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74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3"/>
    <p:restoredTop sz="94697"/>
  </p:normalViewPr>
  <p:slideViewPr>
    <p:cSldViewPr snapToGrid="0" snapToObjects="1">
      <p:cViewPr varScale="1">
        <p:scale>
          <a:sx n="90" d="100"/>
          <a:sy n="90" d="100"/>
        </p:scale>
        <p:origin x="232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185EB-1426-B748-8C68-0083E1D66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84EBC5-6F1D-E948-B67E-4E6DB6DE9D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91E86D-2B1F-4F42-B420-E31D0A6A0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5A766E-0531-CB46-91F9-DF9B2B475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59B881-69AB-B842-9128-3DCDC228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917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95F32-C540-0743-9BEA-0F1C421C3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4679E0-F5E5-9549-9929-B03604979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3DF9FB-5E21-BF41-B9D4-2C3C3D1D5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05E9D0-A85A-2F45-A2F9-FEA804209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A3322E-C612-8347-BC8B-C80E96E7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926937E-5626-2140-B46C-A99AFAF235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299" y="105966"/>
            <a:ext cx="1579686" cy="157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087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E10CB-BF79-B740-BDD3-BCDDF00B5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82A3E2-76B3-1949-B29E-93B65FFCC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AB9C08-AAB7-124F-80D2-3C4D5781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AED1DB-55D0-3841-841C-96E9499E7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3DBEDE-A2C0-B342-BB62-F2E008154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781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FCFF1-ACE4-114F-B7C6-9E90A8C51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8309B8-D635-E94F-B6DF-7C4F3EA17F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4F076C-8FB6-974F-A18D-8CD29A983A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612030-2AB9-3D43-B019-D0BCAFCC9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4108E26-EDBE-BF4E-A0E1-61BB3AD4C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5FA926-781E-7343-B812-B631E0761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918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F9480-504D-F44F-BF98-D37EBA548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48ECB8-FEF3-4349-BE1E-3EF0A3F1B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3CB3FC-BADF-DB49-AA52-F709D1C1C5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1003D44-636A-6740-A4C0-F29BC7585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BD71A76-0C39-304B-A766-598C6397A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F3FEA4-0132-0B48-8C05-E25017DD7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46C8F1B-411A-6B47-B927-5E10954B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B39047-FAC5-1F45-ACC1-CA35A9046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99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E9C54-29D5-A24D-B0FE-80507D598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45846DA-69D0-AD4E-B95B-7E904727C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FF96002-7CCC-3F47-808B-6989F3331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34FFD60-D50F-5A4D-9BC9-1B8E3CAD9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5008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2980282-5A80-AB43-BB4F-3BC6FE590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83F8107-EFB9-6643-B2D4-AD3EECACE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103A4B9-CBED-DF4B-9524-722E29E6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80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18B70-8CB2-904F-A42D-611B2344B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63897A-BC83-3C45-B7B0-99A942335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763FF8-78EF-A547-98C7-2CF187015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E9EFD5-9FA7-AD4A-A77C-81764319D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B80243-BEB9-FB42-9417-434DE7D79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50CCC3-B875-4648-9350-FDD3C052E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190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CC406-A5E9-BE45-81AE-5EE1CBF0F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1776760-B983-4142-B9D1-A9F1AFB925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F59A3A-65DE-4E42-A3A2-BDD427431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335496-B353-884D-A058-F9D305F3F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D4C9A9-24AD-8C4B-8A7A-03946970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826D62-E77F-2B4E-AEF1-C88BBA251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35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B697D-49E9-8F4A-8105-2D4675D9C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629D1E-2E8D-9C46-8B05-2589A9D44D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B8F6F3-0571-2E41-8591-E3DAC5E6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260107-7055-CC46-88AD-E260C86D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F98092-C2A0-AD48-89BF-EC0FE6323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62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220298-305C-A245-8E21-122D6C81D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5EEB08C-D852-A44E-A725-F40B4D1B2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73B96D-0EF5-2C4E-9C7D-BA6D634C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3DB30-2ECA-8F4E-B816-7040FB658C10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0F4793-35C0-7640-ADB1-8BE3129F1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3903A7-679F-4449-A244-BC7A3DA60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74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683192-4697-A047-931D-B5D56C51E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2D15CAE-876F-E24E-830F-6242EBE7D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F958700-5019-6B41-9EF0-1886C4136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vente ou reproduction est interdite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8CD153D-CABA-524C-8647-7F8A41645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EE18-4083-1A44-BB31-4739E34B4DD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8582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59345-433B-9D49-B11D-3E2E7AD0B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80A5D0-5EC3-2144-BAFE-4E38D11D2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B22D3F-1896-5D4D-ACEC-45F80306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C33DD8-8D17-F34C-81C2-82BE7B6CD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268759-A73B-A64E-AE2D-3F957B9D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7B50F7-A59C-7A49-9F29-0A2DDF596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EEF308-BE40-E545-AC82-84F2EC7007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E66262-F7CD-9649-B85D-C9324A554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B25F6C-5564-4040-8157-B6342B553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9D397D-B231-AB41-A65E-C1CA07C40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123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D9848-3886-A449-A411-95126076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BBCB85-EC98-BD44-87FC-3458877BF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E8C440-2CEC-4A48-A440-64659BFCB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4931D4-2D8A-EF4A-A62D-83F6C4986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404ADD-CCD7-B444-A5E8-1BB53F7F7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17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5CCE7-1898-D74B-B3B1-4BAB7FD95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0619D5-0DF7-8342-87CB-88900C65A4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AC9DDC-1D40-F041-A8EA-2A5746FD7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0BE9B1-F65C-9B43-806A-02C6F6EF2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9E41BE-3E03-9E47-B391-835AE8B12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C0A63-8805-F849-B364-9E1A6B36D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608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401098-7D96-5840-859F-89F2AF323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F7B176-EDD9-5744-9205-02D245A2D0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77E755E-406A-264A-90DB-F18A87005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E0A559-9A68-4140-B6D4-2C34F0E18E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7C21A4F-3F7B-E248-B58D-68266976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E3AFC4B-7337-6342-B6D9-9C91D3F65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9B97B8B-6D95-D944-B346-6875BE61D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3B7FEF8-D507-FA44-A6F3-499D700E1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021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6CC45-39D5-6A47-AEEA-1C7B6295F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31FEE69-B20A-134C-9219-024C568AB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6DB0D9-7950-8349-B186-EBC5D3CF4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04E6A3-4805-DF4B-B657-29245BBBD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1306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AC0F84-7E16-234D-A05C-20E0EF152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8F85DB-3F9E-A34D-8156-D8E1F73DD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8E0ADB6-088D-DE46-BEB2-76B24EFB8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386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4B78A-6F82-4740-9480-39B8BBCBD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13218A-8AFF-D041-8AB9-DAE263AC2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58BAE8-9901-0142-8345-C4882BCFA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FADBE0-B8FF-8D46-94E4-4D112C624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95535A8-39A6-704B-A27C-5D9690865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6C7048-7A99-474B-976B-885450A6C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817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A8EC3-15DF-124B-8E52-6FDEDA61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8E5F140-40CD-8447-A49E-5C79DA27DB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400F02-09C5-4C4D-B3AE-DC67523306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9BBF8E-C7E0-ED4E-9BCE-4CB57B41C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1206F0-8CAC-AF4B-9BD0-DC043C301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1CFDF4-0718-0042-A472-0EE20844A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470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48A2D8-F532-8D40-BB7B-3F1988415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B56C92-D277-0D40-ADCA-C5F617B121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7FCB3C-52C3-9842-BBB9-52313DE0C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72A5F5-FA9F-E04E-9105-DC1942CE3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25024E-8F19-EA45-9B5A-C3F5759FC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1873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1F03832-104B-DD49-B23B-6AACACD0BB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6A65CFB-D9C3-9348-A6CD-92FE1A9D0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C37391-5ED7-B94E-B1BC-DBEDB62D0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0E70F5-A4FD-7C49-A9D3-D64352D95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5CB0D3-3E12-3140-A514-709DCE485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458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78B14C9-3452-D64F-89B1-4C5DB6AF9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E087DF-8FE7-1141-8D5B-586E6F899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FEC670-B6DA-5149-B255-3D51F2FEC9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7346C6-037F-6743-BA92-13CD80ED83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dirty="0"/>
              <a:t>Le Tutorat est gratuit. Toute vente ou reproduction est interdite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C0DD31-92B1-9044-A42E-AFFE02EAF8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EE18-4083-1A44-BB31-4739E34B4DDB}" type="slidenum">
              <a:rPr lang="fr-FR" smtClean="0"/>
              <a:t>‹N°›</a:t>
            </a:fld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11B8007-115B-C84B-80A2-DB3C17AFFFA3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299" y="105966"/>
            <a:ext cx="1579686" cy="157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285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783A29B-FC92-CE41-B0FB-C4CC31E8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8A4D87-7535-2648-B267-3E9C2C5DD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3BC323-B88A-9D4F-9432-BF30E9AD2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EDE78-6ACC-094E-8943-28058F6688DF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9F6D9F-9481-BF4F-A5F7-69BA70711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DF5D68-A548-584C-B0E0-39D745F8E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1E99D-E982-9F46-87A8-00F51C537F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491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30D74-15C6-C24D-A2EC-396A43F87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560638"/>
            <a:ext cx="7277100" cy="1325563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4800" dirty="0">
                <a:solidFill>
                  <a:srgbClr val="002060"/>
                </a:solidFill>
                <a:latin typeface="Palatino" pitchFamily="2" charset="77"/>
                <a:ea typeface="Palatino" pitchFamily="2" charset="77"/>
                <a:cs typeface="Times New Roman" panose="02020603050405020304" pitchFamily="18" charset="0"/>
              </a:rPr>
              <a:t>Dérivés Halogénés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CEFAC9E7-831B-F14F-8A16-1507EA6BD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971255"/>
            <a:ext cx="5272088" cy="175736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72C2999-4D28-E648-BE01-674E99D37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299" y="105966"/>
            <a:ext cx="1579686" cy="157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147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9DE4D5-39BA-CE4F-92A9-866C66D3A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Les différents halogènes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F4EED504-E531-1D4F-B564-221CF95F45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1012" y="2093514"/>
            <a:ext cx="6719887" cy="39500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6FBC6B7-E1DF-3942-9A62-7E7670E0F8F6}"/>
              </a:ext>
            </a:extLst>
          </p:cNvPr>
          <p:cNvSpPr txBox="1"/>
          <p:nvPr/>
        </p:nvSpPr>
        <p:spPr>
          <a:xfrm>
            <a:off x="7400925" y="3138484"/>
            <a:ext cx="45434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Dans l’ordre: Fluor-Chlore-Brome-Iode-Astate</a:t>
            </a:r>
          </a:p>
          <a:p>
            <a:endParaRPr lang="fr-FR" sz="2000" dirty="0"/>
          </a:p>
          <a:p>
            <a:r>
              <a:rPr lang="fr-FR" sz="2000" dirty="0"/>
              <a:t>On utilisera en majorité </a:t>
            </a:r>
            <a:r>
              <a:rPr lang="fr-FR" sz="2000" b="1" dirty="0"/>
              <a:t>Cl Br et I</a:t>
            </a:r>
          </a:p>
        </p:txBody>
      </p:sp>
    </p:spTree>
    <p:extLst>
      <p:ext uri="{BB962C8B-B14F-4D97-AF65-F5344CB8AC3E}">
        <p14:creationId xmlns:p14="http://schemas.microsoft.com/office/powerpoint/2010/main" val="102051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3E2EE-CBA3-F441-9BA3-ED97F59B6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Nomenclature et isomérie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3A4D35-D178-7C43-B600-7D0D6A235D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u="sng" dirty="0"/>
              <a:t>a. Halogenoalcane / Halogénure d’alkyle</a:t>
            </a:r>
          </a:p>
          <a:p>
            <a:pPr marL="0" indent="0" algn="ctr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6931884-710C-914B-8AAE-27509DA39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025" y="2779594"/>
            <a:ext cx="6838683" cy="277455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E326A4B-9659-3347-A766-5F4AB9E445B4}"/>
              </a:ext>
            </a:extLst>
          </p:cNvPr>
          <p:cNvSpPr txBox="1"/>
          <p:nvPr/>
        </p:nvSpPr>
        <p:spPr>
          <a:xfrm>
            <a:off x="2038350" y="36576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1-Chloropropane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2A72CA-2F74-3744-BC5B-E8A7081A943B}"/>
              </a:ext>
            </a:extLst>
          </p:cNvPr>
          <p:cNvSpPr txBox="1"/>
          <p:nvPr/>
        </p:nvSpPr>
        <p:spPr>
          <a:xfrm>
            <a:off x="5729154" y="3686175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1-Chloro-2-méthylbutane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3CE30C4-D22D-A740-81C2-B2954105414B}"/>
              </a:ext>
            </a:extLst>
          </p:cNvPr>
          <p:cNvSpPr txBox="1"/>
          <p:nvPr/>
        </p:nvSpPr>
        <p:spPr>
          <a:xfrm>
            <a:off x="1724025" y="5672138"/>
            <a:ext cx="1947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2-Chloropropane</a:t>
            </a:r>
          </a:p>
        </p:txBody>
      </p:sp>
    </p:spTree>
    <p:extLst>
      <p:ext uri="{BB962C8B-B14F-4D97-AF65-F5344CB8AC3E}">
        <p14:creationId xmlns:p14="http://schemas.microsoft.com/office/powerpoint/2010/main" val="558561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7A5E9A2-25D6-B943-B3BE-CC7EE0A0159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61364" y="741456"/>
            <a:ext cx="12030635" cy="5995520"/>
          </a:xfrm>
        </p:spPr>
        <p:txBody>
          <a:bodyPr/>
          <a:lstStyle/>
          <a:p>
            <a:pPr marL="0" indent="0">
              <a:buNone/>
            </a:pPr>
            <a:r>
              <a:rPr lang="fr-FR" u="sng" dirty="0"/>
              <a:t>b. </a:t>
            </a:r>
            <a:r>
              <a:rPr lang="fr-FR" u="sng" dirty="0" err="1"/>
              <a:t>Halogenoarene</a:t>
            </a:r>
            <a:r>
              <a:rPr lang="fr-FR" u="sng" dirty="0"/>
              <a:t> / </a:t>
            </a:r>
            <a:r>
              <a:rPr lang="fr-FR" u="sng" dirty="0" err="1"/>
              <a:t>Halogenure</a:t>
            </a:r>
            <a:r>
              <a:rPr lang="fr-FR" u="sng" dirty="0"/>
              <a:t> d’aryle</a:t>
            </a:r>
          </a:p>
          <a:p>
            <a:pPr marL="0" indent="0">
              <a:buNone/>
            </a:pPr>
            <a:endParaRPr lang="fr-FR" u="sng" dirty="0"/>
          </a:p>
        </p:txBody>
      </p:sp>
      <p:sp>
        <p:nvSpPr>
          <p:cNvPr id="6" name="Hexagone 5">
            <a:extLst>
              <a:ext uri="{FF2B5EF4-FFF2-40B4-BE49-F238E27FC236}">
                <a16:creationId xmlns:a16="http://schemas.microsoft.com/office/drawing/2014/main" id="{033C471D-FA06-DD49-B557-92B875B2BF9B}"/>
              </a:ext>
            </a:extLst>
          </p:cNvPr>
          <p:cNvSpPr/>
          <p:nvPr/>
        </p:nvSpPr>
        <p:spPr>
          <a:xfrm>
            <a:off x="1020418" y="2491407"/>
            <a:ext cx="2398643" cy="2080591"/>
          </a:xfrm>
          <a:prstGeom prst="hexag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AFE50FA2-3D44-9940-BAB0-74FCD3BF744C}"/>
              </a:ext>
            </a:extLst>
          </p:cNvPr>
          <p:cNvCxnSpPr>
            <a:stCxn id="6" idx="0"/>
          </p:cNvCxnSpPr>
          <p:nvPr/>
        </p:nvCxnSpPr>
        <p:spPr>
          <a:xfrm flipV="1">
            <a:off x="3419061" y="3531702"/>
            <a:ext cx="556591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ZoneTexte 9">
            <a:extLst>
              <a:ext uri="{FF2B5EF4-FFF2-40B4-BE49-F238E27FC236}">
                <a16:creationId xmlns:a16="http://schemas.microsoft.com/office/drawing/2014/main" id="{46F07604-6492-F04D-A5E9-3929F1FAF6EF}"/>
              </a:ext>
            </a:extLst>
          </p:cNvPr>
          <p:cNvSpPr txBox="1"/>
          <p:nvPr/>
        </p:nvSpPr>
        <p:spPr>
          <a:xfrm>
            <a:off x="3975652" y="3326297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CH</a:t>
            </a:r>
            <a:r>
              <a:rPr lang="fr-FR" dirty="0"/>
              <a:t>2</a:t>
            </a:r>
            <a:r>
              <a:rPr lang="fr-FR" sz="2400" dirty="0"/>
              <a:t>Cl</a:t>
            </a: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1BA10FFD-087B-4145-BB61-B110F835ED06}"/>
              </a:ext>
            </a:extLst>
          </p:cNvPr>
          <p:cNvCxnSpPr/>
          <p:nvPr/>
        </p:nvCxnSpPr>
        <p:spPr>
          <a:xfrm>
            <a:off x="1166191" y="3531703"/>
            <a:ext cx="450574" cy="8812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52BE40D4-2C95-ED42-A180-D33E47C8FF2D}"/>
              </a:ext>
            </a:extLst>
          </p:cNvPr>
          <p:cNvCxnSpPr/>
          <p:nvPr/>
        </p:nvCxnSpPr>
        <p:spPr>
          <a:xfrm>
            <a:off x="1616765" y="2597426"/>
            <a:ext cx="11794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8C25D85B-048E-BD4A-9195-15B98A0D6801}"/>
              </a:ext>
            </a:extLst>
          </p:cNvPr>
          <p:cNvCxnSpPr/>
          <p:nvPr/>
        </p:nvCxnSpPr>
        <p:spPr>
          <a:xfrm flipH="1">
            <a:off x="2915479" y="3531702"/>
            <a:ext cx="357808" cy="8156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E16BFEF6-A862-3945-AF68-E318118B9B99}"/>
              </a:ext>
            </a:extLst>
          </p:cNvPr>
          <p:cNvSpPr txBox="1"/>
          <p:nvPr/>
        </p:nvSpPr>
        <p:spPr>
          <a:xfrm>
            <a:off x="5814635" y="3326296"/>
            <a:ext cx="4684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/>
              <a:t>Chlorométhylbenzène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951805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32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34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AAF91196-C837-3B47-8914-0391D9C19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Préparation par réaction de substitution</a:t>
            </a:r>
          </a:p>
        </p:txBody>
      </p:sp>
    </p:spTree>
    <p:extLst>
      <p:ext uri="{BB962C8B-B14F-4D97-AF65-F5344CB8AC3E}">
        <p14:creationId xmlns:p14="http://schemas.microsoft.com/office/powerpoint/2010/main" val="124222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>
            <a:extLst>
              <a:ext uri="{FF2B5EF4-FFF2-40B4-BE49-F238E27FC236}">
                <a16:creationId xmlns:a16="http://schemas.microsoft.com/office/drawing/2014/main" id="{779E7CA9-B05E-5348-AD36-DC4A8FA09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152028"/>
            <a:ext cx="10515600" cy="1387894"/>
          </a:xfrm>
        </p:spPr>
        <p:txBody>
          <a:bodyPr>
            <a:normAutofit/>
          </a:bodyPr>
          <a:lstStyle/>
          <a:p>
            <a:pPr algn="ctr"/>
            <a:r>
              <a:rPr lang="fr-FR" sz="4000" dirty="0">
                <a:latin typeface="Palatino" pitchFamily="2" charset="77"/>
                <a:ea typeface="Palatino" pitchFamily="2" charset="77"/>
              </a:rPr>
              <a:t>1/ Substitution des alcools</a:t>
            </a:r>
            <a:br>
              <a:rPr lang="fr-FR" sz="4000" dirty="0"/>
            </a:br>
            <a:endParaRPr lang="fr-FR" sz="40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2429B93-4BF0-4D41-A74C-96E0FC41DFAB}"/>
              </a:ext>
            </a:extLst>
          </p:cNvPr>
          <p:cNvSpPr txBox="1"/>
          <p:nvPr/>
        </p:nvSpPr>
        <p:spPr>
          <a:xfrm>
            <a:off x="704053" y="1583900"/>
            <a:ext cx="2448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a. Action d’un hydracide</a:t>
            </a:r>
          </a:p>
        </p:txBody>
      </p:sp>
      <p:pic>
        <p:nvPicPr>
          <p:cNvPr id="7" name="Image 6" descr="Une image contenant couteau&#10;&#10;Description générée automatiquement">
            <a:extLst>
              <a:ext uri="{FF2B5EF4-FFF2-40B4-BE49-F238E27FC236}">
                <a16:creationId xmlns:a16="http://schemas.microsoft.com/office/drawing/2014/main" id="{0B1C65DE-2701-D442-A161-664651320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950" y="1981811"/>
            <a:ext cx="6896100" cy="1790700"/>
          </a:xfrm>
          <a:prstGeom prst="rect">
            <a:avLst/>
          </a:prstGeom>
        </p:spPr>
      </p:pic>
      <p:pic>
        <p:nvPicPr>
          <p:cNvPr id="9" name="Image 8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36CB0175-8A40-F94A-BA0F-11A116C92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812" y="4286722"/>
            <a:ext cx="2766276" cy="100315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D2AD49C-78D5-D546-A6D8-56092C577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520" y="4314595"/>
            <a:ext cx="1699768" cy="1223004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87F80E59-DC4F-4E4E-A851-4E665CBF19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7250" y="4799731"/>
            <a:ext cx="1824990" cy="304165"/>
          </a:xfrm>
          <a:prstGeom prst="rect">
            <a:avLst/>
          </a:prstGeom>
        </p:spPr>
      </p:pic>
      <p:sp>
        <p:nvSpPr>
          <p:cNvPr id="14" name="Flèche vers la droite 13">
            <a:extLst>
              <a:ext uri="{FF2B5EF4-FFF2-40B4-BE49-F238E27FC236}">
                <a16:creationId xmlns:a16="http://schemas.microsoft.com/office/drawing/2014/main" id="{F64EC865-A226-A644-8A79-20C6E1FF5357}"/>
              </a:ext>
            </a:extLst>
          </p:cNvPr>
          <p:cNvSpPr/>
          <p:nvPr/>
        </p:nvSpPr>
        <p:spPr>
          <a:xfrm>
            <a:off x="4198112" y="4714592"/>
            <a:ext cx="785951" cy="38930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Flèche vers la droite 15">
            <a:extLst>
              <a:ext uri="{FF2B5EF4-FFF2-40B4-BE49-F238E27FC236}">
                <a16:creationId xmlns:a16="http://schemas.microsoft.com/office/drawing/2014/main" id="{FE7CA9C4-010F-B647-AF26-7C8A99F86A71}"/>
              </a:ext>
            </a:extLst>
          </p:cNvPr>
          <p:cNvSpPr/>
          <p:nvPr/>
        </p:nvSpPr>
        <p:spPr>
          <a:xfrm>
            <a:off x="7159951" y="4705370"/>
            <a:ext cx="871329" cy="43159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2632EAC2-975B-8442-9131-B912745B3A4C}"/>
              </a:ext>
            </a:extLst>
          </p:cNvPr>
          <p:cNvSpPr txBox="1"/>
          <p:nvPr/>
        </p:nvSpPr>
        <p:spPr>
          <a:xfrm>
            <a:off x="1402080" y="5688597"/>
            <a:ext cx="2294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Protonation de l’alcool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2BCE9611-57E8-0B45-98E6-F8AC4CCF2273}"/>
              </a:ext>
            </a:extLst>
          </p:cNvPr>
          <p:cNvSpPr txBox="1"/>
          <p:nvPr/>
        </p:nvSpPr>
        <p:spPr>
          <a:xfrm>
            <a:off x="4733832" y="5861310"/>
            <a:ext cx="2471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Substitution nucléophile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553D99CF-5DBF-9741-9568-0149544F7CCB}"/>
              </a:ext>
            </a:extLst>
          </p:cNvPr>
          <p:cNvSpPr txBox="1"/>
          <p:nvPr/>
        </p:nvSpPr>
        <p:spPr>
          <a:xfrm>
            <a:off x="704053" y="3902696"/>
            <a:ext cx="2428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/>
              <a:t>Mécanisme réactionnel:</a:t>
            </a:r>
          </a:p>
        </p:txBody>
      </p:sp>
    </p:spTree>
    <p:extLst>
      <p:ext uri="{BB962C8B-B14F-4D97-AF65-F5344CB8AC3E}">
        <p14:creationId xmlns:p14="http://schemas.microsoft.com/office/powerpoint/2010/main" val="2468149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17517EF-BD4D-4055-BDB4-A322C5356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304802"/>
            <a:ext cx="11097349" cy="1573149"/>
          </a:xfrm>
          <a:prstGeom prst="rect">
            <a:avLst/>
          </a:prstGeom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8035EAD-47DD-9F45-85C1-CE83B2C0646A}"/>
              </a:ext>
            </a:extLst>
          </p:cNvPr>
          <p:cNvSpPr txBox="1"/>
          <p:nvPr/>
        </p:nvSpPr>
        <p:spPr>
          <a:xfrm>
            <a:off x="901690" y="405575"/>
            <a:ext cx="6430414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b. Action de PCl5 </a:t>
            </a:r>
            <a:r>
              <a:rPr lang="en-US" sz="4000" u="sng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ou</a:t>
            </a:r>
            <a:r>
              <a:rPr lang="en-US" sz="40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SOCl2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76442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130604" y="1071836"/>
            <a:ext cx="1021458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Image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D283C2C1-9B89-6047-9A1F-DB4402C1C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915" y="2091095"/>
            <a:ext cx="9559634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36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2611664-324A-DD4B-A4E4-D755A541971B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2/ Substitution des </a:t>
            </a:r>
            <a:r>
              <a:rPr lang="en-US" sz="44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dérivés</a:t>
            </a:r>
            <a:r>
              <a:rPr lang="en-US" sz="44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4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halogénés</a:t>
            </a:r>
            <a:endParaRPr lang="en-US" sz="44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F2DF3B0-45F2-2C49-B5B2-D15C3F6FB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50" y="1851609"/>
            <a:ext cx="5901323" cy="444074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166BEB10-4964-9848-B3E6-6C9DF45D3425}"/>
              </a:ext>
            </a:extLst>
          </p:cNvPr>
          <p:cNvSpPr txBox="1"/>
          <p:nvPr/>
        </p:nvSpPr>
        <p:spPr>
          <a:xfrm>
            <a:off x="370937" y="3028890"/>
            <a:ext cx="34517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FR" sz="2000" dirty="0"/>
              <a:t>Réaction de </a:t>
            </a:r>
            <a:r>
              <a:rPr lang="fr-FR" sz="2000" dirty="0" err="1"/>
              <a:t>trans</a:t>
            </a:r>
            <a:r>
              <a:rPr lang="fr-FR" sz="2000" dirty="0"/>
              <a:t>-halogénation</a:t>
            </a:r>
          </a:p>
        </p:txBody>
      </p:sp>
    </p:spTree>
    <p:extLst>
      <p:ext uri="{BB962C8B-B14F-4D97-AF65-F5344CB8AC3E}">
        <p14:creationId xmlns:p14="http://schemas.microsoft.com/office/powerpoint/2010/main" val="32446079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B31AF438-91E9-BD40-A8A6-D4E526195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550" y="1628775"/>
            <a:ext cx="7962900" cy="25146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FDEA3B3-B841-A846-B53D-E3EA0CED3B73}"/>
              </a:ext>
            </a:extLst>
          </p:cNvPr>
          <p:cNvSpPr txBox="1"/>
          <p:nvPr/>
        </p:nvSpPr>
        <p:spPr>
          <a:xfrm>
            <a:off x="2114550" y="4398228"/>
            <a:ext cx="3220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/>
              <a:t>Mécanisme : substitution radicalaire</a:t>
            </a:r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E83128DE-4953-394F-B4DA-9C9ACFB5A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169" y="266239"/>
            <a:ext cx="10515600" cy="1806401"/>
          </a:xfrm>
        </p:spPr>
        <p:txBody>
          <a:bodyPr>
            <a:normAutofit/>
          </a:bodyPr>
          <a:lstStyle/>
          <a:p>
            <a:pPr algn="ctr"/>
            <a:r>
              <a:rPr lang="fr-FR" sz="4900" dirty="0">
                <a:latin typeface="Palatino" pitchFamily="2" charset="77"/>
                <a:ea typeface="Palatino" pitchFamily="2" charset="77"/>
              </a:rPr>
              <a:t>3/ Substitution des alcanes</a:t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95804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710DEA0-B79D-3C4D-9E74-E79CF54CF1D4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4/ Substitution des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alcènes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DC83824A-0B7C-4F4C-9593-709C9D589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45" y="1875993"/>
            <a:ext cx="8300460" cy="444074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F0C374-926A-2849-B61D-F238ACDF4E9F}"/>
              </a:ext>
            </a:extLst>
          </p:cNvPr>
          <p:cNvSpPr txBox="1"/>
          <p:nvPr/>
        </p:nvSpPr>
        <p:spPr>
          <a:xfrm>
            <a:off x="9056759" y="2499360"/>
            <a:ext cx="229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/>
              <a:t>Mécanisme radicalaire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FD5A1C9-16FC-2C4F-AD0A-1B4994B13FD8}"/>
              </a:ext>
            </a:extLst>
          </p:cNvPr>
          <p:cNvSpPr txBox="1"/>
          <p:nvPr/>
        </p:nvSpPr>
        <p:spPr>
          <a:xfrm>
            <a:off x="8600121" y="4694849"/>
            <a:ext cx="3823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Formation d’un radical allyle stabilisé </a:t>
            </a:r>
          </a:p>
          <a:p>
            <a:r>
              <a:rPr lang="fr-FR" sz="1600" dirty="0"/>
              <a:t>par mésomérie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F7395E5-CFF2-954B-B529-2BBDC6B0F550}"/>
              </a:ext>
            </a:extLst>
          </p:cNvPr>
          <p:cNvSpPr txBox="1"/>
          <p:nvPr/>
        </p:nvSpPr>
        <p:spPr>
          <a:xfrm>
            <a:off x="8624693" y="5496800"/>
            <a:ext cx="3011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Position </a:t>
            </a:r>
            <a:r>
              <a:rPr lang="fr-FR" b="1" dirty="0"/>
              <a:t>allylique favorisée</a:t>
            </a:r>
          </a:p>
        </p:txBody>
      </p:sp>
    </p:spTree>
    <p:extLst>
      <p:ext uri="{BB962C8B-B14F-4D97-AF65-F5344CB8AC3E}">
        <p14:creationId xmlns:p14="http://schemas.microsoft.com/office/powerpoint/2010/main" val="2720640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974155A-05F1-3A49-8F1C-826A5989665F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5/ Substitution des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arylméthanols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1E41185-3B8A-BE49-8B94-0B2A530FF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72557"/>
            <a:ext cx="10515599" cy="302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960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5092E5E-3084-BD4C-B1F3-B5D61543231F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6/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Dégradation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des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diazoïques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874CC68-6434-1942-85EF-0C76B2DF26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09" y="2325668"/>
            <a:ext cx="8259566" cy="39645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97EFC1-36BC-EA4B-BC96-EE3ECA05F456}"/>
              </a:ext>
            </a:extLst>
          </p:cNvPr>
          <p:cNvSpPr txBox="1"/>
          <p:nvPr/>
        </p:nvSpPr>
        <p:spPr>
          <a:xfrm>
            <a:off x="9015413" y="3429000"/>
            <a:ext cx="27110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/>
              <a:t>Synthèse des diazoïques</a:t>
            </a:r>
          </a:p>
        </p:txBody>
      </p:sp>
    </p:spTree>
    <p:extLst>
      <p:ext uri="{BB962C8B-B14F-4D97-AF65-F5344CB8AC3E}">
        <p14:creationId xmlns:p14="http://schemas.microsoft.com/office/powerpoint/2010/main" val="2664539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4489D10-F2F3-234C-A527-364632BBD583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Méthode de </a:t>
            </a:r>
            <a:r>
              <a:rPr lang="en-US" sz="4800" kern="1200" dirty="0">
                <a:solidFill>
                  <a:schemeClr val="tx1"/>
                </a:solidFill>
                <a:highlight>
                  <a:srgbClr val="FFFF00"/>
                </a:highlight>
                <a:latin typeface="+mj-lt"/>
                <a:ea typeface="+mj-ea"/>
                <a:cs typeface="+mj-cs"/>
              </a:rPr>
              <a:t>Sandmeyer</a:t>
            </a:r>
          </a:p>
        </p:txBody>
      </p:sp>
      <p:pic>
        <p:nvPicPr>
          <p:cNvPr id="3" name="Image 2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EC949439-B2F0-864A-BF65-AF20284E1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81054"/>
            <a:ext cx="10515599" cy="420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13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51BD560-FDC8-FC46-92AA-83F0E79280DF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Méthod</a:t>
            </a:r>
            <a:r>
              <a:rPr lang="en-US" sz="4800" dirty="0">
                <a:latin typeface="+mj-lt"/>
                <a:ea typeface="+mj-ea"/>
                <a:cs typeface="+mj-cs"/>
              </a:rPr>
              <a:t>e de </a:t>
            </a:r>
            <a:r>
              <a:rPr lang="en-US" sz="4800" dirty="0" err="1">
                <a:highlight>
                  <a:srgbClr val="00FF00"/>
                </a:highlight>
                <a:latin typeface="+mj-lt"/>
                <a:ea typeface="+mj-ea"/>
                <a:cs typeface="+mj-cs"/>
              </a:rPr>
              <a:t>Schiemann</a:t>
            </a:r>
            <a:endParaRPr lang="en-US" sz="4800" kern="1200" dirty="0">
              <a:solidFill>
                <a:schemeClr val="tx1"/>
              </a:solidFill>
              <a:highlight>
                <a:srgbClr val="00FF00"/>
              </a:highlight>
              <a:latin typeface="+mj-lt"/>
              <a:ea typeface="+mj-ea"/>
              <a:cs typeface="+mj-cs"/>
            </a:endParaRPr>
          </a:p>
        </p:txBody>
      </p:sp>
      <p:pic>
        <p:nvPicPr>
          <p:cNvPr id="3" name="Image 2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1D706D3E-E9C7-2441-B323-986C5CDD4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940602"/>
            <a:ext cx="10515599" cy="228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07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5642BAB-24AE-2F41-A886-C72471F7C4F2}"/>
              </a:ext>
            </a:extLst>
          </p:cNvPr>
          <p:cNvSpPr txBox="1"/>
          <p:nvPr/>
        </p:nvSpPr>
        <p:spPr>
          <a:xfrm>
            <a:off x="195261" y="209216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7/ Substitution des </a:t>
            </a:r>
            <a:r>
              <a:rPr lang="en-US" sz="41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hydrocarbures</a:t>
            </a:r>
            <a:r>
              <a:rPr lang="en-US" sz="41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1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aromatiques</a:t>
            </a:r>
            <a:endParaRPr lang="en-US" sz="41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0067CC54-6A12-3B4E-B650-1F1AC9BFA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08461"/>
            <a:ext cx="10515599" cy="352272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C4B62CB-BC2E-E847-92F5-DB52C59C36CF}"/>
              </a:ext>
            </a:extLst>
          </p:cNvPr>
          <p:cNvSpPr txBox="1"/>
          <p:nvPr/>
        </p:nvSpPr>
        <p:spPr>
          <a:xfrm>
            <a:off x="4226433" y="5813108"/>
            <a:ext cx="3307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Copperplate" panose="02000504000000020004" pitchFamily="2" charset="77"/>
              </a:rPr>
              <a:t>VU AU COURS PRECEDENT</a:t>
            </a:r>
          </a:p>
        </p:txBody>
      </p:sp>
    </p:spTree>
    <p:extLst>
      <p:ext uri="{BB962C8B-B14F-4D97-AF65-F5344CB8AC3E}">
        <p14:creationId xmlns:p14="http://schemas.microsoft.com/office/powerpoint/2010/main" val="2156392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F3A1A78-A61C-1B4D-A414-9778A63FA9EC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8/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Chlorométhylation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de blanc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03E9C1B-E99A-914D-B353-E26E0E83E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28" y="1849513"/>
            <a:ext cx="7401243" cy="444074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F68686E-C055-9D49-B8C7-F3A866624DB8}"/>
              </a:ext>
            </a:extLst>
          </p:cNvPr>
          <p:cNvSpPr txBox="1"/>
          <p:nvPr/>
        </p:nvSpPr>
        <p:spPr>
          <a:xfrm>
            <a:off x="8251376" y="2257425"/>
            <a:ext cx="3431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On utilise un acide de </a:t>
            </a:r>
            <a:r>
              <a:rPr lang="fr-FR" dirty="0" err="1"/>
              <a:t>lewis</a:t>
            </a:r>
            <a:r>
              <a:rPr lang="fr-FR" dirty="0"/>
              <a:t> : ZnCl2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2C9C8A-DFB5-E749-8FE3-57278CFAD13B}"/>
              </a:ext>
            </a:extLst>
          </p:cNvPr>
          <p:cNvSpPr txBox="1"/>
          <p:nvPr/>
        </p:nvSpPr>
        <p:spPr>
          <a:xfrm>
            <a:off x="8282602" y="5400676"/>
            <a:ext cx="3399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C’est une substitution électrophile</a:t>
            </a:r>
          </a:p>
        </p:txBody>
      </p:sp>
    </p:spTree>
    <p:extLst>
      <p:ext uri="{BB962C8B-B14F-4D97-AF65-F5344CB8AC3E}">
        <p14:creationId xmlns:p14="http://schemas.microsoft.com/office/powerpoint/2010/main" val="3776705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B51F908-B215-9A4F-B9DF-631531791E09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9/ Substitution des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Arylalcanes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BF91182B-2F38-AA42-AC44-910A8F4A3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735" y="2799742"/>
            <a:ext cx="8434388" cy="322615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A70834B-4187-E049-8B0D-FF5EA873ADEE}"/>
              </a:ext>
            </a:extLst>
          </p:cNvPr>
          <p:cNvSpPr txBox="1"/>
          <p:nvPr/>
        </p:nvSpPr>
        <p:spPr>
          <a:xfrm>
            <a:off x="8662123" y="4228152"/>
            <a:ext cx="3529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La position </a:t>
            </a:r>
            <a:r>
              <a:rPr lang="fr-FR" b="1" dirty="0"/>
              <a:t>benzylique</a:t>
            </a:r>
            <a:r>
              <a:rPr lang="fr-FR" dirty="0"/>
              <a:t> est favorisée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6EA842-E3AE-8448-B5ED-E4D77E4F8A63}"/>
              </a:ext>
            </a:extLst>
          </p:cNvPr>
          <p:cNvSpPr txBox="1"/>
          <p:nvPr/>
        </p:nvSpPr>
        <p:spPr>
          <a:xfrm>
            <a:off x="114301" y="2171967"/>
            <a:ext cx="229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/>
              <a:t>Mécanisme radicalaire</a:t>
            </a:r>
          </a:p>
        </p:txBody>
      </p:sp>
    </p:spTree>
    <p:extLst>
      <p:ext uri="{BB962C8B-B14F-4D97-AF65-F5344CB8AC3E}">
        <p14:creationId xmlns:p14="http://schemas.microsoft.com/office/powerpoint/2010/main" val="41817549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43C986E9-5C78-A945-B164-5A6EB85D4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800" y="1854200"/>
            <a:ext cx="10312400" cy="31496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4C57F05-4B52-334C-B2F0-58058B6FDE69}"/>
              </a:ext>
            </a:extLst>
          </p:cNvPr>
          <p:cNvSpPr txBox="1"/>
          <p:nvPr/>
        </p:nvSpPr>
        <p:spPr>
          <a:xfrm>
            <a:off x="939800" y="1484868"/>
            <a:ext cx="2029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/>
              <a:t>Mécanisme ionique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C7B14DD-FE46-FA41-9060-5D73E773A90B}"/>
              </a:ext>
            </a:extLst>
          </p:cNvPr>
          <p:cNvSpPr txBox="1"/>
          <p:nvPr/>
        </p:nvSpPr>
        <p:spPr>
          <a:xfrm>
            <a:off x="4338533" y="5177571"/>
            <a:ext cx="481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SE</a:t>
            </a:r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17C02B39-9ADC-FC47-AE5A-8F1F17BAD1C1}"/>
              </a:ext>
            </a:extLst>
          </p:cNvPr>
          <p:cNvCxnSpPr/>
          <p:nvPr/>
        </p:nvCxnSpPr>
        <p:spPr>
          <a:xfrm>
            <a:off x="3829050" y="5157788"/>
            <a:ext cx="15001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877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55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57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Rectangle 59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1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486BF3B-535F-C148-8819-3177B96AFBEE}"/>
              </a:ext>
            </a:extLst>
          </p:cNvPr>
          <p:cNvSpPr txBox="1"/>
          <p:nvPr/>
        </p:nvSpPr>
        <p:spPr>
          <a:xfrm>
            <a:off x="3315031" y="1380754"/>
            <a:ext cx="5561938" cy="25135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Préparation par réaction d’addition</a:t>
            </a:r>
          </a:p>
        </p:txBody>
      </p:sp>
      <p:sp>
        <p:nvSpPr>
          <p:cNvPr id="71" name="Arc 63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73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4261A66-346B-D549-B5D7-C44F4E1AA1C8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Addition sur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alcenes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4B46D948-9372-924D-8873-B99E5B6C2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80" y="2185987"/>
            <a:ext cx="8223604" cy="444074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7DFF746-1DF9-824C-B4C1-C0DF69923C71}"/>
              </a:ext>
            </a:extLst>
          </p:cNvPr>
          <p:cNvSpPr txBox="1"/>
          <p:nvPr/>
        </p:nvSpPr>
        <p:spPr>
          <a:xfrm>
            <a:off x="8615363" y="2686050"/>
            <a:ext cx="35043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Trans-addition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/>
              <a:t>Passage par un intermédiaire</a:t>
            </a:r>
          </a:p>
          <a:p>
            <a:endParaRPr lang="fr-FR" sz="20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03BABB-E061-9341-B28B-CEB0213BF45C}"/>
              </a:ext>
            </a:extLst>
          </p:cNvPr>
          <p:cNvSpPr txBox="1"/>
          <p:nvPr/>
        </p:nvSpPr>
        <p:spPr>
          <a:xfrm>
            <a:off x="117905" y="1768846"/>
            <a:ext cx="1579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u="sng" dirty="0"/>
              <a:t>Halogénation</a:t>
            </a:r>
          </a:p>
        </p:txBody>
      </p:sp>
    </p:spTree>
    <p:extLst>
      <p:ext uri="{BB962C8B-B14F-4D97-AF65-F5344CB8AC3E}">
        <p14:creationId xmlns:p14="http://schemas.microsoft.com/office/powerpoint/2010/main" val="3430560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C2D9A9BC-2785-714B-856D-D86CE35F5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81" y="1544478"/>
            <a:ext cx="8183857" cy="515583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DD3AE9-BF2C-1E4C-9ACB-8EF8B812BB03}"/>
              </a:ext>
            </a:extLst>
          </p:cNvPr>
          <p:cNvSpPr txBox="1"/>
          <p:nvPr/>
        </p:nvSpPr>
        <p:spPr>
          <a:xfrm>
            <a:off x="231481" y="1175146"/>
            <a:ext cx="2076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u="sng" dirty="0"/>
              <a:t>Hydro-Halogénation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8C2423-99B1-4C44-8A6E-198ECF24F4B9}"/>
              </a:ext>
            </a:extLst>
          </p:cNvPr>
          <p:cNvSpPr txBox="1"/>
          <p:nvPr/>
        </p:nvSpPr>
        <p:spPr>
          <a:xfrm>
            <a:off x="8415338" y="2314575"/>
            <a:ext cx="38036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err="1"/>
              <a:t>Markovnikov</a:t>
            </a:r>
            <a:r>
              <a:rPr lang="fr-FR" b="1" u="sng" dirty="0"/>
              <a:t> </a:t>
            </a:r>
            <a:r>
              <a:rPr lang="fr-FR" dirty="0"/>
              <a:t>: si l’</a:t>
            </a:r>
            <a:r>
              <a:rPr lang="fr-FR" dirty="0" err="1"/>
              <a:t>alcene</a:t>
            </a:r>
            <a:r>
              <a:rPr lang="fr-FR" dirty="0"/>
              <a:t> est </a:t>
            </a:r>
          </a:p>
          <a:p>
            <a:r>
              <a:rPr lang="fr-FR" dirty="0"/>
              <a:t>dissymétrique, l’</a:t>
            </a:r>
            <a:r>
              <a:rPr lang="fr-FR" dirty="0" err="1"/>
              <a:t>halogene</a:t>
            </a:r>
            <a:r>
              <a:rPr lang="fr-FR" dirty="0"/>
              <a:t> se fixe sur le</a:t>
            </a:r>
          </a:p>
          <a:p>
            <a:r>
              <a:rPr lang="fr-FR" dirty="0"/>
              <a:t>carbone le plus substitué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864DE21-8BA3-E24D-AAF3-BEFF9E02CEA8}"/>
              </a:ext>
            </a:extLst>
          </p:cNvPr>
          <p:cNvSpPr txBox="1"/>
          <p:nvPr/>
        </p:nvSpPr>
        <p:spPr>
          <a:xfrm>
            <a:off x="3491130" y="2591574"/>
            <a:ext cx="832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Ou </a:t>
            </a:r>
            <a:r>
              <a:rPr lang="fr-FR" dirty="0" err="1"/>
              <a:t>HCl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32986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FA78A4-FE21-3641-9247-C4150F573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644" y="2698750"/>
            <a:ext cx="7200900" cy="14605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FD8D3B1-6295-044E-9A28-D5D7AD65AAE6}"/>
              </a:ext>
            </a:extLst>
          </p:cNvPr>
          <p:cNvSpPr txBox="1"/>
          <p:nvPr/>
        </p:nvSpPr>
        <p:spPr>
          <a:xfrm>
            <a:off x="3543300" y="1559569"/>
            <a:ext cx="2998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u="sng" dirty="0"/>
              <a:t>Mécanisme radicalaire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4C7CBCB-D303-C743-B772-D84AD1F88A65}"/>
              </a:ext>
            </a:extLst>
          </p:cNvPr>
          <p:cNvSpPr txBox="1"/>
          <p:nvPr/>
        </p:nvSpPr>
        <p:spPr>
          <a:xfrm>
            <a:off x="228600" y="5067598"/>
            <a:ext cx="10212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/>
              <a:t>Effet </a:t>
            </a:r>
            <a:r>
              <a:rPr lang="fr-FR" sz="2000" b="1" dirty="0" err="1"/>
              <a:t>Karash</a:t>
            </a:r>
            <a:r>
              <a:rPr lang="fr-FR" sz="2000" dirty="0"/>
              <a:t> : c’est l’inverse de </a:t>
            </a:r>
            <a:r>
              <a:rPr lang="fr-FR" sz="2000" dirty="0" err="1"/>
              <a:t>Markovnikov</a:t>
            </a:r>
            <a:r>
              <a:rPr lang="fr-FR" sz="2000" dirty="0"/>
              <a:t> , l’</a:t>
            </a:r>
            <a:r>
              <a:rPr lang="fr-FR" sz="2000" dirty="0" err="1"/>
              <a:t>halogéne</a:t>
            </a:r>
            <a:r>
              <a:rPr lang="fr-FR" sz="2000" dirty="0"/>
              <a:t> se fixe sur le carbone le moins substitué</a:t>
            </a:r>
          </a:p>
        </p:txBody>
      </p:sp>
    </p:spTree>
    <p:extLst>
      <p:ext uri="{BB962C8B-B14F-4D97-AF65-F5344CB8AC3E}">
        <p14:creationId xmlns:p14="http://schemas.microsoft.com/office/powerpoint/2010/main" val="1827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B21E62E-4CE9-AE40-8AD4-3D6FA0812867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Addition sur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aclynes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8827C92C-1F50-BD4E-801E-712E458C1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96014"/>
            <a:ext cx="10515599" cy="257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34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A606EE2-C8CA-2348-9B46-22BDB40EB96E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Réactivité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2013D2BC-5ADD-764D-9964-79FAFB892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916" y="1503174"/>
            <a:ext cx="8158163" cy="312049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E5EB36-0226-1C4C-982E-ED1E507B5228}"/>
              </a:ext>
            </a:extLst>
          </p:cNvPr>
          <p:cNvSpPr txBox="1"/>
          <p:nvPr/>
        </p:nvSpPr>
        <p:spPr>
          <a:xfrm>
            <a:off x="2128838" y="4914900"/>
            <a:ext cx="3569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Ordre de réactivité: RF&lt;&lt;</a:t>
            </a:r>
            <a:r>
              <a:rPr lang="fr-FR" dirty="0" err="1"/>
              <a:t>RCl</a:t>
            </a:r>
            <a:r>
              <a:rPr lang="fr-FR" dirty="0"/>
              <a:t>&lt;</a:t>
            </a:r>
            <a:r>
              <a:rPr lang="fr-FR" dirty="0" err="1"/>
              <a:t>RBr</a:t>
            </a:r>
            <a:r>
              <a:rPr lang="fr-FR" dirty="0"/>
              <a:t>&lt;RI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D63174F-3C8E-8648-91BE-2E06158E5934}"/>
              </a:ext>
            </a:extLst>
          </p:cNvPr>
          <p:cNvSpPr txBox="1"/>
          <p:nvPr/>
        </p:nvSpPr>
        <p:spPr>
          <a:xfrm>
            <a:off x="1743456" y="5354826"/>
            <a:ext cx="62885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Inversement proportionnel a l’</a:t>
            </a:r>
            <a:r>
              <a:rPr lang="fr-FR" dirty="0" err="1"/>
              <a:t>éléctronégativité</a:t>
            </a:r>
            <a:r>
              <a:rPr lang="fr-FR" dirty="0"/>
              <a:t> des halogènes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Proportionnel a la taille de l’halogène</a:t>
            </a:r>
          </a:p>
        </p:txBody>
      </p:sp>
    </p:spTree>
    <p:extLst>
      <p:ext uri="{BB962C8B-B14F-4D97-AF65-F5344CB8AC3E}">
        <p14:creationId xmlns:p14="http://schemas.microsoft.com/office/powerpoint/2010/main" val="30598822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F34A65B-A888-BA46-A743-77A14C6FCDB7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Dérivé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halogénés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insaturés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E487157-976D-3E49-862C-C0D47673E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9" y="1456055"/>
            <a:ext cx="5766015" cy="175863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9177AD2-8B47-8E41-B17D-B05E42120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9" y="4010970"/>
            <a:ext cx="7142180" cy="207550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9572239-A562-ED46-A217-C4FE584331A3}"/>
              </a:ext>
            </a:extLst>
          </p:cNvPr>
          <p:cNvSpPr txBox="1"/>
          <p:nvPr/>
        </p:nvSpPr>
        <p:spPr>
          <a:xfrm>
            <a:off x="8772525" y="2243138"/>
            <a:ext cx="2169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Halogénure vinylique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781689-BD1C-B549-BEFB-9538B0CC9298}"/>
              </a:ext>
            </a:extLst>
          </p:cNvPr>
          <p:cNvSpPr txBox="1"/>
          <p:nvPr/>
        </p:nvSpPr>
        <p:spPr>
          <a:xfrm>
            <a:off x="8772525" y="4864056"/>
            <a:ext cx="216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Halogénure allylique</a:t>
            </a:r>
          </a:p>
        </p:txBody>
      </p:sp>
    </p:spTree>
    <p:extLst>
      <p:ext uri="{BB962C8B-B14F-4D97-AF65-F5344CB8AC3E}">
        <p14:creationId xmlns:p14="http://schemas.microsoft.com/office/powerpoint/2010/main" val="35548420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dessin&#10;&#10;Description générée automatiquement">
            <a:extLst>
              <a:ext uri="{FF2B5EF4-FFF2-40B4-BE49-F238E27FC236}">
                <a16:creationId xmlns:a16="http://schemas.microsoft.com/office/drawing/2014/main" id="{25FC26C5-842F-374D-9D3D-DE7F2F7A1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743703"/>
            <a:ext cx="9502775" cy="2073333"/>
          </a:xfrm>
          <a:prstGeom prst="rect">
            <a:avLst/>
          </a:prstGeom>
        </p:spPr>
      </p:pic>
      <p:pic>
        <p:nvPicPr>
          <p:cNvPr id="5" name="Image 4" descr="Une image contenant dessin, horloge, signe&#10;&#10;Description générée automatiquement">
            <a:extLst>
              <a:ext uri="{FF2B5EF4-FFF2-40B4-BE49-F238E27FC236}">
                <a16:creationId xmlns:a16="http://schemas.microsoft.com/office/drawing/2014/main" id="{CB007B5A-4A8E-0844-A0D1-9959499792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50" y="4424736"/>
            <a:ext cx="9502775" cy="1923304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B21FBF7-D142-414F-AA89-78A9CB719440}"/>
              </a:ext>
            </a:extLst>
          </p:cNvPr>
          <p:cNvSpPr txBox="1"/>
          <p:nvPr/>
        </p:nvSpPr>
        <p:spPr>
          <a:xfrm>
            <a:off x="10229850" y="2071687"/>
            <a:ext cx="16317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/>
              <a:t>SE ortho/para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9F2ACE2-290A-4A41-BF2A-69E980E136F4}"/>
              </a:ext>
            </a:extLst>
          </p:cNvPr>
          <p:cNvSpPr txBox="1"/>
          <p:nvPr/>
        </p:nvSpPr>
        <p:spPr>
          <a:xfrm>
            <a:off x="785813" y="385763"/>
            <a:ext cx="1992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Halogène nucléaire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546BCEB-0041-5540-BEDD-D10EC38D2EE6}"/>
              </a:ext>
            </a:extLst>
          </p:cNvPr>
          <p:cNvSpPr txBox="1"/>
          <p:nvPr/>
        </p:nvSpPr>
        <p:spPr>
          <a:xfrm>
            <a:off x="785813" y="4055404"/>
            <a:ext cx="2144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Halogène benzylique</a:t>
            </a:r>
          </a:p>
        </p:txBody>
      </p:sp>
    </p:spTree>
    <p:extLst>
      <p:ext uri="{BB962C8B-B14F-4D97-AF65-F5344CB8AC3E}">
        <p14:creationId xmlns:p14="http://schemas.microsoft.com/office/powerpoint/2010/main" val="114138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F10FC0A-96C3-B147-8D8A-0D4E9A405A0D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Réaction d’éliminatioon</a:t>
            </a:r>
          </a:p>
        </p:txBody>
      </p:sp>
    </p:spTree>
    <p:extLst>
      <p:ext uri="{BB962C8B-B14F-4D97-AF65-F5344CB8AC3E}">
        <p14:creationId xmlns:p14="http://schemas.microsoft.com/office/powerpoint/2010/main" val="22783063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BF22DF4-F9B4-8E43-A7DE-9DD72CD377A6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Dérivé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monohalogéné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5" name="Image 4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22C2F805-3D8C-B845-B909-31047EB23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6535"/>
            <a:ext cx="7551448" cy="1642440"/>
          </a:xfrm>
          <a:prstGeom prst="rect">
            <a:avLst/>
          </a:prstGeom>
        </p:spPr>
      </p:pic>
      <p:pic>
        <p:nvPicPr>
          <p:cNvPr id="7" name="Image 6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00E48109-77A8-8946-9C82-5E964D01B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23600"/>
            <a:ext cx="7551448" cy="149572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ED53885-5C5F-6147-9488-AE234B1B5AEA}"/>
              </a:ext>
            </a:extLst>
          </p:cNvPr>
          <p:cNvSpPr txBox="1"/>
          <p:nvPr/>
        </p:nvSpPr>
        <p:spPr>
          <a:xfrm>
            <a:off x="7972425" y="1761424"/>
            <a:ext cx="210320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u="sng" dirty="0"/>
              <a:t>RX Primaire </a:t>
            </a:r>
            <a:r>
              <a:rPr lang="fr-FR" dirty="0"/>
              <a:t>:</a:t>
            </a:r>
          </a:p>
          <a:p>
            <a:r>
              <a:rPr lang="fr-FR" dirty="0"/>
              <a:t>     Mécanisme E2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0E6EC6B-0630-924B-A56F-AABD1D852A25}"/>
              </a:ext>
            </a:extLst>
          </p:cNvPr>
          <p:cNvSpPr txBox="1"/>
          <p:nvPr/>
        </p:nvSpPr>
        <p:spPr>
          <a:xfrm>
            <a:off x="7972425" y="2664767"/>
            <a:ext cx="11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Zaïtsev</a:t>
            </a:r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614366B-613A-914C-BB22-8BB80E33C6CB}"/>
              </a:ext>
            </a:extLst>
          </p:cNvPr>
          <p:cNvSpPr txBox="1"/>
          <p:nvPr/>
        </p:nvSpPr>
        <p:spPr>
          <a:xfrm>
            <a:off x="8301038" y="4532800"/>
            <a:ext cx="200285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u="sng" dirty="0"/>
              <a:t>RX </a:t>
            </a:r>
            <a:r>
              <a:rPr lang="fr-FR" sz="2400" b="1" u="sng" dirty="0" err="1"/>
              <a:t>Tertiare</a:t>
            </a:r>
            <a:r>
              <a:rPr lang="fr-FR" sz="2400" b="1" u="sng" dirty="0"/>
              <a:t> </a:t>
            </a:r>
            <a:r>
              <a:rPr lang="fr-FR" dirty="0"/>
              <a:t>:</a:t>
            </a:r>
          </a:p>
          <a:p>
            <a:r>
              <a:rPr lang="fr-FR" dirty="0"/>
              <a:t>      mécanisme E1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96A8288-2B67-E444-A812-39A695E9D300}"/>
              </a:ext>
            </a:extLst>
          </p:cNvPr>
          <p:cNvSpPr txBox="1"/>
          <p:nvPr/>
        </p:nvSpPr>
        <p:spPr>
          <a:xfrm>
            <a:off x="8330916" y="5649997"/>
            <a:ext cx="11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Zaïtsev</a:t>
            </a:r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AED9949-C729-F747-98D5-2D0B04884C20}"/>
              </a:ext>
            </a:extLst>
          </p:cNvPr>
          <p:cNvSpPr txBox="1"/>
          <p:nvPr/>
        </p:nvSpPr>
        <p:spPr>
          <a:xfrm>
            <a:off x="889966" y="3691621"/>
            <a:ext cx="5771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Une température élevée favorise les réactions d’élimination</a:t>
            </a:r>
          </a:p>
        </p:txBody>
      </p:sp>
    </p:spTree>
    <p:extLst>
      <p:ext uri="{BB962C8B-B14F-4D97-AF65-F5344CB8AC3E}">
        <p14:creationId xmlns:p14="http://schemas.microsoft.com/office/powerpoint/2010/main" val="26011757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6C4B7AE-077E-7A4F-B4EB-00A2CF5591EB}"/>
              </a:ext>
            </a:extLst>
          </p:cNvPr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Dérivé</a:t>
            </a:r>
            <a:r>
              <a:rPr lang="en-US" sz="4800" kern="1200" dirty="0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 </a:t>
            </a:r>
            <a:r>
              <a:rPr lang="en-US" sz="4800" kern="1200" dirty="0" err="1">
                <a:solidFill>
                  <a:schemeClr val="tx1"/>
                </a:solidFill>
                <a:latin typeface="Palatino" pitchFamily="2" charset="77"/>
                <a:ea typeface="Palatino" pitchFamily="2" charset="77"/>
                <a:cs typeface="+mj-cs"/>
              </a:rPr>
              <a:t>Dihalogéné</a:t>
            </a:r>
            <a:endParaRPr lang="en-US" sz="4800" kern="1200" dirty="0">
              <a:solidFill>
                <a:schemeClr val="tx1"/>
              </a:solidFill>
              <a:latin typeface="Palatino" pitchFamily="2" charset="77"/>
              <a:ea typeface="Palatino" pitchFamily="2" charset="77"/>
              <a:cs typeface="+mj-cs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EECDC28-65E5-9249-8B96-2D67B0587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00" y="1835226"/>
            <a:ext cx="9109224" cy="444074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FDBF799-8C53-6646-AD6F-B4DFAC49AF3D}"/>
              </a:ext>
            </a:extLst>
          </p:cNvPr>
          <p:cNvSpPr txBox="1"/>
          <p:nvPr/>
        </p:nvSpPr>
        <p:spPr>
          <a:xfrm>
            <a:off x="9744076" y="3686267"/>
            <a:ext cx="2173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i="1" dirty="0"/>
              <a:t>Double élimination</a:t>
            </a:r>
          </a:p>
        </p:txBody>
      </p:sp>
    </p:spTree>
    <p:extLst>
      <p:ext uri="{BB962C8B-B14F-4D97-AF65-F5344CB8AC3E}">
        <p14:creationId xmlns:p14="http://schemas.microsoft.com/office/powerpoint/2010/main" val="5924183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F10FC0A-96C3-B147-8D8A-0D4E9A405A0D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Reaction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 substitution</a:t>
            </a:r>
          </a:p>
        </p:txBody>
      </p:sp>
    </p:spTree>
    <p:extLst>
      <p:ext uri="{BB962C8B-B14F-4D97-AF65-F5344CB8AC3E}">
        <p14:creationId xmlns:p14="http://schemas.microsoft.com/office/powerpoint/2010/main" val="8439551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090349A9-C93B-6A43-9042-CD8DA75B1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3623"/>
            <a:ext cx="8629650" cy="2177853"/>
          </a:xfrm>
          <a:prstGeom prst="rect">
            <a:avLst/>
          </a:prstGeom>
        </p:spPr>
      </p:pic>
      <p:pic>
        <p:nvPicPr>
          <p:cNvPr id="5" name="Image 4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1CB9C7BE-F565-5943-9520-9049276CE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39161"/>
            <a:ext cx="8629650" cy="191521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C48749-E271-D14B-A07B-6BFD4378FB18}"/>
              </a:ext>
            </a:extLst>
          </p:cNvPr>
          <p:cNvSpPr txBox="1"/>
          <p:nvPr/>
        </p:nvSpPr>
        <p:spPr>
          <a:xfrm>
            <a:off x="8929688" y="1153885"/>
            <a:ext cx="168321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RX Primaire</a:t>
            </a:r>
          </a:p>
          <a:p>
            <a:endParaRPr lang="fr-FR" sz="2400" b="1" dirty="0"/>
          </a:p>
          <a:p>
            <a:r>
              <a:rPr lang="fr-FR" dirty="0"/>
              <a:t>SN2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BBD8E59-5F17-BE4D-B38D-CA08F5663CE0}"/>
              </a:ext>
            </a:extLst>
          </p:cNvPr>
          <p:cNvSpPr txBox="1"/>
          <p:nvPr/>
        </p:nvSpPr>
        <p:spPr>
          <a:xfrm>
            <a:off x="8929688" y="4392384"/>
            <a:ext cx="2053511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RX </a:t>
            </a:r>
            <a:r>
              <a:rPr lang="fr-FR" sz="2400" b="1" dirty="0" err="1"/>
              <a:t>Tertiare</a:t>
            </a:r>
            <a:endParaRPr lang="fr-FR" sz="2400" b="1" dirty="0"/>
          </a:p>
          <a:p>
            <a:endParaRPr lang="fr-FR" sz="2400" b="1" dirty="0"/>
          </a:p>
          <a:p>
            <a:r>
              <a:rPr lang="fr-FR" dirty="0"/>
              <a:t>SN1</a:t>
            </a:r>
          </a:p>
          <a:p>
            <a:endParaRPr lang="fr-FR" dirty="0"/>
          </a:p>
          <a:p>
            <a:r>
              <a:rPr lang="fr-FR" dirty="0"/>
              <a:t>Mélange racémique</a:t>
            </a:r>
          </a:p>
        </p:txBody>
      </p:sp>
    </p:spTree>
    <p:extLst>
      <p:ext uri="{BB962C8B-B14F-4D97-AF65-F5344CB8AC3E}">
        <p14:creationId xmlns:p14="http://schemas.microsoft.com/office/powerpoint/2010/main" val="15742980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C0123C-472D-0E42-84F1-0259AB692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fr-FR" sz="4000" dirty="0">
                <a:latin typeface="Palatino" pitchFamily="2" charset="77"/>
                <a:ea typeface="Palatino" pitchFamily="2" charset="77"/>
              </a:rPr>
              <a:t>Réactivité avec divers nucléophile et bases</a:t>
            </a:r>
          </a:p>
        </p:txBody>
      </p:sp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F473B8AD-BB75-3341-B6E4-46F8850960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800" y="1557338"/>
            <a:ext cx="6620399" cy="411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185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5F950CFC-A137-C449-908B-B76C5CD90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728663"/>
            <a:ext cx="9963829" cy="561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896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AA167460-194C-9A49-A03F-BA3527B9C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0"/>
            <a:ext cx="7385754" cy="523770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C5B031-3514-B74E-9E81-A07CF1809C7A}"/>
              </a:ext>
            </a:extLst>
          </p:cNvPr>
          <p:cNvSpPr txBox="1"/>
          <p:nvPr/>
        </p:nvSpPr>
        <p:spPr>
          <a:xfrm>
            <a:off x="1876785" y="5929312"/>
            <a:ext cx="700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i="1" dirty="0"/>
              <a:t>Petite dédicace a ma </a:t>
            </a:r>
            <a:r>
              <a:rPr lang="fr-FR" i="1" dirty="0" err="1"/>
              <a:t>fillotte</a:t>
            </a:r>
            <a:r>
              <a:rPr lang="fr-FR" i="1" dirty="0"/>
              <a:t> (cc Nat) sans qui j’aurai pas pu faire ce diapo</a:t>
            </a:r>
          </a:p>
        </p:txBody>
      </p:sp>
    </p:spTree>
    <p:extLst>
      <p:ext uri="{BB962C8B-B14F-4D97-AF65-F5344CB8AC3E}">
        <p14:creationId xmlns:p14="http://schemas.microsoft.com/office/powerpoint/2010/main" val="251130441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322</Words>
  <Application>Microsoft Macintosh PowerPoint</Application>
  <PresentationFormat>Grand écran</PresentationFormat>
  <Paragraphs>90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41" baseType="lpstr">
      <vt:lpstr>Arial</vt:lpstr>
      <vt:lpstr>Calibri</vt:lpstr>
      <vt:lpstr>Calibri Light</vt:lpstr>
      <vt:lpstr>Copperplate</vt:lpstr>
      <vt:lpstr>Palatino</vt:lpstr>
      <vt:lpstr>Thème Office</vt:lpstr>
      <vt:lpstr>Conception personnalisée</vt:lpstr>
      <vt:lpstr>Dérivés Halogénés</vt:lpstr>
      <vt:lpstr>Les différents halogènes </vt:lpstr>
      <vt:lpstr>Nomenclature et isomérie</vt:lpstr>
      <vt:lpstr>Présentation PowerPoint</vt:lpstr>
      <vt:lpstr>Préparation par réaction de substitution</vt:lpstr>
      <vt:lpstr>1/ Substitution des alcools </vt:lpstr>
      <vt:lpstr>Présentation PowerPoint</vt:lpstr>
      <vt:lpstr>Présentation PowerPoint</vt:lpstr>
      <vt:lpstr>3/ Substitution des alcanes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Réactivité avec divers nucléophile et bases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Dérivés Halogénés</dc:title>
  <dc:creator>GREC Lucas</dc:creator>
  <cp:lastModifiedBy>GREC Lucas</cp:lastModifiedBy>
  <cp:revision>12</cp:revision>
  <dcterms:created xsi:type="dcterms:W3CDTF">2019-12-29T17:10:56Z</dcterms:created>
  <dcterms:modified xsi:type="dcterms:W3CDTF">2019-12-29T21:12:48Z</dcterms:modified>
</cp:coreProperties>
</file>