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01" r:id="rId1"/>
  </p:sldMasterIdLst>
  <p:notesMasterIdLst>
    <p:notesMasterId r:id="rId19"/>
  </p:notesMasterIdLst>
  <p:sldIdLst>
    <p:sldId id="256" r:id="rId2"/>
    <p:sldId id="258" r:id="rId3"/>
    <p:sldId id="260" r:id="rId4"/>
    <p:sldId id="257" r:id="rId5"/>
    <p:sldId id="259" r:id="rId6"/>
    <p:sldId id="261" r:id="rId7"/>
    <p:sldId id="262" r:id="rId8"/>
    <p:sldId id="263" r:id="rId9"/>
    <p:sldId id="264" r:id="rId10"/>
    <p:sldId id="265" r:id="rId11"/>
    <p:sldId id="266" r:id="rId12"/>
    <p:sldId id="267" r:id="rId13"/>
    <p:sldId id="268" r:id="rId14"/>
    <p:sldId id="269" r:id="rId15"/>
    <p:sldId id="270" r:id="rId16"/>
    <p:sldId id="272" r:id="rId17"/>
    <p:sldId id="271"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707EFA6D-AECE-456A-9914-A8F485609952}">
          <p14:sldIdLst>
            <p14:sldId id="256"/>
          </p14:sldIdLst>
        </p14:section>
        <p14:section name="Section sans titre" id="{236FA6E2-5514-405D-A8E7-235CEC1E624E}">
          <p14:sldIdLst>
            <p14:sldId id="258"/>
            <p14:sldId id="260"/>
            <p14:sldId id="257"/>
            <p14:sldId id="259"/>
            <p14:sldId id="261"/>
            <p14:sldId id="262"/>
            <p14:sldId id="263"/>
            <p14:sldId id="264"/>
            <p14:sldId id="265"/>
            <p14:sldId id="266"/>
            <p14:sldId id="267"/>
            <p14:sldId id="268"/>
            <p14:sldId id="269"/>
            <p14:sldId id="270"/>
            <p14:sldId id="272"/>
            <p14:sldId id="27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78F1EE-DCE3-4329-951F-F7D7AE49549B}" type="datetimeFigureOut">
              <a:rPr lang="fr-FR" smtClean="0"/>
              <a:t>25/12/2016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25FBAE-BED9-4916-98C1-C4935F69C33A}" type="slidenum">
              <a:rPr lang="fr-FR" smtClean="0"/>
              <a:t>‹N°›</a:t>
            </a:fld>
            <a:endParaRPr lang="fr-FR"/>
          </a:p>
        </p:txBody>
      </p:sp>
    </p:spTree>
    <p:extLst>
      <p:ext uri="{BB962C8B-B14F-4D97-AF65-F5344CB8AC3E}">
        <p14:creationId xmlns:p14="http://schemas.microsoft.com/office/powerpoint/2010/main" val="3850519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632E569D-5B91-49B0-A7CA-D2495ED4056A}" type="datetime1">
              <a:rPr lang="en-US" smtClean="0"/>
              <a:t>12/25/2016</a:t>
            </a:fld>
            <a:endParaRPr lang="en-US" dirty="0"/>
          </a:p>
        </p:txBody>
      </p:sp>
      <p:sp>
        <p:nvSpPr>
          <p:cNvPr id="5" name="Espace réservé du pied de page 4"/>
          <p:cNvSpPr>
            <a:spLocks noGrp="1"/>
          </p:cNvSpPr>
          <p:nvPr>
            <p:ph type="ftr" sz="quarter" idx="11"/>
          </p:nvPr>
        </p:nvSpPr>
        <p:spPr/>
        <p:txBody>
          <a:bodyPr/>
          <a:lstStyle/>
          <a:p>
            <a:r>
              <a:rPr lang="fr-FR"/>
              <a:t>Le tutorat est gratuit. Toute vente ou reproduction est interdite.</a:t>
            </a:r>
            <a:endParaRPr lang="en-US" dirty="0"/>
          </a:p>
        </p:txBody>
      </p:sp>
      <p:sp>
        <p:nvSpPr>
          <p:cNvPr id="6" name="Espace réservé du numéro de diapositive 5"/>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1553073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F72F0C7-447C-49D4-98C2-C3A3A0555436}" type="datetime1">
              <a:rPr lang="en-US" smtClean="0"/>
              <a:t>12/25/2016</a:t>
            </a:fld>
            <a:endParaRPr lang="en-US" dirty="0"/>
          </a:p>
        </p:txBody>
      </p:sp>
      <p:sp>
        <p:nvSpPr>
          <p:cNvPr id="5" name="Espace réservé du pied de page 4"/>
          <p:cNvSpPr>
            <a:spLocks noGrp="1"/>
          </p:cNvSpPr>
          <p:nvPr>
            <p:ph type="ftr" sz="quarter" idx="11"/>
          </p:nvPr>
        </p:nvSpPr>
        <p:spPr/>
        <p:txBody>
          <a:bodyPr/>
          <a:lstStyle/>
          <a:p>
            <a:r>
              <a:rPr lang="fr-FR"/>
              <a:t>Le tutorat est gratuit. Toute vente ou reproduction est interdite.</a:t>
            </a:r>
            <a:endParaRPr lang="en-US" dirty="0"/>
          </a:p>
        </p:txBody>
      </p:sp>
      <p:sp>
        <p:nvSpPr>
          <p:cNvPr id="6" name="Espace réservé du numéro de diapositive 5"/>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2923703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25B9CB31-B5A4-405E-8250-FDA2E42831EF}" type="datetime1">
              <a:rPr lang="en-US" smtClean="0"/>
              <a:t>12/25/2016</a:t>
            </a:fld>
            <a:endParaRPr lang="en-US" dirty="0"/>
          </a:p>
        </p:txBody>
      </p:sp>
      <p:sp>
        <p:nvSpPr>
          <p:cNvPr id="5" name="Espace réservé du pied de page 4"/>
          <p:cNvSpPr>
            <a:spLocks noGrp="1"/>
          </p:cNvSpPr>
          <p:nvPr>
            <p:ph type="ftr" sz="quarter" idx="11"/>
          </p:nvPr>
        </p:nvSpPr>
        <p:spPr/>
        <p:txBody>
          <a:bodyPr/>
          <a:lstStyle/>
          <a:p>
            <a:r>
              <a:rPr lang="fr-FR"/>
              <a:t>Le tutorat est gratuit. Toute vente ou reproduction est interdite.</a:t>
            </a:r>
            <a:endParaRPr lang="en-US" dirty="0"/>
          </a:p>
        </p:txBody>
      </p:sp>
      <p:sp>
        <p:nvSpPr>
          <p:cNvPr id="6" name="Espace réservé du numéro de diapositive 5"/>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1821097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002945F6-ABA2-49A3-958B-4EB02B5259B0}" type="datetime1">
              <a:rPr lang="en-US" smtClean="0"/>
              <a:t>12/25/2016</a:t>
            </a:fld>
            <a:endParaRPr lang="en-US" dirty="0"/>
          </a:p>
        </p:txBody>
      </p:sp>
      <p:sp>
        <p:nvSpPr>
          <p:cNvPr id="6" name="Espace réservé du pied de page 5"/>
          <p:cNvSpPr>
            <a:spLocks noGrp="1"/>
          </p:cNvSpPr>
          <p:nvPr>
            <p:ph type="ftr" sz="quarter" idx="11"/>
          </p:nvPr>
        </p:nvSpPr>
        <p:spPr/>
        <p:txBody>
          <a:bodyPr/>
          <a:lstStyle/>
          <a:p>
            <a:r>
              <a:rPr lang="fr-FR"/>
              <a:t>Le tutorat est gratuit. Toute vente ou reproduction est interdite.</a:t>
            </a:r>
            <a:endParaRPr lang="en-US" dirty="0"/>
          </a:p>
        </p:txBody>
      </p:sp>
      <p:sp>
        <p:nvSpPr>
          <p:cNvPr id="7" name="Espace réservé du numéro de diapositive 6"/>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3492807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98040C18-EAF9-4FD9-84DF-75958F8E1EB3}" type="datetime1">
              <a:rPr lang="en-US" smtClean="0"/>
              <a:t>12/25/2016</a:t>
            </a:fld>
            <a:endParaRPr lang="en-US" dirty="0"/>
          </a:p>
        </p:txBody>
      </p:sp>
      <p:sp>
        <p:nvSpPr>
          <p:cNvPr id="8" name="Espace réservé du pied de page 7"/>
          <p:cNvSpPr>
            <a:spLocks noGrp="1"/>
          </p:cNvSpPr>
          <p:nvPr>
            <p:ph type="ftr" sz="quarter" idx="11"/>
          </p:nvPr>
        </p:nvSpPr>
        <p:spPr/>
        <p:txBody>
          <a:bodyPr/>
          <a:lstStyle/>
          <a:p>
            <a:r>
              <a:rPr lang="fr-FR"/>
              <a:t>Le tutorat est gratuit. Toute vente ou reproduction est interdite.</a:t>
            </a:r>
            <a:endParaRPr lang="en-US" dirty="0"/>
          </a:p>
        </p:txBody>
      </p:sp>
      <p:sp>
        <p:nvSpPr>
          <p:cNvPr id="9" name="Espace réservé du numéro de diapositive 8"/>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3457998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35E33C49-9900-43B5-ACC8-3DF346437D65}" type="datetime1">
              <a:rPr lang="en-US" smtClean="0"/>
              <a:t>12/25/2016</a:t>
            </a:fld>
            <a:endParaRPr lang="en-US" dirty="0"/>
          </a:p>
        </p:txBody>
      </p:sp>
      <p:sp>
        <p:nvSpPr>
          <p:cNvPr id="4" name="Espace réservé du pied de page 3"/>
          <p:cNvSpPr>
            <a:spLocks noGrp="1"/>
          </p:cNvSpPr>
          <p:nvPr>
            <p:ph type="ftr" sz="quarter" idx="11"/>
          </p:nvPr>
        </p:nvSpPr>
        <p:spPr/>
        <p:txBody>
          <a:bodyPr/>
          <a:lstStyle/>
          <a:p>
            <a:r>
              <a:rPr lang="fr-FR"/>
              <a:t>Le tutorat est gratuit. Toute vente ou reproduction est interdite.</a:t>
            </a:r>
            <a:endParaRPr lang="en-US" dirty="0"/>
          </a:p>
        </p:txBody>
      </p:sp>
      <p:sp>
        <p:nvSpPr>
          <p:cNvPr id="5" name="Espace réservé du numéro de diapositive 4"/>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1464994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3518A33-B6D1-48F2-9B02-984C42EE1F77}" type="datetime1">
              <a:rPr lang="en-US" smtClean="0"/>
              <a:t>12/25/2016</a:t>
            </a:fld>
            <a:endParaRPr lang="en-US" dirty="0"/>
          </a:p>
        </p:txBody>
      </p:sp>
      <p:sp>
        <p:nvSpPr>
          <p:cNvPr id="3" name="Espace réservé du pied de page 2"/>
          <p:cNvSpPr>
            <a:spLocks noGrp="1"/>
          </p:cNvSpPr>
          <p:nvPr>
            <p:ph type="ftr" sz="quarter" idx="11"/>
          </p:nvPr>
        </p:nvSpPr>
        <p:spPr/>
        <p:txBody>
          <a:bodyPr/>
          <a:lstStyle/>
          <a:p>
            <a:r>
              <a:rPr lang="fr-FR"/>
              <a:t>Le tutorat est gratuit. Toute vente ou reproduction est interdite.</a:t>
            </a:r>
            <a:endParaRPr lang="en-US" dirty="0"/>
          </a:p>
        </p:txBody>
      </p:sp>
      <p:sp>
        <p:nvSpPr>
          <p:cNvPr id="4" name="Espace réservé du numéro de diapositive 3"/>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397770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75E70AF0-E106-419B-B01D-CCE990946C10}" type="datetime1">
              <a:rPr lang="en-US" smtClean="0"/>
              <a:t>12/25/2016</a:t>
            </a:fld>
            <a:endParaRPr lang="en-US" dirty="0"/>
          </a:p>
        </p:txBody>
      </p:sp>
      <p:sp>
        <p:nvSpPr>
          <p:cNvPr id="6" name="Espace réservé du pied de page 5"/>
          <p:cNvSpPr>
            <a:spLocks noGrp="1"/>
          </p:cNvSpPr>
          <p:nvPr>
            <p:ph type="ftr" sz="quarter" idx="11"/>
          </p:nvPr>
        </p:nvSpPr>
        <p:spPr/>
        <p:txBody>
          <a:bodyPr/>
          <a:lstStyle/>
          <a:p>
            <a:r>
              <a:rPr lang="fr-FR"/>
              <a:t>Le tutorat est gratuit. Toute vente ou reproduction est interdite.</a:t>
            </a:r>
            <a:endParaRPr lang="en-US" dirty="0"/>
          </a:p>
        </p:txBody>
      </p:sp>
      <p:sp>
        <p:nvSpPr>
          <p:cNvPr id="7" name="Espace réservé du numéro de diapositive 6"/>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1042753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B4E0E0CD-CA9F-4552-80FE-067E539BE1A5}" type="datetime1">
              <a:rPr lang="en-US" smtClean="0"/>
              <a:t>12/25/2016</a:t>
            </a:fld>
            <a:endParaRPr lang="en-US" dirty="0"/>
          </a:p>
        </p:txBody>
      </p:sp>
      <p:sp>
        <p:nvSpPr>
          <p:cNvPr id="6" name="Espace réservé du pied de page 5"/>
          <p:cNvSpPr>
            <a:spLocks noGrp="1"/>
          </p:cNvSpPr>
          <p:nvPr>
            <p:ph type="ftr" sz="quarter" idx="11"/>
          </p:nvPr>
        </p:nvSpPr>
        <p:spPr/>
        <p:txBody>
          <a:bodyPr/>
          <a:lstStyle/>
          <a:p>
            <a:r>
              <a:rPr lang="fr-FR"/>
              <a:t>Le tutorat est gratuit. Toute vente ou reproduction est interdite.</a:t>
            </a:r>
            <a:endParaRPr lang="en-US" dirty="0"/>
          </a:p>
        </p:txBody>
      </p:sp>
      <p:sp>
        <p:nvSpPr>
          <p:cNvPr id="7" name="Espace réservé du numéro de diapositive 6"/>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1026232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25F41FDA-AA3A-4A49-B9FA-0B76E2C21227}" type="datetime1">
              <a:rPr lang="en-US" smtClean="0"/>
              <a:t>12/25/2016</a:t>
            </a:fld>
            <a:endParaRPr lang="en-US" dirty="0"/>
          </a:p>
        </p:txBody>
      </p:sp>
      <p:sp>
        <p:nvSpPr>
          <p:cNvPr id="5" name="Espace réservé du pied de page 4"/>
          <p:cNvSpPr>
            <a:spLocks noGrp="1"/>
          </p:cNvSpPr>
          <p:nvPr>
            <p:ph type="ftr" sz="quarter" idx="11"/>
          </p:nvPr>
        </p:nvSpPr>
        <p:spPr/>
        <p:txBody>
          <a:bodyPr/>
          <a:lstStyle/>
          <a:p>
            <a:r>
              <a:rPr lang="fr-FR"/>
              <a:t>Le tutorat est gratuit. Toute vente ou reproduction est interdite.</a:t>
            </a:r>
            <a:endParaRPr lang="en-US" dirty="0"/>
          </a:p>
        </p:txBody>
      </p:sp>
      <p:sp>
        <p:nvSpPr>
          <p:cNvPr id="6" name="Espace réservé du numéro de diapositive 5"/>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1479381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7FBAC953-9861-4A1F-A494-435542E3184B}" type="datetime1">
              <a:rPr lang="en-US" smtClean="0"/>
              <a:t>12/25/2016</a:t>
            </a:fld>
            <a:endParaRPr lang="en-US" dirty="0"/>
          </a:p>
        </p:txBody>
      </p:sp>
      <p:sp>
        <p:nvSpPr>
          <p:cNvPr id="5" name="Espace réservé du pied de page 4"/>
          <p:cNvSpPr>
            <a:spLocks noGrp="1"/>
          </p:cNvSpPr>
          <p:nvPr>
            <p:ph type="ftr" sz="quarter" idx="11"/>
          </p:nvPr>
        </p:nvSpPr>
        <p:spPr/>
        <p:txBody>
          <a:bodyPr/>
          <a:lstStyle/>
          <a:p>
            <a:r>
              <a:rPr lang="fr-FR"/>
              <a:t>Le tutorat est gratuit. Toute vente ou reproduction est interdite.</a:t>
            </a:r>
            <a:endParaRPr lang="en-US" dirty="0"/>
          </a:p>
        </p:txBody>
      </p:sp>
      <p:sp>
        <p:nvSpPr>
          <p:cNvPr id="6" name="Espace réservé du numéro de diapositive 5"/>
          <p:cNvSpPr>
            <a:spLocks noGrp="1"/>
          </p:cNvSpPr>
          <p:nvPr>
            <p:ph type="sldNum" sz="quarter" idx="12"/>
          </p:nvPr>
        </p:nvSpPr>
        <p:spPr/>
        <p:txBody>
          <a:body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1022731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C34BF0-D69B-4748-9631-1BEC135FB876}" type="datetime1">
              <a:rPr lang="en-US" smtClean="0"/>
              <a:t>12/25/2016</a:t>
            </a:fld>
            <a:endParaRPr lang="en-US" dirty="0"/>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Le tutorat est gratuit. Toute vente ou reproduction est interdite.</a:t>
            </a:r>
            <a:endParaRPr lang="en-US" dirty="0"/>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28FB93-0A08-4E7D-8E63-9EFA29F1E093}" type="slidenum">
              <a:rPr lang="en-US" smtClean="0"/>
              <a:pPr/>
              <a:t>‹N°›</a:t>
            </a:fld>
            <a:endParaRPr lang="en-US" dirty="0"/>
          </a:p>
        </p:txBody>
      </p:sp>
    </p:spTree>
    <p:extLst>
      <p:ext uri="{BB962C8B-B14F-4D97-AF65-F5344CB8AC3E}">
        <p14:creationId xmlns:p14="http://schemas.microsoft.com/office/powerpoint/2010/main" val="2468382001"/>
      </p:ext>
    </p:extLst>
  </p:cSld>
  <p:clrMap bg1="dk1" tx1="lt1" bg2="dk2" tx2="lt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Lst>
  <p:hf sldNum="0" hdr="0" dt="0"/>
  <p:txStyles>
    <p:titleStyle>
      <a:lvl1pPr algn="l" defTabSz="914400" rtl="0" eaLnBrk="1" latinLnBrk="0" hangingPunct="1">
        <a:lnSpc>
          <a:spcPct val="90000"/>
        </a:lnSpc>
        <a:spcBef>
          <a:spcPct val="0"/>
        </a:spcBef>
        <a:buNone/>
        <a:defRPr sz="4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u="sng" dirty="0">
                <a:solidFill>
                  <a:schemeClr val="tx1"/>
                </a:solidFill>
              </a:rPr>
              <a:t>Le périnée</a:t>
            </a:r>
          </a:p>
        </p:txBody>
      </p:sp>
      <p:sp>
        <p:nvSpPr>
          <p:cNvPr id="3" name="Sous-titre 2"/>
          <p:cNvSpPr>
            <a:spLocks noGrp="1"/>
          </p:cNvSpPr>
          <p:nvPr>
            <p:ph type="subTitle" idx="1"/>
          </p:nvPr>
        </p:nvSpPr>
        <p:spPr/>
        <p:txBody>
          <a:bodyPr/>
          <a:lstStyle/>
          <a:p>
            <a:r>
              <a:rPr lang="fr-FR" dirty="0"/>
              <a:t>2016-2017</a:t>
            </a:r>
          </a:p>
        </p:txBody>
      </p:sp>
      <p:sp>
        <p:nvSpPr>
          <p:cNvPr id="4" name="Espace réservé du pied de page 3"/>
          <p:cNvSpPr>
            <a:spLocks noGrp="1"/>
          </p:cNvSpPr>
          <p:nvPr>
            <p:ph type="ftr" sz="quarter" idx="11"/>
          </p:nvPr>
        </p:nvSpPr>
        <p:spPr/>
        <p:txBody>
          <a:bodyPr/>
          <a:lstStyle/>
          <a:p>
            <a:r>
              <a:rPr lang="fr-FR"/>
              <a:t>Le tutorat est gratuit. Toute vente ou reproduction est interdite.</a:t>
            </a:r>
            <a:endParaRPr lang="en-US" dirty="0"/>
          </a:p>
        </p:txBody>
      </p:sp>
    </p:spTree>
    <p:extLst>
      <p:ext uri="{BB962C8B-B14F-4D97-AF65-F5344CB8AC3E}">
        <p14:creationId xmlns:p14="http://schemas.microsoft.com/office/powerpoint/2010/main" val="3000256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133351" y="1054360"/>
            <a:ext cx="5534024" cy="5370090"/>
          </a:xfrm>
          <a:ln>
            <a:solidFill>
              <a:schemeClr val="tx1"/>
            </a:solidFill>
            <a:prstDash val="dash"/>
          </a:ln>
        </p:spPr>
        <p:txBody>
          <a:bodyPr>
            <a:normAutofit fontScale="32500" lnSpcReduction="20000"/>
          </a:bodyPr>
          <a:lstStyle/>
          <a:p>
            <a:pPr algn="l"/>
            <a:endParaRPr lang="fr-FR" u="sng" dirty="0"/>
          </a:p>
          <a:p>
            <a:pPr algn="l"/>
            <a:r>
              <a:rPr lang="fr-FR" sz="6000" u="sng" dirty="0">
                <a:effectLst>
                  <a:outerShdw blurRad="38100" dist="38100" dir="2700000" algn="tl">
                    <a:srgbClr val="000000">
                      <a:alpha val="43137"/>
                    </a:srgbClr>
                  </a:outerShdw>
                </a:effectLst>
              </a:rPr>
              <a:t>Périnée</a:t>
            </a:r>
            <a:r>
              <a:rPr lang="fr-FR" sz="6000" dirty="0">
                <a:effectLst>
                  <a:outerShdw blurRad="38100" dist="38100" dir="2700000" algn="tl">
                    <a:srgbClr val="000000">
                      <a:alpha val="43137"/>
                    </a:srgbClr>
                  </a:outerShdw>
                </a:effectLst>
              </a:rPr>
              <a:t> = </a:t>
            </a:r>
            <a:r>
              <a:rPr lang="fr-FR" sz="6000" b="1" dirty="0">
                <a:effectLst>
                  <a:outerShdw blurRad="38100" dist="38100" dir="2700000" algn="tl">
                    <a:srgbClr val="000000">
                      <a:alpha val="43137"/>
                    </a:srgbClr>
                  </a:outerShdw>
                </a:effectLst>
              </a:rPr>
              <a:t>plancher pelvien</a:t>
            </a:r>
            <a:r>
              <a:rPr lang="fr-FR" sz="6000" dirty="0">
                <a:effectLst>
                  <a:outerShdw blurRad="38100" dist="38100" dir="2700000" algn="tl">
                    <a:srgbClr val="000000">
                      <a:alpha val="43137"/>
                    </a:srgbClr>
                  </a:outerShdw>
                </a:effectLst>
              </a:rPr>
              <a:t>:</a:t>
            </a:r>
          </a:p>
          <a:p>
            <a:pPr marL="342900" indent="-342900" algn="l">
              <a:buFont typeface="Wingdings" panose="05000000000000000000" pitchFamily="2" charset="2"/>
              <a:buChar char="Ø"/>
            </a:pPr>
            <a:r>
              <a:rPr lang="fr-FR" sz="6000" dirty="0">
                <a:effectLst>
                  <a:outerShdw blurRad="38100" dist="38100" dir="2700000" algn="tl">
                    <a:srgbClr val="000000">
                      <a:alpha val="43137"/>
                    </a:srgbClr>
                  </a:outerShdw>
                </a:effectLst>
              </a:rPr>
              <a:t>Ensemble des </a:t>
            </a:r>
            <a:r>
              <a:rPr lang="fr-FR" sz="6000" b="1" dirty="0">
                <a:effectLst>
                  <a:outerShdw blurRad="38100" dist="38100" dir="2700000" algn="tl">
                    <a:srgbClr val="000000">
                      <a:alpha val="43137"/>
                    </a:srgbClr>
                  </a:outerShdw>
                </a:effectLst>
              </a:rPr>
              <a:t>parties molles</a:t>
            </a:r>
            <a:endParaRPr lang="fr-FR" sz="6000" dirty="0">
              <a:effectLst>
                <a:outerShdw blurRad="38100" dist="38100" dir="2700000" algn="tl">
                  <a:srgbClr val="000000">
                    <a:alpha val="43137"/>
                  </a:srgbClr>
                </a:outerShdw>
              </a:effectLst>
            </a:endParaRPr>
          </a:p>
          <a:p>
            <a:pPr marL="342900" indent="-342900" algn="l">
              <a:buFont typeface="Wingdings" panose="05000000000000000000" pitchFamily="2" charset="2"/>
              <a:buChar char="Ø"/>
            </a:pPr>
            <a:r>
              <a:rPr lang="fr-FR" sz="6000" dirty="0">
                <a:effectLst>
                  <a:outerShdw blurRad="38100" dist="38100" dir="2700000" algn="tl">
                    <a:srgbClr val="000000">
                      <a:alpha val="43137"/>
                    </a:srgbClr>
                  </a:outerShdw>
                </a:effectLst>
              </a:rPr>
              <a:t>Paroi </a:t>
            </a:r>
            <a:r>
              <a:rPr lang="fr-FR" sz="6000" u="sng" dirty="0">
                <a:effectLst>
                  <a:outerShdw blurRad="38100" dist="38100" dir="2700000" algn="tl">
                    <a:srgbClr val="000000">
                      <a:alpha val="43137"/>
                    </a:srgbClr>
                  </a:outerShdw>
                </a:effectLst>
              </a:rPr>
              <a:t>inférieure</a:t>
            </a:r>
            <a:r>
              <a:rPr lang="fr-FR" sz="6000" dirty="0">
                <a:effectLst>
                  <a:outerShdw blurRad="38100" dist="38100" dir="2700000" algn="tl">
                    <a:srgbClr val="000000">
                      <a:alpha val="43137"/>
                    </a:srgbClr>
                  </a:outerShdw>
                </a:effectLst>
              </a:rPr>
              <a:t> = </a:t>
            </a:r>
            <a:r>
              <a:rPr lang="fr-FR" sz="6000" b="1" dirty="0">
                <a:effectLst>
                  <a:outerShdw blurRad="38100" dist="38100" dir="2700000" algn="tl">
                    <a:srgbClr val="000000">
                      <a:alpha val="43137"/>
                    </a:srgbClr>
                  </a:outerShdw>
                </a:effectLst>
              </a:rPr>
              <a:t>plancher du petit bassin</a:t>
            </a:r>
            <a:endParaRPr lang="fr-FR" sz="6000" dirty="0">
              <a:effectLst>
                <a:outerShdw blurRad="38100" dist="38100" dir="2700000" algn="tl">
                  <a:srgbClr val="000000">
                    <a:alpha val="43137"/>
                  </a:srgbClr>
                </a:outerShdw>
              </a:effectLst>
            </a:endParaRPr>
          </a:p>
          <a:p>
            <a:pPr marL="342900" indent="-342900" algn="l">
              <a:buFont typeface="Wingdings" panose="05000000000000000000" pitchFamily="2" charset="2"/>
              <a:buChar char="Ø"/>
            </a:pPr>
            <a:r>
              <a:rPr lang="fr-FR" sz="6000" u="sng" dirty="0">
                <a:effectLst>
                  <a:outerShdw blurRad="38100" dist="38100" dir="2700000" algn="tl">
                    <a:srgbClr val="000000">
                      <a:alpha val="43137"/>
                    </a:srgbClr>
                  </a:outerShdw>
                </a:effectLst>
              </a:rPr>
              <a:t>Losange</a:t>
            </a:r>
            <a:r>
              <a:rPr lang="fr-FR" sz="6000" dirty="0">
                <a:effectLst>
                  <a:outerShdw blurRad="38100" dist="38100" dir="2700000" algn="tl">
                    <a:srgbClr val="000000">
                      <a:alpha val="43137"/>
                    </a:srgbClr>
                  </a:outerShdw>
                </a:effectLst>
              </a:rPr>
              <a:t> à grand axe antéro-postérieur</a:t>
            </a:r>
          </a:p>
          <a:p>
            <a:pPr marL="342900" indent="-342900" algn="l">
              <a:buFont typeface="Wingdings" panose="05000000000000000000" pitchFamily="2" charset="2"/>
              <a:buChar char="Ø"/>
            </a:pPr>
            <a:r>
              <a:rPr lang="fr-FR" sz="6000" dirty="0">
                <a:effectLst>
                  <a:outerShdw blurRad="38100" dist="38100" dir="2700000" algn="tl">
                    <a:srgbClr val="000000">
                      <a:alpha val="43137"/>
                    </a:srgbClr>
                  </a:outerShdw>
                </a:effectLst>
              </a:rPr>
              <a:t>Sommets:                                                                                     Ant = </a:t>
            </a:r>
            <a:r>
              <a:rPr lang="fr-FR" sz="6000" b="1" u="sng" dirty="0">
                <a:effectLst>
                  <a:outerShdw blurRad="38100" dist="38100" dir="2700000" algn="tl">
                    <a:srgbClr val="000000">
                      <a:alpha val="43137"/>
                    </a:srgbClr>
                  </a:outerShdw>
                </a:effectLst>
              </a:rPr>
              <a:t>pubis</a:t>
            </a:r>
            <a:r>
              <a:rPr lang="fr-FR" sz="6000" dirty="0">
                <a:effectLst>
                  <a:outerShdw blurRad="38100" dist="38100" dir="2700000" algn="tl">
                    <a:srgbClr val="000000">
                      <a:alpha val="43137"/>
                    </a:srgbClr>
                  </a:outerShdw>
                </a:effectLst>
              </a:rPr>
              <a:t>                                                                                    Post = </a:t>
            </a:r>
            <a:r>
              <a:rPr lang="fr-FR" sz="6000" b="1" u="sng" dirty="0">
                <a:effectLst>
                  <a:outerShdw blurRad="38100" dist="38100" dir="2700000" algn="tl">
                    <a:srgbClr val="000000">
                      <a:alpha val="43137"/>
                    </a:srgbClr>
                  </a:outerShdw>
                </a:effectLst>
              </a:rPr>
              <a:t>coccyx</a:t>
            </a:r>
            <a:r>
              <a:rPr lang="fr-FR" sz="6000" dirty="0">
                <a:effectLst>
                  <a:outerShdw blurRad="38100" dist="38100" dir="2700000" algn="tl">
                    <a:srgbClr val="000000">
                      <a:alpha val="43137"/>
                    </a:srgbClr>
                  </a:outerShdw>
                </a:effectLst>
              </a:rPr>
              <a:t>                                                         Lat = </a:t>
            </a:r>
            <a:r>
              <a:rPr lang="fr-FR" sz="6000" b="1" u="sng" dirty="0">
                <a:effectLst>
                  <a:outerShdw blurRad="38100" dist="38100" dir="2700000" algn="tl">
                    <a:srgbClr val="000000">
                      <a:alpha val="43137"/>
                    </a:srgbClr>
                  </a:outerShdw>
                </a:effectLst>
              </a:rPr>
              <a:t>ischions</a:t>
            </a:r>
            <a:endParaRPr lang="fr-FR" sz="6000" dirty="0">
              <a:effectLst>
                <a:outerShdw blurRad="38100" dist="38100" dir="2700000" algn="tl">
                  <a:srgbClr val="000000">
                    <a:alpha val="43137"/>
                  </a:srgbClr>
                </a:outerShdw>
              </a:effectLst>
            </a:endParaRPr>
          </a:p>
          <a:p>
            <a:pPr marL="342900" indent="-342900" algn="l">
              <a:buFont typeface="Wingdings" panose="05000000000000000000" pitchFamily="2" charset="2"/>
              <a:buChar char="Ø"/>
            </a:pPr>
            <a:r>
              <a:rPr lang="fr-FR" sz="6000" dirty="0">
                <a:effectLst>
                  <a:outerShdw blurRad="38100" dist="38100" dir="2700000" algn="tl">
                    <a:srgbClr val="000000">
                      <a:alpha val="43137"/>
                    </a:srgbClr>
                  </a:outerShdw>
                </a:effectLst>
              </a:rPr>
              <a:t>2 triangles :                                                                                                                                      </a:t>
            </a:r>
            <a:r>
              <a:rPr lang="fr-FR" sz="6000" u="sng" dirty="0">
                <a:effectLst>
                  <a:outerShdw blurRad="38100" dist="38100" dir="2700000" algn="tl">
                    <a:srgbClr val="000000">
                      <a:alpha val="43137"/>
                    </a:srgbClr>
                  </a:outerShdw>
                </a:effectLst>
              </a:rPr>
              <a:t>Antérieur</a:t>
            </a:r>
            <a:r>
              <a:rPr lang="fr-FR" sz="6000" dirty="0">
                <a:effectLst>
                  <a:outerShdw blurRad="38100" dist="38100" dir="2700000" algn="tl">
                    <a:srgbClr val="000000">
                      <a:alpha val="43137"/>
                    </a:srgbClr>
                  </a:outerShdw>
                </a:effectLst>
              </a:rPr>
              <a:t> = </a:t>
            </a:r>
            <a:r>
              <a:rPr lang="fr-FR" sz="6000" b="1" dirty="0">
                <a:effectLst>
                  <a:outerShdw blurRad="38100" dist="38100" dir="2700000" algn="tl">
                    <a:srgbClr val="000000">
                      <a:alpha val="43137"/>
                    </a:srgbClr>
                  </a:outerShdw>
                </a:effectLst>
              </a:rPr>
              <a:t>uro-génital </a:t>
            </a:r>
            <a:r>
              <a:rPr lang="fr-FR" sz="6000" dirty="0">
                <a:effectLst>
                  <a:outerShdw blurRad="38100" dist="38100" dir="2700000" algn="tl">
                    <a:srgbClr val="000000">
                      <a:alpha val="43137"/>
                    </a:srgbClr>
                  </a:outerShdw>
                </a:effectLst>
              </a:rPr>
              <a:t>= vaginal : centré par l’orifice du </a:t>
            </a:r>
            <a:r>
              <a:rPr lang="fr-FR" sz="6000" b="1" dirty="0">
                <a:effectLst>
                  <a:outerShdw blurRad="38100" dist="38100" dir="2700000" algn="tl">
                    <a:srgbClr val="000000">
                      <a:alpha val="43137"/>
                    </a:srgbClr>
                  </a:outerShdw>
                </a:effectLst>
              </a:rPr>
              <a:t>vagin</a:t>
            </a:r>
            <a:r>
              <a:rPr lang="fr-FR" sz="6000" dirty="0">
                <a:effectLst>
                  <a:outerShdw blurRad="38100" dist="38100" dir="2700000" algn="tl">
                    <a:srgbClr val="000000">
                      <a:alpha val="43137"/>
                    </a:srgbClr>
                  </a:outerShdw>
                </a:effectLst>
              </a:rPr>
              <a:t>                                                                                             </a:t>
            </a:r>
            <a:r>
              <a:rPr lang="fr-FR" sz="6000" u="sng" dirty="0">
                <a:effectLst>
                  <a:outerShdw blurRad="38100" dist="38100" dir="2700000" algn="tl">
                    <a:srgbClr val="000000">
                      <a:alpha val="43137"/>
                    </a:srgbClr>
                  </a:outerShdw>
                </a:effectLst>
              </a:rPr>
              <a:t>Postérieur</a:t>
            </a:r>
            <a:r>
              <a:rPr lang="fr-FR" sz="6000" dirty="0">
                <a:effectLst>
                  <a:outerShdw blurRad="38100" dist="38100" dir="2700000" algn="tl">
                    <a:srgbClr val="000000">
                      <a:alpha val="43137"/>
                    </a:srgbClr>
                  </a:outerShdw>
                </a:effectLst>
              </a:rPr>
              <a:t> = </a:t>
            </a:r>
            <a:r>
              <a:rPr lang="fr-FR" sz="6000" b="1" dirty="0">
                <a:effectLst>
                  <a:outerShdw blurRad="38100" dist="38100" dir="2700000" algn="tl">
                    <a:srgbClr val="000000">
                      <a:alpha val="43137"/>
                    </a:srgbClr>
                  </a:outerShdw>
                </a:effectLst>
              </a:rPr>
              <a:t>anal</a:t>
            </a:r>
            <a:r>
              <a:rPr lang="fr-FR" sz="6000" dirty="0">
                <a:effectLst>
                  <a:outerShdw blurRad="38100" dist="38100" dir="2700000" algn="tl">
                    <a:srgbClr val="000000">
                      <a:alpha val="43137"/>
                    </a:srgbClr>
                  </a:outerShdw>
                </a:effectLst>
              </a:rPr>
              <a:t> : centré par l’</a:t>
            </a:r>
            <a:r>
              <a:rPr lang="fr-FR" sz="6000" b="1" dirty="0">
                <a:effectLst>
                  <a:outerShdw blurRad="38100" dist="38100" dir="2700000" algn="tl">
                    <a:srgbClr val="000000">
                      <a:alpha val="43137"/>
                    </a:srgbClr>
                  </a:outerShdw>
                </a:effectLst>
              </a:rPr>
              <a:t>anus</a:t>
            </a:r>
            <a:endParaRPr lang="fr-FR" sz="6000" dirty="0">
              <a:effectLst>
                <a:outerShdw blurRad="38100" dist="38100" dir="2700000" algn="tl">
                  <a:srgbClr val="000000">
                    <a:alpha val="43137"/>
                  </a:srgbClr>
                </a:outerShdw>
              </a:effectLst>
            </a:endParaRPr>
          </a:p>
          <a:p>
            <a:pPr algn="l"/>
            <a:endParaRPr lang="fr-FR" sz="6000" dirty="0">
              <a:effectLst>
                <a:outerShdw blurRad="38100" dist="38100" dir="2700000" algn="tl">
                  <a:srgbClr val="000000">
                    <a:alpha val="43137"/>
                  </a:srgbClr>
                </a:outerShdw>
              </a:effectLst>
            </a:endParaRPr>
          </a:p>
          <a:p>
            <a:pPr algn="l"/>
            <a:r>
              <a:rPr lang="fr-FR" sz="6000" u="sng" dirty="0">
                <a:effectLst>
                  <a:outerShdw blurRad="38100" dist="38100" dir="2700000" algn="tl">
                    <a:srgbClr val="000000">
                      <a:alpha val="43137"/>
                    </a:srgbClr>
                  </a:outerShdw>
                </a:effectLst>
              </a:rPr>
              <a:t>Eléments</a:t>
            </a:r>
            <a:r>
              <a:rPr lang="fr-FR" sz="6000" dirty="0">
                <a:effectLst>
                  <a:outerShdw blurRad="38100" dist="38100" dir="2700000" algn="tl">
                    <a:srgbClr val="000000">
                      <a:alpha val="43137"/>
                    </a:srgbClr>
                  </a:outerShdw>
                </a:effectLst>
              </a:rPr>
              <a:t> :        </a:t>
            </a:r>
          </a:p>
          <a:p>
            <a:pPr marL="342900" lvl="0" indent="-342900" algn="l">
              <a:buFont typeface="Wingdings" panose="05000000000000000000" pitchFamily="2" charset="2"/>
              <a:buChar char="Ø"/>
            </a:pPr>
            <a:r>
              <a:rPr lang="fr-FR" sz="6000" u="sng" dirty="0">
                <a:effectLst>
                  <a:outerShdw blurRad="38100" dist="38100" dir="2700000" algn="tl">
                    <a:srgbClr val="000000">
                      <a:alpha val="43137"/>
                    </a:srgbClr>
                  </a:outerShdw>
                </a:effectLst>
              </a:rPr>
              <a:t>Cutanés</a:t>
            </a:r>
            <a:r>
              <a:rPr lang="fr-FR" sz="6000" dirty="0">
                <a:effectLst>
                  <a:outerShdw blurRad="38100" dist="38100" dir="2700000" algn="tl">
                    <a:srgbClr val="000000">
                      <a:alpha val="43137"/>
                    </a:srgbClr>
                  </a:outerShdw>
                </a:effectLst>
              </a:rPr>
              <a:t> = périnée cutané = </a:t>
            </a:r>
            <a:r>
              <a:rPr lang="fr-FR" sz="6000" b="1" dirty="0">
                <a:effectLst>
                  <a:outerShdw blurRad="38100" dist="38100" dir="2700000" algn="tl">
                    <a:srgbClr val="000000">
                      <a:alpha val="43137"/>
                    </a:srgbClr>
                  </a:outerShdw>
                </a:effectLst>
              </a:rPr>
              <a:t>vulve + anus</a:t>
            </a:r>
            <a:r>
              <a:rPr lang="fr-FR" sz="6000" dirty="0">
                <a:effectLst>
                  <a:outerShdw blurRad="38100" dist="38100" dir="2700000" algn="tl">
                    <a:srgbClr val="000000">
                      <a:alpha val="43137"/>
                    </a:srgbClr>
                  </a:outerShdw>
                </a:effectLst>
              </a:rPr>
              <a:t>                                                                                                         </a:t>
            </a:r>
          </a:p>
          <a:p>
            <a:pPr marL="342900" lvl="0" indent="-342900" algn="l">
              <a:buFont typeface="Wingdings" panose="05000000000000000000" pitchFamily="2" charset="2"/>
              <a:buChar char="Ø"/>
            </a:pPr>
            <a:r>
              <a:rPr lang="fr-FR" sz="6000" u="sng" dirty="0">
                <a:effectLst>
                  <a:outerShdw blurRad="38100" dist="38100" dir="2700000" algn="tl">
                    <a:srgbClr val="000000">
                      <a:alpha val="43137"/>
                    </a:srgbClr>
                  </a:outerShdw>
                </a:effectLst>
              </a:rPr>
              <a:t>Musculaires</a:t>
            </a:r>
            <a:r>
              <a:rPr lang="fr-FR" sz="6000" dirty="0">
                <a:effectLst>
                  <a:outerShdw blurRad="38100" dist="38100" dir="2700000" algn="tl">
                    <a:srgbClr val="000000">
                      <a:alpha val="43137"/>
                    </a:srgbClr>
                  </a:outerShdw>
                </a:effectLst>
              </a:rPr>
              <a:t> = périnée musculaire = </a:t>
            </a:r>
            <a:r>
              <a:rPr lang="fr-FR" sz="6000" b="1" dirty="0">
                <a:effectLst>
                  <a:outerShdw blurRad="38100" dist="38100" dir="2700000" algn="tl">
                    <a:srgbClr val="000000">
                      <a:alpha val="43137"/>
                    </a:srgbClr>
                  </a:outerShdw>
                </a:effectLst>
              </a:rPr>
              <a:t>diaphragme périnéal</a:t>
            </a:r>
            <a:r>
              <a:rPr lang="fr-FR" sz="6000" dirty="0">
                <a:effectLst>
                  <a:outerShdw blurRad="38100" dist="38100" dir="2700000" algn="tl">
                    <a:srgbClr val="000000">
                      <a:alpha val="43137"/>
                    </a:srgbClr>
                  </a:outerShdw>
                </a:effectLst>
              </a:rPr>
              <a:t> = diaphragme uro-génital</a:t>
            </a:r>
          </a:p>
          <a:p>
            <a:pPr marL="342900" indent="-342900">
              <a:buFont typeface="Wingdings" panose="05000000000000000000" pitchFamily="2" charset="2"/>
              <a:buChar char="Ø"/>
            </a:pPr>
            <a:endParaRPr lang="fr-FR" dirty="0"/>
          </a:p>
        </p:txBody>
      </p:sp>
      <p:sp>
        <p:nvSpPr>
          <p:cNvPr id="4" name="Espace réservé du pied de page 3"/>
          <p:cNvSpPr>
            <a:spLocks noGrp="1"/>
          </p:cNvSpPr>
          <p:nvPr>
            <p:ph type="ftr" sz="quarter" idx="11"/>
          </p:nvPr>
        </p:nvSpPr>
        <p:spPr>
          <a:xfrm>
            <a:off x="2803244" y="6587750"/>
            <a:ext cx="6672865" cy="274476"/>
          </a:xfrm>
        </p:spPr>
        <p:txBody>
          <a:bodyPr/>
          <a:lstStyle/>
          <a:p>
            <a:r>
              <a:rPr lang="fr-FR" dirty="0"/>
              <a:t>Le tutorat est gratuit. Toute vente ou reproduction est interdite.</a:t>
            </a:r>
            <a:endParaRPr lang="en-US" dirty="0"/>
          </a:p>
        </p:txBody>
      </p:sp>
      <p:pic>
        <p:nvPicPr>
          <p:cNvPr id="5" name="Picture 10"/>
          <p:cNvPicPr/>
          <p:nvPr/>
        </p:nvPicPr>
        <p:blipFill rotWithShape="1">
          <a:blip r:embed="rId2" cstate="print">
            <a:extLst>
              <a:ext uri="{28A0092B-C50C-407E-A947-70E740481C1C}">
                <a14:useLocalDpi xmlns:a14="http://schemas.microsoft.com/office/drawing/2010/main" val="0"/>
              </a:ext>
            </a:extLst>
          </a:blip>
          <a:srcRect l="14015" t="30273" r="26251" b="10368"/>
          <a:stretch/>
        </p:blipFill>
        <p:spPr bwMode="auto">
          <a:xfrm>
            <a:off x="5810249" y="1054360"/>
            <a:ext cx="6257925" cy="5370092"/>
          </a:xfrm>
          <a:prstGeom prst="rect">
            <a:avLst/>
          </a:prstGeom>
          <a:ln>
            <a:noFill/>
          </a:ln>
          <a:extLst>
            <a:ext uri="{53640926-AAD7-44D8-BBD7-CCE9431645EC}">
              <a14:shadowObscured xmlns:a14="http://schemas.microsoft.com/office/drawing/2010/main"/>
            </a:ext>
          </a:extLst>
        </p:spPr>
      </p:pic>
      <p:sp>
        <p:nvSpPr>
          <p:cNvPr id="8" name="ZoneTexte 7"/>
          <p:cNvSpPr txBox="1"/>
          <p:nvPr/>
        </p:nvSpPr>
        <p:spPr>
          <a:xfrm>
            <a:off x="4579582" y="121619"/>
            <a:ext cx="5829752" cy="769441"/>
          </a:xfrm>
          <a:prstGeom prst="rect">
            <a:avLst/>
          </a:prstGeom>
          <a:noFill/>
        </p:spPr>
        <p:txBody>
          <a:bodyPr wrap="square" rtlCol="0">
            <a:spAutoFit/>
          </a:bodyPr>
          <a:lstStyle/>
          <a:p>
            <a:r>
              <a:rPr lang="fr-FR" sz="4400" b="1" u="sng" dirty="0">
                <a:effectLst>
                  <a:outerShdw blurRad="38100" dist="38100" dir="2700000" algn="tl">
                    <a:srgbClr val="000000">
                      <a:alpha val="43137"/>
                    </a:srgbClr>
                  </a:outerShdw>
                </a:effectLst>
              </a:rPr>
              <a:t>Généralités</a:t>
            </a:r>
          </a:p>
        </p:txBody>
      </p:sp>
    </p:spTree>
    <p:extLst>
      <p:ext uri="{BB962C8B-B14F-4D97-AF65-F5344CB8AC3E}">
        <p14:creationId xmlns:p14="http://schemas.microsoft.com/office/powerpoint/2010/main" val="23091990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a:t>Le tutorat est gratuit. Toute vente ou reproduction est interdite.</a:t>
            </a:r>
            <a:endParaRPr lang="en-US" dirty="0"/>
          </a:p>
        </p:txBody>
      </p:sp>
      <p:pic>
        <p:nvPicPr>
          <p:cNvPr id="3" name="Picture 9"/>
          <p:cNvPicPr/>
          <p:nvPr/>
        </p:nvPicPr>
        <p:blipFill rotWithShape="1">
          <a:blip r:embed="rId2">
            <a:extLst>
              <a:ext uri="{28A0092B-C50C-407E-A947-70E740481C1C}">
                <a14:useLocalDpi xmlns:a14="http://schemas.microsoft.com/office/drawing/2010/main" val="0"/>
              </a:ext>
            </a:extLst>
          </a:blip>
          <a:srcRect l="8699" t="21356" r="12449" b="8520"/>
          <a:stretch/>
        </p:blipFill>
        <p:spPr bwMode="auto">
          <a:xfrm>
            <a:off x="295275" y="769440"/>
            <a:ext cx="11630025" cy="55869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sp>
        <p:nvSpPr>
          <p:cNvPr id="4" name="ZoneTexte 3"/>
          <p:cNvSpPr txBox="1"/>
          <p:nvPr/>
        </p:nvSpPr>
        <p:spPr>
          <a:xfrm>
            <a:off x="4005065" y="0"/>
            <a:ext cx="4353372" cy="769441"/>
          </a:xfrm>
          <a:prstGeom prst="rect">
            <a:avLst/>
          </a:prstGeom>
          <a:noFill/>
        </p:spPr>
        <p:txBody>
          <a:bodyPr wrap="none" rtlCol="0">
            <a:spAutoFit/>
          </a:bodyPr>
          <a:lstStyle/>
          <a:p>
            <a:pPr algn="ctr"/>
            <a:r>
              <a:rPr lang="fr-FR" sz="4400" b="1" u="sng" dirty="0"/>
              <a:t>Le périnée cutané</a:t>
            </a:r>
          </a:p>
        </p:txBody>
      </p:sp>
    </p:spTree>
    <p:extLst>
      <p:ext uri="{BB962C8B-B14F-4D97-AF65-F5344CB8AC3E}">
        <p14:creationId xmlns:p14="http://schemas.microsoft.com/office/powerpoint/2010/main" val="3235001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a:xfrm>
            <a:off x="2809874" y="6492875"/>
            <a:ext cx="6672865" cy="365125"/>
          </a:xfrm>
        </p:spPr>
        <p:txBody>
          <a:bodyPr/>
          <a:lstStyle/>
          <a:p>
            <a:r>
              <a:rPr lang="fr-FR" dirty="0"/>
              <a:t>Le tutorat est gratuit. Toute vente ou reproduction est interdite.</a:t>
            </a:r>
            <a:endParaRPr lang="en-US" dirty="0"/>
          </a:p>
        </p:txBody>
      </p:sp>
      <p:pic>
        <p:nvPicPr>
          <p:cNvPr id="3" name="Picture 9"/>
          <p:cNvPicPr/>
          <p:nvPr/>
        </p:nvPicPr>
        <p:blipFill rotWithShape="1">
          <a:blip r:embed="rId2">
            <a:extLst>
              <a:ext uri="{28A0092B-C50C-407E-A947-70E740481C1C}">
                <a14:useLocalDpi xmlns:a14="http://schemas.microsoft.com/office/drawing/2010/main" val="0"/>
              </a:ext>
            </a:extLst>
          </a:blip>
          <a:srcRect l="54215" t="21356" r="12449" b="8520"/>
          <a:stretch/>
        </p:blipFill>
        <p:spPr bwMode="auto">
          <a:xfrm>
            <a:off x="6315075" y="317141"/>
            <a:ext cx="5676900" cy="58074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sp>
        <p:nvSpPr>
          <p:cNvPr id="5" name="ZoneTexte 4"/>
          <p:cNvSpPr txBox="1"/>
          <p:nvPr/>
        </p:nvSpPr>
        <p:spPr>
          <a:xfrm>
            <a:off x="221756" y="317141"/>
            <a:ext cx="5924550" cy="5940088"/>
          </a:xfrm>
          <a:prstGeom prst="rect">
            <a:avLst/>
          </a:prstGeom>
          <a:noFill/>
          <a:ln>
            <a:solidFill>
              <a:schemeClr val="tx1"/>
            </a:solidFill>
            <a:prstDash val="dash"/>
          </a:ln>
        </p:spPr>
        <p:txBody>
          <a:bodyPr wrap="square" rtlCol="0">
            <a:spAutoFit/>
          </a:bodyPr>
          <a:lstStyle/>
          <a:p>
            <a:pPr marL="285750" lvl="0" indent="-285750">
              <a:buFont typeface="Wingdings" panose="05000000000000000000" pitchFamily="2" charset="2"/>
              <a:buChar char="Ø"/>
            </a:pPr>
            <a:r>
              <a:rPr lang="fr-FR" sz="2000" b="1" dirty="0">
                <a:effectLst>
                  <a:outerShdw blurRad="38100" dist="38100" dir="2700000" algn="tl">
                    <a:srgbClr val="000000">
                      <a:alpha val="43137"/>
                    </a:srgbClr>
                  </a:outerShdw>
                </a:effectLst>
              </a:rPr>
              <a:t>Triangle ant</a:t>
            </a:r>
            <a:r>
              <a:rPr lang="fr-FR" sz="2000" dirty="0">
                <a:effectLst>
                  <a:outerShdw blurRad="38100" dist="38100" dir="2700000" algn="tl">
                    <a:srgbClr val="000000">
                      <a:alpha val="43137"/>
                    </a:srgbClr>
                  </a:outerShdw>
                </a:effectLst>
              </a:rPr>
              <a:t> = uro-génital, constitué par la </a:t>
            </a:r>
            <a:r>
              <a:rPr lang="fr-FR" sz="2000" b="1" dirty="0">
                <a:effectLst>
                  <a:outerShdw blurRad="38100" dist="38100" dir="2700000" algn="tl">
                    <a:srgbClr val="000000">
                      <a:alpha val="43137"/>
                    </a:srgbClr>
                  </a:outerShdw>
                </a:effectLst>
              </a:rPr>
              <a:t>vulve</a:t>
            </a:r>
            <a:r>
              <a:rPr lang="fr-FR" sz="2000" dirty="0">
                <a:effectLst>
                  <a:outerShdw blurRad="38100" dist="38100" dir="2700000" algn="tl">
                    <a:srgbClr val="000000">
                      <a:alpha val="43137"/>
                    </a:srgbClr>
                  </a:outerShdw>
                </a:effectLst>
              </a:rPr>
              <a:t> = le </a:t>
            </a:r>
            <a:r>
              <a:rPr lang="fr-FR" sz="2000" b="1" dirty="0">
                <a:effectLst>
                  <a:outerShdw blurRad="38100" dist="38100" dir="2700000" algn="tl">
                    <a:srgbClr val="000000">
                      <a:alpha val="43137"/>
                    </a:srgbClr>
                  </a:outerShdw>
                </a:effectLst>
              </a:rPr>
              <a:t>pudendum</a:t>
            </a:r>
            <a:r>
              <a:rPr lang="fr-FR" sz="2000" dirty="0">
                <a:effectLst>
                  <a:outerShdw blurRad="38100" dist="38100" dir="2700000" algn="tl">
                    <a:srgbClr val="000000">
                      <a:alpha val="43137"/>
                    </a:srgbClr>
                  </a:outerShdw>
                </a:effectLst>
              </a:rPr>
              <a:t> </a:t>
            </a:r>
          </a:p>
          <a:p>
            <a:pPr marL="285750" lvl="0" indent="-285750">
              <a:buFont typeface="Wingdings" panose="05000000000000000000" pitchFamily="2" charset="2"/>
              <a:buChar char="Ø"/>
            </a:pPr>
            <a:r>
              <a:rPr lang="fr-FR" sz="2000" b="1" dirty="0">
                <a:effectLst>
                  <a:outerShdw blurRad="38100" dist="38100" dir="2700000" algn="tl">
                    <a:srgbClr val="000000">
                      <a:alpha val="43137"/>
                    </a:srgbClr>
                  </a:outerShdw>
                </a:effectLst>
              </a:rPr>
              <a:t>Triangle post</a:t>
            </a:r>
            <a:r>
              <a:rPr lang="fr-FR" sz="2000" dirty="0">
                <a:effectLst>
                  <a:outerShdw blurRad="38100" dist="38100" dir="2700000" algn="tl">
                    <a:srgbClr val="000000">
                      <a:alpha val="43137"/>
                    </a:srgbClr>
                  </a:outerShdw>
                </a:effectLst>
              </a:rPr>
              <a:t>, constitué par : la </a:t>
            </a:r>
            <a:r>
              <a:rPr lang="fr-FR" sz="2000" b="1" dirty="0">
                <a:effectLst>
                  <a:outerShdw blurRad="38100" dist="38100" dir="2700000" algn="tl">
                    <a:srgbClr val="000000">
                      <a:alpha val="43137"/>
                    </a:srgbClr>
                  </a:outerShdw>
                </a:effectLst>
              </a:rPr>
              <a:t>marge</a:t>
            </a:r>
            <a:r>
              <a:rPr lang="fr-FR" sz="2000" dirty="0">
                <a:effectLst>
                  <a:outerShdw blurRad="38100" dist="38100" dir="2700000" algn="tl">
                    <a:srgbClr val="000000">
                      <a:alpha val="43137"/>
                    </a:srgbClr>
                  </a:outerShdw>
                </a:effectLst>
              </a:rPr>
              <a:t> de l’anus + les </a:t>
            </a:r>
            <a:r>
              <a:rPr lang="fr-FR" sz="2000" b="1" dirty="0">
                <a:effectLst>
                  <a:outerShdw blurRad="38100" dist="38100" dir="2700000" algn="tl">
                    <a:srgbClr val="000000">
                      <a:alpha val="43137"/>
                    </a:srgbClr>
                  </a:outerShdw>
                </a:effectLst>
              </a:rPr>
              <a:t>plis radiés</a:t>
            </a:r>
            <a:r>
              <a:rPr lang="fr-FR" sz="2000" dirty="0">
                <a:effectLst>
                  <a:outerShdw blurRad="38100" dist="38100" dir="2700000" algn="tl">
                    <a:srgbClr val="000000">
                      <a:alpha val="43137"/>
                    </a:srgbClr>
                  </a:outerShdw>
                </a:effectLst>
              </a:rPr>
              <a:t> de l’anus</a:t>
            </a:r>
          </a:p>
          <a:p>
            <a:pPr lvl="0"/>
            <a:endParaRPr lang="fr-FR" sz="2000" dirty="0">
              <a:effectLst>
                <a:outerShdw blurRad="38100" dist="38100" dir="2700000" algn="tl">
                  <a:srgbClr val="000000">
                    <a:alpha val="43137"/>
                  </a:srgbClr>
                </a:outerShdw>
              </a:effectLst>
            </a:endParaRPr>
          </a:p>
          <a:p>
            <a:pPr lvl="0"/>
            <a:r>
              <a:rPr lang="fr-FR" sz="2000" b="1" dirty="0">
                <a:effectLst>
                  <a:outerShdw blurRad="38100" dist="38100" dir="2700000" algn="tl">
                    <a:srgbClr val="000000">
                      <a:alpha val="43137"/>
                    </a:srgbClr>
                  </a:outerShdw>
                </a:effectLst>
              </a:rPr>
              <a:t>1. Mont du pubis= mont de Venus</a:t>
            </a:r>
            <a:r>
              <a:rPr lang="fr-FR" sz="2000" dirty="0">
                <a:effectLst>
                  <a:outerShdw blurRad="38100" dist="38100" dir="2700000" algn="tl">
                    <a:srgbClr val="000000">
                      <a:alpha val="43137"/>
                    </a:srgbClr>
                  </a:outerShdw>
                </a:effectLst>
              </a:rPr>
              <a:t> </a:t>
            </a:r>
          </a:p>
          <a:p>
            <a:r>
              <a:rPr lang="fr-FR" sz="2000" dirty="0">
                <a:effectLst>
                  <a:outerShdw blurRad="38100" dist="38100" dir="2700000" algn="tl">
                    <a:srgbClr val="000000">
                      <a:alpha val="43137"/>
                    </a:srgbClr>
                  </a:outerShdw>
                </a:effectLst>
              </a:rPr>
              <a:t>boule </a:t>
            </a:r>
            <a:r>
              <a:rPr lang="fr-FR" sz="2000" b="1" dirty="0">
                <a:effectLst>
                  <a:outerShdw blurRad="38100" dist="38100" dir="2700000" algn="tl">
                    <a:srgbClr val="000000">
                      <a:alpha val="43137"/>
                    </a:srgbClr>
                  </a:outerShdw>
                </a:effectLst>
              </a:rPr>
              <a:t>graisseuse </a:t>
            </a:r>
            <a:r>
              <a:rPr lang="fr-FR" sz="2000" dirty="0">
                <a:effectLst>
                  <a:outerShdw blurRad="38100" dist="38100" dir="2700000" algn="tl">
                    <a:srgbClr val="000000">
                      <a:alpha val="43137"/>
                    </a:srgbClr>
                  </a:outerShdw>
                </a:effectLst>
              </a:rPr>
              <a:t>en regard de la symphyse pubienne. </a:t>
            </a:r>
          </a:p>
          <a:p>
            <a:r>
              <a:rPr lang="fr-FR" sz="2000" dirty="0">
                <a:effectLst>
                  <a:outerShdw blurRad="38100" dist="38100" dir="2700000" algn="tl">
                    <a:srgbClr val="000000">
                      <a:alpha val="43137"/>
                    </a:srgbClr>
                  </a:outerShdw>
                </a:effectLst>
              </a:rPr>
              <a:t> </a:t>
            </a:r>
          </a:p>
          <a:p>
            <a:pPr lvl="0"/>
            <a:r>
              <a:rPr lang="fr-FR" sz="2000" b="1" dirty="0">
                <a:effectLst>
                  <a:outerShdw blurRad="38100" dist="38100" dir="2700000" algn="tl">
                    <a:srgbClr val="000000">
                      <a:alpha val="43137"/>
                    </a:srgbClr>
                  </a:outerShdw>
                </a:effectLst>
              </a:rPr>
              <a:t>Voute </a:t>
            </a:r>
            <a:r>
              <a:rPr lang="fr-FR" sz="2000" b="1" i="1" u="sng" dirty="0">
                <a:effectLst>
                  <a:outerShdw blurRad="38100" dist="38100" dir="2700000" algn="tl">
                    <a:srgbClr val="000000">
                      <a:alpha val="43137"/>
                    </a:srgbClr>
                  </a:outerShdw>
                </a:effectLst>
              </a:rPr>
              <a:t>romane</a:t>
            </a:r>
            <a:r>
              <a:rPr lang="fr-FR" sz="2000" dirty="0">
                <a:effectLst>
                  <a:outerShdw blurRad="38100" dist="38100" dir="2700000" algn="tl">
                    <a:srgbClr val="000000">
                      <a:alpha val="43137"/>
                    </a:srgbClr>
                  </a:outerShdw>
                </a:effectLst>
              </a:rPr>
              <a:t> = arrondie </a:t>
            </a:r>
            <a:r>
              <a:rPr lang="fr-FR" sz="2000" i="1" dirty="0">
                <a:effectLst>
                  <a:outerShdw blurRad="38100" dist="38100" dir="2700000" algn="tl">
                    <a:srgbClr val="000000">
                      <a:alpha val="43137"/>
                    </a:srgbClr>
                  </a:outerShdw>
                </a:effectLst>
              </a:rPr>
              <a:t>chez la femme</a:t>
            </a:r>
            <a:endParaRPr lang="fr-FR" sz="2000" dirty="0">
              <a:effectLst>
                <a:outerShdw blurRad="38100" dist="38100" dir="2700000" algn="tl">
                  <a:srgbClr val="000000">
                    <a:alpha val="43137"/>
                  </a:srgbClr>
                </a:outerShdw>
              </a:effectLst>
            </a:endParaRPr>
          </a:p>
          <a:p>
            <a:pPr lvl="0"/>
            <a:r>
              <a:rPr lang="fr-FR" sz="2000" b="1" dirty="0">
                <a:effectLst>
                  <a:outerShdw blurRad="38100" dist="38100" dir="2700000" algn="tl">
                    <a:srgbClr val="000000">
                      <a:alpha val="43137"/>
                    </a:srgbClr>
                  </a:outerShdw>
                </a:effectLst>
              </a:rPr>
              <a:t>Voute </a:t>
            </a:r>
            <a:r>
              <a:rPr lang="fr-FR" sz="2000" b="1" i="1" u="sng" dirty="0">
                <a:effectLst>
                  <a:outerShdw blurRad="38100" dist="38100" dir="2700000" algn="tl">
                    <a:srgbClr val="000000">
                      <a:alpha val="43137"/>
                    </a:srgbClr>
                  </a:outerShdw>
                </a:effectLst>
              </a:rPr>
              <a:t>gothique</a:t>
            </a:r>
            <a:r>
              <a:rPr lang="fr-FR" sz="2000" dirty="0">
                <a:effectLst>
                  <a:outerShdw blurRad="38100" dist="38100" dir="2700000" algn="tl">
                    <a:srgbClr val="000000">
                      <a:alpha val="43137"/>
                    </a:srgbClr>
                  </a:outerShdw>
                </a:effectLst>
              </a:rPr>
              <a:t> = plus pointue </a:t>
            </a:r>
            <a:r>
              <a:rPr lang="fr-FR" sz="2000" i="1" dirty="0">
                <a:effectLst>
                  <a:outerShdw blurRad="38100" dist="38100" dir="2700000" algn="tl">
                    <a:srgbClr val="000000">
                      <a:alpha val="43137"/>
                    </a:srgbClr>
                  </a:outerShdw>
                </a:effectLst>
              </a:rPr>
              <a:t>chez l’homme</a:t>
            </a:r>
          </a:p>
          <a:p>
            <a:pPr lvl="0"/>
            <a:endParaRPr lang="fr-FR" sz="2000" i="1" dirty="0">
              <a:effectLst>
                <a:outerShdw blurRad="38100" dist="38100" dir="2700000" algn="tl">
                  <a:srgbClr val="000000">
                    <a:alpha val="43137"/>
                  </a:srgbClr>
                </a:outerShdw>
              </a:effectLst>
            </a:endParaRPr>
          </a:p>
          <a:p>
            <a:r>
              <a:rPr lang="fr-FR" sz="2000" dirty="0">
                <a:effectLst>
                  <a:outerShdw blurRad="38100" dist="38100" dir="2700000" algn="tl">
                    <a:srgbClr val="000000">
                      <a:alpha val="43137"/>
                    </a:srgbClr>
                  </a:outerShdw>
                </a:effectLst>
              </a:rPr>
              <a:t>2. </a:t>
            </a:r>
            <a:r>
              <a:rPr lang="fr-FR" sz="2000" b="1" u="sng" dirty="0">
                <a:effectLst>
                  <a:outerShdw blurRad="38100" dist="38100" dir="2700000" algn="tl">
                    <a:srgbClr val="000000">
                      <a:alpha val="43137"/>
                    </a:srgbClr>
                  </a:outerShdw>
                </a:effectLst>
              </a:rPr>
              <a:t>Grandes lèvres :</a:t>
            </a:r>
            <a:r>
              <a:rPr lang="fr-FR" sz="2000" dirty="0">
                <a:effectLst>
                  <a:outerShdw blurRad="38100" dist="38100" dir="2700000" algn="tl">
                    <a:srgbClr val="000000">
                      <a:alpha val="43137"/>
                    </a:srgbClr>
                  </a:outerShdw>
                </a:effectLst>
              </a:rPr>
              <a:t> formations </a:t>
            </a:r>
            <a:r>
              <a:rPr lang="fr-FR" sz="2000" b="1" dirty="0">
                <a:effectLst>
                  <a:outerShdw blurRad="38100" dist="38100" dir="2700000" algn="tl">
                    <a:srgbClr val="000000">
                      <a:alpha val="43137"/>
                    </a:srgbClr>
                  </a:outerShdw>
                </a:effectLst>
              </a:rPr>
              <a:t>graisseuses (=charnues)</a:t>
            </a:r>
            <a:r>
              <a:rPr lang="fr-FR" sz="2000" dirty="0">
                <a:effectLst>
                  <a:outerShdw blurRad="38100" dist="38100" dir="2700000" algn="tl">
                    <a:srgbClr val="000000">
                      <a:alpha val="43137"/>
                    </a:srgbClr>
                  </a:outerShdw>
                </a:effectLst>
              </a:rPr>
              <a:t> et </a:t>
            </a:r>
            <a:r>
              <a:rPr lang="fr-FR" sz="2000" b="1" dirty="0">
                <a:effectLst>
                  <a:outerShdw blurRad="38100" dist="38100" dir="2700000" algn="tl">
                    <a:srgbClr val="000000">
                      <a:alpha val="43137"/>
                    </a:srgbClr>
                  </a:outerShdw>
                </a:effectLst>
              </a:rPr>
              <a:t>poilues</a:t>
            </a:r>
            <a:r>
              <a:rPr lang="fr-FR" sz="2000" dirty="0">
                <a:effectLst>
                  <a:outerShdw blurRad="38100" dist="38100" dir="2700000" algn="tl">
                    <a:srgbClr val="000000">
                      <a:alpha val="43137"/>
                    </a:srgbClr>
                  </a:outerShdw>
                </a:effectLst>
              </a:rPr>
              <a:t>. Se rejoignent en avant et en arrière pour former les commissures ant et post des grandes lèvres. </a:t>
            </a:r>
          </a:p>
          <a:p>
            <a:endParaRPr lang="fr-FR" sz="2000" dirty="0">
              <a:effectLst>
                <a:outerShdw blurRad="38100" dist="38100" dir="2700000" algn="tl">
                  <a:srgbClr val="000000">
                    <a:alpha val="43137"/>
                  </a:srgbClr>
                </a:outerShdw>
              </a:effectLst>
            </a:endParaRPr>
          </a:p>
          <a:p>
            <a:r>
              <a:rPr lang="fr-FR" sz="2000" dirty="0">
                <a:effectLst>
                  <a:outerShdw blurRad="38100" dist="38100" dir="2700000" algn="tl">
                    <a:srgbClr val="000000">
                      <a:alpha val="43137"/>
                    </a:srgbClr>
                  </a:outerShdw>
                </a:effectLst>
              </a:rPr>
              <a:t>3. </a:t>
            </a:r>
            <a:r>
              <a:rPr lang="fr-FR" sz="2000" b="1" u="sng" dirty="0">
                <a:effectLst>
                  <a:outerShdw blurRad="38100" dist="38100" dir="2700000" algn="tl">
                    <a:srgbClr val="000000">
                      <a:alpha val="43137"/>
                    </a:srgbClr>
                  </a:outerShdw>
                </a:effectLst>
              </a:rPr>
              <a:t>Petites lèvres</a:t>
            </a:r>
            <a:r>
              <a:rPr lang="fr-FR" sz="2000" dirty="0">
                <a:effectLst>
                  <a:outerShdw blurRad="38100" dist="38100" dir="2700000" algn="tl">
                    <a:srgbClr val="000000">
                      <a:alpha val="43137"/>
                    </a:srgbClr>
                  </a:outerShdw>
                </a:effectLst>
              </a:rPr>
              <a:t> = nymphes : </a:t>
            </a:r>
            <a:r>
              <a:rPr lang="fr-FR" sz="2000" b="1" dirty="0">
                <a:effectLst>
                  <a:outerShdw blurRad="38100" dist="38100" dir="2700000" algn="tl">
                    <a:srgbClr val="000000">
                      <a:alpha val="43137"/>
                    </a:srgbClr>
                  </a:outerShdw>
                </a:effectLst>
              </a:rPr>
              <a:t>non poilues et non charnues</a:t>
            </a:r>
            <a:r>
              <a:rPr lang="fr-FR" sz="2000" dirty="0">
                <a:effectLst>
                  <a:outerShdw blurRad="38100" dist="38100" dir="2700000" algn="tl">
                    <a:srgbClr val="000000">
                      <a:alpha val="43137"/>
                    </a:srgbClr>
                  </a:outerShdw>
                </a:effectLst>
              </a:rPr>
              <a:t>, elles se réunissent :</a:t>
            </a:r>
          </a:p>
          <a:p>
            <a:r>
              <a:rPr lang="fr-FR" sz="2000" dirty="0">
                <a:effectLst>
                  <a:outerShdw blurRad="38100" dist="38100" dir="2700000" algn="tl">
                    <a:srgbClr val="000000">
                      <a:alpha val="43137"/>
                    </a:srgbClr>
                  </a:outerShdw>
                </a:effectLst>
              </a:rPr>
              <a:t>Appelées « nymphes » car elles dirigent le jet de l’urine vers le bas.</a:t>
            </a:r>
          </a:p>
        </p:txBody>
      </p:sp>
    </p:spTree>
    <p:extLst>
      <p:ext uri="{BB962C8B-B14F-4D97-AF65-F5344CB8AC3E}">
        <p14:creationId xmlns:p14="http://schemas.microsoft.com/office/powerpoint/2010/main" val="218071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61926" y="77822"/>
            <a:ext cx="6000750" cy="6712084"/>
          </a:xfrm>
          <a:ln>
            <a:solidFill>
              <a:schemeClr val="tx1"/>
            </a:solidFill>
            <a:prstDash val="dash"/>
          </a:ln>
        </p:spPr>
        <p:txBody>
          <a:bodyPr>
            <a:normAutofit fontScale="90000"/>
          </a:bodyPr>
          <a:lstStyle/>
          <a:p>
            <a:pPr algn="l"/>
            <a:br>
              <a:rPr lang="fr-FR" sz="2000" dirty="0">
                <a:solidFill>
                  <a:schemeClr val="tx1"/>
                </a:solidFill>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4. </a:t>
            </a:r>
            <a:r>
              <a:rPr lang="fr-FR" sz="2000" b="1" u="sng" dirty="0">
                <a:solidFill>
                  <a:schemeClr val="tx1"/>
                </a:solidFill>
                <a:effectLst>
                  <a:outerShdw blurRad="38100" dist="38100" dir="2700000" algn="tl">
                    <a:srgbClr val="000000">
                      <a:alpha val="43137"/>
                    </a:srgbClr>
                  </a:outerShdw>
                </a:effectLst>
                <a:latin typeface="+mn-lt"/>
              </a:rPr>
              <a:t>Vestibule du vagin </a:t>
            </a:r>
            <a:br>
              <a:rPr lang="fr-FR" sz="2000" dirty="0">
                <a:solidFill>
                  <a:schemeClr val="tx1"/>
                </a:solidFill>
                <a:effectLst>
                  <a:outerShdw blurRad="38100" dist="38100" dir="2700000" algn="tl">
                    <a:srgbClr val="000000">
                      <a:alpha val="43137"/>
                    </a:srgbClr>
                  </a:outerShdw>
                </a:effectLst>
                <a:latin typeface="+mn-lt"/>
              </a:rPr>
            </a:br>
            <a:br>
              <a:rPr lang="fr-FR" sz="2000" dirty="0">
                <a:solidFill>
                  <a:schemeClr val="tx1"/>
                </a:solidFill>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5. </a:t>
            </a:r>
            <a:r>
              <a:rPr lang="fr-FR" sz="2000" b="1" u="sng" dirty="0">
                <a:solidFill>
                  <a:schemeClr val="tx1"/>
                </a:solidFill>
                <a:effectLst>
                  <a:outerShdw blurRad="38100" dist="38100" dir="2700000" algn="tl">
                    <a:srgbClr val="000000">
                      <a:alpha val="43137"/>
                    </a:srgbClr>
                  </a:outerShdw>
                </a:effectLst>
                <a:latin typeface="+mn-lt"/>
              </a:rPr>
              <a:t>Introït vaginal</a:t>
            </a:r>
            <a:r>
              <a:rPr lang="fr-FR" sz="2000" b="1" u="sng" dirty="0">
                <a:solidFill>
                  <a:schemeClr val="tx1"/>
                </a:solidFill>
                <a:latin typeface="+mn-lt"/>
              </a:rPr>
              <a:t>: </a:t>
            </a:r>
            <a:r>
              <a:rPr lang="fr-FR"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obstrué par </a:t>
            </a:r>
            <a:r>
              <a:rPr lang="fr-FR" sz="200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l’hymen</a:t>
            </a:r>
            <a:r>
              <a:rPr lang="fr-FR"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 chez la femme vierge, membrane normalement perforée pour laisser passer les menstruations. Sinon: 1ères menstruations très douloureuses.</a:t>
            </a:r>
            <a:br>
              <a:rPr lang="fr-FR" sz="2000" b="1" u="sng" dirty="0">
                <a:solidFill>
                  <a:schemeClr val="tx1"/>
                </a:solidFill>
                <a:effectLst>
                  <a:outerShdw blurRad="38100" dist="38100" dir="2700000" algn="tl">
                    <a:srgbClr val="000000">
                      <a:alpha val="43137"/>
                    </a:srgbClr>
                  </a:outerShdw>
                </a:effectLst>
                <a:latin typeface="+mn-lt"/>
              </a:rPr>
            </a:br>
            <a:br>
              <a:rPr lang="fr-FR" sz="2000" b="1" u="sng" dirty="0">
                <a:solidFill>
                  <a:schemeClr val="tx1"/>
                </a:solidFill>
                <a:effectLst>
                  <a:outerShdw blurRad="38100" dist="38100" dir="2700000" algn="tl">
                    <a:srgbClr val="000000">
                      <a:alpha val="43137"/>
                    </a:srgbClr>
                  </a:outerShdw>
                </a:effectLst>
                <a:latin typeface="+mn-lt"/>
              </a:rPr>
            </a:br>
            <a:r>
              <a:rPr lang="fr-FR" sz="2000" b="1" u="sng" dirty="0">
                <a:solidFill>
                  <a:schemeClr val="tx1"/>
                </a:solidFill>
                <a:effectLst>
                  <a:outerShdw blurRad="38100" dist="38100" dir="2700000" algn="tl">
                    <a:srgbClr val="000000">
                      <a:alpha val="43137"/>
                    </a:srgbClr>
                  </a:outerShdw>
                </a:effectLst>
                <a:latin typeface="+mn-lt"/>
              </a:rPr>
              <a:t>Clitoris</a:t>
            </a:r>
            <a:r>
              <a:rPr lang="fr-FR" sz="2000" dirty="0">
                <a:solidFill>
                  <a:schemeClr val="tx1"/>
                </a:solidFill>
                <a:effectLst>
                  <a:outerShdw blurRad="38100" dist="38100" dir="2700000" algn="tl">
                    <a:srgbClr val="000000">
                      <a:alpha val="43137"/>
                    </a:srgbClr>
                  </a:outerShdw>
                </a:effectLst>
                <a:latin typeface="+mn-lt"/>
              </a:rPr>
              <a:t> :</a:t>
            </a:r>
            <a:br>
              <a:rPr lang="fr-FR" sz="2000" dirty="0">
                <a:solidFill>
                  <a:schemeClr val="tx1"/>
                </a:solidFill>
                <a:effectLst>
                  <a:outerShdw blurRad="38100" dist="38100" dir="2700000" algn="tl">
                    <a:srgbClr val="000000">
                      <a:alpha val="43137"/>
                    </a:srgbClr>
                  </a:outerShdw>
                </a:effectLst>
                <a:latin typeface="+mn-lt"/>
              </a:rPr>
            </a:br>
            <a:br>
              <a:rPr lang="fr-FR" sz="2000" dirty="0">
                <a:solidFill>
                  <a:schemeClr val="tx1"/>
                </a:solidFill>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6. </a:t>
            </a:r>
            <a:r>
              <a:rPr lang="fr-FR" sz="2000" b="1" u="sng" dirty="0">
                <a:solidFill>
                  <a:schemeClr val="tx1"/>
                </a:solidFill>
                <a:effectLst>
                  <a:outerShdw blurRad="38100" dist="38100" dir="2700000" algn="tl">
                    <a:srgbClr val="000000">
                      <a:alpha val="43137"/>
                    </a:srgbClr>
                  </a:outerShdw>
                </a:effectLst>
                <a:latin typeface="+mn-lt"/>
              </a:rPr>
              <a:t>Capuchon</a:t>
            </a:r>
            <a:r>
              <a:rPr lang="fr-FR" sz="2000" dirty="0">
                <a:solidFill>
                  <a:schemeClr val="tx1"/>
                </a:solidFill>
                <a:effectLst>
                  <a:outerShdw blurRad="38100" dist="38100" dir="2700000" algn="tl">
                    <a:srgbClr val="000000">
                      <a:alpha val="43137"/>
                    </a:srgbClr>
                  </a:outerShdw>
                </a:effectLst>
                <a:latin typeface="+mn-lt"/>
              </a:rPr>
              <a:t>: réunion des </a:t>
            </a:r>
            <a:r>
              <a:rPr lang="fr-FR" sz="2000" b="1" dirty="0">
                <a:solidFill>
                  <a:schemeClr val="tx1"/>
                </a:solidFill>
                <a:effectLst>
                  <a:outerShdw blurRad="38100" dist="38100" dir="2700000" algn="tl">
                    <a:srgbClr val="000000">
                      <a:alpha val="43137"/>
                    </a:srgbClr>
                  </a:outerShdw>
                </a:effectLst>
                <a:latin typeface="+mn-lt"/>
              </a:rPr>
              <a:t>petites</a:t>
            </a:r>
            <a:r>
              <a:rPr lang="fr-FR" sz="2000" dirty="0">
                <a:solidFill>
                  <a:schemeClr val="tx1"/>
                </a:solidFill>
                <a:effectLst>
                  <a:outerShdw blurRad="38100" dist="38100" dir="2700000" algn="tl">
                    <a:srgbClr val="000000">
                      <a:alpha val="43137"/>
                    </a:srgbClr>
                  </a:outerShdw>
                </a:effectLst>
                <a:latin typeface="+mn-lt"/>
              </a:rPr>
              <a:t> lèvres, recouvre le gland </a:t>
            </a:r>
            <a:r>
              <a:rPr lang="fr-FR" sz="2000" i="1" dirty="0">
                <a:solidFill>
                  <a:schemeClr val="tx1"/>
                </a:solidFill>
                <a:effectLst>
                  <a:outerShdw blurRad="38100" dist="38100" dir="2700000" algn="tl">
                    <a:srgbClr val="000000">
                      <a:alpha val="43137"/>
                    </a:srgbClr>
                  </a:outerShdw>
                </a:effectLst>
                <a:latin typeface="+mn-lt"/>
              </a:rPr>
              <a:t>antérieurement</a:t>
            </a:r>
            <a:br>
              <a:rPr lang="fr-FR" sz="2000" i="1" dirty="0">
                <a:solidFill>
                  <a:schemeClr val="tx1"/>
                </a:solidFill>
                <a:effectLst>
                  <a:outerShdw blurRad="38100" dist="38100" dir="2700000" algn="tl">
                    <a:srgbClr val="000000">
                      <a:alpha val="43137"/>
                    </a:srgbClr>
                  </a:outerShdw>
                </a:effectLst>
                <a:latin typeface="+mn-lt"/>
              </a:rPr>
            </a:br>
            <a:br>
              <a:rPr lang="fr-FR" sz="2000" dirty="0">
                <a:solidFill>
                  <a:schemeClr val="tx1"/>
                </a:solidFill>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7. </a:t>
            </a:r>
            <a:r>
              <a:rPr lang="fr-FR" sz="2000" b="1" u="sng" dirty="0">
                <a:solidFill>
                  <a:schemeClr val="tx1"/>
                </a:solidFill>
                <a:effectLst>
                  <a:outerShdw blurRad="38100" dist="38100" dir="2700000" algn="tl">
                    <a:srgbClr val="000000">
                      <a:alpha val="43137"/>
                    </a:srgbClr>
                  </a:outerShdw>
                </a:effectLst>
                <a:latin typeface="+mn-lt"/>
              </a:rPr>
              <a:t>Gland</a:t>
            </a:r>
            <a:r>
              <a:rPr lang="fr-FR" sz="2000" dirty="0">
                <a:solidFill>
                  <a:schemeClr val="tx1"/>
                </a:solidFill>
                <a:effectLst>
                  <a:outerShdw blurRad="38100" dist="38100" dir="2700000" algn="tl">
                    <a:srgbClr val="000000">
                      <a:alpha val="43137"/>
                    </a:srgbClr>
                  </a:outerShdw>
                </a:effectLst>
                <a:latin typeface="+mn-lt"/>
              </a:rPr>
              <a:t>: seul le </a:t>
            </a:r>
            <a:r>
              <a:rPr lang="fr-FR" sz="2000" b="1" dirty="0">
                <a:solidFill>
                  <a:schemeClr val="tx1"/>
                </a:solidFill>
                <a:effectLst>
                  <a:outerShdw blurRad="38100" dist="38100" dir="2700000" algn="tl">
                    <a:srgbClr val="000000">
                      <a:alpha val="43137"/>
                    </a:srgbClr>
                  </a:outerShdw>
                </a:effectLst>
                <a:latin typeface="+mn-lt"/>
              </a:rPr>
              <a:t>gland</a:t>
            </a:r>
            <a:r>
              <a:rPr lang="fr-FR" sz="2000" dirty="0">
                <a:solidFill>
                  <a:schemeClr val="tx1"/>
                </a:solidFill>
                <a:effectLst>
                  <a:outerShdw blurRad="38100" dist="38100" dir="2700000" algn="tl">
                    <a:srgbClr val="000000">
                      <a:alpha val="43137"/>
                    </a:srgbClr>
                  </a:outerShdw>
                </a:effectLst>
                <a:latin typeface="+mn-lt"/>
              </a:rPr>
              <a:t> est visible (donc le genou et la racine du clitoris sont invisibles)</a:t>
            </a:r>
            <a:br>
              <a:rPr lang="fr-FR" sz="2000" dirty="0">
                <a:solidFill>
                  <a:schemeClr val="tx1"/>
                </a:solidFill>
                <a:effectLst>
                  <a:outerShdw blurRad="38100" dist="38100" dir="2700000" algn="tl">
                    <a:srgbClr val="000000">
                      <a:alpha val="43137"/>
                    </a:srgbClr>
                  </a:outerShdw>
                </a:effectLst>
                <a:latin typeface="+mn-lt"/>
              </a:rPr>
            </a:br>
            <a:br>
              <a:rPr lang="fr-FR" sz="2000" dirty="0">
                <a:solidFill>
                  <a:schemeClr val="tx1"/>
                </a:solidFill>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8. </a:t>
            </a:r>
            <a:r>
              <a:rPr lang="fr-FR" sz="2000" b="1" u="sng" dirty="0">
                <a:solidFill>
                  <a:schemeClr val="tx1"/>
                </a:solidFill>
                <a:effectLst>
                  <a:outerShdw blurRad="38100" dist="38100" dir="2700000" algn="tl">
                    <a:srgbClr val="000000">
                      <a:alpha val="43137"/>
                    </a:srgbClr>
                  </a:outerShdw>
                </a:effectLst>
                <a:latin typeface="+mn-lt"/>
              </a:rPr>
              <a:t>Frein= </a:t>
            </a:r>
            <a:r>
              <a:rPr lang="fr-FR" sz="2000" dirty="0">
                <a:solidFill>
                  <a:schemeClr val="tx1"/>
                </a:solidFill>
                <a:effectLst>
                  <a:outerShdw blurRad="38100" dist="38100" dir="2700000" algn="tl">
                    <a:srgbClr val="000000">
                      <a:alpha val="43137"/>
                    </a:srgbClr>
                  </a:outerShdw>
                </a:effectLst>
                <a:latin typeface="+mn-lt"/>
              </a:rPr>
              <a:t>expansion de petites lèvres, retient le capuchon </a:t>
            </a:r>
            <a:r>
              <a:rPr lang="fr-FR" sz="2000" i="1" dirty="0">
                <a:solidFill>
                  <a:schemeClr val="tx1"/>
                </a:solidFill>
                <a:effectLst>
                  <a:outerShdw blurRad="38100" dist="38100" dir="2700000" algn="tl">
                    <a:srgbClr val="000000">
                      <a:alpha val="43137"/>
                    </a:srgbClr>
                  </a:outerShdw>
                </a:effectLst>
                <a:latin typeface="+mn-lt"/>
              </a:rPr>
              <a:t>postérieurement</a:t>
            </a:r>
            <a:br>
              <a:rPr lang="fr-FR" sz="2000" dirty="0">
                <a:solidFill>
                  <a:schemeClr val="tx1"/>
                </a:solidFill>
                <a:effectLst>
                  <a:outerShdw blurRad="38100" dist="38100" dir="2700000" algn="tl">
                    <a:srgbClr val="000000">
                      <a:alpha val="43137"/>
                    </a:srgbClr>
                  </a:outerShdw>
                </a:effectLst>
                <a:latin typeface="+mn-lt"/>
              </a:rPr>
            </a:br>
            <a:br>
              <a:rPr lang="fr-FR" sz="2000" dirty="0">
                <a:solidFill>
                  <a:schemeClr val="tx1"/>
                </a:solidFill>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9. </a:t>
            </a:r>
            <a:r>
              <a:rPr lang="fr-FR" sz="2000" b="1" u="sng" dirty="0">
                <a:solidFill>
                  <a:schemeClr val="tx1"/>
                </a:solidFill>
                <a:effectLst>
                  <a:outerShdw blurRad="38100" dist="38100" dir="2700000" algn="tl">
                    <a:srgbClr val="000000">
                      <a:alpha val="43137"/>
                    </a:srgbClr>
                  </a:outerShdw>
                </a:effectLst>
                <a:latin typeface="+mn-lt"/>
              </a:rPr>
              <a:t>Méat urinaire= méat de l’urètre</a:t>
            </a:r>
            <a:r>
              <a:rPr lang="fr-FR" sz="2000" dirty="0">
                <a:solidFill>
                  <a:schemeClr val="tx1"/>
                </a:solidFill>
                <a:effectLst>
                  <a:outerShdw blurRad="38100" dist="38100" dir="2700000" algn="tl">
                    <a:srgbClr val="000000">
                      <a:alpha val="43137"/>
                    </a:srgbClr>
                  </a:outerShdw>
                </a:effectLst>
                <a:latin typeface="+mn-lt"/>
              </a:rPr>
              <a:t> (très peu visible) </a:t>
            </a:r>
            <a:br>
              <a:rPr lang="fr-FR" sz="2000" dirty="0">
                <a:solidFill>
                  <a:schemeClr val="tx1"/>
                </a:solidFill>
                <a:effectLst>
                  <a:outerShdw blurRad="38100" dist="38100" dir="2700000" algn="tl">
                    <a:srgbClr val="000000">
                      <a:alpha val="43137"/>
                    </a:srgbClr>
                  </a:outerShdw>
                </a:effectLst>
                <a:latin typeface="+mn-lt"/>
              </a:rPr>
            </a:br>
            <a:br>
              <a:rPr lang="fr-FR" sz="2000" dirty="0">
                <a:solidFill>
                  <a:schemeClr val="tx1"/>
                </a:solidFill>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10. </a:t>
            </a:r>
            <a:r>
              <a:rPr lang="fr-FR" sz="2000" b="1" u="sng" dirty="0">
                <a:solidFill>
                  <a:schemeClr val="tx1"/>
                </a:solidFill>
                <a:effectLst>
                  <a:outerShdw blurRad="38100" dist="38100" dir="2700000" algn="tl">
                    <a:srgbClr val="000000">
                      <a:alpha val="43137"/>
                    </a:srgbClr>
                  </a:outerShdw>
                </a:effectLst>
                <a:latin typeface="+mn-lt"/>
              </a:rPr>
              <a:t>Glandes para-urétrales de Skene</a:t>
            </a:r>
            <a:r>
              <a:rPr lang="fr-FR" sz="2000" dirty="0">
                <a:solidFill>
                  <a:schemeClr val="tx1"/>
                </a:solidFill>
                <a:effectLst>
                  <a:outerShdw blurRad="38100" dist="38100" dir="2700000" algn="tl">
                    <a:srgbClr val="000000">
                      <a:alpha val="43137"/>
                    </a:srgbClr>
                  </a:outerShdw>
                </a:effectLst>
                <a:latin typeface="+mn-lt"/>
              </a:rPr>
              <a:t> de part et d’autre (non visibles à l’œil nu)</a:t>
            </a:r>
            <a:br>
              <a:rPr lang="fr-FR" sz="2000" dirty="0">
                <a:solidFill>
                  <a:schemeClr val="tx1"/>
                </a:solidFill>
                <a:effectLst>
                  <a:outerShdw blurRad="38100" dist="38100" dir="2700000" algn="tl">
                    <a:srgbClr val="000000">
                      <a:alpha val="43137"/>
                    </a:srgbClr>
                  </a:outerShdw>
                </a:effectLst>
                <a:latin typeface="+mn-lt"/>
              </a:rPr>
            </a:br>
            <a:br>
              <a:rPr lang="fr-FR" sz="2000" dirty="0">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11. Sillon inter-labial     12. Glandes de Bartholin</a:t>
            </a:r>
            <a:br>
              <a:rPr lang="fr-FR" sz="2000" dirty="0">
                <a:solidFill>
                  <a:schemeClr val="tx1"/>
                </a:solidFill>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13. Sillon vestibulaire   14. Sillon </a:t>
            </a:r>
            <a:r>
              <a:rPr lang="fr-FR" sz="2000" dirty="0" err="1">
                <a:solidFill>
                  <a:schemeClr val="tx1"/>
                </a:solidFill>
                <a:effectLst>
                  <a:outerShdw blurRad="38100" dist="38100" dir="2700000" algn="tl">
                    <a:srgbClr val="000000">
                      <a:alpha val="43137"/>
                    </a:srgbClr>
                  </a:outerShdw>
                </a:effectLst>
                <a:latin typeface="+mn-lt"/>
              </a:rPr>
              <a:t>génito</a:t>
            </a:r>
            <a:r>
              <a:rPr lang="fr-FR" sz="2000" dirty="0">
                <a:solidFill>
                  <a:schemeClr val="tx1"/>
                </a:solidFill>
                <a:effectLst>
                  <a:outerShdw blurRad="38100" dist="38100" dir="2700000" algn="tl">
                    <a:srgbClr val="000000">
                      <a:alpha val="43137"/>
                    </a:srgbClr>
                  </a:outerShdw>
                </a:effectLst>
                <a:latin typeface="+mn-lt"/>
              </a:rPr>
              <a:t>-fémoral</a:t>
            </a:r>
            <a:br>
              <a:rPr lang="fr-FR" sz="2000" dirty="0">
                <a:solidFill>
                  <a:schemeClr val="tx1"/>
                </a:solidFill>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15. Commissure ant     16. Commissure post</a:t>
            </a:r>
            <a:br>
              <a:rPr lang="fr-FR" sz="2000" dirty="0">
                <a:solidFill>
                  <a:schemeClr val="tx1"/>
                </a:solidFill>
                <a:effectLst>
                  <a:outerShdw blurRad="38100" dist="38100" dir="2700000" algn="tl">
                    <a:srgbClr val="000000">
                      <a:alpha val="43137"/>
                    </a:srgbClr>
                  </a:outerShdw>
                </a:effectLst>
                <a:latin typeface="+mn-lt"/>
              </a:rPr>
            </a:br>
            <a:br>
              <a:rPr lang="fr-FR" sz="2000" dirty="0">
                <a:solidFill>
                  <a:schemeClr val="tx1"/>
                </a:solidFill>
                <a:effectLst>
                  <a:outerShdw blurRad="38100" dist="38100" dir="2700000" algn="tl">
                    <a:srgbClr val="000000">
                      <a:alpha val="43137"/>
                    </a:srgbClr>
                  </a:outerShdw>
                </a:effectLst>
                <a:latin typeface="+mn-lt"/>
              </a:rPr>
            </a:br>
            <a:r>
              <a:rPr lang="fr-FR" sz="2000" dirty="0">
                <a:solidFill>
                  <a:schemeClr val="tx1"/>
                </a:solidFill>
                <a:effectLst>
                  <a:outerShdw blurRad="38100" dist="38100" dir="2700000" algn="tl">
                    <a:srgbClr val="000000">
                      <a:alpha val="43137"/>
                    </a:srgbClr>
                  </a:outerShdw>
                </a:effectLst>
                <a:latin typeface="+mn-lt"/>
              </a:rPr>
              <a:t>17. </a:t>
            </a:r>
            <a:r>
              <a:rPr lang="fr-FR" sz="2000" b="1" u="sng" dirty="0">
                <a:solidFill>
                  <a:schemeClr val="tx1"/>
                </a:solidFill>
                <a:effectLst>
                  <a:outerShdw blurRad="38100" dist="38100" dir="2700000" algn="tl">
                    <a:srgbClr val="000000">
                      <a:alpha val="43137"/>
                    </a:srgbClr>
                  </a:outerShdw>
                </a:effectLst>
                <a:latin typeface="+mn-lt"/>
              </a:rPr>
              <a:t>Anus</a:t>
            </a:r>
          </a:p>
        </p:txBody>
      </p:sp>
      <p:sp>
        <p:nvSpPr>
          <p:cNvPr id="4" name="Espace réservé du pied de page 3"/>
          <p:cNvSpPr>
            <a:spLocks noGrp="1"/>
          </p:cNvSpPr>
          <p:nvPr>
            <p:ph type="ftr" sz="quarter" idx="11"/>
          </p:nvPr>
        </p:nvSpPr>
        <p:spPr/>
        <p:txBody>
          <a:bodyPr/>
          <a:lstStyle/>
          <a:p>
            <a:r>
              <a:rPr lang="fr-FR"/>
              <a:t>Le tutorat est gratuit. Toute vente ou reproduction est interdite.</a:t>
            </a:r>
            <a:endParaRPr lang="en-US" dirty="0"/>
          </a:p>
        </p:txBody>
      </p:sp>
      <p:pic>
        <p:nvPicPr>
          <p:cNvPr id="5" name="Picture 9"/>
          <p:cNvPicPr/>
          <p:nvPr/>
        </p:nvPicPr>
        <p:blipFill rotWithShape="1">
          <a:blip r:embed="rId2">
            <a:extLst>
              <a:ext uri="{28A0092B-C50C-407E-A947-70E740481C1C}">
                <a14:useLocalDpi xmlns:a14="http://schemas.microsoft.com/office/drawing/2010/main" val="0"/>
              </a:ext>
            </a:extLst>
          </a:blip>
          <a:srcRect l="54215" t="21356" r="12449" b="8520"/>
          <a:stretch/>
        </p:blipFill>
        <p:spPr bwMode="auto">
          <a:xfrm>
            <a:off x="6390262" y="275973"/>
            <a:ext cx="5638800" cy="57419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15096663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a:t>Le tutorat est gratuit. Toute vente ou reproduction est interdite.</a:t>
            </a:r>
            <a:endParaRPr lang="en-US" dirty="0"/>
          </a:p>
        </p:txBody>
      </p:sp>
      <p:sp>
        <p:nvSpPr>
          <p:cNvPr id="3" name="ZoneTexte 2"/>
          <p:cNvSpPr txBox="1"/>
          <p:nvPr/>
        </p:nvSpPr>
        <p:spPr>
          <a:xfrm>
            <a:off x="4343400" y="133350"/>
            <a:ext cx="3171825" cy="769441"/>
          </a:xfrm>
          <a:prstGeom prst="rect">
            <a:avLst/>
          </a:prstGeom>
          <a:noFill/>
        </p:spPr>
        <p:txBody>
          <a:bodyPr wrap="square" rtlCol="0">
            <a:spAutoFit/>
          </a:bodyPr>
          <a:lstStyle/>
          <a:p>
            <a:pPr algn="ctr"/>
            <a:r>
              <a:rPr lang="fr-FR" sz="4400" b="1" u="sng" dirty="0">
                <a:effectLst>
                  <a:outerShdw blurRad="38100" dist="38100" dir="2700000" algn="tl">
                    <a:srgbClr val="000000">
                      <a:alpha val="43137"/>
                    </a:srgbClr>
                  </a:outerShdw>
                </a:effectLst>
              </a:rPr>
              <a:t>L’hymen</a:t>
            </a:r>
          </a:p>
        </p:txBody>
      </p:sp>
      <p:sp>
        <p:nvSpPr>
          <p:cNvPr id="4" name="Rectangle 3"/>
          <p:cNvSpPr/>
          <p:nvPr/>
        </p:nvSpPr>
        <p:spPr>
          <a:xfrm>
            <a:off x="200025" y="3105151"/>
            <a:ext cx="11772900" cy="3277820"/>
          </a:xfrm>
          <a:prstGeom prst="rect">
            <a:avLst/>
          </a:prstGeom>
          <a:ln>
            <a:solidFill>
              <a:schemeClr val="tx1"/>
            </a:solidFill>
            <a:prstDash val="dash"/>
          </a:ln>
        </p:spPr>
        <p:txBody>
          <a:bodyPr wrap="square">
            <a:spAutoFit/>
          </a:bodyPr>
          <a:lstStyle/>
          <a:p>
            <a:pPr marL="342900" lvl="0" indent="-342900">
              <a:lnSpc>
                <a:spcPct val="115000"/>
              </a:lnSpc>
              <a:spcAft>
                <a:spcPts val="0"/>
              </a:spcAft>
              <a:buFont typeface="Wingdings" panose="05000000000000000000" pitchFamily="2" charset="2"/>
              <a:buChar char="Ø"/>
            </a:pPr>
            <a:r>
              <a:rPr lang="fr-FR" sz="2000" b="1" dirty="0">
                <a:latin typeface="Calibri" panose="020F0502020204030204" pitchFamily="34" charset="0"/>
                <a:ea typeface="Calibri" panose="020F0502020204030204" pitchFamily="34" charset="0"/>
                <a:cs typeface="Times New Roman" panose="02020603050405020304" pitchFamily="18" charset="0"/>
              </a:rPr>
              <a:t>Labié</a:t>
            </a:r>
          </a:p>
          <a:p>
            <a:pPr marL="342900" lvl="0" indent="-342900">
              <a:lnSpc>
                <a:spcPct val="115000"/>
              </a:lnSpc>
              <a:spcAft>
                <a:spcPts val="0"/>
              </a:spcAft>
              <a:buFont typeface="Wingdings" panose="05000000000000000000" pitchFamily="2" charset="2"/>
              <a:buChar char="Ø"/>
            </a:pPr>
            <a:r>
              <a:rPr lang="fr-FR" sz="2000" b="1" dirty="0">
                <a:latin typeface="Calibri" panose="020F0502020204030204" pitchFamily="34" charset="0"/>
                <a:ea typeface="Calibri" panose="020F0502020204030204" pitchFamily="34" charset="0"/>
                <a:cs typeface="Times New Roman" panose="02020603050405020304" pitchFamily="18" charset="0"/>
              </a:rPr>
              <a:t>Annulaire</a:t>
            </a:r>
            <a:endParaRPr lang="fr-FR"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Ø"/>
            </a:pPr>
            <a:r>
              <a:rPr lang="fr-FR" sz="2000" b="1" dirty="0">
                <a:latin typeface="Calibri" panose="020F0502020204030204" pitchFamily="34" charset="0"/>
                <a:ea typeface="Calibri" panose="020F0502020204030204" pitchFamily="34" charset="0"/>
                <a:cs typeface="Times New Roman" panose="02020603050405020304" pitchFamily="18" charset="0"/>
              </a:rPr>
              <a:t>Cribliforme</a:t>
            </a:r>
            <a:endParaRPr lang="fr-FR"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Ø"/>
            </a:pPr>
            <a:r>
              <a:rPr lang="fr-FR" sz="2000" b="1" dirty="0">
                <a:latin typeface="Calibri" panose="020F0502020204030204" pitchFamily="34" charset="0"/>
                <a:ea typeface="Calibri" panose="020F0502020204030204" pitchFamily="34" charset="0"/>
                <a:cs typeface="Times New Roman" panose="02020603050405020304" pitchFamily="18" charset="0"/>
              </a:rPr>
              <a:t>Semi-Lunaire</a:t>
            </a:r>
            <a:endParaRPr lang="fr-FR"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Ø"/>
            </a:pPr>
            <a:r>
              <a:rPr lang="fr-FR" sz="2000" b="1" i="1" dirty="0">
                <a:latin typeface="Calibri" panose="020F0502020204030204" pitchFamily="34" charset="0"/>
                <a:ea typeface="Calibri" panose="020F0502020204030204" pitchFamily="34" charset="0"/>
                <a:cs typeface="Times New Roman" panose="02020603050405020304" pitchFamily="18" charset="0"/>
              </a:rPr>
              <a:t>Après le premier rapport sexuel</a:t>
            </a:r>
            <a:r>
              <a:rPr lang="fr-FR" sz="2000" dirty="0">
                <a:latin typeface="Calibri" panose="020F0502020204030204" pitchFamily="34" charset="0"/>
                <a:ea typeface="Calibri" panose="020F0502020204030204" pitchFamily="34" charset="0"/>
                <a:cs typeface="Times New Roman" panose="02020603050405020304" pitchFamily="18" charset="0"/>
              </a:rPr>
              <a:t> avec pénétration complète, l’hymen va se déchirer et saigner. </a:t>
            </a:r>
          </a:p>
          <a:p>
            <a:pPr lvl="0">
              <a:lnSpc>
                <a:spcPct val="115000"/>
              </a:lnSpc>
              <a:spcAft>
                <a:spcPts val="0"/>
              </a:spcAft>
            </a:pPr>
            <a:r>
              <a:rPr lang="fr-FR" sz="2000" dirty="0">
                <a:latin typeface="Calibri" panose="020F0502020204030204" pitchFamily="34" charset="0"/>
                <a:ea typeface="Calibri" panose="020F0502020204030204" pitchFamily="34" charset="0"/>
                <a:cs typeface="Times New Roman" panose="02020603050405020304" pitchFamily="18" charset="0"/>
              </a:rPr>
              <a:t>Lambeaux hyménaux -&gt; </a:t>
            </a:r>
            <a:r>
              <a:rPr lang="fr-FR" sz="2000" b="1" dirty="0">
                <a:latin typeface="Calibri" panose="020F0502020204030204" pitchFamily="34" charset="0"/>
                <a:ea typeface="Calibri" panose="020F0502020204030204" pitchFamily="34" charset="0"/>
                <a:cs typeface="Times New Roman" panose="02020603050405020304" pitchFamily="18" charset="0"/>
              </a:rPr>
              <a:t>caroncules hyménales</a:t>
            </a:r>
            <a:endParaRPr lang="fr-FR"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Ø"/>
            </a:pPr>
            <a:r>
              <a:rPr lang="fr-FR" sz="2000" b="1" i="1" dirty="0">
                <a:latin typeface="Calibri" panose="020F0502020204030204" pitchFamily="34" charset="0"/>
                <a:ea typeface="Calibri" panose="020F0502020204030204" pitchFamily="34" charset="0"/>
                <a:cs typeface="Times New Roman" panose="02020603050405020304" pitchFamily="18" charset="0"/>
              </a:rPr>
              <a:t>Chez la femme multipare</a:t>
            </a:r>
            <a:r>
              <a:rPr lang="fr-FR" sz="2000" dirty="0">
                <a:latin typeface="Calibri" panose="020F0502020204030204" pitchFamily="34" charset="0"/>
                <a:ea typeface="Calibri" panose="020F0502020204030204" pitchFamily="34" charset="0"/>
                <a:cs typeface="Times New Roman" panose="02020603050405020304" pitchFamily="18" charset="0"/>
              </a:rPr>
              <a:t> (= ayant déjà accouché, ≠ nullipare), l’hymen disparaît presque entièrement. Cicatrices -&gt; </a:t>
            </a:r>
            <a:r>
              <a:rPr lang="fr-FR" sz="2000" b="1" dirty="0">
                <a:latin typeface="Calibri" panose="020F0502020204030204" pitchFamily="34" charset="0"/>
                <a:ea typeface="Calibri" panose="020F0502020204030204" pitchFamily="34" charset="0"/>
                <a:cs typeface="Times New Roman" panose="02020603050405020304" pitchFamily="18" charset="0"/>
              </a:rPr>
              <a:t>caroncules myrtiformes</a:t>
            </a:r>
            <a:r>
              <a:rPr lang="fr-FR" sz="2000" dirty="0">
                <a:latin typeface="Calibri" panose="020F0502020204030204" pitchFamily="34" charset="0"/>
                <a:ea typeface="Calibri" panose="020F0502020204030204" pitchFamily="34" charset="0"/>
                <a:cs typeface="Times New Roman" panose="02020603050405020304" pitchFamily="18" charset="0"/>
              </a:rPr>
              <a:t>, telles des graines de myrtilles. </a:t>
            </a:r>
          </a:p>
          <a:p>
            <a:pPr lvl="0">
              <a:lnSpc>
                <a:spcPct val="115000"/>
              </a:lnSpc>
              <a:spcAft>
                <a:spcPts val="0"/>
              </a:spcAft>
            </a:pPr>
            <a:r>
              <a:rPr lang="fr-FR" sz="2000" dirty="0">
                <a:latin typeface="Calibri" panose="020F0502020204030204" pitchFamily="34" charset="0"/>
                <a:ea typeface="Calibri" panose="020F0502020204030204" pitchFamily="34" charset="0"/>
                <a:cs typeface="Times New Roman" panose="02020603050405020304" pitchFamily="18" charset="0"/>
              </a:rPr>
              <a:t>Disparaissent avec </a:t>
            </a:r>
            <a:r>
              <a:rPr lang="fr-FR" sz="2000" i="1" dirty="0">
                <a:latin typeface="Calibri" panose="020F0502020204030204" pitchFamily="34" charset="0"/>
                <a:ea typeface="Calibri" panose="020F0502020204030204" pitchFamily="34" charset="0"/>
                <a:cs typeface="Times New Roman" panose="02020603050405020304" pitchFamily="18" charset="0"/>
              </a:rPr>
              <a:t>l’âge</a:t>
            </a:r>
            <a:r>
              <a:rPr lang="fr-FR" sz="2000" dirty="0">
                <a:latin typeface="Calibri" panose="020F0502020204030204" pitchFamily="34" charset="0"/>
                <a:ea typeface="Calibri" panose="020F0502020204030204" pitchFamily="34" charset="0"/>
                <a:cs typeface="Times New Roman" panose="02020603050405020304" pitchFamily="18" charset="0"/>
              </a:rPr>
              <a:t> et le </a:t>
            </a:r>
            <a:r>
              <a:rPr lang="fr-FR" sz="2000" i="1" dirty="0">
                <a:latin typeface="Calibri" panose="020F0502020204030204" pitchFamily="34" charset="0"/>
                <a:ea typeface="Calibri" panose="020F0502020204030204" pitchFamily="34" charset="0"/>
                <a:cs typeface="Times New Roman" panose="02020603050405020304" pitchFamily="18" charset="0"/>
              </a:rPr>
              <a:t>nombre</a:t>
            </a:r>
            <a:r>
              <a:rPr lang="fr-FR" sz="2000" dirty="0">
                <a:latin typeface="Calibri" panose="020F0502020204030204" pitchFamily="34" charset="0"/>
                <a:ea typeface="Calibri" panose="020F0502020204030204" pitchFamily="34" charset="0"/>
                <a:cs typeface="Times New Roman" panose="02020603050405020304" pitchFamily="18" charset="0"/>
              </a:rPr>
              <a:t> d’accouchements</a:t>
            </a:r>
          </a:p>
        </p:txBody>
      </p:sp>
      <p:pic>
        <p:nvPicPr>
          <p:cNvPr id="5" name="Image 4"/>
          <p:cNvPicPr/>
          <p:nvPr/>
        </p:nvPicPr>
        <p:blipFill>
          <a:blip r:embed="rId2" cstate="print">
            <a:extLst>
              <a:ext uri="{28A0092B-C50C-407E-A947-70E740481C1C}">
                <a14:useLocalDpi xmlns:a14="http://schemas.microsoft.com/office/drawing/2010/main" val="0"/>
              </a:ext>
            </a:extLst>
          </a:blip>
          <a:stretch>
            <a:fillRect/>
          </a:stretch>
        </p:blipFill>
        <p:spPr>
          <a:xfrm>
            <a:off x="3238500" y="902791"/>
            <a:ext cx="5891212" cy="21336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75674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a:t>Le tutorat est gratuit. Toute vente ou reproduction est interdite.</a:t>
            </a:r>
            <a:endParaRPr lang="en-US" dirty="0"/>
          </a:p>
        </p:txBody>
      </p:sp>
      <p:sp>
        <p:nvSpPr>
          <p:cNvPr id="3" name="ZoneTexte 2"/>
          <p:cNvSpPr txBox="1"/>
          <p:nvPr/>
        </p:nvSpPr>
        <p:spPr>
          <a:xfrm>
            <a:off x="1324068" y="68904"/>
            <a:ext cx="9811276" cy="707886"/>
          </a:xfrm>
          <a:prstGeom prst="rect">
            <a:avLst/>
          </a:prstGeom>
          <a:noFill/>
        </p:spPr>
        <p:txBody>
          <a:bodyPr wrap="none" rtlCol="0">
            <a:spAutoFit/>
          </a:bodyPr>
          <a:lstStyle/>
          <a:p>
            <a:r>
              <a:rPr lang="fr-FR" sz="4000" b="1" u="sng" dirty="0">
                <a:effectLst>
                  <a:outerShdw blurRad="38100" dist="38100" dir="2700000" algn="tl">
                    <a:srgbClr val="000000">
                      <a:alpha val="43137"/>
                    </a:srgbClr>
                  </a:outerShdw>
                </a:effectLst>
              </a:rPr>
              <a:t>Le périnée musculaire = Diaphragme périnéal</a:t>
            </a:r>
          </a:p>
        </p:txBody>
      </p:sp>
      <p:pic>
        <p:nvPicPr>
          <p:cNvPr id="4" name="Image 3"/>
          <p:cNvPicPr/>
          <p:nvPr/>
        </p:nvPicPr>
        <p:blipFill rotWithShape="1">
          <a:blip r:embed="rId2" cstate="print">
            <a:extLst>
              <a:ext uri="{28A0092B-C50C-407E-A947-70E740481C1C}">
                <a14:useLocalDpi xmlns:a14="http://schemas.microsoft.com/office/drawing/2010/main" val="0"/>
              </a:ext>
            </a:extLst>
          </a:blip>
          <a:srcRect r="393"/>
          <a:stretch/>
        </p:blipFill>
        <p:spPr>
          <a:xfrm>
            <a:off x="847795" y="859339"/>
            <a:ext cx="10763822" cy="541446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555737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a:t>Le tutorat est gratuit. Toute vente ou reproduction est interdite.</a:t>
            </a:r>
            <a:endParaRPr lang="en-US" dirty="0"/>
          </a:p>
        </p:txBody>
      </p:sp>
      <p:sp>
        <p:nvSpPr>
          <p:cNvPr id="3" name="Rectangle 2"/>
          <p:cNvSpPr/>
          <p:nvPr/>
        </p:nvSpPr>
        <p:spPr>
          <a:xfrm>
            <a:off x="190501" y="35267"/>
            <a:ext cx="6200774" cy="6505371"/>
          </a:xfrm>
          <a:prstGeom prst="rect">
            <a:avLst/>
          </a:prstGeom>
          <a:ln>
            <a:solidFill>
              <a:schemeClr val="tx1"/>
            </a:solidFill>
            <a:prstDash val="sysDash"/>
          </a:ln>
        </p:spPr>
        <p:txBody>
          <a:bodyPr wrap="square">
            <a:spAutoFit/>
          </a:bodyPr>
          <a:lstStyle/>
          <a:p>
            <a:pPr>
              <a:lnSpc>
                <a:spcPct val="115000"/>
              </a:lnSpc>
              <a:spcAft>
                <a:spcPts val="1000"/>
              </a:spcAft>
            </a:pPr>
            <a:r>
              <a:rPr lang="fr-FR" sz="24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Triangle antérieur</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a:lnSpc>
                <a:spcPct val="115000"/>
              </a:lnSpc>
              <a:spcAft>
                <a:spcPts val="1000"/>
              </a:spcAft>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r>
              <a:rPr lang="fr-FR" sz="20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Les muscles en cornets</a:t>
            </a:r>
            <a:r>
              <a:rPr lang="fr-FR" sz="20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striés, </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volontaires : favorisent l’intumescence des corps érectiles</a:t>
            </a:r>
          </a:p>
          <a:p>
            <a:pPr marL="342900" lvl="0" indent="-342900">
              <a:lnSpc>
                <a:spcPct val="107000"/>
              </a:lnSpc>
              <a:spcAft>
                <a:spcPts val="800"/>
              </a:spcAft>
              <a:buFont typeface="Symbol" panose="05050102010706020507" pitchFamily="18" charset="2"/>
              <a:buChar char=""/>
            </a:pPr>
            <a:r>
              <a:rPr lang="fr-FR" sz="20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Muscles ischio-caverneux</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a:t>
            </a:r>
          </a:p>
          <a:p>
            <a:pPr marL="285750" lvl="0" indent="-285750">
              <a:lnSpc>
                <a:spcPct val="107000"/>
              </a:lnSpc>
              <a:spcAft>
                <a:spcPts val="800"/>
              </a:spcAft>
              <a:buFont typeface="Wingdings" panose="05000000000000000000" pitchFamily="2" charset="2"/>
              <a:buChar char="Ø"/>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Entourent les 2 piliers du </a:t>
            </a: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clitoris</a:t>
            </a:r>
            <a:endPar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spcAft>
                <a:spcPts val="800"/>
              </a:spcAft>
              <a:buFont typeface="Wingdings" panose="05000000000000000000" pitchFamily="2" charset="2"/>
              <a:buChar char="Ø"/>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Se rejoignent en </a:t>
            </a:r>
            <a:r>
              <a:rPr lang="fr-FR" sz="20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avant</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et </a:t>
            </a:r>
            <a:r>
              <a:rPr lang="fr-FR" sz="20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au-dessus</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du genou du clitoris via un tendon commun</a:t>
            </a:r>
          </a:p>
          <a:p>
            <a:pPr marL="285750" lvl="0" indent="-285750">
              <a:lnSpc>
                <a:spcPct val="107000"/>
              </a:lnSpc>
              <a:spcAft>
                <a:spcPts val="800"/>
              </a:spcAft>
              <a:buFont typeface="Wingdings" panose="05000000000000000000" pitchFamily="2" charset="2"/>
              <a:buChar char="Ø"/>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Contractés, ils compriment les vaisseaux clitoridiens</a:t>
            </a:r>
          </a:p>
          <a:p>
            <a:pPr marL="457200">
              <a:lnSpc>
                <a:spcPct val="115000"/>
              </a:lnSpc>
              <a:spcAft>
                <a:spcPts val="0"/>
              </a:spcAft>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Font typeface="Symbol" panose="05050102010706020507" pitchFamily="18" charset="2"/>
              <a:buChar char=""/>
            </a:pPr>
            <a:r>
              <a:rPr lang="fr-FR" sz="20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Muscles bulbo-spongieux</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a:t>
            </a:r>
          </a:p>
          <a:p>
            <a:pPr marL="342900" lvl="0" indent="-342900">
              <a:lnSpc>
                <a:spcPct val="107000"/>
              </a:lnSpc>
              <a:spcAft>
                <a:spcPts val="800"/>
              </a:spcAft>
              <a:buFont typeface="Wingdings" panose="05000000000000000000" pitchFamily="2" charset="2"/>
              <a:buChar char="Ø"/>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Entourent les </a:t>
            </a: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bulbes vestibulaires</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07000"/>
              </a:lnSpc>
              <a:spcAft>
                <a:spcPts val="800"/>
              </a:spcAft>
              <a:buFont typeface="Wingdings" panose="05000000000000000000" pitchFamily="2" charset="2"/>
              <a:buChar char="Ø"/>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Se réunissent </a:t>
            </a:r>
            <a:r>
              <a:rPr lang="fr-FR" sz="20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au niveau</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du genou par un tendon qui rejoindra le tendon commun aux muscles ischio-caverneux</a:t>
            </a:r>
          </a:p>
          <a:p>
            <a:pPr marL="342900" lvl="0" indent="-342900">
              <a:lnSpc>
                <a:spcPct val="107000"/>
              </a:lnSpc>
              <a:spcAft>
                <a:spcPts val="800"/>
              </a:spcAft>
              <a:buFont typeface="Wingdings" panose="05000000000000000000" pitchFamily="2" charset="2"/>
              <a:buChar char="Ø"/>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Les parties gauche et droite se réunissent aussi par un tendon passant </a:t>
            </a:r>
            <a:r>
              <a:rPr lang="fr-FR" sz="20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sous</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le clitoris </a:t>
            </a:r>
          </a:p>
        </p:txBody>
      </p:sp>
      <p:pic>
        <p:nvPicPr>
          <p:cNvPr id="4" name="Image 3"/>
          <p:cNvPicPr/>
          <p:nvPr/>
        </p:nvPicPr>
        <p:blipFill rotWithShape="1">
          <a:blip r:embed="rId2" cstate="print">
            <a:extLst>
              <a:ext uri="{28A0092B-C50C-407E-A947-70E740481C1C}">
                <a14:useLocalDpi xmlns:a14="http://schemas.microsoft.com/office/drawing/2010/main" val="0"/>
              </a:ext>
            </a:extLst>
          </a:blip>
          <a:srcRect r="47055"/>
          <a:stretch/>
        </p:blipFill>
        <p:spPr>
          <a:xfrm>
            <a:off x="6496050" y="113348"/>
            <a:ext cx="5581651" cy="603027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962153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dirty="0"/>
              <a:t>Le tutorat est gratuit. Toute vente ou reproduction est interdite.</a:t>
            </a:r>
            <a:endParaRPr lang="en-US" dirty="0"/>
          </a:p>
        </p:txBody>
      </p:sp>
      <p:pic>
        <p:nvPicPr>
          <p:cNvPr id="3" name="Image 2"/>
          <p:cNvPicPr/>
          <p:nvPr/>
        </p:nvPicPr>
        <p:blipFill rotWithShape="1">
          <a:blip r:embed="rId2" cstate="print">
            <a:extLst>
              <a:ext uri="{28A0092B-C50C-407E-A947-70E740481C1C}">
                <a14:useLocalDpi xmlns:a14="http://schemas.microsoft.com/office/drawing/2010/main" val="0"/>
              </a:ext>
            </a:extLst>
          </a:blip>
          <a:srcRect r="47055"/>
          <a:stretch/>
        </p:blipFill>
        <p:spPr>
          <a:xfrm>
            <a:off x="6353177" y="383020"/>
            <a:ext cx="5634036" cy="5891666"/>
          </a:xfrm>
          <a:prstGeom prst="rect">
            <a:avLst/>
          </a:prstGeom>
          <a:ln>
            <a:noFill/>
          </a:ln>
          <a:effectLst>
            <a:outerShdw blurRad="190500" algn="tl" rotWithShape="0">
              <a:srgbClr val="000000">
                <a:alpha val="70000"/>
              </a:srgbClr>
            </a:outerShdw>
          </a:effectLst>
        </p:spPr>
      </p:pic>
      <p:sp>
        <p:nvSpPr>
          <p:cNvPr id="4" name="Rectangle 3"/>
          <p:cNvSpPr/>
          <p:nvPr/>
        </p:nvSpPr>
        <p:spPr>
          <a:xfrm>
            <a:off x="109537" y="123089"/>
            <a:ext cx="6096000" cy="6498189"/>
          </a:xfrm>
          <a:prstGeom prst="rect">
            <a:avLst/>
          </a:prstGeom>
          <a:ln>
            <a:solidFill>
              <a:schemeClr val="tx1"/>
            </a:solidFill>
            <a:prstDash val="sysDash"/>
          </a:ln>
        </p:spPr>
        <p:txBody>
          <a:bodyPr>
            <a:spAutoFit/>
          </a:bodyPr>
          <a:lstStyle/>
          <a:p>
            <a:pPr>
              <a:lnSpc>
                <a:spcPct val="115000"/>
              </a:lnSpc>
              <a:spcAft>
                <a:spcPts val="1000"/>
              </a:spcAft>
            </a:pPr>
            <a:r>
              <a:rPr lang="fr-FR" sz="24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Triangle antérieur:</a:t>
            </a:r>
          </a:p>
          <a:p>
            <a:pPr>
              <a:lnSpc>
                <a:spcPct val="115000"/>
              </a:lnSpc>
              <a:spcAft>
                <a:spcPts val="1000"/>
              </a:spcAft>
            </a:pPr>
            <a:endParaRPr lang="fr-FR" sz="24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fr-FR" sz="24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fr-FR"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fr-FR"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fr-FR" sz="20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-Sphincter strié de l’urètre</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contention </a:t>
            </a: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volontaire</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urinaire.</a:t>
            </a:r>
          </a:p>
          <a:p>
            <a:pPr>
              <a:lnSpc>
                <a:spcPct val="115000"/>
              </a:lnSpc>
              <a:spcAft>
                <a:spcPts val="1000"/>
              </a:spcAft>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r>
              <a:rPr lang="fr-FR" sz="20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Les muscles transverses périnéaux</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contraction </a:t>
            </a: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volontaire</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innervés par le </a:t>
            </a:r>
            <a:r>
              <a:rPr lang="fr-FR" sz="20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nerf pudendal.</a:t>
            </a:r>
            <a:endPar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Superficiel</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muscle </a:t>
            </a:r>
            <a:r>
              <a:rPr lang="fr-FR" sz="20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grêle</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de l’ischion au NFCP.</a:t>
            </a:r>
          </a:p>
          <a:p>
            <a:pPr marL="342900" lvl="0" indent="-342900">
              <a:lnSpc>
                <a:spcPct val="107000"/>
              </a:lnSpc>
              <a:spcAft>
                <a:spcPts val="800"/>
              </a:spcAft>
              <a:buFont typeface="Symbol" panose="05050102010706020507" pitchFamily="18" charset="2"/>
              <a:buChar char=""/>
            </a:pP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Profond</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muscle plus </a:t>
            </a:r>
            <a:r>
              <a:rPr lang="fr-FR" sz="20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épais, </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de l’ischion au NFCP + à la partie inférieure de la vulve. P</a:t>
            </a:r>
            <a:r>
              <a:rPr lang="fr-FR" sz="20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artiellement</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recouvert par le muscle transverse superficiel. </a:t>
            </a:r>
          </a:p>
          <a:p>
            <a:pPr marL="342900" lvl="0" indent="-342900">
              <a:lnSpc>
                <a:spcPct val="107000"/>
              </a:lnSpc>
              <a:spcAft>
                <a:spcPts val="800"/>
              </a:spcAft>
              <a:buFont typeface="Wingdings" panose="05000000000000000000" pitchFamily="2" charset="2"/>
              <a:buChar char=""/>
            </a:pPr>
            <a:r>
              <a:rPr lang="fr-FR" sz="20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Seuls ces muscles et leurs fascias forment un véritable diaphragme</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p>
        </p:txBody>
      </p:sp>
      <p:sp>
        <p:nvSpPr>
          <p:cNvPr id="6" name="Rectangle 5"/>
          <p:cNvSpPr/>
          <p:nvPr/>
        </p:nvSpPr>
        <p:spPr>
          <a:xfrm>
            <a:off x="109539" y="725920"/>
            <a:ext cx="6243638" cy="1764586"/>
          </a:xfrm>
          <a:prstGeom prst="rect">
            <a:avLst/>
          </a:prstGeom>
        </p:spPr>
        <p:txBody>
          <a:bodyPr wrap="square">
            <a:spAutoFit/>
          </a:bodyPr>
          <a:lstStyle/>
          <a:p>
            <a:pPr>
              <a:lnSpc>
                <a:spcPct val="115000"/>
              </a:lnSpc>
              <a:spcAft>
                <a:spcPts val="1000"/>
              </a:spcAft>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r>
              <a:rPr lang="fr-FR" sz="20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Le muscle constricteur de la vulve</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a:t>
            </a:r>
          </a:p>
          <a:p>
            <a:pPr marL="342900" indent="-342900">
              <a:lnSpc>
                <a:spcPct val="115000"/>
              </a:lnSpc>
              <a:spcAft>
                <a:spcPts val="1000"/>
              </a:spcAft>
              <a:buFont typeface="Wingdings" panose="05000000000000000000" pitchFamily="2" charset="2"/>
              <a:buChar char="Ø"/>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Inconstant</a:t>
            </a: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strié</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volontaire</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nSpc>
                <a:spcPct val="115000"/>
              </a:lnSpc>
              <a:spcAft>
                <a:spcPts val="1000"/>
              </a:spcAft>
              <a:buFont typeface="Wingdings" panose="05000000000000000000" pitchFamily="2" charset="2"/>
              <a:buChar char="Ø"/>
            </a:pP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en dedans</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des muscles bulbo-spongieux, peut être responsable de vaginisme.</a:t>
            </a:r>
          </a:p>
        </p:txBody>
      </p:sp>
    </p:spTree>
    <p:extLst>
      <p:ext uri="{BB962C8B-B14F-4D97-AF65-F5344CB8AC3E}">
        <p14:creationId xmlns:p14="http://schemas.microsoft.com/office/powerpoint/2010/main" val="1299711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a:t>Le tutorat est gratuit. Toute vente ou reproduction est interdite.</a:t>
            </a:r>
            <a:endParaRPr lang="en-US" dirty="0"/>
          </a:p>
        </p:txBody>
      </p:sp>
      <p:pic>
        <p:nvPicPr>
          <p:cNvPr id="3" name="Image 2"/>
          <p:cNvPicPr/>
          <p:nvPr/>
        </p:nvPicPr>
        <p:blipFill rotWithShape="1">
          <a:blip r:embed="rId2" cstate="print">
            <a:extLst>
              <a:ext uri="{28A0092B-C50C-407E-A947-70E740481C1C}">
                <a14:useLocalDpi xmlns:a14="http://schemas.microsoft.com/office/drawing/2010/main" val="0"/>
              </a:ext>
            </a:extLst>
          </a:blip>
          <a:srcRect r="47055"/>
          <a:stretch/>
        </p:blipFill>
        <p:spPr>
          <a:xfrm>
            <a:off x="6429376" y="327442"/>
            <a:ext cx="5532404" cy="5930483"/>
          </a:xfrm>
          <a:prstGeom prst="rect">
            <a:avLst/>
          </a:prstGeom>
          <a:ln>
            <a:noFill/>
          </a:ln>
          <a:effectLst>
            <a:outerShdw blurRad="190500" algn="tl" rotWithShape="0">
              <a:srgbClr val="000000">
                <a:alpha val="70000"/>
              </a:srgbClr>
            </a:outerShdw>
          </a:effectLst>
        </p:spPr>
      </p:pic>
      <p:sp>
        <p:nvSpPr>
          <p:cNvPr id="4" name="Rectangle 3"/>
          <p:cNvSpPr/>
          <p:nvPr/>
        </p:nvSpPr>
        <p:spPr>
          <a:xfrm>
            <a:off x="158278" y="2396292"/>
            <a:ext cx="6096000" cy="3960058"/>
          </a:xfrm>
          <a:prstGeom prst="rect">
            <a:avLst/>
          </a:prstGeom>
          <a:ln>
            <a:solidFill>
              <a:schemeClr val="tx1"/>
            </a:solidFill>
            <a:prstDash val="sysDash"/>
          </a:ln>
        </p:spPr>
        <p:txBody>
          <a:bodyPr>
            <a:spAutoFit/>
          </a:bodyPr>
          <a:lstStyle/>
          <a:p>
            <a:pPr>
              <a:lnSpc>
                <a:spcPct val="115000"/>
              </a:lnSpc>
              <a:spcAft>
                <a:spcPts val="1000"/>
              </a:spcAft>
            </a:pPr>
            <a:r>
              <a:rPr lang="fr-FR" sz="20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Triangle postérieur</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a:spcAft>
                <a:spcPts val="0"/>
              </a:spcAft>
            </a:pPr>
            <a:r>
              <a:rPr lang="fr-FR" sz="20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-Sphincter strié de l’anus</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spcAft>
                <a:spcPts val="0"/>
              </a:spcAft>
              <a:buFont typeface="Wingdings" panose="05000000000000000000" pitchFamily="2" charset="2"/>
              <a:buChar char="Ø"/>
            </a:pPr>
            <a:r>
              <a:rPr lang="fr-FR" sz="2000" u="sng" dirty="0" err="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Externe</a:t>
            </a:r>
            <a:r>
              <a:rPr lang="fr-FR" sz="2000" dirty="0" err="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,contraction</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fr-F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volontaire</a:t>
            </a:r>
            <a:endPar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spcAft>
                <a:spcPts val="0"/>
              </a:spcAft>
              <a:buFont typeface="Wingdings" panose="05000000000000000000" pitchFamily="2" charset="2"/>
              <a:buChar char="Ø"/>
            </a:pPr>
            <a:r>
              <a:rPr lang="fr-FR" sz="20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seul</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élément du périnée </a:t>
            </a:r>
            <a:r>
              <a:rPr lang="fr-FR" sz="20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musculaire</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contenu dans le diaphragme </a:t>
            </a:r>
            <a:r>
              <a:rPr lang="fr-FR" sz="20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postérieur</a:t>
            </a:r>
            <a:endPar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spcAft>
                <a:spcPts val="0"/>
              </a:spcAft>
              <a:buFont typeface="Wingdings" panose="05000000000000000000" pitchFamily="2" charset="2"/>
              <a:buChar char="Ø"/>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attaché en avant au NFCP</a:t>
            </a:r>
          </a:p>
          <a:p>
            <a:pPr marL="342900" indent="-342900">
              <a:spcAft>
                <a:spcPts val="0"/>
              </a:spcAft>
              <a:buFont typeface="Wingdings" panose="05000000000000000000" pitchFamily="2" charset="2"/>
              <a:buChar char="Ø"/>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et en arrière au coccyx par le raphé </a:t>
            </a:r>
            <a:r>
              <a:rPr lang="fr-FR" sz="2000" dirty="0" err="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ano-coccygie</a:t>
            </a:r>
            <a:endPar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a:spcAft>
                <a:spcPts val="0"/>
              </a:spcAft>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r>
              <a:rPr lang="fr-FR" sz="20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Ligament sacro-</a:t>
            </a:r>
            <a:r>
              <a:rPr lang="fr-FR" sz="2000" u="sng" dirty="0" err="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tubéral</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n’appartient pas au périnée.</a:t>
            </a:r>
          </a:p>
          <a:p>
            <a:pPr>
              <a:spcAft>
                <a:spcPts val="0"/>
              </a:spcAft>
            </a:pP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r>
              <a:rPr lang="fr-FR" sz="20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Muscle grand fessier</a:t>
            </a:r>
            <a:r>
              <a:rPr lang="fr-FR"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n’appartient pas au périnée, il est responsable du galbe de la fesse.</a:t>
            </a:r>
            <a:endParaRPr lang="fr-FR" sz="2000" dirty="0">
              <a:effectLst>
                <a:outerShdw blurRad="38100" dist="38100" dir="2700000" algn="tl">
                  <a:srgbClr val="000000">
                    <a:alpha val="43137"/>
                  </a:srgbClr>
                </a:outerShdw>
              </a:effectLst>
            </a:endParaRPr>
          </a:p>
        </p:txBody>
      </p:sp>
      <p:sp>
        <p:nvSpPr>
          <p:cNvPr id="5" name="Rectangle 4"/>
          <p:cNvSpPr/>
          <p:nvPr/>
        </p:nvSpPr>
        <p:spPr>
          <a:xfrm>
            <a:off x="158278" y="207130"/>
            <a:ext cx="6096000" cy="1846659"/>
          </a:xfrm>
          <a:prstGeom prst="rect">
            <a:avLst/>
          </a:prstGeom>
          <a:ln>
            <a:solidFill>
              <a:schemeClr val="tx1"/>
            </a:solidFill>
            <a:prstDash val="sysDash"/>
          </a:ln>
        </p:spPr>
        <p:txBody>
          <a:bodyPr wrap="square">
            <a:spAutoFit/>
          </a:bodyPr>
          <a:lstStyle/>
          <a:p>
            <a:pPr>
              <a:spcAft>
                <a:spcPts val="0"/>
              </a:spcAft>
              <a:tabLst>
                <a:tab pos="3562350" algn="l"/>
              </a:tabLst>
            </a:pPr>
            <a:r>
              <a:rPr lang="fr-FR" sz="24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NFCP = Noyau fibreux central du périnée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spcAft>
                <a:spcPts val="0"/>
              </a:spcAft>
              <a:buFont typeface="Wingdings" panose="05000000000000000000" pitchFamily="2" charset="2"/>
              <a:buChar char="Ø"/>
              <a:tabLst>
                <a:tab pos="3562350" algn="l"/>
              </a:tabLs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entrecroisement de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fibres </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entre les 2 ischions </a:t>
            </a:r>
          </a:p>
          <a:p>
            <a:pPr marL="285750" indent="-285750">
              <a:spcAft>
                <a:spcPts val="0"/>
              </a:spcAft>
              <a:buFont typeface="Wingdings" panose="05000000000000000000" pitchFamily="2" charset="2"/>
              <a:buChar char="Ø"/>
              <a:tabLst>
                <a:tab pos="3562350" algn="l"/>
              </a:tabLs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s’y insèrent la plupart des </a:t>
            </a:r>
            <a:r>
              <a:rPr lang="fr-FR"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muscles</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spcAft>
                <a:spcPts val="0"/>
              </a:spcAft>
              <a:buFont typeface="Wingdings" panose="05000000000000000000" pitchFamily="2" charset="2"/>
              <a:buChar char="Ø"/>
              <a:tabLst>
                <a:tab pos="3562350" algn="l"/>
              </a:tabLst>
            </a:pPr>
            <a:r>
              <a:rPr lang="fr-FR"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clé de voute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de la statique du périnée </a:t>
            </a:r>
          </a:p>
          <a:p>
            <a:pPr marL="285750" indent="-285750">
              <a:spcAft>
                <a:spcPts val="0"/>
              </a:spcAft>
              <a:buFont typeface="Wingdings" panose="05000000000000000000" pitchFamily="2" charset="2"/>
              <a:buChar char="Ø"/>
              <a:tabLst>
                <a:tab pos="3562350" algn="l"/>
              </a:tabLs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permet d’éviter les descentes d’organes (cystocèle, colpocèle, rectocèle)</a:t>
            </a:r>
          </a:p>
        </p:txBody>
      </p:sp>
    </p:spTree>
    <p:extLst>
      <p:ext uri="{BB962C8B-B14F-4D97-AF65-F5344CB8AC3E}">
        <p14:creationId xmlns:p14="http://schemas.microsoft.com/office/powerpoint/2010/main" val="2196050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a:xfrm>
            <a:off x="4010025" y="6476363"/>
            <a:ext cx="4114800" cy="365125"/>
          </a:xfrm>
        </p:spPr>
        <p:txBody>
          <a:bodyPr/>
          <a:lstStyle/>
          <a:p>
            <a:r>
              <a:rPr lang="fr-FR" dirty="0"/>
              <a:t>Le tutorat est gratuit. Toute vente ou reproduction est interdite.</a:t>
            </a:r>
            <a:endParaRPr lang="en-US" dirty="0"/>
          </a:p>
        </p:txBody>
      </p:sp>
      <p:pic>
        <p:nvPicPr>
          <p:cNvPr id="3" name="Image 2"/>
          <p:cNvPicPr/>
          <p:nvPr/>
        </p:nvPicPr>
        <p:blipFill rotWithShape="1">
          <a:blip r:embed="rId2" cstate="print">
            <a:extLst>
              <a:ext uri="{28A0092B-C50C-407E-A947-70E740481C1C}">
                <a14:useLocalDpi xmlns:a14="http://schemas.microsoft.com/office/drawing/2010/main" val="0"/>
              </a:ext>
            </a:extLst>
          </a:blip>
          <a:srcRect l="900" t="21726" r="1788" b="2928"/>
          <a:stretch/>
        </p:blipFill>
        <p:spPr bwMode="auto">
          <a:xfrm>
            <a:off x="104775" y="769441"/>
            <a:ext cx="6477000" cy="5654853"/>
          </a:xfrm>
          <a:prstGeom prst="rect">
            <a:avLst/>
          </a:prstGeom>
          <a:ln>
            <a:noFill/>
          </a:ln>
          <a:effectLst>
            <a:outerShdw blurRad="190500" algn="tl" rotWithShape="0">
              <a:srgbClr val="000000">
                <a:alpha val="70000"/>
              </a:srgbClr>
            </a:outerShdw>
          </a:effectLst>
          <a:extLst>
            <a:ext uri="{53640926-AAD7-44D8-BBD7-CCE9431645EC}">
              <a14:shadowObscured xmlns:a14="http://schemas.microsoft.com/office/drawing/2010/main"/>
            </a:ext>
          </a:extLst>
        </p:spPr>
      </p:pic>
      <p:sp>
        <p:nvSpPr>
          <p:cNvPr id="6" name="ZoneTexte 5"/>
          <p:cNvSpPr txBox="1"/>
          <p:nvPr/>
        </p:nvSpPr>
        <p:spPr>
          <a:xfrm>
            <a:off x="4305300" y="0"/>
            <a:ext cx="4216732" cy="769441"/>
          </a:xfrm>
          <a:prstGeom prst="rect">
            <a:avLst/>
          </a:prstGeom>
          <a:noFill/>
        </p:spPr>
        <p:txBody>
          <a:bodyPr wrap="none" rtlCol="0">
            <a:spAutoFit/>
          </a:bodyPr>
          <a:lstStyle/>
          <a:p>
            <a:r>
              <a:rPr lang="fr-FR" sz="4400" b="1" u="sng" dirty="0"/>
              <a:t>Le fascia périnéal</a:t>
            </a:r>
          </a:p>
        </p:txBody>
      </p:sp>
      <p:sp>
        <p:nvSpPr>
          <p:cNvPr id="7" name="Rectangle 6"/>
          <p:cNvSpPr/>
          <p:nvPr/>
        </p:nvSpPr>
        <p:spPr>
          <a:xfrm>
            <a:off x="6791324" y="671691"/>
            <a:ext cx="5267325" cy="5909310"/>
          </a:xfrm>
          <a:prstGeom prst="rect">
            <a:avLst/>
          </a:prstGeom>
          <a:ln>
            <a:solidFill>
              <a:schemeClr val="tx1"/>
            </a:solidFill>
            <a:prstDash val="sysDash"/>
          </a:ln>
        </p:spPr>
        <p:txBody>
          <a:bodyPr wrap="square">
            <a:spAutoFit/>
          </a:bodyPr>
          <a:lstStyle/>
          <a:p>
            <a:r>
              <a:rPr lang="fr-FR" b="1" u="sng" dirty="0">
                <a:effectLst>
                  <a:outerShdw blurRad="38100" dist="38100" dir="2700000" algn="tl">
                    <a:srgbClr val="000000">
                      <a:alpha val="43137"/>
                    </a:srgbClr>
                  </a:outerShdw>
                </a:effectLst>
              </a:rPr>
              <a:t>Fascia périnéal superficiel = fascia superficialis</a:t>
            </a:r>
          </a:p>
          <a:p>
            <a:pPr marL="285750" indent="-285750">
              <a:buFont typeface="Wingdings" panose="05000000000000000000" pitchFamily="2" charset="2"/>
              <a:buChar char="Ø"/>
            </a:pPr>
            <a:r>
              <a:rPr lang="fr-FR" dirty="0">
                <a:effectLst>
                  <a:outerShdw blurRad="38100" dist="38100" dir="2700000" algn="tl">
                    <a:srgbClr val="000000">
                      <a:alpha val="43137"/>
                    </a:srgbClr>
                  </a:outerShdw>
                </a:effectLst>
              </a:rPr>
              <a:t>sous-cutané </a:t>
            </a:r>
          </a:p>
          <a:p>
            <a:pPr marL="285750" indent="-285750">
              <a:buFont typeface="Wingdings" panose="05000000000000000000" pitchFamily="2" charset="2"/>
              <a:buChar char="Ø"/>
            </a:pPr>
            <a:r>
              <a:rPr lang="fr-FR" dirty="0">
                <a:effectLst>
                  <a:outerShdw blurRad="38100" dist="38100" dir="2700000" algn="tl">
                    <a:srgbClr val="000000">
                      <a:alpha val="43137"/>
                    </a:srgbClr>
                  </a:outerShdw>
                </a:effectLst>
              </a:rPr>
              <a:t>sépare graisse profonde et superficielle </a:t>
            </a:r>
          </a:p>
          <a:p>
            <a:pPr marL="285750" indent="-285750">
              <a:buFont typeface="Wingdings" panose="05000000000000000000" pitchFamily="2" charset="2"/>
              <a:buChar char="Ø"/>
            </a:pPr>
            <a:r>
              <a:rPr lang="fr-FR" dirty="0">
                <a:effectLst>
                  <a:outerShdw blurRad="38100" dist="38100" dir="2700000" algn="tl">
                    <a:srgbClr val="000000">
                      <a:alpha val="43137"/>
                    </a:srgbClr>
                  </a:outerShdw>
                </a:effectLst>
              </a:rPr>
              <a:t> n’enveloppe pas le diaphragme uro-génital car il est situé plus bas.</a:t>
            </a:r>
          </a:p>
          <a:p>
            <a:pPr marL="285750" indent="-285750">
              <a:buFont typeface="Wingdings" panose="05000000000000000000" pitchFamily="2" charset="2"/>
              <a:buChar char="Ø"/>
            </a:pPr>
            <a:endParaRPr lang="fr-FR" dirty="0">
              <a:effectLst>
                <a:outerShdw blurRad="38100" dist="38100" dir="2700000" algn="tl">
                  <a:srgbClr val="000000">
                    <a:alpha val="43137"/>
                  </a:srgbClr>
                </a:outerShdw>
              </a:effectLst>
            </a:endParaRPr>
          </a:p>
          <a:p>
            <a:r>
              <a:rPr lang="fr-FR" b="1" u="sng" dirty="0">
                <a:effectLst>
                  <a:outerShdw blurRad="38100" dist="38100" dir="2700000" algn="tl">
                    <a:srgbClr val="000000">
                      <a:alpha val="43137"/>
                    </a:srgbClr>
                  </a:outerShdw>
                </a:effectLst>
              </a:rPr>
              <a:t>Fascia périnéal profond = fascia du diaphragme </a:t>
            </a:r>
            <a:r>
              <a:rPr lang="fr-FR" b="1" u="sng" dirty="0" err="1">
                <a:effectLst>
                  <a:outerShdw blurRad="38100" dist="38100" dir="2700000" algn="tl">
                    <a:srgbClr val="000000">
                      <a:alpha val="43137"/>
                    </a:srgbClr>
                  </a:outerShdw>
                </a:effectLst>
              </a:rPr>
              <a:t>uro</a:t>
            </a:r>
            <a:r>
              <a:rPr lang="fr-FR" b="1" u="sng" dirty="0">
                <a:effectLst>
                  <a:outerShdw blurRad="38100" dist="38100" dir="2700000" algn="tl">
                    <a:srgbClr val="000000">
                      <a:alpha val="43137"/>
                    </a:srgbClr>
                  </a:outerShdw>
                </a:effectLst>
              </a:rPr>
              <a:t>-G</a:t>
            </a:r>
          </a:p>
          <a:p>
            <a:r>
              <a:rPr lang="fr-FR" dirty="0">
                <a:effectLst>
                  <a:outerShdw blurRad="38100" dist="38100" dir="2700000" algn="tl">
                    <a:srgbClr val="000000">
                      <a:alpha val="43137"/>
                    </a:srgbClr>
                  </a:outerShdw>
                </a:effectLst>
              </a:rPr>
              <a:t>•</a:t>
            </a:r>
            <a:r>
              <a:rPr lang="fr-FR" b="1" u="sng" dirty="0">
                <a:effectLst>
                  <a:outerShdw blurRad="38100" dist="38100" dir="2700000" algn="tl">
                    <a:srgbClr val="000000">
                      <a:alpha val="43137"/>
                    </a:srgbClr>
                  </a:outerShdw>
                </a:effectLst>
              </a:rPr>
              <a:t>fascia périnéal supérieur </a:t>
            </a:r>
            <a:r>
              <a:rPr lang="fr-FR" dirty="0">
                <a:effectLst>
                  <a:outerShdw blurRad="38100" dist="38100" dir="2700000" algn="tl">
                    <a:srgbClr val="000000">
                      <a:alpha val="43137"/>
                    </a:srgbClr>
                  </a:outerShdw>
                </a:effectLst>
              </a:rPr>
              <a:t>: </a:t>
            </a:r>
          </a:p>
          <a:p>
            <a:pPr marL="342900" indent="-342900">
              <a:buFont typeface="Wingdings" panose="05000000000000000000" pitchFamily="2" charset="2"/>
              <a:buChar char="Ø"/>
            </a:pPr>
            <a:r>
              <a:rPr lang="fr-FR" dirty="0">
                <a:effectLst>
                  <a:outerShdw blurRad="38100" dist="38100" dir="2700000" algn="tl">
                    <a:srgbClr val="000000">
                      <a:alpha val="43137"/>
                    </a:srgbClr>
                  </a:outerShdw>
                </a:effectLst>
              </a:rPr>
              <a:t>grêle et non résistant</a:t>
            </a:r>
          </a:p>
          <a:p>
            <a:pPr marL="342900" indent="-342900">
              <a:buFont typeface="Wingdings" panose="05000000000000000000" pitchFamily="2" charset="2"/>
              <a:buChar char="Ø"/>
            </a:pPr>
            <a:r>
              <a:rPr lang="fr-FR" dirty="0">
                <a:effectLst>
                  <a:outerShdw blurRad="38100" dist="38100" dir="2700000" algn="tl">
                    <a:srgbClr val="000000">
                      <a:alpha val="43137"/>
                    </a:srgbClr>
                  </a:outerShdw>
                </a:effectLst>
              </a:rPr>
              <a:t>tapisse le muscle transverse profond, s’étend en avant et adhère à la filière uro-génitale</a:t>
            </a:r>
          </a:p>
          <a:p>
            <a:pPr marL="342900" indent="-342900">
              <a:buFont typeface="Wingdings" panose="05000000000000000000" pitchFamily="2" charset="2"/>
              <a:buChar char="Ø"/>
            </a:pPr>
            <a:endParaRPr lang="fr-FR" dirty="0">
              <a:effectLst>
                <a:outerShdw blurRad="38100" dist="38100" dir="2700000" algn="tl">
                  <a:srgbClr val="000000">
                    <a:alpha val="43137"/>
                  </a:srgbClr>
                </a:outerShdw>
              </a:effectLst>
            </a:endParaRPr>
          </a:p>
          <a:p>
            <a:r>
              <a:rPr lang="fr-FR" dirty="0">
                <a:effectLst>
                  <a:outerShdw blurRad="38100" dist="38100" dir="2700000" algn="tl">
                    <a:srgbClr val="000000">
                      <a:alpha val="43137"/>
                    </a:srgbClr>
                  </a:outerShdw>
                </a:effectLst>
              </a:rPr>
              <a:t>•</a:t>
            </a:r>
            <a:r>
              <a:rPr lang="fr-FR" b="1" u="sng" dirty="0">
                <a:effectLst>
                  <a:outerShdw blurRad="38100" dist="38100" dir="2700000" algn="tl">
                    <a:srgbClr val="000000">
                      <a:alpha val="43137"/>
                    </a:srgbClr>
                  </a:outerShdw>
                </a:effectLst>
              </a:rPr>
              <a:t>fascia périnéal inférieur </a:t>
            </a:r>
            <a:r>
              <a:rPr lang="fr-FR" dirty="0">
                <a:effectLst>
                  <a:outerShdw blurRad="38100" dist="38100" dir="2700000" algn="tl">
                    <a:srgbClr val="000000">
                      <a:alpha val="43137"/>
                    </a:srgbClr>
                  </a:outerShdw>
                </a:effectLst>
              </a:rPr>
              <a:t>: </a:t>
            </a:r>
          </a:p>
          <a:p>
            <a:pPr marL="285750" indent="-285750">
              <a:buFont typeface="Wingdings" panose="05000000000000000000" pitchFamily="2" charset="2"/>
              <a:buChar char="Ø"/>
            </a:pPr>
            <a:r>
              <a:rPr lang="fr-FR" dirty="0">
                <a:effectLst>
                  <a:outerShdw blurRad="38100" dist="38100" dir="2700000" algn="tl">
                    <a:srgbClr val="000000">
                      <a:alpha val="43137"/>
                    </a:srgbClr>
                  </a:outerShdw>
                </a:effectLst>
              </a:rPr>
              <a:t>plus épais et résistant</a:t>
            </a:r>
          </a:p>
          <a:p>
            <a:pPr marL="285750" indent="-285750">
              <a:buFont typeface="Wingdings" panose="05000000000000000000" pitchFamily="2" charset="2"/>
              <a:buChar char="Ø"/>
            </a:pPr>
            <a:r>
              <a:rPr lang="fr-FR" dirty="0">
                <a:effectLst>
                  <a:outerShdw blurRad="38100" dist="38100" dir="2700000" algn="tl">
                    <a:srgbClr val="000000">
                      <a:alpha val="43137"/>
                    </a:srgbClr>
                  </a:outerShdw>
                </a:effectLst>
              </a:rPr>
              <a:t>tapisse la partie inférieure des muscles transverses (profond et superficiel), s'étend en avant pour refermer l’espace périnéal et recouvrir les muscles caverneux</a:t>
            </a:r>
          </a:p>
          <a:p>
            <a:endParaRPr lang="fr-FR" dirty="0">
              <a:effectLst>
                <a:outerShdw blurRad="38100" dist="38100" dir="2700000" algn="tl">
                  <a:srgbClr val="000000">
                    <a:alpha val="43137"/>
                  </a:srgbClr>
                </a:outerShdw>
              </a:effectLst>
            </a:endParaRPr>
          </a:p>
          <a:p>
            <a:r>
              <a:rPr lang="fr-FR" b="1" u="sng" dirty="0">
                <a:effectLst>
                  <a:outerShdw blurRad="38100" dist="38100" dir="2700000" algn="tl">
                    <a:srgbClr val="000000">
                      <a:alpha val="43137"/>
                    </a:srgbClr>
                  </a:outerShdw>
                </a:effectLst>
              </a:rPr>
              <a:t>Canal pudendal (=honteux) d’</a:t>
            </a:r>
            <a:r>
              <a:rPr lang="fr-FR" b="1" u="sng" dirty="0" err="1">
                <a:effectLst>
                  <a:outerShdw blurRad="38100" dist="38100" dir="2700000" algn="tl">
                    <a:srgbClr val="000000">
                      <a:alpha val="43137"/>
                    </a:srgbClr>
                  </a:outerShdw>
                </a:effectLst>
              </a:rPr>
              <a:t>Alcock</a:t>
            </a:r>
            <a:r>
              <a:rPr lang="fr-FR" b="1" u="sng" dirty="0">
                <a:effectLst>
                  <a:outerShdw blurRad="38100" dist="38100" dir="2700000" algn="tl">
                    <a:srgbClr val="000000">
                      <a:alpha val="43137"/>
                    </a:srgbClr>
                  </a:outerShdw>
                </a:effectLst>
              </a:rPr>
              <a:t> </a:t>
            </a:r>
            <a:r>
              <a:rPr lang="fr-FR" dirty="0">
                <a:effectLst>
                  <a:outerShdw blurRad="38100" dist="38100" dir="2700000" algn="tl">
                    <a:srgbClr val="000000">
                      <a:alpha val="43137"/>
                    </a:srgbClr>
                  </a:outerShdw>
                </a:effectLst>
              </a:rPr>
              <a:t>: vaisseaux pudendaux + nerf pudendal.</a:t>
            </a:r>
          </a:p>
        </p:txBody>
      </p:sp>
    </p:spTree>
    <p:extLst>
      <p:ext uri="{BB962C8B-B14F-4D97-AF65-F5344CB8AC3E}">
        <p14:creationId xmlns:p14="http://schemas.microsoft.com/office/powerpoint/2010/main" val="3254268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dirty="0"/>
              <a:t>Le tutorat est gratuit. Toute vente ou reproduction est interdite.</a:t>
            </a:r>
            <a:endParaRPr lang="en-US" dirty="0"/>
          </a:p>
        </p:txBody>
      </p:sp>
      <p:sp>
        <p:nvSpPr>
          <p:cNvPr id="4" name="Rectangle 3"/>
          <p:cNvSpPr/>
          <p:nvPr/>
        </p:nvSpPr>
        <p:spPr>
          <a:xfrm>
            <a:off x="171449" y="769441"/>
            <a:ext cx="5410201" cy="5334794"/>
          </a:xfrm>
          <a:prstGeom prst="rect">
            <a:avLst/>
          </a:prstGeom>
        </p:spPr>
        <p:txBody>
          <a:bodyPr wrap="square">
            <a:spAutoFit/>
          </a:bodyPr>
          <a:lstStyle/>
          <a:p>
            <a:pPr>
              <a:spcAft>
                <a:spcPts val="400"/>
              </a:spcAft>
            </a:pPr>
            <a:r>
              <a:rPr lang="fr-FR"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-Innervation de la vulve = pudendum = périnée cutané :</a:t>
            </a:r>
            <a:endPar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Partie antérieure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a:t>
            </a:r>
          </a:p>
          <a:p>
            <a:pPr lvl="0">
              <a:spcAft>
                <a:spcPts val="0"/>
              </a:spcAf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rameau ant de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L1</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nerf ilio-hypogastrique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p>
          <a:p>
            <a:pPr lvl="0">
              <a:spcAft>
                <a:spcPts val="0"/>
              </a:spcAf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rameau ant de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L2</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nerf </a:t>
            </a:r>
            <a:r>
              <a:rPr lang="fr-FR" b="1" dirty="0" err="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génito</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-fémoral</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p>
          <a:p>
            <a:pPr>
              <a:spcAft>
                <a:spcPts val="0"/>
              </a:spcAft>
            </a:pPr>
            <a:endPar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Partie moyenne et interne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a:t>
            </a:r>
          </a:p>
          <a:p>
            <a:pPr lvl="0">
              <a:spcAft>
                <a:spcPts val="0"/>
              </a:spcAft>
            </a:pP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nerf honteux = pudendal</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S2-S3-S4</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lvl="0">
              <a:spcAft>
                <a:spcPts val="0"/>
              </a:spcAft>
            </a:pPr>
            <a:endPar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Partie postérieure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nerf rectal inférieur</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S4</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plexus sacro-coccygien</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S4-S5-C1</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p>
          <a:p>
            <a:pPr marL="457200">
              <a:spcAft>
                <a:spcPts val="0"/>
              </a:spcAf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a:spcAft>
                <a:spcPts val="800"/>
              </a:spcAft>
            </a:pPr>
            <a:r>
              <a:rPr lang="fr-FR"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-Innervation du diaphragme périnéal = périnée musculaire : </a:t>
            </a:r>
            <a:endPar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anose="05050102010706020507" pitchFamily="18" charset="2"/>
              <a:buChar char=""/>
            </a:pP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nerf pudendal</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motricité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volontaire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des </a:t>
            </a:r>
            <a:r>
              <a:rPr lang="fr-FR"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muscles</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innervation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sensitive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des </a:t>
            </a:r>
            <a:r>
              <a:rPr lang="fr-FR"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corps érectiles</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spcAft>
                <a:spcPts val="800"/>
              </a:spcAft>
              <a:buFont typeface="Symbol" panose="05050102010706020507" pitchFamily="18" charset="2"/>
              <a:buChar char=""/>
            </a:pP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nerf rectal inférieur</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motricité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volontaire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du </a:t>
            </a:r>
            <a:r>
              <a:rPr lang="fr-FR"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sphincter strié externe de l’anus</a:t>
            </a:r>
            <a:endPar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13"/>
          <p:cNvPicPr/>
          <p:nvPr/>
        </p:nvPicPr>
        <p:blipFill rotWithShape="1">
          <a:blip r:embed="rId2">
            <a:extLst>
              <a:ext uri="{28A0092B-C50C-407E-A947-70E740481C1C}">
                <a14:useLocalDpi xmlns:a14="http://schemas.microsoft.com/office/drawing/2010/main" val="0"/>
              </a:ext>
            </a:extLst>
          </a:blip>
          <a:srcRect l="14088" t="32118" r="17933" b="13397"/>
          <a:stretch/>
        </p:blipFill>
        <p:spPr bwMode="auto">
          <a:xfrm>
            <a:off x="5715000" y="1235898"/>
            <a:ext cx="6010275" cy="4044633"/>
          </a:xfrm>
          <a:prstGeom prst="rect">
            <a:avLst/>
          </a:prstGeom>
          <a:ln>
            <a:noFill/>
          </a:ln>
          <a:effectLst>
            <a:outerShdw blurRad="190500" algn="tl" rotWithShape="0">
              <a:srgbClr val="000000">
                <a:alpha val="70000"/>
              </a:srgbClr>
            </a:outerShdw>
          </a:effectLst>
          <a:extLst>
            <a:ext uri="{53640926-AAD7-44D8-BBD7-CCE9431645EC}">
              <a14:shadowObscured xmlns:a14="http://schemas.microsoft.com/office/drawing/2010/main"/>
            </a:ext>
          </a:extLst>
        </p:spPr>
      </p:pic>
      <p:sp>
        <p:nvSpPr>
          <p:cNvPr id="6" name="ZoneTexte 5"/>
          <p:cNvSpPr txBox="1"/>
          <p:nvPr/>
        </p:nvSpPr>
        <p:spPr>
          <a:xfrm>
            <a:off x="3314700" y="0"/>
            <a:ext cx="6353175" cy="769441"/>
          </a:xfrm>
          <a:prstGeom prst="rect">
            <a:avLst/>
          </a:prstGeom>
          <a:noFill/>
        </p:spPr>
        <p:txBody>
          <a:bodyPr wrap="square" rtlCol="0">
            <a:spAutoFit/>
          </a:bodyPr>
          <a:lstStyle/>
          <a:p>
            <a:r>
              <a:rPr lang="fr-FR" sz="4400" b="1" u="sng" dirty="0">
                <a:effectLst>
                  <a:outerShdw blurRad="38100" dist="38100" dir="2700000" algn="tl">
                    <a:srgbClr val="000000">
                      <a:alpha val="43137"/>
                    </a:srgbClr>
                  </a:outerShdw>
                </a:effectLst>
              </a:rPr>
              <a:t>Innervation du périnée</a:t>
            </a:r>
          </a:p>
        </p:txBody>
      </p:sp>
    </p:spTree>
    <p:extLst>
      <p:ext uri="{BB962C8B-B14F-4D97-AF65-F5344CB8AC3E}">
        <p14:creationId xmlns:p14="http://schemas.microsoft.com/office/powerpoint/2010/main" val="26223061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a:t>Le tutorat est gratuit. Toute vente ou reproduction est interdite.</a:t>
            </a:r>
            <a:endParaRPr lang="en-US" dirty="0"/>
          </a:p>
        </p:txBody>
      </p:sp>
      <p:sp>
        <p:nvSpPr>
          <p:cNvPr id="3" name="Rectangle 2"/>
          <p:cNvSpPr/>
          <p:nvPr/>
        </p:nvSpPr>
        <p:spPr>
          <a:xfrm>
            <a:off x="152400" y="1046440"/>
            <a:ext cx="5966298" cy="5437386"/>
          </a:xfrm>
          <a:prstGeom prst="rect">
            <a:avLst/>
          </a:prstGeom>
        </p:spPr>
        <p:txBody>
          <a:bodyPr wrap="square">
            <a:spAutoFit/>
          </a:bodyPr>
          <a:lstStyle/>
          <a:p>
            <a:pPr>
              <a:spcAft>
                <a:spcPts val="400"/>
              </a:spcAft>
            </a:pPr>
            <a:r>
              <a:rPr lang="fr-FR"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-Vascularisation (artérielle et veineuse) de la vulve :</a:t>
            </a:r>
            <a:endPar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Partie antérieure et superficielle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Vaisseaux honteux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externes</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supérieurs et inférieurs</a:t>
            </a:r>
          </a:p>
          <a:p>
            <a:pPr marL="342900" lvl="0" indent="-342900">
              <a:spcAft>
                <a:spcPts val="0"/>
              </a:spcAft>
              <a:buFont typeface="Symbol" panose="05050102010706020507" pitchFamily="18" charset="2"/>
              <a:buChar char=""/>
            </a:pPr>
            <a:r>
              <a:rPr lang="fr-FR"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Partie postérieure et profonde</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Vaisseaux honteux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internes</a:t>
            </a:r>
            <a:endPar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457200">
              <a:spcAft>
                <a:spcPts val="0"/>
              </a:spcAf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a:spcAft>
                <a:spcPts val="800"/>
              </a:spcAft>
            </a:pPr>
            <a:r>
              <a:rPr lang="fr-FR"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-Vascularisation du diaphragme périnéal :</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a:spcAft>
                <a:spcPts val="800"/>
              </a:spcAf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Vaisseaux honteux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internes</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a:spcAft>
                <a:spcPts val="800"/>
              </a:spcAft>
            </a:pPr>
            <a:endPar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-Drainage lymphatique de la vulve :</a:t>
            </a:r>
            <a:endPar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Nœuds lymphatiques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inguinaux superficiels</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Nœuds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iliaques externes</a:t>
            </a:r>
            <a:endPar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a:p>
            <a:pPr>
              <a:spcAft>
                <a:spcPts val="0"/>
              </a:spcAf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sym typeface="Webdings" panose="05030102010509060703" pitchFamily="18" charset="2"/>
              </a:rPr>
              <a:t></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fr-FR"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Patho :</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en cas de cancer de la vulve/ de l’anus / bartholinite/ infection de la vulve </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on palpe les </a:t>
            </a:r>
            <a:r>
              <a:rPr lang="fr-F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nœuds inguinaux superficiels</a:t>
            </a: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pour rechercher une hypertrophie.</a:t>
            </a:r>
          </a:p>
          <a:p>
            <a:pPr>
              <a:spcAft>
                <a:spcPts val="0"/>
              </a:spcAft>
            </a:pPr>
            <a:r>
              <a:rPr lang="fr-FR"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4" name="Picture 14"/>
          <p:cNvPicPr/>
          <p:nvPr/>
        </p:nvPicPr>
        <p:blipFill rotWithShape="1">
          <a:blip r:embed="rId2">
            <a:extLst>
              <a:ext uri="{28A0092B-C50C-407E-A947-70E740481C1C}">
                <a14:useLocalDpi xmlns:a14="http://schemas.microsoft.com/office/drawing/2010/main" val="0"/>
              </a:ext>
            </a:extLst>
          </a:blip>
          <a:srcRect l="13710" t="11435" r="12827" b="11883"/>
          <a:stretch/>
        </p:blipFill>
        <p:spPr bwMode="auto">
          <a:xfrm>
            <a:off x="5598366" y="1341119"/>
            <a:ext cx="6422183" cy="4574489"/>
          </a:xfrm>
          <a:prstGeom prst="rect">
            <a:avLst/>
          </a:prstGeom>
          <a:ln>
            <a:noFill/>
          </a:ln>
          <a:effectLst>
            <a:outerShdw blurRad="190500" algn="tl" rotWithShape="0">
              <a:srgbClr val="000000">
                <a:alpha val="70000"/>
              </a:srgbClr>
            </a:outerShdw>
          </a:effectLst>
          <a:extLst>
            <a:ext uri="{53640926-AAD7-44D8-BBD7-CCE9431645EC}">
              <a14:shadowObscured xmlns:a14="http://schemas.microsoft.com/office/drawing/2010/main"/>
            </a:ext>
          </a:extLst>
        </p:spPr>
      </p:pic>
      <p:sp>
        <p:nvSpPr>
          <p:cNvPr id="5" name="ZoneTexte 4"/>
          <p:cNvSpPr txBox="1"/>
          <p:nvPr/>
        </p:nvSpPr>
        <p:spPr>
          <a:xfrm>
            <a:off x="2906440" y="39618"/>
            <a:ext cx="6379119" cy="769441"/>
          </a:xfrm>
          <a:prstGeom prst="rect">
            <a:avLst/>
          </a:prstGeom>
          <a:noFill/>
        </p:spPr>
        <p:txBody>
          <a:bodyPr wrap="none" rtlCol="0">
            <a:spAutoFit/>
          </a:bodyPr>
          <a:lstStyle/>
          <a:p>
            <a:r>
              <a:rPr lang="fr-FR" sz="4400" b="1" u="sng" dirty="0">
                <a:effectLst>
                  <a:outerShdw blurRad="38100" dist="38100" dir="2700000" algn="tl">
                    <a:srgbClr val="000000">
                      <a:alpha val="43137"/>
                    </a:srgbClr>
                  </a:outerShdw>
                </a:effectLst>
              </a:rPr>
              <a:t>Vascularisation du périnée</a:t>
            </a:r>
          </a:p>
        </p:txBody>
      </p:sp>
    </p:spTree>
    <p:extLst>
      <p:ext uri="{BB962C8B-B14F-4D97-AF65-F5344CB8AC3E}">
        <p14:creationId xmlns:p14="http://schemas.microsoft.com/office/powerpoint/2010/main" val="3482449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a:t>Le tutorat est gratuit. Toute vente ou reproduction est interdite.</a:t>
            </a:r>
            <a:endParaRPr lang="en-US" dirty="0"/>
          </a:p>
        </p:txBody>
      </p:sp>
      <p:sp>
        <p:nvSpPr>
          <p:cNvPr id="3" name="ZoneTexte 2"/>
          <p:cNvSpPr txBox="1"/>
          <p:nvPr/>
        </p:nvSpPr>
        <p:spPr>
          <a:xfrm>
            <a:off x="3354480" y="0"/>
            <a:ext cx="5483039" cy="769441"/>
          </a:xfrm>
          <a:prstGeom prst="rect">
            <a:avLst/>
          </a:prstGeom>
          <a:noFill/>
        </p:spPr>
        <p:txBody>
          <a:bodyPr wrap="none" rtlCol="0">
            <a:spAutoFit/>
          </a:bodyPr>
          <a:lstStyle/>
          <a:p>
            <a:r>
              <a:rPr lang="fr-FR" sz="4400" b="1" u="sng" dirty="0">
                <a:effectLst>
                  <a:outerShdw blurRad="38100" dist="38100" dir="2700000" algn="tl">
                    <a:srgbClr val="000000">
                      <a:alpha val="43137"/>
                    </a:srgbClr>
                  </a:outerShdw>
                </a:effectLst>
              </a:rPr>
              <a:t>Le diaphragme pelvien</a:t>
            </a:r>
          </a:p>
        </p:txBody>
      </p:sp>
      <p:pic>
        <p:nvPicPr>
          <p:cNvPr id="5" name="Image 4"/>
          <p:cNvPicPr/>
          <p:nvPr/>
        </p:nvPicPr>
        <p:blipFill>
          <a:blip r:embed="rId2" cstate="print">
            <a:extLst>
              <a:ext uri="{28A0092B-C50C-407E-A947-70E740481C1C}">
                <a14:useLocalDpi xmlns:a14="http://schemas.microsoft.com/office/drawing/2010/main" val="0"/>
              </a:ext>
            </a:extLst>
          </a:blip>
          <a:stretch>
            <a:fillRect/>
          </a:stretch>
        </p:blipFill>
        <p:spPr>
          <a:xfrm>
            <a:off x="5579707" y="846384"/>
            <a:ext cx="6409114" cy="4425412"/>
          </a:xfrm>
          <a:prstGeom prst="rect">
            <a:avLst/>
          </a:prstGeom>
        </p:spPr>
      </p:pic>
      <p:sp>
        <p:nvSpPr>
          <p:cNvPr id="8" name="ZoneTexte 7"/>
          <p:cNvSpPr txBox="1"/>
          <p:nvPr/>
        </p:nvSpPr>
        <p:spPr>
          <a:xfrm>
            <a:off x="242595" y="769441"/>
            <a:ext cx="4693299" cy="5078313"/>
          </a:xfrm>
          <a:prstGeom prst="rect">
            <a:avLst/>
          </a:prstGeom>
          <a:noFill/>
        </p:spPr>
        <p:txBody>
          <a:bodyPr wrap="square" rtlCol="0">
            <a:spAutoFit/>
          </a:bodyPr>
          <a:lstStyle/>
          <a:p>
            <a:pPr marL="285750" indent="-285750">
              <a:buFont typeface="Wingdings" panose="05000000000000000000" pitchFamily="2" charset="2"/>
              <a:buChar char="Ø"/>
            </a:pPr>
            <a:r>
              <a:rPr lang="fr-FR" dirty="0"/>
              <a:t>Nappe </a:t>
            </a:r>
            <a:r>
              <a:rPr lang="fr-FR" b="1" dirty="0"/>
              <a:t>musculaire</a:t>
            </a:r>
            <a:r>
              <a:rPr lang="fr-FR" dirty="0"/>
              <a:t> constituée de </a:t>
            </a:r>
            <a:r>
              <a:rPr lang="fr-FR" b="1" dirty="0"/>
              <a:t>2</a:t>
            </a:r>
            <a:r>
              <a:rPr lang="fr-FR" dirty="0"/>
              <a:t> muscles </a:t>
            </a:r>
            <a:r>
              <a:rPr lang="fr-FR" b="1" dirty="0"/>
              <a:t>striés</a:t>
            </a:r>
            <a:r>
              <a:rPr lang="fr-FR" dirty="0"/>
              <a:t> squelettiques volontaires </a:t>
            </a:r>
          </a:p>
          <a:p>
            <a:pPr marL="285750" indent="-285750">
              <a:buFont typeface="Wingdings" panose="05000000000000000000" pitchFamily="2" charset="2"/>
              <a:buChar char="Ø"/>
            </a:pPr>
            <a:r>
              <a:rPr lang="fr-FR" dirty="0"/>
              <a:t>Innervés par le </a:t>
            </a:r>
            <a:r>
              <a:rPr lang="fr-FR" b="1" u="sng" dirty="0"/>
              <a:t>plexus sacré</a:t>
            </a:r>
            <a:endParaRPr lang="fr-FR" dirty="0"/>
          </a:p>
          <a:p>
            <a:pPr marL="285750" indent="-285750">
              <a:buFont typeface="Wingdings" panose="05000000000000000000" pitchFamily="2" charset="2"/>
              <a:buChar char="Ø"/>
            </a:pPr>
            <a:r>
              <a:rPr lang="fr-FR" b="1" dirty="0"/>
              <a:t>Fermeture</a:t>
            </a:r>
            <a:r>
              <a:rPr lang="fr-FR" dirty="0"/>
              <a:t> du petit bassin </a:t>
            </a:r>
          </a:p>
          <a:p>
            <a:pPr marL="285750" indent="-285750">
              <a:buFont typeface="Wingdings" panose="05000000000000000000" pitchFamily="2" charset="2"/>
              <a:buChar char="Ø"/>
            </a:pPr>
            <a:r>
              <a:rPr lang="fr-FR" dirty="0"/>
              <a:t>Élément de </a:t>
            </a:r>
            <a:r>
              <a:rPr lang="fr-FR" b="1" dirty="0"/>
              <a:t>stabilité</a:t>
            </a:r>
            <a:r>
              <a:rPr lang="fr-FR" dirty="0"/>
              <a:t> majeur</a:t>
            </a:r>
          </a:p>
          <a:p>
            <a:r>
              <a:rPr lang="fr-FR" dirty="0"/>
              <a:t> </a:t>
            </a:r>
          </a:p>
          <a:p>
            <a:r>
              <a:rPr lang="fr-FR" b="1" u="sng" dirty="0"/>
              <a:t>Muscle coccygien</a:t>
            </a:r>
            <a:r>
              <a:rPr lang="fr-FR" dirty="0"/>
              <a:t> : petit muscle, il s’insère sur </a:t>
            </a:r>
            <a:r>
              <a:rPr lang="fr-FR" b="1" dirty="0"/>
              <a:t>l’épine ischiatique</a:t>
            </a:r>
            <a:r>
              <a:rPr lang="fr-FR" dirty="0"/>
              <a:t>, se termine sur le </a:t>
            </a:r>
            <a:r>
              <a:rPr lang="fr-FR" b="1" dirty="0"/>
              <a:t>sacrum</a:t>
            </a:r>
            <a:r>
              <a:rPr lang="fr-FR" dirty="0"/>
              <a:t> et le </a:t>
            </a:r>
            <a:r>
              <a:rPr lang="fr-FR" b="1" dirty="0"/>
              <a:t>coccyx,</a:t>
            </a:r>
            <a:r>
              <a:rPr lang="fr-FR" dirty="0"/>
              <a:t> et repose sur le ligament sacro-épineux.</a:t>
            </a:r>
          </a:p>
          <a:p>
            <a:r>
              <a:rPr lang="fr-FR" dirty="0"/>
              <a:t> </a:t>
            </a:r>
          </a:p>
          <a:p>
            <a:r>
              <a:rPr lang="fr-FR" b="1" u="sng" dirty="0"/>
              <a:t>Le muscle Levator Ani</a:t>
            </a:r>
            <a:r>
              <a:rPr lang="fr-FR" dirty="0"/>
              <a:t> : élévateur de l’anus. </a:t>
            </a:r>
          </a:p>
          <a:p>
            <a:pPr marL="285750" indent="-285750">
              <a:buFont typeface="Wingdings" panose="05000000000000000000" pitchFamily="2" charset="2"/>
              <a:buChar char="Ø"/>
            </a:pPr>
            <a:r>
              <a:rPr lang="fr-FR" dirty="0"/>
              <a:t>Nappe musculaire sur lequel reposent les organes pelviens. </a:t>
            </a:r>
          </a:p>
          <a:p>
            <a:pPr marL="285750" indent="-285750">
              <a:buFont typeface="Wingdings" panose="05000000000000000000" pitchFamily="2" charset="2"/>
              <a:buChar char="Ø"/>
            </a:pPr>
            <a:r>
              <a:rPr lang="fr-FR" dirty="0"/>
              <a:t>Responsable de la continence anale CAR sa contraction augmente l’angulation du cap anal du rectum</a:t>
            </a:r>
          </a:p>
          <a:p>
            <a:pPr marL="285750" indent="-285750">
              <a:buFont typeface="Wingdings" panose="05000000000000000000" pitchFamily="2" charset="2"/>
              <a:buChar char="Ø"/>
            </a:pPr>
            <a:r>
              <a:rPr lang="fr-FR" dirty="0"/>
              <a:t>Constitué de 2 faisceaux musculaires </a:t>
            </a:r>
          </a:p>
        </p:txBody>
      </p:sp>
    </p:spTree>
    <p:extLst>
      <p:ext uri="{BB962C8B-B14F-4D97-AF65-F5344CB8AC3E}">
        <p14:creationId xmlns:p14="http://schemas.microsoft.com/office/powerpoint/2010/main" val="11961013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a:t>Le tutorat est gratuit. Toute vente ou reproduction est interdite.</a:t>
            </a:r>
            <a:endParaRPr lang="en-US" dirty="0"/>
          </a:p>
        </p:txBody>
      </p:sp>
      <p:pic>
        <p:nvPicPr>
          <p:cNvPr id="3" name="Image 2"/>
          <p:cNvPicPr/>
          <p:nvPr/>
        </p:nvPicPr>
        <p:blipFill rotWithShape="1">
          <a:blip r:embed="rId2" cstate="print">
            <a:extLst>
              <a:ext uri="{28A0092B-C50C-407E-A947-70E740481C1C}">
                <a14:useLocalDpi xmlns:a14="http://schemas.microsoft.com/office/drawing/2010/main" val="0"/>
              </a:ext>
            </a:extLst>
          </a:blip>
          <a:srcRect l="1238" r="908" b="2820"/>
          <a:stretch/>
        </p:blipFill>
        <p:spPr bwMode="auto">
          <a:xfrm>
            <a:off x="3442996" y="620275"/>
            <a:ext cx="8556171" cy="5015415"/>
          </a:xfrm>
          <a:prstGeom prst="rect">
            <a:avLst/>
          </a:prstGeom>
          <a:ln>
            <a:noFill/>
          </a:ln>
          <a:extLst>
            <a:ext uri="{53640926-AAD7-44D8-BBD7-CCE9431645EC}">
              <a14:shadowObscured xmlns:a14="http://schemas.microsoft.com/office/drawing/2010/main"/>
            </a:ext>
          </a:extLst>
        </p:spPr>
      </p:pic>
      <p:sp>
        <p:nvSpPr>
          <p:cNvPr id="4" name="ZoneTexte 3"/>
          <p:cNvSpPr txBox="1"/>
          <p:nvPr/>
        </p:nvSpPr>
        <p:spPr>
          <a:xfrm>
            <a:off x="264830" y="521685"/>
            <a:ext cx="2963562" cy="4524315"/>
          </a:xfrm>
          <a:prstGeom prst="rect">
            <a:avLst/>
          </a:prstGeom>
          <a:noFill/>
        </p:spPr>
        <p:txBody>
          <a:bodyPr wrap="square" rtlCol="0">
            <a:spAutoFit/>
          </a:bodyPr>
          <a:lstStyle/>
          <a:p>
            <a:pPr lvl="0"/>
            <a:r>
              <a:rPr lang="fr-FR" b="1" u="sng" dirty="0"/>
              <a:t>Muscle </a:t>
            </a:r>
            <a:r>
              <a:rPr lang="fr-FR" b="1" u="sng" dirty="0" err="1"/>
              <a:t>pubo</a:t>
            </a:r>
            <a:r>
              <a:rPr lang="fr-FR" b="1" u="sng" dirty="0"/>
              <a:t>-coccygien</a:t>
            </a:r>
            <a:r>
              <a:rPr lang="fr-FR" dirty="0"/>
              <a:t> : </a:t>
            </a:r>
            <a:r>
              <a:rPr lang="fr-FR" b="1" dirty="0"/>
              <a:t>partie antérieure </a:t>
            </a:r>
            <a:r>
              <a:rPr lang="fr-FR" b="1" u="sng" dirty="0"/>
              <a:t>élévatrice</a:t>
            </a:r>
            <a:endParaRPr lang="fr-FR" dirty="0"/>
          </a:p>
          <a:p>
            <a:r>
              <a:rPr lang="fr-FR" dirty="0"/>
              <a:t>Les 2 muscles </a:t>
            </a:r>
            <a:r>
              <a:rPr lang="fr-FR" dirty="0" err="1"/>
              <a:t>pubo</a:t>
            </a:r>
            <a:r>
              <a:rPr lang="fr-FR" dirty="0"/>
              <a:t>-coccygiens D et G délimitent entre eux </a:t>
            </a:r>
            <a:r>
              <a:rPr lang="fr-FR" b="1" u="sng" dirty="0"/>
              <a:t>la fente uro-génitale</a:t>
            </a:r>
          </a:p>
          <a:p>
            <a:endParaRPr lang="fr-FR" dirty="0"/>
          </a:p>
          <a:p>
            <a:pPr lvl="0"/>
            <a:r>
              <a:rPr lang="fr-FR" b="1" u="sng" dirty="0"/>
              <a:t>Muscle ilio-coccygien</a:t>
            </a:r>
            <a:r>
              <a:rPr lang="fr-FR" dirty="0"/>
              <a:t> : </a:t>
            </a:r>
            <a:r>
              <a:rPr lang="fr-FR" b="1" dirty="0"/>
              <a:t>partie latérale </a:t>
            </a:r>
            <a:r>
              <a:rPr lang="fr-FR" b="1" u="sng" dirty="0"/>
              <a:t>sphinctérienne</a:t>
            </a:r>
            <a:r>
              <a:rPr lang="fr-FR" dirty="0"/>
              <a:t> CAR sa contraction augmente la plicature du cap anal. Il part du bord post du pubis, et s’insère sur le fascia du muscle obturateur interne jusqu’au ligament </a:t>
            </a:r>
            <a:r>
              <a:rPr lang="fr-FR" dirty="0" err="1"/>
              <a:t>ano</a:t>
            </a:r>
            <a:r>
              <a:rPr lang="fr-FR" dirty="0"/>
              <a:t>-coccygien. </a:t>
            </a:r>
          </a:p>
        </p:txBody>
      </p:sp>
    </p:spTree>
    <p:extLst>
      <p:ext uri="{BB962C8B-B14F-4D97-AF65-F5344CB8AC3E}">
        <p14:creationId xmlns:p14="http://schemas.microsoft.com/office/powerpoint/2010/main" val="41768831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a:t>Le tutorat est gratuit. Toute vente ou reproduction est interdite.</a:t>
            </a:r>
            <a:endParaRPr lang="en-US" dirty="0"/>
          </a:p>
        </p:txBody>
      </p:sp>
      <p:sp>
        <p:nvSpPr>
          <p:cNvPr id="3" name="Rectangle 2"/>
          <p:cNvSpPr/>
          <p:nvPr/>
        </p:nvSpPr>
        <p:spPr>
          <a:xfrm>
            <a:off x="1035697" y="0"/>
            <a:ext cx="10870165" cy="769441"/>
          </a:xfrm>
          <a:prstGeom prst="rect">
            <a:avLst/>
          </a:prstGeom>
        </p:spPr>
        <p:txBody>
          <a:bodyPr wrap="square">
            <a:spAutoFit/>
          </a:bodyPr>
          <a:lstStyle/>
          <a:p>
            <a:r>
              <a:rPr lang="fr-FR" sz="4400" b="1" u="sng" dirty="0"/>
              <a:t>Projection cutanée du diaphragme pelvien</a:t>
            </a:r>
            <a:r>
              <a:rPr lang="fr-FR" dirty="0"/>
              <a:t> </a:t>
            </a:r>
          </a:p>
        </p:txBody>
      </p:sp>
      <p:pic>
        <p:nvPicPr>
          <p:cNvPr id="6" name="Image 5"/>
          <p:cNvPicPr>
            <a:picLocks noChangeAspect="1"/>
          </p:cNvPicPr>
          <p:nvPr/>
        </p:nvPicPr>
        <p:blipFill>
          <a:blip r:embed="rId2"/>
          <a:stretch>
            <a:fillRect/>
          </a:stretch>
        </p:blipFill>
        <p:spPr>
          <a:xfrm>
            <a:off x="184593" y="1142666"/>
            <a:ext cx="6383065" cy="1316850"/>
          </a:xfrm>
          <a:prstGeom prst="rect">
            <a:avLst/>
          </a:prstGeom>
        </p:spPr>
      </p:pic>
      <p:pic>
        <p:nvPicPr>
          <p:cNvPr id="7" name="Picture 4"/>
          <p:cNvPicPr/>
          <p:nvPr/>
        </p:nvPicPr>
        <p:blipFill rotWithShape="1">
          <a:blip r:embed="rId3">
            <a:extLst>
              <a:ext uri="{28A0092B-C50C-407E-A947-70E740481C1C}">
                <a14:useLocalDpi xmlns:a14="http://schemas.microsoft.com/office/drawing/2010/main" val="0"/>
              </a:ext>
            </a:extLst>
          </a:blip>
          <a:srcRect l="24600" t="39429" r="53350" b="37468"/>
          <a:stretch/>
        </p:blipFill>
        <p:spPr bwMode="auto">
          <a:xfrm>
            <a:off x="7259218" y="769441"/>
            <a:ext cx="4189444" cy="2445975"/>
          </a:xfrm>
          <a:prstGeom prst="rect">
            <a:avLst/>
          </a:prstGeom>
          <a:ln>
            <a:noFill/>
          </a:ln>
          <a:extLst>
            <a:ext uri="{53640926-AAD7-44D8-BBD7-CCE9431645EC}">
              <a14:shadowObscured xmlns:a14="http://schemas.microsoft.com/office/drawing/2010/main"/>
            </a:ext>
          </a:extLst>
        </p:spPr>
      </p:pic>
      <p:sp>
        <p:nvSpPr>
          <p:cNvPr id="8" name="ZoneTexte 7"/>
          <p:cNvSpPr txBox="1"/>
          <p:nvPr/>
        </p:nvSpPr>
        <p:spPr>
          <a:xfrm>
            <a:off x="951723" y="2793454"/>
            <a:ext cx="2903102" cy="769441"/>
          </a:xfrm>
          <a:prstGeom prst="rect">
            <a:avLst/>
          </a:prstGeom>
          <a:noFill/>
        </p:spPr>
        <p:txBody>
          <a:bodyPr wrap="none" rtlCol="0">
            <a:spAutoFit/>
          </a:bodyPr>
          <a:lstStyle/>
          <a:p>
            <a:r>
              <a:rPr lang="fr-FR" sz="4400" b="1" u="sng" dirty="0">
                <a:effectLst>
                  <a:outerShdw blurRad="38100" dist="38100" dir="2700000" algn="tl">
                    <a:srgbClr val="000000">
                      <a:alpha val="43137"/>
                    </a:srgbClr>
                  </a:outerShdw>
                </a:effectLst>
              </a:rPr>
              <a:t>Pathologies</a:t>
            </a:r>
          </a:p>
        </p:txBody>
      </p:sp>
      <p:sp>
        <p:nvSpPr>
          <p:cNvPr id="9" name="ZoneTexte 8"/>
          <p:cNvSpPr txBox="1"/>
          <p:nvPr/>
        </p:nvSpPr>
        <p:spPr>
          <a:xfrm>
            <a:off x="438538" y="3631721"/>
            <a:ext cx="11010123" cy="2308324"/>
          </a:xfrm>
          <a:prstGeom prst="rect">
            <a:avLst/>
          </a:prstGeom>
          <a:noFill/>
        </p:spPr>
        <p:txBody>
          <a:bodyPr wrap="square" rtlCol="0">
            <a:spAutoFit/>
          </a:bodyPr>
          <a:lstStyle/>
          <a:p>
            <a:r>
              <a:rPr lang="fr-FR" dirty="0"/>
              <a:t>Le Levator Ani est le principal muscle du diaphragme pelvien. C’est sur lui que repose toute la cavité abdominale et, s’il est affaibli (à cause des accouchements, etc.), il peut entraîner des descentes d’organes :</a:t>
            </a:r>
          </a:p>
          <a:p>
            <a:endParaRPr lang="fr-FR" dirty="0"/>
          </a:p>
          <a:p>
            <a:pPr marL="285750" lvl="0" indent="-285750">
              <a:buFont typeface="Wingdings" panose="05000000000000000000" pitchFamily="2" charset="2"/>
              <a:buChar char="Ø"/>
            </a:pPr>
            <a:r>
              <a:rPr lang="fr-FR" b="1" dirty="0"/>
              <a:t>Cystocèle</a:t>
            </a:r>
            <a:r>
              <a:rPr lang="fr-FR" b="1" u="sng" dirty="0"/>
              <a:t> </a:t>
            </a:r>
            <a:r>
              <a:rPr lang="fr-FR" dirty="0"/>
              <a:t>: la </a:t>
            </a:r>
            <a:r>
              <a:rPr lang="fr-FR" b="1" u="sng" dirty="0"/>
              <a:t>vessie</a:t>
            </a:r>
            <a:r>
              <a:rPr lang="fr-FR" dirty="0"/>
              <a:t> glisse et apparaît à travers la vulve</a:t>
            </a:r>
          </a:p>
          <a:p>
            <a:pPr marL="285750" lvl="0" indent="-285750">
              <a:buFont typeface="Wingdings" panose="05000000000000000000" pitchFamily="2" charset="2"/>
              <a:buChar char="Ø"/>
            </a:pPr>
            <a:r>
              <a:rPr lang="fr-FR" b="1" dirty="0"/>
              <a:t>Hystérocèle </a:t>
            </a:r>
            <a:r>
              <a:rPr lang="fr-FR" dirty="0"/>
              <a:t>: </a:t>
            </a:r>
            <a:r>
              <a:rPr lang="fr-FR" b="1" u="sng" dirty="0"/>
              <a:t>l'utérus</a:t>
            </a:r>
            <a:r>
              <a:rPr lang="fr-FR" dirty="0"/>
              <a:t> glisse dans le vagin et apparait à travers la vulve</a:t>
            </a:r>
          </a:p>
          <a:p>
            <a:pPr marL="285750" lvl="0" indent="-285750">
              <a:buFont typeface="Wingdings" panose="05000000000000000000" pitchFamily="2" charset="2"/>
              <a:buChar char="Ø"/>
            </a:pPr>
            <a:r>
              <a:rPr lang="fr-FR" b="1" dirty="0"/>
              <a:t>Colpocèle </a:t>
            </a:r>
            <a:r>
              <a:rPr lang="fr-FR" dirty="0"/>
              <a:t>: le </a:t>
            </a:r>
            <a:r>
              <a:rPr lang="fr-FR" b="1" u="sng" dirty="0"/>
              <a:t>col de l’utérus</a:t>
            </a:r>
            <a:r>
              <a:rPr lang="fr-FR" dirty="0"/>
              <a:t> glisse dans le vagin et apparaît à travers la vulve</a:t>
            </a:r>
          </a:p>
          <a:p>
            <a:pPr marL="285750" lvl="0" indent="-285750">
              <a:buFont typeface="Wingdings" panose="05000000000000000000" pitchFamily="2" charset="2"/>
              <a:buChar char="Ø"/>
            </a:pPr>
            <a:r>
              <a:rPr lang="fr-FR" b="1" dirty="0"/>
              <a:t>Rectocèle</a:t>
            </a:r>
            <a:r>
              <a:rPr lang="fr-FR" dirty="0"/>
              <a:t> : le </a:t>
            </a:r>
            <a:r>
              <a:rPr lang="fr-FR" b="1" u="sng" dirty="0"/>
              <a:t>rectum</a:t>
            </a:r>
            <a:r>
              <a:rPr lang="fr-FR" dirty="0"/>
              <a:t> glisse et se retourne à l'extérieur du périnée</a:t>
            </a:r>
          </a:p>
          <a:p>
            <a:r>
              <a:rPr lang="fr-FR" dirty="0"/>
              <a:t> </a:t>
            </a:r>
          </a:p>
        </p:txBody>
      </p:sp>
    </p:spTree>
    <p:extLst>
      <p:ext uri="{BB962C8B-B14F-4D97-AF65-F5344CB8AC3E}">
        <p14:creationId xmlns:p14="http://schemas.microsoft.com/office/powerpoint/2010/main" val="41203646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a:t>Le tutorat est gratuit. Toute vente ou reproduction est interdite.</a:t>
            </a:r>
            <a:endParaRPr lang="en-US" dirty="0"/>
          </a:p>
        </p:txBody>
      </p:sp>
      <p:sp>
        <p:nvSpPr>
          <p:cNvPr id="6" name="ZoneTexte 5"/>
          <p:cNvSpPr txBox="1"/>
          <p:nvPr/>
        </p:nvSpPr>
        <p:spPr>
          <a:xfrm>
            <a:off x="335901" y="804917"/>
            <a:ext cx="4777274" cy="4801314"/>
          </a:xfrm>
          <a:prstGeom prst="rect">
            <a:avLst/>
          </a:prstGeom>
          <a:noFill/>
        </p:spPr>
        <p:txBody>
          <a:bodyPr wrap="square" rtlCol="0">
            <a:spAutoFit/>
          </a:bodyPr>
          <a:lstStyle/>
          <a:p>
            <a:r>
              <a:rPr lang="fr-FR" dirty="0"/>
              <a:t> </a:t>
            </a:r>
          </a:p>
          <a:p>
            <a:r>
              <a:rPr lang="fr-FR" dirty="0"/>
              <a:t>Le </a:t>
            </a:r>
            <a:r>
              <a:rPr lang="fr-FR" b="1" dirty="0"/>
              <a:t>diaphragme pelvien</a:t>
            </a:r>
            <a:r>
              <a:rPr lang="fr-FR" dirty="0"/>
              <a:t> soutient toute la filière uro-génitale et rectale. Il est renforcé par le </a:t>
            </a:r>
            <a:r>
              <a:rPr lang="fr-FR" b="1" u="sng" dirty="0"/>
              <a:t>fascia pelvien</a:t>
            </a:r>
            <a:r>
              <a:rPr lang="fr-FR" dirty="0"/>
              <a:t>, constitué de deux feuillets :</a:t>
            </a:r>
          </a:p>
          <a:p>
            <a:r>
              <a:rPr lang="fr-FR" dirty="0"/>
              <a:t> </a:t>
            </a:r>
          </a:p>
          <a:p>
            <a:pPr lvl="0"/>
            <a:r>
              <a:rPr lang="fr-FR" b="1" dirty="0"/>
              <a:t>Superficiel = fascia pelvien </a:t>
            </a:r>
            <a:r>
              <a:rPr lang="fr-FR" b="1" u="sng" dirty="0"/>
              <a:t>inférieur</a:t>
            </a:r>
            <a:r>
              <a:rPr lang="fr-FR" dirty="0"/>
              <a:t> </a:t>
            </a:r>
          </a:p>
          <a:p>
            <a:r>
              <a:rPr lang="fr-FR" dirty="0"/>
              <a:t>Il correspond au </a:t>
            </a:r>
            <a:r>
              <a:rPr lang="fr-FR" b="1" dirty="0"/>
              <a:t>ligament sacro-épineux</a:t>
            </a:r>
            <a:endParaRPr lang="fr-FR" dirty="0"/>
          </a:p>
          <a:p>
            <a:pPr lvl="0"/>
            <a:r>
              <a:rPr lang="fr-FR" b="1" dirty="0"/>
              <a:t>Profond = fascia pelvien </a:t>
            </a:r>
            <a:r>
              <a:rPr lang="fr-FR" b="1" u="sng" dirty="0"/>
              <a:t>supérieur</a:t>
            </a:r>
            <a:endParaRPr lang="fr-FR" dirty="0"/>
          </a:p>
          <a:p>
            <a:r>
              <a:rPr lang="fr-FR" b="1" dirty="0"/>
              <a:t>             </a:t>
            </a:r>
            <a:r>
              <a:rPr lang="fr-FR" dirty="0"/>
              <a:t>Très épais, il recouvre les 2 muscles Levator Ani et coccygien.</a:t>
            </a:r>
          </a:p>
          <a:p>
            <a:r>
              <a:rPr lang="fr-FR" dirty="0"/>
              <a:t> A partir de l’épine ischiatique, on a 4 épaississements de ce     fascia, correspondant à des plis de renforcement :</a:t>
            </a:r>
          </a:p>
          <a:p>
            <a:pPr marL="285750" indent="-285750">
              <a:buFont typeface="Arial" panose="020B0604020202020204" pitchFamily="34" charset="0"/>
              <a:buChar char="•"/>
            </a:pPr>
            <a:r>
              <a:rPr lang="fr-FR" b="1" dirty="0"/>
              <a:t>Pubien</a:t>
            </a:r>
          </a:p>
          <a:p>
            <a:pPr marL="285750" indent="-285750">
              <a:buFont typeface="Arial" panose="020B0604020202020204" pitchFamily="34" charset="0"/>
              <a:buChar char="•"/>
            </a:pPr>
            <a:r>
              <a:rPr lang="fr-FR" b="1" dirty="0"/>
              <a:t>Obturateur</a:t>
            </a:r>
            <a:endParaRPr lang="fr-FR" dirty="0"/>
          </a:p>
          <a:p>
            <a:pPr marL="285750" indent="-285750">
              <a:buFont typeface="Arial" panose="020B0604020202020204" pitchFamily="34" charset="0"/>
              <a:buChar char="•"/>
            </a:pPr>
            <a:r>
              <a:rPr lang="fr-FR" b="1" dirty="0"/>
              <a:t>Ischiatique</a:t>
            </a:r>
            <a:endParaRPr lang="fr-FR" dirty="0"/>
          </a:p>
          <a:p>
            <a:pPr marL="285750" indent="-285750">
              <a:buFont typeface="Arial" panose="020B0604020202020204" pitchFamily="34" charset="0"/>
              <a:buChar char="•"/>
            </a:pPr>
            <a:r>
              <a:rPr lang="fr-FR" b="1" dirty="0" err="1"/>
              <a:t>Spino</a:t>
            </a:r>
            <a:r>
              <a:rPr lang="fr-FR" b="1" dirty="0"/>
              <a:t>-sacré</a:t>
            </a:r>
            <a:endParaRPr lang="fr-FR" dirty="0"/>
          </a:p>
        </p:txBody>
      </p:sp>
      <p:pic>
        <p:nvPicPr>
          <p:cNvPr id="7" name="Image 6"/>
          <p:cNvPicPr/>
          <p:nvPr/>
        </p:nvPicPr>
        <p:blipFill>
          <a:blip r:embed="rId2" cstate="print">
            <a:extLst>
              <a:ext uri="{28A0092B-C50C-407E-A947-70E740481C1C}">
                <a14:useLocalDpi xmlns:a14="http://schemas.microsoft.com/office/drawing/2010/main" val="0"/>
              </a:ext>
            </a:extLst>
          </a:blip>
          <a:stretch>
            <a:fillRect/>
          </a:stretch>
        </p:blipFill>
        <p:spPr>
          <a:xfrm>
            <a:off x="5358881" y="983575"/>
            <a:ext cx="6752253" cy="4372195"/>
          </a:xfrm>
          <a:prstGeom prst="rect">
            <a:avLst/>
          </a:prstGeom>
        </p:spPr>
      </p:pic>
      <p:sp>
        <p:nvSpPr>
          <p:cNvPr id="9" name="ZoneTexte 8"/>
          <p:cNvSpPr txBox="1"/>
          <p:nvPr/>
        </p:nvSpPr>
        <p:spPr>
          <a:xfrm>
            <a:off x="3965510" y="35476"/>
            <a:ext cx="7108993" cy="769441"/>
          </a:xfrm>
          <a:prstGeom prst="rect">
            <a:avLst/>
          </a:prstGeom>
          <a:noFill/>
        </p:spPr>
        <p:txBody>
          <a:bodyPr wrap="square" rtlCol="0">
            <a:spAutoFit/>
          </a:bodyPr>
          <a:lstStyle/>
          <a:p>
            <a:r>
              <a:rPr lang="fr-FR" sz="4400" b="1" u="sng" dirty="0">
                <a:effectLst>
                  <a:outerShdw blurRad="38100" dist="38100" dir="2700000" algn="tl">
                    <a:srgbClr val="000000">
                      <a:alpha val="43137"/>
                    </a:srgbClr>
                  </a:outerShdw>
                </a:effectLst>
              </a:rPr>
              <a:t>Le fascia pelvien</a:t>
            </a:r>
          </a:p>
        </p:txBody>
      </p:sp>
    </p:spTree>
    <p:extLst>
      <p:ext uri="{BB962C8B-B14F-4D97-AF65-F5344CB8AC3E}">
        <p14:creationId xmlns:p14="http://schemas.microsoft.com/office/powerpoint/2010/main" val="3941119461"/>
      </p:ext>
    </p:extLst>
  </p:cSld>
  <p:clrMapOvr>
    <a:masterClrMapping/>
  </p:clrMapOvr>
</p:sld>
</file>

<file path=ppt/theme/theme1.xml><?xml version="1.0" encoding="utf-8"?>
<a:theme xmlns:a="http://schemas.openxmlformats.org/drawingml/2006/main" name="Thème fiches UE9">
  <a:themeElements>
    <a:clrScheme name="Rouge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Thème fiches UE9</Template>
  <TotalTime>354</TotalTime>
  <Words>523</Words>
  <Application>Microsoft Office PowerPoint</Application>
  <PresentationFormat>Grand écran</PresentationFormat>
  <Paragraphs>178</Paragraphs>
  <Slides>17</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17</vt:i4>
      </vt:variant>
    </vt:vector>
  </HeadingPairs>
  <TitlesOfParts>
    <vt:vector size="25" baseType="lpstr">
      <vt:lpstr>Arial</vt:lpstr>
      <vt:lpstr>Calibri</vt:lpstr>
      <vt:lpstr>Cambria</vt:lpstr>
      <vt:lpstr>Symbol</vt:lpstr>
      <vt:lpstr>Times New Roman</vt:lpstr>
      <vt:lpstr>Webdings</vt:lpstr>
      <vt:lpstr>Wingdings</vt:lpstr>
      <vt:lpstr>Thème fiches UE9</vt:lpstr>
      <vt:lpstr>Le périnée</vt:lpstr>
      <vt:lpstr>Présentation PowerPoint</vt:lpstr>
      <vt:lpstr>Présentation PowerPoint</vt:lpstr>
      <vt:lpstr>Présentation PowerPoint</vt:lpstr>
      <vt:lpstr> 4. Vestibule du vagin   5. Introït vaginal: obstrué par l’hymen chez la femme vierge, membrane normalement perforée pour laisser passer les menstruations. Sinon: 1ères menstruations très douloureuses.  Clitoris :  6. Capuchon: réunion des petites lèvres, recouvre le gland antérieurement  7. Gland: seul le gland est visible (donc le genou et la racine du clitoris sont invisibles)  8. Frein= expansion de petites lèvres, retient le capuchon postérieurement  9. Méat urinaire= méat de l’urètre (très peu visible)   10. Glandes para-urétrales de Skene de part et d’autre (non visibles à l’œil nu)  11. Sillon inter-labial     12. Glandes de Bartholin 13. Sillon vestibulaire   14. Sillon génito-fémoral 15. Commissure ant     16. Commissure post  17. Anus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parois du petit bassin</dc:title>
  <dc:creator>Alicia Gomez</dc:creator>
  <cp:lastModifiedBy>Alicia Gomez</cp:lastModifiedBy>
  <cp:revision>33</cp:revision>
  <dcterms:created xsi:type="dcterms:W3CDTF">2016-12-21T09:08:08Z</dcterms:created>
  <dcterms:modified xsi:type="dcterms:W3CDTF">2016-12-25T16:13:05Z</dcterms:modified>
</cp:coreProperties>
</file>