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8" d="100"/>
          <a:sy n="68" d="100"/>
        </p:scale>
        <p:origin x="58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-3175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5760" y="0"/>
                </a:moveTo>
                <a:lnTo>
                  <a:pt x="0" y="0"/>
                </a:lnTo>
                <a:lnTo>
                  <a:pt x="0" y="3090"/>
                </a:lnTo>
                <a:lnTo>
                  <a:pt x="943" y="3090"/>
                </a:lnTo>
                <a:lnTo>
                  <a:pt x="1123" y="3270"/>
                </a:lnTo>
                <a:lnTo>
                  <a:pt x="1123" y="3270"/>
                </a:lnTo>
                <a:lnTo>
                  <a:pt x="1127" y="3272"/>
                </a:lnTo>
                <a:lnTo>
                  <a:pt x="1133" y="3275"/>
                </a:lnTo>
                <a:lnTo>
                  <a:pt x="1139" y="3278"/>
                </a:lnTo>
                <a:lnTo>
                  <a:pt x="1144" y="3278"/>
                </a:lnTo>
                <a:lnTo>
                  <a:pt x="1150" y="3278"/>
                </a:lnTo>
                <a:lnTo>
                  <a:pt x="1155" y="3275"/>
                </a:lnTo>
                <a:lnTo>
                  <a:pt x="1161" y="3272"/>
                </a:lnTo>
                <a:lnTo>
                  <a:pt x="1165" y="3270"/>
                </a:lnTo>
                <a:lnTo>
                  <a:pt x="1345" y="3090"/>
                </a:lnTo>
                <a:lnTo>
                  <a:pt x="5760" y="3090"/>
                </a:lnTo>
                <a:lnTo>
                  <a:pt x="5760" y="0"/>
                </a:lnTo>
                <a:close/>
              </a:path>
            </a:pathLst>
          </a:custGeom>
          <a:ln/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0001" y="1449147"/>
            <a:ext cx="10572000" cy="2971051"/>
          </a:xfrm>
        </p:spPr>
        <p:txBody>
          <a:bodyPr/>
          <a:lstStyle>
            <a:lvl1pPr>
              <a:defRPr sz="54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0001" y="5280847"/>
            <a:ext cx="10572000" cy="43497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9EBBA-996F-894A-B54A-D6246ED52CEA}" type="datetimeFigureOut">
              <a:rPr lang="en-US" dirty="0"/>
              <a:pPr/>
              <a:t>8/15/2017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8712" y="2222287"/>
            <a:ext cx="10554574" cy="3636511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A1323-8D79-1946-B0D7-40001CF92E9D}" type="datetimeFigureOut">
              <a:rPr lang="en-US" dirty="0"/>
              <a:pPr/>
              <a:t>8/15/2017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/>
          <p:cNvSpPr/>
          <p:nvPr/>
        </p:nvSpPr>
        <p:spPr bwMode="auto">
          <a:xfrm>
            <a:off x="0" y="1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0" y="0"/>
                </a:moveTo>
                <a:lnTo>
                  <a:pt x="5760" y="0"/>
                </a:lnTo>
                <a:lnTo>
                  <a:pt x="5760" y="3090"/>
                </a:lnTo>
                <a:lnTo>
                  <a:pt x="4817" y="3090"/>
                </a:lnTo>
                <a:lnTo>
                  <a:pt x="4637" y="3270"/>
                </a:lnTo>
                <a:lnTo>
                  <a:pt x="4637" y="3270"/>
                </a:lnTo>
                <a:lnTo>
                  <a:pt x="4633" y="3272"/>
                </a:lnTo>
                <a:lnTo>
                  <a:pt x="4627" y="3275"/>
                </a:lnTo>
                <a:lnTo>
                  <a:pt x="4621" y="3278"/>
                </a:lnTo>
                <a:lnTo>
                  <a:pt x="4616" y="3278"/>
                </a:lnTo>
                <a:lnTo>
                  <a:pt x="4610" y="3278"/>
                </a:lnTo>
                <a:lnTo>
                  <a:pt x="4605" y="3275"/>
                </a:lnTo>
                <a:lnTo>
                  <a:pt x="4599" y="3272"/>
                </a:lnTo>
                <a:lnTo>
                  <a:pt x="4595" y="3270"/>
                </a:lnTo>
                <a:lnTo>
                  <a:pt x="4415" y="3090"/>
                </a:lnTo>
                <a:lnTo>
                  <a:pt x="0" y="309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2951396"/>
            <a:ext cx="10561418" cy="1468800"/>
          </a:xfrm>
        </p:spPr>
        <p:txBody>
          <a:bodyPr anchor="b"/>
          <a:lstStyle>
            <a:lvl1pPr algn="r">
              <a:defRPr sz="4800" b="1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5281201"/>
            <a:ext cx="10561418" cy="433955"/>
          </a:xfrm>
        </p:spPr>
        <p:txBody>
          <a:bodyPr anchor="t">
            <a:no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1846-DA80-1C48-A609-854EA85C59AD}" type="datetimeFigureOut">
              <a:rPr lang="en-US" dirty="0"/>
              <a:pPr/>
              <a:t>8/15/2017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8712" y="2222287"/>
            <a:ext cx="5185873" cy="3638763"/>
          </a:xfrm>
        </p:spPr>
        <p:txBody>
          <a:bodyPr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7415" y="2222287"/>
            <a:ext cx="5194583" cy="3638764"/>
          </a:xfrm>
        </p:spPr>
        <p:txBody>
          <a:bodyPr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02355-E14B-8545-A8F8-0FE83CC9D524}" type="datetimeFigureOut">
              <a:rPr lang="en-US" dirty="0"/>
              <a:pPr/>
              <a:t>8/15/2017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4728" y="2174875"/>
            <a:ext cx="5189857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4729" y="2751138"/>
            <a:ext cx="5189856" cy="3109913"/>
          </a:xfrm>
        </p:spPr>
        <p:txBody>
          <a:bodyPr anchor="t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7415" y="2174875"/>
            <a:ext cx="5194583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7415" y="2751138"/>
            <a:ext cx="5194583" cy="3109913"/>
          </a:xfrm>
        </p:spPr>
        <p:txBody>
          <a:bodyPr anchor="t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40F58-564D-2B4F-AE67-E407BA4FCF45}" type="datetimeFigureOut">
              <a:rPr lang="en-US" dirty="0"/>
              <a:pPr/>
              <a:t>8/15/2017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A34C8-038E-2045-AF43-DF7DBB8E0E9E}" type="datetimeFigureOut">
              <a:rPr lang="en-US" dirty="0"/>
              <a:pPr/>
              <a:t>8/15/2017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8C68F-D26B-8F47-958C-23B49CF8A634}" type="datetimeFigureOut">
              <a:rPr lang="en-US" dirty="0"/>
              <a:pPr/>
              <a:t>8/15/2017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1073151" y="446087"/>
            <a:ext cx="3547533" cy="1814651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3151" y="446088"/>
            <a:ext cx="3547533" cy="161839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446088"/>
            <a:ext cx="6252633" cy="5414963"/>
          </a:xfrm>
        </p:spPr>
        <p:txBody>
          <a:bodyPr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3151" y="2260738"/>
            <a:ext cx="3547533" cy="360031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F5E60-9974-AC48-9591-99C2BB44B7CF}" type="datetimeFigureOut">
              <a:rPr lang="en-US" dirty="0"/>
              <a:pPr/>
              <a:t>8/15/2017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4728" y="727522"/>
            <a:ext cx="4852988" cy="1617163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9" name="Picture Placeholder 11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6098117" y="0"/>
            <a:ext cx="6093883" cy="6858000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noFill/>
          <a:ln w="9525">
            <a:solidFill>
              <a:schemeClr val="tx2"/>
            </a:solidFill>
            <a:round/>
            <a:headEnd/>
            <a:tailEnd/>
          </a:ln>
          <a:effectLst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algn="ctr">
              <a:buFontTx/>
              <a:buNone/>
              <a:defRPr sz="1400"/>
            </a:lvl1pPr>
          </a:lstStyle>
          <a:p>
            <a:r>
              <a:rPr lang="fr-FR" dirty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4728" y="2344684"/>
            <a:ext cx="4852988" cy="3516365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85810" y="6041362"/>
            <a:ext cx="976879" cy="365125"/>
          </a:xfrm>
        </p:spPr>
        <p:txBody>
          <a:bodyPr/>
          <a:lstStyle/>
          <a:p>
            <a:fld id="{18C79C5D-2A6F-F04D-97DA-BEF2467B64E4}" type="datetimeFigureOut">
              <a:rPr lang="en-US" dirty="0"/>
              <a:pPr/>
              <a:t>8/15/2017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0396" y="6041362"/>
            <a:ext cx="3295413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62689" y="5915888"/>
            <a:ext cx="1062155" cy="490599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800600"/>
            <a:ext cx="10561418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5" name="Picture Placeholder 14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0" y="0"/>
            <a:ext cx="12192000" cy="4800600"/>
          </a:xfrm>
          <a:custGeom>
            <a:avLst/>
            <a:gdLst/>
            <a:ahLst/>
            <a:cxnLst/>
            <a:rect l="0" t="0" r="r" b="b"/>
            <a:pathLst>
              <a:path w="5760" h="3289">
                <a:moveTo>
                  <a:pt x="5760" y="0"/>
                </a:moveTo>
                <a:lnTo>
                  <a:pt x="0" y="0"/>
                </a:lnTo>
                <a:lnTo>
                  <a:pt x="0" y="3100"/>
                </a:lnTo>
                <a:lnTo>
                  <a:pt x="943" y="3100"/>
                </a:lnTo>
                <a:lnTo>
                  <a:pt x="1123" y="3281"/>
                </a:lnTo>
                <a:lnTo>
                  <a:pt x="1123" y="3281"/>
                </a:lnTo>
                <a:lnTo>
                  <a:pt x="1127" y="3283"/>
                </a:lnTo>
                <a:lnTo>
                  <a:pt x="1133" y="3286"/>
                </a:lnTo>
                <a:lnTo>
                  <a:pt x="1139" y="3289"/>
                </a:lnTo>
                <a:lnTo>
                  <a:pt x="1144" y="3289"/>
                </a:lnTo>
                <a:lnTo>
                  <a:pt x="1150" y="3289"/>
                </a:lnTo>
                <a:lnTo>
                  <a:pt x="1155" y="3286"/>
                </a:lnTo>
                <a:lnTo>
                  <a:pt x="1161" y="3283"/>
                </a:lnTo>
                <a:lnTo>
                  <a:pt x="1165" y="3281"/>
                </a:lnTo>
                <a:lnTo>
                  <a:pt x="1345" y="3100"/>
                </a:lnTo>
                <a:lnTo>
                  <a:pt x="5760" y="3100"/>
                </a:lnTo>
                <a:lnTo>
                  <a:pt x="5760" y="0"/>
                </a:lnTo>
                <a:close/>
              </a:path>
            </a:pathLst>
          </a:custGeom>
          <a:noFill/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marL="0" indent="0" algn="ctr">
              <a:buFontTx/>
              <a:buNone/>
              <a:defRPr sz="1600"/>
            </a:lvl1pPr>
          </a:lstStyle>
          <a:p>
            <a:r>
              <a:rPr lang="fr-FR" dirty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0000" y="5367338"/>
            <a:ext cx="10561418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79C5D-2A6F-F04D-97DA-BEF2467B64E4}" type="datetimeFigureOut">
              <a:rPr lang="en-US" dirty="0"/>
              <a:pPr/>
              <a:t>8/15/2017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 noChangeAspect="1"/>
          </p:cNvSpPr>
          <p:nvPr/>
        </p:nvSpPr>
        <p:spPr bwMode="auto">
          <a:xfrm>
            <a:off x="631697" y="1081456"/>
            <a:ext cx="6332416" cy="3239188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0985" y="1238502"/>
            <a:ext cx="5893840" cy="2645912"/>
          </a:xfrm>
        </p:spPr>
        <p:txBody>
          <a:bodyPr anchor="b"/>
          <a:lstStyle>
            <a:lvl1pPr algn="l">
              <a:defRPr sz="4200" b="1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3190" y="4443680"/>
            <a:ext cx="5891636" cy="713241"/>
          </a:xfrm>
        </p:spPr>
        <p:txBody>
          <a:bodyPr anchor="t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7574642" y="1081456"/>
            <a:ext cx="3810001" cy="407546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1846-DA80-1C48-A609-854EA85C59AD}" type="datetimeFigureOut">
              <a:rPr lang="en-US" dirty="0"/>
              <a:pPr/>
              <a:t>8/15/2017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6"/>
          <p:cNvSpPr>
            <a:spLocks noChangeAspect="1"/>
          </p:cNvSpPr>
          <p:nvPr/>
        </p:nvSpPr>
        <p:spPr bwMode="auto">
          <a:xfrm>
            <a:off x="1140884" y="2286585"/>
            <a:ext cx="4895115" cy="2503972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8" name="Title 1"/>
          <p:cNvSpPr>
            <a:spLocks noGrp="1"/>
          </p:cNvSpPr>
          <p:nvPr>
            <p:ph type="title"/>
          </p:nvPr>
        </p:nvSpPr>
        <p:spPr>
          <a:xfrm>
            <a:off x="1357089" y="2435957"/>
            <a:ext cx="4382521" cy="2007789"/>
          </a:xfrm>
        </p:spPr>
        <p:txBody>
          <a:bodyPr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6156000" y="2286000"/>
            <a:ext cx="4880300" cy="229552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54567-0DE4-3F47-BF90-CB84690072F9}" type="datetimeFigureOut">
              <a:rPr lang="en-US" dirty="0"/>
              <a:pPr/>
              <a:t>8/15/2017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52C72-DE31-F449-A4ED-4C594FD91407}" type="datetimeFigureOut">
              <a:rPr lang="en-US" dirty="0"/>
              <a:pPr/>
              <a:t>8/15/2017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7669651" y="446089"/>
            <a:ext cx="4522349" cy="5414962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183540" y="586171"/>
            <a:ext cx="2494791" cy="513479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0001" y="446089"/>
            <a:ext cx="6611540" cy="5414962"/>
          </a:xfrm>
        </p:spPr>
        <p:txBody>
          <a:bodyPr vert="eaVert" anchor="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2726E-379B-B349-9EED-81ED093FA806}" type="datetimeFigureOut">
              <a:rPr lang="en-US" dirty="0"/>
              <a:pPr/>
              <a:t>8/15/2017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  <a:prstGeom prst="rect">
            <a:avLst/>
          </a:prstGeom>
          <a:effectLst>
            <a:outerShdw blurRad="50800" dir="14400000">
              <a:srgbClr val="000000">
                <a:alpha val="60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2184401"/>
            <a:ext cx="10563285" cy="3674397"/>
          </a:xfrm>
          <a:prstGeom prst="rect">
            <a:avLst/>
          </a:prstGeom>
          <a:effectLst>
            <a:outerShdw blurRad="50800" dir="14400000">
              <a:srgbClr val="000000">
                <a:alpha val="40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1514" y="6041362"/>
            <a:ext cx="864432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334626" y="6041362"/>
            <a:ext cx="1343706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09B482E8-6E0E-1B4F-B1FD-C69DB9E858D9}" type="datetimeFigureOut">
              <a:rPr lang="en-US" dirty="0"/>
              <a:pPr/>
              <a:t>8/15/2017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78331" y="5915888"/>
            <a:ext cx="1062155" cy="490599"/>
          </a:xfrm>
          <a:prstGeom prst="rect">
            <a:avLst/>
          </a:prstGeom>
        </p:spPr>
        <p:txBody>
          <a:bodyPr vert="horz" lIns="91440" tIns="45720" rIns="91440" bIns="10800" rtlCol="0" anchor="b"/>
          <a:lstStyle>
            <a:lvl1pPr algn="r">
              <a:defRPr sz="20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3" r:id="rId9"/>
    <p:sldLayoutId id="2147483657" r:id="rId10"/>
    <p:sldLayoutId id="2147483666" r:id="rId11"/>
    <p:sldLayoutId id="2147483661" r:id="rId12"/>
    <p:sldLayoutId id="2147483658" r:id="rId13"/>
    <p:sldLayoutId id="2147483659" r:id="rId14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000" b="1" kern="1200">
          <a:solidFill>
            <a:srgbClr val="FEFEFE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4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36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C0B227-C922-4E56-894C-D23C6C3EDB2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/>
              <a:t>Tut’ rentrée Chimie G: bonus </a:t>
            </a:r>
            <a:r>
              <a:rPr lang="fr-FR" b="0" dirty="0"/>
              <a:t>♥</a:t>
            </a:r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B908805-6334-447C-8E03-FDEBA0F4D9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1782" y="5346833"/>
            <a:ext cx="10572000" cy="1195367"/>
          </a:xfrm>
        </p:spPr>
        <p:txBody>
          <a:bodyPr>
            <a:normAutofit/>
          </a:bodyPr>
          <a:lstStyle/>
          <a:p>
            <a:pPr algn="ctr"/>
            <a:r>
              <a:rPr lang="fr-FR" sz="4000" b="1" dirty="0"/>
              <a:t>La théorie VSEPR</a:t>
            </a:r>
          </a:p>
        </p:txBody>
      </p:sp>
    </p:spTree>
    <p:extLst>
      <p:ext uri="{BB962C8B-B14F-4D97-AF65-F5344CB8AC3E}">
        <p14:creationId xmlns:p14="http://schemas.microsoft.com/office/powerpoint/2010/main" val="582874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249B8A-94D0-4A56-A456-0B9500D0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La théorie VSEPR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B1DE7B11-F8E4-4BBF-A622-829931AE35E6}"/>
              </a:ext>
            </a:extLst>
          </p:cNvPr>
          <p:cNvSpPr txBox="1"/>
          <p:nvPr/>
        </p:nvSpPr>
        <p:spPr>
          <a:xfrm>
            <a:off x="426819" y="3206127"/>
            <a:ext cx="11338360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3600" dirty="0"/>
              <a:t>Petit bonus pour introduire une notion importante </a:t>
            </a:r>
          </a:p>
          <a:p>
            <a:pPr algn="ctr"/>
            <a:r>
              <a:rPr lang="fr-FR" sz="3600" dirty="0"/>
              <a:t>du chapitre 2 aussi utilisée dans d’autres matières</a:t>
            </a:r>
          </a:p>
          <a:p>
            <a:pPr algn="ctr"/>
            <a:r>
              <a:rPr lang="fr-FR" sz="3600" dirty="0"/>
              <a:t>comme la Chimie Organique </a:t>
            </a:r>
          </a:p>
        </p:txBody>
      </p:sp>
    </p:spTree>
    <p:extLst>
      <p:ext uri="{BB962C8B-B14F-4D97-AF65-F5344CB8AC3E}">
        <p14:creationId xmlns:p14="http://schemas.microsoft.com/office/powerpoint/2010/main" val="27650447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DB5554-6945-418F-9416-A77924805C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La théorie VSEPR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17FA5BE-5AF6-4443-8B01-93E843E6A406}"/>
              </a:ext>
            </a:extLst>
          </p:cNvPr>
          <p:cNvSpPr txBox="1"/>
          <p:nvPr/>
        </p:nvSpPr>
        <p:spPr>
          <a:xfrm>
            <a:off x="348271" y="2482999"/>
            <a:ext cx="11495455" cy="36933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600" dirty="0"/>
              <a:t>VSEPR = </a:t>
            </a:r>
            <a:r>
              <a:rPr lang="en-US" sz="2600" dirty="0"/>
              <a:t> Valence Shell Electron Pair Repulsion</a:t>
            </a:r>
            <a:endParaRPr lang="fr-FR" sz="2600" dirty="0"/>
          </a:p>
          <a:p>
            <a:endParaRPr lang="fr-FR" sz="2600" dirty="0"/>
          </a:p>
          <a:p>
            <a:r>
              <a:rPr lang="fr-FR" sz="2600" dirty="0"/>
              <a:t> Le type VSEPR de l’atome central se note </a:t>
            </a:r>
            <a:r>
              <a:rPr lang="fr-FR" sz="2600" b="1" dirty="0"/>
              <a:t>AX</a:t>
            </a:r>
            <a:r>
              <a:rPr lang="fr-FR" sz="2600" b="1" baseline="-25000" dirty="0"/>
              <a:t>n</a:t>
            </a:r>
            <a:r>
              <a:rPr lang="fr-FR" sz="2600" b="1" dirty="0"/>
              <a:t>E</a:t>
            </a:r>
            <a:r>
              <a:rPr lang="fr-FR" sz="2600" b="1" baseline="-25000" dirty="0"/>
              <a:t>m</a:t>
            </a:r>
          </a:p>
          <a:p>
            <a:endParaRPr lang="fr-FR" sz="2600" b="1" dirty="0"/>
          </a:p>
          <a:p>
            <a:r>
              <a:rPr lang="fr-FR" sz="2600" dirty="0"/>
              <a:t>Avec:</a:t>
            </a:r>
          </a:p>
          <a:p>
            <a:r>
              <a:rPr lang="fr-FR" sz="2600" dirty="0"/>
              <a:t>A= atome central</a:t>
            </a:r>
          </a:p>
          <a:p>
            <a:r>
              <a:rPr lang="fr-FR" sz="2600" dirty="0"/>
              <a:t>n= nombre d’atomes (X) liés à l’atome central (A). « n » varie de 2 à 6.</a:t>
            </a:r>
          </a:p>
          <a:p>
            <a:r>
              <a:rPr lang="fr-FR" sz="2600" dirty="0"/>
              <a:t>m= nombre de dnl (E) portés par l’atome central (A)</a:t>
            </a:r>
          </a:p>
          <a:p>
            <a:endParaRPr lang="fr-FR" sz="2600" dirty="0"/>
          </a:p>
        </p:txBody>
      </p:sp>
    </p:spTree>
    <p:extLst>
      <p:ext uri="{BB962C8B-B14F-4D97-AF65-F5344CB8AC3E}">
        <p14:creationId xmlns:p14="http://schemas.microsoft.com/office/powerpoint/2010/main" val="15609923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92E55519-B08F-44BA-A2BD-C9E90E7322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52194" y="3068086"/>
            <a:ext cx="3419998" cy="2870801"/>
          </a:xfrm>
          <a:prstGeom prst="rect">
            <a:avLst/>
          </a:prstGeom>
        </p:spPr>
      </p:pic>
      <p:sp>
        <p:nvSpPr>
          <p:cNvPr id="2" name="Titre 1">
            <a:extLst>
              <a:ext uri="{FF2B5EF4-FFF2-40B4-BE49-F238E27FC236}">
                <a16:creationId xmlns:a16="http://schemas.microsoft.com/office/drawing/2014/main" id="{7AB989B2-F3C3-4B2C-A781-8C7F6B5712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La théorie VSEPR                       </a:t>
            </a:r>
            <a:r>
              <a:rPr lang="fr-FR" dirty="0" err="1"/>
              <a:t>AX</a:t>
            </a:r>
            <a:r>
              <a:rPr lang="fr-FR" baseline="-25000" dirty="0" err="1"/>
              <a:t>n</a:t>
            </a:r>
            <a:r>
              <a:rPr lang="fr-FR" dirty="0" err="1"/>
              <a:t>E</a:t>
            </a:r>
            <a:r>
              <a:rPr lang="fr-FR" baseline="-25000" dirty="0" err="1"/>
              <a:t>m</a:t>
            </a:r>
            <a:endParaRPr lang="fr-FR" baseline="-25000" dirty="0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EEF7012E-B466-4765-A0D7-B6457A34F2F3}"/>
              </a:ext>
            </a:extLst>
          </p:cNvPr>
          <p:cNvSpPr txBox="1"/>
          <p:nvPr/>
        </p:nvSpPr>
        <p:spPr>
          <a:xfrm>
            <a:off x="424207" y="2347273"/>
            <a:ext cx="11123629" cy="486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/>
              <a:t>Exemple: l’atome d’oxygène de la molécule d’eau:</a:t>
            </a:r>
          </a:p>
          <a:p>
            <a:endParaRPr lang="fr-FR" sz="2800" dirty="0"/>
          </a:p>
          <a:p>
            <a:r>
              <a:rPr lang="fr-FR" sz="2800" dirty="0"/>
              <a:t>X: nombre de liaisons que fait l’atome d’O=</a:t>
            </a:r>
          </a:p>
          <a:p>
            <a:r>
              <a:rPr lang="fr-FR" sz="2800" b="1" dirty="0"/>
              <a:t>2</a:t>
            </a:r>
            <a:r>
              <a:rPr lang="fr-FR" sz="2800" dirty="0"/>
              <a:t> avec les 2 Hydrogènes</a:t>
            </a:r>
          </a:p>
          <a:p>
            <a:endParaRPr lang="fr-FR" sz="2800" dirty="0"/>
          </a:p>
          <a:p>
            <a:r>
              <a:rPr lang="fr-FR" sz="2800" dirty="0"/>
              <a:t>E: nombre de doublets non liants = 2 dnl</a:t>
            </a:r>
          </a:p>
          <a:p>
            <a:endParaRPr lang="fr-FR" sz="2800" dirty="0"/>
          </a:p>
          <a:p>
            <a:endParaRPr lang="fr-FR" sz="14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r>
              <a:rPr lang="fr-FR" sz="28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                         </a:t>
            </a:r>
            <a:r>
              <a:rPr lang="fr-FR" sz="54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AX</a:t>
            </a:r>
            <a:r>
              <a:rPr lang="fr-FR" sz="5400" b="1" baseline="-250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2</a:t>
            </a:r>
            <a:r>
              <a:rPr lang="fr-FR" sz="54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E</a:t>
            </a:r>
            <a:r>
              <a:rPr lang="fr-FR" sz="5400" b="1" baseline="-250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2</a:t>
            </a:r>
          </a:p>
          <a:p>
            <a:endParaRPr lang="fr-FR" sz="2800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7102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820794-5E19-43CB-8EA7-5686EBF2C6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La théorie VSEPR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C92A71D9-BF55-44F3-B7BD-F12E9AF66515}"/>
              </a:ext>
            </a:extLst>
          </p:cNvPr>
          <p:cNvSpPr txBox="1"/>
          <p:nvPr/>
        </p:nvSpPr>
        <p:spPr>
          <a:xfrm>
            <a:off x="646367" y="2359108"/>
            <a:ext cx="10735631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/>
              <a:t>A vous de jouer: VSEPR du carbone dans le méthane (CH</a:t>
            </a:r>
            <a:r>
              <a:rPr lang="fr-FR" sz="2800" baseline="-25000" dirty="0"/>
              <a:t>4</a:t>
            </a:r>
            <a:r>
              <a:rPr lang="fr-FR" sz="2800" dirty="0"/>
              <a:t>) ?</a:t>
            </a:r>
          </a:p>
          <a:p>
            <a:endParaRPr lang="fr-FR" sz="2800" dirty="0"/>
          </a:p>
          <a:p>
            <a:endParaRPr lang="fr-FR" sz="2800" dirty="0"/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2429B1DD-5F69-4202-A80C-749874FCD9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0413" y="3357039"/>
            <a:ext cx="3073258" cy="3073258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E4473190-4097-4CB0-99AF-8030DFAE1256}"/>
              </a:ext>
            </a:extLst>
          </p:cNvPr>
          <p:cNvSpPr txBox="1"/>
          <p:nvPr/>
        </p:nvSpPr>
        <p:spPr>
          <a:xfrm>
            <a:off x="7104965" y="4179367"/>
            <a:ext cx="142699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fr-FR" sz="5400" b="1" dirty="0">
                <a:solidFill>
                  <a:srgbClr val="00C6BB">
                    <a:lumMod val="60000"/>
                    <a:lumOff val="40000"/>
                  </a:srgbClr>
                </a:solidFill>
              </a:rPr>
              <a:t>AX</a:t>
            </a:r>
            <a:r>
              <a:rPr lang="fr-FR" sz="5400" b="1" baseline="-25000" dirty="0">
                <a:solidFill>
                  <a:srgbClr val="00C6BB">
                    <a:lumMod val="60000"/>
                    <a:lumOff val="40000"/>
                  </a:srgbClr>
                </a:solidFill>
              </a:rPr>
              <a:t>4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82667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726CF5-18CD-4488-8C20-4E5CE2BE4E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La théorie VSEPR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CAA4D6FA-4F38-402B-9C56-F2CE7CDCE5C0}"/>
              </a:ext>
            </a:extLst>
          </p:cNvPr>
          <p:cNvSpPr txBox="1"/>
          <p:nvPr/>
        </p:nvSpPr>
        <p:spPr>
          <a:xfrm>
            <a:off x="371105" y="2680051"/>
            <a:ext cx="11691021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fr-FR" sz="2800" dirty="0"/>
              <a:t>Vous verrez dans le chapitre 2 (non fait à la TTR) comment </a:t>
            </a:r>
          </a:p>
          <a:p>
            <a:pPr algn="just"/>
            <a:r>
              <a:rPr lang="fr-FR" sz="2800" dirty="0"/>
              <a:t>cette théorie nous permet de prédire la </a:t>
            </a:r>
            <a:r>
              <a:rPr lang="fr-FR" sz="2800" u="sng" dirty="0"/>
              <a:t>structure tridimensionnelle</a:t>
            </a:r>
          </a:p>
          <a:p>
            <a:pPr algn="just"/>
            <a:r>
              <a:rPr lang="fr-FR" sz="2800" dirty="0"/>
              <a:t>des molécules</a:t>
            </a:r>
          </a:p>
          <a:p>
            <a:pPr algn="just"/>
            <a:endParaRPr lang="fr-FR" sz="2800" dirty="0"/>
          </a:p>
          <a:p>
            <a:pPr algn="just"/>
            <a:r>
              <a:rPr lang="fr-FR" sz="2800" dirty="0"/>
              <a:t>Pas de QCM sur ça au CCB de </a:t>
            </a:r>
            <a:r>
              <a:rPr lang="fr-FR" sz="2800" b="1" u="sng" dirty="0"/>
              <a:t>Chimie Générale!</a:t>
            </a:r>
          </a:p>
          <a:p>
            <a:pPr algn="just"/>
            <a:endParaRPr lang="fr-FR" sz="2800" dirty="0"/>
          </a:p>
          <a:p>
            <a:pPr algn="just"/>
            <a:r>
              <a:rPr lang="fr-FR" sz="2800" dirty="0"/>
              <a:t>Merci de votre attention </a:t>
            </a:r>
            <a:r>
              <a:rPr lang="fr-FR" sz="2800" dirty="0">
                <a:sym typeface="Wingdings" panose="05000000000000000000" pitchFamily="2" charset="2"/>
              </a:rPr>
              <a:t>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35324258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is">
  <a:themeElements>
    <a:clrScheme name="Quotable">
      <a:dk1>
        <a:sysClr val="windowText" lastClr="000000"/>
      </a:dk1>
      <a:lt1>
        <a:sysClr val="window" lastClr="FFFFFF"/>
      </a:lt1>
      <a:dk2>
        <a:srgbClr val="212121"/>
      </a:dk2>
      <a:lt2>
        <a:srgbClr val="636363"/>
      </a:lt2>
      <a:accent1>
        <a:srgbClr val="00C6BB"/>
      </a:accent1>
      <a:accent2>
        <a:srgbClr val="6FEBA0"/>
      </a:accent2>
      <a:accent3>
        <a:srgbClr val="B6DF5E"/>
      </a:accent3>
      <a:accent4>
        <a:srgbClr val="EFB251"/>
      </a:accent4>
      <a:accent5>
        <a:srgbClr val="EF755F"/>
      </a:accent5>
      <a:accent6>
        <a:srgbClr val="ED515C"/>
      </a:accent6>
      <a:hlink>
        <a:srgbClr val="8F8F8F"/>
      </a:hlink>
      <a:folHlink>
        <a:srgbClr val="A5A5A5"/>
      </a:folHlink>
    </a:clrScheme>
    <a:fontScheme name="Quotabl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Quotable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lumMod val="105000"/>
              </a:schemeClr>
            </a:gs>
            <a:gs pos="100000">
              <a:schemeClr val="phClr">
                <a:tint val="9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8000"/>
                <a:lumMod val="102000"/>
              </a:schemeClr>
              <a:schemeClr val="phClr">
                <a:shade val="98000"/>
                <a:lumMod val="98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innerShdw blurRad="63500" dist="25400" dir="13500000">
              <a:srgbClr val="000000">
                <a:alpha val="75000"/>
              </a:srgbClr>
            </a:inn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</a:schemeClr>
            </a:gs>
            <a:gs pos="100000">
              <a:schemeClr val="phClr">
                <a:tint val="84000"/>
                <a:shade val="84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90000"/>
                <a:satMod val="120000"/>
                <a:lumMod val="90000"/>
              </a:schemeClr>
            </a:gs>
            <a:gs pos="100000">
              <a:schemeClr val="phClr"/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Quotable" id="{39EC5628-30ED-4578-ACD8-9820EDB8E15A}" vid="{6F3559E9-1A4C-49D8-94D4-F41003531C4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TM03457503[[fn=Concis]]</Template>
  <TotalTime>36</TotalTime>
  <Words>177</Words>
  <Application>Microsoft Office PowerPoint</Application>
  <PresentationFormat>Grand écran</PresentationFormat>
  <Paragraphs>36</Paragraphs>
  <Slides>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10" baseType="lpstr">
      <vt:lpstr>Century Gothic</vt:lpstr>
      <vt:lpstr>Wingdings</vt:lpstr>
      <vt:lpstr>Wingdings 2</vt:lpstr>
      <vt:lpstr>Concis</vt:lpstr>
      <vt:lpstr>Tut’ rentrée Chimie G: bonus ♥</vt:lpstr>
      <vt:lpstr>La théorie VSEPR</vt:lpstr>
      <vt:lpstr>La théorie VSEPR</vt:lpstr>
      <vt:lpstr>La théorie VSEPR                       AXnEm</vt:lpstr>
      <vt:lpstr>La théorie VSEPR</vt:lpstr>
      <vt:lpstr>La théorie VSEPR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Tut’ rentrée Chimie G: bonus ♥</dc:title>
  <dc:creator>Julie</dc:creator>
  <cp:lastModifiedBy>Julie</cp:lastModifiedBy>
  <cp:revision>12</cp:revision>
  <dcterms:created xsi:type="dcterms:W3CDTF">2017-08-14T17:29:21Z</dcterms:created>
  <dcterms:modified xsi:type="dcterms:W3CDTF">2017-08-15T16:50:53Z</dcterms:modified>
</cp:coreProperties>
</file>