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Style clair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1"/>
  </p:normalViewPr>
  <p:slideViewPr>
    <p:cSldViewPr snapToGrid="0" snapToObjects="1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CF6A74-7F06-405B-BE52-D8E67F78D80A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BA7B029-C175-4135-AA91-3F802991C8E0}">
      <dgm:prSet/>
      <dgm:spPr/>
      <dgm:t>
        <a:bodyPr/>
        <a:lstStyle/>
        <a:p>
          <a:r>
            <a:rPr lang="fr-FR" dirty="0"/>
            <a:t>Elle s’exerce à travers la </a:t>
          </a:r>
          <a:r>
            <a:rPr lang="fr-FR" dirty="0">
              <a:solidFill>
                <a:srgbClr val="FF0000"/>
              </a:solidFill>
            </a:rPr>
            <a:t>prescription médicale</a:t>
          </a:r>
          <a:r>
            <a:rPr lang="fr-FR" dirty="0"/>
            <a:t>, acte par lequel le médecin va indiquer à son patient des </a:t>
          </a:r>
          <a:r>
            <a:rPr lang="fr-FR" b="1" dirty="0"/>
            <a:t>recommandations</a:t>
          </a:r>
          <a:r>
            <a:rPr lang="fr-FR" dirty="0"/>
            <a:t> qui lui semblent </a:t>
          </a:r>
          <a:r>
            <a:rPr lang="fr-FR" b="1" u="sng" dirty="0"/>
            <a:t>utiles</a:t>
          </a:r>
          <a:r>
            <a:rPr lang="fr-FR" dirty="0"/>
            <a:t> afin d’identifier les </a:t>
          </a:r>
          <a:r>
            <a:rPr lang="fr-FR" u="sng" dirty="0"/>
            <a:t>causes</a:t>
          </a:r>
          <a:r>
            <a:rPr lang="fr-FR" dirty="0"/>
            <a:t> d’une pathologie ou d’y apporter un </a:t>
          </a:r>
          <a:r>
            <a:rPr lang="fr-FR" u="sng" dirty="0"/>
            <a:t>remède</a:t>
          </a:r>
          <a:r>
            <a:rPr lang="fr-FR" dirty="0"/>
            <a:t>.</a:t>
          </a:r>
          <a:endParaRPr lang="en-US" dirty="0"/>
        </a:p>
      </dgm:t>
    </dgm:pt>
    <dgm:pt modelId="{9F8DE807-E481-49EF-9532-11F86E59D2EE}" type="parTrans" cxnId="{0D98CBE6-A75E-402F-866D-8B21976F19AD}">
      <dgm:prSet/>
      <dgm:spPr/>
      <dgm:t>
        <a:bodyPr/>
        <a:lstStyle/>
        <a:p>
          <a:endParaRPr lang="en-US"/>
        </a:p>
      </dgm:t>
    </dgm:pt>
    <dgm:pt modelId="{7DDB5AD1-E506-4394-B805-C5D3629FD277}" type="sibTrans" cxnId="{0D98CBE6-A75E-402F-866D-8B21976F19AD}">
      <dgm:prSet/>
      <dgm:spPr/>
      <dgm:t>
        <a:bodyPr/>
        <a:lstStyle/>
        <a:p>
          <a:endParaRPr lang="en-US"/>
        </a:p>
      </dgm:t>
    </dgm:pt>
    <dgm:pt modelId="{C6FFB5E2-8F2B-45ED-A70D-F07BE4698B88}">
      <dgm:prSet/>
      <dgm:spPr/>
      <dgm:t>
        <a:bodyPr/>
        <a:lstStyle/>
        <a:p>
          <a:r>
            <a:rPr lang="fr-FR" dirty="0"/>
            <a:t>Le patient peut </a:t>
          </a:r>
          <a:r>
            <a:rPr lang="fr-FR" b="1" dirty="0"/>
            <a:t>influencer la prescription </a:t>
          </a:r>
          <a:r>
            <a:rPr lang="fr-FR" dirty="0"/>
            <a:t>du médecin : on parle de </a:t>
          </a:r>
          <a:r>
            <a:rPr lang="fr-FR" dirty="0">
              <a:solidFill>
                <a:srgbClr val="FF0000"/>
              </a:solidFill>
            </a:rPr>
            <a:t>PRESSION DE PRESCRIPTION.</a:t>
          </a:r>
          <a:endParaRPr lang="en-US" dirty="0">
            <a:solidFill>
              <a:srgbClr val="FF0000"/>
            </a:solidFill>
          </a:endParaRPr>
        </a:p>
      </dgm:t>
    </dgm:pt>
    <dgm:pt modelId="{4DD3A693-88C4-4A4D-94E9-42A3798BF80A}" type="parTrans" cxnId="{0D5990B3-A239-4426-8549-1CB917E964C7}">
      <dgm:prSet/>
      <dgm:spPr/>
      <dgm:t>
        <a:bodyPr/>
        <a:lstStyle/>
        <a:p>
          <a:endParaRPr lang="en-US"/>
        </a:p>
      </dgm:t>
    </dgm:pt>
    <dgm:pt modelId="{8060AF3B-D72E-42E2-BDFA-7DB27454912B}" type="sibTrans" cxnId="{0D5990B3-A239-4426-8549-1CB917E964C7}">
      <dgm:prSet/>
      <dgm:spPr/>
      <dgm:t>
        <a:bodyPr/>
        <a:lstStyle/>
        <a:p>
          <a:endParaRPr lang="en-US"/>
        </a:p>
      </dgm:t>
    </dgm:pt>
    <dgm:pt modelId="{74641039-A5AA-4651-A211-515C9CC6CB83}">
      <dgm:prSet/>
      <dgm:spPr/>
      <dgm:t>
        <a:bodyPr/>
        <a:lstStyle/>
        <a:p>
          <a:endParaRPr lang="fr-FR" dirty="0"/>
        </a:p>
        <a:p>
          <a:r>
            <a:rPr lang="fr-FR" dirty="0">
              <a:solidFill>
                <a:srgbClr val="FF0000"/>
              </a:solidFill>
            </a:rPr>
            <a:t>Différents facteurs </a:t>
          </a:r>
          <a:r>
            <a:rPr lang="fr-FR" dirty="0"/>
            <a:t>entrent en jeu: influençant la prise en charge du patient / favorisant la pression de prescription…</a:t>
          </a:r>
          <a:endParaRPr lang="en-US" dirty="0"/>
        </a:p>
      </dgm:t>
    </dgm:pt>
    <dgm:pt modelId="{2766EE13-822D-4BC6-BC4D-12EC33A4B7F9}" type="parTrans" cxnId="{64FBBB5A-6C8D-4E06-9019-6CD6782C7E0D}">
      <dgm:prSet/>
      <dgm:spPr/>
      <dgm:t>
        <a:bodyPr/>
        <a:lstStyle/>
        <a:p>
          <a:endParaRPr lang="en-US"/>
        </a:p>
      </dgm:t>
    </dgm:pt>
    <dgm:pt modelId="{68DCF9DC-25D4-45EF-9D2D-D17ACBC76F4D}" type="sibTrans" cxnId="{64FBBB5A-6C8D-4E06-9019-6CD6782C7E0D}">
      <dgm:prSet/>
      <dgm:spPr/>
      <dgm:t>
        <a:bodyPr/>
        <a:lstStyle/>
        <a:p>
          <a:endParaRPr lang="en-US"/>
        </a:p>
      </dgm:t>
    </dgm:pt>
    <dgm:pt modelId="{4ABCE001-8038-F44A-8AA5-C9BD9FBBAC5F}" type="pres">
      <dgm:prSet presAssocID="{77CF6A74-7F06-405B-BE52-D8E67F78D80A}" presName="vert0" presStyleCnt="0">
        <dgm:presLayoutVars>
          <dgm:dir/>
          <dgm:animOne val="branch"/>
          <dgm:animLvl val="lvl"/>
        </dgm:presLayoutVars>
      </dgm:prSet>
      <dgm:spPr/>
    </dgm:pt>
    <dgm:pt modelId="{CADB66F5-C4B7-8341-9074-42ADB83875CB}" type="pres">
      <dgm:prSet presAssocID="{CBA7B029-C175-4135-AA91-3F802991C8E0}" presName="thickLine" presStyleLbl="alignNode1" presStyleIdx="0" presStyleCnt="3"/>
      <dgm:spPr/>
    </dgm:pt>
    <dgm:pt modelId="{B9FD2526-C624-014A-8B82-4099C9947FCD}" type="pres">
      <dgm:prSet presAssocID="{CBA7B029-C175-4135-AA91-3F802991C8E0}" presName="horz1" presStyleCnt="0"/>
      <dgm:spPr/>
    </dgm:pt>
    <dgm:pt modelId="{5A46DA42-0F02-4B4B-A564-2B56422F08F7}" type="pres">
      <dgm:prSet presAssocID="{CBA7B029-C175-4135-AA91-3F802991C8E0}" presName="tx1" presStyleLbl="revTx" presStyleIdx="0" presStyleCnt="3"/>
      <dgm:spPr/>
    </dgm:pt>
    <dgm:pt modelId="{DA952323-702B-514F-98D1-79EF827271AA}" type="pres">
      <dgm:prSet presAssocID="{CBA7B029-C175-4135-AA91-3F802991C8E0}" presName="vert1" presStyleCnt="0"/>
      <dgm:spPr/>
    </dgm:pt>
    <dgm:pt modelId="{9F8DE1E6-65B6-2D4F-99D0-47828C245846}" type="pres">
      <dgm:prSet presAssocID="{74641039-A5AA-4651-A211-515C9CC6CB83}" presName="thickLine" presStyleLbl="alignNode1" presStyleIdx="1" presStyleCnt="3"/>
      <dgm:spPr/>
    </dgm:pt>
    <dgm:pt modelId="{452528B3-FFBD-1C42-AB9A-0192DD34E369}" type="pres">
      <dgm:prSet presAssocID="{74641039-A5AA-4651-A211-515C9CC6CB83}" presName="horz1" presStyleCnt="0"/>
      <dgm:spPr/>
    </dgm:pt>
    <dgm:pt modelId="{FF5A4C4E-7793-754D-B393-FBF5227223E6}" type="pres">
      <dgm:prSet presAssocID="{74641039-A5AA-4651-A211-515C9CC6CB83}" presName="tx1" presStyleLbl="revTx" presStyleIdx="1" presStyleCnt="3"/>
      <dgm:spPr/>
    </dgm:pt>
    <dgm:pt modelId="{B75AEA16-83B4-FD42-B194-457544A67D1D}" type="pres">
      <dgm:prSet presAssocID="{74641039-A5AA-4651-A211-515C9CC6CB83}" presName="vert1" presStyleCnt="0"/>
      <dgm:spPr/>
    </dgm:pt>
    <dgm:pt modelId="{8994EFBB-10A6-3F42-A6A2-8CF71117F092}" type="pres">
      <dgm:prSet presAssocID="{C6FFB5E2-8F2B-45ED-A70D-F07BE4698B88}" presName="thickLine" presStyleLbl="alignNode1" presStyleIdx="2" presStyleCnt="3"/>
      <dgm:spPr/>
    </dgm:pt>
    <dgm:pt modelId="{7EDCAD2F-2D60-2147-ABFC-0C765A7C5EFB}" type="pres">
      <dgm:prSet presAssocID="{C6FFB5E2-8F2B-45ED-A70D-F07BE4698B88}" presName="horz1" presStyleCnt="0"/>
      <dgm:spPr/>
    </dgm:pt>
    <dgm:pt modelId="{9ABBE377-1FBE-2641-BD5E-CECC8998E753}" type="pres">
      <dgm:prSet presAssocID="{C6FFB5E2-8F2B-45ED-A70D-F07BE4698B88}" presName="tx1" presStyleLbl="revTx" presStyleIdx="2" presStyleCnt="3"/>
      <dgm:spPr/>
    </dgm:pt>
    <dgm:pt modelId="{ACBBD135-ADCC-334B-A2D4-C6C036D4863B}" type="pres">
      <dgm:prSet presAssocID="{C6FFB5E2-8F2B-45ED-A70D-F07BE4698B88}" presName="vert1" presStyleCnt="0"/>
      <dgm:spPr/>
    </dgm:pt>
  </dgm:ptLst>
  <dgm:cxnLst>
    <dgm:cxn modelId="{F65CDD14-C987-834F-92F0-D876724A38DF}" type="presOf" srcId="{77CF6A74-7F06-405B-BE52-D8E67F78D80A}" destId="{4ABCE001-8038-F44A-8AA5-C9BD9FBBAC5F}" srcOrd="0" destOrd="0" presId="urn:microsoft.com/office/officeart/2008/layout/LinedList"/>
    <dgm:cxn modelId="{292AAA16-501E-4548-98CC-47130729CDD7}" type="presOf" srcId="{CBA7B029-C175-4135-AA91-3F802991C8E0}" destId="{5A46DA42-0F02-4B4B-A564-2B56422F08F7}" srcOrd="0" destOrd="0" presId="urn:microsoft.com/office/officeart/2008/layout/LinedList"/>
    <dgm:cxn modelId="{4C17DC59-C154-D04B-9C93-185CDE6CFE54}" type="presOf" srcId="{74641039-A5AA-4651-A211-515C9CC6CB83}" destId="{FF5A4C4E-7793-754D-B393-FBF5227223E6}" srcOrd="0" destOrd="0" presId="urn:microsoft.com/office/officeart/2008/layout/LinedList"/>
    <dgm:cxn modelId="{64FBBB5A-6C8D-4E06-9019-6CD6782C7E0D}" srcId="{77CF6A74-7F06-405B-BE52-D8E67F78D80A}" destId="{74641039-A5AA-4651-A211-515C9CC6CB83}" srcOrd="1" destOrd="0" parTransId="{2766EE13-822D-4BC6-BC4D-12EC33A4B7F9}" sibTransId="{68DCF9DC-25D4-45EF-9D2D-D17ACBC76F4D}"/>
    <dgm:cxn modelId="{ABB40D7A-2BC6-2C4D-B347-C3D4F99D3825}" type="presOf" srcId="{C6FFB5E2-8F2B-45ED-A70D-F07BE4698B88}" destId="{9ABBE377-1FBE-2641-BD5E-CECC8998E753}" srcOrd="0" destOrd="0" presId="urn:microsoft.com/office/officeart/2008/layout/LinedList"/>
    <dgm:cxn modelId="{0D5990B3-A239-4426-8549-1CB917E964C7}" srcId="{77CF6A74-7F06-405B-BE52-D8E67F78D80A}" destId="{C6FFB5E2-8F2B-45ED-A70D-F07BE4698B88}" srcOrd="2" destOrd="0" parTransId="{4DD3A693-88C4-4A4D-94E9-42A3798BF80A}" sibTransId="{8060AF3B-D72E-42E2-BDFA-7DB27454912B}"/>
    <dgm:cxn modelId="{0D98CBE6-A75E-402F-866D-8B21976F19AD}" srcId="{77CF6A74-7F06-405B-BE52-D8E67F78D80A}" destId="{CBA7B029-C175-4135-AA91-3F802991C8E0}" srcOrd="0" destOrd="0" parTransId="{9F8DE807-E481-49EF-9532-11F86E59D2EE}" sibTransId="{7DDB5AD1-E506-4394-B805-C5D3629FD277}"/>
    <dgm:cxn modelId="{BBB38D91-9E9D-624F-849A-3631CB779D4B}" type="presParOf" srcId="{4ABCE001-8038-F44A-8AA5-C9BD9FBBAC5F}" destId="{CADB66F5-C4B7-8341-9074-42ADB83875CB}" srcOrd="0" destOrd="0" presId="urn:microsoft.com/office/officeart/2008/layout/LinedList"/>
    <dgm:cxn modelId="{CA19538B-53EC-DE46-ADB1-E23B8DAFD0C8}" type="presParOf" srcId="{4ABCE001-8038-F44A-8AA5-C9BD9FBBAC5F}" destId="{B9FD2526-C624-014A-8B82-4099C9947FCD}" srcOrd="1" destOrd="0" presId="urn:microsoft.com/office/officeart/2008/layout/LinedList"/>
    <dgm:cxn modelId="{B9CBFFC2-1930-0340-B2CA-C743E78DBFBC}" type="presParOf" srcId="{B9FD2526-C624-014A-8B82-4099C9947FCD}" destId="{5A46DA42-0F02-4B4B-A564-2B56422F08F7}" srcOrd="0" destOrd="0" presId="urn:microsoft.com/office/officeart/2008/layout/LinedList"/>
    <dgm:cxn modelId="{E5148EC8-DA08-D94C-8A6C-1539090EFF3F}" type="presParOf" srcId="{B9FD2526-C624-014A-8B82-4099C9947FCD}" destId="{DA952323-702B-514F-98D1-79EF827271AA}" srcOrd="1" destOrd="0" presId="urn:microsoft.com/office/officeart/2008/layout/LinedList"/>
    <dgm:cxn modelId="{7319D3C4-F107-C44C-B3C4-FA4E4F10A52C}" type="presParOf" srcId="{4ABCE001-8038-F44A-8AA5-C9BD9FBBAC5F}" destId="{9F8DE1E6-65B6-2D4F-99D0-47828C245846}" srcOrd="2" destOrd="0" presId="urn:microsoft.com/office/officeart/2008/layout/LinedList"/>
    <dgm:cxn modelId="{1F0E9864-EEA1-4F41-A1A2-880575C54D7B}" type="presParOf" srcId="{4ABCE001-8038-F44A-8AA5-C9BD9FBBAC5F}" destId="{452528B3-FFBD-1C42-AB9A-0192DD34E369}" srcOrd="3" destOrd="0" presId="urn:microsoft.com/office/officeart/2008/layout/LinedList"/>
    <dgm:cxn modelId="{B2559AA4-8DDC-C349-9834-E02D09197AA8}" type="presParOf" srcId="{452528B3-FFBD-1C42-AB9A-0192DD34E369}" destId="{FF5A4C4E-7793-754D-B393-FBF5227223E6}" srcOrd="0" destOrd="0" presId="urn:microsoft.com/office/officeart/2008/layout/LinedList"/>
    <dgm:cxn modelId="{99714110-C267-6540-AA8B-834C099B16A1}" type="presParOf" srcId="{452528B3-FFBD-1C42-AB9A-0192DD34E369}" destId="{B75AEA16-83B4-FD42-B194-457544A67D1D}" srcOrd="1" destOrd="0" presId="urn:microsoft.com/office/officeart/2008/layout/LinedList"/>
    <dgm:cxn modelId="{C2CB12C3-C9D7-4D40-B1E8-42A5A71F49A0}" type="presParOf" srcId="{4ABCE001-8038-F44A-8AA5-C9BD9FBBAC5F}" destId="{8994EFBB-10A6-3F42-A6A2-8CF71117F092}" srcOrd="4" destOrd="0" presId="urn:microsoft.com/office/officeart/2008/layout/LinedList"/>
    <dgm:cxn modelId="{5A84AAF9-734F-AE42-B5C2-A91C7EF369E7}" type="presParOf" srcId="{4ABCE001-8038-F44A-8AA5-C9BD9FBBAC5F}" destId="{7EDCAD2F-2D60-2147-ABFC-0C765A7C5EFB}" srcOrd="5" destOrd="0" presId="urn:microsoft.com/office/officeart/2008/layout/LinedList"/>
    <dgm:cxn modelId="{E7C424FE-9C5A-0347-9BDF-4A765545700A}" type="presParOf" srcId="{7EDCAD2F-2D60-2147-ABFC-0C765A7C5EFB}" destId="{9ABBE377-1FBE-2641-BD5E-CECC8998E753}" srcOrd="0" destOrd="0" presId="urn:microsoft.com/office/officeart/2008/layout/LinedList"/>
    <dgm:cxn modelId="{268D12A4-92D0-3A41-A8B6-FCD937D47132}" type="presParOf" srcId="{7EDCAD2F-2D60-2147-ABFC-0C765A7C5EFB}" destId="{ACBBD135-ADCC-334B-A2D4-C6C036D4863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DB66F5-C4B7-8341-9074-42ADB83875CB}">
      <dsp:nvSpPr>
        <dsp:cNvPr id="0" name=""/>
        <dsp:cNvSpPr/>
      </dsp:nvSpPr>
      <dsp:spPr>
        <a:xfrm>
          <a:off x="0" y="2671"/>
          <a:ext cx="6096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46DA42-0F02-4B4B-A564-2B56422F08F7}">
      <dsp:nvSpPr>
        <dsp:cNvPr id="0" name=""/>
        <dsp:cNvSpPr/>
      </dsp:nvSpPr>
      <dsp:spPr>
        <a:xfrm>
          <a:off x="0" y="2671"/>
          <a:ext cx="6096000" cy="1821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Elle s’exerce à travers la </a:t>
          </a:r>
          <a:r>
            <a:rPr lang="fr-FR" sz="2400" kern="1200" dirty="0">
              <a:solidFill>
                <a:srgbClr val="FF0000"/>
              </a:solidFill>
            </a:rPr>
            <a:t>prescription médicale</a:t>
          </a:r>
          <a:r>
            <a:rPr lang="fr-FR" sz="2400" kern="1200" dirty="0"/>
            <a:t>, acte par lequel le médecin va indiquer à son patient des </a:t>
          </a:r>
          <a:r>
            <a:rPr lang="fr-FR" sz="2400" b="1" kern="1200" dirty="0"/>
            <a:t>recommandations</a:t>
          </a:r>
          <a:r>
            <a:rPr lang="fr-FR" sz="2400" kern="1200" dirty="0"/>
            <a:t> qui lui semblent </a:t>
          </a:r>
          <a:r>
            <a:rPr lang="fr-FR" sz="2400" b="1" u="sng" kern="1200" dirty="0"/>
            <a:t>utiles</a:t>
          </a:r>
          <a:r>
            <a:rPr lang="fr-FR" sz="2400" kern="1200" dirty="0"/>
            <a:t> afin d’identifier les </a:t>
          </a:r>
          <a:r>
            <a:rPr lang="fr-FR" sz="2400" u="sng" kern="1200" dirty="0"/>
            <a:t>causes</a:t>
          </a:r>
          <a:r>
            <a:rPr lang="fr-FR" sz="2400" kern="1200" dirty="0"/>
            <a:t> d’une pathologie ou d’y apporter un </a:t>
          </a:r>
          <a:r>
            <a:rPr lang="fr-FR" sz="2400" u="sng" kern="1200" dirty="0"/>
            <a:t>remède</a:t>
          </a:r>
          <a:r>
            <a:rPr lang="fr-FR" sz="2400" kern="1200" dirty="0"/>
            <a:t>.</a:t>
          </a:r>
          <a:endParaRPr lang="en-US" sz="2400" kern="1200" dirty="0"/>
        </a:p>
      </dsp:txBody>
      <dsp:txXfrm>
        <a:off x="0" y="2671"/>
        <a:ext cx="6096000" cy="1821727"/>
      </dsp:txXfrm>
    </dsp:sp>
    <dsp:sp modelId="{9F8DE1E6-65B6-2D4F-99D0-47828C245846}">
      <dsp:nvSpPr>
        <dsp:cNvPr id="0" name=""/>
        <dsp:cNvSpPr/>
      </dsp:nvSpPr>
      <dsp:spPr>
        <a:xfrm>
          <a:off x="0" y="1824398"/>
          <a:ext cx="6096000" cy="0"/>
        </a:xfrm>
        <a:prstGeom prst="line">
          <a:avLst/>
        </a:prstGeom>
        <a:solidFill>
          <a:schemeClr val="accent2">
            <a:hueOff val="748392"/>
            <a:satOff val="-4120"/>
            <a:lumOff val="-1176"/>
            <a:alphaOff val="0"/>
          </a:schemeClr>
        </a:solidFill>
        <a:ln w="12700" cap="flat" cmpd="sng" algn="ctr">
          <a:solidFill>
            <a:schemeClr val="accent2">
              <a:hueOff val="748392"/>
              <a:satOff val="-4120"/>
              <a:lumOff val="-11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5A4C4E-7793-754D-B393-FBF5227223E6}">
      <dsp:nvSpPr>
        <dsp:cNvPr id="0" name=""/>
        <dsp:cNvSpPr/>
      </dsp:nvSpPr>
      <dsp:spPr>
        <a:xfrm>
          <a:off x="0" y="1824398"/>
          <a:ext cx="6096000" cy="1821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240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>
              <a:solidFill>
                <a:srgbClr val="FF0000"/>
              </a:solidFill>
            </a:rPr>
            <a:t>Différents facteurs </a:t>
          </a:r>
          <a:r>
            <a:rPr lang="fr-FR" sz="2400" kern="1200" dirty="0"/>
            <a:t>entrent en jeu: influençant la prise en charge du patient / favorisant la pression de prescription…</a:t>
          </a:r>
          <a:endParaRPr lang="en-US" sz="2400" kern="1200" dirty="0"/>
        </a:p>
      </dsp:txBody>
      <dsp:txXfrm>
        <a:off x="0" y="1824398"/>
        <a:ext cx="6096000" cy="1821727"/>
      </dsp:txXfrm>
    </dsp:sp>
    <dsp:sp modelId="{8994EFBB-10A6-3F42-A6A2-8CF71117F092}">
      <dsp:nvSpPr>
        <dsp:cNvPr id="0" name=""/>
        <dsp:cNvSpPr/>
      </dsp:nvSpPr>
      <dsp:spPr>
        <a:xfrm>
          <a:off x="0" y="3646126"/>
          <a:ext cx="6096000" cy="0"/>
        </a:xfrm>
        <a:prstGeom prst="line">
          <a:avLst/>
        </a:prstGeom>
        <a:solidFill>
          <a:schemeClr val="accent2">
            <a:hueOff val="1496783"/>
            <a:satOff val="-8241"/>
            <a:lumOff val="-2352"/>
            <a:alphaOff val="0"/>
          </a:schemeClr>
        </a:solidFill>
        <a:ln w="12700" cap="flat" cmpd="sng" algn="ctr">
          <a:solidFill>
            <a:schemeClr val="accent2">
              <a:hueOff val="1496783"/>
              <a:satOff val="-8241"/>
              <a:lumOff val="-23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BBE377-1FBE-2641-BD5E-CECC8998E753}">
      <dsp:nvSpPr>
        <dsp:cNvPr id="0" name=""/>
        <dsp:cNvSpPr/>
      </dsp:nvSpPr>
      <dsp:spPr>
        <a:xfrm>
          <a:off x="0" y="3646126"/>
          <a:ext cx="6096000" cy="1821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Le patient peut </a:t>
          </a:r>
          <a:r>
            <a:rPr lang="fr-FR" sz="2400" b="1" kern="1200" dirty="0"/>
            <a:t>influencer la prescription </a:t>
          </a:r>
          <a:r>
            <a:rPr lang="fr-FR" sz="2400" kern="1200" dirty="0"/>
            <a:t>du médecin : on parle de </a:t>
          </a:r>
          <a:r>
            <a:rPr lang="fr-FR" sz="2400" kern="1200" dirty="0">
              <a:solidFill>
                <a:srgbClr val="FF0000"/>
              </a:solidFill>
            </a:rPr>
            <a:t>PRESSION DE PRESCRIPTION.</a:t>
          </a:r>
          <a:endParaRPr lang="en-US" sz="2400" kern="1200" dirty="0">
            <a:solidFill>
              <a:srgbClr val="FF0000"/>
            </a:solidFill>
          </a:endParaRPr>
        </a:p>
      </dsp:txBody>
      <dsp:txXfrm>
        <a:off x="0" y="3646126"/>
        <a:ext cx="6096000" cy="18217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57C3F-0FB2-4B2E-BA6A-FEEEFF1AF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57400" y="685801"/>
            <a:ext cx="8115300" cy="3046228"/>
          </a:xfrm>
        </p:spPr>
        <p:txBody>
          <a:bodyPr anchor="b">
            <a:normAutofit/>
          </a:bodyPr>
          <a:lstStyle>
            <a:lvl1pPr algn="ctr">
              <a:defRPr sz="36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583AE9-1CC1-4572-A6E5-E97F80E47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114800"/>
            <a:ext cx="8115300" cy="2057400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4DE7C-68AB-403D-B9D8-7398C292C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EA57E-7C1A-457B-A4CD-5DCEB057B502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03E50-6613-4D86-AA22-43B14E727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69AB5-A56D-471F-9236-EFA981E2E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454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9B412-EBAB-4569-B3D9-6B346BF83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</p:spPr>
        <p:txBody>
          <a:bodyPr>
            <a:normAutofit/>
          </a:bodyPr>
          <a:lstStyle>
            <a:lvl1pPr algn="l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7C8AE-B0F4-404F-BCAD-A14C18E50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A9CAD-DAFB-4DE3-9C41-7FD03EA8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F2CE-4F37-411C-A3EE-BBBE223265BF}" type="datetime1">
              <a:rPr lang="en-US" smtClean="0"/>
              <a:t>1/12/21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E3137-8136-46C5-AC2F-49E5F55E4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AB6EF-A0B1-4706-AE44-253A6B182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306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02F68-BF19-468D-B422-54B6D189F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77407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BF7D7-84D4-4A39-B44E-9B029EEB1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41624"/>
            <a:ext cx="10515600" cy="1448026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29709-D243-41E8-89FA-62FA7AEB5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83D4-708C-4BB5-B4FD-30CE9FA12FD5}" type="datetime1">
              <a:rPr lang="en-US" smtClean="0"/>
              <a:t>1/12/21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B99C0-DC2A-4133-A10D-D43A1E05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22EFD-A17E-47F5-8AC9-EFD6D813D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696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C668D-BFBE-4765-A294-8303931B5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071" y="566278"/>
            <a:ext cx="9512429" cy="965458"/>
          </a:xfrm>
        </p:spPr>
        <p:txBody>
          <a:bodyPr/>
          <a:lstStyle>
            <a:lvl1pPr algn="ctr">
              <a:defRPr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3C212-F55F-4D0D-BFA7-F00A33CAA1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09758" y="2057400"/>
            <a:ext cx="5031521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4BDD7-2575-4E82-887D-DCAF9EB15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408" y="2057401"/>
            <a:ext cx="5016834" cy="4119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AECC8-3C3A-4A5D-AB7A-1F99E5023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239B2-65BC-4C2A-A62B-3EABFE9590E4}" type="datetime1">
              <a:rPr lang="en-US" smtClean="0"/>
              <a:t>1/12/21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7609B-ACA4-4323-9340-C7DB166D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09EA3-C5C7-4AC6-956A-DB9A3B4F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947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0CDE0-7431-4F05-AA47-F10EB46C9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276552" cy="1149350"/>
          </a:xfrm>
        </p:spPr>
        <p:txBody>
          <a:bodyPr>
            <a:normAutofit/>
          </a:bodyPr>
          <a:lstStyle>
            <a:lvl1pPr algn="ctr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D9FFA7-D3EA-4CB8-A471-94235AD62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360D2-88E8-43C8-92D1-67AB23BBE2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768F6-20A1-47A1-90FE-903135EEFD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555EC1-268F-4324-A003-3608AA0D8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55C8E4-FCB8-4E06-9C43-0ACD949A7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05F5A-E4A3-476F-A89E-C2B73F2431E4}" type="datetime1">
              <a:rPr lang="en-US" smtClean="0"/>
              <a:t>1/12/21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01C005-C973-4D82-942A-334F1D431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B6186-6570-4DE8-8603-70B0A51D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954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5ADD3-88C8-4B01-8CC6-808C0E416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34E6A-1390-4101-B78E-759231340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61515-4A26-4F31-9F61-5A10B1FABBFC}" type="datetime1">
              <a:rPr lang="en-US" smtClean="0"/>
              <a:t>1/12/21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BC7B90-4C99-4653-872A-3572A02DA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B03516-4D31-49D2-9488-33C734A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60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0D8488-CF25-431B-A87A-AAF141BD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DC65-7D1F-4BAB-9695-F7E734143E14}" type="datetime1">
              <a:rPr lang="en-US" smtClean="0"/>
              <a:t>1/12/21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2F58E5-C92D-4C64-B867-0576B1EA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16797-ABEC-4FE0-AFDE-36107B967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807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8F2B0-990D-418E-9D10-2464E9866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81131-AFFD-4339-9F30-D408B5105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C47F4-7968-4698-8BD3-A583099FA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2BC6F-3996-4B2B-B8F2-DD3A82CCF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4077-BD55-4036-8E92-6558FDF3B653}" type="datetime1">
              <a:rPr lang="en-US" smtClean="0"/>
              <a:t>1/12/21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32E66-581A-4CF2-A40A-4E24FAAC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B1C89-C625-4618-81A2-FB34E4DA0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462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1486F-443A-4F2D-AB1F-8B1F4C4DE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A21213-E7FB-406A-B8CD-735AAC7AD0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41A03-500E-49F7-8D99-A1EAFE4D3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1523D-69E9-4EAE-A610-B3A237B75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25F2-7107-4609-BCC2-77C63064A5E8}" type="datetime1">
              <a:rPr lang="en-US" smtClean="0"/>
              <a:t>1/12/21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B852F-4134-4AB5-BA87-483B1E1AD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34C5CB-918E-4A09-8222-D36E37B6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408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2744C-12E6-455B-B646-2EA92DE0E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D71C4D-C062-4EEE-9A9A-31ADCC5C8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4DC97-C26E-407A-9E29-68C52D547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89749-A4CD-447F-8298-2B7988C91CEA}" type="datetime1">
              <a:rPr lang="en-US" smtClean="0"/>
              <a:t>1/12/21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E9353-B771-47FF-975E-72337414E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5A858-B8B2-4364-A7D0-B2E8FAE0A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366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6BABE-D80C-4F54-A03C-E1F9EBCA83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85191-EF5B-48BE-AB5D-B7BA4C3D0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A387A-1231-4FE3-8574-D4331A343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44D3-C0BA-4587-A56C-581AB9F841BE}" type="datetime1">
              <a:rPr lang="en-US" smtClean="0"/>
              <a:t>1/12/21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21559-4901-4AD3-ABE7-DF0235457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6C18E-B751-4E7B-9CD8-1BF44DAB8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766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A0686-7BAC-45C0-BA30-0D0CBCE5C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202DE-82CD-407D-8C68-174B0CBB5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599" y="2254103"/>
            <a:ext cx="9486901" cy="3918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4AC9D-6E1B-46D3-959F-A068A1EDBD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9800022" y="3223751"/>
            <a:ext cx="4114801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D3FE42E8-8B57-452D-A122-4DCE9AC771EF}" type="datetime1">
              <a:rPr lang="en-US" smtClean="0"/>
              <a:t>1/12/21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C0015-9EFB-40F8-BC00-AC2483D60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08136" y="3223750"/>
            <a:ext cx="4114800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2C732-0E3E-49E0-A72E-D4C08CB445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6340" y="6356350"/>
            <a:ext cx="8718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spc="3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F8E28480-1C08-4458-AD97-0283E6FFD0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05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5" r:id="rId6"/>
    <p:sldLayoutId id="2147483720" r:id="rId7"/>
    <p:sldLayoutId id="2147483721" r:id="rId8"/>
    <p:sldLayoutId id="2147483722" r:id="rId9"/>
    <p:sldLayoutId id="2147483724" r:id="rId10"/>
    <p:sldLayoutId id="214748372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7636B66F-C1F5-4C6F-8AFE-7A9AC0C34E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E6184C-EE3B-45AB-BF65-0467BFC8D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7467600" cy="6857999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C5CA3DA-EA5D-AC42-9AE0-F6B0D242AE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685800"/>
            <a:ext cx="4724400" cy="3140611"/>
          </a:xfrm>
        </p:spPr>
        <p:txBody>
          <a:bodyPr>
            <a:normAutofit/>
          </a:bodyPr>
          <a:lstStyle/>
          <a:p>
            <a:r>
              <a:rPr lang="fr-FR">
                <a:solidFill>
                  <a:schemeClr val="bg2"/>
                </a:solidFill>
                <a:latin typeface="Arial Rounded MT Bold" panose="020F0704030504030204" pitchFamily="34" charset="77"/>
              </a:rPr>
              <a:t>Aspects sociaux et économiques du médicament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F0B647E-F23F-A443-B0DB-07327EB26E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981157"/>
            <a:ext cx="4724400" cy="1800665"/>
          </a:xfrm>
        </p:spPr>
        <p:txBody>
          <a:bodyPr>
            <a:normAutofit/>
          </a:bodyPr>
          <a:lstStyle/>
          <a:p>
            <a:pPr algn="r"/>
            <a:r>
              <a:rPr lang="fr-FR" dirty="0">
                <a:solidFill>
                  <a:schemeClr val="bg1"/>
                </a:solidFill>
              </a:rPr>
              <a:t>By </a:t>
            </a:r>
            <a:r>
              <a:rPr lang="fr-FR" dirty="0" err="1">
                <a:solidFill>
                  <a:schemeClr val="bg1"/>
                </a:solidFill>
              </a:rPr>
              <a:t>LuciFair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Picture 3" descr="Une image contenant alimentation, fleur&#10;&#10;Description générée automatiquement">
            <a:extLst>
              <a:ext uri="{FF2B5EF4-FFF2-40B4-BE49-F238E27FC236}">
                <a16:creationId xmlns:a16="http://schemas.microsoft.com/office/drawing/2014/main" id="{30995587-540B-4F71-8C29-6FBFE20644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67" r="31395" b="-2"/>
          <a:stretch/>
        </p:blipFill>
        <p:spPr>
          <a:xfrm>
            <a:off x="8166129" y="685800"/>
            <a:ext cx="3340072" cy="5486400"/>
          </a:xfrm>
          <a:prstGeom prst="rect">
            <a:avLst/>
          </a:prstGeom>
        </p:spPr>
      </p:pic>
      <p:pic>
        <p:nvPicPr>
          <p:cNvPr id="6" name="Image 5" descr="Une image contenant dessin&#10;&#10;Description générée automatiquement">
            <a:extLst>
              <a:ext uri="{FF2B5EF4-FFF2-40B4-BE49-F238E27FC236}">
                <a16:creationId xmlns:a16="http://schemas.microsoft.com/office/drawing/2014/main" id="{0DEE31CD-E933-4F4D-8925-2B7D7072D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9170" y="5678330"/>
            <a:ext cx="1008063" cy="98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065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A6B605E-B973-41C3-92CD-B85E8E91F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337CC61-9E93-4D80-9F1C-12CE9A0C0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600" y="1371600"/>
            <a:ext cx="4038600" cy="4114801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F50C8CC-A3DF-4444-99AF-5DE992E8E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160" y="1833395"/>
            <a:ext cx="2998019" cy="197895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 cap="all" spc="300" baseline="0" dirty="0">
                <a:solidFill>
                  <a:schemeClr val="bg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Aspects </a:t>
            </a:r>
            <a:r>
              <a:rPr lang="en-US" kern="1200" cap="all" spc="300" baseline="0" dirty="0" err="1">
                <a:solidFill>
                  <a:schemeClr val="bg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sociaux</a:t>
            </a:r>
            <a:endParaRPr lang="en-US" kern="1200" cap="all" spc="300" baseline="0" dirty="0">
              <a:solidFill>
                <a:schemeClr val="bg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Espace réservé du contenu 4" descr="Une image contenant stationnaire, intérieur, crayon, table&#10;&#10;Description générée automatiquement">
            <a:extLst>
              <a:ext uri="{FF2B5EF4-FFF2-40B4-BE49-F238E27FC236}">
                <a16:creationId xmlns:a16="http://schemas.microsoft.com/office/drawing/2014/main" id="{9B51A5B4-B949-E840-986E-3A51F87C6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14868" y="1503320"/>
            <a:ext cx="5091332" cy="381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928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309FA25-1772-4961-90BE-D39F20067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616D544-D310-2549-96A3-FB7C13B56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28" y="239150"/>
            <a:ext cx="5397472" cy="1303606"/>
          </a:xfrm>
        </p:spPr>
        <p:txBody>
          <a:bodyPr>
            <a:normAutofit/>
          </a:bodyPr>
          <a:lstStyle/>
          <a:p>
            <a:pPr algn="ctr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La pharmacologie: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A79E08-6A96-484C-A155-C70A27F904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17152"/>
            <a:ext cx="5485227" cy="4499241"/>
          </a:xfrm>
        </p:spPr>
        <p:txBody>
          <a:bodyPr anchor="ctr">
            <a:normAutofit/>
          </a:bodyPr>
          <a:lstStyle/>
          <a:p>
            <a:r>
              <a:rPr lang="fr-FR" dirty="0"/>
              <a:t>C’est la </a:t>
            </a:r>
            <a:r>
              <a:rPr lang="fr-FR" b="1" dirty="0"/>
              <a:t>science des interactions </a:t>
            </a:r>
            <a:r>
              <a:rPr lang="fr-FR" dirty="0"/>
              <a:t>entre les </a:t>
            </a:r>
            <a:r>
              <a:rPr lang="fr-FR" dirty="0">
                <a:solidFill>
                  <a:srgbClr val="FF0000"/>
                </a:solidFill>
              </a:rPr>
              <a:t>médicaments</a:t>
            </a:r>
            <a:r>
              <a:rPr lang="fr-FR" dirty="0"/>
              <a:t> et les </a:t>
            </a:r>
            <a:r>
              <a:rPr lang="fr-FR" dirty="0">
                <a:solidFill>
                  <a:srgbClr val="FF0000"/>
                </a:solidFill>
              </a:rPr>
              <a:t>organismes vivants</a:t>
            </a:r>
            <a:r>
              <a:rPr lang="fr-FR" dirty="0"/>
              <a:t>. Elle est liée au développement de la </a:t>
            </a:r>
            <a:r>
              <a:rPr lang="fr-FR" u="sng" dirty="0"/>
              <a:t>chimie</a:t>
            </a:r>
            <a:r>
              <a:rPr lang="fr-FR" dirty="0"/>
              <a:t> et de la </a:t>
            </a:r>
            <a:r>
              <a:rPr lang="fr-FR" u="sng" dirty="0"/>
              <a:t>physiologie</a:t>
            </a:r>
            <a:r>
              <a:rPr lang="fr-FR" dirty="0"/>
              <a:t>.</a:t>
            </a:r>
          </a:p>
          <a:p>
            <a:r>
              <a:rPr lang="fr-FR" dirty="0"/>
              <a:t>Elle a bien sûr </a:t>
            </a:r>
            <a:r>
              <a:rPr lang="fr-FR" dirty="0">
                <a:solidFill>
                  <a:srgbClr val="FF0000"/>
                </a:solidFill>
              </a:rPr>
              <a:t>évolué dans le temps: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B2C645CD-8174-4E47-9594-965BA51B63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643624"/>
              </p:ext>
            </p:extLst>
          </p:nvPr>
        </p:nvGraphicFramePr>
        <p:xfrm>
          <a:off x="7480328" y="1689178"/>
          <a:ext cx="4025873" cy="347964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908190">
                  <a:extLst>
                    <a:ext uri="{9D8B030D-6E8A-4147-A177-3AD203B41FA5}">
                      <a16:colId xmlns:a16="http://schemas.microsoft.com/office/drawing/2014/main" val="994426410"/>
                    </a:ext>
                  </a:extLst>
                </a:gridCol>
                <a:gridCol w="1634816">
                  <a:extLst>
                    <a:ext uri="{9D8B030D-6E8A-4147-A177-3AD203B41FA5}">
                      <a16:colId xmlns:a16="http://schemas.microsoft.com/office/drawing/2014/main" val="1853958151"/>
                    </a:ext>
                  </a:extLst>
                </a:gridCol>
                <a:gridCol w="1482867">
                  <a:extLst>
                    <a:ext uri="{9D8B030D-6E8A-4147-A177-3AD203B41FA5}">
                      <a16:colId xmlns:a16="http://schemas.microsoft.com/office/drawing/2014/main" val="2273209185"/>
                    </a:ext>
                  </a:extLst>
                </a:gridCol>
              </a:tblGrid>
              <a:tr h="658526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19ème siècle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Pharmacologie animale et expérimentale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-&gt; Organes et tissus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1502479314"/>
                  </a:ext>
                </a:extLst>
              </a:tr>
              <a:tr h="658526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1940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Pharmacologie moléculaire et cellulaire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-&gt; Interactions mdc-cellules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1113380271"/>
                  </a:ext>
                </a:extLst>
              </a:tr>
              <a:tr h="658526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1960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Pharmacologie clinique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-&gt; Étude des médicaments sur l’Homme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3859069950"/>
                  </a:ext>
                </a:extLst>
              </a:tr>
              <a:tr h="1032554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1980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Pharmacovigilance 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-&gt; Étude des effets indésirables (EI) des médicaments tout au long de la commercialisation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1734362095"/>
                  </a:ext>
                </a:extLst>
              </a:tr>
              <a:tr h="471513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1990/2000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Pharmacologie sociale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++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12380636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728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309FA25-1772-4961-90BE-D39F20067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3F23288-F786-4043-8034-BD069FD8D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28" y="239150"/>
            <a:ext cx="5397472" cy="1303606"/>
          </a:xfrm>
        </p:spPr>
        <p:txBody>
          <a:bodyPr>
            <a:normAutofit/>
          </a:bodyPr>
          <a:lstStyle/>
          <a:p>
            <a:pPr algn="ctr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La pharmacologie sociale:</a:t>
            </a:r>
            <a:endParaRPr lang="fr-FR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F017FE-E192-064C-B246-C37B39993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17152"/>
            <a:ext cx="5485227" cy="4499241"/>
          </a:xfrm>
        </p:spPr>
        <p:txBody>
          <a:bodyPr anchor="ctr">
            <a:norm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C’est l’étude de l’interaction entre les médicaments et LA SOCIÉTÉ ++</a:t>
            </a:r>
          </a:p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On observe les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facteurs sociaux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et les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conséquences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sociales de l’exposition aux médicaments: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C54E2944-C502-7744-BC19-0A4130015E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083838"/>
              </p:ext>
            </p:extLst>
          </p:nvPr>
        </p:nvGraphicFramePr>
        <p:xfrm>
          <a:off x="7480328" y="945745"/>
          <a:ext cx="4025873" cy="4966512"/>
        </p:xfrm>
        <a:graphic>
          <a:graphicData uri="http://schemas.openxmlformats.org/drawingml/2006/table">
            <a:tbl>
              <a:tblPr/>
              <a:tblGrid>
                <a:gridCol w="1966169">
                  <a:extLst>
                    <a:ext uri="{9D8B030D-6E8A-4147-A177-3AD203B41FA5}">
                      <a16:colId xmlns:a16="http://schemas.microsoft.com/office/drawing/2014/main" val="706282354"/>
                    </a:ext>
                  </a:extLst>
                </a:gridCol>
                <a:gridCol w="2059704">
                  <a:extLst>
                    <a:ext uri="{9D8B030D-6E8A-4147-A177-3AD203B41FA5}">
                      <a16:colId xmlns:a16="http://schemas.microsoft.com/office/drawing/2014/main" val="4065385570"/>
                    </a:ext>
                  </a:extLst>
                </a:gridCol>
              </a:tblGrid>
              <a:tr h="671904">
                <a:tc>
                  <a:txBody>
                    <a:bodyPr/>
                    <a:lstStyle/>
                    <a:p>
                      <a:pPr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Effets bénéfiques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04" marR="38704" marT="38704" marB="38704" anchor="ctr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Effets néfastes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04" marR="38704" marT="38704" marB="38704" anchor="ctr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81726"/>
                  </a:ext>
                </a:extLst>
              </a:tr>
              <a:tr h="429460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Augmentation de l’espérance de vie 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Diminution de la mortalité infantile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Essor de la recherche 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04" marR="38704" marT="38704" marB="38704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Inégalité des populations mondiales (notamment dans l’accès aux mdc)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Médicamentation de la société (le mdc n’est pas toujours utilisé à bon escient)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Conduites dopantes, mésusage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Invention de nouvelles maladies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04" marR="38704" marT="38704" marB="38704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75547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8688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E646A7-D148-4320-A501-0291AA75A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799"/>
            <a:ext cx="10820400" cy="1371601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25A7A23-2765-C649-A862-2F4FF6BA8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045" y="947223"/>
            <a:ext cx="9394874" cy="928467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3000">
                <a:latin typeface="Calibri Light" panose="020F0302020204030204" pitchFamily="34" charset="0"/>
                <a:cs typeface="Calibri Light" panose="020F0302020204030204" pitchFamily="34" charset="0"/>
              </a:rPr>
              <a:t>Facteurs influençant la pharmacologie sociale:</a:t>
            </a:r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:a16="http://schemas.microsoft.com/office/drawing/2014/main" id="{25310595-1E0E-0747-8488-BFA368FF16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3385076"/>
              </p:ext>
            </p:extLst>
          </p:nvPr>
        </p:nvGraphicFramePr>
        <p:xfrm>
          <a:off x="1385298" y="2696308"/>
          <a:ext cx="9421406" cy="3475893"/>
        </p:xfrm>
        <a:graphic>
          <a:graphicData uri="http://schemas.openxmlformats.org/drawingml/2006/table">
            <a:tbl>
              <a:tblPr/>
              <a:tblGrid>
                <a:gridCol w="2995096">
                  <a:extLst>
                    <a:ext uri="{9D8B030D-6E8A-4147-A177-3AD203B41FA5}">
                      <a16:colId xmlns:a16="http://schemas.microsoft.com/office/drawing/2014/main" val="3770408320"/>
                    </a:ext>
                  </a:extLst>
                </a:gridCol>
                <a:gridCol w="3798306">
                  <a:extLst>
                    <a:ext uri="{9D8B030D-6E8A-4147-A177-3AD203B41FA5}">
                      <a16:colId xmlns:a16="http://schemas.microsoft.com/office/drawing/2014/main" val="2473827679"/>
                    </a:ext>
                  </a:extLst>
                </a:gridCol>
                <a:gridCol w="2628004">
                  <a:extLst>
                    <a:ext uri="{9D8B030D-6E8A-4147-A177-3AD203B41FA5}">
                      <a16:colId xmlns:a16="http://schemas.microsoft.com/office/drawing/2014/main" val="999224259"/>
                    </a:ext>
                  </a:extLst>
                </a:gridCol>
              </a:tblGrid>
              <a:tr h="653613"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Facteurs principaux 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(+++):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Facteurs variant selon les pays/continents: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Selon la perception du rapport B/R: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467212"/>
                  </a:ext>
                </a:extLst>
              </a:tr>
              <a:tr h="2822280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L’influence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patients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L’influence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industriels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L’influence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agences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 rôle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médecins</a:t>
                      </a: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 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 rôle du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pouvoir politique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L’impact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nouvelles technologies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Démographiques: </a:t>
                      </a:r>
                      <a:r>
                        <a:rPr lang="fr-FR" sz="1800" b="0" i="0" u="none" strike="noStrike">
                          <a:solidFill>
                            <a:srgbClr val="149A8B"/>
                          </a:solidFill>
                          <a:effectLst/>
                          <a:latin typeface="Helvetica Neue" panose="02000503000000020004"/>
                        </a:rPr>
                        <a:t>vieillissement de la pop, âge moyen, natalité, espérance de vie…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Culturel: </a:t>
                      </a:r>
                      <a:r>
                        <a:rPr lang="fr-FR" sz="1800" b="0" i="0" u="none" strike="noStrike">
                          <a:solidFill>
                            <a:srgbClr val="149A8B"/>
                          </a:solidFill>
                          <a:effectLst/>
                          <a:latin typeface="Helvetica Neue" panose="02000503000000020004"/>
                        </a:rPr>
                        <a:t>médecine traditionnelle, utilisation de formes galéniques différentes…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Économique: </a:t>
                      </a:r>
                      <a:r>
                        <a:rPr lang="fr-FR" sz="1800" b="0" i="0" u="none" strike="noStrike">
                          <a:solidFill>
                            <a:srgbClr val="149A8B"/>
                          </a:solidFill>
                          <a:effectLst/>
                          <a:latin typeface="Helvetica Neue" panose="02000503000000020004"/>
                        </a:rPr>
                        <a:t>pays industrialisés vs en voie de développement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Religieux: </a:t>
                      </a:r>
                      <a:r>
                        <a:rPr lang="fr-FR" sz="1800" b="0" i="0" u="none" strike="noStrike">
                          <a:solidFill>
                            <a:srgbClr val="149A8B"/>
                          </a:solidFill>
                          <a:effectLst/>
                          <a:latin typeface="Helvetica Neue" panose="02000503000000020004"/>
                        </a:rPr>
                        <a:t>jeune du ramadan, transfusion…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Variable selon: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Les populations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Les pays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 niveau sociologique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 niveau politique 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01165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0357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B276432-411E-B542-A63B-34125C051846}"/>
              </a:ext>
            </a:extLst>
          </p:cNvPr>
          <p:cNvSpPr txBox="1"/>
          <p:nvPr/>
        </p:nvSpPr>
        <p:spPr>
          <a:xfrm>
            <a:off x="906162" y="2397949"/>
            <a:ext cx="10379676" cy="20621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fr-FR" sz="28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pharmacocinétique sociale: </a:t>
            </a:r>
            <a:r>
              <a:rPr lang="fr-F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c’est l’étude des facteurs régulant la métabolisation du médicament par la société.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fr-FR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fr-FR" sz="28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pharmacodynamie sociale:</a:t>
            </a:r>
            <a:r>
              <a:rPr lang="fr-F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c’est la pharmacovigilance sociale, </a:t>
            </a:r>
            <a:r>
              <a:rPr lang="fr-FR" sz="24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cad</a:t>
            </a:r>
            <a:r>
              <a:rPr lang="fr-F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, l’étude des effets indésirables et bénéfiques.</a:t>
            </a:r>
          </a:p>
        </p:txBody>
      </p:sp>
      <p:pic>
        <p:nvPicPr>
          <p:cNvPr id="3" name="Image 2" descr="Une image contenant personne, gens, intérieur, groupe&#10;&#10;Description générée automatiquement">
            <a:extLst>
              <a:ext uri="{FF2B5EF4-FFF2-40B4-BE49-F238E27FC236}">
                <a16:creationId xmlns:a16="http://schemas.microsoft.com/office/drawing/2014/main" id="{D05D6AC8-AE41-E04B-AEB2-A4949AC42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7503" y="271462"/>
            <a:ext cx="2844847" cy="188174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C90579F-0566-7C47-A7A8-538D43995DC2}"/>
              </a:ext>
            </a:extLst>
          </p:cNvPr>
          <p:cNvSpPr txBox="1"/>
          <p:nvPr/>
        </p:nvSpPr>
        <p:spPr>
          <a:xfrm>
            <a:off x="5844746" y="457200"/>
            <a:ext cx="30891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Tutrice </a:t>
            </a:r>
            <a:r>
              <a:rPr lang="fr-FR" dirty="0" err="1"/>
              <a:t>anat</a:t>
            </a:r>
            <a:r>
              <a:rPr lang="fr-FR" dirty="0"/>
              <a:t> tête et cou </a:t>
            </a:r>
            <a:r>
              <a:rPr lang="fr-FR" dirty="0" err="1"/>
              <a:t>eurk</a:t>
            </a:r>
            <a:r>
              <a:rPr lang="fr-FR" dirty="0"/>
              <a:t> + tutrice odontologie love u -&gt;</a:t>
            </a:r>
          </a:p>
        </p:txBody>
      </p:sp>
    </p:spTree>
    <p:extLst>
      <p:ext uri="{BB962C8B-B14F-4D97-AF65-F5344CB8AC3E}">
        <p14:creationId xmlns:p14="http://schemas.microsoft.com/office/powerpoint/2010/main" val="4088605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E00E3E0-07DA-4A53-8D2F-59983E1449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62500" cy="6857999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7F0026F-162E-6044-BF2D-5649DCF4C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01040"/>
            <a:ext cx="3390900" cy="5486400"/>
          </a:xfrm>
        </p:spPr>
        <p:txBody>
          <a:bodyPr anchor="ctr">
            <a:normAutofit/>
          </a:bodyPr>
          <a:lstStyle/>
          <a:p>
            <a:pPr marL="571500" indent="-571500" algn="ctr">
              <a:buFont typeface="Wingdings" pitchFamily="2" charset="2"/>
              <a:buChar char="Ø"/>
            </a:pPr>
            <a:r>
              <a:rPr lang="fr-FR">
                <a:latin typeface="Calibri Light" panose="020F0302020204030204" pitchFamily="34" charset="0"/>
                <a:cs typeface="Calibri Light" panose="020F0302020204030204" pitchFamily="34" charset="0"/>
              </a:rPr>
              <a:t>L’influence des patients:</a:t>
            </a:r>
          </a:p>
        </p:txBody>
      </p:sp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85CFE537-226D-5742-960F-6CE879657D6A}"/>
              </a:ext>
            </a:extLst>
          </p:cNvPr>
          <p:cNvSpPr/>
          <p:nvPr/>
        </p:nvSpPr>
        <p:spPr>
          <a:xfrm>
            <a:off x="7722972" y="5227679"/>
            <a:ext cx="4330014" cy="1457325"/>
          </a:xfrm>
          <a:prstGeom prst="roundRect">
            <a:avLst/>
          </a:prstGeom>
          <a:solidFill>
            <a:schemeClr val="accent2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spcAft>
                <a:spcPts val="600"/>
              </a:spcAft>
            </a:pPr>
            <a:r>
              <a:rPr lang="fr-FR" sz="1400" b="1" dirty="0"/>
              <a:t>* 1/4 DES PATIENTS EXERCENT UNE PRESSION DE PRESCRIPTION SUR LE MÉDECIN GÉNÉRALISTE</a:t>
            </a:r>
            <a:endParaRPr lang="fr-FR" sz="1400" dirty="0"/>
          </a:p>
          <a:p>
            <a:pPr marL="285750" indent="-285750" algn="just">
              <a:spcAft>
                <a:spcPts val="600"/>
              </a:spcAft>
            </a:pPr>
            <a:r>
              <a:rPr lang="fr-FR" sz="1400" b="1" dirty="0"/>
              <a:t>* EN FRANCE 90% DES CONSULTATIONS AVEC UN GÉNÉRALISTE ABOUTISSENT À UNE ORDONNANCE </a:t>
            </a:r>
            <a:endParaRPr lang="fr-FR" sz="1400" dirty="0"/>
          </a:p>
        </p:txBody>
      </p:sp>
      <p:graphicFrame>
        <p:nvGraphicFramePr>
          <p:cNvPr id="12" name="Espace réservé du contenu 2">
            <a:extLst>
              <a:ext uri="{FF2B5EF4-FFF2-40B4-BE49-F238E27FC236}">
                <a16:creationId xmlns:a16="http://schemas.microsoft.com/office/drawing/2014/main" id="{8263AFEE-D97C-47CF-BCC3-02641F800E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3636357"/>
              </p:ext>
            </p:extLst>
          </p:nvPr>
        </p:nvGraphicFramePr>
        <p:xfrm>
          <a:off x="5410200" y="701675"/>
          <a:ext cx="6096000" cy="5470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5901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309FA25-1772-4961-90BE-D39F20067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BB516C2-24BB-FF41-AD91-363470CF9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28" y="239150"/>
            <a:ext cx="5397472" cy="1303606"/>
          </a:xfrm>
        </p:spPr>
        <p:txBody>
          <a:bodyPr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L’influence des industriels</a:t>
            </a:r>
            <a:endParaRPr lang="fr-FR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AFD7E80-DE95-3749-9B8D-F179111B9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17152"/>
            <a:ext cx="5485227" cy="4499241"/>
          </a:xfrm>
        </p:spPr>
        <p:txBody>
          <a:bodyPr>
            <a:normAutofit lnSpcReduction="10000"/>
          </a:bodyPr>
          <a:lstStyle/>
          <a:p>
            <a:pPr algn="ctr"/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Amélioration thérapeutique + rentabilité économique	</a:t>
            </a:r>
          </a:p>
          <a:p>
            <a:pPr algn="just"/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20%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de la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pop consomme 80%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des médicaments en valeurs.</a:t>
            </a:r>
          </a:p>
          <a:p>
            <a:pPr algn="just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L’industriel développe </a:t>
            </a:r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plusieurs stratégies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pour influencer la consommation du médicament.</a:t>
            </a:r>
          </a:p>
          <a:p>
            <a:pPr marL="0" indent="0" algn="just">
              <a:buNone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-&gt;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Tout ceci va contribuer à la médicamentation.</a:t>
            </a:r>
          </a:p>
          <a:p>
            <a:pPr algn="just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/!\ Le </a:t>
            </a:r>
            <a:r>
              <a:rPr lang="fr-FR" b="1" dirty="0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diseases</a:t>
            </a:r>
            <a:r>
              <a:rPr lang="fr-FR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fr-FR" b="1" dirty="0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mongering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: c’est le fait d’inventer de nouvelles maladies.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3DA8B3AE-D9B4-DC44-B056-C7E0955D57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051282"/>
              </p:ext>
            </p:extLst>
          </p:nvPr>
        </p:nvGraphicFramePr>
        <p:xfrm>
          <a:off x="7522710" y="685800"/>
          <a:ext cx="3941108" cy="5486402"/>
        </p:xfrm>
        <a:graphic>
          <a:graphicData uri="http://schemas.openxmlformats.org/drawingml/2006/table">
            <a:tbl>
              <a:tblPr firstRow="1" bandRow="1"/>
              <a:tblGrid>
                <a:gridCol w="3941108">
                  <a:extLst>
                    <a:ext uri="{9D8B030D-6E8A-4147-A177-3AD203B41FA5}">
                      <a16:colId xmlns:a16="http://schemas.microsoft.com/office/drawing/2014/main" val="1566734393"/>
                    </a:ext>
                  </a:extLst>
                </a:gridCol>
              </a:tblGrid>
              <a:tr h="1232725">
                <a:tc>
                  <a:txBody>
                    <a:bodyPr/>
                    <a:lstStyle/>
                    <a:p>
                      <a:pPr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Le </a:t>
                      </a:r>
                      <a:r>
                        <a:rPr lang="fr-FR" sz="1800" b="1">
                          <a:solidFill>
                            <a:srgbClr val="E6000E"/>
                          </a:solidFill>
                          <a:effectLst/>
                          <a:latin typeface="Optima" panose="02000503060000020004" pitchFamily="2" charset="0"/>
                        </a:rPr>
                        <a:t>BEYONG THE PILL</a:t>
                      </a: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 = faire croire qu’ils ne sont pas là pour vendre un médicament mais que ce sont des </a:t>
                      </a:r>
                      <a:r>
                        <a:rPr lang="fr-FR" sz="1800" u="sng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sociétés prestataires de services</a:t>
                      </a: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.</a:t>
                      </a:r>
                      <a:endParaRPr lang="fr-FR" sz="1800">
                        <a:effectLst/>
                      </a:endParaRPr>
                    </a:p>
                  </a:txBody>
                  <a:tcPr marL="38640" marR="38640" marT="38640" marB="3864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2659203"/>
                  </a:ext>
                </a:extLst>
              </a:tr>
              <a:tr h="954974">
                <a:tc>
                  <a:txBody>
                    <a:bodyPr/>
                    <a:lstStyle/>
                    <a:p>
                      <a:pPr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>
                          <a:solidFill>
                            <a:srgbClr val="E6000E"/>
                          </a:solidFill>
                          <a:effectLst/>
                          <a:latin typeface="Optima" panose="02000503060000020004" pitchFamily="2" charset="0"/>
                        </a:rPr>
                        <a:t>Toucher les patients</a:t>
                      </a: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: formations, supports d’informations, services, outils d’échange entre patients…</a:t>
                      </a:r>
                      <a:endParaRPr lang="fr-FR" sz="1800">
                        <a:effectLst/>
                      </a:endParaRPr>
                    </a:p>
                  </a:txBody>
                  <a:tcPr marL="38640" marR="38640" marT="38640" marB="3864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565304"/>
                  </a:ext>
                </a:extLst>
              </a:tr>
              <a:tr h="1510476">
                <a:tc>
                  <a:txBody>
                    <a:bodyPr/>
                    <a:lstStyle/>
                    <a:p>
                      <a:pPr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>
                          <a:solidFill>
                            <a:srgbClr val="E6000E"/>
                          </a:solidFill>
                          <a:effectLst/>
                          <a:latin typeface="Optima" panose="02000503060000020004" pitchFamily="2" charset="0"/>
                        </a:rPr>
                        <a:t>Favoriser les interactions patients/professionnels de santé:</a:t>
                      </a: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 supports de communication, gestion de rappel, suivi à distance grâce à un dispositif médical…</a:t>
                      </a:r>
                      <a:endParaRPr lang="fr-FR" sz="1800">
                        <a:effectLst/>
                      </a:endParaRPr>
                    </a:p>
                  </a:txBody>
                  <a:tcPr marL="38640" marR="38640" marT="38640" marB="3864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166961"/>
                  </a:ext>
                </a:extLst>
              </a:tr>
              <a:tr h="1788227">
                <a:tc>
                  <a:txBody>
                    <a:bodyPr/>
                    <a:lstStyle/>
                    <a:p>
                      <a:pPr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8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Actions s’inscrivant dans le cadre des </a:t>
                      </a:r>
                      <a:r>
                        <a:rPr lang="fr-FR" sz="1800" b="1" dirty="0">
                          <a:solidFill>
                            <a:srgbClr val="E6000E"/>
                          </a:solidFill>
                          <a:effectLst/>
                          <a:latin typeface="Optima" panose="02000503060000020004" pitchFamily="2" charset="0"/>
                        </a:rPr>
                        <a:t>priorités de santé publique et/ou des parcours de soins:</a:t>
                      </a:r>
                      <a:r>
                        <a:rPr lang="fr-FR" sz="18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 campagnes de prévention, de sensibilisation, de dépistage / organisation de conférences…</a:t>
                      </a:r>
                      <a:endParaRPr lang="fr-FR" sz="1800" dirty="0">
                        <a:effectLst/>
                      </a:endParaRPr>
                    </a:p>
                  </a:txBody>
                  <a:tcPr marL="38640" marR="38640" marT="38640" marB="3864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2076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2796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1F74DE8-DF55-1849-99F2-B28AF51D6787}"/>
              </a:ext>
            </a:extLst>
          </p:cNvPr>
          <p:cNvSpPr/>
          <p:nvPr/>
        </p:nvSpPr>
        <p:spPr>
          <a:xfrm>
            <a:off x="2065638" y="2397948"/>
            <a:ext cx="80607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La </a:t>
            </a:r>
            <a:r>
              <a:rPr lang="fr-FR" sz="2800" b="1" u="sng" dirty="0">
                <a:solidFill>
                  <a:srgbClr val="E6000E"/>
                </a:solidFill>
                <a:effectLst/>
                <a:latin typeface="Optima" panose="02000503060000020004" pitchFamily="2" charset="0"/>
              </a:rPr>
              <a:t>MÉDICALISATION</a:t>
            </a:r>
            <a:r>
              <a:rPr lang="fr-FR" sz="2800" dirty="0">
                <a:solidFill>
                  <a:srgbClr val="000000"/>
                </a:solidFill>
                <a:latin typeface="Optima" panose="02000503060000020004" pitchFamily="2" charset="0"/>
              </a:rPr>
              <a:t> </a:t>
            </a: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de la société : situation auparavant considérée comme ne relevant </a:t>
            </a:r>
            <a:r>
              <a:rPr lang="fr-FR" sz="2400" u="sng" dirty="0">
                <a:solidFill>
                  <a:srgbClr val="000000"/>
                </a:solidFill>
                <a:latin typeface="Optima" panose="02000503060000020004" pitchFamily="2" charset="0"/>
              </a:rPr>
              <a:t>pas d’une intervention médicale</a:t>
            </a: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La </a:t>
            </a:r>
            <a:r>
              <a:rPr lang="fr-FR" sz="2800" b="1" u="sng" dirty="0">
                <a:solidFill>
                  <a:srgbClr val="E6000E"/>
                </a:solidFill>
                <a:effectLst/>
                <a:latin typeface="Optima" panose="02000503060000020004" pitchFamily="2" charset="0"/>
              </a:rPr>
              <a:t>MÉDICAMENTATION</a:t>
            </a:r>
            <a:r>
              <a:rPr lang="fr-FR" sz="2800" b="1" dirty="0">
                <a:solidFill>
                  <a:srgbClr val="E6000E"/>
                </a:solidFill>
                <a:effectLst/>
                <a:latin typeface="Optima" panose="02000503060000020004" pitchFamily="2" charset="0"/>
              </a:rPr>
              <a:t> </a:t>
            </a: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: prise de médicament dans des </a:t>
            </a:r>
            <a:r>
              <a:rPr lang="fr-FR" sz="2400" u="sng" dirty="0">
                <a:solidFill>
                  <a:srgbClr val="000000"/>
                </a:solidFill>
                <a:latin typeface="Optima" panose="02000503060000020004" pitchFamily="2" charset="0"/>
              </a:rPr>
              <a:t>conditions de médicalisation</a:t>
            </a: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.</a:t>
            </a:r>
          </a:p>
        </p:txBody>
      </p:sp>
      <p:pic>
        <p:nvPicPr>
          <p:cNvPr id="3" name="Image 2" descr="Une image contenant intérieur, personne, tenant, assis&#10;&#10;Description générée automatiquement">
            <a:extLst>
              <a:ext uri="{FF2B5EF4-FFF2-40B4-BE49-F238E27FC236}">
                <a16:creationId xmlns:a16="http://schemas.microsoft.com/office/drawing/2014/main" id="{309B7AA9-A8C3-5C4C-BF31-70CCB71C25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222024" y="144154"/>
            <a:ext cx="2799941" cy="210358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E0EE5D-881E-3C4B-9E66-256A1CB495CB}"/>
              </a:ext>
            </a:extLst>
          </p:cNvPr>
          <p:cNvSpPr txBox="1"/>
          <p:nvPr/>
        </p:nvSpPr>
        <p:spPr>
          <a:xfrm>
            <a:off x="8140808" y="144153"/>
            <a:ext cx="2162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L’élite -&gt;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EAECF41-3D88-7640-A701-0C646E5FB6BD}"/>
              </a:ext>
            </a:extLst>
          </p:cNvPr>
          <p:cNvSpPr txBox="1"/>
          <p:nvPr/>
        </p:nvSpPr>
        <p:spPr>
          <a:xfrm>
            <a:off x="10126362" y="2213282"/>
            <a:ext cx="2235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Dédi</a:t>
            </a:r>
            <a:r>
              <a:rPr lang="fr-FR" dirty="0"/>
              <a:t> à </a:t>
            </a:r>
            <a:r>
              <a:rPr lang="fr-FR" dirty="0" err="1"/>
              <a:t>Loberge</a:t>
            </a:r>
            <a:r>
              <a:rPr lang="fr-FR" dirty="0"/>
              <a:t> &lt;3</a:t>
            </a:r>
          </a:p>
        </p:txBody>
      </p:sp>
    </p:spTree>
    <p:extLst>
      <p:ext uri="{BB962C8B-B14F-4D97-AF65-F5344CB8AC3E}">
        <p14:creationId xmlns:p14="http://schemas.microsoft.com/office/powerpoint/2010/main" val="2169952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309FA25-1772-4961-90BE-D39F20067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5A77734-DABC-8747-BC94-8239C2156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28" y="239150"/>
            <a:ext cx="5397472" cy="1303606"/>
          </a:xfrm>
        </p:spPr>
        <p:txBody>
          <a:bodyPr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>
                <a:latin typeface="Calibri Light" panose="020F0302020204030204" pitchFamily="34" charset="0"/>
                <a:cs typeface="Calibri Light" panose="020F0302020204030204" pitchFamily="34" charset="0"/>
              </a:rPr>
              <a:t>L’influence des agences: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E65262-E112-E849-99E9-405EC84B05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17152"/>
            <a:ext cx="5485227" cy="4499241"/>
          </a:xfrm>
        </p:spPr>
        <p:txBody>
          <a:bodyPr anchor="ctr">
            <a:normAutofit/>
          </a:bodyPr>
          <a:lstStyle/>
          <a:p>
            <a:r>
              <a:rPr lang="fr-FR" dirty="0"/>
              <a:t>Les deux grandes agences françaises sont </a:t>
            </a:r>
            <a:r>
              <a:rPr lang="fr-FR" dirty="0">
                <a:solidFill>
                  <a:srgbClr val="FF0000"/>
                </a:solidFill>
              </a:rPr>
              <a:t>l’ANSM et la HAS </a:t>
            </a:r>
            <a:r>
              <a:rPr lang="fr-FR" dirty="0"/>
              <a:t>: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80EFE2DD-82BC-D44E-AD55-41AB78F129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98950"/>
              </p:ext>
            </p:extLst>
          </p:nvPr>
        </p:nvGraphicFramePr>
        <p:xfrm>
          <a:off x="7480328" y="1237035"/>
          <a:ext cx="4025873" cy="4976804"/>
        </p:xfrm>
        <a:graphic>
          <a:graphicData uri="http://schemas.openxmlformats.org/drawingml/2006/table">
            <a:tbl>
              <a:tblPr firstRow="1" bandRow="1"/>
              <a:tblGrid>
                <a:gridCol w="1980816">
                  <a:extLst>
                    <a:ext uri="{9D8B030D-6E8A-4147-A177-3AD203B41FA5}">
                      <a16:colId xmlns:a16="http://schemas.microsoft.com/office/drawing/2014/main" val="1686495142"/>
                    </a:ext>
                  </a:extLst>
                </a:gridCol>
                <a:gridCol w="2045057">
                  <a:extLst>
                    <a:ext uri="{9D8B030D-6E8A-4147-A177-3AD203B41FA5}">
                      <a16:colId xmlns:a16="http://schemas.microsoft.com/office/drawing/2014/main" val="2502677376"/>
                    </a:ext>
                  </a:extLst>
                </a:gridCol>
              </a:tblGrid>
              <a:tr h="1081887">
                <a:tc>
                  <a:txBody>
                    <a:bodyPr/>
                    <a:lstStyle/>
                    <a:p>
                      <a:r>
                        <a:rPr lang="fr-FR" sz="2100" b="1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Rôles :</a:t>
                      </a:r>
                      <a:endParaRPr lang="fr-FR" sz="2100" dirty="0">
                        <a:effectLst/>
                      </a:endParaRPr>
                    </a:p>
                  </a:txBody>
                  <a:tcPr marL="44051" marR="44051" marT="44051" marB="44051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100" b="1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Financement impartial : experts impartiaux?</a:t>
                      </a:r>
                      <a:endParaRPr lang="fr-FR" sz="2100" dirty="0">
                        <a:effectLst/>
                      </a:endParaRPr>
                    </a:p>
                  </a:txBody>
                  <a:tcPr marL="44051" marR="44051" marT="44051" marB="44051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499748"/>
                  </a:ext>
                </a:extLst>
              </a:tr>
              <a:tr h="3302044"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Négociations avec les industriels</a:t>
                      </a:r>
                      <a:endParaRPr lang="fr-FR" sz="21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Décisions sur le médicament</a:t>
                      </a:r>
                      <a:endParaRPr lang="fr-FR" sz="2100">
                        <a:effectLst/>
                      </a:endParaRPr>
                    </a:p>
                  </a:txBody>
                  <a:tcPr marL="44051" marR="44051" marT="44051" marB="44051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Absence de transparence sur les négociations</a:t>
                      </a:r>
                      <a:endParaRPr lang="fr-FR" sz="2100" dirty="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Financement par les industriels</a:t>
                      </a:r>
                      <a:endParaRPr lang="fr-FR" sz="2100" dirty="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Évolution après les scandales -&gt; </a:t>
                      </a:r>
                      <a:r>
                        <a:rPr lang="fr-FR" sz="2100" dirty="0" err="1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ajd</a:t>
                      </a:r>
                      <a:r>
                        <a:rPr lang="fr-FR" sz="21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 obligation de déclaration des liens d’intérêt</a:t>
                      </a:r>
                      <a:endParaRPr lang="fr-FR" sz="2100" dirty="0">
                        <a:effectLst/>
                      </a:endParaRPr>
                    </a:p>
                  </a:txBody>
                  <a:tcPr marL="44051" marR="44051" marT="44051" marB="44051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14218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4237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BA53D2-C5C8-4942-9418-5B60789CB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2550" y="685800"/>
            <a:ext cx="9486900" cy="1371600"/>
          </a:xfrm>
        </p:spPr>
        <p:txBody>
          <a:bodyPr/>
          <a:lstStyle/>
          <a:p>
            <a:pPr marL="457200" indent="-457200">
              <a:buFont typeface="Wingdings" pitchFamily="2" charset="2"/>
              <a:buChar char="Ø"/>
            </a:pPr>
            <a:r>
              <a:rPr lang="fr-FR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rôle des </a:t>
            </a:r>
            <a:r>
              <a:rPr lang="fr-FR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médecins</a:t>
            </a:r>
            <a:endParaRPr lang="fr-FR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CBD3BB5-2B80-BF43-AD6D-4AE5E1DD7203}"/>
              </a:ext>
            </a:extLst>
          </p:cNvPr>
          <p:cNvSpPr txBox="1"/>
          <p:nvPr/>
        </p:nvSpPr>
        <p:spPr>
          <a:xfrm>
            <a:off x="1371600" y="2886502"/>
            <a:ext cx="1011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Le rôle du </a:t>
            </a:r>
            <a:r>
              <a:rPr lang="fr-FR" sz="36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pouvoir politique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95492C7-2CE0-CB4C-ABA6-C31276995CFC}"/>
              </a:ext>
            </a:extLst>
          </p:cNvPr>
          <p:cNvSpPr txBox="1"/>
          <p:nvPr/>
        </p:nvSpPr>
        <p:spPr>
          <a:xfrm>
            <a:off x="1371600" y="4361935"/>
            <a:ext cx="9230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L’impact des </a:t>
            </a:r>
            <a:r>
              <a:rPr lang="fr-FR" sz="36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nouvelles technologies</a:t>
            </a:r>
            <a:endParaRPr lang="fr-FR" sz="36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Image 9" descr="Une image contenant table&#10;&#10;Description générée automatiquement">
            <a:extLst>
              <a:ext uri="{FF2B5EF4-FFF2-40B4-BE49-F238E27FC236}">
                <a16:creationId xmlns:a16="http://schemas.microsoft.com/office/drawing/2014/main" id="{9722FB15-889A-1E40-816D-549DA9A43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5" y="242887"/>
            <a:ext cx="3398022" cy="1814513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447C5144-098D-684C-B213-009642995F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297" y="2606417"/>
            <a:ext cx="1689100" cy="120650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4CDDD83F-FAD0-8C46-B9D3-AC30471814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7850" y="4482160"/>
            <a:ext cx="2019300" cy="10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084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A6B605E-B973-41C3-92CD-B85E8E91F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337CC61-9E93-4D80-9F1C-12CE9A0C0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600" y="1371600"/>
            <a:ext cx="4038600" cy="4114801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2DDF553C-D2E1-3A49-AA38-5659A973C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160" y="1833395"/>
            <a:ext cx="2998019" cy="197895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500" kern="1200" cap="all" spc="300" baseline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Aspects économiques</a:t>
            </a:r>
          </a:p>
        </p:txBody>
      </p:sp>
      <p:pic>
        <p:nvPicPr>
          <p:cNvPr id="6" name="Espace réservé du contenu 5" descr="Une image contenant alimentation, bouteille&#10;&#10;Description générée automatiquement">
            <a:extLst>
              <a:ext uri="{FF2B5EF4-FFF2-40B4-BE49-F238E27FC236}">
                <a16:creationId xmlns:a16="http://schemas.microsoft.com/office/drawing/2014/main" id="{051690DE-F313-B34C-A4C6-30AB25AAB9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14868" y="1407790"/>
            <a:ext cx="5091332" cy="400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483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4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1000DC7-60D3-4B49-9566-D4345ADAD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568842"/>
            <a:ext cx="3880229" cy="5709684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Généralités:</a:t>
            </a:r>
          </a:p>
        </p:txBody>
      </p:sp>
      <p:sp>
        <p:nvSpPr>
          <p:cNvPr id="28" name="Rectangle 16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A0C0EA-4244-9446-B348-BB37F3802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8842"/>
            <a:ext cx="5426846" cy="5709684"/>
          </a:xfrm>
        </p:spPr>
        <p:txBody>
          <a:bodyPr anchor="ctr">
            <a:normAutofit/>
          </a:bodyPr>
          <a:lstStyle/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Le financement et les dépenses de santé :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c’est un </a:t>
            </a:r>
            <a:r>
              <a:rPr lang="fr-FR" sz="2000" b="1" dirty="0"/>
              <a:t>aspect essentiel</a:t>
            </a:r>
            <a:r>
              <a:rPr lang="fr-FR" sz="2000" dirty="0"/>
              <a:t> des politiques de santé. 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dirty="0">
                <a:solidFill>
                  <a:srgbClr val="FF0000"/>
                </a:solidFill>
              </a:rPr>
              <a:t> </a:t>
            </a:r>
            <a:r>
              <a:rPr lang="fr-FR" sz="2000" b="1" dirty="0">
                <a:solidFill>
                  <a:srgbClr val="FF0000"/>
                </a:solidFill>
              </a:rPr>
              <a:t>Politique de santé et difficultés de mise en œuvre :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>
                <a:solidFill>
                  <a:schemeClr val="tx1"/>
                </a:solidFill>
              </a:rPr>
              <a:t>dans les pays développés, </a:t>
            </a:r>
            <a:r>
              <a:rPr lang="fr-FR" sz="2000" b="1" dirty="0">
                <a:solidFill>
                  <a:schemeClr val="tx1"/>
                </a:solidFill>
              </a:rPr>
              <a:t>l’industrie pharmaceutique</a:t>
            </a:r>
            <a:r>
              <a:rPr lang="fr-FR" sz="2000" dirty="0">
                <a:solidFill>
                  <a:schemeClr val="tx1"/>
                </a:solidFill>
              </a:rPr>
              <a:t> est un secteur d’exportation. 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Concentration des dépenses :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les </a:t>
            </a:r>
            <a:r>
              <a:rPr lang="fr-FR" sz="2000" b="1" dirty="0"/>
              <a:t>consommations médicales varient</a:t>
            </a:r>
            <a:r>
              <a:rPr lang="fr-FR" sz="2000" dirty="0"/>
              <a:t> fortement selon différents </a:t>
            </a:r>
            <a:r>
              <a:rPr lang="fr-FR" sz="2000" u="sng" dirty="0"/>
              <a:t>critères.</a:t>
            </a:r>
            <a:endParaRPr lang="fr-FR" sz="2000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Politique de maitrise des dépenses</a:t>
            </a:r>
            <a:endParaRPr lang="fr-FR" sz="2000" dirty="0">
              <a:solidFill>
                <a:srgbClr val="FF0000"/>
              </a:solidFill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EN FRANCE LE MARCHÉ DU MÉDICAMENT EST TOTALEMENT CONTRÔLÉ</a:t>
            </a:r>
            <a:endParaRPr lang="fr-FR" sz="2000" dirty="0">
              <a:solidFill>
                <a:srgbClr val="FF0000"/>
              </a:solidFill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Particularités du marché du médicament :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le médicament est un BIEN DE CONSOMMATION qui obéit à des </a:t>
            </a:r>
            <a:r>
              <a:rPr lang="fr-FR" sz="2000" b="1" dirty="0"/>
              <a:t>règles très strictes</a:t>
            </a:r>
            <a:r>
              <a:rPr lang="fr-FR" sz="2000" dirty="0"/>
              <a:t>.</a:t>
            </a:r>
          </a:p>
          <a:p>
            <a:pPr>
              <a:lnSpc>
                <a:spcPct val="90000"/>
              </a:lnSpc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829997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CE5ABE1-7B57-524B-BC81-E26D316B1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568842"/>
            <a:ext cx="3880229" cy="5709684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3600">
                <a:latin typeface="Calibri Light" panose="020F0302020204030204" pitchFamily="34" charset="0"/>
                <a:cs typeface="Calibri Light" panose="020F0302020204030204" pitchFamily="34" charset="0"/>
              </a:rPr>
              <a:t>Le marché du médicament dans le monde: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AA56B3-814F-9B4F-B5D2-E44DE9CE2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8842"/>
            <a:ext cx="5426846" cy="5709684"/>
          </a:xfrm>
        </p:spPr>
        <p:txBody>
          <a:bodyPr anchor="ctr">
            <a:normAutofit/>
          </a:bodyPr>
          <a:lstStyle/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En </a:t>
            </a:r>
            <a:r>
              <a:rPr lang="fr-FR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2018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, le marché du médicament représente 1 135 milliards de dollars de chiffre d’affaire (CA).</a:t>
            </a:r>
          </a:p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On retrouve </a:t>
            </a:r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5 aires thérapeutiques majeures: </a:t>
            </a:r>
          </a:p>
          <a:p>
            <a:pPr lvl="1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Oncologie</a:t>
            </a:r>
          </a:p>
          <a:p>
            <a:pPr lvl="1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Diabète</a:t>
            </a:r>
          </a:p>
          <a:p>
            <a:pPr lvl="1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Maladies auto-immunes (2ème en 2019)</a:t>
            </a:r>
          </a:p>
          <a:p>
            <a:pPr lvl="1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Douleur</a:t>
            </a:r>
          </a:p>
          <a:p>
            <a:pPr lvl="1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Maladies respiratoires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9367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29CAB93D-0559-8042-8557-E408E8A21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20% de la population consomme 80% des médicaments en valeur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84206EDF-4225-DC4E-8338-51A3E164CB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ln>
            <a:solidFill>
              <a:schemeClr val="accent2"/>
            </a:solidFill>
          </a:ln>
        </p:spPr>
        <p:txBody>
          <a:bodyPr/>
          <a:lstStyle/>
          <a:p>
            <a:pPr algn="just"/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Maladies rares et Médicaments orphelins :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 </a:t>
            </a:r>
          </a:p>
          <a:p>
            <a:pPr algn="just">
              <a:buFontTx/>
              <a:buChar char="-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Les </a:t>
            </a:r>
            <a:r>
              <a:rPr lang="fr-FR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maladies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rares touchent moins de 5 personnes / 10000</a:t>
            </a:r>
          </a:p>
          <a:p>
            <a:pPr algn="just">
              <a:buFontTx/>
              <a:buChar char="-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Les </a:t>
            </a:r>
            <a:r>
              <a:rPr lang="fr-FR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médicaments orphelins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sont donc utilisés pour le diagnostic, la prévention ou le traitement de maladies rares.</a:t>
            </a:r>
          </a:p>
          <a:p>
            <a:pPr>
              <a:buFontTx/>
              <a:buChar char="-"/>
            </a:pPr>
            <a:endParaRPr lang="fr-FR" dirty="0"/>
          </a:p>
          <a:p>
            <a:endParaRPr lang="fr-FR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86104D5-B3B0-ED4C-8498-84758994C0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408" y="2057401"/>
            <a:ext cx="5016834" cy="2555874"/>
          </a:xfrm>
          <a:ln>
            <a:solidFill>
              <a:schemeClr val="accent2"/>
            </a:solidFill>
          </a:ln>
        </p:spPr>
        <p:txBody>
          <a:bodyPr/>
          <a:lstStyle/>
          <a:p>
            <a:pPr algn="just"/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Maladies parasitaires :</a:t>
            </a:r>
          </a:p>
          <a:p>
            <a:pPr algn="just">
              <a:buFontTx/>
              <a:buChar char="-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Il existe des maladies dites négligées car présentes </a:t>
            </a:r>
            <a:r>
              <a:rPr lang="fr-FR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uniquement dans les pays pauvres</a:t>
            </a:r>
          </a:p>
          <a:p>
            <a:pPr algn="just">
              <a:buFontTx/>
              <a:buChar char="-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 Elles touchent 1 personne sur 6 dans le monde </a:t>
            </a:r>
          </a:p>
          <a:p>
            <a:pPr>
              <a:buFontTx/>
              <a:buChar char="-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C155D33-7C4C-8C47-9526-B16E730EC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8850" y="3378200"/>
            <a:ext cx="114300" cy="101600"/>
          </a:xfrm>
          <a:prstGeom prst="rect">
            <a:avLst/>
          </a:prstGeom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3B5047F9-1A7D-4147-B091-966CD0328EAF}"/>
              </a:ext>
            </a:extLst>
          </p:cNvPr>
          <p:cNvSpPr/>
          <p:nvPr/>
        </p:nvSpPr>
        <p:spPr>
          <a:xfrm>
            <a:off x="6379708" y="5057775"/>
            <a:ext cx="4917221" cy="111918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L’OMS a pour objectif d’éradiquer ces maladies (d’où la mise en place de différentes stratégies autour du médicament orphelin).</a:t>
            </a:r>
          </a:p>
        </p:txBody>
      </p:sp>
    </p:spTree>
    <p:extLst>
      <p:ext uri="{BB962C8B-B14F-4D97-AF65-F5344CB8AC3E}">
        <p14:creationId xmlns:p14="http://schemas.microsoft.com/office/powerpoint/2010/main" val="3993588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9D1CD-E091-394E-A648-80BAFC214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Le poids économique de l’industrie pharmaceutique en France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946EFA-DB6B-774D-8D85-9ECBFA40E3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ln>
            <a:solidFill>
              <a:schemeClr val="accent2"/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fr-FR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1) Quelle place pour la France?</a:t>
            </a:r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marL="0" indent="0" algn="just">
              <a:buNone/>
            </a:pPr>
            <a:r>
              <a:rPr lang="fr-FR" dirty="0"/>
              <a:t>- La part de la France dans le marché mondial du médicament diminue.</a:t>
            </a:r>
          </a:p>
        </p:txBody>
      </p:sp>
      <p:pic>
        <p:nvPicPr>
          <p:cNvPr id="7" name="Espace réservé du contenu 6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F069CFAD-A486-2643-ABFE-E793EA346A7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829287" y="2489994"/>
            <a:ext cx="3228488" cy="2608618"/>
          </a:xfr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424E4D4-1B8F-DF4D-8D62-248D9C5B7980}"/>
              </a:ext>
            </a:extLst>
          </p:cNvPr>
          <p:cNvSpPr txBox="1"/>
          <p:nvPr/>
        </p:nvSpPr>
        <p:spPr>
          <a:xfrm>
            <a:off x="6472238" y="2057399"/>
            <a:ext cx="5402605" cy="415498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24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2) Quelle part pour le médicament    dans les dépenses de santé en France?</a:t>
            </a: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27DE955A-D001-F942-9BB8-19F1563E86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240627"/>
              </p:ext>
            </p:extLst>
          </p:nvPr>
        </p:nvGraphicFramePr>
        <p:xfrm>
          <a:off x="6472237" y="2943881"/>
          <a:ext cx="5402606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1303">
                  <a:extLst>
                    <a:ext uri="{9D8B030D-6E8A-4147-A177-3AD203B41FA5}">
                      <a16:colId xmlns:a16="http://schemas.microsoft.com/office/drawing/2014/main" val="3228421328"/>
                    </a:ext>
                  </a:extLst>
                </a:gridCol>
                <a:gridCol w="2701303">
                  <a:extLst>
                    <a:ext uri="{9D8B030D-6E8A-4147-A177-3AD203B41FA5}">
                      <a16:colId xmlns:a16="http://schemas.microsoft.com/office/drawing/2014/main" val="1065616553"/>
                    </a:ext>
                  </a:extLst>
                </a:gridCol>
              </a:tblGrid>
              <a:tr h="347451">
                <a:tc>
                  <a:txBody>
                    <a:bodyPr/>
                    <a:lstStyle/>
                    <a:p>
                      <a:pPr algn="ctr"/>
                      <a:r>
                        <a:rPr lang="fr-FR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La Dépense Courante de Santé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La Consommation de Soins et de Biens médicaux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6708252"/>
                  </a:ext>
                </a:extLst>
              </a:tr>
              <a:tr h="1240896"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600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Correspond à l’ensemble des paiements intervenus au cours d’une année au titre de la santé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600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Représente 11,8% du PIB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600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Constitue la majeur partie des dépenses de santé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1600" b="0" i="0" kern="1200" dirty="0">
                          <a:solidFill>
                            <a:schemeClr val="dk1"/>
                          </a:solidFill>
                          <a:effectLst/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Correspond à la valeur totale des soins, biens et services qui concourent directement au traitement d’une perturbation de l’état de santé 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1600" b="0" i="0" kern="1200" dirty="0">
                          <a:solidFill>
                            <a:schemeClr val="dk1"/>
                          </a:solidFill>
                          <a:effectLst/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Représente 8,6% du PIB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018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83691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EFB79B59-63B2-314B-A256-47AC8DCC4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568842"/>
            <a:ext cx="3880229" cy="5709684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Consommer bien? Consommer beaucoup?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0C00B26A-DB58-FA42-8945-70A209053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8842"/>
            <a:ext cx="5426846" cy="5709684"/>
          </a:xfrm>
        </p:spPr>
        <p:txBody>
          <a:bodyPr anchor="ctr"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Les </a:t>
            </a:r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5 principales causes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de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surconsommation médicale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sont : ++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« Modèle français de prescription » :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90%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des consultations aboutissent à une prescription (contre 72% en Allemagne et 43% aux Pays-Bas);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recours privilégié aux médicaments récents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(qui sont aussi les plus couteux);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faible consommation de génériques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;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</a:t>
            </a:r>
            <a:r>
              <a:rPr lang="fr-FR" u="sng" dirty="0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mesusage</a:t>
            </a: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du médicament: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prescription non appropriée voir inutile, posologie inadaptée, résistance aux ATB…;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commerce de médicaments sur internet.</a:t>
            </a:r>
          </a:p>
          <a:p>
            <a:pPr>
              <a:lnSpc>
                <a:spcPct val="90000"/>
              </a:lnSpc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55064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0">
            <a:extLst>
              <a:ext uri="{FF2B5EF4-FFF2-40B4-BE49-F238E27FC236}">
                <a16:creationId xmlns:a16="http://schemas.microsoft.com/office/drawing/2014/main" id="{8246CC04-2A14-4599-8B94-8305E093B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B4FBED9-48C6-8D4B-AF35-5EB5FDA97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277893"/>
            <a:ext cx="5410200" cy="1001150"/>
          </a:xfrm>
        </p:spPr>
        <p:txBody>
          <a:bodyPr>
            <a:no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2400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Mode de financement, fixation du prix et composition du coût des médicaments:</a:t>
            </a:r>
            <a:endParaRPr lang="fr-FR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1800" y="0"/>
            <a:ext cx="54102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EE8BDC6B-0861-DC48-814F-26F479A28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6936" y="1670486"/>
            <a:ext cx="5110259" cy="421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457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E29AE23-4335-0549-83F7-87FC74CC5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568842"/>
            <a:ext cx="3880229" cy="57096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en-US" sz="3100" u="sng" kern="1200" cap="all" spc="300" baseline="0" dirty="0">
                <a:latin typeface="Calibri Light" panose="020F0302020204030204" pitchFamily="34" charset="0"/>
                <a:cs typeface="Calibri Light" panose="020F0302020204030204" pitchFamily="34" charset="0"/>
              </a:rPr>
              <a:t>Composition du </a:t>
            </a:r>
            <a:r>
              <a:rPr lang="en-US" sz="3100" u="sng" kern="1200" cap="all" spc="300" baseline="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coût</a:t>
            </a:r>
            <a:r>
              <a:rPr lang="en-US" sz="3100" u="sng" kern="1200" cap="all" spc="300" baseline="0" dirty="0">
                <a:latin typeface="Calibri Light" panose="020F0302020204030204" pitchFamily="34" charset="0"/>
                <a:cs typeface="Calibri Light" panose="020F0302020204030204" pitchFamily="34" charset="0"/>
              </a:rPr>
              <a:t> et du prix d’un </a:t>
            </a:r>
            <a:r>
              <a:rPr lang="en-US" sz="3100" u="sng" kern="1200" cap="all" spc="300" baseline="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médicament</a:t>
            </a:r>
            <a:r>
              <a:rPr lang="en-US" sz="3100" u="sng" kern="1200" cap="all" spc="300" baseline="0" dirty="0">
                <a:latin typeface="Calibri Light" panose="020F0302020204030204" pitchFamily="34" charset="0"/>
                <a:cs typeface="Calibri Light" panose="020F0302020204030204" pitchFamily="34" charset="0"/>
              </a:rPr>
              <a:t>:</a:t>
            </a:r>
            <a:br>
              <a:rPr lang="en-US" sz="3100" kern="1200" cap="all" spc="300" baseline="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en-US" sz="3100" kern="1200" cap="all" spc="300" baseline="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Espace réservé du contenu 13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C1800368-AE41-1E4C-B8C9-56E67C4664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1479597"/>
            <a:ext cx="5426075" cy="3887693"/>
          </a:xfrm>
        </p:spPr>
      </p:pic>
    </p:spTree>
    <p:extLst>
      <p:ext uri="{BB962C8B-B14F-4D97-AF65-F5344CB8AC3E}">
        <p14:creationId xmlns:p14="http://schemas.microsoft.com/office/powerpoint/2010/main" val="30549451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246CC04-2A14-4599-8B94-8305E093B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451A38C-768F-B840-9952-A4E8AC8E1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725" y="2928425"/>
            <a:ext cx="5410200" cy="1001150"/>
          </a:xfrm>
        </p:spPr>
        <p:txBody>
          <a:bodyPr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Génériques et </a:t>
            </a:r>
            <a:r>
              <a:rPr lang="fr-FR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biosimilaires</a:t>
            </a:r>
            <a:endParaRPr lang="fr-F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44FFDFA-EDA8-485E-A504-D90939F6F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6115050"/>
            <a:ext cx="45719" cy="201344"/>
          </a:xfrm>
        </p:spPr>
        <p:txBody>
          <a:bodyPr>
            <a:normAutofit fontScale="32500" lnSpcReduction="20000"/>
          </a:bodyPr>
          <a:lstStyle/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1800" y="0"/>
            <a:ext cx="54102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Espace réservé du contenu 4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C9E8ABFC-056B-E74A-BAC4-DBA64202A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600" y="1578794"/>
            <a:ext cx="4055245" cy="37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31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CD538B8-489B-407A-A760-436DB4C56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4076700" cy="54864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043750C-5B5A-DB48-86C7-65F48C38A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371600"/>
            <a:ext cx="2705100" cy="4114800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>
                <a:solidFill>
                  <a:schemeClr val="bg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Les défis </a:t>
            </a:r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:a16="http://schemas.microsoft.com/office/drawing/2014/main" id="{9B173069-30F6-E740-9649-4D0F7FB076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0316568"/>
              </p:ext>
            </p:extLst>
          </p:nvPr>
        </p:nvGraphicFramePr>
        <p:xfrm>
          <a:off x="5410200" y="1485611"/>
          <a:ext cx="6096001" cy="4093611"/>
        </p:xfrm>
        <a:graphic>
          <a:graphicData uri="http://schemas.openxmlformats.org/drawingml/2006/table">
            <a:tbl>
              <a:tblPr firstRow="1" bandRow="1"/>
              <a:tblGrid>
                <a:gridCol w="2540018">
                  <a:extLst>
                    <a:ext uri="{9D8B030D-6E8A-4147-A177-3AD203B41FA5}">
                      <a16:colId xmlns:a16="http://schemas.microsoft.com/office/drawing/2014/main" val="4125964196"/>
                    </a:ext>
                  </a:extLst>
                </a:gridCol>
                <a:gridCol w="3555983">
                  <a:extLst>
                    <a:ext uri="{9D8B030D-6E8A-4147-A177-3AD203B41FA5}">
                      <a16:colId xmlns:a16="http://schemas.microsoft.com/office/drawing/2014/main" val="2177085003"/>
                    </a:ext>
                  </a:extLst>
                </a:gridCol>
              </a:tblGrid>
              <a:tr h="301545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Pour l’assurance maladie :</a:t>
                      </a:r>
                      <a:endParaRPr lang="fr-FR" sz="1400" dirty="0">
                        <a:effectLst/>
                      </a:endParaRPr>
                    </a:p>
                  </a:txBody>
                  <a:tcPr marL="22928" marR="22928" marT="22928" marB="22928" anchor="ctr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Pour l’industriel :</a:t>
                      </a:r>
                      <a:endParaRPr lang="fr-FR" sz="1400" dirty="0">
                        <a:effectLst/>
                      </a:endParaRPr>
                    </a:p>
                  </a:txBody>
                  <a:tcPr marL="22928" marR="22928" marT="22928" marB="22928" anchor="ctr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123596"/>
                  </a:ext>
                </a:extLst>
              </a:tr>
              <a:tr h="1332545">
                <a:tc>
                  <a:txBody>
                    <a:bodyPr/>
                    <a:lstStyle/>
                    <a:p>
                      <a:pPr>
                        <a:buFont typeface="+mj-lt"/>
                        <a:buAutoNum type="arabicPeriod"/>
                      </a:pPr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Modifications démographiques 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Vieillissement de la pop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1/4 représente 80% des dépenses…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+mj-lt"/>
                        <a:buAutoNum type="arabicPeriod"/>
                      </a:pPr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Difficultés au niveau de la recherche et du développement à cause de: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L’accroissement du coût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L’allongement du temps de développement 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L’entrée plus rapide des génériques sur le marché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024565"/>
                  </a:ext>
                </a:extLst>
              </a:tr>
              <a:tr h="1332545">
                <a:tc>
                  <a:txBody>
                    <a:bodyPr/>
                    <a:lstStyle/>
                    <a:p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2)   Modifications médicales</a:t>
                      </a: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 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Augmentation des pathologies chroniques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Apparition de nouvelles pathologies 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Amélioration du dépistage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2) Difficultés sur le plan de la rentabilité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237914"/>
                  </a:ext>
                </a:extLst>
              </a:tr>
              <a:tr h="920145">
                <a:tc>
                  <a:txBody>
                    <a:bodyPr/>
                    <a:lstStyle/>
                    <a:p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3)   Modifications économiques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Augmentation des dépenses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Diminution des recettes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3) Difficultés à cause du </a:t>
                      </a:r>
                      <a:r>
                        <a:rPr lang="fr-FR" sz="1400" dirty="0" err="1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pharmagering</a:t>
                      </a:r>
                      <a:r>
                        <a:rPr lang="fr-FR" sz="1400" dirty="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:</a:t>
                      </a:r>
                      <a:r>
                        <a:rPr lang="fr-FR" sz="14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 </a:t>
                      </a:r>
                      <a:endParaRPr lang="fr-FR" sz="1400" dirty="0">
                        <a:effectLst/>
                      </a:endParaRPr>
                    </a:p>
                    <a:p>
                      <a:r>
                        <a:rPr lang="fr-FR" sz="14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C’est la montée en puissance de pôles d’excellence avec de nombreux pays concurrents.</a:t>
                      </a:r>
                      <a:endParaRPr lang="fr-FR" sz="1400" dirty="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61375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3722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11FBDEF-9CA1-495E-A9FA-E912D5145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357B15DC-DBF5-CB4F-8C67-F31451439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85801"/>
            <a:ext cx="3352800" cy="304622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 cap="all" spc="300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FIN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337CC61-9E93-4D80-9F1C-12CE9A0C0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1"/>
            <a:ext cx="6781800" cy="6857999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recorded-8250584259368.MP4" descr="recorded-8250584259368.MP4">
            <a:hlinkClick r:id="" action="ppaction://media"/>
            <a:extLst>
              <a:ext uri="{FF2B5EF4-FFF2-40B4-BE49-F238E27FC236}">
                <a16:creationId xmlns:a16="http://schemas.microsoft.com/office/drawing/2014/main" id="{5B452749-5895-6145-97F0-03845258E8C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58051" y="685801"/>
            <a:ext cx="2871788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lassicFrameVTI">
  <a:themeElements>
    <a:clrScheme name="AnalogousFromRegularSeedRightStep">
      <a:dk1>
        <a:srgbClr val="000000"/>
      </a:dk1>
      <a:lt1>
        <a:srgbClr val="FFFFFF"/>
      </a:lt1>
      <a:dk2>
        <a:srgbClr val="3E3823"/>
      </a:dk2>
      <a:lt2>
        <a:srgbClr val="E2E6E8"/>
      </a:lt2>
      <a:accent1>
        <a:srgbClr val="D87438"/>
      </a:accent1>
      <a:accent2>
        <a:srgbClr val="C0A025"/>
      </a:accent2>
      <a:accent3>
        <a:srgbClr val="92AD2C"/>
      </a:accent3>
      <a:accent4>
        <a:srgbClr val="5AB723"/>
      </a:accent4>
      <a:accent5>
        <a:srgbClr val="30BA36"/>
      </a:accent5>
      <a:accent6>
        <a:srgbClr val="23B968"/>
      </a:accent6>
      <a:hlink>
        <a:srgbClr val="3D89B7"/>
      </a:hlink>
      <a:folHlink>
        <a:srgbClr val="828282"/>
      </a:folHlink>
    </a:clrScheme>
    <a:fontScheme name="Goudy and Gill Sans">
      <a:majorFont>
        <a:latin typeface="Goudy Old Style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FrameVTI" id="{4FA2A165-EC65-4FB0-B019-8C8876A1D8E3}" vid="{9D78F1F1-8226-42FD-A1A3-975EDF6D60F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1259</Words>
  <Application>Microsoft Macintosh PowerPoint</Application>
  <PresentationFormat>Grand écran</PresentationFormat>
  <Paragraphs>170</Paragraphs>
  <Slides>22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31" baseType="lpstr">
      <vt:lpstr>Arial</vt:lpstr>
      <vt:lpstr>Arial Rounded MT Bold</vt:lpstr>
      <vt:lpstr>Calibri Light</vt:lpstr>
      <vt:lpstr>Gill Sans MT</vt:lpstr>
      <vt:lpstr>Goudy Old Style</vt:lpstr>
      <vt:lpstr>Helvetica Neue</vt:lpstr>
      <vt:lpstr>Optima</vt:lpstr>
      <vt:lpstr>Wingdings</vt:lpstr>
      <vt:lpstr>ClassicFrameVTI</vt:lpstr>
      <vt:lpstr>Aspects sociaux et économiques du médicament</vt:lpstr>
      <vt:lpstr>Aspects sociaux</vt:lpstr>
      <vt:lpstr>La pharmacologie:</vt:lpstr>
      <vt:lpstr>La pharmacologie sociale:</vt:lpstr>
      <vt:lpstr>Facteurs influençant la pharmacologie sociale:</vt:lpstr>
      <vt:lpstr>Présentation PowerPoint</vt:lpstr>
      <vt:lpstr>L’influence des patients:</vt:lpstr>
      <vt:lpstr>L’influence des industriels</vt:lpstr>
      <vt:lpstr>Présentation PowerPoint</vt:lpstr>
      <vt:lpstr>L’influence des agences:</vt:lpstr>
      <vt:lpstr>Le rôle des médecins</vt:lpstr>
      <vt:lpstr>Aspects économiques</vt:lpstr>
      <vt:lpstr>Généralités:</vt:lpstr>
      <vt:lpstr>Le marché du médicament dans le monde:</vt:lpstr>
      <vt:lpstr>20% de la population consomme 80% des médicaments en valeur</vt:lpstr>
      <vt:lpstr>Le poids économique de l’industrie pharmaceutique en France</vt:lpstr>
      <vt:lpstr>Consommer bien? Consommer beaucoup?</vt:lpstr>
      <vt:lpstr>Mode de financement, fixation du prix et composition du coût des médicaments:</vt:lpstr>
      <vt:lpstr>Composition du coût et du prix d’un médicament: </vt:lpstr>
      <vt:lpstr>Génériques et biosimilaires</vt:lpstr>
      <vt:lpstr>Les défis </vt:lpstr>
      <vt:lpstr>FIN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Aspects sociaux et économiques du médicament</dc:title>
  <dc:creator>Lucie Guerra</dc:creator>
  <cp:lastModifiedBy>Lucie Guerra</cp:lastModifiedBy>
  <cp:revision>5</cp:revision>
  <dcterms:created xsi:type="dcterms:W3CDTF">2020-08-16T14:13:24Z</dcterms:created>
  <dcterms:modified xsi:type="dcterms:W3CDTF">2021-01-12T22:13:30Z</dcterms:modified>
</cp:coreProperties>
</file>