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4"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74" r:id="rId17"/>
    <p:sldId id="275" r:id="rId18"/>
    <p:sldId id="276" r:id="rId19"/>
    <p:sldId id="277" r:id="rId20"/>
    <p:sldId id="278" r:id="rId21"/>
    <p:sldId id="279" r:id="rId22"/>
    <p:sldId id="287" r:id="rId23"/>
    <p:sldId id="288" r:id="rId24"/>
    <p:sldId id="289" r:id="rId25"/>
    <p:sldId id="290" r:id="rId26"/>
    <p:sldId id="291" r:id="rId27"/>
    <p:sldId id="292" r:id="rId28"/>
    <p:sldId id="293" r:id="rId29"/>
    <p:sldId id="280" r:id="rId30"/>
    <p:sldId id="281" r:id="rId31"/>
    <p:sldId id="282" r:id="rId32"/>
    <p:sldId id="283" r:id="rId33"/>
    <p:sldId id="284" r:id="rId34"/>
    <p:sldId id="285" r:id="rId35"/>
    <p:sldId id="286" r:id="rId36"/>
    <p:sldId id="269" r:id="rId37"/>
    <p:sldId id="270" r:id="rId38"/>
    <p:sldId id="271" r:id="rId3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48" d="100"/>
          <a:sy n="48" d="100"/>
        </p:scale>
        <p:origin x="67" y="8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729AB0-1F92-4A7B-AAA5-21C474E78E6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4D5C3-23E7-46E7-85C5-6A54312A14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CBC8766-3908-4552-A243-772349264FAF}"/>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963F5799-A406-40FB-99F7-2D2B880547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F76FF6-AAE7-4F6F-A3AA-E9888D0D10EE}"/>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506497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EE35D9-EEE6-429E-865F-EAEDF1E40D9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5BBAA2-C6C1-46B2-A272-9ADC7D5916B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C1CD21-A6C5-48BD-A0EB-1079AEED7DA1}"/>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3D980052-09CA-446C-8717-99C3D8C1FA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5548A4-8C7F-4E16-B88B-C7F854803500}"/>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681313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2E293E-8A66-49C9-90C7-52AA50ADCD7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5EF30A9-F3AD-4617-A26C-84B9424103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969600B-F80B-4BA3-AF82-0C5C1F08AB06}"/>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569BC958-CC1F-4708-A219-4E33346D95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D25263-50F4-4E64-8C61-9D8AD97AE418}"/>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041846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4493BF-F9A8-451C-904F-7C9628630DD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9691F1C-F83C-4E4A-A8DB-3247805742F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7396E8D-4993-4566-A50F-C330725BF58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096B6FA-BF61-4155-89D6-6E6B1E4BEF42}"/>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1278CF7A-CD84-423B-A30C-AA8D7FF1AA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79D7D0-94C4-44C3-B61C-A016F363C3F4}"/>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1111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6625CE-C452-4B2A-8129-FC1E00304B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29C77A4-9C92-4E79-A90C-73F180D36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4D1EC5F-AAF6-421B-8156-4D3C4E53BB4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501E147-3CD9-47A3-AD2B-D7D7F8B942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D10A67A-6E4A-40A6-878F-BCADE7BD8D4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E4B1B29-933F-4108-89B7-8B13318BABC5}"/>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8" name="Espace réservé du pied de page 7">
            <a:extLst>
              <a:ext uri="{FF2B5EF4-FFF2-40B4-BE49-F238E27FC236}">
                <a16:creationId xmlns:a16="http://schemas.microsoft.com/office/drawing/2014/main" id="{0BD77F39-D823-4D93-A44D-58132DF7F26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C2E360F-C701-43D0-9551-7E6B243D84A0}"/>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033772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DA3DD8-CB00-403B-9A42-95F68CC53BE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FA6EBEB-293E-4E26-A138-D5B48A890754}"/>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4" name="Espace réservé du pied de page 3">
            <a:extLst>
              <a:ext uri="{FF2B5EF4-FFF2-40B4-BE49-F238E27FC236}">
                <a16:creationId xmlns:a16="http://schemas.microsoft.com/office/drawing/2014/main" id="{33DFCED9-C258-4309-BFC5-7BC809FE478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28778-E1A5-4F0E-B9DA-733EBB2BD054}"/>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1587287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CDFB93D-D730-4146-BDE3-2CC943A707D9}"/>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3" name="Espace réservé du pied de page 2">
            <a:extLst>
              <a:ext uri="{FF2B5EF4-FFF2-40B4-BE49-F238E27FC236}">
                <a16:creationId xmlns:a16="http://schemas.microsoft.com/office/drawing/2014/main" id="{BD41207E-9E86-45BC-8BC6-E5DB042F53C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6A8682F-D1F3-42DB-92A8-DAA6B03E4E86}"/>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118905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51F77D-FE73-4BB7-A8FD-2EF8C44DA18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1720A03-D24C-4DC9-980E-24DCAA8941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8AF780E-04F9-4516-80CC-8B011453A8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D6C92C-C79B-4158-85F4-94294D07712A}"/>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9DA2EF0D-78EB-474D-8DFE-87B23EB35F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7E52417-174D-416E-8B58-298AF35E3EC9}"/>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848571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37C873-1E78-44AE-8214-7DFEF7EC0CF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0E4E254-E5A8-48AD-9EE5-0BF75264FD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842434-355C-49D7-B45D-651BA0DC1A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D3E49D-375E-4D2E-ADC3-E5E537E60A66}"/>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D0EE2FBA-E139-4B3F-B4EF-77219AFCF5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EF509D-2C34-41D7-AA6E-DDEC0A54A7DE}"/>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3515876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71CBAA-6E25-4619-BA5E-8E6ED411D0B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092E45-3424-4E67-AF0D-7D05FEF1CAD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FFE594-033F-479C-987E-B1BC801DDA7B}"/>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19D00FA0-84FF-439F-A758-1E7DF1535C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FAD9A7-0823-4E69-BA5F-23A992E23389}"/>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1692158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8AF0E5D-A051-4EBA-BB23-AAC8F3F544C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E12F444-3102-4242-A0D3-0E580653C68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993376-6019-4F4D-BF48-2EDB29591204}"/>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34E93F90-EEF9-43C2-A301-35947C08E6C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8B3F20-C271-4D49-8F2F-CD3EC7AB6BD6}"/>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62490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47D2D2-9FCB-4599-A92F-80E463C06A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123C7A1-8196-4DAF-BD30-D276786FA9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EE12463-B469-42E2-8746-C08C339E22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1DB617C2-0453-4FF5-97B0-867CAD6F23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B4DD025-3EB5-46E1-AB13-70C0AB07E5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9669B1-B60C-4AF4-836D-B1197FD2A4AF}" type="slidenum">
              <a:rPr lang="fr-FR" smtClean="0"/>
              <a:t>‹N°›</a:t>
            </a:fld>
            <a:endParaRPr lang="fr-FR"/>
          </a:p>
        </p:txBody>
      </p:sp>
    </p:spTree>
    <p:extLst>
      <p:ext uri="{BB962C8B-B14F-4D97-AF65-F5344CB8AC3E}">
        <p14:creationId xmlns:p14="http://schemas.microsoft.com/office/powerpoint/2010/main" val="133692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BD5E370-0488-4C07-9156-919F98C58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5" name="Picture 74">
            <a:extLst>
              <a:ext uri="{FF2B5EF4-FFF2-40B4-BE49-F238E27FC236}">
                <a16:creationId xmlns:a16="http://schemas.microsoft.com/office/drawing/2014/main" id="{8A2842C0-6210-4FDB-B1FF-C14C927377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77" name="Rectangle 76">
            <a:extLst>
              <a:ext uri="{FF2B5EF4-FFF2-40B4-BE49-F238E27FC236}">
                <a16:creationId xmlns:a16="http://schemas.microsoft.com/office/drawing/2014/main" id="{799037F2-4CAF-446B-90DB-1480B247A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C4EC5440-A44A-4132-8B18-7EB733DBE9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678" y="0"/>
            <a:ext cx="11145980" cy="6870723"/>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re 1">
            <a:extLst>
              <a:ext uri="{FF2B5EF4-FFF2-40B4-BE49-F238E27FC236}">
                <a16:creationId xmlns:a16="http://schemas.microsoft.com/office/drawing/2014/main" id="{3DA700B8-6CFF-4C63-AD22-4D872A3503E8}"/>
              </a:ext>
            </a:extLst>
          </p:cNvPr>
          <p:cNvSpPr>
            <a:spLocks noGrp="1"/>
          </p:cNvSpPr>
          <p:nvPr>
            <p:ph type="ctrTitle"/>
          </p:nvPr>
        </p:nvSpPr>
        <p:spPr>
          <a:xfrm>
            <a:off x="1514405" y="4345776"/>
            <a:ext cx="3748009" cy="1114379"/>
          </a:xfrm>
        </p:spPr>
        <p:txBody>
          <a:bodyPr anchor="b">
            <a:normAutofit/>
          </a:bodyPr>
          <a:lstStyle/>
          <a:p>
            <a:r>
              <a:rPr lang="fr-FR" sz="4800" b="1" u="sng" dirty="0"/>
              <a:t>L’EXPÉRIENCE</a:t>
            </a:r>
          </a:p>
        </p:txBody>
      </p:sp>
      <p:sp>
        <p:nvSpPr>
          <p:cNvPr id="3" name="Sous-titre 2">
            <a:extLst>
              <a:ext uri="{FF2B5EF4-FFF2-40B4-BE49-F238E27FC236}">
                <a16:creationId xmlns:a16="http://schemas.microsoft.com/office/drawing/2014/main" id="{F3451473-8AAE-496D-B10E-39F1F0DDA240}"/>
              </a:ext>
            </a:extLst>
          </p:cNvPr>
          <p:cNvSpPr>
            <a:spLocks noGrp="1"/>
          </p:cNvSpPr>
          <p:nvPr>
            <p:ph type="subTitle" idx="1"/>
          </p:nvPr>
        </p:nvSpPr>
        <p:spPr>
          <a:xfrm>
            <a:off x="1600130" y="5534984"/>
            <a:ext cx="3576559" cy="732181"/>
          </a:xfrm>
        </p:spPr>
        <p:txBody>
          <a:bodyPr anchor="t">
            <a:normAutofit/>
          </a:bodyPr>
          <a:lstStyle/>
          <a:p>
            <a:r>
              <a:rPr lang="fr-FR" sz="2000" dirty="0">
                <a:solidFill>
                  <a:schemeClr val="tx1">
                    <a:alpha val="70000"/>
                  </a:schemeClr>
                </a:solidFill>
              </a:rPr>
              <a:t>Pète un coup et ça va le faire</a:t>
            </a:r>
          </a:p>
        </p:txBody>
      </p:sp>
      <p:pic>
        <p:nvPicPr>
          <p:cNvPr id="1026" name="Picture 2" descr="Personnages mythologiques dans l'art 1/3">
            <a:extLst>
              <a:ext uri="{FF2B5EF4-FFF2-40B4-BE49-F238E27FC236}">
                <a16:creationId xmlns:a16="http://schemas.microsoft.com/office/drawing/2014/main" id="{62B015BD-92B3-48FC-A8D2-99E47576A8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2134"/>
          <a:stretch/>
        </p:blipFill>
        <p:spPr bwMode="auto">
          <a:xfrm>
            <a:off x="999438" y="501556"/>
            <a:ext cx="4997190" cy="389985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36A8C0EC-3955-4767-A913-38E6F529F588}"/>
              </a:ext>
            </a:extLst>
          </p:cNvPr>
          <p:cNvPicPr>
            <a:picLocks noChangeAspect="1"/>
          </p:cNvPicPr>
          <p:nvPr/>
        </p:nvPicPr>
        <p:blipFill rotWithShape="1">
          <a:blip r:embed="rId4"/>
          <a:srcRect l="9000" t="2550" r="9420" b="795"/>
          <a:stretch/>
        </p:blipFill>
        <p:spPr>
          <a:xfrm>
            <a:off x="6240141" y="501556"/>
            <a:ext cx="4952421" cy="5867609"/>
          </a:xfrm>
          <a:prstGeom prst="rect">
            <a:avLst/>
          </a:prstGeom>
        </p:spPr>
      </p:pic>
    </p:spTree>
    <p:extLst>
      <p:ext uri="{BB962C8B-B14F-4D97-AF65-F5344CB8AC3E}">
        <p14:creationId xmlns:p14="http://schemas.microsoft.com/office/powerpoint/2010/main" val="2005172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jeune fille qui écrit une lettre d'amour | lalettreen4">
            <a:extLst>
              <a:ext uri="{FF2B5EF4-FFF2-40B4-BE49-F238E27FC236}">
                <a16:creationId xmlns:a16="http://schemas.microsoft.com/office/drawing/2014/main" id="{5E59C902-891E-4D8A-A3C4-22316267C2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41"/>
          <a:stretch/>
        </p:blipFill>
        <p:spPr bwMode="auto">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2" name="Titre 1">
            <a:extLst>
              <a:ext uri="{FF2B5EF4-FFF2-40B4-BE49-F238E27FC236}">
                <a16:creationId xmlns:a16="http://schemas.microsoft.com/office/drawing/2014/main" id="{D50779FB-7B1C-4435-92E1-7D49A37A306D}"/>
              </a:ext>
            </a:extLst>
          </p:cNvPr>
          <p:cNvSpPr>
            <a:spLocks noGrp="1"/>
          </p:cNvSpPr>
          <p:nvPr>
            <p:ph type="title"/>
          </p:nvPr>
        </p:nvSpPr>
        <p:spPr>
          <a:xfrm>
            <a:off x="5827048" y="271462"/>
            <a:ext cx="5721484" cy="1325563"/>
          </a:xfrm>
        </p:spPr>
        <p:txBody>
          <a:bodyPr>
            <a:normAutofit/>
          </a:bodyPr>
          <a:lstStyle/>
          <a:p>
            <a:r>
              <a:rPr lang="fr-FR" dirty="0"/>
              <a:t>Conseils</a:t>
            </a:r>
          </a:p>
        </p:txBody>
      </p:sp>
      <p:sp>
        <p:nvSpPr>
          <p:cNvPr id="3" name="Espace réservé du contenu 2">
            <a:extLst>
              <a:ext uri="{FF2B5EF4-FFF2-40B4-BE49-F238E27FC236}">
                <a16:creationId xmlns:a16="http://schemas.microsoft.com/office/drawing/2014/main" id="{32090396-8196-49C5-9E66-29EE801A6359}"/>
              </a:ext>
            </a:extLst>
          </p:cNvPr>
          <p:cNvSpPr>
            <a:spLocks noGrp="1"/>
          </p:cNvSpPr>
          <p:nvPr>
            <p:ph idx="1"/>
          </p:nvPr>
        </p:nvSpPr>
        <p:spPr>
          <a:xfrm>
            <a:off x="5827048" y="1868487"/>
            <a:ext cx="5721484" cy="4351338"/>
          </a:xfrm>
        </p:spPr>
        <p:txBody>
          <a:bodyPr>
            <a:normAutofit/>
          </a:bodyPr>
          <a:lstStyle/>
          <a:p>
            <a:r>
              <a:rPr lang="fr-FR" sz="2000" dirty="0"/>
              <a:t>UE2 = 45 </a:t>
            </a:r>
            <a:r>
              <a:rPr lang="fr-FR" sz="2000" dirty="0" err="1"/>
              <a:t>QCMs</a:t>
            </a:r>
            <a:r>
              <a:rPr lang="fr-FR" sz="2000" dirty="0"/>
              <a:t> en 60 minutes</a:t>
            </a:r>
          </a:p>
          <a:p>
            <a:r>
              <a:rPr lang="fr-FR" sz="2000" dirty="0"/>
              <a:t>15 </a:t>
            </a:r>
            <a:r>
              <a:rPr lang="fr-FR" sz="2000" dirty="0" err="1"/>
              <a:t>QCMs</a:t>
            </a:r>
            <a:r>
              <a:rPr lang="fr-FR" sz="2000" dirty="0"/>
              <a:t> de </a:t>
            </a:r>
            <a:r>
              <a:rPr lang="fr-FR" sz="2000" dirty="0" err="1"/>
              <a:t>biocell</a:t>
            </a:r>
            <a:r>
              <a:rPr lang="fr-FR" sz="2000" dirty="0"/>
              <a:t> entre cours </a:t>
            </a:r>
            <a:r>
              <a:rPr lang="fr-FR" sz="2000"/>
              <a:t>et expériences</a:t>
            </a:r>
            <a:endParaRPr lang="fr-FR" sz="2000" dirty="0"/>
          </a:p>
          <a:p>
            <a:pPr algn="just"/>
            <a:r>
              <a:rPr lang="fr-FR" sz="2000" dirty="0"/>
              <a:t>Prenez un fluo ou un feutre pour les infos</a:t>
            </a:r>
            <a:r>
              <a:rPr lang="fr-FR" sz="2000" b="1" dirty="0"/>
              <a:t> importantes </a:t>
            </a:r>
            <a:r>
              <a:rPr lang="fr-FR" sz="2000" dirty="0">
                <a:sym typeface="Wingdings" panose="05000000000000000000" pitchFamily="2" charset="2"/>
              </a:rPr>
              <a:t> bcp d’infos inutiles</a:t>
            </a:r>
          </a:p>
          <a:p>
            <a:pPr algn="just"/>
            <a:r>
              <a:rPr lang="fr-FR" sz="2000" dirty="0">
                <a:sym typeface="Wingdings" panose="05000000000000000000" pitchFamily="2" charset="2"/>
              </a:rPr>
              <a:t>Il faut se servir des données, être concentrés. </a:t>
            </a:r>
          </a:p>
          <a:p>
            <a:pPr algn="just"/>
            <a:r>
              <a:rPr lang="fr-FR" sz="2000" b="1" dirty="0"/>
              <a:t>Texte → Figure → Contrôles (Témoins) → QCM</a:t>
            </a:r>
          </a:p>
          <a:p>
            <a:pPr algn="just"/>
            <a:r>
              <a:rPr lang="fr-FR" sz="2000" dirty="0"/>
              <a:t>Essayez de comprendre l’expérience et même de commencer les déductions avant de lire les </a:t>
            </a:r>
            <a:r>
              <a:rPr lang="fr-FR" sz="2000" dirty="0" err="1"/>
              <a:t>qcms</a:t>
            </a:r>
            <a:r>
              <a:rPr lang="fr-FR" sz="2000" dirty="0"/>
              <a:t>.</a:t>
            </a:r>
          </a:p>
          <a:p>
            <a:pPr algn="just"/>
            <a:r>
              <a:rPr lang="fr-FR" sz="2000" dirty="0"/>
              <a:t>Gérez le temps </a:t>
            </a:r>
            <a:r>
              <a:rPr lang="fr-FR" sz="2000" dirty="0">
                <a:sym typeface="Wingdings" panose="05000000000000000000" pitchFamily="2" charset="2"/>
              </a:rPr>
              <a:t> </a:t>
            </a:r>
            <a:r>
              <a:rPr lang="fr-FR" sz="2000" b="1" dirty="0">
                <a:sym typeface="Wingdings" panose="05000000000000000000" pitchFamily="2" charset="2"/>
              </a:rPr>
              <a:t>Faire l’</a:t>
            </a:r>
            <a:r>
              <a:rPr lang="fr-FR" sz="2000" b="1" dirty="0" err="1">
                <a:sym typeface="Wingdings" panose="05000000000000000000" pitchFamily="2" charset="2"/>
              </a:rPr>
              <a:t>exp</a:t>
            </a:r>
            <a:r>
              <a:rPr lang="fr-FR" sz="2000" b="1" dirty="0">
                <a:sym typeface="Wingdings" panose="05000000000000000000" pitchFamily="2" charset="2"/>
              </a:rPr>
              <a:t> en dernier</a:t>
            </a:r>
          </a:p>
          <a:p>
            <a:pPr algn="just"/>
            <a:r>
              <a:rPr lang="fr-FR" sz="2000" dirty="0"/>
              <a:t>Suggérer ≠ démontrer</a:t>
            </a:r>
          </a:p>
        </p:txBody>
      </p:sp>
      <p:sp>
        <p:nvSpPr>
          <p:cNvPr id="4" name="Bulle narrative : ronde 3">
            <a:extLst>
              <a:ext uri="{FF2B5EF4-FFF2-40B4-BE49-F238E27FC236}">
                <a16:creationId xmlns:a16="http://schemas.microsoft.com/office/drawing/2014/main" id="{D7BF791C-10BC-49A8-88DF-4BF87163AF61}"/>
              </a:ext>
            </a:extLst>
          </p:cNvPr>
          <p:cNvSpPr/>
          <p:nvPr/>
        </p:nvSpPr>
        <p:spPr>
          <a:xfrm>
            <a:off x="260942" y="407987"/>
            <a:ext cx="2389803" cy="1452465"/>
          </a:xfrm>
          <a:prstGeom prst="wedgeEllipseCallout">
            <a:avLst>
              <a:gd name="adj1" fmla="val 57238"/>
              <a:gd name="adj2" fmla="val 58142"/>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A63A4990-18E6-444F-B4EC-C898019D3D95}"/>
              </a:ext>
            </a:extLst>
          </p:cNvPr>
          <p:cNvSpPr txBox="1"/>
          <p:nvPr/>
        </p:nvSpPr>
        <p:spPr>
          <a:xfrm>
            <a:off x="495060" y="522514"/>
            <a:ext cx="1940230" cy="954107"/>
          </a:xfrm>
          <a:prstGeom prst="rect">
            <a:avLst/>
          </a:prstGeom>
          <a:noFill/>
        </p:spPr>
        <p:txBody>
          <a:bodyPr wrap="square" rtlCol="0">
            <a:spAutoFit/>
          </a:bodyPr>
          <a:lstStyle/>
          <a:p>
            <a:pPr algn="ctr"/>
            <a:r>
              <a:rPr lang="fr-FR" sz="2800" dirty="0">
                <a:solidFill>
                  <a:schemeClr val="bg1"/>
                </a:solidFill>
              </a:rPr>
              <a:t>Emballé c’est noté !</a:t>
            </a:r>
          </a:p>
        </p:txBody>
      </p:sp>
    </p:spTree>
    <p:extLst>
      <p:ext uri="{BB962C8B-B14F-4D97-AF65-F5344CB8AC3E}">
        <p14:creationId xmlns:p14="http://schemas.microsoft.com/office/powerpoint/2010/main" val="1508004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3E99AE-4866-4715-88D0-7237CC23E8D6}"/>
              </a:ext>
            </a:extLst>
          </p:cNvPr>
          <p:cNvSpPr>
            <a:spLocks noGrp="1"/>
          </p:cNvSpPr>
          <p:nvPr>
            <p:ph type="title"/>
          </p:nvPr>
        </p:nvSpPr>
        <p:spPr/>
        <p:txBody>
          <a:bodyPr/>
          <a:lstStyle/>
          <a:p>
            <a:pPr algn="ctr"/>
            <a:r>
              <a:rPr lang="fr-FR" b="1" dirty="0"/>
              <a:t>Expérience n°1</a:t>
            </a:r>
          </a:p>
        </p:txBody>
      </p:sp>
      <p:sp>
        <p:nvSpPr>
          <p:cNvPr id="3" name="Espace réservé du contenu 2">
            <a:extLst>
              <a:ext uri="{FF2B5EF4-FFF2-40B4-BE49-F238E27FC236}">
                <a16:creationId xmlns:a16="http://schemas.microsoft.com/office/drawing/2014/main" id="{34511EBA-6B91-4B09-A8D0-C79B2C9B5CED}"/>
              </a:ext>
            </a:extLst>
          </p:cNvPr>
          <p:cNvSpPr>
            <a:spLocks noGrp="1"/>
          </p:cNvSpPr>
          <p:nvPr>
            <p:ph idx="1"/>
          </p:nvPr>
        </p:nvSpPr>
        <p:spPr>
          <a:xfrm>
            <a:off x="0" y="1620352"/>
            <a:ext cx="7660433" cy="4351338"/>
          </a:xfrm>
        </p:spPr>
        <p:txBody>
          <a:bodyPr>
            <a:normAutofit fontScale="92500" lnSpcReduction="20000"/>
          </a:bodyPr>
          <a:lstStyle/>
          <a:p>
            <a:pPr algn="just"/>
            <a:r>
              <a:rPr lang="fr-FR" dirty="0"/>
              <a:t>Nous étudions 2 colonies de cellules, la première est une colonie de cellule où le gène RAD 9 est </a:t>
            </a:r>
            <a:r>
              <a:rPr lang="fr-FR" dirty="0">
                <a:highlight>
                  <a:srgbClr val="FFFF00"/>
                </a:highlight>
              </a:rPr>
              <a:t>sauvage</a:t>
            </a:r>
            <a:r>
              <a:rPr lang="fr-FR" dirty="0"/>
              <a:t> (</a:t>
            </a:r>
            <a:r>
              <a:rPr lang="fr-FR" dirty="0">
                <a:highlight>
                  <a:srgbClr val="FFFF00"/>
                </a:highlight>
              </a:rPr>
              <a:t>RAD9</a:t>
            </a:r>
            <a:r>
              <a:rPr lang="fr-FR" dirty="0"/>
              <a:t>). La seconde colonie (</a:t>
            </a:r>
            <a:r>
              <a:rPr lang="fr-FR" dirty="0">
                <a:highlight>
                  <a:srgbClr val="FFFF00"/>
                </a:highlight>
              </a:rPr>
              <a:t>rad9</a:t>
            </a:r>
            <a:r>
              <a:rPr lang="fr-FR" dirty="0"/>
              <a:t>) est </a:t>
            </a:r>
            <a:r>
              <a:rPr lang="fr-FR" dirty="0">
                <a:highlight>
                  <a:srgbClr val="FFFF00"/>
                </a:highlight>
              </a:rPr>
              <a:t>mutée</a:t>
            </a:r>
            <a:r>
              <a:rPr lang="fr-FR" dirty="0"/>
              <a:t> pour ce gène. Nous avons regardé l’évolution de la quantité de fluorescence dans les cellules (en abscisse) en fonction du temps (en ordonnées) avant et après avoir traité ces colonies avec un </a:t>
            </a:r>
            <a:r>
              <a:rPr lang="fr-FR" dirty="0">
                <a:highlight>
                  <a:srgbClr val="FFFF00"/>
                </a:highlight>
              </a:rPr>
              <a:t>agent alkylants</a:t>
            </a:r>
            <a:r>
              <a:rPr lang="fr-FR" dirty="0"/>
              <a:t>, le MMS. Un agent alkylant rajoute un résidu alkyl sur l’ADN, </a:t>
            </a:r>
            <a:r>
              <a:rPr lang="fr-FR" dirty="0">
                <a:highlight>
                  <a:srgbClr val="FFFF00"/>
                </a:highlight>
              </a:rPr>
              <a:t>empêchant la progression de la fourche </a:t>
            </a:r>
            <a:r>
              <a:rPr lang="fr-FR" dirty="0"/>
              <a:t>de </a:t>
            </a:r>
            <a:r>
              <a:rPr lang="fr-FR" dirty="0">
                <a:highlight>
                  <a:srgbClr val="FFFF00"/>
                </a:highlight>
              </a:rPr>
              <a:t>réplication</a:t>
            </a:r>
            <a:r>
              <a:rPr lang="fr-FR" dirty="0"/>
              <a:t> durant la phase S, </a:t>
            </a:r>
            <a:r>
              <a:rPr lang="fr-FR" dirty="0">
                <a:highlight>
                  <a:srgbClr val="FFFF00"/>
                </a:highlight>
              </a:rPr>
              <a:t>bloquant la cellule</a:t>
            </a:r>
            <a:r>
              <a:rPr lang="fr-FR" dirty="0"/>
              <a:t>. Il faut savoir que la quantité d’ADN varie en fonction de la phase du cycle cellulaire dans laquelle on se situe, nous avons 2nADN en G1 et 4nADN en G2, en effet c’est durant la phase de réplication que l’ADN se duplique et donc que la quantité double.</a:t>
            </a:r>
          </a:p>
          <a:p>
            <a:pPr algn="just"/>
            <a:endParaRPr lang="fr-FR" dirty="0"/>
          </a:p>
        </p:txBody>
      </p:sp>
      <p:pic>
        <p:nvPicPr>
          <p:cNvPr id="4" name="Image 3">
            <a:extLst>
              <a:ext uri="{FF2B5EF4-FFF2-40B4-BE49-F238E27FC236}">
                <a16:creationId xmlns:a16="http://schemas.microsoft.com/office/drawing/2014/main" id="{20944E32-1A04-4612-9087-1D867D0DB974}"/>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7953376" y="1876425"/>
            <a:ext cx="3870046" cy="3394701"/>
          </a:xfrm>
          <a:prstGeom prst="rect">
            <a:avLst/>
          </a:prstGeom>
          <a:noFill/>
          <a:ln>
            <a:noFill/>
          </a:ln>
          <a:extLst>
            <a:ext uri="{53640926-AAD7-44D8-BBD7-CCE9431645EC}">
              <a14:shadowObscured xmlns:a14="http://schemas.microsoft.com/office/drawing/2010/main"/>
            </a:ext>
          </a:extLst>
        </p:spPr>
      </p:pic>
      <p:sp>
        <p:nvSpPr>
          <p:cNvPr id="5" name="ZoneTexte 4">
            <a:extLst>
              <a:ext uri="{FF2B5EF4-FFF2-40B4-BE49-F238E27FC236}">
                <a16:creationId xmlns:a16="http://schemas.microsoft.com/office/drawing/2014/main" id="{E4717E20-F644-455E-9A29-35043736CDA8}"/>
              </a:ext>
            </a:extLst>
          </p:cNvPr>
          <p:cNvSpPr txBox="1"/>
          <p:nvPr/>
        </p:nvSpPr>
        <p:spPr>
          <a:xfrm>
            <a:off x="7841408" y="4197998"/>
            <a:ext cx="778717" cy="369332"/>
          </a:xfrm>
          <a:prstGeom prst="rect">
            <a:avLst/>
          </a:prstGeom>
          <a:noFill/>
        </p:spPr>
        <p:txBody>
          <a:bodyPr wrap="square" rtlCol="0">
            <a:spAutoFit/>
          </a:bodyPr>
          <a:lstStyle/>
          <a:p>
            <a:r>
              <a:rPr lang="fr-FR" dirty="0"/>
              <a:t>MMS</a:t>
            </a:r>
          </a:p>
        </p:txBody>
      </p:sp>
    </p:spTree>
    <p:extLst>
      <p:ext uri="{BB962C8B-B14F-4D97-AF65-F5344CB8AC3E}">
        <p14:creationId xmlns:p14="http://schemas.microsoft.com/office/powerpoint/2010/main" val="922671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3AF33AB-465A-424C-BCFF-5C6BB3631D16}"/>
              </a:ext>
            </a:extLst>
          </p:cNvPr>
          <p:cNvSpPr>
            <a:spLocks noGrp="1"/>
          </p:cNvSpPr>
          <p:nvPr>
            <p:ph idx="1"/>
          </p:nvPr>
        </p:nvSpPr>
        <p:spPr>
          <a:xfrm>
            <a:off x="838200" y="1334228"/>
            <a:ext cx="10515600" cy="4189543"/>
          </a:xfrm>
        </p:spPr>
        <p:txBody>
          <a:bodyPr>
            <a:normAutofit/>
          </a:bodyPr>
          <a:lstStyle/>
          <a:p>
            <a:pPr marL="0" indent="0" algn="just">
              <a:buNone/>
            </a:pPr>
            <a:r>
              <a:rPr lang="fr-FR" b="1" u="sng" dirty="0">
                <a:highlight>
                  <a:srgbClr val="FFFF00"/>
                </a:highlight>
              </a:rPr>
              <a:t>QCM 1</a:t>
            </a:r>
            <a:r>
              <a:rPr lang="fr-FR" b="1" dirty="0"/>
              <a:t> : </a:t>
            </a:r>
            <a:r>
              <a:rPr lang="fr-FR" dirty="0"/>
              <a:t>A propos de l’expérience proposée, on peut dire que :</a:t>
            </a:r>
          </a:p>
          <a:p>
            <a:pPr marL="0" indent="0" algn="just">
              <a:buNone/>
            </a:pPr>
            <a:r>
              <a:rPr lang="fr-FR" dirty="0"/>
              <a:t>A) Sans MMS, les deux colonies de cellules (mutée ou non) ont le même comportement</a:t>
            </a:r>
          </a:p>
          <a:p>
            <a:pPr marL="0" indent="0" algn="just">
              <a:buNone/>
            </a:pPr>
            <a:r>
              <a:rPr lang="fr-FR" dirty="0"/>
              <a:t>B) Après traitement, les deux colonies de cellules (mutée ou non) ont le même comportement</a:t>
            </a:r>
          </a:p>
          <a:p>
            <a:pPr marL="0" indent="0" algn="just">
              <a:buNone/>
            </a:pPr>
            <a:r>
              <a:rPr lang="fr-FR" dirty="0"/>
              <a:t>C) Les cellules sauvages, avec et sans MMS ont le même comportement</a:t>
            </a:r>
          </a:p>
          <a:p>
            <a:pPr marL="0" indent="0" algn="just">
              <a:buNone/>
            </a:pPr>
            <a:r>
              <a:rPr lang="fr-FR" dirty="0"/>
              <a:t>D) Les cellules mutées, avec et sans MMS ont le même comportement</a:t>
            </a:r>
          </a:p>
          <a:p>
            <a:pPr marL="0" indent="0" algn="just">
              <a:buNone/>
            </a:pPr>
            <a:r>
              <a:rPr lang="fr-FR" dirty="0"/>
              <a:t>E) Les réponses A, B, C, et D sont fausses</a:t>
            </a:r>
          </a:p>
          <a:p>
            <a:endParaRPr lang="fr-FR" dirty="0"/>
          </a:p>
        </p:txBody>
      </p:sp>
    </p:spTree>
    <p:extLst>
      <p:ext uri="{BB962C8B-B14F-4D97-AF65-F5344CB8AC3E}">
        <p14:creationId xmlns:p14="http://schemas.microsoft.com/office/powerpoint/2010/main" val="687731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17F9FD-A6DB-4E0B-9613-1D169E5EAADD}"/>
              </a:ext>
            </a:extLst>
          </p:cNvPr>
          <p:cNvSpPr>
            <a:spLocks noGrp="1"/>
          </p:cNvSpPr>
          <p:nvPr>
            <p:ph type="title"/>
          </p:nvPr>
        </p:nvSpPr>
        <p:spPr/>
        <p:txBody>
          <a:bodyPr/>
          <a:lstStyle/>
          <a:p>
            <a:r>
              <a:rPr lang="fr-FR" dirty="0">
                <a:solidFill>
                  <a:schemeClr val="accent6"/>
                </a:solidFill>
              </a:rPr>
              <a:t>Item A</a:t>
            </a:r>
          </a:p>
        </p:txBody>
      </p:sp>
      <p:pic>
        <p:nvPicPr>
          <p:cNvPr id="7" name="Image 6">
            <a:extLst>
              <a:ext uri="{FF2B5EF4-FFF2-40B4-BE49-F238E27FC236}">
                <a16:creationId xmlns:a16="http://schemas.microsoft.com/office/drawing/2014/main" id="{18B52EA9-FFBB-4B27-B84D-06940A8A5BD9}"/>
              </a:ext>
            </a:extLst>
          </p:cNvPr>
          <p:cNvPicPr/>
          <p:nvPr/>
        </p:nvPicPr>
        <p:blipFill rotWithShape="1">
          <a:blip r:embed="rId2">
            <a:extLst>
              <a:ext uri="{28A0092B-C50C-407E-A947-70E740481C1C}">
                <a14:useLocalDpi xmlns:a14="http://schemas.microsoft.com/office/drawing/2010/main" val="0"/>
              </a:ext>
            </a:extLst>
          </a:blip>
          <a:srcRect l="48929" b="46128"/>
          <a:stretch/>
        </p:blipFill>
        <p:spPr bwMode="auto">
          <a:xfrm>
            <a:off x="4777208" y="978694"/>
            <a:ext cx="7089496" cy="3394701"/>
          </a:xfrm>
          <a:prstGeom prst="rect">
            <a:avLst/>
          </a:prstGeom>
          <a:noFill/>
          <a:ln>
            <a:noFill/>
          </a:ln>
          <a:extLst>
            <a:ext uri="{53640926-AAD7-44D8-BBD7-CCE9431645EC}">
              <a14:shadowObscured xmlns:a14="http://schemas.microsoft.com/office/drawing/2010/main"/>
            </a:ext>
          </a:extLst>
        </p:spPr>
      </p:pic>
      <p:pic>
        <p:nvPicPr>
          <p:cNvPr id="8" name="Image 7">
            <a:extLst>
              <a:ext uri="{FF2B5EF4-FFF2-40B4-BE49-F238E27FC236}">
                <a16:creationId xmlns:a16="http://schemas.microsoft.com/office/drawing/2014/main" id="{2C538748-AC83-4B04-B1F1-26659082C6D8}"/>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9" name="Ellipse 8">
            <a:extLst>
              <a:ext uri="{FF2B5EF4-FFF2-40B4-BE49-F238E27FC236}">
                <a16:creationId xmlns:a16="http://schemas.microsoft.com/office/drawing/2014/main" id="{4040D5B1-6EC1-49C9-8AA7-B3D6766ED81B}"/>
              </a:ext>
            </a:extLst>
          </p:cNvPr>
          <p:cNvSpPr/>
          <p:nvPr/>
        </p:nvSpPr>
        <p:spPr>
          <a:xfrm>
            <a:off x="265254" y="3394701"/>
            <a:ext cx="4057650" cy="2076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extLst>
              <a:ext uri="{FF2B5EF4-FFF2-40B4-BE49-F238E27FC236}">
                <a16:creationId xmlns:a16="http://schemas.microsoft.com/office/drawing/2014/main" id="{FC1DEDE5-3720-4998-B81F-5C2C37F123C6}"/>
              </a:ext>
            </a:extLst>
          </p:cNvPr>
          <p:cNvSpPr txBox="1"/>
          <p:nvPr/>
        </p:nvSpPr>
        <p:spPr>
          <a:xfrm>
            <a:off x="4917233" y="4805265"/>
            <a:ext cx="6512767" cy="1754326"/>
          </a:xfrm>
          <a:prstGeom prst="rect">
            <a:avLst/>
          </a:prstGeom>
          <a:noFill/>
        </p:spPr>
        <p:txBody>
          <a:bodyPr wrap="square" rtlCol="0">
            <a:spAutoFit/>
          </a:bodyPr>
          <a:lstStyle/>
          <a:p>
            <a:pPr algn="just"/>
            <a:r>
              <a:rPr lang="fr-FR" dirty="0"/>
              <a:t>Les deux graphiques ne sont pas exactement pareils, mais on observe bien la même chronologie des événements, un pic avec une quantité d’ADN 1 (G1), puis un déplacement vers la droite qui signifie l’augmentation de la quantité d’ADN dans la cellule (S), jusqu’à doubler (G2). </a:t>
            </a:r>
          </a:p>
          <a:p>
            <a:pPr algn="just"/>
            <a:r>
              <a:rPr lang="fr-FR" dirty="0">
                <a:sym typeface="Wingdings" panose="05000000000000000000" pitchFamily="2" charset="2"/>
              </a:rPr>
              <a:t>SANS MMS LES DEUX CELLULES SE COMPORTENT PAREIL</a:t>
            </a:r>
            <a:endParaRPr lang="fr-FR" dirty="0"/>
          </a:p>
        </p:txBody>
      </p:sp>
    </p:spTree>
    <p:extLst>
      <p:ext uri="{BB962C8B-B14F-4D97-AF65-F5344CB8AC3E}">
        <p14:creationId xmlns:p14="http://schemas.microsoft.com/office/powerpoint/2010/main" val="2734878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3E680-D445-473B-884B-2C8463971F16}"/>
              </a:ext>
            </a:extLst>
          </p:cNvPr>
          <p:cNvSpPr>
            <a:spLocks noGrp="1"/>
          </p:cNvSpPr>
          <p:nvPr>
            <p:ph type="title"/>
          </p:nvPr>
        </p:nvSpPr>
        <p:spPr/>
        <p:txBody>
          <a:bodyPr/>
          <a:lstStyle/>
          <a:p>
            <a:r>
              <a:rPr lang="fr-FR" dirty="0">
                <a:solidFill>
                  <a:srgbClr val="FF0000"/>
                </a:solidFill>
              </a:rPr>
              <a:t>Item B</a:t>
            </a:r>
          </a:p>
        </p:txBody>
      </p:sp>
      <p:pic>
        <p:nvPicPr>
          <p:cNvPr id="4" name="Image 3">
            <a:extLst>
              <a:ext uri="{FF2B5EF4-FFF2-40B4-BE49-F238E27FC236}">
                <a16:creationId xmlns:a16="http://schemas.microsoft.com/office/drawing/2014/main" id="{0BDD6F89-BBB8-439B-A645-640978982E22}"/>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5" name="Ellipse 4">
            <a:extLst>
              <a:ext uri="{FF2B5EF4-FFF2-40B4-BE49-F238E27FC236}">
                <a16:creationId xmlns:a16="http://schemas.microsoft.com/office/drawing/2014/main" id="{3F7B4EC0-B47B-45D1-862B-69BC1FECCBB1}"/>
              </a:ext>
            </a:extLst>
          </p:cNvPr>
          <p:cNvSpPr/>
          <p:nvPr/>
        </p:nvSpPr>
        <p:spPr>
          <a:xfrm>
            <a:off x="255729" y="5143500"/>
            <a:ext cx="4057650"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a:extLst>
              <a:ext uri="{FF2B5EF4-FFF2-40B4-BE49-F238E27FC236}">
                <a16:creationId xmlns:a16="http://schemas.microsoft.com/office/drawing/2014/main" id="{CDDBC295-436E-49DF-B231-FFCA3BB54212}"/>
              </a:ext>
            </a:extLst>
          </p:cNvPr>
          <p:cNvPicPr/>
          <p:nvPr/>
        </p:nvPicPr>
        <p:blipFill rotWithShape="1">
          <a:blip r:embed="rId2">
            <a:extLst>
              <a:ext uri="{28A0092B-C50C-407E-A947-70E740481C1C}">
                <a14:useLocalDpi xmlns:a14="http://schemas.microsoft.com/office/drawing/2010/main" val="0"/>
              </a:ext>
            </a:extLst>
          </a:blip>
          <a:srcRect l="46597" t="52020"/>
          <a:stretch/>
        </p:blipFill>
        <p:spPr bwMode="auto">
          <a:xfrm>
            <a:off x="5159656" y="922002"/>
            <a:ext cx="6324600" cy="2967999"/>
          </a:xfrm>
          <a:prstGeom prst="rect">
            <a:avLst/>
          </a:prstGeom>
          <a:noFill/>
          <a:ln>
            <a:noFill/>
          </a:ln>
          <a:extLst>
            <a:ext uri="{53640926-AAD7-44D8-BBD7-CCE9431645EC}">
              <a14:shadowObscured xmlns:a14="http://schemas.microsoft.com/office/drawing/2010/main"/>
            </a:ext>
          </a:extLst>
        </p:spPr>
      </p:pic>
      <p:sp>
        <p:nvSpPr>
          <p:cNvPr id="7" name="ZoneTexte 6">
            <a:extLst>
              <a:ext uri="{FF2B5EF4-FFF2-40B4-BE49-F238E27FC236}">
                <a16:creationId xmlns:a16="http://schemas.microsoft.com/office/drawing/2014/main" id="{FECE9680-B2CD-439A-A4F1-B3053B1E7192}"/>
              </a:ext>
            </a:extLst>
          </p:cNvPr>
          <p:cNvSpPr txBox="1"/>
          <p:nvPr/>
        </p:nvSpPr>
        <p:spPr>
          <a:xfrm>
            <a:off x="5159656" y="4191000"/>
            <a:ext cx="6324600" cy="1754326"/>
          </a:xfrm>
          <a:prstGeom prst="rect">
            <a:avLst/>
          </a:prstGeom>
          <a:noFill/>
        </p:spPr>
        <p:txBody>
          <a:bodyPr wrap="square" rtlCol="0">
            <a:spAutoFit/>
          </a:bodyPr>
          <a:lstStyle/>
          <a:p>
            <a:pPr algn="just"/>
            <a:r>
              <a:rPr lang="fr-FR" dirty="0"/>
              <a:t>Ici les deux graphiques sont très différents, alors qu’à droite il ressemble encore aux précédents, celui de gauche n’a pas 2 pics distincts. Les cellules passent plus de temps avec une quantité d’ADN intermédiaire.</a:t>
            </a:r>
          </a:p>
          <a:p>
            <a:pPr algn="just"/>
            <a:r>
              <a:rPr lang="fr-FR" dirty="0">
                <a:sym typeface="Wingdings" panose="05000000000000000000" pitchFamily="2" charset="2"/>
              </a:rPr>
              <a:t> AVEC MMS LES DEUX COLONIES NE SE COMPORTENT PAS PAREIL</a:t>
            </a:r>
            <a:endParaRPr lang="fr-FR" dirty="0"/>
          </a:p>
        </p:txBody>
      </p:sp>
    </p:spTree>
    <p:extLst>
      <p:ext uri="{BB962C8B-B14F-4D97-AF65-F5344CB8AC3E}">
        <p14:creationId xmlns:p14="http://schemas.microsoft.com/office/powerpoint/2010/main" val="2492894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3486FA-A4A4-474D-8EF0-37FA0E303C92}"/>
              </a:ext>
            </a:extLst>
          </p:cNvPr>
          <p:cNvSpPr>
            <a:spLocks noGrp="1"/>
          </p:cNvSpPr>
          <p:nvPr>
            <p:ph type="title"/>
          </p:nvPr>
        </p:nvSpPr>
        <p:spPr/>
        <p:txBody>
          <a:bodyPr/>
          <a:lstStyle/>
          <a:p>
            <a:r>
              <a:rPr lang="fr-FR" dirty="0">
                <a:solidFill>
                  <a:srgbClr val="FF0000"/>
                </a:solidFill>
              </a:rPr>
              <a:t>Item C</a:t>
            </a:r>
          </a:p>
        </p:txBody>
      </p:sp>
      <p:pic>
        <p:nvPicPr>
          <p:cNvPr id="4" name="Image 3">
            <a:extLst>
              <a:ext uri="{FF2B5EF4-FFF2-40B4-BE49-F238E27FC236}">
                <a16:creationId xmlns:a16="http://schemas.microsoft.com/office/drawing/2014/main" id="{9D10D36F-3BF4-45FA-9A35-F2B9DCE9DFB4}"/>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9951132A-D360-487F-AB7E-1134FE3A8EE4}"/>
              </a:ext>
            </a:extLst>
          </p:cNvPr>
          <p:cNvPicPr/>
          <p:nvPr/>
        </p:nvPicPr>
        <p:blipFill rotWithShape="1">
          <a:blip r:embed="rId2">
            <a:extLst>
              <a:ext uri="{28A0092B-C50C-407E-A947-70E740481C1C}">
                <a14:useLocalDpi xmlns:a14="http://schemas.microsoft.com/office/drawing/2010/main" val="0"/>
              </a:ext>
            </a:extLst>
          </a:blip>
          <a:srcRect l="46452" r="22495"/>
          <a:stretch/>
        </p:blipFill>
        <p:spPr bwMode="auto">
          <a:xfrm>
            <a:off x="7798079" y="365126"/>
            <a:ext cx="3870046" cy="612775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F7683281-A8BF-458B-A591-80B5F94A6636}"/>
              </a:ext>
            </a:extLst>
          </p:cNvPr>
          <p:cNvSpPr/>
          <p:nvPr/>
        </p:nvSpPr>
        <p:spPr>
          <a:xfrm rot="5400000">
            <a:off x="-207684" y="4233862"/>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A46E36D4-2E67-4BE6-9DD7-0904D1A86EA4}"/>
              </a:ext>
            </a:extLst>
          </p:cNvPr>
          <p:cNvSpPr txBox="1"/>
          <p:nvPr/>
        </p:nvSpPr>
        <p:spPr>
          <a:xfrm>
            <a:off x="4413809" y="1690688"/>
            <a:ext cx="2431769" cy="2862322"/>
          </a:xfrm>
          <a:prstGeom prst="rect">
            <a:avLst/>
          </a:prstGeom>
          <a:noFill/>
        </p:spPr>
        <p:txBody>
          <a:bodyPr wrap="square" rtlCol="0">
            <a:spAutoFit/>
          </a:bodyPr>
          <a:lstStyle/>
          <a:p>
            <a:pPr algn="just"/>
            <a:r>
              <a:rPr lang="fr-FR" dirty="0"/>
              <a:t>Ici les deux graphiques sont encore très différents. En haut, on différencie bien les pics, en bas non. </a:t>
            </a:r>
          </a:p>
          <a:p>
            <a:pPr algn="just"/>
            <a:r>
              <a:rPr lang="fr-FR" dirty="0">
                <a:sym typeface="Wingdings" panose="05000000000000000000" pitchFamily="2" charset="2"/>
              </a:rPr>
              <a:t> LES DEUX COLONIES SAUVAGES AVEC ET SANS MMS NE SE COMPORTENT PAS PAREIL</a:t>
            </a:r>
            <a:endParaRPr lang="fr-FR" dirty="0"/>
          </a:p>
        </p:txBody>
      </p:sp>
    </p:spTree>
    <p:extLst>
      <p:ext uri="{BB962C8B-B14F-4D97-AF65-F5344CB8AC3E}">
        <p14:creationId xmlns:p14="http://schemas.microsoft.com/office/powerpoint/2010/main" val="218836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A50026-6D1C-4BBA-B3EC-D9D03EF850A0}"/>
              </a:ext>
            </a:extLst>
          </p:cNvPr>
          <p:cNvSpPr>
            <a:spLocks noGrp="1"/>
          </p:cNvSpPr>
          <p:nvPr>
            <p:ph type="title"/>
          </p:nvPr>
        </p:nvSpPr>
        <p:spPr/>
        <p:txBody>
          <a:bodyPr/>
          <a:lstStyle/>
          <a:p>
            <a:r>
              <a:rPr lang="fr-FR" dirty="0">
                <a:solidFill>
                  <a:schemeClr val="accent6"/>
                </a:solidFill>
              </a:rPr>
              <a:t>Item D</a:t>
            </a:r>
          </a:p>
        </p:txBody>
      </p:sp>
      <p:pic>
        <p:nvPicPr>
          <p:cNvPr id="4" name="Image 3">
            <a:extLst>
              <a:ext uri="{FF2B5EF4-FFF2-40B4-BE49-F238E27FC236}">
                <a16:creationId xmlns:a16="http://schemas.microsoft.com/office/drawing/2014/main" id="{A6C985B8-7483-48E0-8131-D56D83E1C2C7}"/>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F4DE967C-5BA8-45E0-8316-04541A98967C}"/>
              </a:ext>
            </a:extLst>
          </p:cNvPr>
          <p:cNvPicPr/>
          <p:nvPr/>
        </p:nvPicPr>
        <p:blipFill rotWithShape="1">
          <a:blip r:embed="rId2">
            <a:extLst>
              <a:ext uri="{28A0092B-C50C-407E-A947-70E740481C1C}">
                <a14:useLocalDpi xmlns:a14="http://schemas.microsoft.com/office/drawing/2010/main" val="0"/>
              </a:ext>
            </a:extLst>
          </a:blip>
          <a:srcRect l="76921"/>
          <a:stretch/>
        </p:blipFill>
        <p:spPr bwMode="auto">
          <a:xfrm>
            <a:off x="8534400" y="581026"/>
            <a:ext cx="2819400" cy="605790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D27757AC-2647-4D83-AF51-19D9B517C248}"/>
              </a:ext>
            </a:extLst>
          </p:cNvPr>
          <p:cNvSpPr/>
          <p:nvPr/>
        </p:nvSpPr>
        <p:spPr>
          <a:xfrm rot="5400000">
            <a:off x="1245908" y="4167188"/>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4E3C60F8-62A3-4BFA-B7A0-218137596186}"/>
              </a:ext>
            </a:extLst>
          </p:cNvPr>
          <p:cNvSpPr txBox="1"/>
          <p:nvPr/>
        </p:nvSpPr>
        <p:spPr>
          <a:xfrm>
            <a:off x="4880115" y="1614488"/>
            <a:ext cx="2431769" cy="2308324"/>
          </a:xfrm>
          <a:prstGeom prst="rect">
            <a:avLst/>
          </a:prstGeom>
          <a:noFill/>
        </p:spPr>
        <p:txBody>
          <a:bodyPr wrap="square" rtlCol="0">
            <a:spAutoFit/>
          </a:bodyPr>
          <a:lstStyle/>
          <a:p>
            <a:pPr algn="just"/>
            <a:r>
              <a:rPr lang="fr-FR" dirty="0"/>
              <a:t>Ici les deux graphiques sont similaires, bien que non identiques</a:t>
            </a:r>
          </a:p>
          <a:p>
            <a:pPr algn="just"/>
            <a:r>
              <a:rPr lang="fr-FR" dirty="0">
                <a:sym typeface="Wingdings" panose="05000000000000000000" pitchFamily="2" charset="2"/>
              </a:rPr>
              <a:t> DEUX COLONIES MUTÉES AVEC ET SANS MMS NE SE COMPORTENT PAS PAREIL</a:t>
            </a:r>
            <a:endParaRPr lang="fr-FR" dirty="0"/>
          </a:p>
        </p:txBody>
      </p:sp>
      <p:sp>
        <p:nvSpPr>
          <p:cNvPr id="9" name="ZoneTexte 8">
            <a:extLst>
              <a:ext uri="{FF2B5EF4-FFF2-40B4-BE49-F238E27FC236}">
                <a16:creationId xmlns:a16="http://schemas.microsoft.com/office/drawing/2014/main" id="{B9C2EA13-9229-4C4F-9B38-F6C8CB60C312}"/>
              </a:ext>
            </a:extLst>
          </p:cNvPr>
          <p:cNvSpPr txBox="1"/>
          <p:nvPr/>
        </p:nvSpPr>
        <p:spPr>
          <a:xfrm>
            <a:off x="4697578" y="4879910"/>
            <a:ext cx="2819400" cy="1200329"/>
          </a:xfrm>
          <a:prstGeom prst="rect">
            <a:avLst/>
          </a:prstGeom>
          <a:noFill/>
        </p:spPr>
        <p:txBody>
          <a:bodyPr wrap="square" rtlCol="0">
            <a:spAutoFit/>
          </a:bodyPr>
          <a:lstStyle/>
          <a:p>
            <a:pPr algn="ctr"/>
            <a:r>
              <a:rPr lang="fr-FR" sz="7200" dirty="0">
                <a:solidFill>
                  <a:schemeClr val="accent6"/>
                </a:solidFill>
              </a:rPr>
              <a:t>A</a:t>
            </a:r>
            <a:r>
              <a:rPr lang="fr-FR" sz="7200" dirty="0">
                <a:solidFill>
                  <a:srgbClr val="FF0000"/>
                </a:solidFill>
              </a:rPr>
              <a:t>BC</a:t>
            </a:r>
            <a:r>
              <a:rPr lang="fr-FR" sz="7200" dirty="0">
                <a:solidFill>
                  <a:schemeClr val="accent6"/>
                </a:solidFill>
              </a:rPr>
              <a:t>D</a:t>
            </a:r>
            <a:r>
              <a:rPr lang="fr-FR" sz="7200" dirty="0">
                <a:solidFill>
                  <a:srgbClr val="FF0000"/>
                </a:solidFill>
              </a:rPr>
              <a:t>E</a:t>
            </a:r>
            <a:endParaRPr lang="fr-FR" sz="7200" dirty="0">
              <a:solidFill>
                <a:schemeClr val="accent6"/>
              </a:solidFill>
            </a:endParaRPr>
          </a:p>
        </p:txBody>
      </p:sp>
    </p:spTree>
    <p:extLst>
      <p:ext uri="{BB962C8B-B14F-4D97-AF65-F5344CB8AC3E}">
        <p14:creationId xmlns:p14="http://schemas.microsoft.com/office/powerpoint/2010/main" val="1447841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FEBC14B-8F3D-4B0E-B200-73E62A6F8E06}"/>
              </a:ext>
            </a:extLst>
          </p:cNvPr>
          <p:cNvSpPr>
            <a:spLocks noGrp="1"/>
          </p:cNvSpPr>
          <p:nvPr>
            <p:ph idx="1"/>
          </p:nvPr>
        </p:nvSpPr>
        <p:spPr>
          <a:xfrm>
            <a:off x="838200" y="1324898"/>
            <a:ext cx="10515600" cy="4208204"/>
          </a:xfrm>
        </p:spPr>
        <p:txBody>
          <a:bodyPr>
            <a:normAutofit lnSpcReduction="10000"/>
          </a:bodyPr>
          <a:lstStyle/>
          <a:p>
            <a:pPr marL="0" indent="0">
              <a:buNone/>
            </a:pPr>
            <a:r>
              <a:rPr lang="fr-FR" b="1" u="sng" dirty="0">
                <a:highlight>
                  <a:srgbClr val="FFFF00"/>
                </a:highlight>
              </a:rPr>
              <a:t>QCM 2</a:t>
            </a:r>
            <a:r>
              <a:rPr lang="fr-FR" b="1" dirty="0"/>
              <a:t> : </a:t>
            </a:r>
            <a:r>
              <a:rPr lang="fr-FR" dirty="0"/>
              <a:t>A propos de l’expérience proposée :</a:t>
            </a:r>
          </a:p>
          <a:p>
            <a:pPr marL="0" indent="0" algn="just">
              <a:buNone/>
            </a:pPr>
            <a:r>
              <a:rPr lang="fr-FR" dirty="0"/>
              <a:t>A) On déduit qu’à t=75min, la colonie mutée exposée au MMS est morte</a:t>
            </a:r>
          </a:p>
          <a:p>
            <a:pPr marL="0" indent="0" algn="just">
              <a:buNone/>
            </a:pPr>
            <a:r>
              <a:rPr lang="fr-FR" dirty="0"/>
              <a:t>B) La colonie sauvage traitée au MMS a une courbe anormale, on peut conclure que la cellule a des gènes mutés</a:t>
            </a:r>
          </a:p>
          <a:p>
            <a:pPr marL="0" indent="0" algn="just">
              <a:buNone/>
            </a:pPr>
            <a:r>
              <a:rPr lang="fr-FR" dirty="0"/>
              <a:t>C) Les cellules sauvages font une pause avant de se dupliquer grâce au check-point</a:t>
            </a:r>
          </a:p>
          <a:p>
            <a:pPr marL="0" indent="0" algn="just">
              <a:buNone/>
            </a:pPr>
            <a:r>
              <a:rPr lang="fr-FR" dirty="0"/>
              <a:t>D) Les cellules mutées font une pause avant de se dupliquer grâce au check-point, donc le gène Rad9 n’est pas impliqué dans ce check-point</a:t>
            </a:r>
          </a:p>
          <a:p>
            <a:pPr marL="0" indent="0" algn="just">
              <a:buNone/>
            </a:pPr>
            <a:r>
              <a:rPr lang="fr-FR" dirty="0"/>
              <a:t>E) Les réponses A, B, C et D sont fausses</a:t>
            </a:r>
          </a:p>
          <a:p>
            <a:pPr marL="0" indent="0">
              <a:buNone/>
            </a:pPr>
            <a:endParaRPr lang="fr-FR" dirty="0"/>
          </a:p>
        </p:txBody>
      </p:sp>
    </p:spTree>
    <p:extLst>
      <p:ext uri="{BB962C8B-B14F-4D97-AF65-F5344CB8AC3E}">
        <p14:creationId xmlns:p14="http://schemas.microsoft.com/office/powerpoint/2010/main" val="291043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9F6ED-69D5-4BD7-B1E8-54FADC85B461}"/>
              </a:ext>
            </a:extLst>
          </p:cNvPr>
          <p:cNvSpPr>
            <a:spLocks noGrp="1"/>
          </p:cNvSpPr>
          <p:nvPr>
            <p:ph type="title"/>
          </p:nvPr>
        </p:nvSpPr>
        <p:spPr/>
        <p:txBody>
          <a:bodyPr/>
          <a:lstStyle/>
          <a:p>
            <a:r>
              <a:rPr lang="fr-FR" dirty="0">
                <a:solidFill>
                  <a:srgbClr val="FF0000"/>
                </a:solidFill>
              </a:rPr>
              <a:t>Item A</a:t>
            </a:r>
          </a:p>
        </p:txBody>
      </p:sp>
      <p:pic>
        <p:nvPicPr>
          <p:cNvPr id="5" name="Image 4">
            <a:extLst>
              <a:ext uri="{FF2B5EF4-FFF2-40B4-BE49-F238E27FC236}">
                <a16:creationId xmlns:a16="http://schemas.microsoft.com/office/drawing/2014/main" id="{E7FFB9E2-CA5B-49C4-8C5F-0C9D03A3264B}"/>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6" name="Image 5">
            <a:extLst>
              <a:ext uri="{FF2B5EF4-FFF2-40B4-BE49-F238E27FC236}">
                <a16:creationId xmlns:a16="http://schemas.microsoft.com/office/drawing/2014/main" id="{7FB8029C-FA3A-4541-943F-5C004FF32F4B}"/>
              </a:ext>
            </a:extLst>
          </p:cNvPr>
          <p:cNvPicPr/>
          <p:nvPr/>
        </p:nvPicPr>
        <p:blipFill rotWithShape="1">
          <a:blip r:embed="rId2">
            <a:extLst>
              <a:ext uri="{28A0092B-C50C-407E-A947-70E740481C1C}">
                <a14:useLocalDpi xmlns:a14="http://schemas.microsoft.com/office/drawing/2010/main" val="0"/>
              </a:ext>
            </a:extLst>
          </a:blip>
          <a:srcRect l="75612" t="51127"/>
          <a:stretch/>
        </p:blipFill>
        <p:spPr bwMode="auto">
          <a:xfrm>
            <a:off x="7258050" y="609207"/>
            <a:ext cx="4308001" cy="3935574"/>
          </a:xfrm>
          <a:prstGeom prst="rect">
            <a:avLst/>
          </a:prstGeom>
          <a:noFill/>
          <a:ln>
            <a:noFill/>
          </a:ln>
          <a:extLst>
            <a:ext uri="{53640926-AAD7-44D8-BBD7-CCE9431645EC}">
              <a14:shadowObscured xmlns:a14="http://schemas.microsoft.com/office/drawing/2010/main"/>
            </a:ext>
          </a:extLst>
        </p:spPr>
      </p:pic>
      <p:sp>
        <p:nvSpPr>
          <p:cNvPr id="7" name="Ellipse 6">
            <a:extLst>
              <a:ext uri="{FF2B5EF4-FFF2-40B4-BE49-F238E27FC236}">
                <a16:creationId xmlns:a16="http://schemas.microsoft.com/office/drawing/2014/main" id="{74936862-6C84-49B8-A4A9-B9172337DB9A}"/>
              </a:ext>
            </a:extLst>
          </p:cNvPr>
          <p:cNvSpPr/>
          <p:nvPr/>
        </p:nvSpPr>
        <p:spPr>
          <a:xfrm rot="5400000">
            <a:off x="2207933" y="5129213"/>
            <a:ext cx="1609726"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8E482871-E236-4DEA-B930-B79BEE1E9CD0}"/>
              </a:ext>
            </a:extLst>
          </p:cNvPr>
          <p:cNvPicPr/>
          <p:nvPr/>
        </p:nvPicPr>
        <p:blipFill rotWithShape="1">
          <a:blip r:embed="rId2">
            <a:extLst>
              <a:ext uri="{28A0092B-C50C-407E-A947-70E740481C1C}">
                <a14:useLocalDpi xmlns:a14="http://schemas.microsoft.com/office/drawing/2010/main" val="0"/>
              </a:ext>
            </a:extLst>
          </a:blip>
          <a:srcRect l="45577" t="60952" r="47571"/>
          <a:stretch/>
        </p:blipFill>
        <p:spPr bwMode="auto">
          <a:xfrm>
            <a:off x="6296025" y="1466850"/>
            <a:ext cx="962025" cy="3077931"/>
          </a:xfrm>
          <a:prstGeom prst="rect">
            <a:avLst/>
          </a:prstGeom>
          <a:noFill/>
          <a:ln>
            <a:noFill/>
          </a:ln>
          <a:extLst>
            <a:ext uri="{53640926-AAD7-44D8-BBD7-CCE9431645EC}">
              <a14:shadowObscured xmlns:a14="http://schemas.microsoft.com/office/drawing/2010/main"/>
            </a:ext>
          </a:extLst>
        </p:spPr>
      </p:pic>
      <p:cxnSp>
        <p:nvCxnSpPr>
          <p:cNvPr id="10" name="Connecteur droit 9">
            <a:extLst>
              <a:ext uri="{FF2B5EF4-FFF2-40B4-BE49-F238E27FC236}">
                <a16:creationId xmlns:a16="http://schemas.microsoft.com/office/drawing/2014/main" id="{95D282F8-4F2B-488F-BDE9-9E8F19A623DB}"/>
              </a:ext>
            </a:extLst>
          </p:cNvPr>
          <p:cNvCxnSpPr/>
          <p:nvPr/>
        </p:nvCxnSpPr>
        <p:spPr>
          <a:xfrm>
            <a:off x="7048500" y="2857500"/>
            <a:ext cx="695325"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11" name="ZoneTexte 10">
            <a:extLst>
              <a:ext uri="{FF2B5EF4-FFF2-40B4-BE49-F238E27FC236}">
                <a16:creationId xmlns:a16="http://schemas.microsoft.com/office/drawing/2014/main" id="{A7BFF341-80FC-439D-BA37-62169FE554E2}"/>
              </a:ext>
            </a:extLst>
          </p:cNvPr>
          <p:cNvSpPr txBox="1"/>
          <p:nvPr/>
        </p:nvSpPr>
        <p:spPr>
          <a:xfrm>
            <a:off x="5393094" y="4907902"/>
            <a:ext cx="5960706" cy="923330"/>
          </a:xfrm>
          <a:prstGeom prst="rect">
            <a:avLst/>
          </a:prstGeom>
          <a:noFill/>
        </p:spPr>
        <p:txBody>
          <a:bodyPr wrap="square" rtlCol="0">
            <a:spAutoFit/>
          </a:bodyPr>
          <a:lstStyle/>
          <a:p>
            <a:pPr algn="just"/>
            <a:r>
              <a:rPr lang="fr-FR" dirty="0"/>
              <a:t>A partir de 75 minutes on observe la majorité des cellules dans la « seconde bosse », soit en G2, rien ne nous indique que ces cellules sont mortes,</a:t>
            </a:r>
          </a:p>
        </p:txBody>
      </p:sp>
    </p:spTree>
    <p:extLst>
      <p:ext uri="{BB962C8B-B14F-4D97-AF65-F5344CB8AC3E}">
        <p14:creationId xmlns:p14="http://schemas.microsoft.com/office/powerpoint/2010/main" val="2893120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21710C-B48F-49D1-BCF5-AE86493195D2}"/>
              </a:ext>
            </a:extLst>
          </p:cNvPr>
          <p:cNvSpPr>
            <a:spLocks noGrp="1"/>
          </p:cNvSpPr>
          <p:nvPr>
            <p:ph type="title"/>
          </p:nvPr>
        </p:nvSpPr>
        <p:spPr/>
        <p:txBody>
          <a:bodyPr/>
          <a:lstStyle/>
          <a:p>
            <a:r>
              <a:rPr lang="fr-FR" dirty="0">
                <a:solidFill>
                  <a:srgbClr val="FF0000"/>
                </a:solidFill>
              </a:rPr>
              <a:t>Item B</a:t>
            </a:r>
          </a:p>
        </p:txBody>
      </p:sp>
      <p:pic>
        <p:nvPicPr>
          <p:cNvPr id="4" name="Image 3">
            <a:extLst>
              <a:ext uri="{FF2B5EF4-FFF2-40B4-BE49-F238E27FC236}">
                <a16:creationId xmlns:a16="http://schemas.microsoft.com/office/drawing/2014/main" id="{A9415B96-6B8B-4C09-8EC8-D6A8A73A1FCA}"/>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50743683-7997-487C-AE83-02BFD21500DB}"/>
              </a:ext>
            </a:extLst>
          </p:cNvPr>
          <p:cNvPicPr/>
          <p:nvPr/>
        </p:nvPicPr>
        <p:blipFill rotWithShape="1">
          <a:blip r:embed="rId2">
            <a:extLst>
              <a:ext uri="{28A0092B-C50C-407E-A947-70E740481C1C}">
                <a14:useLocalDpi xmlns:a14="http://schemas.microsoft.com/office/drawing/2010/main" val="0"/>
              </a:ext>
            </a:extLst>
          </a:blip>
          <a:srcRect l="54615" t="56579" r="23808"/>
          <a:stretch/>
        </p:blipFill>
        <p:spPr bwMode="auto">
          <a:xfrm>
            <a:off x="7769504" y="476250"/>
            <a:ext cx="3584296" cy="3268663"/>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9EA9F05C-4C9A-4E28-87D9-246D0D7E3FC0}"/>
              </a:ext>
            </a:extLst>
          </p:cNvPr>
          <p:cNvSpPr/>
          <p:nvPr/>
        </p:nvSpPr>
        <p:spPr>
          <a:xfrm rot="5400000">
            <a:off x="807758" y="5195887"/>
            <a:ext cx="1609726"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20470D41-8166-49BF-ADA0-CD56DB36C997}"/>
              </a:ext>
            </a:extLst>
          </p:cNvPr>
          <p:cNvSpPr txBox="1"/>
          <p:nvPr/>
        </p:nvSpPr>
        <p:spPr>
          <a:xfrm>
            <a:off x="5305425" y="4076700"/>
            <a:ext cx="6248400" cy="1754326"/>
          </a:xfrm>
          <a:prstGeom prst="rect">
            <a:avLst/>
          </a:prstGeom>
          <a:noFill/>
        </p:spPr>
        <p:txBody>
          <a:bodyPr wrap="square" rtlCol="0">
            <a:spAutoFit/>
          </a:bodyPr>
          <a:lstStyle/>
          <a:p>
            <a:pPr algn="just"/>
            <a:r>
              <a:rPr lang="fr-FR" dirty="0"/>
              <a:t>On a bien vu dans le qcm précédent que ce graphique là est celui qui ressemble le moins aux autres, cela ne signifie pas que des gènes sont mutés !</a:t>
            </a:r>
          </a:p>
          <a:p>
            <a:pPr algn="just"/>
            <a:r>
              <a:rPr lang="fr-FR" dirty="0"/>
              <a:t>Ici les cellules sauvages sont justement les cellules saines qui servent de témoins ! Donc finalement les cellules sauvages sont la normes !</a:t>
            </a:r>
          </a:p>
        </p:txBody>
      </p:sp>
    </p:spTree>
    <p:extLst>
      <p:ext uri="{BB962C8B-B14F-4D97-AF65-F5344CB8AC3E}">
        <p14:creationId xmlns:p14="http://schemas.microsoft.com/office/powerpoint/2010/main" val="2079504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D90BC8-E56E-464D-A0FC-3640EECF2672}"/>
              </a:ext>
            </a:extLst>
          </p:cNvPr>
          <p:cNvSpPr>
            <a:spLocks noGrp="1"/>
          </p:cNvSpPr>
          <p:nvPr>
            <p:ph type="title"/>
          </p:nvPr>
        </p:nvSpPr>
        <p:spPr/>
        <p:txBody>
          <a:bodyPr/>
          <a:lstStyle/>
          <a:p>
            <a:r>
              <a:rPr lang="fr-FR" dirty="0">
                <a:solidFill>
                  <a:schemeClr val="accent6"/>
                </a:solidFill>
              </a:rPr>
              <a:t>Item C</a:t>
            </a:r>
          </a:p>
        </p:txBody>
      </p:sp>
      <p:pic>
        <p:nvPicPr>
          <p:cNvPr id="4" name="Image 3">
            <a:extLst>
              <a:ext uri="{FF2B5EF4-FFF2-40B4-BE49-F238E27FC236}">
                <a16:creationId xmlns:a16="http://schemas.microsoft.com/office/drawing/2014/main" id="{AC81201B-0813-4BF0-8C60-524FE53EBE5C}"/>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645B1DC4-82DF-4039-AED3-317D747AA6A5}"/>
              </a:ext>
            </a:extLst>
          </p:cNvPr>
          <p:cNvSpPr/>
          <p:nvPr/>
        </p:nvSpPr>
        <p:spPr>
          <a:xfrm rot="5400000">
            <a:off x="-207684" y="4233862"/>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a:extLst>
              <a:ext uri="{FF2B5EF4-FFF2-40B4-BE49-F238E27FC236}">
                <a16:creationId xmlns:a16="http://schemas.microsoft.com/office/drawing/2014/main" id="{2DF92A52-14F5-41E7-B0CB-F409B97912A7}"/>
              </a:ext>
            </a:extLst>
          </p:cNvPr>
          <p:cNvPicPr/>
          <p:nvPr/>
        </p:nvPicPr>
        <p:blipFill rotWithShape="1">
          <a:blip r:embed="rId2">
            <a:extLst>
              <a:ext uri="{28A0092B-C50C-407E-A947-70E740481C1C}">
                <a14:useLocalDpi xmlns:a14="http://schemas.microsoft.com/office/drawing/2010/main" val="0"/>
              </a:ext>
            </a:extLst>
          </a:blip>
          <a:srcRect l="46452" r="22495"/>
          <a:stretch/>
        </p:blipFill>
        <p:spPr bwMode="auto">
          <a:xfrm>
            <a:off x="7798079" y="365126"/>
            <a:ext cx="3870046" cy="6127750"/>
          </a:xfrm>
          <a:prstGeom prst="rect">
            <a:avLst/>
          </a:prstGeom>
          <a:noFill/>
          <a:ln>
            <a:noFill/>
          </a:ln>
          <a:extLst>
            <a:ext uri="{53640926-AAD7-44D8-BBD7-CCE9431645EC}">
              <a14:shadowObscured xmlns:a14="http://schemas.microsoft.com/office/drawing/2010/main"/>
            </a:ext>
          </a:extLst>
        </p:spPr>
      </p:pic>
      <p:sp>
        <p:nvSpPr>
          <p:cNvPr id="8" name="ZoneTexte 7">
            <a:extLst>
              <a:ext uri="{FF2B5EF4-FFF2-40B4-BE49-F238E27FC236}">
                <a16:creationId xmlns:a16="http://schemas.microsoft.com/office/drawing/2014/main" id="{B6CF6330-3EF0-448A-A9F7-8EC631402FA2}"/>
              </a:ext>
            </a:extLst>
          </p:cNvPr>
          <p:cNvSpPr txBox="1"/>
          <p:nvPr/>
        </p:nvSpPr>
        <p:spPr>
          <a:xfrm>
            <a:off x="4506050" y="1443841"/>
            <a:ext cx="2656025" cy="3970318"/>
          </a:xfrm>
          <a:prstGeom prst="rect">
            <a:avLst/>
          </a:prstGeom>
          <a:noFill/>
        </p:spPr>
        <p:txBody>
          <a:bodyPr wrap="square" rtlCol="0">
            <a:spAutoFit/>
          </a:bodyPr>
          <a:lstStyle/>
          <a:p>
            <a:pPr algn="just"/>
            <a:r>
              <a:rPr lang="fr-FR" dirty="0"/>
              <a:t>Le check-point permet de vérifier si la cellule est apte à continuer son cycle, ce qui permet à la cellule de se mettre en pause uniquement  quand c’est nécessaire, quand il y a une lésion. On regardera donc le deuxième schéma. En effet la progression est ralentie entre G1 et G2, à cause de ce check-point qui met le cycle en pause jusqu’à réparation !</a:t>
            </a:r>
          </a:p>
        </p:txBody>
      </p:sp>
    </p:spTree>
    <p:extLst>
      <p:ext uri="{BB962C8B-B14F-4D97-AF65-F5344CB8AC3E}">
        <p14:creationId xmlns:p14="http://schemas.microsoft.com/office/powerpoint/2010/main" val="3507475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6CF82E-C2C8-4EE4-B610-1F90CE04C4CB}"/>
              </a:ext>
            </a:extLst>
          </p:cNvPr>
          <p:cNvSpPr>
            <a:spLocks noGrp="1"/>
          </p:cNvSpPr>
          <p:nvPr>
            <p:ph type="title"/>
          </p:nvPr>
        </p:nvSpPr>
        <p:spPr/>
        <p:txBody>
          <a:bodyPr/>
          <a:lstStyle/>
          <a:p>
            <a:r>
              <a:rPr lang="fr-FR" dirty="0">
                <a:solidFill>
                  <a:srgbClr val="FF0000"/>
                </a:solidFill>
              </a:rPr>
              <a:t>Item D</a:t>
            </a:r>
          </a:p>
        </p:txBody>
      </p:sp>
      <p:pic>
        <p:nvPicPr>
          <p:cNvPr id="4" name="Image 3">
            <a:extLst>
              <a:ext uri="{FF2B5EF4-FFF2-40B4-BE49-F238E27FC236}">
                <a16:creationId xmlns:a16="http://schemas.microsoft.com/office/drawing/2014/main" id="{86A6E3C8-9C10-4383-B462-CF56378F11E9}"/>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D4AAE12E-F1C5-46CE-B77A-53AE5A1121E1}"/>
              </a:ext>
            </a:extLst>
          </p:cNvPr>
          <p:cNvPicPr/>
          <p:nvPr/>
        </p:nvPicPr>
        <p:blipFill rotWithShape="1">
          <a:blip r:embed="rId2">
            <a:extLst>
              <a:ext uri="{28A0092B-C50C-407E-A947-70E740481C1C}">
                <a14:useLocalDpi xmlns:a14="http://schemas.microsoft.com/office/drawing/2010/main" val="0"/>
              </a:ext>
            </a:extLst>
          </a:blip>
          <a:srcRect l="76921"/>
          <a:stretch/>
        </p:blipFill>
        <p:spPr bwMode="auto">
          <a:xfrm>
            <a:off x="8534400" y="581026"/>
            <a:ext cx="2819400" cy="605790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F3F7B6C1-95FE-4E76-BE0F-8D073A43B2B9}"/>
              </a:ext>
            </a:extLst>
          </p:cNvPr>
          <p:cNvSpPr/>
          <p:nvPr/>
        </p:nvSpPr>
        <p:spPr>
          <a:xfrm rot="5400000">
            <a:off x="1245908" y="4167188"/>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D969DE30-F296-420A-B201-765B72F8FDEE}"/>
              </a:ext>
            </a:extLst>
          </p:cNvPr>
          <p:cNvSpPr txBox="1"/>
          <p:nvPr/>
        </p:nvSpPr>
        <p:spPr>
          <a:xfrm>
            <a:off x="4697578" y="2241887"/>
            <a:ext cx="2656025" cy="2031325"/>
          </a:xfrm>
          <a:prstGeom prst="rect">
            <a:avLst/>
          </a:prstGeom>
          <a:noFill/>
        </p:spPr>
        <p:txBody>
          <a:bodyPr wrap="square" rtlCol="0">
            <a:spAutoFit/>
          </a:bodyPr>
          <a:lstStyle/>
          <a:p>
            <a:pPr algn="just"/>
            <a:r>
              <a:rPr lang="fr-FR" dirty="0"/>
              <a:t>Justement on n’observe aucune pause ni avec, ni sans MMS. Il n’y a pas de check-point, donc pas de réparation.</a:t>
            </a:r>
          </a:p>
          <a:p>
            <a:pPr algn="just"/>
            <a:r>
              <a:rPr lang="fr-FR" dirty="0"/>
              <a:t>RAD9 est impliqué dans ce check-point</a:t>
            </a:r>
          </a:p>
        </p:txBody>
      </p:sp>
      <p:sp>
        <p:nvSpPr>
          <p:cNvPr id="8" name="ZoneTexte 7">
            <a:extLst>
              <a:ext uri="{FF2B5EF4-FFF2-40B4-BE49-F238E27FC236}">
                <a16:creationId xmlns:a16="http://schemas.microsoft.com/office/drawing/2014/main" id="{6BFF5841-99EC-4779-8869-A11A51B41718}"/>
              </a:ext>
            </a:extLst>
          </p:cNvPr>
          <p:cNvSpPr txBox="1"/>
          <p:nvPr/>
        </p:nvSpPr>
        <p:spPr>
          <a:xfrm>
            <a:off x="4697578" y="4879910"/>
            <a:ext cx="2819400" cy="1200329"/>
          </a:xfrm>
          <a:prstGeom prst="rect">
            <a:avLst/>
          </a:prstGeom>
          <a:noFill/>
        </p:spPr>
        <p:txBody>
          <a:bodyPr wrap="square" rtlCol="0">
            <a:spAutoFit/>
          </a:bodyPr>
          <a:lstStyle/>
          <a:p>
            <a:pPr algn="ctr"/>
            <a:r>
              <a:rPr lang="fr-FR" sz="7200" dirty="0">
                <a:solidFill>
                  <a:srgbClr val="FF0000"/>
                </a:solidFill>
              </a:rPr>
              <a:t>AB</a:t>
            </a:r>
            <a:r>
              <a:rPr lang="fr-FR" sz="7200" dirty="0">
                <a:solidFill>
                  <a:schemeClr val="accent6"/>
                </a:solidFill>
              </a:rPr>
              <a:t>C</a:t>
            </a:r>
            <a:r>
              <a:rPr lang="fr-FR" sz="7200" dirty="0">
                <a:solidFill>
                  <a:srgbClr val="FF0000"/>
                </a:solidFill>
              </a:rPr>
              <a:t>DE</a:t>
            </a:r>
          </a:p>
        </p:txBody>
      </p:sp>
    </p:spTree>
    <p:extLst>
      <p:ext uri="{BB962C8B-B14F-4D97-AF65-F5344CB8AC3E}">
        <p14:creationId xmlns:p14="http://schemas.microsoft.com/office/powerpoint/2010/main" val="280598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7D3AA67-5EC4-4DEF-89A6-8F98319E9A01}"/>
              </a:ext>
            </a:extLst>
          </p:cNvPr>
          <p:cNvSpPr txBox="1"/>
          <p:nvPr/>
        </p:nvSpPr>
        <p:spPr>
          <a:xfrm>
            <a:off x="1391093" y="726350"/>
            <a:ext cx="9409814" cy="1477328"/>
          </a:xfrm>
          <a:prstGeom prst="rect">
            <a:avLst/>
          </a:prstGeom>
          <a:noFill/>
        </p:spPr>
        <p:txBody>
          <a:bodyPr wrap="square" rtlCol="0">
            <a:spAutoFit/>
          </a:bodyPr>
          <a:lstStyle/>
          <a:p>
            <a:pPr algn="just"/>
            <a:r>
              <a:rPr lang="fr-FR" dirty="0"/>
              <a:t>On a réalisé un double marquage puis une expérience de cytométrie de flux où des cellules </a:t>
            </a:r>
            <a:r>
              <a:rPr lang="fr-FR" u="sng" dirty="0">
                <a:highlight>
                  <a:srgbClr val="FFFF00"/>
                </a:highlight>
              </a:rPr>
              <a:t>non perméabilisées</a:t>
            </a:r>
            <a:r>
              <a:rPr lang="fr-FR" dirty="0"/>
              <a:t> sont traitées à </a:t>
            </a:r>
            <a:r>
              <a:rPr lang="fr-FR" dirty="0">
                <a:highlight>
                  <a:srgbClr val="FFFF00"/>
                </a:highlight>
              </a:rPr>
              <a:t>l’iodure de propidium</a:t>
            </a:r>
            <a:r>
              <a:rPr lang="fr-FR" dirty="0"/>
              <a:t> et à </a:t>
            </a:r>
            <a:r>
              <a:rPr lang="fr-FR" dirty="0">
                <a:highlight>
                  <a:srgbClr val="FFFF00"/>
                </a:highlight>
              </a:rPr>
              <a:t>l’annexine V</a:t>
            </a:r>
            <a:r>
              <a:rPr lang="fr-FR" dirty="0"/>
              <a:t>, deux composés qui deviennent fluorescents une fois fixés à l’ADN. La quantité de fluorescence incorporée par les cellules provenant de l’annexine V et de l’iodure de propidium est indiquée en abscisse et en ordonnée. Chaque point correspond à une cellule analysée.</a:t>
            </a:r>
          </a:p>
        </p:txBody>
      </p:sp>
      <p:pic>
        <p:nvPicPr>
          <p:cNvPr id="5" name="Image 4" descr="Une image contenant carte&#10;&#10;Description générée automatiquement">
            <a:extLst>
              <a:ext uri="{FF2B5EF4-FFF2-40B4-BE49-F238E27FC236}">
                <a16:creationId xmlns:a16="http://schemas.microsoft.com/office/drawing/2014/main" id="{5BDBC34D-444B-4214-A212-F5FF8655600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2513" y="2163196"/>
            <a:ext cx="6923568" cy="3902745"/>
          </a:xfrm>
          <a:prstGeom prst="rect">
            <a:avLst/>
          </a:prstGeom>
          <a:noFill/>
          <a:ln>
            <a:noFill/>
          </a:ln>
        </p:spPr>
      </p:pic>
      <p:sp>
        <p:nvSpPr>
          <p:cNvPr id="6" name="ZoneTexte 5">
            <a:extLst>
              <a:ext uri="{FF2B5EF4-FFF2-40B4-BE49-F238E27FC236}">
                <a16:creationId xmlns:a16="http://schemas.microsoft.com/office/drawing/2014/main" id="{5FB18E93-6C16-4791-AC83-3EE95ECBEC36}"/>
              </a:ext>
            </a:extLst>
          </p:cNvPr>
          <p:cNvSpPr txBox="1"/>
          <p:nvPr/>
        </p:nvSpPr>
        <p:spPr>
          <a:xfrm>
            <a:off x="7526081" y="3337288"/>
            <a:ext cx="4361119" cy="1754326"/>
          </a:xfrm>
          <a:prstGeom prst="rect">
            <a:avLst/>
          </a:prstGeom>
          <a:noFill/>
        </p:spPr>
        <p:txBody>
          <a:bodyPr wrap="square" rtlCol="0">
            <a:spAutoFit/>
          </a:bodyPr>
          <a:lstStyle/>
          <a:p>
            <a:pPr algn="just"/>
            <a:r>
              <a:rPr lang="fr-FR" i="1" u="sng" dirty="0"/>
              <a:t>Figures</a:t>
            </a:r>
            <a:r>
              <a:rPr lang="fr-FR" i="1" dirty="0"/>
              <a:t> : Résultat de l’expérience de cytométrie de flux ; les deux figures de gauche et de droite sont strictement identiques, celle de droite étant juste divisée de sorte à reconnaître les différents types de cellules. </a:t>
            </a:r>
            <a:endParaRPr lang="fr-FR" dirty="0"/>
          </a:p>
        </p:txBody>
      </p:sp>
      <p:sp>
        <p:nvSpPr>
          <p:cNvPr id="7" name="ZoneTexte 6">
            <a:extLst>
              <a:ext uri="{FF2B5EF4-FFF2-40B4-BE49-F238E27FC236}">
                <a16:creationId xmlns:a16="http://schemas.microsoft.com/office/drawing/2014/main" id="{D5D7CFA6-E3C4-477E-AF6B-5A17B9F42ED6}"/>
              </a:ext>
            </a:extLst>
          </p:cNvPr>
          <p:cNvSpPr txBox="1"/>
          <p:nvPr/>
        </p:nvSpPr>
        <p:spPr>
          <a:xfrm>
            <a:off x="4942114" y="165657"/>
            <a:ext cx="2307772" cy="461665"/>
          </a:xfrm>
          <a:prstGeom prst="rect">
            <a:avLst/>
          </a:prstGeom>
          <a:noFill/>
        </p:spPr>
        <p:txBody>
          <a:bodyPr wrap="square" rtlCol="0">
            <a:spAutoFit/>
          </a:bodyPr>
          <a:lstStyle/>
          <a:p>
            <a:r>
              <a:rPr lang="fr-FR" sz="2400" b="1" u="sng" dirty="0"/>
              <a:t>Expérience n°2 :</a:t>
            </a:r>
          </a:p>
        </p:txBody>
      </p:sp>
    </p:spTree>
    <p:extLst>
      <p:ext uri="{BB962C8B-B14F-4D97-AF65-F5344CB8AC3E}">
        <p14:creationId xmlns:p14="http://schemas.microsoft.com/office/powerpoint/2010/main" val="477073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t>A) Les cellules en A sont nécrotiques.</a:t>
            </a:r>
          </a:p>
          <a:p>
            <a:r>
              <a:rPr lang="fr-FR" dirty="0"/>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4429189"/>
            <a:ext cx="12064679" cy="1754326"/>
          </a:xfrm>
          <a:prstGeom prst="rect">
            <a:avLst/>
          </a:prstGeom>
          <a:noFill/>
        </p:spPr>
        <p:txBody>
          <a:bodyPr wrap="square" rtlCol="0">
            <a:spAutoFit/>
          </a:bodyPr>
          <a:lstStyle/>
          <a:p>
            <a:r>
              <a:rPr lang="fr-FR" i="1" u="sng" dirty="0"/>
              <a:t>Aides à la résolution</a:t>
            </a:r>
            <a:r>
              <a:rPr lang="fr-FR" i="1" dirty="0"/>
              <a:t> : </a:t>
            </a:r>
          </a:p>
          <a:p>
            <a:pPr marL="285750" lvl="0" indent="-285750">
              <a:buFont typeface="Wingdings" panose="05000000000000000000" pitchFamily="2" charset="2"/>
              <a:buChar char="ü"/>
            </a:pPr>
            <a:r>
              <a:rPr lang="fr-FR" i="1" dirty="0"/>
              <a:t>L’iodure de propidium ne peut pas traverser la membrane plasmique.</a:t>
            </a:r>
          </a:p>
          <a:p>
            <a:pPr marL="285750" lvl="0" indent="-285750" algn="just">
              <a:buFont typeface="Wingdings" panose="05000000000000000000" pitchFamily="2" charset="2"/>
              <a:buChar char="ü"/>
            </a:pPr>
            <a:r>
              <a:rPr lang="fr-FR"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8" name="ZoneTexte 7">
            <a:extLst>
              <a:ext uri="{FF2B5EF4-FFF2-40B4-BE49-F238E27FC236}">
                <a16:creationId xmlns:a16="http://schemas.microsoft.com/office/drawing/2014/main" id="{7CF1DFD1-E3DC-4D02-88E2-5399FFFB470F}"/>
              </a:ext>
            </a:extLst>
          </p:cNvPr>
          <p:cNvSpPr txBox="1"/>
          <p:nvPr/>
        </p:nvSpPr>
        <p:spPr>
          <a:xfrm>
            <a:off x="5355909" y="121935"/>
            <a:ext cx="1480182" cy="461665"/>
          </a:xfrm>
          <a:prstGeom prst="rect">
            <a:avLst/>
          </a:prstGeom>
          <a:noFill/>
        </p:spPr>
        <p:txBody>
          <a:bodyPr wrap="square" rtlCol="0">
            <a:spAutoFit/>
          </a:bodyPr>
          <a:lstStyle/>
          <a:p>
            <a:r>
              <a:rPr lang="fr-FR" sz="2400" b="1" u="sng" dirty="0"/>
              <a:t>ÉNONCÉ</a:t>
            </a:r>
            <a:r>
              <a:rPr lang="fr-FR" b="1" u="sng" dirty="0"/>
              <a:t> :</a:t>
            </a:r>
          </a:p>
        </p:txBody>
      </p:sp>
    </p:spTree>
    <p:extLst>
      <p:ext uri="{BB962C8B-B14F-4D97-AF65-F5344CB8AC3E}">
        <p14:creationId xmlns:p14="http://schemas.microsoft.com/office/powerpoint/2010/main" val="997003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0"/>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069229" y="121934"/>
            <a:ext cx="2053542"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5AC6F150-AB4B-4B37-AD14-D7CB3B4ACCFC}"/>
              </a:ext>
            </a:extLst>
          </p:cNvPr>
          <p:cNvSpPr/>
          <p:nvPr/>
        </p:nvSpPr>
        <p:spPr>
          <a:xfrm>
            <a:off x="9154884" y="1596933"/>
            <a:ext cx="1208315" cy="115388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16EC0AF4-5DB2-482C-939C-80D5F403C31F}"/>
              </a:ext>
            </a:extLst>
          </p:cNvPr>
          <p:cNvSpPr txBox="1"/>
          <p:nvPr/>
        </p:nvSpPr>
        <p:spPr>
          <a:xfrm>
            <a:off x="2514601" y="4825703"/>
            <a:ext cx="7990114" cy="646331"/>
          </a:xfrm>
          <a:prstGeom prst="rect">
            <a:avLst/>
          </a:prstGeom>
          <a:noFill/>
        </p:spPr>
        <p:txBody>
          <a:bodyPr wrap="square" rtlCol="0">
            <a:spAutoFit/>
          </a:bodyPr>
          <a:lstStyle/>
          <a:p>
            <a:pPr marL="285750" indent="-285750">
              <a:buFont typeface="Arial" panose="020B0604020202020204" pitchFamily="34" charset="0"/>
              <a:buChar char="•"/>
            </a:pPr>
            <a:r>
              <a:rPr lang="fr-FR" dirty="0"/>
              <a:t>Incorpore peu d’Iodure de propidium -&gt; Membranes intactes -&gt; PAS de nécrose</a:t>
            </a:r>
          </a:p>
          <a:p>
            <a:pPr marL="285750" indent="-285750">
              <a:buFont typeface="Arial" panose="020B0604020202020204" pitchFamily="34" charset="0"/>
              <a:buChar char="•"/>
            </a:pPr>
            <a:r>
              <a:rPr lang="fr-FR" dirty="0"/>
              <a:t>Incorpore bcp d’annexine-V -&gt; Externalisation ++ de PS -&gt; Apoptose</a:t>
            </a:r>
          </a:p>
        </p:txBody>
      </p:sp>
      <p:sp>
        <p:nvSpPr>
          <p:cNvPr id="8" name="Rectangle 7">
            <a:extLst>
              <a:ext uri="{FF2B5EF4-FFF2-40B4-BE49-F238E27FC236}">
                <a16:creationId xmlns:a16="http://schemas.microsoft.com/office/drawing/2014/main" id="{231838E4-4BCB-48D0-9BDC-50BC9D9CB991}"/>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1271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27446" y="191383"/>
            <a:ext cx="2064428"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5C4F151E-005C-4618-AB2B-9845ED0FA7F3}"/>
              </a:ext>
            </a:extLst>
          </p:cNvPr>
          <p:cNvSpPr/>
          <p:nvPr/>
        </p:nvSpPr>
        <p:spPr>
          <a:xfrm>
            <a:off x="10179586" y="1518158"/>
            <a:ext cx="1454226" cy="129114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AEA0733C-13C5-4CA4-B3C8-B77E8EAAAE8C}"/>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8EE9E40-599D-495D-8A63-B305999A6C82}"/>
              </a:ext>
            </a:extLst>
          </p:cNvPr>
          <p:cNvSpPr txBox="1"/>
          <p:nvPr/>
        </p:nvSpPr>
        <p:spPr>
          <a:xfrm>
            <a:off x="2615196" y="4949382"/>
            <a:ext cx="7788924" cy="369332"/>
          </a:xfrm>
          <a:prstGeom prst="rect">
            <a:avLst/>
          </a:prstGeom>
          <a:noFill/>
        </p:spPr>
        <p:txBody>
          <a:bodyPr wrap="square" rtlCol="0">
            <a:spAutoFit/>
          </a:bodyPr>
          <a:lstStyle/>
          <a:p>
            <a:pPr marL="285750" indent="-285750">
              <a:buFont typeface="Arial" panose="020B0604020202020204" pitchFamily="34" charset="0"/>
              <a:buChar char="•"/>
            </a:pPr>
            <a:r>
              <a:rPr lang="fr-FR" dirty="0"/>
              <a:t>Incorpore bcp d’iodure de propidium -&gt; Rupture des membranes plasmiques.</a:t>
            </a:r>
          </a:p>
        </p:txBody>
      </p:sp>
    </p:spTree>
    <p:extLst>
      <p:ext uri="{BB962C8B-B14F-4D97-AF65-F5344CB8AC3E}">
        <p14:creationId xmlns:p14="http://schemas.microsoft.com/office/powerpoint/2010/main" val="34569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32889" y="191383"/>
            <a:ext cx="2053542" cy="461665"/>
          </a:xfrm>
          <a:prstGeom prst="rect">
            <a:avLst/>
          </a:prstGeom>
          <a:noFill/>
        </p:spPr>
        <p:txBody>
          <a:bodyPr wrap="square" rtlCol="0">
            <a:spAutoFit/>
          </a:bodyPr>
          <a:lstStyle/>
          <a:p>
            <a:r>
              <a:rPr lang="fr-FR" sz="2400" b="1" u="sng" dirty="0"/>
              <a:t>CORRECTION :</a:t>
            </a:r>
          </a:p>
        </p:txBody>
      </p:sp>
      <p:sp>
        <p:nvSpPr>
          <p:cNvPr id="8" name="Rectangle 7">
            <a:extLst>
              <a:ext uri="{FF2B5EF4-FFF2-40B4-BE49-F238E27FC236}">
                <a16:creationId xmlns:a16="http://schemas.microsoft.com/office/drawing/2014/main" id="{DBB75E49-30ED-4D08-9B4C-7417C3DD9DF9}"/>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F201BC0C-A75E-4099-B830-52FDD99E6388}"/>
              </a:ext>
            </a:extLst>
          </p:cNvPr>
          <p:cNvSpPr txBox="1"/>
          <p:nvPr/>
        </p:nvSpPr>
        <p:spPr>
          <a:xfrm>
            <a:off x="2699133" y="4970510"/>
            <a:ext cx="4461831" cy="369332"/>
          </a:xfrm>
          <a:prstGeom prst="rect">
            <a:avLst/>
          </a:prstGeom>
          <a:noFill/>
        </p:spPr>
        <p:txBody>
          <a:bodyPr wrap="square" rtlCol="0">
            <a:spAutoFit/>
          </a:bodyPr>
          <a:lstStyle/>
          <a:p>
            <a:pPr marL="285750" indent="-285750">
              <a:buFont typeface="Arial" panose="020B0604020202020204" pitchFamily="34" charset="0"/>
              <a:buChar char="•"/>
            </a:pPr>
            <a:r>
              <a:rPr lang="fr-FR" dirty="0"/>
              <a:t>Rupture des membranes -&gt; NÉCROSE +++</a:t>
            </a:r>
          </a:p>
        </p:txBody>
      </p:sp>
    </p:spTree>
    <p:extLst>
      <p:ext uri="{BB962C8B-B14F-4D97-AF65-F5344CB8AC3E}">
        <p14:creationId xmlns:p14="http://schemas.microsoft.com/office/powerpoint/2010/main" val="13742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067574" y="196167"/>
            <a:ext cx="2184171"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71AA9B96-C7EB-4C04-9B69-F9833AA213D5}"/>
              </a:ext>
            </a:extLst>
          </p:cNvPr>
          <p:cNvSpPr/>
          <p:nvPr/>
        </p:nvSpPr>
        <p:spPr>
          <a:xfrm>
            <a:off x="10417630" y="1719943"/>
            <a:ext cx="947057" cy="95697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D7E03246-1E59-414E-A570-7C5F52F66867}"/>
              </a:ext>
            </a:extLst>
          </p:cNvPr>
          <p:cNvSpPr/>
          <p:nvPr/>
        </p:nvSpPr>
        <p:spPr>
          <a:xfrm>
            <a:off x="9187545" y="1719943"/>
            <a:ext cx="947056" cy="95697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DDB1F7D8-8731-46D3-9814-7871AAE28BEB}"/>
              </a:ext>
            </a:extLst>
          </p:cNvPr>
          <p:cNvSpPr/>
          <p:nvPr/>
        </p:nvSpPr>
        <p:spPr>
          <a:xfrm>
            <a:off x="2514601" y="4519376"/>
            <a:ext cx="7990114" cy="120563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35FC5678-5A3A-448C-B91D-4BA732446C62}"/>
              </a:ext>
            </a:extLst>
          </p:cNvPr>
          <p:cNvSpPr txBox="1"/>
          <p:nvPr/>
        </p:nvSpPr>
        <p:spPr>
          <a:xfrm>
            <a:off x="2558144" y="4519376"/>
            <a:ext cx="7903028" cy="646331"/>
          </a:xfrm>
          <a:prstGeom prst="rect">
            <a:avLst/>
          </a:prstGeom>
          <a:noFill/>
        </p:spPr>
        <p:txBody>
          <a:bodyPr wrap="square" rtlCol="0">
            <a:spAutoFit/>
          </a:bodyPr>
          <a:lstStyle/>
          <a:p>
            <a:pPr marL="285750" indent="-285750">
              <a:buFont typeface="Arial" panose="020B0604020202020204" pitchFamily="34" charset="0"/>
              <a:buChar char="•"/>
            </a:pPr>
            <a:r>
              <a:rPr lang="fr-FR" dirty="0">
                <a:highlight>
                  <a:srgbClr val="FFFF00"/>
                </a:highlight>
              </a:rPr>
              <a:t>Annexine-V ++ </a:t>
            </a:r>
            <a:r>
              <a:rPr lang="fr-FR" dirty="0"/>
              <a:t>et peu d’iodure de propidium -&gt; </a:t>
            </a:r>
            <a:r>
              <a:rPr lang="fr-FR" dirty="0" err="1"/>
              <a:t>Mbranes</a:t>
            </a:r>
            <a:r>
              <a:rPr lang="fr-FR" dirty="0"/>
              <a:t> intactes + externalisation de la PS -&gt; </a:t>
            </a:r>
            <a:r>
              <a:rPr lang="fr-FR" dirty="0">
                <a:highlight>
                  <a:srgbClr val="FFFF00"/>
                </a:highlight>
              </a:rPr>
              <a:t>APOPTOSE</a:t>
            </a:r>
          </a:p>
        </p:txBody>
      </p:sp>
      <p:sp>
        <p:nvSpPr>
          <p:cNvPr id="10" name="ZoneTexte 9">
            <a:extLst>
              <a:ext uri="{FF2B5EF4-FFF2-40B4-BE49-F238E27FC236}">
                <a16:creationId xmlns:a16="http://schemas.microsoft.com/office/drawing/2014/main" id="{212A8982-E4F2-4AD9-A576-44B03D9BFD55}"/>
              </a:ext>
            </a:extLst>
          </p:cNvPr>
          <p:cNvSpPr txBox="1"/>
          <p:nvPr/>
        </p:nvSpPr>
        <p:spPr>
          <a:xfrm>
            <a:off x="2558144" y="5078679"/>
            <a:ext cx="7859486" cy="646331"/>
          </a:xfrm>
          <a:prstGeom prst="rect">
            <a:avLst/>
          </a:prstGeom>
          <a:noFill/>
        </p:spPr>
        <p:txBody>
          <a:bodyPr wrap="square" rtlCol="0">
            <a:spAutoFit/>
          </a:bodyPr>
          <a:lstStyle/>
          <a:p>
            <a:pPr marL="285750" indent="-285750">
              <a:buFont typeface="Arial" panose="020B0604020202020204" pitchFamily="34" charset="0"/>
              <a:buChar char="•"/>
            </a:pPr>
            <a:r>
              <a:rPr lang="fr-FR" dirty="0">
                <a:highlight>
                  <a:srgbClr val="FFFF00"/>
                </a:highlight>
              </a:rPr>
              <a:t>Annexine-V ++ </a:t>
            </a:r>
            <a:r>
              <a:rPr lang="fr-FR" dirty="0"/>
              <a:t>et Iodure de propidium ++ -&gt; Rupture des </a:t>
            </a:r>
            <a:r>
              <a:rPr lang="fr-FR" dirty="0" err="1"/>
              <a:t>mbranes</a:t>
            </a:r>
            <a:r>
              <a:rPr lang="fr-FR" dirty="0"/>
              <a:t> + libération du contenu de la C dont de la PS -&gt; </a:t>
            </a:r>
            <a:r>
              <a:rPr lang="fr-FR" dirty="0">
                <a:highlight>
                  <a:srgbClr val="FFFF00"/>
                </a:highlight>
              </a:rPr>
              <a:t>NÉCROSE </a:t>
            </a:r>
          </a:p>
        </p:txBody>
      </p:sp>
    </p:spTree>
    <p:extLst>
      <p:ext uri="{BB962C8B-B14F-4D97-AF65-F5344CB8AC3E}">
        <p14:creationId xmlns:p14="http://schemas.microsoft.com/office/powerpoint/2010/main" val="2045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fade">
                                      <p:cBhvr>
                                        <p:cTn id="7" dur="500"/>
                                        <p:tgtEl>
                                          <p:spTgt spid="4">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5"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solidFill>
                  <a:srgbClr val="00B050"/>
                </a:solidFill>
              </a:rPr>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60103" y="159487"/>
            <a:ext cx="1999113" cy="461665"/>
          </a:xfrm>
          <a:prstGeom prst="rect">
            <a:avLst/>
          </a:prstGeom>
          <a:noFill/>
        </p:spPr>
        <p:txBody>
          <a:bodyPr wrap="square" rtlCol="0">
            <a:spAutoFit/>
          </a:bodyPr>
          <a:lstStyle/>
          <a:p>
            <a:r>
              <a:rPr lang="fr-FR" sz="2400" b="1" u="sng" dirty="0"/>
              <a:t>CORRECTION :</a:t>
            </a:r>
          </a:p>
        </p:txBody>
      </p:sp>
      <p:sp>
        <p:nvSpPr>
          <p:cNvPr id="8" name="Rectangle 7">
            <a:extLst>
              <a:ext uri="{FF2B5EF4-FFF2-40B4-BE49-F238E27FC236}">
                <a16:creationId xmlns:a16="http://schemas.microsoft.com/office/drawing/2014/main" id="{1E1AB098-314F-46EA-AA4E-B8FC89F425DC}"/>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llipse 4">
            <a:extLst>
              <a:ext uri="{FF2B5EF4-FFF2-40B4-BE49-F238E27FC236}">
                <a16:creationId xmlns:a16="http://schemas.microsoft.com/office/drawing/2014/main" id="{C1AF4274-6153-405A-865A-21A615224117}"/>
              </a:ext>
            </a:extLst>
          </p:cNvPr>
          <p:cNvSpPr/>
          <p:nvPr/>
        </p:nvSpPr>
        <p:spPr>
          <a:xfrm>
            <a:off x="9231085" y="2697192"/>
            <a:ext cx="925286" cy="96882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123CAD6F-AB59-463F-9562-0A34EA75BA6C}"/>
              </a:ext>
            </a:extLst>
          </p:cNvPr>
          <p:cNvSpPr txBox="1"/>
          <p:nvPr/>
        </p:nvSpPr>
        <p:spPr>
          <a:xfrm>
            <a:off x="2914650" y="4810882"/>
            <a:ext cx="7190015" cy="646331"/>
          </a:xfrm>
          <a:prstGeom prst="rect">
            <a:avLst/>
          </a:prstGeom>
          <a:noFill/>
        </p:spPr>
        <p:txBody>
          <a:bodyPr wrap="square" rtlCol="0">
            <a:spAutoFit/>
          </a:bodyPr>
          <a:lstStyle/>
          <a:p>
            <a:pPr marL="285750" indent="-285750">
              <a:buFont typeface="Arial" panose="020B0604020202020204" pitchFamily="34" charset="0"/>
              <a:buChar char="•"/>
            </a:pPr>
            <a:r>
              <a:rPr lang="fr-FR" dirty="0"/>
              <a:t>Peu d’annexine-V et peu d’iodure de propidium -&gt; </a:t>
            </a:r>
            <a:r>
              <a:rPr lang="fr-FR" dirty="0" err="1"/>
              <a:t>Mbranes</a:t>
            </a:r>
            <a:r>
              <a:rPr lang="fr-FR" dirty="0"/>
              <a:t> intactes + PAS d’externalisation de PS -&gt; Cellules intactes </a:t>
            </a:r>
          </a:p>
        </p:txBody>
      </p:sp>
    </p:spTree>
    <p:extLst>
      <p:ext uri="{BB962C8B-B14F-4D97-AF65-F5344CB8AC3E}">
        <p14:creationId xmlns:p14="http://schemas.microsoft.com/office/powerpoint/2010/main" val="150137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Effect transition="in" filter="fade">
                                      <p:cBhvr>
                                        <p:cTn id="7" dur="500"/>
                                        <p:tgtEl>
                                          <p:spTgt spid="4">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solidFill>
                  <a:srgbClr val="00B050"/>
                </a:solidFill>
              </a:rPr>
              <a:t>E) Les cellules en C sont intactes. </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8" name="ZoneTexte 7">
            <a:extLst>
              <a:ext uri="{FF2B5EF4-FFF2-40B4-BE49-F238E27FC236}">
                <a16:creationId xmlns:a16="http://schemas.microsoft.com/office/drawing/2014/main" id="{7CF1DFD1-E3DC-4D02-88E2-5399FFFB470F}"/>
              </a:ext>
            </a:extLst>
          </p:cNvPr>
          <p:cNvSpPr txBox="1"/>
          <p:nvPr/>
        </p:nvSpPr>
        <p:spPr>
          <a:xfrm>
            <a:off x="5086918" y="196167"/>
            <a:ext cx="2018164" cy="461665"/>
          </a:xfrm>
          <a:prstGeom prst="rect">
            <a:avLst/>
          </a:prstGeom>
          <a:noFill/>
        </p:spPr>
        <p:txBody>
          <a:bodyPr wrap="square" rtlCol="0">
            <a:spAutoFit/>
          </a:bodyPr>
          <a:lstStyle/>
          <a:p>
            <a:r>
              <a:rPr lang="fr-FR" sz="2400" b="1" u="sng" dirty="0"/>
              <a:t>CORRECTION :</a:t>
            </a:r>
          </a:p>
        </p:txBody>
      </p:sp>
      <p:sp>
        <p:nvSpPr>
          <p:cNvPr id="2" name="ZoneTexte 1">
            <a:extLst>
              <a:ext uri="{FF2B5EF4-FFF2-40B4-BE49-F238E27FC236}">
                <a16:creationId xmlns:a16="http://schemas.microsoft.com/office/drawing/2014/main" id="{4E2F86A6-6C56-4632-AFCD-55C23CA331AE}"/>
              </a:ext>
            </a:extLst>
          </p:cNvPr>
          <p:cNvSpPr txBox="1"/>
          <p:nvPr/>
        </p:nvSpPr>
        <p:spPr>
          <a:xfrm>
            <a:off x="4778828" y="5367455"/>
            <a:ext cx="3439886" cy="461665"/>
          </a:xfrm>
          <a:prstGeom prst="rect">
            <a:avLst/>
          </a:prstGeom>
          <a:noFill/>
        </p:spPr>
        <p:txBody>
          <a:bodyPr wrap="square" rtlCol="0">
            <a:spAutoFit/>
          </a:bodyPr>
          <a:lstStyle/>
          <a:p>
            <a:r>
              <a:rPr lang="fr-FR" sz="2400" b="1" dirty="0">
                <a:highlight>
                  <a:srgbClr val="FFFF00"/>
                </a:highlight>
              </a:rPr>
              <a:t>BILAN DE RÉPONSE : DE</a:t>
            </a:r>
          </a:p>
        </p:txBody>
      </p:sp>
    </p:spTree>
    <p:extLst>
      <p:ext uri="{BB962C8B-B14F-4D97-AF65-F5344CB8AC3E}">
        <p14:creationId xmlns:p14="http://schemas.microsoft.com/office/powerpoint/2010/main" val="2360927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775252" y="516835"/>
            <a:ext cx="9819861" cy="584775"/>
          </a:xfrm>
          <a:prstGeom prst="rect">
            <a:avLst/>
          </a:prstGeom>
          <a:noFill/>
        </p:spPr>
        <p:txBody>
          <a:bodyPr wrap="square" rtlCol="0">
            <a:spAutoFit/>
          </a:bodyPr>
          <a:lstStyle/>
          <a:p>
            <a:pPr algn="ctr"/>
            <a:r>
              <a:rPr lang="fr-FR" sz="3200" dirty="0"/>
              <a:t>Expérience n°3 </a:t>
            </a:r>
          </a:p>
        </p:txBody>
      </p:sp>
      <p:sp>
        <p:nvSpPr>
          <p:cNvPr id="6" name="Rectangle 5"/>
          <p:cNvSpPr/>
          <p:nvPr/>
        </p:nvSpPr>
        <p:spPr>
          <a:xfrm>
            <a:off x="0" y="1101610"/>
            <a:ext cx="12006469" cy="5247590"/>
          </a:xfrm>
          <a:prstGeom prst="rect">
            <a:avLst/>
          </a:prstGeom>
        </p:spPr>
        <p:txBody>
          <a:bodyPr wrap="square">
            <a:spAutoFit/>
          </a:bodyPr>
          <a:lstStyle/>
          <a:p>
            <a:pPr algn="just">
              <a:lnSpc>
                <a:spcPts val="1800"/>
              </a:lnSpc>
              <a:spcAft>
                <a:spcPts val="1200"/>
              </a:spcAft>
            </a:pPr>
            <a:r>
              <a:rPr lang="fr-FR" dirty="0">
                <a:effectLst/>
                <a:ea typeface="Calibri" charset="0"/>
                <a:cs typeface="Times New Roman" charset="0"/>
              </a:rPr>
              <a:t>Les syndromes cancéreux familiaux causent une augmentation du risque pour des types spécifiques de cancer. Ils ne représentent que 5-10% de tous les cancers, mais dans certains cas, ils peuvent permettre de comprendre les mécanismes généraux de la carcinogenèse.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charset="0"/>
              </a:rPr>
              <a:t>Les néoplasies endocriniennes multiples (NEM) sont des syndromes héréditaires rares et complexes, résultant de </a:t>
            </a:r>
            <a:r>
              <a:rPr lang="fr-FR" dirty="0">
                <a:effectLst/>
                <a:highlight>
                  <a:srgbClr val="FFFF00"/>
                </a:highlight>
                <a:ea typeface="Calibri" charset="0"/>
                <a:cs typeface="Times" charset="0"/>
              </a:rPr>
              <a:t>l'activation ou inactivation de différents gènes impliqués dans la régulation de la prolifération cellulaire</a:t>
            </a:r>
            <a:r>
              <a:rPr lang="fr-FR" dirty="0">
                <a:effectLst/>
                <a:ea typeface="Calibri" charset="0"/>
                <a:cs typeface="Times" charset="0"/>
              </a:rPr>
              <a:t>. Les principales NEM sont celles de type 1 (NEM1) et 2 (NEM2), le syndrome de </a:t>
            </a:r>
            <a:r>
              <a:rPr lang="fr-FR" dirty="0" err="1">
                <a:effectLst/>
                <a:ea typeface="Calibri" charset="0"/>
                <a:cs typeface="Times" charset="0"/>
              </a:rPr>
              <a:t>von</a:t>
            </a:r>
            <a:r>
              <a:rPr lang="fr-FR" dirty="0">
                <a:effectLst/>
                <a:ea typeface="Calibri" charset="0"/>
                <a:cs typeface="Times" charset="0"/>
              </a:rPr>
              <a:t> </a:t>
            </a:r>
            <a:r>
              <a:rPr lang="fr-FR" dirty="0" err="1">
                <a:effectLst/>
                <a:ea typeface="Calibri" charset="0"/>
                <a:cs typeface="Times" charset="0"/>
              </a:rPr>
              <a:t>Hippel</a:t>
            </a:r>
            <a:r>
              <a:rPr lang="fr-FR" dirty="0">
                <a:effectLst/>
                <a:ea typeface="Calibri" charset="0"/>
                <a:cs typeface="Times" charset="0"/>
              </a:rPr>
              <a:t>- Lindau, la neurofibromatose type 1 et le complexe de </a:t>
            </a:r>
            <a:r>
              <a:rPr lang="fr-FR" dirty="0" err="1">
                <a:effectLst/>
                <a:ea typeface="Calibri" charset="0"/>
                <a:cs typeface="Times" charset="0"/>
              </a:rPr>
              <a:t>Carney</a:t>
            </a:r>
            <a:r>
              <a:rPr lang="fr-FR" dirty="0">
                <a:effectLst/>
                <a:ea typeface="Calibri" charset="0"/>
                <a:cs typeface="Times" charset="0"/>
              </a:rPr>
              <a:t>, classées selon les glandes affectées.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Le gène </a:t>
            </a:r>
            <a:r>
              <a:rPr lang="fr-FR" i="1" dirty="0">
                <a:effectLst/>
                <a:ea typeface="Calibri" charset="0"/>
                <a:cs typeface="Times" charset="0"/>
              </a:rPr>
              <a:t>MEN1 </a:t>
            </a:r>
            <a:r>
              <a:rPr lang="fr-FR" dirty="0">
                <a:effectLst/>
                <a:ea typeface="Calibri" charset="0"/>
                <a:cs typeface="Times New Roman" charset="0"/>
              </a:rPr>
              <a:t>code pour, au moins, une protéine de 610 acides aminés, la </a:t>
            </a:r>
            <a:r>
              <a:rPr lang="fr-FR" dirty="0">
                <a:effectLst/>
                <a:highlight>
                  <a:srgbClr val="FFFF00"/>
                </a:highlight>
                <a:ea typeface="Calibri" charset="0"/>
                <a:cs typeface="Times New Roman" charset="0"/>
              </a:rPr>
              <a:t>Menin.</a:t>
            </a:r>
            <a:endParaRPr lang="fr-FR" sz="1400" dirty="0">
              <a:effectLst/>
              <a:highlight>
                <a:srgbClr val="FFFF00"/>
              </a:highlight>
              <a:ea typeface="Calibri" charset="0"/>
              <a:cs typeface="Times New Roman" charset="0"/>
            </a:endParaRPr>
          </a:p>
          <a:p>
            <a:pPr algn="just">
              <a:lnSpc>
                <a:spcPts val="1800"/>
              </a:lnSpc>
              <a:spcAft>
                <a:spcPts val="1200"/>
              </a:spcAft>
            </a:pPr>
            <a:r>
              <a:rPr lang="fr-FR" dirty="0">
                <a:effectLst/>
                <a:ea typeface="Calibri" charset="0"/>
                <a:cs typeface="Times New Roman" charset="0"/>
              </a:rPr>
              <a:t>Les fonctions attribuées à la Menin (</a:t>
            </a:r>
            <a:r>
              <a:rPr lang="fr-FR" dirty="0">
                <a:effectLst/>
                <a:highlight>
                  <a:srgbClr val="FFFF00"/>
                </a:highlight>
                <a:ea typeface="Calibri" charset="0"/>
                <a:cs typeface="Times New Roman" charset="0"/>
              </a:rPr>
              <a:t>régulation de la transcription, réplication et/ou réparation de l’ADN et contrôle de la progression du cycle cellulaire</a:t>
            </a:r>
            <a:r>
              <a:rPr lang="fr-FR" dirty="0">
                <a:effectLst/>
                <a:ea typeface="Calibri" charset="0"/>
                <a:cs typeface="Times New Roman" charset="0"/>
              </a:rPr>
              <a:t>) sont cohérentes avec sa </a:t>
            </a:r>
            <a:r>
              <a:rPr lang="fr-FR" dirty="0">
                <a:effectLst/>
                <a:highlight>
                  <a:srgbClr val="FFFF00"/>
                </a:highlight>
                <a:ea typeface="Calibri" charset="0"/>
                <a:cs typeface="Times New Roman" charset="0"/>
              </a:rPr>
              <a:t>localisation majoritairement nucléaire</a:t>
            </a:r>
            <a:r>
              <a:rPr lang="fr-FR" dirty="0">
                <a:effectLst/>
                <a:ea typeface="Calibri" charset="0"/>
                <a:cs typeface="Times New Roman" charset="0"/>
              </a:rPr>
              <a:t>, bien qu’il semble que la Menin puisse </a:t>
            </a:r>
            <a:r>
              <a:rPr lang="fr-FR" dirty="0">
                <a:effectLst/>
                <a:highlight>
                  <a:srgbClr val="FFFF00"/>
                </a:highlight>
                <a:ea typeface="Calibri" charset="0"/>
                <a:cs typeface="Times New Roman" charset="0"/>
              </a:rPr>
              <a:t>migrer entre le noyau et le cytoplasme</a:t>
            </a:r>
            <a:r>
              <a:rPr lang="fr-FR" dirty="0">
                <a:effectLst/>
                <a:ea typeface="Calibri" charset="0"/>
                <a:cs typeface="Times New Roman" charset="0"/>
              </a:rPr>
              <a:t> Par contre, il y a peu d’information concernant la structure de la Menin et ses activités biochimiques.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Pour pouvoir explorer la relation entre fonction et structure de la Menin, nous avons décidé de produire cette protéine dans trois systèmes différents: un </a:t>
            </a:r>
            <a:r>
              <a:rPr lang="fr-FR" dirty="0">
                <a:effectLst/>
                <a:highlight>
                  <a:srgbClr val="FFFF00"/>
                </a:highlight>
                <a:ea typeface="Calibri" charset="0"/>
                <a:cs typeface="Times New Roman" charset="0"/>
              </a:rPr>
              <a:t>système eucaryote </a:t>
            </a:r>
            <a:r>
              <a:rPr lang="fr-FR" dirty="0">
                <a:effectLst/>
                <a:ea typeface="Calibri" charset="0"/>
                <a:cs typeface="Times New Roman" charset="0"/>
              </a:rPr>
              <a:t>en cellules S2 de drosophile, un </a:t>
            </a:r>
            <a:r>
              <a:rPr lang="fr-FR" dirty="0">
                <a:effectLst/>
                <a:highlight>
                  <a:srgbClr val="FFFF00"/>
                </a:highlight>
                <a:ea typeface="Calibri" charset="0"/>
                <a:cs typeface="Times New Roman" charset="0"/>
              </a:rPr>
              <a:t>système procaryote </a:t>
            </a:r>
            <a:r>
              <a:rPr lang="fr-FR" dirty="0">
                <a:effectLst/>
                <a:ea typeface="Calibri" charset="0"/>
                <a:cs typeface="Times New Roman" charset="0"/>
              </a:rPr>
              <a:t>dans </a:t>
            </a:r>
            <a:r>
              <a:rPr lang="fr-FR" i="1" dirty="0" err="1">
                <a:effectLst/>
                <a:ea typeface="Calibri" charset="0"/>
                <a:cs typeface="Times" charset="0"/>
              </a:rPr>
              <a:t>E.coli</a:t>
            </a:r>
            <a:r>
              <a:rPr lang="fr-FR" i="1" dirty="0">
                <a:effectLst/>
                <a:ea typeface="Calibri" charset="0"/>
                <a:cs typeface="Times" charset="0"/>
              </a:rPr>
              <a:t> </a:t>
            </a:r>
            <a:r>
              <a:rPr lang="fr-FR" dirty="0">
                <a:effectLst/>
                <a:ea typeface="Calibri" charset="0"/>
                <a:cs typeface="Times New Roman" charset="0"/>
              </a:rPr>
              <a:t>et en alternative, la </a:t>
            </a:r>
            <a:r>
              <a:rPr lang="fr-FR" dirty="0">
                <a:effectLst/>
                <a:highlight>
                  <a:srgbClr val="FFFF00"/>
                </a:highlight>
                <a:ea typeface="Calibri" charset="0"/>
                <a:cs typeface="Times New Roman" charset="0"/>
              </a:rPr>
              <a:t>production de TAT-Menin dans </a:t>
            </a:r>
            <a:r>
              <a:rPr lang="fr-FR" i="1" dirty="0" err="1">
                <a:effectLst/>
                <a:highlight>
                  <a:srgbClr val="FFFF00"/>
                </a:highlight>
                <a:ea typeface="Calibri" charset="0"/>
                <a:cs typeface="Times" charset="0"/>
              </a:rPr>
              <a:t>E.coli</a:t>
            </a:r>
            <a:r>
              <a:rPr lang="fr-FR" dirty="0">
                <a:effectLst/>
                <a:ea typeface="Calibri" charset="0"/>
                <a:cs typeface="Times New Roman" charset="0"/>
              </a:rPr>
              <a:t>.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Les résultats sont obtenus par Western Blot, en utilisant un </a:t>
            </a:r>
            <a:r>
              <a:rPr lang="fr-FR" dirty="0">
                <a:effectLst/>
                <a:highlight>
                  <a:srgbClr val="FFFF00"/>
                </a:highlight>
                <a:ea typeface="Calibri" charset="0"/>
                <a:cs typeface="Times New Roman" charset="0"/>
              </a:rPr>
              <a:t>anticorps anti-Menin M23C </a:t>
            </a:r>
            <a:r>
              <a:rPr lang="fr-FR" dirty="0">
                <a:effectLst/>
                <a:ea typeface="Calibri" charset="0"/>
                <a:cs typeface="Times New Roman" charset="0"/>
              </a:rPr>
              <a:t>reconnaissant les 23 aminoacides C-terminaux de la protéine. Différentes conditions ont été essayées: temps de transfection, temps d’induction, métaux lourds utilisés et milieu de culture supplémenté ou non de SVF. La Menin est produite comme une protéine de fusion contenant la fraction </a:t>
            </a:r>
            <a:r>
              <a:rPr lang="fr-FR" dirty="0" err="1">
                <a:effectLst/>
                <a:ea typeface="Calibri" charset="0"/>
                <a:cs typeface="Times New Roman" charset="0"/>
              </a:rPr>
              <a:t>Fc</a:t>
            </a:r>
            <a:r>
              <a:rPr lang="fr-FR" dirty="0">
                <a:effectLst/>
                <a:ea typeface="Calibri" charset="0"/>
                <a:cs typeface="Times New Roman" charset="0"/>
              </a:rPr>
              <a:t> d’une immunoglobuline. </a:t>
            </a:r>
            <a:endParaRPr lang="fr-FR" sz="1400" dirty="0">
              <a:effectLst/>
              <a:ea typeface="Calibri" charset="0"/>
              <a:cs typeface="Times New Roman" charset="0"/>
            </a:endParaRPr>
          </a:p>
        </p:txBody>
      </p:sp>
    </p:spTree>
    <p:extLst>
      <p:ext uri="{BB962C8B-B14F-4D97-AF65-F5344CB8AC3E}">
        <p14:creationId xmlns:p14="http://schemas.microsoft.com/office/powerpoint/2010/main" val="1294620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4" name="Image 3"/>
          <p:cNvPicPr/>
          <p:nvPr/>
        </p:nvPicPr>
        <p:blipFill>
          <a:blip r:embed="rId2">
            <a:extLst>
              <a:ext uri="{28A0092B-C50C-407E-A947-70E740481C1C}">
                <a14:useLocalDpi xmlns:a14="http://schemas.microsoft.com/office/drawing/2010/main" val="0"/>
              </a:ext>
            </a:extLst>
          </a:blip>
          <a:stretch>
            <a:fillRect/>
          </a:stretch>
        </p:blipFill>
        <p:spPr>
          <a:xfrm>
            <a:off x="838200" y="365125"/>
            <a:ext cx="10810461" cy="6115188"/>
          </a:xfrm>
          <a:prstGeom prst="rect">
            <a:avLst/>
          </a:prstGeom>
        </p:spPr>
      </p:pic>
    </p:spTree>
    <p:extLst>
      <p:ext uri="{BB962C8B-B14F-4D97-AF65-F5344CB8AC3E}">
        <p14:creationId xmlns:p14="http://schemas.microsoft.com/office/powerpoint/2010/main" val="198826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QCM </a:t>
            </a:r>
          </a:p>
        </p:txBody>
      </p:sp>
      <p:sp>
        <p:nvSpPr>
          <p:cNvPr id="3" name="Espace réservé du contenu 2"/>
          <p:cNvSpPr>
            <a:spLocks noGrp="1"/>
          </p:cNvSpPr>
          <p:nvPr>
            <p:ph idx="1"/>
          </p:nvPr>
        </p:nvSpPr>
        <p:spPr/>
        <p:txBody>
          <a:bodyPr>
            <a:normAutofit/>
          </a:bodyPr>
          <a:lstStyle/>
          <a:p>
            <a:pPr marL="0" indent="0">
              <a:buNone/>
            </a:pPr>
            <a:r>
              <a:rPr lang="fr-FR" dirty="0"/>
              <a:t>D’après la figure 21, on peut dire que </a:t>
            </a:r>
          </a:p>
          <a:p>
            <a:pPr marL="0" indent="0">
              <a:buNone/>
            </a:pPr>
            <a:r>
              <a:rPr lang="fr-FR" dirty="0"/>
              <a:t>A) Après induction, les résultats suggèrent que SVF forme des fragments de 100KDa. </a:t>
            </a:r>
          </a:p>
          <a:p>
            <a:pPr marL="0" indent="0">
              <a:buNone/>
            </a:pPr>
            <a:r>
              <a:rPr lang="fr-FR" dirty="0"/>
              <a:t>B) La figure suggère que le Menin a un poids moléculaire de 100KDa. </a:t>
            </a:r>
          </a:p>
          <a:p>
            <a:pPr marL="0" indent="0">
              <a:buNone/>
            </a:pPr>
            <a:r>
              <a:rPr lang="fr-FR" dirty="0"/>
              <a:t>C) La figure démontre qu’il n’y a pas d’induction après ajout de 	SVF. </a:t>
            </a:r>
          </a:p>
          <a:p>
            <a:pPr marL="0" indent="0">
              <a:buNone/>
            </a:pPr>
            <a:r>
              <a:rPr lang="fr-FR" dirty="0"/>
              <a:t>D) La figure démontre qu’il y a une forte induction après ajout de SVF. </a:t>
            </a:r>
          </a:p>
          <a:p>
            <a:pPr marL="0" marR="0" lvl="0" indent="0" defTabSz="914400" eaLnBrk="1" fontAlgn="auto" latinLnBrk="0" hangingPunct="1">
              <a:lnSpc>
                <a:spcPct val="100000"/>
              </a:lnSpc>
              <a:spcBef>
                <a:spcPts val="0"/>
              </a:spcBef>
              <a:spcAft>
                <a:spcPts val="0"/>
              </a:spcAft>
              <a:buClrTx/>
              <a:buSzTx/>
              <a:buNone/>
              <a:tabLst/>
              <a:defRPr/>
            </a:pPr>
            <a:r>
              <a:rPr lang="fr-FR" dirty="0"/>
              <a:t>E) Aucune des réponses n’est correcte. </a:t>
            </a:r>
          </a:p>
        </p:txBody>
      </p:sp>
    </p:spTree>
    <p:extLst>
      <p:ext uri="{BB962C8B-B14F-4D97-AF65-F5344CB8AC3E}">
        <p14:creationId xmlns:p14="http://schemas.microsoft.com/office/powerpoint/2010/main" val="193371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4850295" y="3379304"/>
            <a:ext cx="198783" cy="198783"/>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pic>
        <p:nvPicPr>
          <p:cNvPr id="4" name="Image 3"/>
          <p:cNvPicPr/>
          <p:nvPr/>
        </p:nvPicPr>
        <p:blipFill rotWithShape="1">
          <a:blip r:embed="rId2">
            <a:extLst>
              <a:ext uri="{28A0092B-C50C-407E-A947-70E740481C1C}">
                <a14:useLocalDpi xmlns:a14="http://schemas.microsoft.com/office/drawing/2010/main" val="0"/>
              </a:ext>
            </a:extLst>
          </a:blip>
          <a:srcRect l="24793" r="28686" b="20479"/>
          <a:stretch/>
        </p:blipFill>
        <p:spPr>
          <a:xfrm>
            <a:off x="3465444" y="2888111"/>
            <a:ext cx="3969026" cy="3948458"/>
          </a:xfrm>
          <a:prstGeom prst="rect">
            <a:avLst/>
          </a:prstGeom>
        </p:spPr>
      </p:pic>
      <p:sp>
        <p:nvSpPr>
          <p:cNvPr id="2" name="Titre 1"/>
          <p:cNvSpPr>
            <a:spLocks noGrp="1"/>
          </p:cNvSpPr>
          <p:nvPr>
            <p:ph type="title"/>
          </p:nvPr>
        </p:nvSpPr>
        <p:spPr>
          <a:xfrm>
            <a:off x="838200" y="-77961"/>
            <a:ext cx="10515600" cy="1325563"/>
          </a:xfrm>
          <a:solidFill>
            <a:schemeClr val="accent6"/>
          </a:solidFill>
        </p:spPr>
        <p:txBody>
          <a:bodyPr/>
          <a:lstStyle/>
          <a:p>
            <a:pPr algn="ctr"/>
            <a:r>
              <a:rPr lang="fr-FR" dirty="0"/>
              <a:t>Item A </a:t>
            </a:r>
          </a:p>
        </p:txBody>
      </p:sp>
      <p:sp>
        <p:nvSpPr>
          <p:cNvPr id="3" name="Espace réservé du contenu 2"/>
          <p:cNvSpPr>
            <a:spLocks noGrp="1"/>
          </p:cNvSpPr>
          <p:nvPr>
            <p:ph idx="1"/>
          </p:nvPr>
        </p:nvSpPr>
        <p:spPr>
          <a:xfrm>
            <a:off x="838200" y="1203635"/>
            <a:ext cx="10515600" cy="4351338"/>
          </a:xfrm>
        </p:spPr>
        <p:txBody>
          <a:bodyPr/>
          <a:lstStyle/>
          <a:p>
            <a:pPr marL="0" indent="0">
              <a:lnSpc>
                <a:spcPct val="100000"/>
              </a:lnSpc>
              <a:spcBef>
                <a:spcPts val="0"/>
              </a:spcBef>
              <a:buNone/>
            </a:pPr>
            <a:r>
              <a:rPr lang="fr-FR" dirty="0"/>
              <a:t>A) Après induction, les résultats suggèrent que SVF forme des fragments de 100KDa. </a:t>
            </a:r>
          </a:p>
          <a:p>
            <a:pPr marL="0" marR="0" lvl="0" indent="0" defTabSz="914400" eaLnBrk="1" fontAlgn="auto" latinLnBrk="0" hangingPunct="1">
              <a:lnSpc>
                <a:spcPct val="100000"/>
              </a:lnSpc>
              <a:spcBef>
                <a:spcPts val="0"/>
              </a:spcBef>
              <a:spcAft>
                <a:spcPts val="0"/>
              </a:spcAft>
              <a:buClrTx/>
              <a:buSzTx/>
              <a:buFontTx/>
              <a:buNone/>
              <a:tabLst/>
              <a:defRPr/>
            </a:pP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r>
              <a:rPr lang="fr-FR" dirty="0"/>
              <a:t>Qu’est ce qu’il faut regarder pour répondre à cet item ? </a:t>
            </a:r>
          </a:p>
        </p:txBody>
      </p:sp>
    </p:spTree>
    <p:extLst>
      <p:ext uri="{BB962C8B-B14F-4D97-AF65-F5344CB8AC3E}">
        <p14:creationId xmlns:p14="http://schemas.microsoft.com/office/powerpoint/2010/main" val="8597738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6"/>
          </a:solidFill>
        </p:spPr>
        <p:txBody>
          <a:bodyPr/>
          <a:lstStyle/>
          <a:p>
            <a:pPr algn="ctr"/>
            <a:r>
              <a:rPr lang="fr-FR" dirty="0"/>
              <a:t>Item B : </a:t>
            </a:r>
          </a:p>
        </p:txBody>
      </p:sp>
      <p:sp>
        <p:nvSpPr>
          <p:cNvPr id="3" name="Espace réservé du contenu 2"/>
          <p:cNvSpPr>
            <a:spLocks noGrp="1"/>
          </p:cNvSpPr>
          <p:nvPr>
            <p:ph idx="1"/>
          </p:nvPr>
        </p:nvSpPr>
        <p:spPr/>
        <p:txBody>
          <a:bodyPr>
            <a:normAutofit/>
          </a:bodyPr>
          <a:lstStyle/>
          <a:p>
            <a:pPr marL="0" indent="0">
              <a:lnSpc>
                <a:spcPct val="100000"/>
              </a:lnSpc>
              <a:spcBef>
                <a:spcPts val="0"/>
              </a:spcBef>
              <a:buNone/>
            </a:pPr>
            <a:r>
              <a:rPr lang="fr-FR" dirty="0"/>
              <a:t>B) Le Menin a un poids moléculaire de 100KDa.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Cet item est VRAI.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Les résultats </a:t>
            </a:r>
            <a:r>
              <a:rPr lang="fr-FR" b="1" u="sng" dirty="0"/>
              <a:t>suggèrent</a:t>
            </a:r>
            <a:r>
              <a:rPr lang="fr-FR" dirty="0"/>
              <a:t> que le Menin a un poids de 100KDa mais en aucun cas ne le </a:t>
            </a:r>
            <a:r>
              <a:rPr lang="fr-FR" b="1" u="sng" dirty="0"/>
              <a:t>démontre</a:t>
            </a: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Ca aurait été faux si il y avait eu démontre</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p:txBody>
      </p:sp>
      <p:sp>
        <p:nvSpPr>
          <p:cNvPr id="4" name="ZoneTexte 3"/>
          <p:cNvSpPr txBox="1"/>
          <p:nvPr/>
        </p:nvSpPr>
        <p:spPr>
          <a:xfrm>
            <a:off x="15286383" y="-1490870"/>
            <a:ext cx="184731" cy="369332"/>
          </a:xfrm>
          <a:prstGeom prst="rect">
            <a:avLst/>
          </a:prstGeom>
          <a:solidFill>
            <a:srgbClr val="FF0000"/>
          </a:solidFill>
        </p:spPr>
        <p:txBody>
          <a:bodyPr wrap="none" rtlCol="0">
            <a:spAutoFit/>
          </a:bodyPr>
          <a:lstStyle/>
          <a:p>
            <a:endParaRPr lang="fr-FR" dirty="0"/>
          </a:p>
        </p:txBody>
      </p:sp>
    </p:spTree>
    <p:extLst>
      <p:ext uri="{BB962C8B-B14F-4D97-AF65-F5344CB8AC3E}">
        <p14:creationId xmlns:p14="http://schemas.microsoft.com/office/powerpoint/2010/main" val="1948430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FF0000"/>
          </a:solidFill>
        </p:spPr>
        <p:txBody>
          <a:bodyPr/>
          <a:lstStyle/>
          <a:p>
            <a:pPr algn="ctr"/>
            <a:r>
              <a:rPr lang="fr-FR" dirty="0"/>
              <a:t>Item C : </a:t>
            </a:r>
          </a:p>
        </p:txBody>
      </p:sp>
      <p:sp>
        <p:nvSpPr>
          <p:cNvPr id="3" name="Espace réservé du contenu 2"/>
          <p:cNvSpPr>
            <a:spLocks noGrp="1"/>
          </p:cNvSpPr>
          <p:nvPr>
            <p:ph idx="1"/>
          </p:nvPr>
        </p:nvSpPr>
        <p:spPr/>
        <p:txBody>
          <a:bodyPr/>
          <a:lstStyle/>
          <a:p>
            <a:pPr marL="0" indent="0">
              <a:lnSpc>
                <a:spcPct val="100000"/>
              </a:lnSpc>
              <a:spcBef>
                <a:spcPts val="0"/>
              </a:spcBef>
              <a:buNone/>
            </a:pPr>
            <a:r>
              <a:rPr lang="fr-FR" dirty="0"/>
              <a:t>C) La figure démontre qu’il n’y a pas d’induction après ajout de SVF.</a:t>
            </a:r>
          </a:p>
          <a:p>
            <a:pPr marL="0" indent="0">
              <a:lnSpc>
                <a:spcPct val="100000"/>
              </a:lnSpc>
              <a:spcBef>
                <a:spcPts val="0"/>
              </a:spcBef>
              <a:buNone/>
            </a:pPr>
            <a:endParaRPr lang="fr-FR" dirty="0"/>
          </a:p>
          <a:p>
            <a:pPr marL="0" indent="0">
              <a:lnSpc>
                <a:spcPct val="100000"/>
              </a:lnSpc>
              <a:spcBef>
                <a:spcPts val="0"/>
              </a:spcBef>
              <a:buNone/>
            </a:pPr>
            <a:r>
              <a:rPr lang="fr-FR" dirty="0"/>
              <a:t>Cet item est faux car la figure montre bien qu’il y a une induction après ajout de SVF.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endParaRPr lang="fr-FR" dirty="0"/>
          </a:p>
        </p:txBody>
      </p:sp>
      <p:pic>
        <p:nvPicPr>
          <p:cNvPr id="4" name="Image 3"/>
          <p:cNvPicPr/>
          <p:nvPr/>
        </p:nvPicPr>
        <p:blipFill rotWithShape="1">
          <a:blip r:embed="rId2">
            <a:extLst>
              <a:ext uri="{28A0092B-C50C-407E-A947-70E740481C1C}">
                <a14:useLocalDpi xmlns:a14="http://schemas.microsoft.com/office/drawing/2010/main" val="0"/>
              </a:ext>
            </a:extLst>
          </a:blip>
          <a:srcRect l="24793" r="28686" b="20479"/>
          <a:stretch/>
        </p:blipFill>
        <p:spPr>
          <a:xfrm>
            <a:off x="4280453" y="3435315"/>
            <a:ext cx="3253408" cy="2876585"/>
          </a:xfrm>
          <a:prstGeom prst="rect">
            <a:avLst/>
          </a:prstGeom>
        </p:spPr>
      </p:pic>
    </p:spTree>
    <p:extLst>
      <p:ext uri="{BB962C8B-B14F-4D97-AF65-F5344CB8AC3E}">
        <p14:creationId xmlns:p14="http://schemas.microsoft.com/office/powerpoint/2010/main" val="299112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FF0000"/>
          </a:solidFill>
        </p:spPr>
        <p:txBody>
          <a:bodyPr/>
          <a:lstStyle/>
          <a:p>
            <a:pPr algn="ctr"/>
            <a:r>
              <a:rPr lang="fr-FR" dirty="0"/>
              <a:t>Item D : </a:t>
            </a:r>
          </a:p>
        </p:txBody>
      </p:sp>
      <p:sp>
        <p:nvSpPr>
          <p:cNvPr id="3" name="Espace réservé du contenu 2"/>
          <p:cNvSpPr>
            <a:spLocks noGrp="1"/>
          </p:cNvSpPr>
          <p:nvPr>
            <p:ph idx="1"/>
          </p:nvPr>
        </p:nvSpPr>
        <p:spPr/>
        <p:txBody>
          <a:bodyPr/>
          <a:lstStyle/>
          <a:p>
            <a:pPr marL="0" indent="0">
              <a:lnSpc>
                <a:spcPct val="100000"/>
              </a:lnSpc>
              <a:spcBef>
                <a:spcPts val="0"/>
              </a:spcBef>
              <a:buNone/>
            </a:pPr>
            <a:r>
              <a:rPr lang="fr-FR" dirty="0"/>
              <a:t>D) La figure démontre qu’il y a une forte induction après ajout de SVF.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Cet item est faux. En effet, on peut voir qu’il y a une induction en présence de SVF mais en aucun cas le document ne le </a:t>
            </a:r>
            <a:r>
              <a:rPr lang="fr-FR" b="1" u="sng" dirty="0"/>
              <a:t>démontre</a:t>
            </a: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La réponse pourrait être vraie si : </a:t>
            </a:r>
          </a:p>
          <a:p>
            <a:pPr marL="0" marR="0" lvl="0" indent="0" defTabSz="914400" eaLnBrk="1" fontAlgn="auto" latinLnBrk="0" hangingPunct="1">
              <a:lnSpc>
                <a:spcPct val="100000"/>
              </a:lnSpc>
              <a:spcBef>
                <a:spcPts val="0"/>
              </a:spcBef>
              <a:spcAft>
                <a:spcPts val="0"/>
              </a:spcAft>
              <a:buClrTx/>
              <a:buSzTx/>
              <a:buFontTx/>
              <a:buNone/>
              <a:tabLst/>
              <a:defRPr/>
            </a:pPr>
            <a:r>
              <a:rPr lang="fr-FR" dirty="0"/>
              <a:t>	- il y avait marqué suggère et non démontre</a:t>
            </a:r>
          </a:p>
          <a:p>
            <a:pPr marL="0" marR="0" lvl="0" indent="0" defTabSz="914400" eaLnBrk="1" fontAlgn="auto" latinLnBrk="0" hangingPunct="1">
              <a:lnSpc>
                <a:spcPct val="100000"/>
              </a:lnSpc>
              <a:spcBef>
                <a:spcPts val="0"/>
              </a:spcBef>
              <a:spcAft>
                <a:spcPts val="0"/>
              </a:spcAft>
              <a:buClrTx/>
              <a:buSzTx/>
              <a:buFontTx/>
              <a:buNone/>
              <a:tabLst/>
              <a:defRPr/>
            </a:pPr>
            <a:r>
              <a:rPr lang="fr-FR" dirty="0"/>
              <a:t>	- il y avait eu plus d’informations </a:t>
            </a:r>
          </a:p>
        </p:txBody>
      </p:sp>
    </p:spTree>
    <p:extLst>
      <p:ext uri="{BB962C8B-B14F-4D97-AF65-F5344CB8AC3E}">
        <p14:creationId xmlns:p14="http://schemas.microsoft.com/office/powerpoint/2010/main" val="2070809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BBCC4F3-2215-4735-B0AF-730172A1CEA7}"/>
              </a:ext>
            </a:extLst>
          </p:cNvPr>
          <p:cNvSpPr txBox="1"/>
          <p:nvPr/>
        </p:nvSpPr>
        <p:spPr>
          <a:xfrm>
            <a:off x="563526" y="287079"/>
            <a:ext cx="11068493" cy="4247317"/>
          </a:xfrm>
          <a:prstGeom prst="rect">
            <a:avLst/>
          </a:prstGeom>
          <a:noFill/>
        </p:spPr>
        <p:txBody>
          <a:bodyPr wrap="square" rtlCol="0">
            <a:spAutoFit/>
          </a:bodyPr>
          <a:lstStyle/>
          <a:p>
            <a:pPr algn="ctr"/>
            <a:r>
              <a:rPr lang="fr-FR" b="1" u="sng" dirty="0"/>
              <a:t>Expérience 4 :</a:t>
            </a:r>
            <a:endParaRPr lang="fr-FR" dirty="0"/>
          </a:p>
          <a:p>
            <a:r>
              <a:rPr lang="fr-FR" dirty="0"/>
              <a:t> </a:t>
            </a:r>
          </a:p>
          <a:p>
            <a:r>
              <a:rPr lang="fr-FR" dirty="0"/>
              <a:t> La </a:t>
            </a:r>
            <a:r>
              <a:rPr lang="fr-FR" dirty="0">
                <a:highlight>
                  <a:srgbClr val="FFFF00"/>
                </a:highlight>
              </a:rPr>
              <a:t>voie des MAP kinases </a:t>
            </a:r>
            <a:r>
              <a:rPr lang="fr-FR" dirty="0"/>
              <a:t>est une voie mitogène impliquant les </a:t>
            </a:r>
            <a:r>
              <a:rPr lang="fr-FR" dirty="0">
                <a:highlight>
                  <a:srgbClr val="FFFF00"/>
                </a:highlight>
              </a:rPr>
              <a:t>oncogènes RAS et RAF. </a:t>
            </a:r>
          </a:p>
          <a:p>
            <a:r>
              <a:rPr lang="fr-FR" dirty="0"/>
              <a:t>Des </a:t>
            </a:r>
            <a:r>
              <a:rPr lang="fr-FR" dirty="0">
                <a:highlight>
                  <a:srgbClr val="FFFF00"/>
                </a:highlight>
              </a:rPr>
              <a:t>mutations activatrices </a:t>
            </a:r>
            <a:r>
              <a:rPr lang="fr-FR" dirty="0"/>
              <a:t>de </a:t>
            </a:r>
            <a:r>
              <a:rPr lang="fr-FR" dirty="0">
                <a:highlight>
                  <a:srgbClr val="FFFF00"/>
                </a:highlight>
              </a:rPr>
              <a:t>K-RAS</a:t>
            </a:r>
            <a:r>
              <a:rPr lang="fr-FR" dirty="0"/>
              <a:t> (KRAS-MT mutation activant constitutivement l’isoforme K de l’oncogène RAS) et de </a:t>
            </a:r>
            <a:r>
              <a:rPr lang="fr-FR" dirty="0">
                <a:highlight>
                  <a:srgbClr val="FFFF00"/>
                </a:highlight>
              </a:rPr>
              <a:t>B-RAF</a:t>
            </a:r>
            <a:r>
              <a:rPr lang="fr-FR" dirty="0"/>
              <a:t> (BRAF(V600E) : mutation activant constitutivement l’isoforme B de l’oncogène RAF) sont présentes respectivement dans 30% des tumeurs humaines et 40% des mélanomes.</a:t>
            </a:r>
          </a:p>
          <a:p>
            <a:r>
              <a:rPr lang="fr-FR" dirty="0"/>
              <a:t>Des </a:t>
            </a:r>
            <a:r>
              <a:rPr lang="fr-FR" dirty="0">
                <a:highlight>
                  <a:srgbClr val="FFFF00"/>
                </a:highlight>
              </a:rPr>
              <a:t>inhibiteurs de RAF </a:t>
            </a:r>
            <a:r>
              <a:rPr lang="fr-FR" dirty="0"/>
              <a:t>sont une </a:t>
            </a:r>
            <a:r>
              <a:rPr lang="fr-FR" dirty="0">
                <a:highlight>
                  <a:srgbClr val="FFFF00"/>
                </a:highlight>
              </a:rPr>
              <a:t>piste thérapeutique </a:t>
            </a:r>
            <a:r>
              <a:rPr lang="fr-FR" dirty="0"/>
              <a:t>pour les chercheurs. </a:t>
            </a:r>
          </a:p>
          <a:p>
            <a:r>
              <a:rPr lang="fr-FR" dirty="0"/>
              <a:t>Les inhibiteurs de RAF donnent cependant des résultats contradictoires concernant la croissance tumorale. </a:t>
            </a:r>
          </a:p>
          <a:p>
            <a:r>
              <a:rPr lang="fr-FR" dirty="0"/>
              <a:t>Ainsi, dans la Figure 1, l’effet de </a:t>
            </a:r>
            <a:r>
              <a:rPr lang="fr-FR" dirty="0">
                <a:highlight>
                  <a:srgbClr val="FFFF00"/>
                </a:highlight>
              </a:rPr>
              <a:t>l’inhibiteur de RAF </a:t>
            </a:r>
            <a:r>
              <a:rPr lang="fr-FR" dirty="0"/>
              <a:t>nommé </a:t>
            </a:r>
            <a:r>
              <a:rPr lang="fr-FR" dirty="0">
                <a:highlight>
                  <a:srgbClr val="FFFF00"/>
                </a:highlight>
              </a:rPr>
              <a:t>GDC-0879 </a:t>
            </a:r>
            <a:r>
              <a:rPr lang="fr-FR" dirty="0"/>
              <a:t>sur la croissance tumorale est testé dans des expériences de xénogreffes chez la souris de 2 lignées cellulaires portant respectivement les mutations BRAF(V600E) ou KRAS-MT. </a:t>
            </a:r>
          </a:p>
          <a:p>
            <a:r>
              <a:rPr lang="fr-FR" sz="1600" i="1" dirty="0"/>
              <a:t>NB : </a:t>
            </a:r>
            <a:r>
              <a:rPr lang="fr-FR" sz="1600" i="1" dirty="0" err="1"/>
              <a:t>Vehicle</a:t>
            </a:r>
            <a:r>
              <a:rPr lang="fr-FR" sz="1600" i="1" dirty="0"/>
              <a:t> = solvant de l’inhibiteur seulement (témoin) ; </a:t>
            </a:r>
            <a:r>
              <a:rPr lang="fr-FR" sz="1600" i="1" dirty="0" err="1"/>
              <a:t>Tumour</a:t>
            </a:r>
            <a:r>
              <a:rPr lang="fr-FR" sz="1600" i="1" dirty="0"/>
              <a:t> </a:t>
            </a:r>
            <a:r>
              <a:rPr lang="fr-FR" sz="1600" i="1" dirty="0" err="1"/>
              <a:t>xenograft</a:t>
            </a:r>
            <a:r>
              <a:rPr lang="fr-FR" sz="1600" i="1" dirty="0"/>
              <a:t> = xénogreffe tumorale ; Days of </a:t>
            </a:r>
            <a:r>
              <a:rPr lang="fr-FR" sz="1600" i="1" dirty="0" err="1"/>
              <a:t>treatment</a:t>
            </a:r>
            <a:r>
              <a:rPr lang="fr-FR" sz="1600" i="1" dirty="0"/>
              <a:t> = jours de traitement.</a:t>
            </a:r>
          </a:p>
          <a:p>
            <a:r>
              <a:rPr lang="fr-FR" dirty="0"/>
              <a:t> </a:t>
            </a:r>
          </a:p>
          <a:p>
            <a:endParaRPr lang="fr-FR" dirty="0"/>
          </a:p>
        </p:txBody>
      </p:sp>
      <p:pic>
        <p:nvPicPr>
          <p:cNvPr id="5" name="Image 4">
            <a:extLst>
              <a:ext uri="{FF2B5EF4-FFF2-40B4-BE49-F238E27FC236}">
                <a16:creationId xmlns:a16="http://schemas.microsoft.com/office/drawing/2014/main" id="{0DF1AAD0-6BA6-4547-89B4-0CD4243DB6B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41377" y="4015681"/>
            <a:ext cx="7089701" cy="2672198"/>
          </a:xfrm>
          <a:prstGeom prst="rect">
            <a:avLst/>
          </a:prstGeom>
          <a:noFill/>
          <a:ln>
            <a:noFill/>
          </a:ln>
        </p:spPr>
      </p:pic>
    </p:spTree>
    <p:extLst>
      <p:ext uri="{BB962C8B-B14F-4D97-AF65-F5344CB8AC3E}">
        <p14:creationId xmlns:p14="http://schemas.microsoft.com/office/powerpoint/2010/main" val="3539975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5" y="1147811"/>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4316817"/>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t>A) Ces résultats suggèrent que le solvant (</a:t>
            </a:r>
            <a:r>
              <a:rPr lang="fr-FR" dirty="0" err="1"/>
              <a:t>Vehicle</a:t>
            </a:r>
            <a:r>
              <a:rPr lang="fr-FR" dirty="0"/>
              <a:t>) favorise la croissance tumorale. </a:t>
            </a:r>
          </a:p>
          <a:p>
            <a:r>
              <a:rPr lang="fr-FR" dirty="0"/>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4638452" y="390321"/>
            <a:ext cx="3138377" cy="461665"/>
          </a:xfrm>
          <a:prstGeom prst="rect">
            <a:avLst/>
          </a:prstGeom>
          <a:noFill/>
        </p:spPr>
        <p:txBody>
          <a:bodyPr wrap="square" rtlCol="0">
            <a:spAutoFit/>
          </a:bodyPr>
          <a:lstStyle/>
          <a:p>
            <a:r>
              <a:rPr lang="fr-FR" sz="2400" u="sng" dirty="0"/>
              <a:t>ÉNONCÉ : Annale 2016</a:t>
            </a:r>
          </a:p>
        </p:txBody>
      </p:sp>
    </p:spTree>
    <p:extLst>
      <p:ext uri="{BB962C8B-B14F-4D97-AF65-F5344CB8AC3E}">
        <p14:creationId xmlns:p14="http://schemas.microsoft.com/office/powerpoint/2010/main" val="16323297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4" y="59183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59218" y="3774557"/>
            <a:ext cx="11281145" cy="2031325"/>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917" y="130169"/>
            <a:ext cx="1958164" cy="461665"/>
          </a:xfrm>
          <a:prstGeom prst="rect">
            <a:avLst/>
          </a:prstGeom>
          <a:noFill/>
        </p:spPr>
        <p:txBody>
          <a:bodyPr wrap="square" rtlCol="0">
            <a:spAutoFit/>
          </a:bodyPr>
          <a:lstStyle/>
          <a:p>
            <a:r>
              <a:rPr lang="fr-FR" sz="2400" u="sng" dirty="0"/>
              <a:t>CORRECTION :</a:t>
            </a:r>
          </a:p>
        </p:txBody>
      </p:sp>
      <p:sp>
        <p:nvSpPr>
          <p:cNvPr id="2" name="Rectangle 1">
            <a:extLst>
              <a:ext uri="{FF2B5EF4-FFF2-40B4-BE49-F238E27FC236}">
                <a16:creationId xmlns:a16="http://schemas.microsoft.com/office/drawing/2014/main" id="{8EB99500-21CC-486B-88AA-5045D75BF71F}"/>
              </a:ext>
            </a:extLst>
          </p:cNvPr>
          <p:cNvSpPr/>
          <p:nvPr/>
        </p:nvSpPr>
        <p:spPr>
          <a:xfrm>
            <a:off x="786809" y="5592726"/>
            <a:ext cx="10745973" cy="75491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06177F1D-B734-452F-BA60-DF25AEAEEF83}"/>
              </a:ext>
            </a:extLst>
          </p:cNvPr>
          <p:cNvSpPr txBox="1"/>
          <p:nvPr/>
        </p:nvSpPr>
        <p:spPr>
          <a:xfrm>
            <a:off x="907311" y="5647015"/>
            <a:ext cx="10497880" cy="646331"/>
          </a:xfrm>
          <a:prstGeom prst="rect">
            <a:avLst/>
          </a:prstGeom>
          <a:noFill/>
        </p:spPr>
        <p:txBody>
          <a:bodyPr wrap="square" rtlCol="0">
            <a:spAutoFit/>
          </a:bodyPr>
          <a:lstStyle/>
          <a:p>
            <a:pPr algn="ctr"/>
            <a:r>
              <a:rPr lang="fr-FR" dirty="0"/>
              <a:t>On a une augmentation dans les 2 types de cellules -&gt; on peut SUGGÉRER que le solvant favorise la croissance tumorale.</a:t>
            </a:r>
          </a:p>
        </p:txBody>
      </p:sp>
    </p:spTree>
    <p:extLst>
      <p:ext uri="{BB962C8B-B14F-4D97-AF65-F5344CB8AC3E}">
        <p14:creationId xmlns:p14="http://schemas.microsoft.com/office/powerpoint/2010/main" val="16047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907627"/>
            <a:ext cx="10745973" cy="75491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1639313" y="5978810"/>
            <a:ext cx="8828314" cy="646331"/>
          </a:xfrm>
          <a:prstGeom prst="rect">
            <a:avLst/>
          </a:prstGeom>
          <a:noFill/>
        </p:spPr>
        <p:txBody>
          <a:bodyPr wrap="square" rtlCol="0">
            <a:spAutoFit/>
          </a:bodyPr>
          <a:lstStyle/>
          <a:p>
            <a:pPr algn="ctr"/>
            <a:r>
              <a:rPr lang="fr-FR" dirty="0"/>
              <a:t>On a une augmentation pour les cellules KRAS-MT -&gt; on peut SUGGÉRER que le GDC-0879 favorise la croissance tumorale de ces cellules.</a:t>
            </a:r>
          </a:p>
        </p:txBody>
      </p:sp>
    </p:spTree>
    <p:extLst>
      <p:ext uri="{BB962C8B-B14F-4D97-AF65-F5344CB8AC3E}">
        <p14:creationId xmlns:p14="http://schemas.microsoft.com/office/powerpoint/2010/main" val="364685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856607"/>
            <a:ext cx="10745973" cy="80593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795603" y="5797908"/>
            <a:ext cx="10660914" cy="923330"/>
          </a:xfrm>
          <a:prstGeom prst="rect">
            <a:avLst/>
          </a:prstGeom>
          <a:noFill/>
        </p:spPr>
        <p:txBody>
          <a:bodyPr wrap="square" rtlCol="0">
            <a:spAutoFit/>
          </a:bodyPr>
          <a:lstStyle/>
          <a:p>
            <a:pPr marL="285750" indent="-285750">
              <a:buFont typeface="Arial" panose="020B0604020202020204" pitchFamily="34" charset="0"/>
              <a:buChar char="•"/>
            </a:pPr>
            <a:r>
              <a:rPr lang="fr-FR" dirty="0"/>
              <a:t>On ne peut pas démontrer dans ce cas là ! On ne peut que suggérer !</a:t>
            </a:r>
          </a:p>
          <a:p>
            <a:pPr marL="285750" indent="-285750">
              <a:buFont typeface="Arial" panose="020B0604020202020204" pitchFamily="34" charset="0"/>
              <a:buChar char="•"/>
            </a:pPr>
            <a:r>
              <a:rPr lang="fr-FR" dirty="0"/>
              <a:t>GDC-0879 entraîne une diminution de la croissance tumorale pour les cellules BRAF(V600E) mais une augmentation pour les cellules KRAS-MT ! </a:t>
            </a:r>
          </a:p>
        </p:txBody>
      </p:sp>
    </p:spTree>
    <p:extLst>
      <p:ext uri="{BB962C8B-B14F-4D97-AF65-F5344CB8AC3E}">
        <p14:creationId xmlns:p14="http://schemas.microsoft.com/office/powerpoint/2010/main" val="279271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solidFill>
                  <a:srgbClr val="00B050"/>
                </a:solidFill>
              </a:rPr>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961917"/>
            <a:ext cx="10745973" cy="70062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850602" y="5961917"/>
            <a:ext cx="10660914" cy="646331"/>
          </a:xfrm>
          <a:prstGeom prst="rect">
            <a:avLst/>
          </a:prstGeom>
          <a:noFill/>
        </p:spPr>
        <p:txBody>
          <a:bodyPr wrap="square" rtlCol="0">
            <a:spAutoFit/>
          </a:bodyPr>
          <a:lstStyle/>
          <a:p>
            <a:pPr algn="ctr"/>
            <a:r>
              <a:rPr lang="fr-FR" dirty="0"/>
              <a:t>Le GDC-0879 semble entraîner une DIMINUTION de la croissance tumorale pour les cellules BRAF(V600E), on peut donc dire que c’est une piste thérapeutique dans le domaine oncologique !</a:t>
            </a:r>
          </a:p>
        </p:txBody>
      </p:sp>
    </p:spTree>
    <p:extLst>
      <p:ext uri="{BB962C8B-B14F-4D97-AF65-F5344CB8AC3E}">
        <p14:creationId xmlns:p14="http://schemas.microsoft.com/office/powerpoint/2010/main" val="509652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fade">
                                      <p:cBhvr>
                                        <p:cTn id="7" dur="500"/>
                                        <p:tgtEl>
                                          <p:spTgt spid="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solidFill>
                  <a:srgbClr val="00B050"/>
                </a:solidFill>
              </a:rPr>
              <a:t>D) Le GDC-0879 semble être une piste thérapeutique intéressante pour les cancers portant la mutation BRAF(V600E). </a:t>
            </a:r>
          </a:p>
          <a:p>
            <a:r>
              <a:rPr lang="fr-FR" dirty="0">
                <a:solidFill>
                  <a:srgbClr val="FF0000"/>
                </a:solidFill>
              </a:rPr>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2" name="ZoneTexte 1">
            <a:extLst>
              <a:ext uri="{FF2B5EF4-FFF2-40B4-BE49-F238E27FC236}">
                <a16:creationId xmlns:a16="http://schemas.microsoft.com/office/drawing/2014/main" id="{EE37832E-E3DB-4966-A7BD-17A17C6DA7DC}"/>
              </a:ext>
            </a:extLst>
          </p:cNvPr>
          <p:cNvSpPr txBox="1"/>
          <p:nvPr/>
        </p:nvSpPr>
        <p:spPr>
          <a:xfrm>
            <a:off x="4332512" y="6163476"/>
            <a:ext cx="3526970" cy="461665"/>
          </a:xfrm>
          <a:prstGeom prst="rect">
            <a:avLst/>
          </a:prstGeom>
          <a:noFill/>
        </p:spPr>
        <p:txBody>
          <a:bodyPr wrap="square" rtlCol="0">
            <a:spAutoFit/>
          </a:bodyPr>
          <a:lstStyle/>
          <a:p>
            <a:r>
              <a:rPr lang="fr-FR" sz="2400" dirty="0">
                <a:highlight>
                  <a:srgbClr val="FFFF00"/>
                </a:highlight>
              </a:rPr>
              <a:t>BILAN DE RÉPONSE : ABD</a:t>
            </a:r>
          </a:p>
        </p:txBody>
      </p:sp>
    </p:spTree>
    <p:extLst>
      <p:ext uri="{BB962C8B-B14F-4D97-AF65-F5344CB8AC3E}">
        <p14:creationId xmlns:p14="http://schemas.microsoft.com/office/powerpoint/2010/main" val="1970873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Laughing Violinist - The Merry Musician (le joyeux musicien ...">
            <a:extLst>
              <a:ext uri="{FF2B5EF4-FFF2-40B4-BE49-F238E27FC236}">
                <a16:creationId xmlns:a16="http://schemas.microsoft.com/office/drawing/2014/main" id="{3CAB51B9-491C-4DA0-ADAC-BFF86F924F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2275" y="17103"/>
            <a:ext cx="5419725" cy="684089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AD334B56-BE37-481E-8976-2AD841E8A756}"/>
              </a:ext>
            </a:extLst>
          </p:cNvPr>
          <p:cNvSpPr txBox="1"/>
          <p:nvPr/>
        </p:nvSpPr>
        <p:spPr>
          <a:xfrm>
            <a:off x="1343413" y="2652721"/>
            <a:ext cx="4842588" cy="1569660"/>
          </a:xfrm>
          <a:prstGeom prst="rect">
            <a:avLst/>
          </a:prstGeom>
          <a:noFill/>
        </p:spPr>
        <p:txBody>
          <a:bodyPr wrap="square" rtlCol="0">
            <a:spAutoFit/>
          </a:bodyPr>
          <a:lstStyle/>
          <a:p>
            <a:pPr algn="ctr"/>
            <a:r>
              <a:rPr lang="fr-FR" sz="2400" dirty="0" err="1"/>
              <a:t>Waweu</a:t>
            </a:r>
            <a:r>
              <a:rPr lang="fr-FR" sz="2400" dirty="0"/>
              <a:t> la </a:t>
            </a:r>
            <a:r>
              <a:rPr lang="fr-FR" sz="2400" dirty="0" err="1"/>
              <a:t>biocell</a:t>
            </a:r>
            <a:r>
              <a:rPr lang="fr-FR" sz="2400" dirty="0"/>
              <a:t> c’est trop bien en fait ! Les rageux avaient tort ! Allons bosser tous ces cours merveilleux et </a:t>
            </a:r>
            <a:r>
              <a:rPr lang="fr-FR" sz="2400" dirty="0" err="1"/>
              <a:t>perfect</a:t>
            </a:r>
            <a:r>
              <a:rPr lang="fr-FR" sz="2400" dirty="0"/>
              <a:t> toute la matière !</a:t>
            </a:r>
          </a:p>
        </p:txBody>
      </p:sp>
      <p:sp>
        <p:nvSpPr>
          <p:cNvPr id="5" name="Bulle narrative : ronde 4">
            <a:extLst>
              <a:ext uri="{FF2B5EF4-FFF2-40B4-BE49-F238E27FC236}">
                <a16:creationId xmlns:a16="http://schemas.microsoft.com/office/drawing/2014/main" id="{9073BDF2-8520-41C3-ADD9-9A15828C8468}"/>
              </a:ext>
            </a:extLst>
          </p:cNvPr>
          <p:cNvSpPr/>
          <p:nvPr/>
        </p:nvSpPr>
        <p:spPr>
          <a:xfrm>
            <a:off x="1054845" y="1903444"/>
            <a:ext cx="5419725" cy="3051111"/>
          </a:xfrm>
          <a:prstGeom prst="wedgeEllipseCallout">
            <a:avLst>
              <a:gd name="adj1" fmla="val 87111"/>
              <a:gd name="adj2" fmla="val -1517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Image 5">
            <a:extLst>
              <a:ext uri="{FF2B5EF4-FFF2-40B4-BE49-F238E27FC236}">
                <a16:creationId xmlns:a16="http://schemas.microsoft.com/office/drawing/2014/main" id="{A24EF6DD-4EA5-46E1-B414-D7A7A2F8C104}"/>
              </a:ext>
            </a:extLst>
          </p:cNvPr>
          <p:cNvPicPr>
            <a:picLocks noChangeAspect="1"/>
          </p:cNvPicPr>
          <p:nvPr/>
        </p:nvPicPr>
        <p:blipFill>
          <a:blip r:embed="rId3"/>
          <a:stretch>
            <a:fillRect/>
          </a:stretch>
        </p:blipFill>
        <p:spPr>
          <a:xfrm rot="21075820">
            <a:off x="5382209" y="919120"/>
            <a:ext cx="609685" cy="609685"/>
          </a:xfrm>
          <a:prstGeom prst="rect">
            <a:avLst/>
          </a:prstGeom>
        </p:spPr>
      </p:pic>
      <p:pic>
        <p:nvPicPr>
          <p:cNvPr id="7" name="Image 6">
            <a:extLst>
              <a:ext uri="{FF2B5EF4-FFF2-40B4-BE49-F238E27FC236}">
                <a16:creationId xmlns:a16="http://schemas.microsoft.com/office/drawing/2014/main" id="{89F52FA1-BEF2-4343-B2F9-F5B5E52747C5}"/>
              </a:ext>
            </a:extLst>
          </p:cNvPr>
          <p:cNvPicPr>
            <a:picLocks noChangeAspect="1"/>
          </p:cNvPicPr>
          <p:nvPr/>
        </p:nvPicPr>
        <p:blipFill>
          <a:blip r:embed="rId3"/>
          <a:stretch>
            <a:fillRect/>
          </a:stretch>
        </p:blipFill>
        <p:spPr>
          <a:xfrm rot="13486327">
            <a:off x="449436" y="5791157"/>
            <a:ext cx="609685" cy="609685"/>
          </a:xfrm>
          <a:prstGeom prst="rect">
            <a:avLst/>
          </a:prstGeom>
        </p:spPr>
      </p:pic>
      <p:pic>
        <p:nvPicPr>
          <p:cNvPr id="8" name="Image 7">
            <a:extLst>
              <a:ext uri="{FF2B5EF4-FFF2-40B4-BE49-F238E27FC236}">
                <a16:creationId xmlns:a16="http://schemas.microsoft.com/office/drawing/2014/main" id="{816D0E18-ABCB-4174-A0CB-ED76DF65D2E1}"/>
              </a:ext>
            </a:extLst>
          </p:cNvPr>
          <p:cNvPicPr>
            <a:picLocks noChangeAspect="1"/>
          </p:cNvPicPr>
          <p:nvPr/>
        </p:nvPicPr>
        <p:blipFill>
          <a:blip r:embed="rId3"/>
          <a:stretch>
            <a:fillRect/>
          </a:stretch>
        </p:blipFill>
        <p:spPr>
          <a:xfrm rot="1701811">
            <a:off x="3611148" y="5038464"/>
            <a:ext cx="609685" cy="609685"/>
          </a:xfrm>
          <a:prstGeom prst="rect">
            <a:avLst/>
          </a:prstGeom>
        </p:spPr>
      </p:pic>
      <p:pic>
        <p:nvPicPr>
          <p:cNvPr id="9" name="Image 8">
            <a:extLst>
              <a:ext uri="{FF2B5EF4-FFF2-40B4-BE49-F238E27FC236}">
                <a16:creationId xmlns:a16="http://schemas.microsoft.com/office/drawing/2014/main" id="{4090AC5A-9D49-49CE-8291-1BFE56EB2ABF}"/>
              </a:ext>
            </a:extLst>
          </p:cNvPr>
          <p:cNvPicPr>
            <a:picLocks noChangeAspect="1"/>
          </p:cNvPicPr>
          <p:nvPr/>
        </p:nvPicPr>
        <p:blipFill>
          <a:blip r:embed="rId3"/>
          <a:stretch>
            <a:fillRect/>
          </a:stretch>
        </p:blipFill>
        <p:spPr>
          <a:xfrm>
            <a:off x="1038570" y="539140"/>
            <a:ext cx="609685" cy="609685"/>
          </a:xfrm>
          <a:prstGeom prst="rect">
            <a:avLst/>
          </a:prstGeom>
        </p:spPr>
      </p:pic>
      <p:pic>
        <p:nvPicPr>
          <p:cNvPr id="10" name="Image 9">
            <a:extLst>
              <a:ext uri="{FF2B5EF4-FFF2-40B4-BE49-F238E27FC236}">
                <a16:creationId xmlns:a16="http://schemas.microsoft.com/office/drawing/2014/main" id="{DC4C18AC-D8CC-462E-A387-33DC5A7454B4}"/>
              </a:ext>
            </a:extLst>
          </p:cNvPr>
          <p:cNvPicPr>
            <a:picLocks noChangeAspect="1"/>
          </p:cNvPicPr>
          <p:nvPr/>
        </p:nvPicPr>
        <p:blipFill>
          <a:blip r:embed="rId3"/>
          <a:stretch>
            <a:fillRect/>
          </a:stretch>
        </p:blipFill>
        <p:spPr>
          <a:xfrm rot="19874233">
            <a:off x="5888211" y="6010232"/>
            <a:ext cx="609685" cy="609685"/>
          </a:xfrm>
          <a:prstGeom prst="rect">
            <a:avLst/>
          </a:prstGeom>
        </p:spPr>
      </p:pic>
      <p:pic>
        <p:nvPicPr>
          <p:cNvPr id="11" name="Image 10">
            <a:extLst>
              <a:ext uri="{FF2B5EF4-FFF2-40B4-BE49-F238E27FC236}">
                <a16:creationId xmlns:a16="http://schemas.microsoft.com/office/drawing/2014/main" id="{D84AD93C-D7D7-4A0A-8A4A-6A26016CDD35}"/>
              </a:ext>
            </a:extLst>
          </p:cNvPr>
          <p:cNvPicPr>
            <a:picLocks noChangeAspect="1"/>
          </p:cNvPicPr>
          <p:nvPr/>
        </p:nvPicPr>
        <p:blipFill>
          <a:blip r:embed="rId4"/>
          <a:stretch>
            <a:fillRect/>
          </a:stretch>
        </p:blipFill>
        <p:spPr>
          <a:xfrm rot="3139937">
            <a:off x="1763263" y="5156166"/>
            <a:ext cx="1143160" cy="1190791"/>
          </a:xfrm>
          <a:prstGeom prst="rect">
            <a:avLst/>
          </a:prstGeom>
        </p:spPr>
      </p:pic>
      <p:pic>
        <p:nvPicPr>
          <p:cNvPr id="12" name="Image 11">
            <a:extLst>
              <a:ext uri="{FF2B5EF4-FFF2-40B4-BE49-F238E27FC236}">
                <a16:creationId xmlns:a16="http://schemas.microsoft.com/office/drawing/2014/main" id="{E31C5D7F-CCF4-4548-AE2A-7E6E06495FE8}"/>
              </a:ext>
            </a:extLst>
          </p:cNvPr>
          <p:cNvPicPr>
            <a:picLocks noChangeAspect="1"/>
          </p:cNvPicPr>
          <p:nvPr/>
        </p:nvPicPr>
        <p:blipFill>
          <a:blip r:embed="rId4"/>
          <a:stretch>
            <a:fillRect/>
          </a:stretch>
        </p:blipFill>
        <p:spPr>
          <a:xfrm>
            <a:off x="3155421" y="471446"/>
            <a:ext cx="1143160" cy="1190791"/>
          </a:xfrm>
          <a:prstGeom prst="rect">
            <a:avLst/>
          </a:prstGeom>
        </p:spPr>
      </p:pic>
      <p:pic>
        <p:nvPicPr>
          <p:cNvPr id="13" name="Image 12">
            <a:extLst>
              <a:ext uri="{FF2B5EF4-FFF2-40B4-BE49-F238E27FC236}">
                <a16:creationId xmlns:a16="http://schemas.microsoft.com/office/drawing/2014/main" id="{D3B860D2-7A43-46B1-B151-8045E5141971}"/>
              </a:ext>
            </a:extLst>
          </p:cNvPr>
          <p:cNvPicPr>
            <a:picLocks noChangeAspect="1"/>
          </p:cNvPicPr>
          <p:nvPr/>
        </p:nvPicPr>
        <p:blipFill>
          <a:blip r:embed="rId4"/>
          <a:stretch>
            <a:fillRect/>
          </a:stretch>
        </p:blipFill>
        <p:spPr>
          <a:xfrm rot="19295243">
            <a:off x="5382898" y="4691034"/>
            <a:ext cx="1143160" cy="1190791"/>
          </a:xfrm>
          <a:prstGeom prst="rect">
            <a:avLst/>
          </a:prstGeom>
        </p:spPr>
      </p:pic>
      <p:pic>
        <p:nvPicPr>
          <p:cNvPr id="14" name="Image 13">
            <a:extLst>
              <a:ext uri="{FF2B5EF4-FFF2-40B4-BE49-F238E27FC236}">
                <a16:creationId xmlns:a16="http://schemas.microsoft.com/office/drawing/2014/main" id="{7AAC8D48-6CBF-4531-A832-4683A798A6AB}"/>
              </a:ext>
            </a:extLst>
          </p:cNvPr>
          <p:cNvPicPr>
            <a:picLocks noChangeAspect="1"/>
          </p:cNvPicPr>
          <p:nvPr/>
        </p:nvPicPr>
        <p:blipFill>
          <a:blip r:embed="rId4"/>
          <a:stretch>
            <a:fillRect/>
          </a:stretch>
        </p:blipFill>
        <p:spPr>
          <a:xfrm rot="2352741">
            <a:off x="-45963" y="1682687"/>
            <a:ext cx="1143160" cy="1190791"/>
          </a:xfrm>
          <a:prstGeom prst="rect">
            <a:avLst/>
          </a:prstGeom>
        </p:spPr>
      </p:pic>
    </p:spTree>
    <p:extLst>
      <p:ext uri="{BB962C8B-B14F-4D97-AF65-F5344CB8AC3E}">
        <p14:creationId xmlns:p14="http://schemas.microsoft.com/office/powerpoint/2010/main" val="3428622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tips, une dose d'art au quotidien | Art de van gogh, Peintures ...">
            <a:extLst>
              <a:ext uri="{FF2B5EF4-FFF2-40B4-BE49-F238E27FC236}">
                <a16:creationId xmlns:a16="http://schemas.microsoft.com/office/drawing/2014/main" id="{EBCEA067-C4DA-4CF2-B9F1-77F348509C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0"/>
            <a:ext cx="5438775"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Bulle narrative : ronde 4">
            <a:extLst>
              <a:ext uri="{FF2B5EF4-FFF2-40B4-BE49-F238E27FC236}">
                <a16:creationId xmlns:a16="http://schemas.microsoft.com/office/drawing/2014/main" id="{AB04B1BE-8C39-475C-BCFA-E6A6477AD30F}"/>
              </a:ext>
            </a:extLst>
          </p:cNvPr>
          <p:cNvSpPr/>
          <p:nvPr/>
        </p:nvSpPr>
        <p:spPr>
          <a:xfrm>
            <a:off x="5738814" y="1045030"/>
            <a:ext cx="3662021" cy="1129004"/>
          </a:xfrm>
          <a:prstGeom prst="wedgeEllipseCallout">
            <a:avLst>
              <a:gd name="adj1" fmla="val -86254"/>
              <a:gd name="adj2" fmla="val -24045"/>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ZoneTexte 3">
            <a:extLst>
              <a:ext uri="{FF2B5EF4-FFF2-40B4-BE49-F238E27FC236}">
                <a16:creationId xmlns:a16="http://schemas.microsoft.com/office/drawing/2014/main" id="{70E12A26-BEBC-41CD-A5EF-256A4CF79924}"/>
              </a:ext>
            </a:extLst>
          </p:cNvPr>
          <p:cNvSpPr txBox="1"/>
          <p:nvPr/>
        </p:nvSpPr>
        <p:spPr>
          <a:xfrm>
            <a:off x="5913640" y="1286366"/>
            <a:ext cx="3312368" cy="646331"/>
          </a:xfrm>
          <a:prstGeom prst="rect">
            <a:avLst/>
          </a:prstGeom>
          <a:noFill/>
        </p:spPr>
        <p:txBody>
          <a:bodyPr wrap="square" rtlCol="0">
            <a:spAutoFit/>
          </a:bodyPr>
          <a:lstStyle/>
          <a:p>
            <a:r>
              <a:rPr lang="fr-FR" dirty="0"/>
              <a:t>Oh non trop triste c’est déjà fini !</a:t>
            </a:r>
          </a:p>
          <a:p>
            <a:pPr algn="ctr"/>
            <a:r>
              <a:rPr lang="fr-FR" dirty="0" err="1"/>
              <a:t>AbouSnif</a:t>
            </a:r>
            <a:endParaRPr lang="fr-FR" dirty="0"/>
          </a:p>
        </p:txBody>
      </p:sp>
      <p:sp>
        <p:nvSpPr>
          <p:cNvPr id="6" name="ZoneTexte 5">
            <a:extLst>
              <a:ext uri="{FF2B5EF4-FFF2-40B4-BE49-F238E27FC236}">
                <a16:creationId xmlns:a16="http://schemas.microsoft.com/office/drawing/2014/main" id="{93A7626A-97E6-4F4F-B9C1-74A33848715F}"/>
              </a:ext>
            </a:extLst>
          </p:cNvPr>
          <p:cNvSpPr txBox="1"/>
          <p:nvPr/>
        </p:nvSpPr>
        <p:spPr>
          <a:xfrm>
            <a:off x="5738814" y="3429000"/>
            <a:ext cx="6326155" cy="769441"/>
          </a:xfrm>
          <a:prstGeom prst="rect">
            <a:avLst/>
          </a:prstGeom>
          <a:noFill/>
        </p:spPr>
        <p:txBody>
          <a:bodyPr wrap="square" rtlCol="0">
            <a:spAutoFit/>
          </a:bodyPr>
          <a:lstStyle/>
          <a:p>
            <a:pPr algn="ctr"/>
            <a:r>
              <a:rPr lang="fr-FR" sz="2000" u="sng" strike="sngStrike" dirty="0"/>
              <a:t>Le vieil Homme triste</a:t>
            </a:r>
            <a:r>
              <a:rPr lang="fr-FR" sz="2000" dirty="0"/>
              <a:t>, Van Gogh</a:t>
            </a:r>
            <a:endParaRPr lang="fr-FR" sz="2400" dirty="0"/>
          </a:p>
          <a:p>
            <a:pPr algn="ctr"/>
            <a:r>
              <a:rPr lang="fr-FR" sz="2400" u="sng" dirty="0"/>
              <a:t>L’étudiant en manque de </a:t>
            </a:r>
            <a:r>
              <a:rPr lang="fr-FR" sz="2400" u="sng" dirty="0" err="1"/>
              <a:t>biocell</a:t>
            </a:r>
            <a:r>
              <a:rPr lang="fr-FR" sz="2400" dirty="0"/>
              <a:t>, Van Gogh</a:t>
            </a:r>
            <a:endParaRPr lang="fr-FR" sz="2400" u="sng" dirty="0"/>
          </a:p>
        </p:txBody>
      </p:sp>
    </p:spTree>
    <p:extLst>
      <p:ext uri="{BB962C8B-B14F-4D97-AF65-F5344CB8AC3E}">
        <p14:creationId xmlns:p14="http://schemas.microsoft.com/office/powerpoint/2010/main" val="4022226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76DC9F-6741-4D0E-AE11-5A9CA8DFF497}"/>
              </a:ext>
            </a:extLst>
          </p:cNvPr>
          <p:cNvSpPr>
            <a:spLocks noGrp="1"/>
          </p:cNvSpPr>
          <p:nvPr>
            <p:ph type="title"/>
          </p:nvPr>
        </p:nvSpPr>
        <p:spPr/>
        <p:txBody>
          <a:bodyPr/>
          <a:lstStyle/>
          <a:p>
            <a:pPr algn="ctr"/>
            <a:r>
              <a:rPr lang="fr-FR" dirty="0"/>
              <a:t>Vos 3 prophètes seront là toute l’année pour vous !</a:t>
            </a:r>
          </a:p>
        </p:txBody>
      </p:sp>
      <p:pic>
        <p:nvPicPr>
          <p:cNvPr id="4" name="Image 3">
            <a:extLst>
              <a:ext uri="{FF2B5EF4-FFF2-40B4-BE49-F238E27FC236}">
                <a16:creationId xmlns:a16="http://schemas.microsoft.com/office/drawing/2014/main" id="{BD8E569B-B6BC-4C44-8A13-C1502172E218}"/>
              </a:ext>
            </a:extLst>
          </p:cNvPr>
          <p:cNvPicPr>
            <a:picLocks noChangeAspect="1"/>
          </p:cNvPicPr>
          <p:nvPr/>
        </p:nvPicPr>
        <p:blipFill>
          <a:blip r:embed="rId2"/>
          <a:stretch>
            <a:fillRect/>
          </a:stretch>
        </p:blipFill>
        <p:spPr>
          <a:xfrm>
            <a:off x="0" y="3429000"/>
            <a:ext cx="4455256" cy="3429000"/>
          </a:xfrm>
          <a:prstGeom prst="rect">
            <a:avLst/>
          </a:prstGeom>
        </p:spPr>
      </p:pic>
      <p:pic>
        <p:nvPicPr>
          <p:cNvPr id="6" name="Image 5">
            <a:extLst>
              <a:ext uri="{FF2B5EF4-FFF2-40B4-BE49-F238E27FC236}">
                <a16:creationId xmlns:a16="http://schemas.microsoft.com/office/drawing/2014/main" id="{790D31FD-E21C-414E-A500-0E0979BACB3D}"/>
              </a:ext>
            </a:extLst>
          </p:cNvPr>
          <p:cNvPicPr>
            <a:picLocks noChangeAspect="1"/>
          </p:cNvPicPr>
          <p:nvPr/>
        </p:nvPicPr>
        <p:blipFill>
          <a:blip r:embed="rId3"/>
          <a:stretch>
            <a:fillRect/>
          </a:stretch>
        </p:blipFill>
        <p:spPr>
          <a:xfrm>
            <a:off x="8383405" y="3424517"/>
            <a:ext cx="4858218" cy="3433483"/>
          </a:xfrm>
          <a:prstGeom prst="rect">
            <a:avLst/>
          </a:prstGeom>
        </p:spPr>
      </p:pic>
      <p:pic>
        <p:nvPicPr>
          <p:cNvPr id="5" name="Image 4">
            <a:extLst>
              <a:ext uri="{FF2B5EF4-FFF2-40B4-BE49-F238E27FC236}">
                <a16:creationId xmlns:a16="http://schemas.microsoft.com/office/drawing/2014/main" id="{CA5C155F-A7AF-47B1-A1BB-B494DEED2D46}"/>
              </a:ext>
            </a:extLst>
          </p:cNvPr>
          <p:cNvPicPr>
            <a:picLocks noChangeAspect="1"/>
          </p:cNvPicPr>
          <p:nvPr/>
        </p:nvPicPr>
        <p:blipFill>
          <a:blip r:embed="rId4"/>
          <a:stretch>
            <a:fillRect/>
          </a:stretch>
        </p:blipFill>
        <p:spPr>
          <a:xfrm>
            <a:off x="3808596" y="2859933"/>
            <a:ext cx="4649302" cy="4075889"/>
          </a:xfrm>
          <a:prstGeom prst="rect">
            <a:avLst/>
          </a:prstGeom>
        </p:spPr>
      </p:pic>
      <p:sp>
        <p:nvSpPr>
          <p:cNvPr id="7" name="ZoneTexte 6">
            <a:extLst>
              <a:ext uri="{FF2B5EF4-FFF2-40B4-BE49-F238E27FC236}">
                <a16:creationId xmlns:a16="http://schemas.microsoft.com/office/drawing/2014/main" id="{4B3AE5FE-89F3-4C3F-9707-5C912C797A5A}"/>
              </a:ext>
            </a:extLst>
          </p:cNvPr>
          <p:cNvSpPr txBox="1"/>
          <p:nvPr/>
        </p:nvSpPr>
        <p:spPr>
          <a:xfrm>
            <a:off x="0" y="2090057"/>
            <a:ext cx="3808596" cy="523220"/>
          </a:xfrm>
          <a:prstGeom prst="rect">
            <a:avLst/>
          </a:prstGeom>
          <a:noFill/>
        </p:spPr>
        <p:txBody>
          <a:bodyPr wrap="square" rtlCol="0">
            <a:spAutoFit/>
          </a:bodyPr>
          <a:lstStyle/>
          <a:p>
            <a:pPr algn="ctr"/>
            <a:r>
              <a:rPr lang="fr-FR" sz="2800" dirty="0" err="1">
                <a:solidFill>
                  <a:schemeClr val="accent1">
                    <a:lumMod val="60000"/>
                    <a:lumOff val="40000"/>
                  </a:schemeClr>
                </a:solidFill>
              </a:rPr>
              <a:t>Emmassœur</a:t>
            </a:r>
            <a:r>
              <a:rPr lang="fr-FR" dirty="0"/>
              <a:t> </a:t>
            </a:r>
          </a:p>
        </p:txBody>
      </p:sp>
      <p:sp>
        <p:nvSpPr>
          <p:cNvPr id="8" name="ZoneTexte 7">
            <a:extLst>
              <a:ext uri="{FF2B5EF4-FFF2-40B4-BE49-F238E27FC236}">
                <a16:creationId xmlns:a16="http://schemas.microsoft.com/office/drawing/2014/main" id="{E1AFDB3D-ED5F-4F22-A13F-70B150BEC43B}"/>
              </a:ext>
            </a:extLst>
          </p:cNvPr>
          <p:cNvSpPr txBox="1"/>
          <p:nvPr/>
        </p:nvSpPr>
        <p:spPr>
          <a:xfrm>
            <a:off x="8383404" y="2083836"/>
            <a:ext cx="3808596" cy="523220"/>
          </a:xfrm>
          <a:prstGeom prst="rect">
            <a:avLst/>
          </a:prstGeom>
          <a:noFill/>
        </p:spPr>
        <p:txBody>
          <a:bodyPr wrap="square" rtlCol="0">
            <a:spAutoFit/>
          </a:bodyPr>
          <a:lstStyle/>
          <a:p>
            <a:pPr algn="ctr"/>
            <a:r>
              <a:rPr lang="fr-FR" sz="2800" dirty="0">
                <a:solidFill>
                  <a:schemeClr val="accent2">
                    <a:lumMod val="60000"/>
                    <a:lumOff val="40000"/>
                  </a:schemeClr>
                </a:solidFill>
              </a:rPr>
              <a:t>El </a:t>
            </a:r>
            <a:r>
              <a:rPr lang="fr-FR" sz="2800" dirty="0" err="1">
                <a:solidFill>
                  <a:schemeClr val="accent2">
                    <a:lumMod val="60000"/>
                    <a:lumOff val="40000"/>
                  </a:schemeClr>
                </a:solidFill>
              </a:rPr>
              <a:t>Sangliero</a:t>
            </a:r>
            <a:r>
              <a:rPr lang="fr-FR" dirty="0">
                <a:solidFill>
                  <a:schemeClr val="accent2">
                    <a:lumMod val="60000"/>
                    <a:lumOff val="40000"/>
                  </a:schemeClr>
                </a:solidFill>
              </a:rPr>
              <a:t> </a:t>
            </a:r>
          </a:p>
        </p:txBody>
      </p:sp>
      <p:sp>
        <p:nvSpPr>
          <p:cNvPr id="9" name="ZoneTexte 8">
            <a:extLst>
              <a:ext uri="{FF2B5EF4-FFF2-40B4-BE49-F238E27FC236}">
                <a16:creationId xmlns:a16="http://schemas.microsoft.com/office/drawing/2014/main" id="{C000E2A6-07E3-4C28-A5C7-AEBFFA963905}"/>
              </a:ext>
            </a:extLst>
          </p:cNvPr>
          <p:cNvSpPr txBox="1"/>
          <p:nvPr/>
        </p:nvSpPr>
        <p:spPr>
          <a:xfrm>
            <a:off x="4191702" y="2083836"/>
            <a:ext cx="3808596" cy="523220"/>
          </a:xfrm>
          <a:prstGeom prst="rect">
            <a:avLst/>
          </a:prstGeom>
          <a:noFill/>
        </p:spPr>
        <p:txBody>
          <a:bodyPr wrap="square" rtlCol="0">
            <a:spAutoFit/>
          </a:bodyPr>
          <a:lstStyle/>
          <a:p>
            <a:pPr algn="ctr"/>
            <a:r>
              <a:rPr lang="fr-FR" sz="2800" dirty="0" err="1">
                <a:solidFill>
                  <a:schemeClr val="accent6">
                    <a:lumMod val="60000"/>
                    <a:lumOff val="40000"/>
                  </a:schemeClr>
                </a:solidFill>
              </a:rPr>
              <a:t>Yamitose</a:t>
            </a:r>
            <a:r>
              <a:rPr lang="fr-FR" dirty="0">
                <a:solidFill>
                  <a:schemeClr val="accent6">
                    <a:lumMod val="60000"/>
                    <a:lumOff val="40000"/>
                  </a:schemeClr>
                </a:solidFill>
              </a:rPr>
              <a:t> </a:t>
            </a:r>
          </a:p>
        </p:txBody>
      </p:sp>
    </p:spTree>
    <p:extLst>
      <p:ext uri="{BB962C8B-B14F-4D97-AF65-F5344CB8AC3E}">
        <p14:creationId xmlns:p14="http://schemas.microsoft.com/office/powerpoint/2010/main" val="247336277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3504</Words>
  <Application>Microsoft Office PowerPoint</Application>
  <PresentationFormat>Grand écran</PresentationFormat>
  <Paragraphs>247</Paragraphs>
  <Slides>38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38</vt:i4>
      </vt:variant>
    </vt:vector>
  </HeadingPairs>
  <TitlesOfParts>
    <vt:vector size="43" baseType="lpstr">
      <vt:lpstr>Arial</vt:lpstr>
      <vt:lpstr>Calibri</vt:lpstr>
      <vt:lpstr>Calibri Light</vt:lpstr>
      <vt:lpstr>Wingdings</vt:lpstr>
      <vt:lpstr>Thème Office</vt:lpstr>
      <vt:lpstr>L’EXPÉRIENCE</vt:lpstr>
      <vt:lpstr>Conseils</vt:lpstr>
      <vt:lpstr>Expérience n°1</vt:lpstr>
      <vt:lpstr>Présentation PowerPoint</vt:lpstr>
      <vt:lpstr>Item A</vt:lpstr>
      <vt:lpstr>Item B</vt:lpstr>
      <vt:lpstr>Item C</vt:lpstr>
      <vt:lpstr>Item D</vt:lpstr>
      <vt:lpstr>Présentation PowerPoint</vt:lpstr>
      <vt:lpstr>Item A</vt:lpstr>
      <vt:lpstr>Item B</vt:lpstr>
      <vt:lpstr>Item C</vt:lpstr>
      <vt:lpstr>Item 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QCM </vt:lpstr>
      <vt:lpstr>Item A </vt:lpstr>
      <vt:lpstr>Item B : </vt:lpstr>
      <vt:lpstr>Item C : </vt:lpstr>
      <vt:lpstr>Item D :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Vos 3 prophètes seront là toute l’année pour vous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L’EXPÉRIENCE</dc:title>
  <dc:creator>Aline Roubi</dc:creator>
  <cp:lastModifiedBy>Aline Roubi</cp:lastModifiedBy>
  <cp:revision>27</cp:revision>
  <dcterms:created xsi:type="dcterms:W3CDTF">2020-08-18T12:08:40Z</dcterms:created>
  <dcterms:modified xsi:type="dcterms:W3CDTF">2020-09-04T14:24:37Z</dcterms:modified>
</cp:coreProperties>
</file>