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5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6296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1/5/21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68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1/5/21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890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1/5/21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665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1/5/21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786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5260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66999"/>
            <a:ext cx="5157787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183188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1/5/21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224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1/5/21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033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1/5/21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60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1/5/21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190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1/5/21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959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1/5/21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488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1/5/21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544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54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9450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1/5/21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246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022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64" r:id="rId7"/>
    <p:sldLayoutId id="2147483765" r:id="rId8"/>
    <p:sldLayoutId id="2147483766" r:id="rId9"/>
    <p:sldLayoutId id="2147483767" r:id="rId10"/>
    <p:sldLayoutId id="2147483774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4F8020C-60BB-4357-8207-13221A99A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92BFCFE-FD78-4EDF-BEFE-CC444DC5F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9DA3F6B-B9C9-B74A-AA73-0412A6B6C3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58"/>
          <a:stretch/>
        </p:blipFill>
        <p:spPr>
          <a:xfrm>
            <a:off x="381000" y="304800"/>
            <a:ext cx="11365006" cy="6096000"/>
          </a:xfrm>
          <a:prstGeom prst="rect">
            <a:avLst/>
          </a:prstGeom>
        </p:spPr>
      </p:pic>
      <p:sp>
        <p:nvSpPr>
          <p:cNvPr id="42" name="Frame 41">
            <a:extLst>
              <a:ext uri="{FF2B5EF4-FFF2-40B4-BE49-F238E27FC236}">
                <a16:creationId xmlns:a16="http://schemas.microsoft.com/office/drawing/2014/main" id="{14719C7A-7103-4EF2-85F1-DE9CAE528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5494"/>
          </a:xfrm>
          <a:prstGeom prst="frame">
            <a:avLst>
              <a:gd name="adj1" fmla="val 7920"/>
            </a:avLst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4" name="Frame 43">
            <a:extLst>
              <a:ext uri="{FF2B5EF4-FFF2-40B4-BE49-F238E27FC236}">
                <a16:creationId xmlns:a16="http://schemas.microsoft.com/office/drawing/2014/main" id="{59C4A457-993E-4426-870D-BF0605010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5494"/>
          </a:xfrm>
          <a:prstGeom prst="frame">
            <a:avLst>
              <a:gd name="adj1" fmla="val 7876"/>
            </a:avLst>
          </a:prstGeom>
          <a:blipFill dpi="0" rotWithShape="1">
            <a:blip r:embed="rId4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0326084-B107-E04C-922D-0AFEE7B3C093}"/>
              </a:ext>
            </a:extLst>
          </p:cNvPr>
          <p:cNvSpPr txBox="1"/>
          <p:nvPr/>
        </p:nvSpPr>
        <p:spPr>
          <a:xfrm>
            <a:off x="3799825" y="1149812"/>
            <a:ext cx="861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i="1" dirty="0">
                <a:solidFill>
                  <a:srgbClr val="A00000"/>
                </a:solidFill>
              </a:rPr>
              <a:t>Le diaphragme pelvien</a:t>
            </a:r>
          </a:p>
        </p:txBody>
      </p:sp>
    </p:spTree>
    <p:extLst>
      <p:ext uri="{BB962C8B-B14F-4D97-AF65-F5344CB8AC3E}">
        <p14:creationId xmlns:p14="http://schemas.microsoft.com/office/powerpoint/2010/main" val="558009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BC8BBE5-981E-4B0B-9654-32B5668BF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6A4C79-62F0-4DFD-A156-0F1AB7D26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0"/>
            <a:ext cx="12191999" cy="6858000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F7FF257-5D01-4829-AD0B-B2D6076B34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3457" y="739600"/>
            <a:ext cx="10768226" cy="53909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DFCC9F9-70E9-B741-AE0F-DEB16BFFABDA}"/>
              </a:ext>
            </a:extLst>
          </p:cNvPr>
          <p:cNvSpPr txBox="1"/>
          <p:nvPr/>
        </p:nvSpPr>
        <p:spPr>
          <a:xfrm>
            <a:off x="1014413" y="326896"/>
            <a:ext cx="5410200" cy="1997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INTRODUCTION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9D4F598-75A3-D14C-BA00-32A62261F6F3}"/>
              </a:ext>
            </a:extLst>
          </p:cNvPr>
          <p:cNvSpPr txBox="1"/>
          <p:nvPr/>
        </p:nvSpPr>
        <p:spPr>
          <a:xfrm>
            <a:off x="858603" y="1823328"/>
            <a:ext cx="5721820" cy="3211344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5600" dirty="0">
                <a:solidFill>
                  <a:schemeClr val="tx2"/>
                </a:solidFill>
                <a:sym typeface="Wingdings" pitchFamily="2" charset="2"/>
              </a:rPr>
              <a:t></a:t>
            </a:r>
            <a:r>
              <a:rPr lang="en-US" sz="5600" dirty="0">
                <a:solidFill>
                  <a:schemeClr val="tx2"/>
                </a:solidFill>
              </a:rPr>
              <a:t>Nappe </a:t>
            </a:r>
            <a:r>
              <a:rPr lang="en-US" sz="5600" dirty="0" err="1">
                <a:solidFill>
                  <a:schemeClr val="tx2"/>
                </a:solidFill>
              </a:rPr>
              <a:t>musculaire</a:t>
            </a:r>
            <a:r>
              <a:rPr lang="en-US" sz="5600" dirty="0">
                <a:solidFill>
                  <a:schemeClr val="tx2"/>
                </a:solidFill>
              </a:rPr>
              <a:t> </a:t>
            </a: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5600" b="1" dirty="0">
              <a:solidFill>
                <a:schemeClr val="tx2"/>
              </a:solidFill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5600" b="1" dirty="0">
                <a:solidFill>
                  <a:schemeClr val="tx2"/>
                </a:solidFill>
              </a:rPr>
              <a:t>Deux </a:t>
            </a:r>
            <a:r>
              <a:rPr lang="en-US" sz="5600" b="1" dirty="0" err="1">
                <a:solidFill>
                  <a:schemeClr val="tx2"/>
                </a:solidFill>
              </a:rPr>
              <a:t>muscules</a:t>
            </a:r>
            <a:r>
              <a:rPr lang="en-US" sz="5600" b="1" dirty="0">
                <a:solidFill>
                  <a:schemeClr val="tx2"/>
                </a:solidFill>
              </a:rPr>
              <a:t> : levator ani (2 </a:t>
            </a:r>
            <a:r>
              <a:rPr lang="en-US" sz="5600" b="1" dirty="0" err="1">
                <a:solidFill>
                  <a:schemeClr val="tx2"/>
                </a:solidFill>
              </a:rPr>
              <a:t>faisceaux</a:t>
            </a:r>
            <a:r>
              <a:rPr lang="en-US" sz="5600" b="1" dirty="0">
                <a:solidFill>
                  <a:schemeClr val="tx2"/>
                </a:solidFill>
              </a:rPr>
              <a:t>) et </a:t>
            </a:r>
            <a:r>
              <a:rPr lang="en-US" sz="5600" b="1" dirty="0" err="1">
                <a:solidFill>
                  <a:schemeClr val="tx2"/>
                </a:solidFill>
              </a:rPr>
              <a:t>coccygien</a:t>
            </a:r>
            <a:endParaRPr lang="en-US" sz="5600" b="1" dirty="0">
              <a:solidFill>
                <a:schemeClr val="tx2"/>
              </a:solidFill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5600" b="1" dirty="0">
              <a:solidFill>
                <a:schemeClr val="tx2"/>
              </a:solidFill>
              <a:sym typeface="Wingdings" pitchFamily="2" charset="2"/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5600" b="1" dirty="0">
                <a:solidFill>
                  <a:schemeClr val="tx2"/>
                </a:solidFill>
                <a:sym typeface="Wingdings" pitchFamily="2" charset="2"/>
              </a:rPr>
              <a:t></a:t>
            </a:r>
            <a:r>
              <a:rPr lang="en-US" sz="5600" b="1" dirty="0">
                <a:solidFill>
                  <a:schemeClr val="tx2"/>
                </a:solidFill>
              </a:rPr>
              <a:t>Innervation : n. pudendal</a:t>
            </a: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5600" dirty="0">
              <a:solidFill>
                <a:schemeClr val="tx2"/>
              </a:solidFill>
              <a:sym typeface="Wingdings" pitchFamily="2" charset="2"/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5600" dirty="0">
                <a:solidFill>
                  <a:schemeClr val="tx2"/>
                </a:solidFill>
                <a:sym typeface="Wingdings" pitchFamily="2" charset="2"/>
              </a:rPr>
              <a:t></a:t>
            </a:r>
            <a:r>
              <a:rPr lang="en-US" sz="5600" dirty="0" err="1">
                <a:solidFill>
                  <a:schemeClr val="tx2"/>
                </a:solidFill>
              </a:rPr>
              <a:t>Elément</a:t>
            </a:r>
            <a:r>
              <a:rPr lang="en-US" sz="5600" dirty="0">
                <a:solidFill>
                  <a:schemeClr val="tx2"/>
                </a:solidFill>
              </a:rPr>
              <a:t> </a:t>
            </a:r>
            <a:r>
              <a:rPr lang="en-US" sz="5600" dirty="0" err="1">
                <a:solidFill>
                  <a:schemeClr val="tx2"/>
                </a:solidFill>
              </a:rPr>
              <a:t>majeur</a:t>
            </a:r>
            <a:r>
              <a:rPr lang="en-US" sz="5600" dirty="0">
                <a:solidFill>
                  <a:schemeClr val="tx2"/>
                </a:solidFill>
              </a:rPr>
              <a:t> de </a:t>
            </a:r>
            <a:r>
              <a:rPr lang="en-US" sz="5600" dirty="0" err="1">
                <a:solidFill>
                  <a:schemeClr val="tx2"/>
                </a:solidFill>
              </a:rPr>
              <a:t>stabilité</a:t>
            </a:r>
            <a:r>
              <a:rPr lang="en-US" sz="5600" dirty="0">
                <a:solidFill>
                  <a:schemeClr val="tx2"/>
                </a:solidFill>
              </a:rPr>
              <a:t> </a:t>
            </a: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5600" dirty="0">
              <a:solidFill>
                <a:schemeClr val="tx2"/>
              </a:solidFill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5600" dirty="0">
                <a:solidFill>
                  <a:schemeClr val="tx2"/>
                </a:solidFill>
                <a:sym typeface="Wingdings" pitchFamily="2" charset="2"/>
              </a:rPr>
              <a:t></a:t>
            </a:r>
            <a:r>
              <a:rPr lang="en-US" sz="5600" dirty="0" err="1">
                <a:solidFill>
                  <a:schemeClr val="tx2"/>
                </a:solidFill>
              </a:rPr>
              <a:t>Ferme</a:t>
            </a:r>
            <a:r>
              <a:rPr lang="en-US" sz="5600" dirty="0">
                <a:solidFill>
                  <a:schemeClr val="tx2"/>
                </a:solidFill>
              </a:rPr>
              <a:t> le PB par le bas </a:t>
            </a: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5600" dirty="0">
              <a:solidFill>
                <a:schemeClr val="tx2"/>
              </a:solidFill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fr-FR" sz="5600" b="1" dirty="0">
                <a:solidFill>
                  <a:srgbClr val="FF0000"/>
                </a:solidFill>
                <a:latin typeface="Century" panose="02040604050505020304" pitchFamily="18" charset="0"/>
              </a:rPr>
              <a:t>Cône à base supérieur et à sommet inférieur </a:t>
            </a: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fr-FR" sz="5600" b="1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fr-FR" sz="5600" b="1" dirty="0">
                <a:solidFill>
                  <a:srgbClr val="FF0000"/>
                </a:solidFill>
                <a:latin typeface="Century" panose="02040604050505020304" pitchFamily="18" charset="0"/>
              </a:rPr>
              <a:t>Centré sur l’anus </a:t>
            </a: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fr-FR" sz="5600" b="1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fr-FR" sz="5600" b="1" dirty="0">
                <a:solidFill>
                  <a:srgbClr val="FF0000"/>
                </a:solidFill>
                <a:latin typeface="Century" panose="02040604050505020304" pitchFamily="18" charset="0"/>
              </a:rPr>
              <a:t>Fendu en avant (fente </a:t>
            </a:r>
            <a:r>
              <a:rPr lang="fr-FR" sz="56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uro</a:t>
            </a:r>
            <a:r>
              <a:rPr lang="fr-FR" sz="5600" b="1" dirty="0">
                <a:solidFill>
                  <a:srgbClr val="FF0000"/>
                </a:solidFill>
                <a:latin typeface="Century" panose="02040604050505020304" pitchFamily="18" charset="0"/>
              </a:rPr>
              <a:t>-G) </a:t>
            </a: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fr-FR" sz="3500" b="1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fr-FR" sz="1200" b="1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tx2"/>
              </a:solidFill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tx2"/>
              </a:solidFill>
            </a:endParaRPr>
          </a:p>
          <a:p>
            <a:endParaRPr lang="fr-FR" sz="1400" b="1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endParaRPr lang="fr-FR" sz="1400" b="1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tx2"/>
              </a:solidFill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tx2"/>
              </a:solidFill>
            </a:endParaRPr>
          </a:p>
          <a:p>
            <a:pPr indent="-228600"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tx2"/>
              </a:solidFill>
            </a:endParaRPr>
          </a:p>
        </p:txBody>
      </p:sp>
      <p:pic>
        <p:nvPicPr>
          <p:cNvPr id="7" name="Image 6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C29B340F-3A6B-884D-800D-3D33D30A09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546" y="1195452"/>
            <a:ext cx="4729473" cy="239071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CED9239-0DAE-C04E-9BF9-D128ACA5DD9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64" y="3697507"/>
            <a:ext cx="3939885" cy="212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194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72D06A1-BA08-4820-BBC8-B24DDB32A3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18" r="40625"/>
          <a:stretch/>
        </p:blipFill>
        <p:spPr>
          <a:xfrm>
            <a:off x="10744200" y="0"/>
            <a:ext cx="1447800" cy="153575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ECAFF6B4-D9DD-3E4E-8E12-94679EE55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59813"/>
            <a:ext cx="10348146" cy="1675009"/>
          </a:xfrm>
        </p:spPr>
        <p:txBody>
          <a:bodyPr anchor="t">
            <a:normAutofit/>
          </a:bodyPr>
          <a:lstStyle/>
          <a:p>
            <a:r>
              <a:rPr lang="fr-FR" dirty="0">
                <a:solidFill>
                  <a:schemeClr val="tx2"/>
                </a:solidFill>
              </a:rPr>
              <a:t>LEVATOR ANI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295E665-0408-4072-94B3-49BA5ACBCB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48"/>
          <a:stretch/>
        </p:blipFill>
        <p:spPr>
          <a:xfrm rot="10800000">
            <a:off x="0" y="2719662"/>
            <a:ext cx="1371600" cy="254834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09085B5-096C-1C4E-B8A0-2DB87629B723}"/>
              </a:ext>
            </a:extLst>
          </p:cNvPr>
          <p:cNvSpPr txBox="1"/>
          <p:nvPr/>
        </p:nvSpPr>
        <p:spPr>
          <a:xfrm>
            <a:off x="6671849" y="1905983"/>
            <a:ext cx="5329472" cy="357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Muscle </a:t>
            </a:r>
            <a:r>
              <a:rPr lang="fr-FR" sz="24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pubo</a:t>
            </a:r>
            <a:r>
              <a:rPr lang="fr-FR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-coccygien (2 faisceaux)</a:t>
            </a:r>
          </a:p>
          <a:p>
            <a:pPr algn="ctr"/>
            <a:endParaRPr lang="fr-FR" sz="2400" b="1" dirty="0">
              <a:solidFill>
                <a:schemeClr val="accent1">
                  <a:lumMod val="60000"/>
                  <a:lumOff val="40000"/>
                </a:schemeClr>
              </a:solidFill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Partie antérieure élévatrice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Muscle </a:t>
            </a:r>
            <a:r>
              <a:rPr lang="fr-FR" sz="2000" dirty="0" err="1">
                <a:latin typeface="Century" panose="02040604050505020304" pitchFamily="18" charset="0"/>
              </a:rPr>
              <a:t>pubo</a:t>
            </a:r>
            <a:r>
              <a:rPr lang="fr-FR" sz="2000" dirty="0">
                <a:latin typeface="Century" panose="02040604050505020304" pitchFamily="18" charset="0"/>
              </a:rPr>
              <a:t>-génital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Muscle </a:t>
            </a:r>
            <a:r>
              <a:rPr lang="fr-FR" sz="2000" dirty="0" err="1">
                <a:latin typeface="Century" panose="02040604050505020304" pitchFamily="18" charset="0"/>
              </a:rPr>
              <a:t>pubo</a:t>
            </a:r>
            <a:r>
              <a:rPr lang="fr-FR" sz="2000" dirty="0">
                <a:latin typeface="Century" panose="02040604050505020304" pitchFamily="18" charset="0"/>
              </a:rPr>
              <a:t>-rectal 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dirty="0">
              <a:solidFill>
                <a:schemeClr val="accent5">
                  <a:lumMod val="75000"/>
                </a:schemeClr>
              </a:solidFill>
              <a:latin typeface="Century" panose="02040604050505020304" pitchFamily="18" charset="0"/>
            </a:endParaRPr>
          </a:p>
          <a:p>
            <a:pPr algn="ctr"/>
            <a:r>
              <a:rPr lang="fr-FR" sz="2400" b="1" dirty="0">
                <a:solidFill>
                  <a:schemeClr val="accent5">
                    <a:lumMod val="75000"/>
                  </a:schemeClr>
                </a:solidFill>
                <a:latin typeface="Century" panose="02040604050505020304" pitchFamily="18" charset="0"/>
              </a:rPr>
              <a:t>Muscle ilio-coccygien</a:t>
            </a:r>
            <a:r>
              <a:rPr lang="fr-FR" b="1" dirty="0">
                <a:solidFill>
                  <a:schemeClr val="accent5">
                    <a:lumMod val="75000"/>
                  </a:schemeClr>
                </a:solidFill>
                <a:latin typeface="Century" panose="02040604050505020304" pitchFamily="18" charset="0"/>
              </a:rPr>
              <a:t> </a:t>
            </a:r>
          </a:p>
          <a:p>
            <a:pPr algn="ctr"/>
            <a:endParaRPr lang="fr-FR" b="1" dirty="0">
              <a:solidFill>
                <a:schemeClr val="accent5">
                  <a:lumMod val="75000"/>
                </a:schemeClr>
              </a:solidFill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Partie latérale sphinctérienne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Contraction = plicature du cap anal </a:t>
            </a:r>
          </a:p>
          <a:p>
            <a:endParaRPr lang="fr-FR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DBBF53E-956C-744C-A69B-3D95388DD9F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078" y="2250463"/>
            <a:ext cx="4471894" cy="3570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54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4AB8125F-0FD8-48CD-9F43-73E5494EA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19DD6C-5899-4C07-864B-EB0A7D104A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BDFFBC1-15BD-428E-B8AF-ECF5D1B76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51"/>
            <a:ext cx="12192000" cy="221768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BFB3075-0323-4EB0-B1A5-776A0E709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1"/>
            <a:ext cx="12191999" cy="2224386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23E36F4-3259-2C45-A9E0-61CA716B1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1000"/>
            <a:ext cx="10003218" cy="1600124"/>
          </a:xfrm>
        </p:spPr>
        <p:txBody>
          <a:bodyPr>
            <a:normAutofit/>
          </a:bodyPr>
          <a:lstStyle/>
          <a:p>
            <a:r>
              <a:rPr lang="fr-FR"/>
              <a:t>MUSCLE COCCYGIEN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ACEFA0-469C-4448-A36C-5F3ADCAA99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5362"/>
            <a:ext cx="4800600" cy="3552824"/>
          </a:xfrm>
        </p:spPr>
        <p:txBody>
          <a:bodyPr anchor="ctr">
            <a:normAutofit/>
          </a:bodyPr>
          <a:lstStyle/>
          <a:p>
            <a:r>
              <a:rPr lang="fr-FR" sz="1800" dirty="0">
                <a:solidFill>
                  <a:schemeClr val="tx1"/>
                </a:solidFill>
                <a:latin typeface="Century" panose="02040604050505020304" pitchFamily="18" charset="0"/>
              </a:rPr>
              <a:t>Petit muscle </a:t>
            </a:r>
          </a:p>
          <a:p>
            <a:r>
              <a:rPr lang="fr-FR" sz="1800" dirty="0">
                <a:solidFill>
                  <a:schemeClr val="tx1"/>
                </a:solidFill>
                <a:latin typeface="Century" panose="02040604050505020304" pitchFamily="18" charset="0"/>
              </a:rPr>
              <a:t>De l’épine ischiatique…</a:t>
            </a:r>
          </a:p>
          <a:p>
            <a:r>
              <a:rPr lang="fr-FR" sz="1800" dirty="0">
                <a:solidFill>
                  <a:schemeClr val="tx1"/>
                </a:solidFill>
                <a:latin typeface="Century" panose="02040604050505020304" pitchFamily="18" charset="0"/>
              </a:rPr>
              <a:t>…Vers le coccyx et le sacrum </a:t>
            </a:r>
          </a:p>
          <a:p>
            <a:endParaRPr lang="fr-FR" sz="1800" dirty="0">
              <a:solidFill>
                <a:schemeClr val="tx1"/>
              </a:solidFill>
              <a:latin typeface="Century" panose="02040604050505020304" pitchFamily="18" charset="0"/>
            </a:endParaRPr>
          </a:p>
          <a:p>
            <a:r>
              <a:rPr lang="fr-FR" sz="1800" b="1" dirty="0">
                <a:solidFill>
                  <a:schemeClr val="tx1"/>
                </a:solidFill>
                <a:latin typeface="Century" panose="02040604050505020304" pitchFamily="18" charset="0"/>
              </a:rPr>
              <a:t>Double le trajet du </a:t>
            </a:r>
            <a:r>
              <a:rPr lang="fr-FR" sz="1800" b="1" dirty="0" err="1">
                <a:solidFill>
                  <a:schemeClr val="tx1"/>
                </a:solidFill>
                <a:latin typeface="Century" panose="02040604050505020304" pitchFamily="18" charset="0"/>
              </a:rPr>
              <a:t>lig</a:t>
            </a:r>
            <a:r>
              <a:rPr lang="fr-FR" sz="1800" b="1" dirty="0">
                <a:solidFill>
                  <a:schemeClr val="tx1"/>
                </a:solidFill>
                <a:latin typeface="Century" panose="02040604050505020304" pitchFamily="18" charset="0"/>
              </a:rPr>
              <a:t>. sacro-épineux </a:t>
            </a:r>
          </a:p>
          <a:p>
            <a:r>
              <a:rPr lang="fr-FR" sz="1800" b="1" dirty="0">
                <a:solidFill>
                  <a:schemeClr val="tx1"/>
                </a:solidFill>
                <a:latin typeface="Century" panose="02040604050505020304" pitchFamily="18" charset="0"/>
              </a:rPr>
              <a:t>Se repose sur celui-ci</a:t>
            </a:r>
          </a:p>
          <a:p>
            <a:endParaRPr lang="fr-FR" sz="1800" dirty="0">
              <a:solidFill>
                <a:schemeClr val="tx1"/>
              </a:solidFill>
            </a:endParaRP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B817ECE9-3511-6441-84C5-E6DA1BC505F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87" y="2486025"/>
            <a:ext cx="4800599" cy="424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295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F491198-AF87-4E71-AAD9-AE427363C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61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C2E1C05-3303-4DCD-9685-3BDE5AEFE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84319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7F2E59A-66C6-4BE2-B3FB-D5DE585D25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0"/>
            <a:ext cx="12191999" cy="1833647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336B80E-2CB4-D64B-849D-3A472AEE9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29161"/>
            <a:ext cx="12303146" cy="151410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/>
              <a:t>FASCIA PELVIENS</a:t>
            </a:r>
            <a:endParaRPr lang="en-US" sz="2000" dirty="0"/>
          </a:p>
        </p:txBody>
      </p:sp>
      <p:pic>
        <p:nvPicPr>
          <p:cNvPr id="4" name="Image 3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E6C22D96-E8EF-A64A-8F99-3530B4AA06B4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032" y="1853007"/>
            <a:ext cx="5936967" cy="5004991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76A0075-4072-DA41-AA4E-F9251DBBCAA9}"/>
              </a:ext>
            </a:extLst>
          </p:cNvPr>
          <p:cNvSpPr txBox="1"/>
          <p:nvPr/>
        </p:nvSpPr>
        <p:spPr>
          <a:xfrm>
            <a:off x="111307" y="2462676"/>
            <a:ext cx="6032421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accent5">
                    <a:lumMod val="75000"/>
                  </a:schemeClr>
                </a:solidFill>
                <a:latin typeface="Century" panose="02040604050505020304" pitchFamily="18" charset="0"/>
              </a:rPr>
              <a:t> </a:t>
            </a:r>
            <a:r>
              <a:rPr lang="fr-FR" sz="2400" b="1" dirty="0">
                <a:solidFill>
                  <a:schemeClr val="accent5">
                    <a:lumMod val="75000"/>
                  </a:schemeClr>
                </a:solidFill>
                <a:latin typeface="Century" panose="02040604050505020304" pitchFamily="18" charset="0"/>
              </a:rPr>
              <a:t>Fascia pelvien inférieur (superficiel)</a:t>
            </a:r>
          </a:p>
          <a:p>
            <a:pPr algn="ctr"/>
            <a:endParaRPr lang="fr-FR" sz="2400" b="1" dirty="0">
              <a:solidFill>
                <a:schemeClr val="accent5">
                  <a:lumMod val="75000"/>
                </a:schemeClr>
              </a:solidFill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-Grêle</a:t>
            </a:r>
          </a:p>
          <a:p>
            <a:r>
              <a:rPr lang="fr-FR" sz="2000" dirty="0">
                <a:latin typeface="Century" panose="02040604050505020304" pitchFamily="18" charset="0"/>
              </a:rPr>
              <a:t>-Résistance exceptionnelle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dirty="0">
              <a:latin typeface="Century" panose="02040604050505020304" pitchFamily="18" charset="0"/>
            </a:endParaRPr>
          </a:p>
          <a:p>
            <a:pPr algn="ctr"/>
            <a:r>
              <a:rPr lang="fr-FR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Fascia pelvien supérieur (profond)</a:t>
            </a:r>
          </a:p>
          <a:p>
            <a:pPr algn="ctr"/>
            <a:endParaRPr lang="fr-FR" sz="2400" b="1" dirty="0">
              <a:solidFill>
                <a:schemeClr val="accent1">
                  <a:lumMod val="60000"/>
                  <a:lumOff val="40000"/>
                </a:schemeClr>
              </a:solidFill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-Très épais </a:t>
            </a:r>
          </a:p>
          <a:p>
            <a:r>
              <a:rPr lang="fr-FR" sz="2000" b="1" dirty="0">
                <a:latin typeface="Century" panose="02040604050505020304" pitchFamily="18" charset="0"/>
              </a:rPr>
              <a:t>-4 épaississements à partir de l’épine ischiatique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8433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5DB74-8D95-024F-8F28-DE9FD232C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dirty="0"/>
              <a:t>QCM TIME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6BD0C8-B780-E24F-B09C-8D7D1A34D4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b="1" dirty="0"/>
              <a:t>A propos du diaphragme pelvien, donnez-la (ou les) vrai(s)</a:t>
            </a:r>
            <a:endParaRPr lang="fr-FR" dirty="0"/>
          </a:p>
          <a:p>
            <a:r>
              <a:rPr lang="fr-FR" dirty="0"/>
              <a:t>A) Le diaphragme pelvien est centrée sur introït vaginal.</a:t>
            </a:r>
          </a:p>
          <a:p>
            <a:r>
              <a:rPr lang="fr-FR" dirty="0"/>
              <a:t>B) Le diaphragme pelvien est fendue en avant par la fente </a:t>
            </a:r>
            <a:r>
              <a:rPr lang="fr-FR" dirty="0" err="1"/>
              <a:t>uro-génito</a:t>
            </a:r>
            <a:endParaRPr lang="fr-FR" dirty="0"/>
          </a:p>
          <a:p>
            <a:r>
              <a:rPr lang="fr-FR" dirty="0"/>
              <a:t>C) Le diaphragme périnéal à la forme d’un cône à base supérieur et à sommet inférieur.</a:t>
            </a:r>
          </a:p>
          <a:p>
            <a:r>
              <a:rPr lang="fr-FR" dirty="0"/>
              <a:t>D) Le diaphragme périnéal à la forme d’un cône à base inférieur et à sommet supérieur.</a:t>
            </a:r>
          </a:p>
          <a:p>
            <a:r>
              <a:rPr lang="fr-FR" dirty="0"/>
              <a:t>E) Les proposition A, B, D, C Sont fausses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1969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0F344D-68DC-474B-9177-EC04834D7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dirty="0"/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AF8879-7C9C-F144-86EB-7043813255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A) FAUX : sur le canal anal</a:t>
            </a:r>
          </a:p>
          <a:p>
            <a:r>
              <a:rPr lang="fr-FR" dirty="0"/>
              <a:t>B) VRAI </a:t>
            </a:r>
          </a:p>
          <a:p>
            <a:r>
              <a:rPr lang="fr-FR" dirty="0"/>
              <a:t>C) FAUX : diaphragme PELVIEN à une base supérieur et un sommet </a:t>
            </a:r>
            <a:r>
              <a:rPr lang="fr-FR" dirty="0" err="1"/>
              <a:t>inf</a:t>
            </a:r>
            <a:r>
              <a:rPr lang="fr-FR" dirty="0"/>
              <a:t> </a:t>
            </a:r>
          </a:p>
          <a:p>
            <a:r>
              <a:rPr lang="fr-FR" dirty="0"/>
              <a:t>D) FAUX : </a:t>
            </a:r>
            <a:r>
              <a:rPr lang="fr-FR" dirty="0" err="1"/>
              <a:t>cf</a:t>
            </a:r>
            <a:r>
              <a:rPr lang="fr-FR" dirty="0"/>
              <a:t> C </a:t>
            </a:r>
          </a:p>
          <a:p>
            <a:r>
              <a:rPr lang="fr-FR" dirty="0"/>
              <a:t>E) FAUX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2092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20EE5-765C-9E4E-8984-2EDE9CEE7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dirty="0"/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E55A6B-F1FF-DD47-AA4C-698C3B8AC1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fr-FR" b="1" dirty="0"/>
              <a:t> A propos du diaphragme pelvien, donnez-la (ou les) vrai(s)</a:t>
            </a:r>
            <a:endParaRPr lang="fr-FR" dirty="0"/>
          </a:p>
          <a:p>
            <a:pPr marL="0" indent="0">
              <a:buNone/>
            </a:pPr>
            <a:r>
              <a:rPr lang="fr-FR" dirty="0"/>
              <a:t>		</a:t>
            </a:r>
          </a:p>
          <a:p>
            <a:pPr marL="0" indent="0">
              <a:buNone/>
            </a:pPr>
            <a:r>
              <a:rPr lang="fr-FR" dirty="0"/>
              <a:t>		Les fibres </a:t>
            </a:r>
            <a:r>
              <a:rPr lang="fr-FR" dirty="0" err="1"/>
              <a:t>pubo</a:t>
            </a:r>
            <a:r>
              <a:rPr lang="fr-FR" dirty="0"/>
              <a:t>-coccygien s’insèrent sur le NFCP</a:t>
            </a:r>
          </a:p>
          <a:p>
            <a:pPr marL="0" indent="0">
              <a:buNone/>
            </a:pPr>
            <a:r>
              <a:rPr lang="fr-FR" dirty="0"/>
              <a:t>				Car</a:t>
            </a:r>
          </a:p>
          <a:p>
            <a:pPr marL="0" indent="0">
              <a:buNone/>
            </a:pPr>
            <a:r>
              <a:rPr lang="fr-FR" dirty="0"/>
              <a:t>	Les fibres des différents muscles du diaphragme pelvien s’entrecroisent 						     </a:t>
            </a:r>
          </a:p>
          <a:p>
            <a:r>
              <a:rPr lang="fr-FR" dirty="0"/>
              <a:t>A) Le fait et la raison sont vrais et liés</a:t>
            </a:r>
          </a:p>
          <a:p>
            <a:r>
              <a:rPr lang="fr-FR" dirty="0"/>
              <a:t>B) Le fait et la raison sont vrais et non liés </a:t>
            </a:r>
          </a:p>
          <a:p>
            <a:r>
              <a:rPr lang="fr-FR" dirty="0"/>
              <a:t>C) Le fait est vrai et la raison est fausse </a:t>
            </a:r>
          </a:p>
          <a:p>
            <a:r>
              <a:rPr lang="fr-FR" dirty="0"/>
              <a:t>D) Le fait est faux et la raison est vraie</a:t>
            </a:r>
          </a:p>
          <a:p>
            <a:r>
              <a:rPr lang="fr-FR" dirty="0"/>
              <a:t>E) Le fait et la raison sont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42524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35D48-5E3B-D646-BFB8-ACB70A9E8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dirty="0"/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994BDB-E167-A64C-B1BB-4404C6FA8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00" y="1949450"/>
            <a:ext cx="11150600" cy="4195763"/>
          </a:xfrm>
        </p:spPr>
        <p:txBody>
          <a:bodyPr/>
          <a:lstStyle/>
          <a:p>
            <a:r>
              <a:rPr lang="fr-FR" dirty="0"/>
              <a:t>A) FAUX</a:t>
            </a:r>
          </a:p>
          <a:p>
            <a:r>
              <a:rPr lang="fr-FR" dirty="0"/>
              <a:t>B) VRAI Les deux sont vrai mais ne sont pas liées , lisez bien ;) +++ </a:t>
            </a:r>
          </a:p>
          <a:p>
            <a:r>
              <a:rPr lang="fr-FR" dirty="0"/>
              <a:t>C) FAUX</a:t>
            </a:r>
          </a:p>
          <a:p>
            <a:r>
              <a:rPr lang="fr-FR" dirty="0"/>
              <a:t>D) FAUX</a:t>
            </a:r>
          </a:p>
          <a:p>
            <a:r>
              <a:rPr lang="fr-FR" dirty="0"/>
              <a:t>E)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5104696"/>
      </p:ext>
    </p:extLst>
  </p:cSld>
  <p:clrMapOvr>
    <a:masterClrMapping/>
  </p:clrMapOvr>
</p:sld>
</file>

<file path=ppt/theme/theme1.xml><?xml version="1.0" encoding="utf-8"?>
<a:theme xmlns:a="http://schemas.openxmlformats.org/drawingml/2006/main" name="BlockprintVTI">
  <a:themeElements>
    <a:clrScheme name="Custom 69">
      <a:dk1>
        <a:sysClr val="windowText" lastClr="000000"/>
      </a:dk1>
      <a:lt1>
        <a:sysClr val="window" lastClr="FFFFFF"/>
      </a:lt1>
      <a:dk2>
        <a:srgbClr val="44131A"/>
      </a:dk2>
      <a:lt2>
        <a:srgbClr val="F2ECEA"/>
      </a:lt2>
      <a:accent1>
        <a:srgbClr val="A62C52"/>
      </a:accent1>
      <a:accent2>
        <a:srgbClr val="A7928D"/>
      </a:accent2>
      <a:accent3>
        <a:srgbClr val="307C71"/>
      </a:accent3>
      <a:accent4>
        <a:srgbClr val="41575D"/>
      </a:accent4>
      <a:accent5>
        <a:srgbClr val="8FA3A3"/>
      </a:accent5>
      <a:accent6>
        <a:srgbClr val="CA8370"/>
      </a:accent6>
      <a:hlink>
        <a:srgbClr val="D13D6E"/>
      </a:hlink>
      <a:folHlink>
        <a:srgbClr val="6C9D92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VTI" id="{AA8C8908-6BA4-477C-AEA4-CB6C32A1FE3B}" vid="{36392749-7C1D-4938-93BB-440CD2A1B0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399</Words>
  <Application>Microsoft Macintosh PowerPoint</Application>
  <PresentationFormat>Grand écran</PresentationFormat>
  <Paragraphs>82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Arial</vt:lpstr>
      <vt:lpstr>Avenir Next LT Pro</vt:lpstr>
      <vt:lpstr>AvenirNext LT Pro Medium</vt:lpstr>
      <vt:lpstr>Century</vt:lpstr>
      <vt:lpstr>Wingdings</vt:lpstr>
      <vt:lpstr>BlockprintVTI</vt:lpstr>
      <vt:lpstr>Présentation PowerPoint</vt:lpstr>
      <vt:lpstr>Présentation PowerPoint</vt:lpstr>
      <vt:lpstr>LEVATOR ANI </vt:lpstr>
      <vt:lpstr>MUSCLE COCCYGIEN </vt:lpstr>
      <vt:lpstr>FASCIA PELVIENS</vt:lpstr>
      <vt:lpstr>QCM TIME </vt:lpstr>
      <vt:lpstr>QCM TIME</vt:lpstr>
      <vt:lpstr>QCM TIME</vt:lpstr>
      <vt:lpstr>QCM TIME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Kevin Maison</dc:creator>
  <cp:lastModifiedBy>Kevin Maison</cp:lastModifiedBy>
  <cp:revision>7</cp:revision>
  <dcterms:created xsi:type="dcterms:W3CDTF">2020-12-25T12:25:56Z</dcterms:created>
  <dcterms:modified xsi:type="dcterms:W3CDTF">2021-01-05T07:36:40Z</dcterms:modified>
</cp:coreProperties>
</file>