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81" d="100"/>
          <a:sy n="81" d="100"/>
        </p:scale>
        <p:origin x="-1896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printerSettings" Target="printerSettings/printerSettings1.bin"/><Relationship Id="rId23" Type="http://schemas.openxmlformats.org/officeDocument/2006/relationships/presProps" Target="presProps.xml"/><Relationship Id="rId24" Type="http://schemas.openxmlformats.org/officeDocument/2006/relationships/viewProps" Target="viewProps.xml"/><Relationship Id="rId25" Type="http://schemas.openxmlformats.org/officeDocument/2006/relationships/theme" Target="theme/theme1.xml"/><Relationship Id="rId26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Relationship Id="rId3" Type="http://schemas.openxmlformats.org/officeDocument/2006/relationships/image" Target="../media/image8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Relationship Id="rId3" Type="http://schemas.openxmlformats.org/officeDocument/2006/relationships/image" Target="../media/image6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TitleSlid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0200" y="2492375"/>
            <a:ext cx="6762749" cy="1470025"/>
          </a:xfrm>
        </p:spPr>
        <p:txBody>
          <a:bodyPr/>
          <a:lstStyle>
            <a:lvl1pPr algn="r">
              <a:defRPr sz="4400"/>
            </a:lvl1pPr>
          </a:lstStyle>
          <a:p>
            <a:r>
              <a:rPr lang="fr-FR" smtClean="0"/>
              <a:t>Cliquez et modifiez le titre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0201" y="3966882"/>
            <a:ext cx="6762749" cy="1752600"/>
          </a:xfrm>
        </p:spPr>
        <p:txBody>
          <a:bodyPr>
            <a:normAutofit/>
          </a:bodyPr>
          <a:lstStyle>
            <a:lvl1pPr marL="0" indent="0" algn="r">
              <a:spcBef>
                <a:spcPts val="60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24/01/12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24/01/12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Caption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4" y="590550"/>
            <a:ext cx="3657600" cy="11620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fr-FR" smtClean="0"/>
              <a:t>Cliquez et modifiez le titre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93023" y="739588"/>
            <a:ext cx="3657600" cy="530878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9464" y="1816100"/>
            <a:ext cx="3657600" cy="3822700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24/01/12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PictureCaption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977" y="187452"/>
            <a:ext cx="853665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0" y="533400"/>
            <a:ext cx="4476750" cy="1252538"/>
          </a:xfrm>
        </p:spPr>
        <p:txBody>
          <a:bodyPr anchor="b"/>
          <a:lstStyle>
            <a:lvl1pPr algn="l">
              <a:defRPr sz="3600" b="0"/>
            </a:lvl1pPr>
          </a:lstStyle>
          <a:p>
            <a:r>
              <a:rPr lang="fr-FR" smtClean="0"/>
              <a:t>Cliquez et modifiez le titre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86124" y="1828800"/>
            <a:ext cx="4474539" cy="3810000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86124" y="6288741"/>
            <a:ext cx="1887537" cy="365125"/>
          </a:xfrm>
        </p:spPr>
        <p:txBody>
          <a:bodyPr/>
          <a:lstStyle/>
          <a:p>
            <a:fld id="{D140825E-4A15-4D39-8176-1F07E904CB30}" type="datetimeFigureOut">
              <a:rPr lang="en-US" smtClean="0"/>
              <a:t>24/01/12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867399" y="6288741"/>
            <a:ext cx="267596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188253" y="179292"/>
            <a:ext cx="3281087" cy="6483096"/>
          </a:xfrm>
          <a:prstGeom prst="round1Rect">
            <a:avLst>
              <a:gd name="adj" fmla="val 17325"/>
            </a:avLst>
          </a:prstGeom>
          <a:blipFill dpi="0" rotWithShape="0">
            <a:blip r:embed="rId3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Faire glisser l'image vers l'espace réservé ou cliquer sur l'icône pour l'ajouter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Overlay-PictureCaption-Extra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0953" y="533400"/>
            <a:ext cx="3657600" cy="1252538"/>
          </a:xfrm>
        </p:spPr>
        <p:txBody>
          <a:bodyPr anchor="b"/>
          <a:lstStyle>
            <a:lvl1pPr algn="l">
              <a:defRPr sz="3600" b="0"/>
            </a:lvl1pPr>
          </a:lstStyle>
          <a:p>
            <a:r>
              <a:rPr lang="fr-FR" smtClean="0"/>
              <a:t>Cliquez et modifiez le titre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596153" y="1600199"/>
            <a:ext cx="3657600" cy="3657601"/>
          </a:xfrm>
          <a:prstGeom prst="ellipse">
            <a:avLst/>
          </a:prstGeom>
          <a:blipFill dpi="0" rotWithShape="0">
            <a:blip r:embed="rId3" cstate="print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Faire glisser l'image vers l'espace réservé ou cliquer sur l'icône pour l'ajouter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10412" y="1828800"/>
            <a:ext cx="3657600" cy="3810000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1000" y="6288741"/>
            <a:ext cx="1865125" cy="365125"/>
          </a:xfrm>
        </p:spPr>
        <p:txBody>
          <a:bodyPr/>
          <a:lstStyle/>
          <a:p>
            <a:fld id="{D140825E-4A15-4D39-8176-1F07E904CB30}" type="datetimeFigureOut">
              <a:rPr lang="en-US" smtClean="0"/>
              <a:t>24/01/12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25813" y="6288741"/>
            <a:ext cx="5217551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u-dessus de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Overlay-PictureCaption-Extra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8038" y="3778624"/>
            <a:ext cx="7560515" cy="1102658"/>
          </a:xfrm>
        </p:spPr>
        <p:txBody>
          <a:bodyPr anchor="b"/>
          <a:lstStyle>
            <a:lvl1pPr algn="l">
              <a:defRPr sz="3600" b="0"/>
            </a:lvl1pPr>
          </a:lstStyle>
          <a:p>
            <a:r>
              <a:rPr lang="fr-FR" smtClean="0"/>
              <a:t>Cliquez et modifiez le titre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871584" y="762000"/>
            <a:ext cx="7427726" cy="2989730"/>
          </a:xfrm>
          <a:prstGeom prst="roundRect">
            <a:avLst>
              <a:gd name="adj" fmla="val 7476"/>
            </a:avLst>
          </a:prstGeom>
          <a:blipFill dpi="0" rotWithShape="0">
            <a:blip r:embed="rId3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Faire glisser l'image vers l'espace réservé ou cliquer sur l'icône pour l'ajouter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08034" y="4827493"/>
            <a:ext cx="7559977" cy="1220881"/>
          </a:xfrm>
        </p:spPr>
        <p:txBody>
          <a:bodyPr>
            <a:normAutofit/>
          </a:bodyPr>
          <a:lstStyle>
            <a:lvl1pPr marL="0" indent="0">
              <a:spcBef>
                <a:spcPts val="3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1000" y="6288741"/>
            <a:ext cx="1865125" cy="365125"/>
          </a:xfrm>
        </p:spPr>
        <p:txBody>
          <a:bodyPr/>
          <a:lstStyle/>
          <a:p>
            <a:fld id="{D140825E-4A15-4D39-8176-1F07E904CB30}" type="datetimeFigureOut">
              <a:rPr lang="en-US" smtClean="0"/>
              <a:t>24/01/12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25813" y="6288741"/>
            <a:ext cx="5217551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24/01/12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28646" y="779463"/>
            <a:ext cx="1358153" cy="5268912"/>
          </a:xfrm>
        </p:spPr>
        <p:txBody>
          <a:bodyPr vert="eaVert"/>
          <a:lstStyle/>
          <a:p>
            <a:r>
              <a:rPr lang="fr-FR" smtClean="0"/>
              <a:t>Cliquez et modifiez le titre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9462" y="779464"/>
            <a:ext cx="6170613" cy="5268911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24/01/12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24/01/12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SectionHeade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2591360"/>
            <a:ext cx="7583487" cy="1362075"/>
          </a:xfrm>
        </p:spPr>
        <p:txBody>
          <a:bodyPr anchor="b" anchorCtr="0">
            <a:noAutofit/>
          </a:bodyPr>
          <a:lstStyle>
            <a:lvl1pPr algn="l">
              <a:defRPr sz="4400" b="1" cap="none" baseline="0">
                <a:solidFill>
                  <a:schemeClr val="bg1"/>
                </a:solidFill>
              </a:defRPr>
            </a:lvl1pPr>
          </a:lstStyle>
          <a:p>
            <a:r>
              <a:rPr lang="fr-FR" smtClean="0"/>
              <a:t>Cliquez et modifiez le titre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3950354"/>
            <a:ext cx="7583487" cy="1500187"/>
          </a:xfrm>
        </p:spPr>
        <p:txBody>
          <a:bodyPr anchor="t" anchorCtr="0"/>
          <a:lstStyle>
            <a:lvl1pPr marL="0" indent="0" algn="l">
              <a:spcBef>
                <a:spcPts val="600"/>
              </a:spcBef>
              <a:buNone/>
              <a:defRPr sz="2000" cap="none" baseline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24/01/12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9462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8541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24/01/12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7583487" cy="1044388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et modifiez le titre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1438835"/>
            <a:ext cx="3657600" cy="789828"/>
          </a:xfrm>
        </p:spPr>
        <p:txBody>
          <a:bodyPr anchor="b">
            <a:no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9463" y="2362199"/>
            <a:ext cx="3657600" cy="36861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5350" y="1438835"/>
            <a:ext cx="3657600" cy="789828"/>
          </a:xfrm>
        </p:spPr>
        <p:txBody>
          <a:bodyPr anchor="b">
            <a:no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5350" y="2362199"/>
            <a:ext cx="3657600" cy="36861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24/01/12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  <p:cxnSp>
        <p:nvCxnSpPr>
          <p:cNvPr id="12" name="Straight Connector 11"/>
          <p:cNvCxnSpPr/>
          <p:nvPr/>
        </p:nvCxnSpPr>
        <p:spPr>
          <a:xfrm>
            <a:off x="874059" y="2286000"/>
            <a:ext cx="3563003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815840" y="2286000"/>
            <a:ext cx="3566160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874059" y="2286000"/>
            <a:ext cx="3563003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4815840" y="2286000"/>
            <a:ext cx="3566160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ntenus, Haut et b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9462" y="1828801"/>
            <a:ext cx="7585076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24/01/12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Content Placeholder 2"/>
          <p:cNvSpPr>
            <a:spLocks noGrp="1"/>
          </p:cNvSpPr>
          <p:nvPr>
            <p:ph sz="half" idx="13"/>
          </p:nvPr>
        </p:nvSpPr>
        <p:spPr>
          <a:xfrm>
            <a:off x="779462" y="3991816"/>
            <a:ext cx="7585076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095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24/01/12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Content Placeholder 2"/>
          <p:cNvSpPr>
            <a:spLocks noGrp="1"/>
          </p:cNvSpPr>
          <p:nvPr>
            <p:ph sz="half" idx="13"/>
          </p:nvPr>
        </p:nvSpPr>
        <p:spPr>
          <a:xfrm>
            <a:off x="471095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dirty="0"/>
          </a:p>
        </p:txBody>
      </p:sp>
      <p:sp>
        <p:nvSpPr>
          <p:cNvPr id="11" name="Content Placeholder 2"/>
          <p:cNvSpPr>
            <a:spLocks noGrp="1"/>
          </p:cNvSpPr>
          <p:nvPr>
            <p:ph sz="half" idx="14"/>
          </p:nvPr>
        </p:nvSpPr>
        <p:spPr>
          <a:xfrm>
            <a:off x="779462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24/01/12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Content Placeholder 2"/>
          <p:cNvSpPr>
            <a:spLocks noGrp="1"/>
          </p:cNvSpPr>
          <p:nvPr>
            <p:ph sz="half" idx="14"/>
          </p:nvPr>
        </p:nvSpPr>
        <p:spPr>
          <a:xfrm>
            <a:off x="77946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dirty="0"/>
          </a:p>
        </p:txBody>
      </p:sp>
      <p:sp>
        <p:nvSpPr>
          <p:cNvPr id="13" name="Content Placeholder 2"/>
          <p:cNvSpPr>
            <a:spLocks noGrp="1"/>
          </p:cNvSpPr>
          <p:nvPr>
            <p:ph sz="half" idx="15"/>
          </p:nvPr>
        </p:nvSpPr>
        <p:spPr>
          <a:xfrm>
            <a:off x="77946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dirty="0"/>
          </a:p>
        </p:txBody>
      </p:sp>
      <p:sp>
        <p:nvSpPr>
          <p:cNvPr id="14" name="Content Placeholder 2"/>
          <p:cNvSpPr>
            <a:spLocks noGrp="1"/>
          </p:cNvSpPr>
          <p:nvPr>
            <p:ph sz="half" idx="1"/>
          </p:nvPr>
        </p:nvSpPr>
        <p:spPr>
          <a:xfrm>
            <a:off x="471095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dirty="0"/>
          </a:p>
        </p:txBody>
      </p:sp>
      <p:sp>
        <p:nvSpPr>
          <p:cNvPr id="15" name="Content Placeholder 2"/>
          <p:cNvSpPr>
            <a:spLocks noGrp="1"/>
          </p:cNvSpPr>
          <p:nvPr>
            <p:ph sz="half" idx="13"/>
          </p:nvPr>
        </p:nvSpPr>
        <p:spPr>
          <a:xfrm>
            <a:off x="471095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24/01/12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Diagonal Corner Rectangle 7"/>
          <p:cNvSpPr/>
          <p:nvPr/>
        </p:nvSpPr>
        <p:spPr>
          <a:xfrm>
            <a:off x="189707" y="189707"/>
            <a:ext cx="8764587" cy="6478587"/>
          </a:xfrm>
          <a:prstGeom prst="round2DiagRect">
            <a:avLst>
              <a:gd name="adj1" fmla="val 9416"/>
              <a:gd name="adj2" fmla="val 0"/>
            </a:avLst>
          </a:prstGeom>
          <a:gradFill>
            <a:gsLst>
              <a:gs pos="17000">
                <a:schemeClr val="bg2"/>
              </a:gs>
              <a:gs pos="100000">
                <a:schemeClr val="tx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7583487" cy="1044388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fr-FR" smtClean="0"/>
              <a:t>Cliquez et modifiez le titre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1828800"/>
            <a:ext cx="7583487" cy="42089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1000" y="6288741"/>
            <a:ext cx="188753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D140825E-4A15-4D39-8176-1F07E904CB30}" type="datetimeFigureOut">
              <a:rPr lang="en-US" smtClean="0"/>
              <a:t>24/01/12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04615" y="6288741"/>
            <a:ext cx="52387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4411" y="219635"/>
            <a:ext cx="4930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914400" rtl="0" eaLnBrk="1" latinLnBrk="0" hangingPunct="1">
        <a:spcBef>
          <a:spcPct val="0"/>
        </a:spcBef>
        <a:buNone/>
        <a:defRPr sz="38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82575" indent="-282575" algn="l" defTabSz="914400" rtl="0" eaLnBrk="1" latinLnBrk="0" hangingPunct="1">
        <a:spcBef>
          <a:spcPts val="2000"/>
        </a:spcBef>
        <a:buFont typeface="Wingdings 2" pitchFamily="18" charset="2"/>
        <a:buChar char=""/>
        <a:defRPr sz="2200" kern="1200">
          <a:solidFill>
            <a:schemeClr val="bg1"/>
          </a:solidFill>
          <a:latin typeface="+mn-lt"/>
          <a:ea typeface="+mn-ea"/>
          <a:cs typeface="+mn-cs"/>
        </a:defRPr>
      </a:lvl1pPr>
      <a:lvl2pPr marL="577850" indent="-295275" algn="l" defTabSz="914400" rtl="0" eaLnBrk="1" latinLnBrk="0" hangingPunct="1">
        <a:spcBef>
          <a:spcPts val="600"/>
        </a:spcBef>
        <a:buFont typeface="Wingdings 2" pitchFamily="18" charset="2"/>
        <a:buChar char=""/>
        <a:defRPr sz="2000" kern="1200">
          <a:solidFill>
            <a:schemeClr val="bg1"/>
          </a:solidFill>
          <a:latin typeface="+mn-lt"/>
          <a:ea typeface="+mn-ea"/>
          <a:cs typeface="+mn-cs"/>
        </a:defRPr>
      </a:lvl2pPr>
      <a:lvl3pPr marL="860425" indent="-282575" algn="l" defTabSz="914400" rtl="0" eaLnBrk="1" latinLnBrk="0" hangingPunct="1">
        <a:spcBef>
          <a:spcPts val="600"/>
        </a:spcBef>
        <a:buFont typeface="Wingdings 2" pitchFamily="18" charset="2"/>
        <a:buChar char=""/>
        <a:defRPr sz="1800" kern="1200">
          <a:solidFill>
            <a:schemeClr val="bg1"/>
          </a:solidFill>
          <a:latin typeface="+mn-lt"/>
          <a:ea typeface="+mn-ea"/>
          <a:cs typeface="+mn-cs"/>
        </a:defRPr>
      </a:lvl3pPr>
      <a:lvl4pPr marL="1143000" indent="-282575" algn="l" defTabSz="914400" rtl="0" eaLnBrk="1" latinLnBrk="0" hangingPunct="1">
        <a:spcBef>
          <a:spcPts val="600"/>
        </a:spcBef>
        <a:buFont typeface="Wingdings 2" pitchFamily="18" charset="2"/>
        <a:buChar char="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1425575" indent="-282575" algn="l" defTabSz="914400" rtl="0" eaLnBrk="1" latinLnBrk="0" hangingPunct="1">
        <a:spcBef>
          <a:spcPts val="600"/>
        </a:spcBef>
        <a:buFont typeface="Wingdings 2" pitchFamily="18" charset="2"/>
        <a:buChar char="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1711325" indent="-288925" algn="l" defTabSz="914400" rtl="0" eaLnBrk="1" latinLnBrk="0" hangingPunct="1">
        <a:spcBef>
          <a:spcPct val="20000"/>
        </a:spcBef>
        <a:buFont typeface="Wingdings 2" pitchFamily="18" charset="2"/>
        <a:buChar char=""/>
        <a:defRPr lang="en-US" sz="1800" kern="1200" dirty="0" smtClean="0">
          <a:solidFill>
            <a:schemeClr val="bg1"/>
          </a:solidFill>
          <a:latin typeface="+mn-lt"/>
          <a:ea typeface="+mn-ea"/>
          <a:cs typeface="+mn-cs"/>
        </a:defRPr>
      </a:lvl6pPr>
      <a:lvl7pPr marL="2000250" indent="-288925" algn="l" defTabSz="914400" rtl="0" eaLnBrk="1" latinLnBrk="0" hangingPunct="1">
        <a:spcBef>
          <a:spcPct val="20000"/>
        </a:spcBef>
        <a:buFont typeface="Wingdings 2" pitchFamily="18" charset="2"/>
        <a:buChar char=""/>
        <a:defRPr lang="en-US" sz="1800" kern="1200" dirty="0" smtClean="0">
          <a:solidFill>
            <a:schemeClr val="bg1"/>
          </a:solidFill>
          <a:latin typeface="+mn-lt"/>
          <a:ea typeface="+mn-ea"/>
          <a:cs typeface="+mn-cs"/>
        </a:defRPr>
      </a:lvl7pPr>
      <a:lvl8pPr marL="2290763" indent="-288925" algn="l" defTabSz="914400" rtl="0" eaLnBrk="1" latinLnBrk="0" hangingPunct="1">
        <a:spcBef>
          <a:spcPct val="20000"/>
        </a:spcBef>
        <a:buFont typeface="Wingdings 2" pitchFamily="18" charset="2"/>
        <a:buChar char=""/>
        <a:defRPr lang="en-US" sz="1800" kern="1200" dirty="0" smtClean="0">
          <a:solidFill>
            <a:schemeClr val="bg1"/>
          </a:solidFill>
          <a:latin typeface="+mn-lt"/>
          <a:ea typeface="+mn-ea"/>
          <a:cs typeface="+mn-cs"/>
        </a:defRPr>
      </a:lvl8pPr>
      <a:lvl9pPr marL="2571750" indent="-288925" algn="l" defTabSz="914400" rtl="0" eaLnBrk="1" latinLnBrk="0" hangingPunct="1">
        <a:spcBef>
          <a:spcPct val="20000"/>
        </a:spcBef>
        <a:buFont typeface="Wingdings 2" pitchFamily="18" charset="2"/>
        <a:buChar char=""/>
        <a:defRPr lang="en-US" sz="1800" kern="1200" dirty="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emf"/><Relationship Id="rId3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4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jpeg"/><Relationship Id="rId3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emf"/><Relationship Id="rId3" Type="http://schemas.openxmlformats.org/officeDocument/2006/relationships/image" Target="../media/image30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4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emf"/><Relationship Id="rId3" Type="http://schemas.openxmlformats.org/officeDocument/2006/relationships/image" Target="../media/image10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1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2.jpeg"/><Relationship Id="rId3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4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emf"/><Relationship Id="rId3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4" Type="http://schemas.openxmlformats.org/officeDocument/2006/relationships/image" Target="../media/image19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 anchor="t"/>
          <a:lstStyle/>
          <a:p>
            <a:pPr algn="l"/>
            <a:r>
              <a:rPr lang="fr-FR" sz="3600" b="1" u="sng" dirty="0" smtClean="0"/>
              <a:t>Séméiologie </a:t>
            </a:r>
            <a:r>
              <a:rPr lang="fr-FR" sz="3600" b="1" u="sng" dirty="0" err="1" smtClean="0"/>
              <a:t>oesophagienne</a:t>
            </a:r>
            <a:r>
              <a:rPr lang="fr-FR" b="1" u="sng" dirty="0" smtClean="0"/>
              <a:t>. </a:t>
            </a:r>
            <a:endParaRPr lang="fr-FR" b="1" u="sng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 smtClean="0"/>
              <a:t>Dr Olivier Aze, </a:t>
            </a:r>
          </a:p>
          <a:p>
            <a:r>
              <a:rPr lang="fr-FR" dirty="0" smtClean="0"/>
              <a:t>service de chirurgie thoracique, Pr </a:t>
            </a:r>
            <a:r>
              <a:rPr lang="fr-FR" dirty="0" err="1" smtClean="0"/>
              <a:t>Mouroux</a:t>
            </a:r>
            <a:r>
              <a:rPr lang="fr-FR" dirty="0" smtClean="0"/>
              <a:t>, CHU de  Nice.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47341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13553" y="360638"/>
            <a:ext cx="8622718" cy="61151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400" u="sng" dirty="0" smtClean="0"/>
              <a:t>Scanner thoraco-abdominal:</a:t>
            </a:r>
          </a:p>
          <a:p>
            <a:r>
              <a:rPr lang="fr-FR" sz="1800" dirty="0" smtClean="0"/>
              <a:t>Avec injection et ingestion de produits de contraste (</a:t>
            </a:r>
            <a:r>
              <a:rPr lang="fr-FR" sz="1800" dirty="0" err="1" smtClean="0"/>
              <a:t>hydro-solubles</a:t>
            </a:r>
            <a:r>
              <a:rPr lang="fr-FR" sz="1800" dirty="0" smtClean="0"/>
              <a:t>)</a:t>
            </a:r>
          </a:p>
          <a:p>
            <a:r>
              <a:rPr lang="fr-FR" sz="1800" dirty="0"/>
              <a:t>bilan d’extension des cancers de l’œsophage. </a:t>
            </a:r>
            <a:r>
              <a:rPr lang="fr-FR" sz="1800" dirty="0" smtClean="0"/>
              <a:t>Permet </a:t>
            </a:r>
            <a:r>
              <a:rPr lang="fr-FR" sz="1800" dirty="0"/>
              <a:t>de connaître l’extension de la lésion à l’arbre </a:t>
            </a:r>
            <a:r>
              <a:rPr lang="fr-FR" sz="1800" dirty="0" err="1"/>
              <a:t>trachéo</a:t>
            </a:r>
            <a:r>
              <a:rPr lang="fr-FR" sz="1800" dirty="0"/>
              <a:t>-bronchique, l’aorte, </a:t>
            </a:r>
            <a:r>
              <a:rPr lang="fr-FR" sz="1800" dirty="0" smtClean="0"/>
              <a:t>les </a:t>
            </a:r>
            <a:r>
              <a:rPr lang="fr-FR" sz="1800" dirty="0"/>
              <a:t>piliers du diaphragme…. </a:t>
            </a: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897" y="3800352"/>
            <a:ext cx="2387600" cy="18161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4051300" y="4296295"/>
            <a:ext cx="2878229" cy="132015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  <a:ea typeface="ÇlÇr ñæí©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  <a:ea typeface="ÇlÇr ñæí©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  <a:ea typeface="ÇlÇr ñæí©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  <a:ea typeface="ÇlÇr ñæí©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mbria" charset="0"/>
                <a:ea typeface="ÇlÇr ñæí©" charset="0"/>
              </a:rPr>
              <a:t>Cancer de l</a:t>
            </a:r>
            <a:r>
              <a:rPr kumimoji="0" lang="fr-FR" altLang="fr-FR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mbria" charset="0"/>
                <a:ea typeface="ÇlÇr ñæí©" charset="0"/>
              </a:rPr>
              <a:t>’</a:t>
            </a:r>
            <a:r>
              <a:rPr kumimoji="0" lang="fr-FR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mbria" charset="0"/>
                <a:ea typeface="ÇlÇr ñæí©" charset="0"/>
              </a:rPr>
              <a:t>œsophage (1/3 inférieur)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mbria" charset="0"/>
              <a:ea typeface="ÇlÇr ñæí©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mbria" charset="0"/>
              <a:ea typeface="ÇlÇr ñæí©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mbria" charset="0"/>
              <a:ea typeface="ÇlÇr ñæí©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mbria" charset="0"/>
              <a:ea typeface="ÇlÇr ñæí©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mbria" charset="0"/>
              <a:ea typeface="ÇlÇr ñæí©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mbria" charset="0"/>
              <a:ea typeface="ÇlÇr ñæí©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mbria" charset="0"/>
              <a:ea typeface="ÇlÇr ñæí©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mbria" charset="0"/>
              <a:ea typeface="ÇlÇr ñæí©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mbria" charset="0"/>
              <a:ea typeface="ÇlÇr ñæí©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mbria" charset="0"/>
              <a:ea typeface="ÇlÇr ñæí©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mbria" charset="0"/>
              <a:ea typeface="ÇlÇr ñæí©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0"/>
            </a:endParaRPr>
          </a:p>
        </p:txBody>
      </p:sp>
      <p:sp>
        <p:nvSpPr>
          <p:cNvPr id="7" name="Line 3"/>
          <p:cNvSpPr>
            <a:spLocks noChangeShapeType="1"/>
          </p:cNvSpPr>
          <p:nvPr/>
        </p:nvSpPr>
        <p:spPr bwMode="auto">
          <a:xfrm>
            <a:off x="2003054" y="4687823"/>
            <a:ext cx="2048245" cy="0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8" name="Picture 5" descr="C:\WINDOWS\Bureau\Photos\TUMEUR MALIGNE OESO\Parel néo Killian\Parel TDM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3122" y="2149868"/>
            <a:ext cx="2923728" cy="2005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42248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76264" y="501757"/>
            <a:ext cx="8434585" cy="606812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400" u="sng" dirty="0" smtClean="0"/>
              <a:t>Examens fonctionnels:</a:t>
            </a:r>
          </a:p>
          <a:p>
            <a:r>
              <a:rPr lang="fr-FR" sz="2000" i="1" dirty="0"/>
              <a:t>Manométrie </a:t>
            </a:r>
            <a:r>
              <a:rPr lang="fr-FR" sz="2000" i="1" dirty="0" err="1" smtClean="0"/>
              <a:t>oesophagienne</a:t>
            </a:r>
            <a:endParaRPr lang="fr-FR" sz="2000" i="1" dirty="0" smtClean="0"/>
          </a:p>
          <a:p>
            <a:pPr lvl="1"/>
            <a:r>
              <a:rPr lang="fr-FR" sz="1800" dirty="0"/>
              <a:t>permet d’apprécier le fonctionnement des sphincters (supérieur et inférieur) et de connaître leurs pressions </a:t>
            </a:r>
            <a:endParaRPr lang="fr-FR" sz="1800" dirty="0" smtClean="0"/>
          </a:p>
          <a:p>
            <a:pPr lvl="1"/>
            <a:r>
              <a:rPr lang="fr-FR" sz="1800" dirty="0" smtClean="0"/>
              <a:t>Apprécie la motricité et le péristaltisme </a:t>
            </a:r>
            <a:r>
              <a:rPr lang="fr-FR" sz="1800" smtClean="0"/>
              <a:t>oesophagien</a:t>
            </a:r>
            <a:endParaRPr lang="fr-FR" sz="1800" dirty="0"/>
          </a:p>
          <a:p>
            <a:endParaRPr lang="fr-FR" sz="2000" i="1" dirty="0"/>
          </a:p>
          <a:p>
            <a:r>
              <a:rPr lang="fr-FR" sz="2000" i="1" dirty="0"/>
              <a:t>Ph </a:t>
            </a:r>
            <a:r>
              <a:rPr lang="fr-FR" sz="2000" i="1" dirty="0" err="1" smtClean="0"/>
              <a:t>métrie</a:t>
            </a:r>
            <a:endParaRPr lang="fr-FR" sz="2000" i="1" dirty="0" smtClean="0"/>
          </a:p>
          <a:p>
            <a:pPr lvl="1"/>
            <a:r>
              <a:rPr lang="fr-FR" sz="1800" dirty="0">
                <a:latin typeface="Times New Roman"/>
                <a:ea typeface="Times New Roman"/>
              </a:rPr>
              <a:t>mesure le ph intra </a:t>
            </a:r>
            <a:r>
              <a:rPr lang="fr-FR" sz="1800" dirty="0" err="1">
                <a:latin typeface="Times New Roman"/>
                <a:ea typeface="Times New Roman"/>
              </a:rPr>
              <a:t>oesophagien</a:t>
            </a:r>
            <a:r>
              <a:rPr lang="fr-FR" sz="1800" dirty="0"/>
              <a:t> </a:t>
            </a:r>
            <a:endParaRPr lang="fr-FR" sz="1800" dirty="0" smtClean="0"/>
          </a:p>
          <a:p>
            <a:pPr lvl="1"/>
            <a:r>
              <a:rPr lang="fr-FR" sz="1800" dirty="0" smtClean="0"/>
              <a:t>examen </a:t>
            </a:r>
            <a:r>
              <a:rPr lang="fr-FR" sz="1800" dirty="0"/>
              <a:t>du RGO </a:t>
            </a:r>
            <a:endParaRPr lang="fr-FR" sz="1800" i="1" dirty="0"/>
          </a:p>
        </p:txBody>
      </p:sp>
    </p:spTree>
    <p:extLst>
      <p:ext uri="{BB962C8B-B14F-4D97-AF65-F5344CB8AC3E}">
        <p14:creationId xmlns:p14="http://schemas.microsoft.com/office/powerpoint/2010/main" val="29596444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fr-FR" b="1" u="sng" dirty="0" smtClean="0"/>
              <a:t>Pathologies.</a:t>
            </a:r>
            <a:endParaRPr lang="fr-FR" b="1" u="sng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29231" y="1270073"/>
            <a:ext cx="8591362" cy="5378208"/>
          </a:xfrm>
        </p:spPr>
        <p:txBody>
          <a:bodyPr>
            <a:normAutofit/>
          </a:bodyPr>
          <a:lstStyle/>
          <a:p>
            <a:r>
              <a:rPr lang="fr-FR" sz="2400" i="1" u="sng" dirty="0" smtClean="0"/>
              <a:t>Tumeurs</a:t>
            </a:r>
          </a:p>
          <a:p>
            <a:pPr marL="457200" indent="-457200">
              <a:buFont typeface="+mj-lt"/>
              <a:buAutoNum type="arabicPeriod"/>
            </a:pPr>
            <a:r>
              <a:rPr lang="fr-FR" sz="2400" i="1" dirty="0" smtClean="0"/>
              <a:t>Cancer de l’œsophage:</a:t>
            </a:r>
          </a:p>
          <a:p>
            <a:pPr marL="638175" lvl="1" indent="-342900"/>
            <a:r>
              <a:rPr lang="fr-FR" sz="1800" dirty="0" smtClean="0"/>
              <a:t>99% des tumeurs</a:t>
            </a:r>
          </a:p>
          <a:p>
            <a:pPr marL="638175" lvl="1" indent="-342900"/>
            <a:r>
              <a:rPr lang="fr-FR" sz="1800" dirty="0" smtClean="0"/>
              <a:t>2 types histologiques:</a:t>
            </a:r>
          </a:p>
          <a:p>
            <a:pPr marL="920750" lvl="2" indent="-342900"/>
            <a:r>
              <a:rPr lang="fr-FR" sz="1600" i="1" dirty="0" smtClean="0"/>
              <a:t>Carcinome épidermoïde</a:t>
            </a:r>
          </a:p>
          <a:p>
            <a:pPr marL="920750" lvl="2" indent="-342900"/>
            <a:r>
              <a:rPr lang="fr-FR" sz="1600" i="1" dirty="0" smtClean="0"/>
              <a:t>Adénocarcinome</a:t>
            </a:r>
          </a:p>
          <a:p>
            <a:pPr marL="920750" lvl="2" indent="-342900"/>
            <a:endParaRPr lang="fr-FR" sz="1600" i="1" dirty="0" smtClean="0"/>
          </a:p>
          <a:p>
            <a:pPr marL="638175" lvl="1" indent="-342900"/>
            <a:r>
              <a:rPr lang="fr-FR" sz="1800" dirty="0" smtClean="0"/>
              <a:t>Homme++, 6</a:t>
            </a:r>
            <a:r>
              <a:rPr lang="fr-FR" sz="1800" baseline="30000" dirty="0" smtClean="0"/>
              <a:t>eme </a:t>
            </a:r>
            <a:r>
              <a:rPr lang="fr-FR" sz="1800" dirty="0" smtClean="0"/>
              <a:t>décade</a:t>
            </a:r>
          </a:p>
          <a:p>
            <a:pPr marL="638175" lvl="1" indent="-342900"/>
            <a:endParaRPr lang="fr-FR" sz="1800" baseline="30000" dirty="0"/>
          </a:p>
          <a:p>
            <a:pPr marL="638175" lvl="1" indent="-342900"/>
            <a:r>
              <a:rPr lang="fr-FR" sz="1800" dirty="0" smtClean="0"/>
              <a:t>Signe clinique: </a:t>
            </a:r>
            <a:r>
              <a:rPr lang="fr-FR" sz="1800" i="1" dirty="0" smtClean="0"/>
              <a:t>Dysphagie++</a:t>
            </a:r>
          </a:p>
          <a:p>
            <a:pPr marL="638175" lvl="1" indent="-342900"/>
            <a:endParaRPr lang="fr-FR" sz="1800" dirty="0"/>
          </a:p>
          <a:p>
            <a:pPr marL="638175" lvl="1" indent="-342900"/>
            <a:r>
              <a:rPr lang="fr-FR" sz="1800" dirty="0" smtClean="0"/>
              <a:t>Examen principal: </a:t>
            </a:r>
            <a:r>
              <a:rPr lang="fr-FR" sz="1800" i="1" dirty="0" err="1" smtClean="0"/>
              <a:t>endoscopie+biopsie</a:t>
            </a:r>
            <a:endParaRPr lang="fr-FR" sz="1800" i="1" dirty="0" smtClean="0"/>
          </a:p>
          <a:p>
            <a:pPr marL="638175" lvl="1" indent="-342900"/>
            <a:endParaRPr lang="fr-FR" sz="1800" i="1" dirty="0"/>
          </a:p>
          <a:p>
            <a:pPr marL="638175" lvl="1" indent="-342900"/>
            <a:r>
              <a:rPr lang="fr-FR" sz="1800" dirty="0"/>
              <a:t>Bilan complémentaire : Transit </a:t>
            </a:r>
            <a:r>
              <a:rPr lang="fr-FR" sz="1800" dirty="0" err="1"/>
              <a:t>oeso</a:t>
            </a:r>
            <a:r>
              <a:rPr lang="fr-FR" sz="1800" dirty="0"/>
              <a:t>-</a:t>
            </a:r>
            <a:r>
              <a:rPr lang="fr-FR" sz="1800" dirty="0" err="1"/>
              <a:t>gastro-duodénal</a:t>
            </a:r>
            <a:r>
              <a:rPr lang="fr-FR" sz="1800" dirty="0"/>
              <a:t>, </a:t>
            </a:r>
            <a:r>
              <a:rPr lang="fr-FR" sz="1800" dirty="0" err="1"/>
              <a:t>échoendoscopie</a:t>
            </a:r>
            <a:r>
              <a:rPr lang="fr-FR" sz="1800" dirty="0"/>
              <a:t> et tomodensitométrie </a:t>
            </a:r>
            <a:endParaRPr lang="fr-FR" sz="1800" i="1" dirty="0" smtClean="0"/>
          </a:p>
          <a:p>
            <a:pPr marL="295275" lvl="1" indent="0">
              <a:buNone/>
            </a:pPr>
            <a:endParaRPr lang="fr-FR" sz="1800" i="1" dirty="0"/>
          </a:p>
          <a:p>
            <a:pPr marL="638175" lvl="1" indent="-342900"/>
            <a:endParaRPr lang="fr-FR" i="1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85498" y="1646559"/>
            <a:ext cx="3701302" cy="2433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25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r-FR" sz="2400" i="1" dirty="0" smtClean="0"/>
              <a:t>2. Tumeur bégnine.</a:t>
            </a:r>
          </a:p>
          <a:p>
            <a:r>
              <a:rPr lang="fr-FR" sz="1800" dirty="0"/>
              <a:t>léiomyome  (70% des tumeurs bénignes) </a:t>
            </a:r>
            <a:endParaRPr lang="fr-FR" sz="1800" dirty="0" smtClean="0"/>
          </a:p>
          <a:p>
            <a:r>
              <a:rPr lang="fr-FR" sz="1800" dirty="0"/>
              <a:t>dysphagie </a:t>
            </a:r>
            <a:r>
              <a:rPr lang="fr-FR" sz="1800" dirty="0" smtClean="0"/>
              <a:t>++</a:t>
            </a:r>
            <a:endParaRPr lang="fr-FR" sz="1800" i="1" dirty="0"/>
          </a:p>
        </p:txBody>
      </p:sp>
      <p:pic>
        <p:nvPicPr>
          <p:cNvPr id="4" name="Picture 4" descr="C:\WINDOWS\Bureau\Photos\TUMEUR MEDIASTIN\KBO\Karam KBO intra\Karam Togd.JPG"/>
          <p:cNvPicPr>
            <a:picLocks noChangeAspect="1" noChangeArrowheads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7805" y="2900566"/>
            <a:ext cx="1612470" cy="39574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 descr="C:\WINDOWS\Bureau\Photos\TUMEUR MEDIASTIN\KBO\Karam KBO intra\Karam endoscopi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8220" y="3808584"/>
            <a:ext cx="2563813" cy="2876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7" descr="C:\WINDOWS\Bureau\Photos\PATHOLOGIE DE L'OESOPHAGE\TUMEUR BENIGNE OESOPHAGE\Lanar Leiomyome\laiom Piec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83259"/>
            <a:ext cx="3048000" cy="2301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05508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13553" y="219519"/>
            <a:ext cx="8607040" cy="6413082"/>
          </a:xfrm>
        </p:spPr>
        <p:txBody>
          <a:bodyPr>
            <a:normAutofit lnSpcReduction="10000"/>
          </a:bodyPr>
          <a:lstStyle/>
          <a:p>
            <a:r>
              <a:rPr lang="fr-FR" sz="2400" i="1" u="sng" dirty="0" smtClean="0"/>
              <a:t>RGO et hernie hiatale:</a:t>
            </a:r>
          </a:p>
          <a:p>
            <a:pPr marL="457200" indent="-457200">
              <a:buFont typeface="+mj-lt"/>
              <a:buAutoNum type="arabicPeriod"/>
            </a:pPr>
            <a:r>
              <a:rPr lang="fr-FR" sz="2000" u="sng" dirty="0" smtClean="0"/>
              <a:t>RGO:</a:t>
            </a:r>
          </a:p>
          <a:p>
            <a:pPr marL="752475" lvl="1" indent="-457200"/>
            <a:r>
              <a:rPr lang="fr-FR" sz="1800" dirty="0" smtClean="0"/>
              <a:t>30% de la population. Femme+</a:t>
            </a:r>
          </a:p>
          <a:p>
            <a:pPr marL="295275" lvl="1" indent="0">
              <a:buNone/>
            </a:pPr>
            <a:endParaRPr lang="fr-FR" sz="1800" dirty="0" smtClean="0"/>
          </a:p>
          <a:p>
            <a:pPr marL="752475" lvl="1" indent="-457200"/>
            <a:r>
              <a:rPr lang="fr-FR" sz="1800" dirty="0" smtClean="0"/>
              <a:t>Pyrosis+++</a:t>
            </a:r>
          </a:p>
          <a:p>
            <a:pPr marL="752475" lvl="1" indent="-457200"/>
            <a:endParaRPr lang="fr-FR" sz="1800" dirty="0"/>
          </a:p>
          <a:p>
            <a:pPr marL="752475" lvl="1" indent="-457200"/>
            <a:r>
              <a:rPr lang="fr-FR" sz="1800" dirty="0" smtClean="0"/>
              <a:t>Examens complémentaires:</a:t>
            </a:r>
          </a:p>
          <a:p>
            <a:pPr marL="1035050" lvl="2" indent="-457200"/>
            <a:r>
              <a:rPr lang="fr-FR" sz="1600" i="1" dirty="0" err="1" smtClean="0"/>
              <a:t>PH-métrie</a:t>
            </a:r>
            <a:r>
              <a:rPr lang="fr-FR" sz="1600" i="1" dirty="0" smtClean="0"/>
              <a:t> des 24 h: </a:t>
            </a:r>
          </a:p>
          <a:p>
            <a:pPr marL="1317625" lvl="3" indent="-457200"/>
            <a:r>
              <a:rPr lang="fr-FR" sz="1600" dirty="0" smtClean="0"/>
              <a:t>permet </a:t>
            </a:r>
            <a:r>
              <a:rPr lang="fr-FR" sz="1600" dirty="0"/>
              <a:t>de connaître pendant combien de temps le ph </a:t>
            </a:r>
            <a:r>
              <a:rPr lang="fr-FR" sz="1600" dirty="0" err="1"/>
              <a:t>intraoesophagien</a:t>
            </a:r>
            <a:r>
              <a:rPr lang="fr-FR" sz="1600" dirty="0"/>
              <a:t> est au-dessous de 4</a:t>
            </a:r>
            <a:r>
              <a:rPr lang="fr-FR" sz="1600" dirty="0" smtClean="0"/>
              <a:t>.</a:t>
            </a:r>
          </a:p>
          <a:p>
            <a:pPr marL="860425" lvl="3" indent="0">
              <a:buNone/>
            </a:pPr>
            <a:endParaRPr lang="fr-FR" sz="1600" dirty="0" smtClean="0"/>
          </a:p>
          <a:p>
            <a:pPr marL="1035050" lvl="2" indent="-457200"/>
            <a:r>
              <a:rPr lang="fr-FR" sz="1600" i="1" dirty="0"/>
              <a:t>Manométrie </a:t>
            </a:r>
            <a:r>
              <a:rPr lang="fr-FR" sz="1600" i="1" dirty="0" smtClean="0"/>
              <a:t>:</a:t>
            </a:r>
          </a:p>
          <a:p>
            <a:pPr marL="1317625" lvl="3" indent="-457200"/>
            <a:r>
              <a:rPr lang="fr-FR" sz="1600" dirty="0" smtClean="0"/>
              <a:t>évalue </a:t>
            </a:r>
            <a:r>
              <a:rPr lang="fr-FR" sz="1600" dirty="0"/>
              <a:t>la tonicité du SIO ainsi que la qualité de la motricité </a:t>
            </a:r>
            <a:r>
              <a:rPr lang="fr-FR" sz="1600" dirty="0" err="1"/>
              <a:t>oesophagienne</a:t>
            </a:r>
            <a:r>
              <a:rPr lang="fr-FR" sz="1600" dirty="0"/>
              <a:t>.</a:t>
            </a:r>
          </a:p>
          <a:p>
            <a:pPr marL="1035050" lvl="2" indent="-457200"/>
            <a:endParaRPr lang="fr-FR" sz="1600" dirty="0"/>
          </a:p>
          <a:p>
            <a:pPr marL="1035050" lvl="2" indent="-457200"/>
            <a:r>
              <a:rPr lang="fr-FR" sz="1600" i="1" dirty="0"/>
              <a:t>endoscopie </a:t>
            </a:r>
            <a:r>
              <a:rPr lang="fr-FR" sz="1600" i="1" dirty="0" smtClean="0"/>
              <a:t>:</a:t>
            </a:r>
          </a:p>
          <a:p>
            <a:pPr marL="1317625" lvl="3" indent="-457200"/>
            <a:r>
              <a:rPr lang="fr-FR" sz="1600" dirty="0" smtClean="0"/>
              <a:t>témoigne </a:t>
            </a:r>
            <a:r>
              <a:rPr lang="fr-FR" sz="1600" dirty="0"/>
              <a:t>de la  gravité du reflux </a:t>
            </a:r>
            <a:r>
              <a:rPr lang="fr-FR" sz="1600" dirty="0" smtClean="0"/>
              <a:t>(</a:t>
            </a:r>
            <a:r>
              <a:rPr lang="fr-FR" sz="1600" dirty="0" err="1" smtClean="0"/>
              <a:t>oesophagite</a:t>
            </a:r>
            <a:r>
              <a:rPr lang="fr-FR" sz="1600" dirty="0"/>
              <a:t>, </a:t>
            </a:r>
            <a:r>
              <a:rPr lang="fr-FR" sz="1600" dirty="0" err="1"/>
              <a:t>endobrachyoesophage</a:t>
            </a:r>
            <a:r>
              <a:rPr lang="fr-FR" sz="1600" dirty="0"/>
              <a:t>, </a:t>
            </a:r>
            <a:r>
              <a:rPr lang="fr-FR" sz="1600" dirty="0" smtClean="0"/>
              <a:t>sténose)</a:t>
            </a:r>
          </a:p>
          <a:p>
            <a:pPr marL="860425" lvl="3" indent="0">
              <a:buNone/>
            </a:pPr>
            <a:endParaRPr lang="fr-FR" sz="1600" i="1" dirty="0"/>
          </a:p>
          <a:p>
            <a:pPr marL="752475" lvl="1" indent="-457200"/>
            <a:r>
              <a:rPr lang="fr-FR" sz="1800" dirty="0" smtClean="0"/>
              <a:t>Traitement médical</a:t>
            </a:r>
          </a:p>
          <a:p>
            <a:pPr marL="1317625" lvl="3" indent="-457200"/>
            <a:endParaRPr lang="fr-FR" sz="1600" dirty="0"/>
          </a:p>
        </p:txBody>
      </p:sp>
    </p:spTree>
    <p:extLst>
      <p:ext uri="{BB962C8B-B14F-4D97-AF65-F5344CB8AC3E}">
        <p14:creationId xmlns:p14="http://schemas.microsoft.com/office/powerpoint/2010/main" val="37934392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44298" y="574408"/>
            <a:ext cx="8203841" cy="588571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400" u="sng" dirty="0" smtClean="0"/>
              <a:t>2. Hernie hiatale:</a:t>
            </a:r>
          </a:p>
          <a:p>
            <a:r>
              <a:rPr lang="fr-FR" sz="1800" dirty="0" smtClean="0"/>
              <a:t>Passage anormal d’un viscère à travers un orifice normal, en l’occurrence l’orifice hiatal</a:t>
            </a:r>
          </a:p>
          <a:p>
            <a:r>
              <a:rPr lang="fr-FR" sz="1800" dirty="0" smtClean="0"/>
              <a:t>Examens morphologiques++: TOGD, TDM</a:t>
            </a:r>
          </a:p>
          <a:p>
            <a:pPr marL="0" indent="0">
              <a:buNone/>
            </a:pPr>
            <a:endParaRPr lang="fr-FR" sz="1800" dirty="0" smtClean="0"/>
          </a:p>
          <a:p>
            <a:r>
              <a:rPr lang="fr-FR" sz="1800" dirty="0" smtClean="0"/>
              <a:t>2 types:</a:t>
            </a:r>
          </a:p>
          <a:p>
            <a:pPr lvl="1"/>
            <a:r>
              <a:rPr lang="fr-FR" sz="1600" i="1" dirty="0" smtClean="0"/>
              <a:t>Par glissement</a:t>
            </a:r>
          </a:p>
          <a:p>
            <a:pPr lvl="2"/>
            <a:r>
              <a:rPr lang="fr-FR" sz="1400" dirty="0" smtClean="0"/>
              <a:t>Cardia ascensionné dans le thorax</a:t>
            </a:r>
          </a:p>
          <a:p>
            <a:pPr lvl="2"/>
            <a:r>
              <a:rPr lang="fr-FR" sz="1400" dirty="0" smtClean="0"/>
              <a:t>RGO+++</a:t>
            </a:r>
          </a:p>
          <a:p>
            <a:pPr lvl="2"/>
            <a:r>
              <a:rPr lang="fr-FR" sz="1400" dirty="0" smtClean="0"/>
              <a:t>Traitement médical++. Chirurgie si </a:t>
            </a:r>
            <a:r>
              <a:rPr lang="fr-FR" sz="1400" dirty="0" err="1" smtClean="0"/>
              <a:t>echec</a:t>
            </a:r>
            <a:r>
              <a:rPr lang="fr-FR" sz="1400" dirty="0" smtClean="0"/>
              <a:t>.</a:t>
            </a:r>
          </a:p>
          <a:p>
            <a:pPr marL="577850" lvl="2" indent="0">
              <a:buNone/>
            </a:pPr>
            <a:endParaRPr lang="fr-FR" sz="1400" dirty="0" smtClean="0"/>
          </a:p>
          <a:p>
            <a:pPr lvl="1"/>
            <a:r>
              <a:rPr lang="fr-FR" sz="1600" i="1" dirty="0" smtClean="0"/>
              <a:t>Par roulement</a:t>
            </a:r>
          </a:p>
          <a:p>
            <a:pPr lvl="2"/>
            <a:r>
              <a:rPr lang="fr-FR" sz="1400" dirty="0" smtClean="0"/>
              <a:t>Cardia en place dans l’abdomen</a:t>
            </a:r>
          </a:p>
          <a:p>
            <a:pPr lvl="2"/>
            <a:r>
              <a:rPr lang="fr-FR" sz="1400" dirty="0" smtClean="0"/>
              <a:t>Dysphagie et signes cardio-respiratoire++</a:t>
            </a:r>
          </a:p>
          <a:p>
            <a:pPr lvl="2"/>
            <a:r>
              <a:rPr lang="fr-FR" sz="1400" dirty="0" smtClean="0"/>
              <a:t>Traitement chirurgical.</a:t>
            </a:r>
            <a:endParaRPr lang="fr-FR" sz="1400" dirty="0"/>
          </a:p>
        </p:txBody>
      </p:sp>
      <p:pic>
        <p:nvPicPr>
          <p:cNvPr id="4" name="Picture 2" descr="C:\Documents and Settings\DR MOUROUX\Bureau\Ancien Bureau\Photos\PATHOLOGIE DU DIAPHRAGME\HERNIE HIATALE\Hautot Hpar Roulement\Hautot Tdm 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2635" y="1726964"/>
            <a:ext cx="3435504" cy="2569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12635" y="4296296"/>
            <a:ext cx="3240155" cy="2500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008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66520" y="360637"/>
            <a:ext cx="8544329" cy="6068125"/>
          </a:xfrm>
        </p:spPr>
        <p:txBody>
          <a:bodyPr>
            <a:normAutofit/>
          </a:bodyPr>
          <a:lstStyle/>
          <a:p>
            <a:r>
              <a:rPr lang="fr-FR" sz="2400" b="1" u="sng" dirty="0" smtClean="0"/>
              <a:t>Troubles moteurs de l’œsophage:</a:t>
            </a:r>
          </a:p>
          <a:p>
            <a:pPr lvl="1"/>
            <a:r>
              <a:rPr lang="fr-FR" sz="1800" i="1" dirty="0" smtClean="0"/>
              <a:t>Achalasie++</a:t>
            </a:r>
          </a:p>
          <a:p>
            <a:pPr lvl="2"/>
            <a:r>
              <a:rPr lang="fr-FR" sz="1600" dirty="0"/>
              <a:t>trouble de la relaxation du sphincter inférieur de l’œsophage </a:t>
            </a:r>
            <a:endParaRPr lang="fr-FR" sz="1600" dirty="0" smtClean="0"/>
          </a:p>
          <a:p>
            <a:pPr lvl="2"/>
            <a:r>
              <a:rPr lang="fr-FR" sz="1600" dirty="0"/>
              <a:t>0,8/10000 </a:t>
            </a:r>
            <a:r>
              <a:rPr lang="fr-FR" sz="1600" dirty="0" smtClean="0"/>
              <a:t>habitants. </a:t>
            </a:r>
            <a:r>
              <a:rPr lang="fr-FR" sz="1600" dirty="0"/>
              <a:t>2 sexes entre 40 et 50 </a:t>
            </a:r>
            <a:r>
              <a:rPr lang="fr-FR" sz="1600" dirty="0" smtClean="0"/>
              <a:t>ans.</a:t>
            </a:r>
          </a:p>
          <a:p>
            <a:pPr marL="577850" lvl="2" indent="0">
              <a:buNone/>
            </a:pPr>
            <a:endParaRPr lang="fr-FR" sz="1600" dirty="0" smtClean="0"/>
          </a:p>
          <a:p>
            <a:pPr lvl="2"/>
            <a:r>
              <a:rPr lang="fr-FR" sz="1600" dirty="0" smtClean="0"/>
              <a:t> </a:t>
            </a:r>
            <a:r>
              <a:rPr lang="fr-FR" sz="1600" dirty="0"/>
              <a:t>dysphagie capricieuse et </a:t>
            </a:r>
            <a:r>
              <a:rPr lang="fr-FR" sz="1600" dirty="0" smtClean="0"/>
              <a:t>paradoxale: liquide++</a:t>
            </a:r>
          </a:p>
          <a:p>
            <a:pPr lvl="2"/>
            <a:r>
              <a:rPr lang="fr-FR" sz="1600" dirty="0"/>
              <a:t>régurgitations avec des risques d’inhalation et d’infections pulmonaires </a:t>
            </a:r>
            <a:r>
              <a:rPr lang="fr-FR" sz="1600" dirty="0" smtClean="0"/>
              <a:t>graves</a:t>
            </a:r>
          </a:p>
          <a:p>
            <a:pPr marL="577850" lvl="2" indent="0">
              <a:buNone/>
            </a:pPr>
            <a:endParaRPr lang="fr-FR" sz="1600" dirty="0" smtClean="0"/>
          </a:p>
          <a:p>
            <a:pPr lvl="2"/>
            <a:r>
              <a:rPr lang="fr-FR" sz="1600" i="1" dirty="0" smtClean="0"/>
              <a:t>Examens </a:t>
            </a:r>
            <a:r>
              <a:rPr lang="fr-FR" sz="1600" i="1" dirty="0" err="1" smtClean="0"/>
              <a:t>compléméntaires</a:t>
            </a:r>
            <a:endParaRPr lang="fr-FR" sz="1600" i="1" dirty="0" smtClean="0"/>
          </a:p>
          <a:p>
            <a:pPr lvl="3"/>
            <a:r>
              <a:rPr lang="fr-FR" sz="1600" dirty="0" smtClean="0"/>
              <a:t>TOGD</a:t>
            </a:r>
          </a:p>
          <a:p>
            <a:pPr lvl="3"/>
            <a:r>
              <a:rPr lang="fr-FR" sz="1600" dirty="0" smtClean="0"/>
              <a:t>Manométrie </a:t>
            </a:r>
          </a:p>
          <a:p>
            <a:pPr lvl="3"/>
            <a:endParaRPr lang="fr-FR" sz="1600" dirty="0"/>
          </a:p>
          <a:p>
            <a:pPr lvl="3"/>
            <a:endParaRPr lang="fr-FR" sz="1600" dirty="0" smtClean="0"/>
          </a:p>
          <a:p>
            <a:pPr marL="860425" lvl="3" indent="0">
              <a:buNone/>
            </a:pPr>
            <a:endParaRPr lang="fr-FR" sz="1600" dirty="0" smtClean="0"/>
          </a:p>
          <a:p>
            <a:pPr marL="860425" lvl="3" indent="0">
              <a:buNone/>
            </a:pPr>
            <a:endParaRPr lang="fr-FR" sz="1600" dirty="0" smtClean="0"/>
          </a:p>
          <a:p>
            <a:pPr lvl="2"/>
            <a:r>
              <a:rPr lang="fr-FR" sz="1600" i="1" dirty="0" smtClean="0"/>
              <a:t>Traitement:</a:t>
            </a:r>
          </a:p>
          <a:p>
            <a:pPr lvl="3"/>
            <a:r>
              <a:rPr lang="fr-FR" sz="1600" dirty="0" smtClean="0"/>
              <a:t>Dilatation per endoscopique</a:t>
            </a:r>
          </a:p>
          <a:p>
            <a:pPr lvl="3"/>
            <a:r>
              <a:rPr lang="fr-FR" sz="1600" dirty="0" smtClean="0"/>
              <a:t>Si </a:t>
            </a:r>
            <a:r>
              <a:rPr lang="fr-FR" sz="1600" dirty="0" err="1" smtClean="0"/>
              <a:t>echec</a:t>
            </a:r>
            <a:r>
              <a:rPr lang="fr-FR" sz="1600" dirty="0" smtClean="0"/>
              <a:t> traitement chirurgical: myotomie (intervention de Heller)</a:t>
            </a:r>
            <a:endParaRPr lang="fr-FR" sz="1600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9968" y="2682407"/>
            <a:ext cx="1794909" cy="2460603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572000" y="5143010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sz="1200" dirty="0" smtClean="0">
                <a:solidFill>
                  <a:schemeClr val="bg1"/>
                </a:solidFill>
              </a:rPr>
              <a:t>Achalasie. Transit </a:t>
            </a:r>
            <a:r>
              <a:rPr lang="fr-FR" sz="1200" dirty="0" err="1" smtClean="0">
                <a:solidFill>
                  <a:schemeClr val="bg1"/>
                </a:solidFill>
              </a:rPr>
              <a:t>oesophagien</a:t>
            </a:r>
            <a:r>
              <a:rPr lang="fr-FR" sz="1200" dirty="0" smtClean="0">
                <a:solidFill>
                  <a:schemeClr val="bg1"/>
                </a:solidFill>
              </a:rPr>
              <a:t> radiologique : </a:t>
            </a:r>
            <a:r>
              <a:rPr lang="fr-FR" sz="1200" dirty="0" err="1" smtClean="0">
                <a:solidFill>
                  <a:schemeClr val="bg1"/>
                </a:solidFill>
              </a:rPr>
              <a:t>mégadolicho-oesophage</a:t>
            </a:r>
            <a:r>
              <a:rPr lang="fr-FR" sz="1200" dirty="0" smtClean="0">
                <a:solidFill>
                  <a:schemeClr val="bg1"/>
                </a:solidFill>
              </a:rPr>
              <a:t> avec aspect effilé en « bec d'oiseau » du cardia.</a:t>
            </a:r>
            <a:endParaRPr lang="fr-FR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93251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44909" y="329278"/>
            <a:ext cx="8465941" cy="6177884"/>
          </a:xfrm>
        </p:spPr>
        <p:txBody>
          <a:bodyPr>
            <a:normAutofit/>
          </a:bodyPr>
          <a:lstStyle/>
          <a:p>
            <a:r>
              <a:rPr lang="fr-FR" sz="2400" b="1" u="sng" dirty="0" smtClean="0"/>
              <a:t>Diverticules de l’œsophage:</a:t>
            </a:r>
          </a:p>
          <a:p>
            <a:pPr lvl="1"/>
            <a:r>
              <a:rPr lang="fr-FR" sz="1600" i="1" dirty="0" err="1" smtClean="0"/>
              <a:t>Def</a:t>
            </a:r>
            <a:r>
              <a:rPr lang="fr-FR" sz="1600" i="1" dirty="0" smtClean="0"/>
              <a:t>: </a:t>
            </a:r>
            <a:r>
              <a:rPr lang="fr-FR" sz="1600" dirty="0"/>
              <a:t>hernie de la muqueuse </a:t>
            </a:r>
            <a:r>
              <a:rPr lang="fr-FR" sz="1600" dirty="0" err="1"/>
              <a:t>oesophagienne</a:t>
            </a:r>
            <a:r>
              <a:rPr lang="fr-FR" sz="1600" dirty="0"/>
              <a:t> à travers une zone de faiblesse de la musculeuse </a:t>
            </a:r>
            <a:r>
              <a:rPr lang="fr-FR" sz="1600" dirty="0" err="1"/>
              <a:t>oesophagienne</a:t>
            </a:r>
            <a:r>
              <a:rPr lang="fr-FR" sz="1600" dirty="0"/>
              <a:t> </a:t>
            </a:r>
            <a:endParaRPr lang="fr-FR" sz="1600" b="1" dirty="0"/>
          </a:p>
          <a:p>
            <a:pPr lvl="1"/>
            <a:endParaRPr lang="fr-FR" sz="1600" i="1" dirty="0" smtClean="0"/>
          </a:p>
          <a:p>
            <a:pPr marL="625475" lvl="1" indent="-342900">
              <a:buFont typeface="+mj-lt"/>
              <a:buAutoNum type="arabicPeriod"/>
            </a:pPr>
            <a:r>
              <a:rPr lang="fr-FR" sz="1600" b="1" u="sng" dirty="0" smtClean="0"/>
              <a:t>Diverticule de Zenker:</a:t>
            </a:r>
          </a:p>
          <a:p>
            <a:pPr lvl="1"/>
            <a:r>
              <a:rPr lang="fr-FR" sz="1600" dirty="0"/>
              <a:t>cervical </a:t>
            </a:r>
            <a:endParaRPr lang="fr-FR" sz="1600" dirty="0" smtClean="0"/>
          </a:p>
          <a:p>
            <a:pPr lvl="1"/>
            <a:r>
              <a:rPr lang="fr-FR" sz="1600" dirty="0"/>
              <a:t>hernie de la muqueuse à travers une zone de faiblesse située au-dessus du </a:t>
            </a:r>
            <a:r>
              <a:rPr lang="fr-FR" sz="1600" dirty="0" err="1"/>
              <a:t>crico</a:t>
            </a:r>
            <a:r>
              <a:rPr lang="fr-FR" sz="1600" dirty="0"/>
              <a:t>-pharyngien </a:t>
            </a:r>
            <a:endParaRPr lang="fr-FR" sz="1600" dirty="0" smtClean="0"/>
          </a:p>
          <a:p>
            <a:pPr lvl="1"/>
            <a:r>
              <a:rPr lang="fr-FR" sz="1600" dirty="0"/>
              <a:t>régurgitations,  dysphagie </a:t>
            </a:r>
            <a:r>
              <a:rPr lang="fr-FR" sz="1600" dirty="0" smtClean="0"/>
              <a:t>+++</a:t>
            </a:r>
          </a:p>
          <a:p>
            <a:pPr lvl="1"/>
            <a:r>
              <a:rPr lang="fr-FR" sz="1600" dirty="0" smtClean="0"/>
              <a:t>3 stades:</a:t>
            </a:r>
          </a:p>
          <a:p>
            <a:pPr lvl="1"/>
            <a:endParaRPr lang="fr-FR" sz="1600" dirty="0"/>
          </a:p>
          <a:p>
            <a:pPr lvl="1"/>
            <a:endParaRPr lang="fr-FR" sz="1600" dirty="0" smtClean="0"/>
          </a:p>
          <a:p>
            <a:pPr lvl="1"/>
            <a:endParaRPr lang="fr-FR" sz="1600" dirty="0"/>
          </a:p>
          <a:p>
            <a:pPr lvl="1"/>
            <a:endParaRPr lang="fr-FR" sz="1600" dirty="0" smtClean="0"/>
          </a:p>
          <a:p>
            <a:pPr lvl="1"/>
            <a:endParaRPr lang="fr-FR" sz="1600" dirty="0"/>
          </a:p>
          <a:p>
            <a:pPr lvl="1"/>
            <a:endParaRPr lang="fr-FR" sz="1600" dirty="0" smtClean="0"/>
          </a:p>
          <a:p>
            <a:pPr lvl="1"/>
            <a:endParaRPr lang="fr-FR" sz="1600" dirty="0"/>
          </a:p>
          <a:p>
            <a:pPr lvl="1"/>
            <a:r>
              <a:rPr lang="fr-FR" sz="1600" dirty="0" smtClean="0"/>
              <a:t>Traitement </a:t>
            </a:r>
            <a:r>
              <a:rPr lang="fr-FR" sz="1600" dirty="0" err="1" smtClean="0"/>
              <a:t>chiturgical</a:t>
            </a:r>
            <a:r>
              <a:rPr lang="fr-FR" sz="1600" dirty="0" smtClean="0"/>
              <a:t> ou endoscopique</a:t>
            </a:r>
          </a:p>
          <a:p>
            <a:pPr marL="577850" lvl="2" indent="0">
              <a:buNone/>
            </a:pPr>
            <a:endParaRPr lang="fr-FR" sz="1400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1860" y="3285256"/>
            <a:ext cx="3117521" cy="2024597"/>
          </a:xfrm>
          <a:prstGeom prst="rect">
            <a:avLst/>
          </a:prstGeom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651859" y="5309853"/>
            <a:ext cx="3117521" cy="3429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mbria" charset="0"/>
                <a:ea typeface="ÇlÇr ñæí©" charset="0"/>
              </a:rPr>
              <a:t>Stade</a:t>
            </a:r>
            <a:r>
              <a:rPr kumimoji="0" lang="en-GB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charset="0"/>
                <a:ea typeface="ÇlÇr ñæí©" charset="0"/>
              </a:rPr>
              <a:t> </a:t>
            </a:r>
            <a:r>
              <a:rPr kumimoji="0" lang="en-GB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charset="0"/>
                <a:ea typeface="ÇlÇr ñæí©" charset="0"/>
              </a:rPr>
              <a:t>I                  </a:t>
            </a:r>
            <a:r>
              <a:rPr kumimoji="0" lang="en-GB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mbria" charset="0"/>
                <a:ea typeface="ÇlÇr ñæí©" charset="0"/>
              </a:rPr>
              <a:t>Stade</a:t>
            </a:r>
            <a:r>
              <a:rPr kumimoji="0" lang="en-GB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charset="0"/>
                <a:ea typeface="ÇlÇr ñæí©" charset="0"/>
              </a:rPr>
              <a:t> </a:t>
            </a:r>
            <a:r>
              <a:rPr kumimoji="0" lang="en-GB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charset="0"/>
                <a:ea typeface="ÇlÇr ñæí©" charset="0"/>
              </a:rPr>
              <a:t>II      </a:t>
            </a:r>
            <a:r>
              <a:rPr kumimoji="0" lang="en-GB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charset="0"/>
                <a:ea typeface="ÇlÇr ñæí©" charset="0"/>
              </a:rPr>
              <a:t>                </a:t>
            </a:r>
            <a:r>
              <a:rPr kumimoji="0" lang="en-GB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mbria" charset="0"/>
                <a:ea typeface="ÇlÇr ñæí©" charset="0"/>
              </a:rPr>
              <a:t>Stade</a:t>
            </a:r>
            <a:r>
              <a:rPr kumimoji="0" lang="en-GB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charset="0"/>
                <a:ea typeface="ÇlÇr ñæí©" charset="0"/>
              </a:rPr>
              <a:t> III</a:t>
            </a:r>
            <a:endParaRPr kumimoji="0" lang="fr-FR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0"/>
            </a:endParaRPr>
          </a:p>
        </p:txBody>
      </p:sp>
      <p:pic>
        <p:nvPicPr>
          <p:cNvPr id="6" name="Picture 5" descr="C:\Documents and Settings\DR MOUROUX\Bureau\Ancien Bureau\Photos\PATHOLOGIE DE L'OESOPHAGE\Diverticule oesophage\Diverticule de Zenker\Zenker  monsieur Desdier\Application de la TA 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2787" y="4038600"/>
            <a:ext cx="2081213" cy="281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25099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82198" y="391998"/>
            <a:ext cx="8591361" cy="6193564"/>
          </a:xfrm>
        </p:spPr>
        <p:txBody>
          <a:bodyPr>
            <a:normAutofit/>
          </a:bodyPr>
          <a:lstStyle/>
          <a:p>
            <a:r>
              <a:rPr lang="fr-FR" sz="2400" b="1" u="sng" dirty="0" err="1" smtClean="0"/>
              <a:t>Stenoses</a:t>
            </a:r>
            <a:r>
              <a:rPr lang="fr-FR" sz="2400" b="1" u="sng" dirty="0" smtClean="0"/>
              <a:t> cicatricielles</a:t>
            </a:r>
          </a:p>
          <a:p>
            <a:pPr lvl="1"/>
            <a:r>
              <a:rPr lang="fr-FR" sz="1600" dirty="0"/>
              <a:t>caustiques : sténoses secondaires à l’ingestion de produit corrosif (acide, base, </a:t>
            </a:r>
            <a:r>
              <a:rPr lang="fr-FR" sz="1600" dirty="0" err="1"/>
              <a:t>destop</a:t>
            </a:r>
            <a:r>
              <a:rPr lang="fr-FR" sz="1600" dirty="0"/>
              <a:t>, javel…)</a:t>
            </a:r>
          </a:p>
          <a:p>
            <a:pPr lvl="1"/>
            <a:r>
              <a:rPr lang="fr-FR" sz="1600" dirty="0"/>
              <a:t>peptiques : sténoses cicatricielles d’un reflux gastro-</a:t>
            </a:r>
            <a:r>
              <a:rPr lang="fr-FR" sz="1600" dirty="0" err="1"/>
              <a:t>oesophagien</a:t>
            </a:r>
            <a:r>
              <a:rPr lang="fr-FR" dirty="0"/>
              <a:t>.</a:t>
            </a:r>
            <a:endParaRPr lang="fr-FR" sz="1400" dirty="0"/>
          </a:p>
          <a:p>
            <a:pPr marL="0" indent="0">
              <a:buNone/>
            </a:pPr>
            <a:endParaRPr lang="fr-FR" sz="1600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4017" y="2459401"/>
            <a:ext cx="2978391" cy="2887448"/>
          </a:xfrm>
          <a:prstGeom prst="rect">
            <a:avLst/>
          </a:prstGeom>
        </p:spPr>
      </p:pic>
      <p:sp>
        <p:nvSpPr>
          <p:cNvPr id="5" name="Text Box 1"/>
          <p:cNvSpPr txBox="1">
            <a:spLocks noChangeArrowheads="1"/>
          </p:cNvSpPr>
          <p:nvPr/>
        </p:nvSpPr>
        <p:spPr bwMode="auto">
          <a:xfrm>
            <a:off x="5063887" y="3135982"/>
            <a:ext cx="2187813" cy="105184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FFFF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mbria" charset="0"/>
                <a:ea typeface="ÇlÇr ñæí©" charset="0"/>
              </a:rPr>
              <a:t>Sténose étendue de l</a:t>
            </a:r>
            <a:r>
              <a:rPr kumimoji="0" lang="fr-FR" altLang="fr-FR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mbria" charset="0"/>
                <a:ea typeface="ÇlÇr ñæí©" charset="0"/>
              </a:rPr>
              <a:t>’</a:t>
            </a:r>
            <a:r>
              <a:rPr kumimoji="0" lang="fr-FR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mbria" charset="0"/>
                <a:ea typeface="ÇlÇr ñæí©" charset="0"/>
              </a:rPr>
              <a:t>oeophage secondaire à une prise accidentelle de Javel</a:t>
            </a:r>
            <a:endParaRPr kumimoji="0" lang="fr-FR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0"/>
            </a:endParaRPr>
          </a:p>
        </p:txBody>
      </p:sp>
      <p:sp>
        <p:nvSpPr>
          <p:cNvPr id="6" name="Line 2"/>
          <p:cNvSpPr>
            <a:spLocks noChangeShapeType="1"/>
          </p:cNvSpPr>
          <p:nvPr/>
        </p:nvSpPr>
        <p:spPr bwMode="auto">
          <a:xfrm flipH="1" flipV="1">
            <a:off x="2665204" y="3159125"/>
            <a:ext cx="2398683" cy="2286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7" name="Line 3"/>
          <p:cNvSpPr>
            <a:spLocks noChangeShapeType="1"/>
          </p:cNvSpPr>
          <p:nvPr/>
        </p:nvSpPr>
        <p:spPr bwMode="auto">
          <a:xfrm flipH="1">
            <a:off x="2916046" y="3616324"/>
            <a:ext cx="2132164" cy="444771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615440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29231" y="344958"/>
            <a:ext cx="8607040" cy="6099484"/>
          </a:xfrm>
        </p:spPr>
        <p:txBody>
          <a:bodyPr>
            <a:normAutofit/>
          </a:bodyPr>
          <a:lstStyle/>
          <a:p>
            <a:r>
              <a:rPr lang="fr-FR" sz="2400" b="1" u="sng" dirty="0" smtClean="0"/>
              <a:t>Perforations:</a:t>
            </a:r>
          </a:p>
          <a:p>
            <a:pPr lvl="1"/>
            <a:r>
              <a:rPr lang="fr-FR" sz="1600" dirty="0"/>
              <a:t>iatrogènes </a:t>
            </a:r>
            <a:r>
              <a:rPr lang="fr-FR" sz="1600" dirty="0" smtClean="0"/>
              <a:t>: </a:t>
            </a:r>
            <a:r>
              <a:rPr lang="fr-FR" sz="1600" dirty="0"/>
              <a:t>endoscopie, </a:t>
            </a:r>
            <a:r>
              <a:rPr lang="fr-FR" sz="1600" dirty="0" smtClean="0"/>
              <a:t>dilatation</a:t>
            </a:r>
            <a:r>
              <a:rPr lang="fr-FR" sz="1600" dirty="0"/>
              <a:t>, </a:t>
            </a:r>
            <a:r>
              <a:rPr lang="fr-FR" sz="1600" dirty="0" smtClean="0"/>
              <a:t>scléroses </a:t>
            </a:r>
            <a:r>
              <a:rPr lang="fr-FR" sz="1600" dirty="0"/>
              <a:t>de varices </a:t>
            </a:r>
            <a:r>
              <a:rPr lang="fr-FR" sz="1600" dirty="0" err="1"/>
              <a:t>oesophagiennes</a:t>
            </a:r>
            <a:r>
              <a:rPr lang="fr-FR" sz="1600" dirty="0"/>
              <a:t> </a:t>
            </a:r>
            <a:endParaRPr lang="fr-FR" sz="1600" dirty="0" smtClean="0"/>
          </a:p>
          <a:p>
            <a:pPr lvl="1"/>
            <a:r>
              <a:rPr lang="fr-FR" sz="1600" dirty="0"/>
              <a:t>spontanées (Syndrome de </a:t>
            </a:r>
            <a:r>
              <a:rPr lang="fr-FR" sz="1600" dirty="0" err="1"/>
              <a:t>Boerhave</a:t>
            </a:r>
            <a:r>
              <a:rPr lang="fr-FR" sz="1600" dirty="0"/>
              <a:t>) </a:t>
            </a:r>
            <a:endParaRPr lang="fr-FR" sz="1600" dirty="0" smtClean="0"/>
          </a:p>
          <a:p>
            <a:pPr lvl="1"/>
            <a:endParaRPr lang="fr-FR" sz="1600" b="1" u="sng" dirty="0"/>
          </a:p>
          <a:p>
            <a:pPr lvl="1"/>
            <a:r>
              <a:rPr lang="fr-FR" sz="1600" dirty="0"/>
              <a:t>syndrome infectieux grave en rapport avec un ensemencement septique du médiastin ou de la </a:t>
            </a:r>
            <a:r>
              <a:rPr lang="fr-FR" sz="1600" dirty="0" smtClean="0"/>
              <a:t>plèvre. Mortalité+++</a:t>
            </a:r>
            <a:endParaRPr lang="fr-FR" sz="1600" b="1" u="sng" dirty="0"/>
          </a:p>
        </p:txBody>
      </p:sp>
      <p:pic>
        <p:nvPicPr>
          <p:cNvPr id="4" name="Picture 4" descr="C:\WINDOWS\Bureau\Photos\PATHOLOGIE DE L'OESOPHAGE\PERFORATION  et Fistule OESOPHAGIENNE\SHUMI perf néo op en nov 01\Shumi Togd.JPG"/>
          <p:cNvPicPr>
            <a:picLocks noChangeAspect="1" noChangeArrowheads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231" y="2639473"/>
            <a:ext cx="2790825" cy="396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C:\WINDOWS\Bureau\Photos\PATHOLOGIE DE L'OESOPHAGE\PERFORATION  et Fistule OESOPHAGIENNE\Ca capeletti perf sur sclérose\tdm 2.jpg"/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0056" y="4244975"/>
            <a:ext cx="2889250" cy="2613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C:\WINDOWS\Bureau\Photos\PATHOLOGIE DE L'OESOPHAGE\PERFORATION  et Fistule OESOPHAGIENNE\Ca capeletti perf sur sclérose\Lésion 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4546" y="2290476"/>
            <a:ext cx="3150821" cy="4567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58836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u="sng" dirty="0" smtClean="0"/>
              <a:t>Anatomie et physiologie:</a:t>
            </a:r>
            <a:endParaRPr lang="fr-FR" b="1" u="sng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dirty="0"/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757" y="1425388"/>
            <a:ext cx="4236890" cy="5213036"/>
          </a:xfrm>
          <a:prstGeom prst="rect">
            <a:avLst/>
          </a:prstGeom>
        </p:spPr>
      </p:pic>
      <p:pic>
        <p:nvPicPr>
          <p:cNvPr id="8" name="Picture 5" descr="C:\WINDOWS\Bureau\JM\K OESOPHAGE\K eoso Photo Stade et image\échoendoscopi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2632" y="3324141"/>
            <a:ext cx="4878944" cy="3314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72458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29231" y="360638"/>
            <a:ext cx="8560007" cy="6193564"/>
          </a:xfrm>
        </p:spPr>
        <p:txBody>
          <a:bodyPr>
            <a:normAutofit/>
          </a:bodyPr>
          <a:lstStyle/>
          <a:p>
            <a:r>
              <a:rPr lang="fr-FR" sz="2400" b="1" u="sng" dirty="0" smtClean="0"/>
              <a:t>Corps étrangers:</a:t>
            </a: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5489" y="1576146"/>
            <a:ext cx="2633342" cy="389871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558831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dirty="0">
                <a:solidFill>
                  <a:srgbClr val="FFFFFF"/>
                </a:solidFill>
              </a:rPr>
              <a:t>Présence d’un appareil dentaire bloqué dans l’</a:t>
            </a:r>
            <a:r>
              <a:rPr lang="fr-FR" dirty="0" err="1">
                <a:solidFill>
                  <a:srgbClr val="FFFFFF"/>
                </a:solidFill>
              </a:rPr>
              <a:t>oesophage</a:t>
            </a:r>
            <a:r>
              <a:rPr lang="fr-FR" dirty="0">
                <a:solidFill>
                  <a:srgbClr val="FFFFFF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504646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7064" y="1946835"/>
            <a:ext cx="4834445" cy="3551518"/>
          </a:xfrm>
          <a:prstGeom prst="rect">
            <a:avLst/>
          </a:prstGeom>
        </p:spPr>
      </p:pic>
      <p:sp>
        <p:nvSpPr>
          <p:cNvPr id="6" name="Titre 5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pPr algn="l"/>
            <a:r>
              <a:rPr lang="fr-FR" sz="2400" b="1" i="1" dirty="0" smtClean="0"/>
              <a:t>Fonction de transport</a:t>
            </a:r>
            <a:endParaRPr lang="fr-FR" sz="2400" b="1" i="1" dirty="0"/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half" idx="2"/>
          </p:nvPr>
        </p:nvSpPr>
        <p:spPr>
          <a:xfrm>
            <a:off x="209176" y="1389529"/>
            <a:ext cx="4227888" cy="5184589"/>
          </a:xfrm>
        </p:spPr>
        <p:txBody>
          <a:bodyPr/>
          <a:lstStyle/>
          <a:p>
            <a:pPr algn="l"/>
            <a:r>
              <a:rPr lang="fr-FR" u="sng" dirty="0" smtClean="0"/>
              <a:t>Mécanismes protecteurs:</a:t>
            </a:r>
          </a:p>
          <a:p>
            <a:pPr marL="609600" indent="-609600" algn="l">
              <a:buFontTx/>
              <a:buAutoNum type="arabicPeriod"/>
            </a:pPr>
            <a:r>
              <a:rPr lang="fr-FR" dirty="0"/>
              <a:t>Fermeture du défilé </a:t>
            </a:r>
            <a:r>
              <a:rPr lang="fr-FR" dirty="0" err="1"/>
              <a:t>naso</a:t>
            </a:r>
            <a:r>
              <a:rPr lang="fr-FR" dirty="0"/>
              <a:t>-pharyngé</a:t>
            </a:r>
          </a:p>
          <a:p>
            <a:pPr marL="609600" indent="-609600" algn="l">
              <a:buFontTx/>
              <a:buAutoNum type="arabicPeriod"/>
            </a:pPr>
            <a:r>
              <a:rPr lang="fr-FR" dirty="0" err="1" smtClean="0"/>
              <a:t>Horizontalisation</a:t>
            </a:r>
            <a:r>
              <a:rPr lang="fr-FR" dirty="0" smtClean="0"/>
              <a:t> </a:t>
            </a:r>
            <a:r>
              <a:rPr lang="fr-FR" dirty="0"/>
              <a:t>de l’épiglotte</a:t>
            </a:r>
          </a:p>
          <a:p>
            <a:pPr marL="609600" indent="-609600" algn="l">
              <a:buFontTx/>
              <a:buAutoNum type="arabicPeriod"/>
            </a:pPr>
            <a:r>
              <a:rPr lang="fr-FR" dirty="0" smtClean="0"/>
              <a:t>Ascension </a:t>
            </a:r>
            <a:r>
              <a:rPr lang="fr-FR" dirty="0"/>
              <a:t>du larynx</a:t>
            </a:r>
          </a:p>
          <a:p>
            <a:pPr marL="609600" indent="-609600" algn="l">
              <a:buFontTx/>
              <a:buAutoNum type="arabicPeriod"/>
            </a:pPr>
            <a:r>
              <a:rPr lang="fr-FR" dirty="0"/>
              <a:t>Fermeture des cordes vocales</a:t>
            </a:r>
          </a:p>
          <a:p>
            <a:pPr marL="609600" indent="-609600" algn="l">
              <a:buFontTx/>
              <a:buAutoNum type="arabicPeriod"/>
            </a:pPr>
            <a:r>
              <a:rPr lang="fr-FR" dirty="0"/>
              <a:t>Arrêt de la respiration</a:t>
            </a:r>
          </a:p>
          <a:p>
            <a:pPr marL="285750" indent="-285750" algn="l">
              <a:buFont typeface="Arial"/>
              <a:buChar char="•"/>
            </a:pPr>
            <a:endParaRPr lang="fr-FR" i="1" dirty="0" smtClean="0"/>
          </a:p>
          <a:p>
            <a:pPr algn="l"/>
            <a:r>
              <a:rPr lang="fr-FR" u="sng" dirty="0" smtClean="0"/>
              <a:t>Suite:</a:t>
            </a:r>
          </a:p>
          <a:p>
            <a:pPr marL="342900" lvl="0" indent="-342900" algn="l">
              <a:buFont typeface="+mj-lt"/>
              <a:buAutoNum type="arabicPeriod"/>
            </a:pPr>
            <a:r>
              <a:rPr lang="fr-FR" dirty="0"/>
              <a:t>une contraction pharyngée</a:t>
            </a:r>
          </a:p>
          <a:p>
            <a:pPr marL="342900" lvl="0" indent="-342900" algn="l">
              <a:buFont typeface="+mj-lt"/>
              <a:buAutoNum type="arabicPeriod"/>
            </a:pPr>
            <a:r>
              <a:rPr lang="fr-FR" dirty="0"/>
              <a:t>la relaxation du sphincter supérieur</a:t>
            </a:r>
          </a:p>
          <a:p>
            <a:pPr marL="342900" lvl="0" indent="-342900" algn="l">
              <a:buFont typeface="+mj-lt"/>
              <a:buAutoNum type="arabicPeriod"/>
            </a:pPr>
            <a:r>
              <a:rPr lang="fr-FR" dirty="0"/>
              <a:t>la contraction péristaltique primaire de l’œsophage</a:t>
            </a:r>
          </a:p>
          <a:p>
            <a:pPr marL="342900" lvl="0" indent="-342900" algn="l">
              <a:buFont typeface="+mj-lt"/>
              <a:buAutoNum type="arabicPeriod"/>
            </a:pPr>
            <a:r>
              <a:rPr lang="fr-FR" dirty="0"/>
              <a:t>l’ouverture du SIO</a:t>
            </a:r>
          </a:p>
          <a:p>
            <a:pPr marL="342900" indent="-342900" algn="l">
              <a:buFont typeface="+mj-lt"/>
              <a:buAutoNum type="arabicPeriod"/>
            </a:pPr>
            <a:endParaRPr lang="fr-FR" u="sng" dirty="0"/>
          </a:p>
        </p:txBody>
      </p:sp>
    </p:spTree>
    <p:extLst>
      <p:ext uri="{BB962C8B-B14F-4D97-AF65-F5344CB8AC3E}">
        <p14:creationId xmlns:p14="http://schemas.microsoft.com/office/powerpoint/2010/main" val="14852835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P124000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750" y="1901812"/>
            <a:ext cx="3114675" cy="3467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C:\WINDOWS\Bureau\Photos\ANATOMIE ET CHIRURGIE\Jonction oeso cardiale.JPG"/>
          <p:cNvPicPr>
            <a:picLocks noChangeAspect="1" noChangeArrowheads="1"/>
          </p:cNvPicPr>
          <p:nvPr/>
        </p:nvPicPr>
        <p:blipFill>
          <a:blip r:embed="rId3">
            <a:lum contrast="7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5266" y="4318000"/>
            <a:ext cx="5388734" cy="2497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295750" y="313764"/>
            <a:ext cx="3459516" cy="1438835"/>
          </a:xfrm>
        </p:spPr>
        <p:txBody>
          <a:bodyPr anchor="t"/>
          <a:lstStyle/>
          <a:p>
            <a:pPr algn="l"/>
            <a:r>
              <a:rPr lang="fr-FR" sz="2400" i="1" dirty="0" smtClean="0"/>
              <a:t>Mécanisme anti-reflux</a:t>
            </a:r>
            <a:endParaRPr lang="fr-FR" sz="2400" i="1" dirty="0"/>
          </a:p>
        </p:txBody>
      </p:sp>
      <p:sp>
        <p:nvSpPr>
          <p:cNvPr id="5" name="Espace réservé du contenu 4"/>
          <p:cNvSpPr>
            <a:spLocks noGrp="1"/>
          </p:cNvSpPr>
          <p:nvPr>
            <p:ph idx="1"/>
          </p:nvPr>
        </p:nvSpPr>
        <p:spPr>
          <a:xfrm>
            <a:off x="3755266" y="104588"/>
            <a:ext cx="5388733" cy="4213412"/>
          </a:xfrm>
        </p:spPr>
        <p:txBody>
          <a:bodyPr/>
          <a:lstStyle/>
          <a:p>
            <a:pPr marL="0" indent="0">
              <a:buNone/>
            </a:pPr>
            <a:r>
              <a:rPr lang="fr-FR" sz="1600" u="sng" dirty="0" smtClean="0"/>
              <a:t>Particularité anatomique et physiologique:</a:t>
            </a:r>
          </a:p>
          <a:p>
            <a:r>
              <a:rPr lang="fr-FR" sz="1600" dirty="0" smtClean="0"/>
              <a:t>Angle de </a:t>
            </a:r>
            <a:r>
              <a:rPr lang="fr-FR" sz="1600" dirty="0" err="1" smtClean="0"/>
              <a:t>Hiss</a:t>
            </a:r>
            <a:r>
              <a:rPr lang="fr-FR" sz="1600" dirty="0" smtClean="0"/>
              <a:t>.</a:t>
            </a:r>
          </a:p>
          <a:p>
            <a:r>
              <a:rPr lang="fr-FR" sz="1600" dirty="0" smtClean="0"/>
              <a:t>Valvule </a:t>
            </a:r>
            <a:r>
              <a:rPr lang="fr-FR" sz="1600" dirty="0"/>
              <a:t>de </a:t>
            </a:r>
            <a:r>
              <a:rPr lang="fr-FR" sz="1600" dirty="0" err="1" smtClean="0"/>
              <a:t>Gubarow</a:t>
            </a:r>
            <a:r>
              <a:rPr lang="fr-FR" sz="1600" dirty="0" smtClean="0"/>
              <a:t>.</a:t>
            </a:r>
          </a:p>
          <a:p>
            <a:r>
              <a:rPr lang="fr-FR" sz="1600" dirty="0" smtClean="0"/>
              <a:t>Portion </a:t>
            </a:r>
            <a:r>
              <a:rPr lang="fr-FR" sz="1600" dirty="0"/>
              <a:t>abdominale de </a:t>
            </a:r>
            <a:r>
              <a:rPr lang="fr-FR" sz="1600" dirty="0" smtClean="0"/>
              <a:t>l’œsophage.</a:t>
            </a:r>
          </a:p>
          <a:p>
            <a:r>
              <a:rPr lang="fr-FR" sz="1600" dirty="0" smtClean="0"/>
              <a:t>Piliers </a:t>
            </a:r>
            <a:r>
              <a:rPr lang="fr-FR" sz="1600" dirty="0"/>
              <a:t>du </a:t>
            </a:r>
            <a:r>
              <a:rPr lang="fr-FR" sz="1600" dirty="0" smtClean="0"/>
              <a:t>diaphragme.</a:t>
            </a:r>
          </a:p>
          <a:p>
            <a:pPr lvl="0"/>
            <a:r>
              <a:rPr lang="fr-FR" sz="1600" dirty="0" smtClean="0"/>
              <a:t>Sphincter </a:t>
            </a:r>
            <a:r>
              <a:rPr lang="fr-FR" sz="1600" dirty="0"/>
              <a:t>inférieur de </a:t>
            </a:r>
            <a:r>
              <a:rPr lang="fr-FR" sz="1600" dirty="0" smtClean="0"/>
              <a:t>l’œsophage.</a:t>
            </a:r>
            <a:endParaRPr lang="fr-FR" sz="1600" dirty="0"/>
          </a:p>
          <a:p>
            <a:r>
              <a:rPr lang="fr-FR" sz="1600" dirty="0" smtClean="0"/>
              <a:t>Péristaltisme </a:t>
            </a:r>
            <a:r>
              <a:rPr lang="fr-FR" sz="1600" dirty="0" err="1" smtClean="0"/>
              <a:t>oesophagien</a:t>
            </a:r>
            <a:r>
              <a:rPr lang="fr-FR" sz="16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537839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09176" y="369047"/>
            <a:ext cx="7583487" cy="1044388"/>
          </a:xfrm>
        </p:spPr>
        <p:txBody>
          <a:bodyPr anchor="t"/>
          <a:lstStyle/>
          <a:p>
            <a:r>
              <a:rPr lang="fr-FR" b="1" u="sng" dirty="0" smtClean="0"/>
              <a:t>Séméiologie:</a:t>
            </a:r>
            <a:endParaRPr lang="fr-FR" b="1" u="sng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idx="1"/>
          </p:nvPr>
        </p:nvSpPr>
        <p:spPr>
          <a:xfrm>
            <a:off x="209176" y="1154953"/>
            <a:ext cx="3657600" cy="789828"/>
          </a:xfrm>
        </p:spPr>
        <p:txBody>
          <a:bodyPr anchor="t"/>
          <a:lstStyle/>
          <a:p>
            <a:pPr algn="l"/>
            <a:r>
              <a:rPr lang="fr-FR" i="1" dirty="0" smtClean="0"/>
              <a:t>Clinique:</a:t>
            </a:r>
            <a:endParaRPr lang="fr-FR" i="1" dirty="0"/>
          </a:p>
        </p:txBody>
      </p:sp>
      <p:sp>
        <p:nvSpPr>
          <p:cNvPr id="5" name="Espace réservé du contenu 4"/>
          <p:cNvSpPr>
            <a:spLocks noGrp="1"/>
          </p:cNvSpPr>
          <p:nvPr>
            <p:ph sz="half" idx="2"/>
          </p:nvPr>
        </p:nvSpPr>
        <p:spPr>
          <a:xfrm>
            <a:off x="209176" y="2362199"/>
            <a:ext cx="8725647" cy="430156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fr-FR" sz="2400" b="1" u="sng" dirty="0" smtClean="0"/>
              <a:t>Dysphagie:</a:t>
            </a:r>
          </a:p>
          <a:p>
            <a:r>
              <a:rPr lang="fr-FR" sz="1800" i="1" dirty="0" err="1" smtClean="0"/>
              <a:t>Def</a:t>
            </a:r>
            <a:r>
              <a:rPr lang="fr-FR" sz="1800" i="1" dirty="0" smtClean="0"/>
              <a:t>:</a:t>
            </a:r>
            <a:r>
              <a:rPr lang="fr-FR" sz="1800" dirty="0" smtClean="0"/>
              <a:t> </a:t>
            </a:r>
            <a:r>
              <a:rPr lang="fr-FR" sz="1800" dirty="0"/>
              <a:t>sensation de gêne ou d’obstruction au passage des </a:t>
            </a:r>
            <a:r>
              <a:rPr lang="fr-FR" sz="1800" dirty="0" smtClean="0"/>
              <a:t>aliments.</a:t>
            </a:r>
          </a:p>
          <a:p>
            <a:r>
              <a:rPr lang="fr-FR" sz="1800" i="1" dirty="0" smtClean="0"/>
              <a:t>2 types:</a:t>
            </a:r>
          </a:p>
          <a:p>
            <a:pPr lvl="1"/>
            <a:r>
              <a:rPr lang="fr-FR" sz="1600" u="sng" dirty="0" smtClean="0"/>
              <a:t>Mécanique</a:t>
            </a:r>
          </a:p>
          <a:p>
            <a:pPr lvl="2"/>
            <a:r>
              <a:rPr lang="fr-FR" sz="1600" dirty="0" smtClean="0"/>
              <a:t>Sténose intrinsèque.</a:t>
            </a:r>
          </a:p>
          <a:p>
            <a:pPr lvl="2"/>
            <a:r>
              <a:rPr lang="fr-FR" sz="1600" dirty="0" smtClean="0"/>
              <a:t>Compression extrinsèque</a:t>
            </a:r>
          </a:p>
          <a:p>
            <a:pPr lvl="1"/>
            <a:endParaRPr lang="fr-FR" sz="1600" dirty="0" smtClean="0"/>
          </a:p>
          <a:p>
            <a:pPr lvl="1"/>
            <a:r>
              <a:rPr lang="fr-FR" sz="1600" u="sng" dirty="0" smtClean="0"/>
              <a:t>Motrice</a:t>
            </a:r>
          </a:p>
          <a:p>
            <a:pPr lvl="2"/>
            <a:r>
              <a:rPr lang="fr-FR" sz="1600" dirty="0" smtClean="0"/>
              <a:t>Trouble du moteur du pharynx</a:t>
            </a:r>
          </a:p>
          <a:p>
            <a:pPr lvl="2"/>
            <a:r>
              <a:rPr lang="fr-FR" sz="1600" dirty="0" smtClean="0"/>
              <a:t>Trouble moteur de l’œsophage</a:t>
            </a:r>
          </a:p>
          <a:p>
            <a:pPr lvl="3"/>
            <a:r>
              <a:rPr lang="fr-FR" sz="1600" dirty="0" smtClean="0"/>
              <a:t>Sphinctérien</a:t>
            </a:r>
          </a:p>
          <a:p>
            <a:pPr lvl="3"/>
            <a:r>
              <a:rPr lang="fr-FR" sz="1600" dirty="0" err="1" smtClean="0"/>
              <a:t>peristaltisme</a:t>
            </a:r>
            <a:endParaRPr lang="fr-FR" sz="1600" dirty="0" smtClean="0"/>
          </a:p>
          <a:p>
            <a:pPr lvl="1"/>
            <a:endParaRPr lang="fr-FR" sz="1600" dirty="0"/>
          </a:p>
          <a:p>
            <a:pPr lvl="1"/>
            <a:endParaRPr lang="fr-FR" sz="1600" dirty="0"/>
          </a:p>
        </p:txBody>
      </p:sp>
    </p:spTree>
    <p:extLst>
      <p:ext uri="{BB962C8B-B14F-4D97-AF65-F5344CB8AC3E}">
        <p14:creationId xmlns:p14="http://schemas.microsoft.com/office/powerpoint/2010/main" val="9029756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55346" y="424329"/>
            <a:ext cx="8334654" cy="6045199"/>
          </a:xfrm>
        </p:spPr>
        <p:txBody>
          <a:bodyPr/>
          <a:lstStyle/>
          <a:p>
            <a:pPr marL="0" indent="0">
              <a:buNone/>
            </a:pPr>
            <a:r>
              <a:rPr lang="fr-FR" sz="2400" b="1" u="sng" dirty="0" smtClean="0"/>
              <a:t>Autres signes cliniques:</a:t>
            </a:r>
          </a:p>
          <a:p>
            <a:r>
              <a:rPr lang="fr-FR" sz="1800" b="1" i="1" dirty="0"/>
              <a:t>Les </a:t>
            </a:r>
            <a:r>
              <a:rPr lang="fr-FR" sz="1800" b="1" i="1" dirty="0" smtClean="0"/>
              <a:t>régurgitations</a:t>
            </a:r>
          </a:p>
          <a:p>
            <a:pPr lvl="1"/>
            <a:r>
              <a:rPr lang="fr-FR" sz="1600" dirty="0" smtClean="0"/>
              <a:t>apparition </a:t>
            </a:r>
            <a:r>
              <a:rPr lang="fr-FR" sz="1600" dirty="0"/>
              <a:t>sans effort d’un liquide plus ou moins acide contenant des aliments peu ou pas digérés dans la bouche </a:t>
            </a:r>
            <a:endParaRPr lang="fr-FR" sz="1600" b="1" i="1" dirty="0"/>
          </a:p>
          <a:p>
            <a:r>
              <a:rPr lang="fr-FR" sz="1800" b="1" i="1" dirty="0"/>
              <a:t>La </a:t>
            </a:r>
            <a:r>
              <a:rPr lang="fr-FR" sz="1800" b="1" i="1" dirty="0" smtClean="0"/>
              <a:t>sialorrhée</a:t>
            </a:r>
          </a:p>
          <a:p>
            <a:pPr lvl="1"/>
            <a:r>
              <a:rPr lang="fr-FR" sz="1600" dirty="0"/>
              <a:t>sécrétion excessive de salive </a:t>
            </a:r>
            <a:endParaRPr lang="fr-FR" sz="1600" b="1" i="1" dirty="0"/>
          </a:p>
          <a:p>
            <a:r>
              <a:rPr lang="fr-FR" sz="1800" b="1" i="1" dirty="0"/>
              <a:t>Les douleurs: </a:t>
            </a:r>
            <a:r>
              <a:rPr lang="fr-FR" sz="1800" b="1" i="1" dirty="0" smtClean="0"/>
              <a:t>Pyrosis</a:t>
            </a:r>
          </a:p>
          <a:p>
            <a:pPr lvl="1"/>
            <a:r>
              <a:rPr lang="fr-FR" sz="1600" dirty="0" smtClean="0"/>
              <a:t>sensation de brûlure rétro-sternale </a:t>
            </a:r>
            <a:endParaRPr lang="fr-FR" sz="1600" b="1" i="1" dirty="0" smtClean="0"/>
          </a:p>
          <a:p>
            <a:r>
              <a:rPr lang="fr-FR" sz="1800" b="1" i="1" dirty="0" smtClean="0"/>
              <a:t>Nausées </a:t>
            </a:r>
            <a:r>
              <a:rPr lang="fr-FR" sz="1800" b="1" i="1" dirty="0"/>
              <a:t>et vomissements</a:t>
            </a:r>
          </a:p>
          <a:p>
            <a:r>
              <a:rPr lang="fr-FR" sz="1800" b="1" i="1" dirty="0"/>
              <a:t>Hémorragies: hématémèse et </a:t>
            </a:r>
            <a:r>
              <a:rPr lang="fr-FR" sz="1800" b="1" i="1" dirty="0" err="1" smtClean="0"/>
              <a:t>meléna</a:t>
            </a:r>
            <a:endParaRPr lang="fr-FR" sz="1800" b="1" i="1" dirty="0"/>
          </a:p>
          <a:p>
            <a:endParaRPr lang="fr-FR" sz="1800" b="1" i="1" u="sng" dirty="0" smtClean="0"/>
          </a:p>
          <a:p>
            <a:endParaRPr lang="fr-FR" b="1" u="sng" dirty="0"/>
          </a:p>
        </p:txBody>
      </p:sp>
    </p:spTree>
    <p:extLst>
      <p:ext uri="{BB962C8B-B14F-4D97-AF65-F5344CB8AC3E}">
        <p14:creationId xmlns:p14="http://schemas.microsoft.com/office/powerpoint/2010/main" val="36250836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779463" y="590550"/>
            <a:ext cx="5660183" cy="933450"/>
          </a:xfrm>
        </p:spPr>
        <p:txBody>
          <a:bodyPr anchor="t"/>
          <a:lstStyle/>
          <a:p>
            <a:pPr algn="l"/>
            <a:r>
              <a:rPr lang="fr-FR" sz="2800" i="1" dirty="0" smtClean="0"/>
              <a:t>Examens complémentaires</a:t>
            </a:r>
            <a:endParaRPr lang="fr-FR" sz="2800" i="1" dirty="0"/>
          </a:p>
        </p:txBody>
      </p:sp>
      <p:sp>
        <p:nvSpPr>
          <p:cNvPr id="6" name="Espace réservé du texte 5"/>
          <p:cNvSpPr>
            <a:spLocks noGrp="1"/>
          </p:cNvSpPr>
          <p:nvPr>
            <p:ph type="body" sz="half" idx="2"/>
          </p:nvPr>
        </p:nvSpPr>
        <p:spPr>
          <a:xfrm>
            <a:off x="779463" y="1284941"/>
            <a:ext cx="8065713" cy="5139765"/>
          </a:xfrm>
        </p:spPr>
        <p:txBody>
          <a:bodyPr>
            <a:normAutofit/>
          </a:bodyPr>
          <a:lstStyle/>
          <a:p>
            <a:pPr algn="l"/>
            <a:r>
              <a:rPr lang="fr-FR" sz="2400" u="sng" dirty="0" smtClean="0"/>
              <a:t>endoscopie </a:t>
            </a:r>
            <a:r>
              <a:rPr lang="fr-FR" sz="2400" u="sng" dirty="0" err="1" smtClean="0"/>
              <a:t>oesophagienne</a:t>
            </a:r>
            <a:r>
              <a:rPr lang="fr-FR" sz="2400" u="sng" dirty="0" smtClean="0"/>
              <a:t>:</a:t>
            </a:r>
          </a:p>
          <a:p>
            <a:pPr marL="285750" indent="-285750" algn="l">
              <a:buFont typeface="Arial"/>
              <a:buChar char="•"/>
            </a:pPr>
            <a:r>
              <a:rPr lang="fr-FR" b="1" dirty="0"/>
              <a:t>Aspect de la lésion</a:t>
            </a:r>
          </a:p>
          <a:p>
            <a:pPr marL="285750" indent="-285750" algn="l">
              <a:buFont typeface="Arial"/>
              <a:buChar char="•"/>
            </a:pPr>
            <a:r>
              <a:rPr lang="fr-FR" b="1" dirty="0"/>
              <a:t>Siège de la lésion par rapport aux AD</a:t>
            </a:r>
          </a:p>
          <a:p>
            <a:pPr marL="285750" indent="-285750" algn="l">
              <a:buFont typeface="Arial"/>
              <a:buChar char="•"/>
            </a:pPr>
            <a:r>
              <a:rPr lang="fr-FR" b="1" dirty="0"/>
              <a:t>Etendue</a:t>
            </a:r>
          </a:p>
          <a:p>
            <a:pPr marL="342900" indent="-342900" algn="l">
              <a:buFont typeface="Arial"/>
              <a:buChar char="•"/>
            </a:pPr>
            <a:r>
              <a:rPr lang="fr-FR" sz="2000" b="1" u="sng" dirty="0"/>
              <a:t>Biopsie</a:t>
            </a:r>
          </a:p>
          <a:p>
            <a:pPr marL="342900" indent="-342900" algn="l">
              <a:buFont typeface="Arial"/>
              <a:buChar char="•"/>
            </a:pPr>
            <a:endParaRPr lang="fr-FR" u="sng" dirty="0" smtClean="0"/>
          </a:p>
          <a:p>
            <a:pPr algn="l"/>
            <a:endParaRPr lang="fr-FR" sz="2400" dirty="0"/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72666" y="1284940"/>
            <a:ext cx="3172510" cy="2928471"/>
          </a:xfrm>
          <a:prstGeom prst="rect">
            <a:avLst/>
          </a:prstGeom>
        </p:spPr>
      </p:pic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5672666" y="4234142"/>
            <a:ext cx="3314700" cy="6858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FFFF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mbria" charset="0"/>
                <a:ea typeface="ÇlÇr ñæí©" charset="0"/>
              </a:rPr>
              <a:t>Endoscopie montrant une volumineuse tumeur obstruant l</a:t>
            </a:r>
            <a:r>
              <a:rPr kumimoji="0" lang="fr-FR" altLang="fr-FR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mbria" charset="0"/>
                <a:ea typeface="ÇlÇr ñæí©" charset="0"/>
              </a:rPr>
              <a:t>’</a:t>
            </a:r>
            <a:r>
              <a:rPr kumimoji="0" lang="fr-FR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mbria" charset="0"/>
                <a:ea typeface="ÇlÇr ñæí©" charset="0"/>
              </a:rPr>
              <a:t>œsophage et responsable d</a:t>
            </a:r>
            <a:r>
              <a:rPr kumimoji="0" lang="fr-FR" altLang="fr-FR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mbria" charset="0"/>
                <a:ea typeface="ÇlÇr ñæí©" charset="0"/>
              </a:rPr>
              <a:t>’</a:t>
            </a:r>
            <a:r>
              <a:rPr kumimoji="0" lang="fr-FR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mbria" charset="0"/>
                <a:ea typeface="ÇlÇr ñæí©" charset="0"/>
              </a:rPr>
              <a:t>une dysphagie.</a:t>
            </a:r>
            <a:endParaRPr kumimoji="0" lang="fr-FR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38489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contenu 5"/>
          <p:cNvSpPr>
            <a:spLocks noGrp="1"/>
          </p:cNvSpPr>
          <p:nvPr>
            <p:ph idx="1"/>
          </p:nvPr>
        </p:nvSpPr>
        <p:spPr>
          <a:xfrm>
            <a:off x="403413" y="463176"/>
            <a:ext cx="8396940" cy="596153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400" u="sng" dirty="0" smtClean="0"/>
              <a:t>Echo-endoscopie </a:t>
            </a:r>
            <a:r>
              <a:rPr lang="fr-FR" sz="2400" u="sng" dirty="0" err="1" smtClean="0"/>
              <a:t>oesophagienne</a:t>
            </a:r>
            <a:r>
              <a:rPr lang="fr-FR" sz="2400" u="sng" dirty="0" smtClean="0"/>
              <a:t>:</a:t>
            </a:r>
          </a:p>
          <a:p>
            <a:endParaRPr lang="fr-FR" sz="1800" u="sng" dirty="0" smtClean="0"/>
          </a:p>
          <a:p>
            <a:endParaRPr lang="fr-FR" sz="1800" u="sng" dirty="0"/>
          </a:p>
          <a:p>
            <a:endParaRPr lang="fr-FR" sz="1800" u="sng" dirty="0" smtClean="0"/>
          </a:p>
          <a:p>
            <a:endParaRPr lang="fr-FR" sz="1800" u="sng" dirty="0"/>
          </a:p>
          <a:p>
            <a:r>
              <a:rPr lang="fr-FR" sz="1800" dirty="0"/>
              <a:t>échographie de la paroi </a:t>
            </a:r>
            <a:r>
              <a:rPr lang="fr-FR" sz="1800" dirty="0" err="1"/>
              <a:t>oesophagienne</a:t>
            </a:r>
            <a:r>
              <a:rPr lang="fr-FR" sz="1800" dirty="0"/>
              <a:t> et une étude de son environnement en particulier des ganglions </a:t>
            </a:r>
            <a:endParaRPr lang="fr-FR" sz="1800" dirty="0" smtClean="0"/>
          </a:p>
          <a:p>
            <a:r>
              <a:rPr lang="fr-FR" sz="1800" dirty="0"/>
              <a:t>les différentes couches sont individualisées permettant d’apprécier l’extension en profondeur d’une tumeur </a:t>
            </a:r>
            <a:endParaRPr lang="fr-FR" sz="1800" u="sng" dirty="0"/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413" y="1200468"/>
            <a:ext cx="2209800" cy="1841500"/>
          </a:xfrm>
          <a:prstGeom prst="rect">
            <a:avLst/>
          </a:prstGeom>
        </p:spPr>
      </p:pic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3054494" y="1368334"/>
            <a:ext cx="2743200" cy="13716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mbria" charset="0"/>
                <a:ea typeface="ÇlÇr ñæí©" charset="0"/>
              </a:rPr>
              <a:t>Sonde à l</a:t>
            </a:r>
            <a:r>
              <a:rPr kumimoji="0" lang="fr-FR" altLang="fr-FR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mbria" charset="0"/>
                <a:ea typeface="ÇlÇr ñæí©" charset="0"/>
              </a:rPr>
              <a:t>’</a:t>
            </a:r>
            <a:r>
              <a:rPr kumimoji="0" lang="fr-FR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mbria" charset="0"/>
                <a:ea typeface="ÇlÇr ñæí©" charset="0"/>
              </a:rPr>
              <a:t>intérieur de l</a:t>
            </a:r>
            <a:r>
              <a:rPr kumimoji="0" lang="fr-FR" altLang="fr-FR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mbria" charset="0"/>
                <a:ea typeface="ÇlÇr ñæí©" charset="0"/>
              </a:rPr>
              <a:t>’</a:t>
            </a:r>
            <a:r>
              <a:rPr kumimoji="0" lang="fr-FR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mbria" charset="0"/>
                <a:ea typeface="ÇlÇr ñæí©" charset="0"/>
              </a:rPr>
              <a:t>œsophage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mbria" charset="0"/>
              <a:ea typeface="ÇlÇr ñæí©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mbria" charset="0"/>
              <a:ea typeface="ÇlÇr ñæí©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mbria" charset="0"/>
                <a:ea typeface="ÇlÇr ñæí©" charset="0"/>
              </a:rPr>
              <a:t>Différentes couches de la paroi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mbria" charset="0"/>
              <a:ea typeface="ÇlÇr ñæí©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mbria" charset="0"/>
              <a:ea typeface="ÇlÇr ñæí©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mbria" charset="0"/>
                <a:ea typeface="ÇlÇr ñæí©" charset="0"/>
              </a:rPr>
              <a:t>Tumeur oesophagienne</a:t>
            </a:r>
            <a:endParaRPr kumimoji="0" lang="fr-FR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0"/>
            </a:endParaRPr>
          </a:p>
        </p:txBody>
      </p:sp>
      <p:sp>
        <p:nvSpPr>
          <p:cNvPr id="9" name="Line 2"/>
          <p:cNvSpPr>
            <a:spLocks noChangeShapeType="1"/>
          </p:cNvSpPr>
          <p:nvPr/>
        </p:nvSpPr>
        <p:spPr bwMode="auto">
          <a:xfrm flipV="1">
            <a:off x="1739040" y="1568057"/>
            <a:ext cx="1143000" cy="342900"/>
          </a:xfrm>
          <a:prstGeom prst="line">
            <a:avLst/>
          </a:prstGeom>
          <a:noFill/>
          <a:ln w="19050">
            <a:solidFill>
              <a:srgbClr val="FFCC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0" name="Line 3"/>
          <p:cNvSpPr>
            <a:spLocks noChangeShapeType="1"/>
          </p:cNvSpPr>
          <p:nvPr/>
        </p:nvSpPr>
        <p:spPr bwMode="auto">
          <a:xfrm>
            <a:off x="1967640" y="2066176"/>
            <a:ext cx="914400" cy="0"/>
          </a:xfrm>
          <a:prstGeom prst="line">
            <a:avLst/>
          </a:prstGeom>
          <a:noFill/>
          <a:ln w="19050">
            <a:solidFill>
              <a:srgbClr val="FFCC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1" name="Line 4"/>
          <p:cNvSpPr>
            <a:spLocks noChangeShapeType="1"/>
          </p:cNvSpPr>
          <p:nvPr/>
        </p:nvSpPr>
        <p:spPr bwMode="auto">
          <a:xfrm flipV="1">
            <a:off x="1739040" y="2625634"/>
            <a:ext cx="1257300" cy="228600"/>
          </a:xfrm>
          <a:prstGeom prst="line">
            <a:avLst/>
          </a:prstGeom>
          <a:noFill/>
          <a:ln w="19050">
            <a:solidFill>
              <a:srgbClr val="FFCC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2" name="ZoneTexte 11"/>
          <p:cNvSpPr txBox="1"/>
          <p:nvPr/>
        </p:nvSpPr>
        <p:spPr>
          <a:xfrm>
            <a:off x="4922788" y="5644767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 dirty="0"/>
          </a:p>
        </p:txBody>
      </p:sp>
      <p:pic>
        <p:nvPicPr>
          <p:cNvPr id="13" name="Picture 8" descr="C:\WINDOWS\Bureau\JM\K OESOPHAGE\K eoso Photo Stade et image\Ponction ggl échoendo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9163" y="4879975"/>
            <a:ext cx="5684837" cy="1978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67270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24810" y="323528"/>
            <a:ext cx="8595783" cy="6167954"/>
          </a:xfrm>
        </p:spPr>
        <p:txBody>
          <a:bodyPr>
            <a:normAutofit/>
          </a:bodyPr>
          <a:lstStyle/>
          <a:p>
            <a:r>
              <a:rPr lang="fr-FR" sz="2400" u="sng" dirty="0" smtClean="0"/>
              <a:t>TOGD:</a:t>
            </a: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212" y="993649"/>
            <a:ext cx="1371600" cy="1816100"/>
          </a:xfrm>
          <a:prstGeom prst="rect">
            <a:avLst/>
          </a:prstGeom>
        </p:spPr>
      </p:pic>
      <p:sp>
        <p:nvSpPr>
          <p:cNvPr id="5" name="AutoShape 1"/>
          <p:cNvSpPr>
            <a:spLocks/>
          </p:cNvSpPr>
          <p:nvPr/>
        </p:nvSpPr>
        <p:spPr bwMode="auto">
          <a:xfrm>
            <a:off x="2279650" y="1209495"/>
            <a:ext cx="571500" cy="1143000"/>
          </a:xfrm>
          <a:prstGeom prst="rightBrace">
            <a:avLst>
              <a:gd name="adj1" fmla="val 16667"/>
              <a:gd name="adj2" fmla="val 50000"/>
            </a:avLst>
          </a:prstGeom>
          <a:solidFill>
            <a:srgbClr val="FFFFFF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0"/>
            </a:endParaRPr>
          </a:p>
        </p:txBody>
      </p:sp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3146013" y="1435008"/>
            <a:ext cx="2628900" cy="8001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charset="0"/>
                <a:ea typeface="ＭＳ Ｐゴシック" charset="0"/>
              </a:rPr>
              <a:t>Sténose étendue de la jonction oeso-gastrique, son aspect excentré est en faveur d</a:t>
            </a:r>
            <a:r>
              <a:rPr kumimoji="0" lang="fr-FR" altLang="fr-FR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ＭＳ Ｐゴシック" charset="0"/>
              </a:rPr>
              <a:t>’</a:t>
            </a:r>
            <a:r>
              <a:rPr kumimoji="0" lang="fr-FR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charset="0"/>
                <a:ea typeface="ＭＳ Ｐゴシック" charset="0"/>
              </a:rPr>
              <a:t>une lésion cancéreuse</a:t>
            </a:r>
            <a:endParaRPr kumimoji="0" lang="fr-FR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0"/>
            </a:endParaRP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3834" y="2963358"/>
            <a:ext cx="876300" cy="1765300"/>
          </a:xfrm>
          <a:prstGeom prst="rect">
            <a:avLst/>
          </a:prstGeom>
        </p:spPr>
      </p:pic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3146013" y="3151516"/>
            <a:ext cx="3200400" cy="131725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charset="0"/>
                <a:ea typeface="ÇlÇr ñæí©" charset="0"/>
              </a:rPr>
              <a:t> Deux diverticules de l</a:t>
            </a:r>
            <a:r>
              <a:rPr kumimoji="0" lang="fr-FR" altLang="fr-FR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charset="0"/>
                <a:ea typeface="ÇlÇr ñæí©" charset="0"/>
              </a:rPr>
              <a:t>’</a:t>
            </a:r>
            <a:r>
              <a:rPr kumimoji="0" lang="fr-FR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charset="0"/>
                <a:ea typeface="ÇlÇr ñæí©" charset="0"/>
              </a:rPr>
              <a:t>œsophage.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mbria" charset="0"/>
              <a:ea typeface="ÇlÇr ñæí©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charset="0"/>
                <a:ea typeface="ÇlÇr ñæí©" charset="0"/>
              </a:rPr>
              <a:t>Lors de la déglutition ils peuvent se remplir et plus tard entraîner des régurgitations.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charset="0"/>
                <a:ea typeface="ÇlÇr ñæí©" charset="0"/>
              </a:rPr>
              <a:t>Si les régurgitations se font la nuit, des fausses routes peuvent provoquer des inhalations et donc des infections pulmonaires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0"/>
            </a:endParaRPr>
          </a:p>
        </p:txBody>
      </p:sp>
      <p:sp>
        <p:nvSpPr>
          <p:cNvPr id="9" name="Line 4"/>
          <p:cNvSpPr>
            <a:spLocks noChangeShapeType="1"/>
          </p:cNvSpPr>
          <p:nvPr/>
        </p:nvSpPr>
        <p:spPr bwMode="auto">
          <a:xfrm flipV="1">
            <a:off x="1505056" y="3494943"/>
            <a:ext cx="1505056" cy="187325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0" name="Line 5"/>
          <p:cNvSpPr>
            <a:spLocks noChangeShapeType="1"/>
          </p:cNvSpPr>
          <p:nvPr/>
        </p:nvSpPr>
        <p:spPr bwMode="auto">
          <a:xfrm flipV="1">
            <a:off x="1191503" y="3682267"/>
            <a:ext cx="1818609" cy="410187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11" name="Imag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8212" y="4882267"/>
            <a:ext cx="1409700" cy="1828800"/>
          </a:xfrm>
          <a:prstGeom prst="rect">
            <a:avLst/>
          </a:prstGeom>
        </p:spPr>
      </p:pic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3146013" y="5308600"/>
            <a:ext cx="2971800" cy="10287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charset="0"/>
                <a:ea typeface="ＭＳ Ｐゴシック" charset="0"/>
              </a:rPr>
              <a:t>Contractions anormales de l</a:t>
            </a:r>
            <a:r>
              <a:rPr kumimoji="0" lang="fr-FR" altLang="fr-FR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ＭＳ Ｐゴシック" charset="0"/>
              </a:rPr>
              <a:t>’</a:t>
            </a:r>
            <a:r>
              <a:rPr kumimoji="0" lang="fr-FR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ＭＳ Ｐゴシック" charset="0"/>
              </a:rPr>
              <a:t>œ</a:t>
            </a:r>
            <a:r>
              <a:rPr kumimoji="0" lang="fr-FR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charset="0"/>
                <a:ea typeface="ＭＳ Ｐゴシック" charset="0"/>
              </a:rPr>
              <a:t>sophage témoins de troubles moteurs</a:t>
            </a:r>
            <a:endParaRPr kumimoji="0" lang="fr-FR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53656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Révolution">
  <a:themeElements>
    <a:clrScheme name="Revolution">
      <a:dk1>
        <a:sysClr val="windowText" lastClr="000000"/>
      </a:dk1>
      <a:lt1>
        <a:sysClr val="window" lastClr="FFFFFF"/>
      </a:lt1>
      <a:dk2>
        <a:srgbClr val="1B3861"/>
      </a:dk2>
      <a:lt2>
        <a:srgbClr val="38ABED"/>
      </a:lt2>
      <a:accent1>
        <a:srgbClr val="0C5986"/>
      </a:accent1>
      <a:accent2>
        <a:srgbClr val="DDF53D"/>
      </a:accent2>
      <a:accent3>
        <a:srgbClr val="508709"/>
      </a:accent3>
      <a:accent4>
        <a:srgbClr val="BF5E00"/>
      </a:accent4>
      <a:accent5>
        <a:srgbClr val="9C0001"/>
      </a:accent5>
      <a:accent6>
        <a:srgbClr val="660075"/>
      </a:accent6>
      <a:hlink>
        <a:srgbClr val="ABF24D"/>
      </a:hlink>
      <a:folHlink>
        <a:srgbClr val="A0E7FB"/>
      </a:folHlink>
    </a:clrScheme>
    <a:fontScheme name="Revolution">
      <a:majorFont>
        <a:latin typeface="Trebuchet MS"/>
        <a:ea typeface=""/>
        <a:cs typeface=""/>
        <a:font script="Jpan" typeface="ＭＳ ゴシック"/>
        <a:font script="Hans" typeface="宋体"/>
        <a:font script="Hant" typeface="新細明體"/>
      </a:majorFont>
      <a:minorFont>
        <a:latin typeface="Trebuchet MS"/>
        <a:ea typeface=""/>
        <a:cs typeface=""/>
        <a:font script="Jpan" typeface="ＭＳ ゴシック"/>
        <a:font script="Hans" typeface="宋体"/>
        <a:font script="Hant" typeface="新細明體"/>
      </a:minorFont>
    </a:fontScheme>
    <a:fmtScheme name="Revolution">
      <a: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0800000">
              <a:srgbClr val="808080">
                <a:alpha val="75000"/>
              </a:srgbClr>
            </a:innerShdw>
          </a:effectLst>
        </a:effectStyle>
        <a:effectStyle>
          <a:effectLst>
            <a:innerShdw blurRad="50800" dist="25400" dir="13500000">
              <a:srgbClr val="808080">
                <a:alpha val="75000"/>
              </a:srgbClr>
            </a:innerShdw>
            <a:outerShdw blurRad="63500" dist="50800" dir="5400000" algn="br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1400000"/>
            </a:lightRig>
          </a:scene3d>
          <a:sp3d contourW="12700" prstMaterial="softmetal">
            <a:bevelT w="63500" h="254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Révolution.thmx</Template>
  <TotalTime>349</TotalTime>
  <Words>841</Words>
  <Application>Microsoft Macintosh PowerPoint</Application>
  <PresentationFormat>Présentation à l'écran (4:3)</PresentationFormat>
  <Paragraphs>198</Paragraphs>
  <Slides>20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20</vt:i4>
      </vt:variant>
    </vt:vector>
  </HeadingPairs>
  <TitlesOfParts>
    <vt:vector size="21" baseType="lpstr">
      <vt:lpstr>Révolution</vt:lpstr>
      <vt:lpstr>Séméiologie oesophagienne. </vt:lpstr>
      <vt:lpstr>Anatomie et physiologie:</vt:lpstr>
      <vt:lpstr>Fonction de transport</vt:lpstr>
      <vt:lpstr>Mécanisme anti-reflux</vt:lpstr>
      <vt:lpstr>Séméiologie:</vt:lpstr>
      <vt:lpstr>Présentation PowerPoint</vt:lpstr>
      <vt:lpstr>Examens complémentaires</vt:lpstr>
      <vt:lpstr>Présentation PowerPoint</vt:lpstr>
      <vt:lpstr>Présentation PowerPoint</vt:lpstr>
      <vt:lpstr>Présentation PowerPoint</vt:lpstr>
      <vt:lpstr>Présentation PowerPoint</vt:lpstr>
      <vt:lpstr>Pathologies.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Séméiologie oesophagienne. </dc:title>
  <dc:creator>olivier aze</dc:creator>
  <cp:lastModifiedBy>olivier aze</cp:lastModifiedBy>
  <cp:revision>27</cp:revision>
  <dcterms:created xsi:type="dcterms:W3CDTF">2012-01-22T10:08:35Z</dcterms:created>
  <dcterms:modified xsi:type="dcterms:W3CDTF">2012-01-24T15:57:37Z</dcterms:modified>
</cp:coreProperties>
</file>