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  <p:sldMasterId id="2147483852" r:id="rId2"/>
    <p:sldMasterId id="2147483840" r:id="rId3"/>
  </p:sldMasterIdLst>
  <p:notesMasterIdLst>
    <p:notesMasterId r:id="rId43"/>
  </p:notesMasterIdLst>
  <p:handoutMasterIdLst>
    <p:handoutMasterId r:id="rId44"/>
  </p:handoutMasterIdLst>
  <p:sldIdLst>
    <p:sldId id="256" r:id="rId4"/>
    <p:sldId id="271" r:id="rId5"/>
    <p:sldId id="257" r:id="rId6"/>
    <p:sldId id="258" r:id="rId7"/>
    <p:sldId id="259" r:id="rId8"/>
    <p:sldId id="260" r:id="rId9"/>
    <p:sldId id="261" r:id="rId10"/>
    <p:sldId id="262" r:id="rId11"/>
    <p:sldId id="264" r:id="rId12"/>
    <p:sldId id="265" r:id="rId13"/>
    <p:sldId id="266" r:id="rId14"/>
    <p:sldId id="267" r:id="rId15"/>
    <p:sldId id="268" r:id="rId16"/>
    <p:sldId id="269" r:id="rId17"/>
    <p:sldId id="272" r:id="rId18"/>
    <p:sldId id="270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E5F5FF"/>
    <a:srgbClr val="DBEE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2022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handoutMaster" Target="handoutMasters/handout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notesMaster" Target="notesMasters/notesMaster1.xml"/><Relationship Id="rId48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A52F6A-A4F1-4309-B9E7-4E17C3C9B06B}" type="datetimeFigureOut">
              <a:rPr lang="fr-FR" smtClean="0"/>
              <a:t>09/01/2017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E965FA-316B-455B-9E21-8DCEB29421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01909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FE9F48-5B89-4748-89FD-4677E71FF375}" type="datetimeFigureOut">
              <a:rPr lang="fr-FR" smtClean="0"/>
              <a:t>09/01/2017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6E3694-8C6F-48F7-8C2A-E4BFFEF0B92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12251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2564"/>
            <a:ext cx="1822862" cy="1822862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CB30B-5B25-4849-8241-81121023F208}" type="datetime1">
              <a:rPr lang="fr-FR" smtClean="0"/>
              <a:t>09/01/2017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vente ou reproduction est interdite</a:t>
            </a: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9747017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F5635-85B0-4600-9150-49F7E15AA9D7}" type="datetime1">
              <a:rPr lang="fr-FR" smtClean="0"/>
              <a:t>09/01/2017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vente ou reproduction est interdite</a:t>
            </a: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4957550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86E35-CAFE-4998-AED8-5DFEFE7AC12A}" type="datetime1">
              <a:rPr lang="fr-FR" smtClean="0"/>
              <a:t>09/01/2017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vente ou reproduction est interdite</a:t>
            </a: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5175356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2990A-66E4-4836-816D-25FC4E3E35E5}" type="datetime1">
              <a:rPr lang="fr-FR" smtClean="0"/>
              <a:t>09/01/2017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vente ou reproduction est interdite</a:t>
            </a:r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183208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9C897-7D29-4EEE-AEEE-780E29230E6B}" type="datetime1">
              <a:rPr lang="fr-FR" smtClean="0"/>
              <a:t>09/01/2017</a:t>
            </a:fld>
            <a:endParaRPr lang="fr-BE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vente ou reproduction est interdite</a:t>
            </a:r>
            <a:endParaRPr lang="fr-BE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1607267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9F221-6E2B-47EB-9B01-40952D19667F}" type="datetime1">
              <a:rPr lang="fr-FR" smtClean="0"/>
              <a:t>09/01/2017</a:t>
            </a:fld>
            <a:endParaRPr lang="fr-BE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vente ou reproduction est interdite</a:t>
            </a:r>
            <a:endParaRPr lang="fr-BE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2838155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D9A0F-5F77-492E-8012-11E345FAC8C2}" type="datetime1">
              <a:rPr lang="fr-FR" smtClean="0"/>
              <a:t>09/01/2017</a:t>
            </a:fld>
            <a:endParaRPr lang="fr-BE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vente ou reproduction est interdite</a:t>
            </a:r>
            <a:endParaRPr lang="fr-BE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2420892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E9481-C035-4462-8A3C-17BE9666B301}" type="datetime1">
              <a:rPr lang="fr-FR" smtClean="0"/>
              <a:t>09/01/2017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vente ou reproduction est interdite</a:t>
            </a:r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6361470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1BEE4-07C1-4C42-92A3-AEE32047B47B}" type="datetime1">
              <a:rPr lang="fr-FR" smtClean="0"/>
              <a:t>09/01/2017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vente ou reproduction est interdite</a:t>
            </a:r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2623760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4D6FB-F93E-4A2F-BA83-173442720E43}" type="datetime1">
              <a:rPr lang="fr-FR" smtClean="0"/>
              <a:t>09/01/2017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vente ou reproduction est interdite</a:t>
            </a: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1917442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B218D-828D-4FD5-A3D6-A5A5D4800235}" type="datetime1">
              <a:rPr lang="fr-FR" smtClean="0"/>
              <a:t>09/01/2017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vente ou reproduction est interdite</a:t>
            </a: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1036459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0E4D6-025F-4634-9B0B-1B211CA1008A}" type="datetime1">
              <a:rPr lang="fr-FR" smtClean="0"/>
              <a:t>09/01/2017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vente ou reproduction est interdite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3F809-FDCC-4BB3-8FB2-6920AFCADA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52642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7D95C-C2AA-4D58-8C2A-941B95613285}" type="datetime1">
              <a:rPr lang="fr-FR" smtClean="0"/>
              <a:t>09/01/2017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vente ou reproduction est interdite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3F809-FDCC-4BB3-8FB2-6920AFCADA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22618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0D83C-FA72-41FB-9065-0421418EA569}" type="datetime1">
              <a:rPr lang="fr-FR" smtClean="0"/>
              <a:t>09/01/2017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vente ou reproduction est interdite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3F809-FDCC-4BB3-8FB2-6920AFCADA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82735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EC078B-2918-4C00-9977-28DD3D764280}" type="datetime1">
              <a:rPr lang="fr-FR" smtClean="0"/>
              <a:t>09/01/2017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vente ou reproduction est interdite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3F809-FDCC-4BB3-8FB2-6920AFCADA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13739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5C369-506F-43F9-B016-7009B3052C2F}" type="datetime1">
              <a:rPr lang="fr-FR" smtClean="0"/>
              <a:t>09/01/2017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vente ou reproduction est interdite</a:t>
            </a: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3F809-FDCC-4BB3-8FB2-6920AFCADA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083383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439B9-2E20-4733-BB6A-7C82D0FAE14D}" type="datetime1">
              <a:rPr lang="fr-FR" smtClean="0"/>
              <a:t>09/01/2017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vente ou reproduction est interdite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3F809-FDCC-4BB3-8FB2-6920AFCADA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331562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82091-20BA-46BE-ADA7-09A8049493EE}" type="datetime1">
              <a:rPr lang="fr-FR" smtClean="0"/>
              <a:t>09/01/2017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vente ou reproduction est interdite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3F809-FDCC-4BB3-8FB2-6920AFCADA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53160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368BD-BBC3-44C4-BA61-BFE1EEE145A0}" type="datetime1">
              <a:rPr lang="fr-FR" smtClean="0"/>
              <a:t>09/01/2017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vente ou reproduction est interdite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3F809-FDCC-4BB3-8FB2-6920AFCADA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970665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697B9-3402-4350-AE2C-085AB8A7D447}" type="datetime1">
              <a:rPr lang="fr-FR" smtClean="0"/>
              <a:t>09/01/2017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vente ou reproduction est interdite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3F809-FDCC-4BB3-8FB2-6920AFCADA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289097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6CC0C-94B7-4730-8EC2-6C572ACE03AA}" type="datetime1">
              <a:rPr lang="fr-FR" smtClean="0"/>
              <a:t>09/01/2017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vente ou reproduction est interdite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3F809-FDCC-4BB3-8FB2-6920AFCADA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742403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1A3D4-0B08-4793-887D-26EA8488E638}" type="datetime1">
              <a:rPr lang="fr-FR" smtClean="0"/>
              <a:t>09/01/2017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vente ou reproduction est interdite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3F809-FDCC-4BB3-8FB2-6920AFCADA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944849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CC797-4149-44FD-8EC5-47BB8C95D4B3}" type="datetime1">
              <a:rPr lang="fr-FR" smtClean="0"/>
              <a:t>09/01/2017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vente ou reproduction est interdite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8BF42-F15F-4FE8-B142-F7E76EB6AA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670241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30318-472C-481C-BA3F-E42F65E14E4E}" type="datetime1">
              <a:rPr lang="fr-FR" smtClean="0"/>
              <a:t>09/01/2017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vente ou reproduction est interdite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8BF42-F15F-4FE8-B142-F7E76EB6AA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550002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72FE5-05FA-42DD-BDB2-C2736C2373F6}" type="datetime1">
              <a:rPr lang="fr-FR" smtClean="0"/>
              <a:t>09/01/2017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vente ou reproduction est interdite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8BF42-F15F-4FE8-B142-F7E76EB6AA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371494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84BF6-A8B6-4320-BCE9-7A6AE7B1DEF9}" type="datetime1">
              <a:rPr lang="fr-FR" smtClean="0"/>
              <a:t>09/01/2017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vente ou reproduction est interdite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8BF42-F15F-4FE8-B142-F7E76EB6AA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350991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1BFD3-40B2-48E5-A66B-35C60F1DF53C}" type="datetime1">
              <a:rPr lang="fr-FR" smtClean="0"/>
              <a:t>09/01/2017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vente ou reproduction est interdite</a:t>
            </a: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8BF42-F15F-4FE8-B142-F7E76EB6AA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903737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04964-941D-41EE-9DF9-20F6DB9CAF45}" type="datetime1">
              <a:rPr lang="fr-FR" smtClean="0"/>
              <a:t>09/01/2017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vente ou reproduction est interdite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8BF42-F15F-4FE8-B142-F7E76EB6AA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164745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40C45-7138-416F-8683-5707F676872B}" type="datetime1">
              <a:rPr lang="fr-FR" smtClean="0"/>
              <a:t>09/01/2017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vente ou reproduction est interdite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8BF42-F15F-4FE8-B142-F7E76EB6AA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627110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EDFF9-5D7B-4839-AFFB-F3B85AFB0D27}" type="datetime1">
              <a:rPr lang="fr-FR" smtClean="0"/>
              <a:t>09/01/2017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vente ou reproduction est interdite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8BF42-F15F-4FE8-B142-F7E76EB6AA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746198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31A1E-2CFF-479D-83C4-45C13A575464}" type="datetime1">
              <a:rPr lang="fr-FR" smtClean="0"/>
              <a:t>09/01/2017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vente ou reproduction est interdite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8BF42-F15F-4FE8-B142-F7E76EB6AA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790421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C92A4-0A11-4F5B-99F4-EDA7B7E44D00}" type="datetime1">
              <a:rPr lang="fr-FR" smtClean="0"/>
              <a:t>09/01/2017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vente ou reproduction est interdite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8BF42-F15F-4FE8-B142-F7E76EB6AA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721879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9ACB6-061D-4E36-81BD-70E2B8903E7A}" type="datetime1">
              <a:rPr lang="fr-FR" smtClean="0"/>
              <a:t>09/01/2017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vente ou reproduction est interdite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8BF42-F15F-4FE8-B142-F7E76EB6AA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98247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5F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12F8B3-DCE8-47DE-9085-F4052BB9B3C7}" type="datetime1">
              <a:rPr lang="fr-FR" smtClean="0"/>
              <a:t>09/01/2017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Le tutorat est gratuit. Toute vente ou reproduction est interdite</a:t>
            </a: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9744347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6475"/>
            <a:ext cx="1822862" cy="1822862"/>
          </a:xfrm>
          <a:prstGeom prst="rect">
            <a:avLst/>
          </a:prstGeom>
        </p:spPr>
      </p:pic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178233-4351-4CEE-B7BC-0DFE3E004843}" type="datetime1">
              <a:rPr lang="fr-FR" smtClean="0"/>
              <a:t>09/01/2017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Le tutorat est gratuit. Toute vente ou reproduction est interdite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3F809-FDCC-4BB3-8FB2-6920AFCADA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972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EF6C30-0A4F-4EE7-8C1A-41C58F68E959}" type="datetime1">
              <a:rPr lang="fr-FR" smtClean="0"/>
              <a:t>09/01/2017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Le tutorat est gratuit. Toute vente ou reproduction est interdite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B8BF42-F15F-4FE8-B142-F7E76EB6AA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3157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err="1"/>
              <a:t>Tut’rentrée</a:t>
            </a:r>
            <a:r>
              <a:rPr lang="fr-FR" dirty="0"/>
              <a:t> UE15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>
                <a:solidFill>
                  <a:srgbClr val="7030A0"/>
                </a:solidFill>
              </a:rPr>
              <a:t>Chimie </a:t>
            </a:r>
            <a:r>
              <a:rPr lang="fr-FR" dirty="0" err="1">
                <a:solidFill>
                  <a:srgbClr val="7030A0"/>
                </a:solidFill>
              </a:rPr>
              <a:t>Orga</a:t>
            </a:r>
            <a:r>
              <a:rPr lang="fr-FR" dirty="0">
                <a:solidFill>
                  <a:srgbClr val="7030A0"/>
                </a:solidFill>
              </a:rPr>
              <a:t> : Benzènes et dérivés</a:t>
            </a:r>
          </a:p>
          <a:p>
            <a:r>
              <a:rPr lang="fr-FR" dirty="0"/>
              <a:t> </a:t>
            </a:r>
            <a:r>
              <a:rPr lang="fr-FR" sz="2400" i="1" dirty="0"/>
              <a:t>By Toby et </a:t>
            </a:r>
            <a:r>
              <a:rPr lang="fr-FR" sz="2400" i="1" dirty="0" err="1"/>
              <a:t>Pipoudii</a:t>
            </a: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vente ou reproduction est interdite</a:t>
            </a:r>
            <a:endParaRPr lang="fr-BE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>
          <a:xfrm>
            <a:off x="571472" y="2500306"/>
            <a:ext cx="8229600" cy="178595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fr-FR" sz="3600" b="1" dirty="0">
                <a:solidFill>
                  <a:srgbClr val="FF0000"/>
                </a:solidFill>
              </a:rPr>
              <a:t>I) Structure chimique</a:t>
            </a:r>
          </a:p>
          <a:p>
            <a:pPr algn="ctr">
              <a:buNone/>
            </a:pPr>
            <a:r>
              <a:rPr lang="fr-FR" sz="3600" b="1" dirty="0">
                <a:solidFill>
                  <a:srgbClr val="FF0000"/>
                </a:solidFill>
              </a:rPr>
              <a:t>II) Benzène</a:t>
            </a:r>
          </a:p>
          <a:p>
            <a:pPr algn="ctr">
              <a:buNone/>
            </a:pPr>
            <a:r>
              <a:rPr lang="fr-FR" sz="3600" b="1" dirty="0">
                <a:solidFill>
                  <a:srgbClr val="FF0000"/>
                </a:solidFill>
              </a:rPr>
              <a:t>III) </a:t>
            </a:r>
            <a:r>
              <a:rPr lang="fr-FR" sz="3600" b="1" dirty="0" err="1">
                <a:solidFill>
                  <a:srgbClr val="FF0000"/>
                </a:solidFill>
              </a:rPr>
              <a:t>Arylalcanes</a:t>
            </a:r>
            <a:r>
              <a:rPr lang="fr-FR" sz="3600" b="1" dirty="0">
                <a:solidFill>
                  <a:srgbClr val="FF0000"/>
                </a:solidFill>
              </a:rPr>
              <a:t> (ou </a:t>
            </a:r>
            <a:r>
              <a:rPr lang="fr-FR" sz="3600" b="1" dirty="0" err="1">
                <a:solidFill>
                  <a:srgbClr val="FF0000"/>
                </a:solidFill>
              </a:rPr>
              <a:t>Alkylbenzènes</a:t>
            </a:r>
            <a:r>
              <a:rPr lang="fr-FR" sz="3600" b="1" dirty="0">
                <a:solidFill>
                  <a:srgbClr val="FF0000"/>
                </a:solidFill>
              </a:rPr>
              <a:t>)</a:t>
            </a: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vente ou reproduction est interdite</a:t>
            </a:r>
            <a:endParaRPr lang="fr-BE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solidFill>
                  <a:srgbClr val="FF0000"/>
                </a:solidFill>
              </a:rPr>
              <a:t>I) Structure chimique</a:t>
            </a:r>
          </a:p>
        </p:txBody>
      </p:sp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Benzène : Dérivé aromatique de structure plane, constitué de 6C hybridés sp</a:t>
            </a:r>
            <a:r>
              <a:rPr lang="fr-FR" baseline="30000" dirty="0"/>
              <a:t>2</a:t>
            </a:r>
          </a:p>
          <a:p>
            <a:endParaRPr lang="fr-FR" baseline="30000" dirty="0"/>
          </a:p>
          <a:p>
            <a:r>
              <a:rPr lang="fr-FR" dirty="0"/>
              <a:t>Chaque Carbonne réalise 4 liaisons :</a:t>
            </a:r>
          </a:p>
          <a:p>
            <a:pPr>
              <a:buFontTx/>
              <a:buChar char="-"/>
            </a:pPr>
            <a:r>
              <a:rPr lang="fr-FR" dirty="0"/>
              <a:t>3 OA sp2 formant les liaisons </a:t>
            </a:r>
            <a:r>
              <a:rPr lang="el-GR" dirty="0"/>
              <a:t> σ</a:t>
            </a:r>
            <a:endParaRPr lang="fr-FR" dirty="0"/>
          </a:p>
          <a:p>
            <a:pPr>
              <a:buFontTx/>
              <a:buChar char="-"/>
            </a:pPr>
            <a:r>
              <a:rPr lang="fr-FR" dirty="0"/>
              <a:t>1 OA p pure formant la liaison </a:t>
            </a:r>
            <a:r>
              <a:rPr lang="el-GR" dirty="0"/>
              <a:t>π</a:t>
            </a:r>
            <a:endParaRPr lang="fr-FR" dirty="0"/>
          </a:p>
          <a:p>
            <a:pPr>
              <a:buFontTx/>
              <a:buChar char="-"/>
            </a:pPr>
            <a:endParaRPr lang="fr-FR" dirty="0"/>
          </a:p>
          <a:p>
            <a:pPr>
              <a:buFontTx/>
              <a:buChar char="-"/>
            </a:pPr>
            <a:endParaRPr lang="fr-FR" dirty="0"/>
          </a:p>
          <a:p>
            <a:pPr>
              <a:buFontTx/>
              <a:buChar char="-"/>
            </a:pPr>
            <a:endParaRPr lang="fr-FR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19506" y="4725144"/>
            <a:ext cx="3437542" cy="20357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vente ou reproduction est interdite</a:t>
            </a:r>
            <a:endParaRPr lang="fr-BE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5507249"/>
          </a:xfrm>
        </p:spPr>
        <p:txBody>
          <a:bodyPr/>
          <a:lstStyle/>
          <a:p>
            <a:r>
              <a:rPr lang="fr-FR" dirty="0"/>
              <a:t>Selon la représentation de </a:t>
            </a:r>
            <a:r>
              <a:rPr lang="fr-FR" dirty="0" err="1"/>
              <a:t>Kékulé</a:t>
            </a:r>
            <a:r>
              <a:rPr lang="fr-FR" dirty="0"/>
              <a:t>, le benzène possède plusieurs formes mésomères limites par basculement des doublets liants</a:t>
            </a:r>
          </a:p>
          <a:p>
            <a:endParaRPr lang="fr-FR" dirty="0"/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/>
          </a:p>
          <a:p>
            <a:r>
              <a:rPr lang="fr-FR" dirty="0"/>
              <a:t>On peut aussi représenter l’orbitale </a:t>
            </a:r>
            <a:r>
              <a:rPr lang="el-GR" dirty="0"/>
              <a:t>π</a:t>
            </a:r>
            <a:r>
              <a:rPr lang="fr-FR" dirty="0"/>
              <a:t> comprenant 6 électrons comme un nuage délocalisé</a:t>
            </a:r>
          </a:p>
          <a:p>
            <a:endParaRPr lang="fr-FR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1680" y="2132856"/>
            <a:ext cx="5528507" cy="1500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03848" y="4820060"/>
            <a:ext cx="5076056" cy="18284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Rectangle 6"/>
          <p:cNvSpPr/>
          <p:nvPr/>
        </p:nvSpPr>
        <p:spPr>
          <a:xfrm>
            <a:off x="0" y="5934670"/>
            <a:ext cx="264320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fr-FR" b="1" dirty="0">
                <a:solidFill>
                  <a:srgbClr val="FF0000"/>
                </a:solidFill>
              </a:rPr>
              <a:t>I) Structure chimique</a:t>
            </a:r>
          </a:p>
          <a:p>
            <a:pPr>
              <a:buNone/>
            </a:pPr>
            <a:r>
              <a:rPr lang="fr-FR" b="1" dirty="0"/>
              <a:t>II) Benzène</a:t>
            </a:r>
          </a:p>
          <a:p>
            <a:pPr>
              <a:buNone/>
            </a:pPr>
            <a:r>
              <a:rPr lang="fr-FR" b="1" dirty="0"/>
              <a:t>III) </a:t>
            </a:r>
            <a:r>
              <a:rPr lang="fr-FR" b="1" dirty="0" err="1"/>
              <a:t>Arylalcanes</a:t>
            </a:r>
            <a:endParaRPr lang="fr-FR" b="1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vente ou reproduction est interdite</a:t>
            </a:r>
            <a:endParaRPr lang="fr-BE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u contenu 6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578687"/>
          </a:xfrm>
        </p:spPr>
        <p:txBody>
          <a:bodyPr/>
          <a:lstStyle/>
          <a:p>
            <a:r>
              <a:rPr lang="fr-FR" dirty="0"/>
              <a:t>Un composé est aromatique s’il est :</a:t>
            </a:r>
          </a:p>
          <a:p>
            <a:pPr>
              <a:buFontTx/>
              <a:buChar char="-"/>
            </a:pPr>
            <a:r>
              <a:rPr lang="fr-FR" dirty="0"/>
              <a:t>Cyclique</a:t>
            </a:r>
          </a:p>
          <a:p>
            <a:pPr>
              <a:buFontTx/>
              <a:buChar char="-"/>
            </a:pPr>
            <a:r>
              <a:rPr lang="fr-FR" dirty="0"/>
              <a:t>Plan</a:t>
            </a:r>
          </a:p>
          <a:p>
            <a:pPr>
              <a:buFontTx/>
              <a:buChar char="-"/>
            </a:pPr>
            <a:r>
              <a:rPr lang="fr-FR" dirty="0"/>
              <a:t>Avec une délocalisation de 4n + 2 électrons (</a:t>
            </a:r>
            <a:r>
              <a:rPr lang="el-GR" dirty="0"/>
              <a:t>π</a:t>
            </a:r>
            <a:r>
              <a:rPr lang="fr-FR" dirty="0"/>
              <a:t> et / ou p  pures)</a:t>
            </a:r>
          </a:p>
          <a:p>
            <a:pPr>
              <a:buFontTx/>
              <a:buChar char="-"/>
            </a:pPr>
            <a:endParaRPr lang="fr-FR" dirty="0"/>
          </a:p>
          <a:p>
            <a:pPr>
              <a:buFontTx/>
              <a:buChar char="-"/>
            </a:pPr>
            <a:endParaRPr lang="fr-FR" dirty="0"/>
          </a:p>
        </p:txBody>
      </p:sp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1720" y="3284984"/>
            <a:ext cx="5664354" cy="26916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Espace réservé du pied de page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vente ou reproduction est interdite</a:t>
            </a:r>
            <a:endParaRPr lang="fr-BE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solidFill>
                  <a:srgbClr val="FF0000"/>
                </a:solidFill>
              </a:rPr>
              <a:t>II) Benzène</a:t>
            </a:r>
          </a:p>
        </p:txBody>
      </p:sp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fr-FR" dirty="0"/>
              <a:t>C’est un monocycle insaturé, aromatique (stable), très riche en électrons (nucléophile)</a:t>
            </a:r>
          </a:p>
          <a:p>
            <a:endParaRPr lang="fr-FR" dirty="0"/>
          </a:p>
          <a:p>
            <a:r>
              <a:rPr lang="fr-FR" dirty="0">
                <a:sym typeface="Wingdings" pitchFamily="2" charset="2"/>
              </a:rPr>
              <a:t>On en déduit que, pour les réactions :</a:t>
            </a:r>
          </a:p>
          <a:p>
            <a:pPr>
              <a:buFontTx/>
              <a:buChar char="-"/>
            </a:pPr>
            <a:r>
              <a:rPr lang="fr-FR" dirty="0">
                <a:sym typeface="Wingdings" pitchFamily="2" charset="2"/>
              </a:rPr>
              <a:t>Additions très difficiles (perte aromaticité)</a:t>
            </a:r>
          </a:p>
          <a:p>
            <a:pPr>
              <a:buFontTx/>
              <a:buChar char="-"/>
            </a:pPr>
            <a:r>
              <a:rPr lang="fr-FR" dirty="0">
                <a:sym typeface="Wingdings" pitchFamily="2" charset="2"/>
              </a:rPr>
              <a:t>SE faciles car benzène est NP et conservation de l’aromaticité</a:t>
            </a:r>
          </a:p>
          <a:p>
            <a:pPr>
              <a:buFontTx/>
              <a:buChar char="-"/>
            </a:pPr>
            <a:r>
              <a:rPr lang="fr-FR" dirty="0">
                <a:sym typeface="Wingdings" pitchFamily="2" charset="2"/>
              </a:rPr>
              <a:t>SN plus difficiles, car le benzène est NP</a:t>
            </a:r>
          </a:p>
          <a:p>
            <a:pPr>
              <a:buFontTx/>
              <a:buChar char="-"/>
            </a:pPr>
            <a:r>
              <a:rPr lang="fr-FR" dirty="0">
                <a:sym typeface="Wingdings" pitchFamily="2" charset="2"/>
              </a:rPr>
              <a:t>Oxydations peuvent entraîner une perte d’aromaticité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vente ou reproduction est interdite</a:t>
            </a:r>
            <a:endParaRPr lang="fr-BE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>
          <a:xfrm>
            <a:off x="428596" y="357166"/>
            <a:ext cx="8258204" cy="5650125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fr-FR" b="1" dirty="0">
                <a:solidFill>
                  <a:srgbClr val="7030A0"/>
                </a:solidFill>
              </a:rPr>
              <a:t>A) Réactions d’addition</a:t>
            </a:r>
          </a:p>
          <a:p>
            <a:pPr>
              <a:buNone/>
            </a:pPr>
            <a:endParaRPr lang="fr-FR" dirty="0">
              <a:solidFill>
                <a:srgbClr val="7030A0"/>
              </a:solidFill>
            </a:endParaRPr>
          </a:p>
          <a:p>
            <a:pPr>
              <a:buNone/>
            </a:pPr>
            <a:r>
              <a:rPr lang="fr-FR" b="1" dirty="0"/>
              <a:t>a) Hydrogénation :</a:t>
            </a:r>
          </a:p>
          <a:p>
            <a:pPr>
              <a:buNone/>
            </a:pPr>
            <a:r>
              <a:rPr lang="fr-FR" dirty="0"/>
              <a:t>cis-addition</a:t>
            </a:r>
          </a:p>
          <a:p>
            <a:pPr>
              <a:buNone/>
            </a:pPr>
            <a:r>
              <a:rPr lang="fr-FR" dirty="0"/>
              <a:t>Pas d’intermédiaires, réaction totale et directe</a:t>
            </a:r>
          </a:p>
          <a:p>
            <a:pPr>
              <a:buFontTx/>
              <a:buChar char="-"/>
            </a:pPr>
            <a:endParaRPr lang="fr-FR" dirty="0">
              <a:solidFill>
                <a:srgbClr val="7030A0"/>
              </a:solidFill>
            </a:endParaRPr>
          </a:p>
          <a:p>
            <a:pPr>
              <a:buNone/>
            </a:pPr>
            <a:endParaRPr lang="fr-FR" dirty="0">
              <a:solidFill>
                <a:srgbClr val="7030A0"/>
              </a:solidFill>
            </a:endParaRPr>
          </a:p>
          <a:p>
            <a:pPr>
              <a:buNone/>
            </a:pPr>
            <a:endParaRPr lang="fr-FR" dirty="0">
              <a:solidFill>
                <a:srgbClr val="7030A0"/>
              </a:solidFill>
            </a:endParaRPr>
          </a:p>
          <a:p>
            <a:pPr>
              <a:buNone/>
            </a:pPr>
            <a:endParaRPr lang="fr-FR" dirty="0">
              <a:solidFill>
                <a:srgbClr val="7030A0"/>
              </a:solidFill>
            </a:endParaRPr>
          </a:p>
          <a:p>
            <a:pPr>
              <a:buNone/>
            </a:pPr>
            <a:endParaRPr lang="fr-FR" dirty="0">
              <a:solidFill>
                <a:srgbClr val="7030A0"/>
              </a:solidFill>
            </a:endParaRPr>
          </a:p>
          <a:p>
            <a:pPr>
              <a:buNone/>
            </a:pPr>
            <a:endParaRPr lang="fr-FR" dirty="0">
              <a:solidFill>
                <a:srgbClr val="7030A0"/>
              </a:solidFill>
            </a:endParaRPr>
          </a:p>
          <a:p>
            <a:pPr>
              <a:buNone/>
            </a:pPr>
            <a:endParaRPr lang="fr-FR" dirty="0">
              <a:solidFill>
                <a:srgbClr val="7030A0"/>
              </a:solidFill>
            </a:endParaRPr>
          </a:p>
          <a:p>
            <a:pPr>
              <a:buNone/>
            </a:pPr>
            <a:r>
              <a:rPr lang="fr-FR" dirty="0"/>
              <a:t>Obtention molécule non plane (chaise/bateau)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32" y="2428868"/>
            <a:ext cx="5643602" cy="253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6" name="Connecteur droit avec flèche 5"/>
          <p:cNvCxnSpPr>
            <a:endCxn id="7" idx="2"/>
          </p:cNvCxnSpPr>
          <p:nvPr/>
        </p:nvCxnSpPr>
        <p:spPr>
          <a:xfrm flipV="1">
            <a:off x="4357686" y="1566248"/>
            <a:ext cx="2928958" cy="121981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ZoneTexte 6"/>
          <p:cNvSpPr txBox="1"/>
          <p:nvPr/>
        </p:nvSpPr>
        <p:spPr>
          <a:xfrm>
            <a:off x="5857884" y="642918"/>
            <a:ext cx="28575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Catalyseur solide = apport d’E pour casser l’aromaticité</a:t>
            </a: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vente ou reproduction est interdite</a:t>
            </a:r>
            <a:endParaRPr lang="fr-BE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5650125"/>
          </a:xfrm>
        </p:spPr>
        <p:txBody>
          <a:bodyPr/>
          <a:lstStyle/>
          <a:p>
            <a:pPr>
              <a:buNone/>
            </a:pPr>
            <a:endParaRPr lang="fr-FR" dirty="0"/>
          </a:p>
          <a:p>
            <a:pPr>
              <a:buNone/>
            </a:pPr>
            <a:r>
              <a:rPr lang="fr-FR" b="1" dirty="0"/>
              <a:t>b) Halogénation</a:t>
            </a:r>
          </a:p>
          <a:p>
            <a:pPr>
              <a:buNone/>
            </a:pPr>
            <a:r>
              <a:rPr lang="fr-FR" dirty="0"/>
              <a:t>Réaction radicalaire (lumière)</a:t>
            </a:r>
          </a:p>
          <a:p>
            <a:pPr>
              <a:buNone/>
            </a:pPr>
            <a:r>
              <a:rPr lang="fr-FR" dirty="0"/>
              <a:t>L’irradiation initie la réaction</a:t>
            </a:r>
          </a:p>
          <a:p>
            <a:pPr>
              <a:buNone/>
            </a:pPr>
            <a:endParaRPr lang="fr-FR" dirty="0"/>
          </a:p>
          <a:p>
            <a:pPr>
              <a:buNone/>
            </a:pPr>
            <a:endParaRPr lang="fr-FR" dirty="0"/>
          </a:p>
          <a:p>
            <a:pPr>
              <a:buNone/>
            </a:pPr>
            <a:endParaRPr lang="fr-FR" dirty="0"/>
          </a:p>
          <a:p>
            <a:pPr>
              <a:buNone/>
            </a:pPr>
            <a:endParaRPr lang="fr-FR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3143248"/>
            <a:ext cx="7376485" cy="1834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8" name="Connecteur droit avec flèche 7"/>
          <p:cNvCxnSpPr>
            <a:endCxn id="9" idx="1"/>
          </p:cNvCxnSpPr>
          <p:nvPr/>
        </p:nvCxnSpPr>
        <p:spPr>
          <a:xfrm rot="16200000" flipH="1">
            <a:off x="2407965" y="4235713"/>
            <a:ext cx="2113492" cy="121444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ZoneTexte 8"/>
          <p:cNvSpPr txBox="1"/>
          <p:nvPr/>
        </p:nvSpPr>
        <p:spPr>
          <a:xfrm>
            <a:off x="4071934" y="5715016"/>
            <a:ext cx="30003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3 équivalents de Cl</a:t>
            </a:r>
            <a:r>
              <a:rPr lang="fr-FR" baseline="-25000" dirty="0"/>
              <a:t>2</a:t>
            </a:r>
            <a:endParaRPr lang="fr-FR" dirty="0"/>
          </a:p>
        </p:txBody>
      </p:sp>
      <p:sp>
        <p:nvSpPr>
          <p:cNvPr id="2" name="Espace réservé du pied de page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vente ou reproduction est interdite</a:t>
            </a:r>
            <a:endParaRPr lang="fr-BE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578687"/>
          </a:xfrm>
        </p:spPr>
        <p:txBody>
          <a:bodyPr/>
          <a:lstStyle/>
          <a:p>
            <a:pPr>
              <a:buNone/>
            </a:pPr>
            <a:r>
              <a:rPr lang="fr-FR" b="1" dirty="0">
                <a:solidFill>
                  <a:srgbClr val="7030A0"/>
                </a:solidFill>
              </a:rPr>
              <a:t>A) Réactions de substitution électrophile (S</a:t>
            </a:r>
            <a:r>
              <a:rPr lang="fr-FR" b="1" baseline="-25000" dirty="0">
                <a:solidFill>
                  <a:srgbClr val="7030A0"/>
                </a:solidFill>
              </a:rPr>
              <a:t>E</a:t>
            </a:r>
            <a:r>
              <a:rPr lang="fr-FR" b="1" dirty="0">
                <a:solidFill>
                  <a:srgbClr val="7030A0"/>
                </a:solidFill>
              </a:rPr>
              <a:t>)</a:t>
            </a:r>
          </a:p>
          <a:p>
            <a:pPr>
              <a:buNone/>
            </a:pPr>
            <a:endParaRPr lang="fr-FR" dirty="0">
              <a:solidFill>
                <a:srgbClr val="7030A0"/>
              </a:solidFill>
            </a:endParaRPr>
          </a:p>
          <a:p>
            <a:pPr>
              <a:buNone/>
            </a:pPr>
            <a:r>
              <a:rPr lang="fr-FR" dirty="0"/>
              <a:t>Principale réactivité des benzènes, car restaure l’aromaticité et car le benzène est nucléophile</a:t>
            </a:r>
          </a:p>
          <a:p>
            <a:pPr>
              <a:buNone/>
            </a:pPr>
            <a:endParaRPr lang="fr-FR" dirty="0"/>
          </a:p>
          <a:p>
            <a:pPr>
              <a:buNone/>
            </a:pPr>
            <a:r>
              <a:rPr lang="fr-FR" dirty="0"/>
              <a:t>3 phases :</a:t>
            </a:r>
          </a:p>
          <a:p>
            <a:pPr>
              <a:buFontTx/>
              <a:buChar char="-"/>
            </a:pPr>
            <a:r>
              <a:rPr lang="fr-FR" dirty="0"/>
              <a:t>Génération espèce électrophile</a:t>
            </a:r>
          </a:p>
          <a:p>
            <a:pPr>
              <a:buFontTx/>
              <a:buChar char="-"/>
            </a:pPr>
            <a:r>
              <a:rPr lang="fr-FR" dirty="0"/>
              <a:t>Substitution électrophile</a:t>
            </a:r>
          </a:p>
          <a:p>
            <a:pPr>
              <a:buFontTx/>
              <a:buChar char="-"/>
            </a:pPr>
            <a:r>
              <a:rPr lang="fr-FR" dirty="0"/>
              <a:t>Régénération du catalyseur (s’il y a lieu)</a:t>
            </a: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vente ou reproduction est interdite</a:t>
            </a:r>
            <a:endParaRPr lang="fr-BE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5650125"/>
          </a:xfrm>
        </p:spPr>
        <p:txBody>
          <a:bodyPr>
            <a:normAutofit fontScale="92500" lnSpcReduction="20000"/>
          </a:bodyPr>
          <a:lstStyle/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r>
              <a:rPr lang="fr-FR" dirty="0"/>
              <a:t>Electrophile à proximité : formation du complexe </a:t>
            </a:r>
            <a:r>
              <a:rPr lang="el-GR" dirty="0"/>
              <a:t> π</a:t>
            </a:r>
            <a:r>
              <a:rPr lang="fr-FR" dirty="0"/>
              <a:t>, sans liaisons covalentes (attraction seulement)</a:t>
            </a:r>
          </a:p>
          <a:p>
            <a:endParaRPr lang="fr-FR" dirty="0"/>
          </a:p>
          <a:p>
            <a:r>
              <a:rPr lang="fr-FR" dirty="0"/>
              <a:t>Création d’une liaison covalente </a:t>
            </a:r>
            <a:r>
              <a:rPr lang="fr-FR" dirty="0">
                <a:sym typeface="Wingdings" pitchFamily="2" charset="2"/>
              </a:rPr>
              <a:t> complexe de </a:t>
            </a:r>
            <a:r>
              <a:rPr lang="fr-FR" dirty="0" err="1">
                <a:sym typeface="Wingdings" pitchFamily="2" charset="2"/>
              </a:rPr>
              <a:t>Wheland</a:t>
            </a:r>
            <a:r>
              <a:rPr lang="fr-FR" dirty="0">
                <a:sym typeface="Wingdings" pitchFamily="2" charset="2"/>
              </a:rPr>
              <a:t> </a:t>
            </a:r>
          </a:p>
          <a:p>
            <a:pPr>
              <a:buFontTx/>
              <a:buChar char="-"/>
            </a:pPr>
            <a:r>
              <a:rPr lang="fr-FR" dirty="0">
                <a:sym typeface="Wingdings" pitchFamily="2" charset="2"/>
              </a:rPr>
              <a:t>1° réaction lente : brise l’aromaticité</a:t>
            </a:r>
          </a:p>
          <a:p>
            <a:pPr>
              <a:buFontTx/>
              <a:buChar char="-"/>
            </a:pPr>
            <a:r>
              <a:rPr lang="fr-FR" dirty="0">
                <a:sym typeface="Wingdings" pitchFamily="2" charset="2"/>
              </a:rPr>
              <a:t>2° réaction rapide : déprotonation et restitution de l’aromaticité</a:t>
            </a:r>
            <a:endParaRPr lang="fr-FR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85728"/>
            <a:ext cx="8520918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Espace réservé du pied de page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vente ou reproduction est interdite</a:t>
            </a:r>
            <a:endParaRPr lang="fr-BE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578687"/>
          </a:xfrm>
        </p:spPr>
        <p:txBody>
          <a:bodyPr/>
          <a:lstStyle/>
          <a:p>
            <a:pPr>
              <a:buNone/>
            </a:pPr>
            <a:r>
              <a:rPr lang="fr-FR" sz="2700" b="1" dirty="0"/>
              <a:t>a</a:t>
            </a:r>
            <a:r>
              <a:rPr lang="fr-FR" b="1" dirty="0"/>
              <a:t>) </a:t>
            </a:r>
            <a:r>
              <a:rPr lang="fr-FR" sz="2700" b="1" dirty="0"/>
              <a:t>Halogénation :</a:t>
            </a:r>
          </a:p>
          <a:p>
            <a:pPr>
              <a:buNone/>
            </a:pPr>
            <a:r>
              <a:rPr lang="fr-FR" dirty="0"/>
              <a:t>Toujours les 3 phases :</a:t>
            </a:r>
          </a:p>
          <a:p>
            <a:pPr>
              <a:buNone/>
            </a:pPr>
            <a:endParaRPr lang="fr-FR" dirty="0"/>
          </a:p>
          <a:p>
            <a:pPr>
              <a:buNone/>
            </a:pPr>
            <a:endParaRPr lang="fr-FR" dirty="0"/>
          </a:p>
          <a:p>
            <a:pPr>
              <a:buNone/>
            </a:pPr>
            <a:endParaRPr lang="fr-FR" dirty="0"/>
          </a:p>
          <a:p>
            <a:pPr>
              <a:buNone/>
            </a:pPr>
            <a:endParaRPr lang="fr-FR" dirty="0"/>
          </a:p>
          <a:p>
            <a:pPr>
              <a:buNone/>
            </a:pPr>
            <a:endParaRPr lang="fr-FR" dirty="0"/>
          </a:p>
          <a:p>
            <a:pPr>
              <a:buNone/>
            </a:pPr>
            <a:endParaRPr lang="fr-FR" dirty="0"/>
          </a:p>
          <a:p>
            <a:pPr>
              <a:buNone/>
            </a:pPr>
            <a:endParaRPr lang="fr-FR" dirty="0"/>
          </a:p>
        </p:txBody>
      </p:sp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696" y="1576666"/>
            <a:ext cx="7308304" cy="47812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ZoneTexte 8"/>
          <p:cNvSpPr txBox="1"/>
          <p:nvPr/>
        </p:nvSpPr>
        <p:spPr>
          <a:xfrm>
            <a:off x="500034" y="3000372"/>
            <a:ext cx="21431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1° Génération EP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428596" y="5286388"/>
            <a:ext cx="22145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3° Régénération catalyseur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571472" y="4572008"/>
            <a:ext cx="19287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2° Substitution</a:t>
            </a: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vente ou reproduction est interdite</a:t>
            </a:r>
            <a:endParaRPr lang="fr-BE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Espace réservé du contenu 1"/>
          <p:cNvSpPr txBox="1">
            <a:spLocks/>
          </p:cNvSpPr>
          <p:nvPr/>
        </p:nvSpPr>
        <p:spPr>
          <a:xfrm>
            <a:off x="457200" y="428604"/>
            <a:ext cx="8229600" cy="5578687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lang="fr-FR" sz="2700" b="1" dirty="0"/>
              <a:t>b</a:t>
            </a:r>
            <a:r>
              <a:rPr kumimoji="0" lang="fr-FR" sz="27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) Sulfonisation :</a:t>
            </a: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lang="fr-FR" sz="2700" b="1" dirty="0"/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r-FR" sz="27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r-FR" sz="27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r-FR" sz="27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r-FR" sz="27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r-FR" sz="27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r-FR" sz="27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r-FR" sz="27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r-FR" sz="27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198" name="Picture 6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00100" y="1142984"/>
            <a:ext cx="7125835" cy="5715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7" name="Ellipse 16"/>
          <p:cNvSpPr/>
          <p:nvPr/>
        </p:nvSpPr>
        <p:spPr>
          <a:xfrm>
            <a:off x="6500826" y="4071942"/>
            <a:ext cx="1643074" cy="500066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u pied de page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vente ou reproduction est interdite</a:t>
            </a:r>
            <a:endParaRPr lang="fr-BE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u contenu 1"/>
          <p:cNvSpPr txBox="1">
            <a:spLocks/>
          </p:cNvSpPr>
          <p:nvPr/>
        </p:nvSpPr>
        <p:spPr>
          <a:xfrm>
            <a:off x="428596" y="357166"/>
            <a:ext cx="8229600" cy="5578687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r-FR" sz="27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c) Nitration :</a:t>
            </a: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lang="fr-FR" sz="2700" dirty="0"/>
              <a:t>Toujours le même principe </a:t>
            </a:r>
            <a:endParaRPr kumimoji="0" lang="fr-FR" sz="27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lang="fr-FR" sz="2700" b="1" dirty="0"/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r-FR" sz="27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r-FR" sz="27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r-FR" sz="27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r-FR" sz="27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r-FR" sz="27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r-FR" sz="27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r-FR" sz="27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r-FR" sz="27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1724025" y="1820069"/>
            <a:ext cx="5695950" cy="408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ZoneTexte 9"/>
          <p:cNvSpPr txBox="1"/>
          <p:nvPr/>
        </p:nvSpPr>
        <p:spPr>
          <a:xfrm>
            <a:off x="5286380" y="0"/>
            <a:ext cx="38576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00B050"/>
                </a:solidFill>
              </a:rPr>
              <a:t>En quantité Stœchiométrique = réactif</a:t>
            </a:r>
          </a:p>
        </p:txBody>
      </p:sp>
      <p:sp>
        <p:nvSpPr>
          <p:cNvPr id="12" name="ZoneTexte 11"/>
          <p:cNvSpPr txBox="1"/>
          <p:nvPr/>
        </p:nvSpPr>
        <p:spPr>
          <a:xfrm>
            <a:off x="5357818" y="714356"/>
            <a:ext cx="3357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0000"/>
                </a:solidFill>
              </a:rPr>
              <a:t>Catalyseur</a:t>
            </a:r>
          </a:p>
        </p:txBody>
      </p:sp>
      <p:sp>
        <p:nvSpPr>
          <p:cNvPr id="15" name="Ellipse 14"/>
          <p:cNvSpPr/>
          <p:nvPr/>
        </p:nvSpPr>
        <p:spPr>
          <a:xfrm>
            <a:off x="3347864" y="1988840"/>
            <a:ext cx="1285884" cy="357190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Ellipse 15"/>
          <p:cNvSpPr/>
          <p:nvPr/>
        </p:nvSpPr>
        <p:spPr>
          <a:xfrm>
            <a:off x="6117056" y="4077072"/>
            <a:ext cx="1500230" cy="500066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u pied de page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vente ou reproduction est interdite</a:t>
            </a:r>
            <a:endParaRPr lang="fr-BE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u contenu 1"/>
          <p:cNvSpPr txBox="1">
            <a:spLocks/>
          </p:cNvSpPr>
          <p:nvPr/>
        </p:nvSpPr>
        <p:spPr>
          <a:xfrm>
            <a:off x="428596" y="357166"/>
            <a:ext cx="8229600" cy="5578687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lang="fr-FR" sz="2700" b="1" dirty="0"/>
              <a:t>d</a:t>
            </a:r>
            <a:r>
              <a:rPr kumimoji="0" lang="fr-FR" sz="27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) Alkylation = réaction de Friedel</a:t>
            </a:r>
            <a:r>
              <a:rPr kumimoji="0" lang="fr-FR" sz="2700" b="1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et </a:t>
            </a:r>
            <a:r>
              <a:rPr kumimoji="0" lang="fr-FR" sz="2700" b="1" i="0" u="none" strike="noStrike" kern="1200" cap="none" spc="0" normalizeH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Crafts</a:t>
            </a:r>
            <a:endParaRPr kumimoji="0" lang="fr-FR" sz="27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r-FR" sz="27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Ajout</a:t>
            </a:r>
            <a:r>
              <a:rPr kumimoji="0" lang="fr-FR" sz="270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d’une chaîne carbonée</a:t>
            </a:r>
            <a:endParaRPr kumimoji="0" lang="fr-FR" sz="27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lang="fr-FR" sz="2700" b="1" dirty="0"/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r-FR" sz="27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r-FR" sz="27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r-FR" sz="27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r-FR" sz="27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r-FR" sz="27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r-FR" sz="27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r-FR" sz="27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r-FR" sz="27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1733550" y="1977231"/>
            <a:ext cx="5676900" cy="37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ZoneTexte 7"/>
          <p:cNvSpPr txBox="1"/>
          <p:nvPr/>
        </p:nvSpPr>
        <p:spPr>
          <a:xfrm>
            <a:off x="1619672" y="1372068"/>
            <a:ext cx="20717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00B050"/>
                </a:solidFill>
              </a:rPr>
              <a:t>Catalyseur</a:t>
            </a:r>
          </a:p>
        </p:txBody>
      </p:sp>
      <p:sp>
        <p:nvSpPr>
          <p:cNvPr id="9" name="ZoneTexte 8"/>
          <p:cNvSpPr txBox="1"/>
          <p:nvPr/>
        </p:nvSpPr>
        <p:spPr>
          <a:xfrm>
            <a:off x="6072198" y="1214422"/>
            <a:ext cx="18573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0000"/>
                </a:solidFill>
              </a:rPr>
              <a:t>Réactifs</a:t>
            </a:r>
          </a:p>
          <a:p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16" name="Ellipse 15"/>
          <p:cNvSpPr/>
          <p:nvPr/>
        </p:nvSpPr>
        <p:spPr>
          <a:xfrm>
            <a:off x="4114768" y="2276872"/>
            <a:ext cx="857256" cy="357190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u pied de page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vente ou reproduction est interdite</a:t>
            </a:r>
            <a:endParaRPr lang="fr-BE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fr-FR" sz="2700" dirty="0"/>
              <a:t>Cas particulier: Formation du </a:t>
            </a:r>
            <a:r>
              <a:rPr lang="fr-FR" sz="2700" dirty="0" err="1"/>
              <a:t>cumène</a:t>
            </a:r>
            <a:r>
              <a:rPr lang="fr-FR" sz="2700" dirty="0"/>
              <a:t> </a:t>
            </a:r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9690" y="1268760"/>
            <a:ext cx="7524599" cy="4347021"/>
          </a:xfrm>
          <a:prstGeom prst="rect">
            <a:avLst/>
          </a:prstGeom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vente ou reproduction est interdite</a:t>
            </a:r>
            <a:endParaRPr lang="fr-BE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857232"/>
            <a:ext cx="7477578" cy="5429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Espace réservé du contenu 1"/>
          <p:cNvSpPr txBox="1">
            <a:spLocks/>
          </p:cNvSpPr>
          <p:nvPr/>
        </p:nvSpPr>
        <p:spPr>
          <a:xfrm>
            <a:off x="428596" y="357166"/>
            <a:ext cx="8229600" cy="5578687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r-FR" sz="27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e) Acylation de Friedel</a:t>
            </a:r>
            <a:r>
              <a:rPr kumimoji="0" lang="fr-FR" sz="2700" b="1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et </a:t>
            </a:r>
            <a:r>
              <a:rPr kumimoji="0" lang="fr-FR" sz="2700" b="1" i="0" u="none" strike="noStrike" kern="1200" cap="none" spc="0" normalizeH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Crafts</a:t>
            </a:r>
            <a:endParaRPr kumimoji="0" lang="fr-FR" sz="27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lang="fr-FR" sz="2700" b="1" dirty="0"/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r-FR" sz="27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r-FR" sz="27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r-FR" sz="27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r-FR" sz="27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r-FR" sz="27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r-FR" sz="27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r-FR" sz="27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r-FR" sz="27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3071802" y="1571612"/>
            <a:ext cx="1643074" cy="1000132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/>
          <p:cNvSpPr/>
          <p:nvPr/>
        </p:nvSpPr>
        <p:spPr>
          <a:xfrm>
            <a:off x="5500694" y="4000504"/>
            <a:ext cx="1143008" cy="714380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u pied de page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vente ou reproduction est interdite</a:t>
            </a:r>
            <a:endParaRPr lang="fr-BE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fr-FR" sz="2700" dirty="0" err="1"/>
              <a:t>Interet</a:t>
            </a:r>
            <a:r>
              <a:rPr lang="fr-FR" sz="2700" dirty="0"/>
              <a:t>:</a:t>
            </a: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51035" y="1772816"/>
            <a:ext cx="7370883" cy="4032447"/>
          </a:xfrm>
          <a:prstGeom prst="rect">
            <a:avLst/>
          </a:prstGeom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vente ou reproduction est interdite</a:t>
            </a:r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89507933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fr-FR" sz="3000" b="1" u="sng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Pluri substitution et règle de </a:t>
            </a:r>
            <a:r>
              <a:rPr lang="fr-FR" sz="3000" b="1" u="sng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Holleman</a:t>
            </a:r>
            <a:r>
              <a:rPr lang="fr-FR" sz="3000" b="1" u="sng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3600" dirty="0"/>
              <a:t>+++</a:t>
            </a: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99592" y="1405450"/>
            <a:ext cx="7128792" cy="4770891"/>
          </a:xfrm>
          <a:prstGeom prst="rect">
            <a:avLst/>
          </a:prstGeom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vente ou reproduction est interdite</a:t>
            </a:r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9567137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fr-FR" sz="2700" dirty="0"/>
              <a:t>Exemple du toluène:</a:t>
            </a: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11560" y="1195820"/>
            <a:ext cx="7488832" cy="5043740"/>
          </a:xfrm>
          <a:prstGeom prst="rect">
            <a:avLst/>
          </a:prstGeom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vente ou reproduction est interdite</a:t>
            </a:r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52840909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fr-FR" sz="2700" dirty="0"/>
              <a:t>Exemple de l’aniline:</a:t>
            </a: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11560" y="1291066"/>
            <a:ext cx="7848872" cy="5097468"/>
          </a:xfrm>
          <a:prstGeom prst="rect">
            <a:avLst/>
          </a:prstGeom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vente ou reproduction est interdite</a:t>
            </a:r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84245561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fr-FR" sz="2700" dirty="0"/>
              <a:t>Exemple du </a:t>
            </a:r>
            <a:r>
              <a:rPr lang="fr-FR" sz="2700" dirty="0" err="1"/>
              <a:t>chlorobenzene</a:t>
            </a:r>
            <a:r>
              <a:rPr lang="fr-FR" sz="2700" dirty="0"/>
              <a:t>:</a:t>
            </a: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1047115"/>
            <a:ext cx="7787208" cy="5329370"/>
          </a:xfrm>
          <a:prstGeom prst="rect">
            <a:avLst/>
          </a:prstGeom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vente ou reproduction est interdite</a:t>
            </a:r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22807681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fr-FR" sz="2700" dirty="0"/>
              <a:t>Exemple du </a:t>
            </a:r>
            <a:r>
              <a:rPr lang="fr-FR" sz="2700" dirty="0" err="1"/>
              <a:t>nitrobenzene</a:t>
            </a:r>
            <a:endParaRPr lang="fr-FR" sz="2700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11560" y="1131211"/>
            <a:ext cx="7920880" cy="5463941"/>
          </a:xfrm>
          <a:prstGeom prst="rect">
            <a:avLst/>
          </a:prstGeom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vente ou reproduction est interdite</a:t>
            </a:r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67044814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fr-FR" sz="2700" b="1" u="sng" dirty="0"/>
              <a:t>f) Substitution nucléophile</a:t>
            </a: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83568" y="1214810"/>
            <a:ext cx="7776864" cy="5296743"/>
          </a:xfrm>
          <a:prstGeom prst="rect">
            <a:avLst/>
          </a:prstGeom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vente ou reproduction est interdite</a:t>
            </a:r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0992179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fr-FR" sz="2700" dirty="0"/>
              <a:t>Substitution nucléophile sur aromatique (</a:t>
            </a:r>
            <a:r>
              <a:rPr lang="fr-FR" sz="2700" dirty="0" err="1"/>
              <a:t>S</a:t>
            </a:r>
            <a:r>
              <a:rPr lang="fr-FR" sz="2700" baseline="-25000" dirty="0" err="1"/>
              <a:t>N</a:t>
            </a:r>
            <a:r>
              <a:rPr lang="fr-FR" sz="2700" dirty="0" err="1"/>
              <a:t>Ar</a:t>
            </a:r>
            <a:r>
              <a:rPr lang="fr-FR" sz="2700" dirty="0"/>
              <a:t>)</a:t>
            </a: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11560" y="1397131"/>
            <a:ext cx="8075240" cy="5028216"/>
          </a:xfrm>
          <a:prstGeom prst="rect">
            <a:avLst/>
          </a:prstGeom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vente ou reproduction est interdite</a:t>
            </a:r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08139628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fr-FR" sz="2700" dirty="0"/>
              <a:t>Elimination-Addition (EA)</a:t>
            </a: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1331995"/>
            <a:ext cx="8091344" cy="4977325"/>
          </a:xfrm>
          <a:prstGeom prst="rect">
            <a:avLst/>
          </a:prstGeom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vente ou reproduction est interdite</a:t>
            </a:r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84912711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8342" y="1628800"/>
            <a:ext cx="8839309" cy="4536504"/>
          </a:xfrm>
          <a:prstGeom prst="rect">
            <a:avLst/>
          </a:prstGeom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vente ou reproduction est interdite</a:t>
            </a:r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22845909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fr-FR" sz="2700" b="1" u="sng" dirty="0"/>
              <a:t>g) Oxydation</a:t>
            </a: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199" y="1194992"/>
            <a:ext cx="8442399" cy="5474368"/>
          </a:xfrm>
          <a:prstGeom prst="rect">
            <a:avLst/>
          </a:prstGeom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vente ou reproduction est interdite</a:t>
            </a:r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87688395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II) </a:t>
            </a:r>
            <a:r>
              <a:rPr lang="fr-FR" b="1" u="sng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Arylalcanes</a:t>
            </a:r>
            <a:r>
              <a:rPr lang="fr-FR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ou </a:t>
            </a:r>
            <a:r>
              <a:rPr lang="fr-FR" b="1" u="sng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alkylbenzènes</a:t>
            </a:r>
            <a:endParaRPr lang="fr-FR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57023" y="1417638"/>
            <a:ext cx="8407465" cy="5121031"/>
          </a:xfrm>
          <a:prstGeom prst="rect">
            <a:avLst/>
          </a:prstGeom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vente ou reproduction est interdite</a:t>
            </a:r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23315869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fr-FR" sz="2700" b="1" u="sng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Préparation</a:t>
            </a:r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3528" y="1700808"/>
            <a:ext cx="8193773" cy="2894190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457200" y="5301208"/>
            <a:ext cx="83632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Problème de cette réaction </a:t>
            </a:r>
            <a:r>
              <a:rPr lang="fr-FR" sz="2000" b="1" dirty="0">
                <a:sym typeface="Wingdings" panose="05000000000000000000" pitchFamily="2" charset="2"/>
              </a:rPr>
              <a:t> Trop peu sélective, formation de nombreux sous produits parasite.</a:t>
            </a:r>
            <a:endParaRPr lang="fr-FR" sz="2000" b="1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vente ou reproduction est interdite</a:t>
            </a:r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08936544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fr-FR" sz="2700" b="1" u="sng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Préparation</a:t>
            </a:r>
            <a:endParaRPr lang="fr-FR" sz="2700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417638"/>
            <a:ext cx="8953274" cy="2448272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457200" y="3865910"/>
            <a:ext cx="84960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0000"/>
                </a:solidFill>
              </a:rPr>
              <a:t>Beaucoup plus utilisée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vente ou reproduction est interdite</a:t>
            </a:r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24223296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fr-FR" sz="27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Propriétés chimiques du noyau aromatique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fr-FR" sz="2400" dirty="0"/>
              <a:t>Orienteur en Ortho/para et activant pour les substitutions électrophiles.</a:t>
            </a: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vente ou reproduction est interdite</a:t>
            </a:r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70584875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fr-FR" sz="27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Propriétés chimiques de la chaine latérale</a:t>
            </a: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1241707"/>
            <a:ext cx="8229600" cy="5242947"/>
          </a:xfrm>
          <a:prstGeom prst="rect">
            <a:avLst/>
          </a:prstGeom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vente ou reproduction est interdite</a:t>
            </a:r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89599048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1363" y="1196752"/>
            <a:ext cx="9031912" cy="5472607"/>
          </a:xfrm>
          <a:prstGeom prst="rect">
            <a:avLst/>
          </a:prstGeom>
        </p:spPr>
      </p:pic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fr-FR" sz="27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Propriétés chimiques de la chaine latérale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vente ou reproduction est interdite</a:t>
            </a:r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74179076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u="sng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QCM: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fr-FR" sz="2400" u="sng" dirty="0"/>
              <a:t>1 ) A propos de la règle de </a:t>
            </a:r>
            <a:r>
              <a:rPr lang="fr-FR" sz="2400" u="sng" dirty="0" err="1"/>
              <a:t>Holleman</a:t>
            </a:r>
            <a:r>
              <a:rPr lang="fr-FR" sz="2400" u="sng" dirty="0"/>
              <a:t>, donnez la (les) proposition(s) vraie(s):</a:t>
            </a:r>
          </a:p>
          <a:p>
            <a:pPr marL="457200" indent="-457200">
              <a:buAutoNum type="alphaUcParenR"/>
            </a:pPr>
            <a:r>
              <a:rPr lang="fr-FR" sz="2400" dirty="0"/>
              <a:t>Le groupement hydroxyle (-OH) est ortho/para orienteur activant</a:t>
            </a:r>
          </a:p>
          <a:p>
            <a:pPr marL="457200" indent="-457200">
              <a:buAutoNum type="alphaUcParenR"/>
            </a:pPr>
            <a:r>
              <a:rPr lang="fr-FR" sz="2400" dirty="0"/>
              <a:t> Le groupement –Cl est ortho/para orienteur activant</a:t>
            </a:r>
          </a:p>
          <a:p>
            <a:pPr marL="457200" indent="-457200">
              <a:buAutoNum type="alphaUcParenR"/>
            </a:pPr>
            <a:r>
              <a:rPr lang="fr-FR" sz="2400" dirty="0"/>
              <a:t> Le groument méthyl (-CH</a:t>
            </a:r>
            <a:r>
              <a:rPr lang="fr-FR" sz="2400" baseline="-25000" dirty="0"/>
              <a:t>3</a:t>
            </a:r>
            <a:r>
              <a:rPr lang="fr-FR" sz="2400" dirty="0"/>
              <a:t>) est méta orienteur désactivant</a:t>
            </a:r>
          </a:p>
          <a:p>
            <a:pPr marL="457200" indent="-457200">
              <a:buAutoNum type="alphaUcParenR"/>
            </a:pPr>
            <a:r>
              <a:rPr lang="fr-FR" sz="2400" dirty="0"/>
              <a:t> Le groupement </a:t>
            </a:r>
            <a:r>
              <a:rPr lang="fr-FR" sz="2400" dirty="0" err="1"/>
              <a:t>nitro</a:t>
            </a:r>
            <a:r>
              <a:rPr lang="fr-FR" sz="2400" dirty="0"/>
              <a:t> (-NO</a:t>
            </a:r>
            <a:r>
              <a:rPr lang="fr-FR" sz="2400" baseline="-25000" dirty="0"/>
              <a:t>2</a:t>
            </a:r>
            <a:r>
              <a:rPr lang="fr-FR" sz="2400" dirty="0"/>
              <a:t>) est méta orienteur désactivant</a:t>
            </a:r>
          </a:p>
          <a:p>
            <a:pPr marL="457200" indent="-457200">
              <a:buAutoNum type="alphaUcParenR"/>
            </a:pPr>
            <a:r>
              <a:rPr lang="fr-FR" sz="2400" dirty="0"/>
              <a:t> Les proposition A,B,C et D sont fausses</a:t>
            </a: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vente ou reproduction est interdite</a:t>
            </a:r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14252226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u="sng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QCM: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fr-FR" sz="2400" u="sng" dirty="0"/>
              <a:t>1 ) A propos de la règle de </a:t>
            </a:r>
            <a:r>
              <a:rPr lang="fr-FR" sz="2400" u="sng" dirty="0" err="1"/>
              <a:t>Holleman</a:t>
            </a:r>
            <a:r>
              <a:rPr lang="fr-FR" sz="2400" u="sng" dirty="0"/>
              <a:t>, donnez la (les) proposition(s) vraie(s):</a:t>
            </a:r>
          </a:p>
          <a:p>
            <a:pPr marL="457200" indent="-457200">
              <a:buAutoNum type="alphaUcParenR"/>
            </a:pPr>
            <a:r>
              <a:rPr lang="fr-FR" sz="2400" dirty="0">
                <a:solidFill>
                  <a:srgbClr val="006600"/>
                </a:solidFill>
              </a:rPr>
              <a:t>Le groupement hydroxyle (-OH) est ortho/para orienteur activant</a:t>
            </a:r>
          </a:p>
          <a:p>
            <a:pPr marL="457200" indent="-457200">
              <a:buAutoNum type="alphaUcParenR"/>
            </a:pPr>
            <a:r>
              <a:rPr lang="fr-FR" sz="2400" dirty="0">
                <a:solidFill>
                  <a:srgbClr val="FF0000"/>
                </a:solidFill>
              </a:rPr>
              <a:t> Le groupement –Cl est ortho/para orienteur activant	           	</a:t>
            </a:r>
            <a:r>
              <a:rPr lang="fr-FR" sz="2400" dirty="0">
                <a:solidFill>
                  <a:srgbClr val="FF0000"/>
                </a:solidFill>
                <a:sym typeface="Wingdings" panose="05000000000000000000" pitchFamily="2" charset="2"/>
              </a:rPr>
              <a:t> ortho/para orienteur désactivant</a:t>
            </a:r>
            <a:endParaRPr lang="fr-FR" sz="2400" dirty="0">
              <a:solidFill>
                <a:srgbClr val="FF0000"/>
              </a:solidFill>
            </a:endParaRPr>
          </a:p>
          <a:p>
            <a:pPr marL="457200" indent="-457200">
              <a:buAutoNum type="alphaUcParenR"/>
            </a:pPr>
            <a:r>
              <a:rPr lang="fr-FR" sz="2400" dirty="0">
                <a:solidFill>
                  <a:srgbClr val="FF0000"/>
                </a:solidFill>
              </a:rPr>
              <a:t> Le groument méthyl (-CH</a:t>
            </a:r>
            <a:r>
              <a:rPr lang="fr-FR" sz="2400" baseline="-25000" dirty="0">
                <a:solidFill>
                  <a:srgbClr val="FF0000"/>
                </a:solidFill>
              </a:rPr>
              <a:t>3</a:t>
            </a:r>
            <a:r>
              <a:rPr lang="fr-FR" sz="2400" dirty="0">
                <a:solidFill>
                  <a:srgbClr val="FF0000"/>
                </a:solidFill>
              </a:rPr>
              <a:t>) est méta orienteur désactivant	</a:t>
            </a:r>
            <a:r>
              <a:rPr lang="fr-FR" sz="2400" dirty="0">
                <a:solidFill>
                  <a:srgbClr val="FF0000"/>
                </a:solidFill>
                <a:sym typeface="Wingdings" panose="05000000000000000000" pitchFamily="2" charset="2"/>
              </a:rPr>
              <a:t> ortho/para orienteur activant</a:t>
            </a:r>
            <a:endParaRPr lang="fr-FR" sz="2400" dirty="0">
              <a:solidFill>
                <a:srgbClr val="FF0000"/>
              </a:solidFill>
            </a:endParaRPr>
          </a:p>
          <a:p>
            <a:pPr marL="457200" indent="-457200">
              <a:buAutoNum type="alphaUcParenR"/>
            </a:pPr>
            <a:r>
              <a:rPr lang="fr-FR" sz="2400" dirty="0">
                <a:solidFill>
                  <a:srgbClr val="006600"/>
                </a:solidFill>
              </a:rPr>
              <a:t> Le groupement </a:t>
            </a:r>
            <a:r>
              <a:rPr lang="fr-FR" sz="2400" dirty="0" err="1">
                <a:solidFill>
                  <a:srgbClr val="006600"/>
                </a:solidFill>
              </a:rPr>
              <a:t>nitro</a:t>
            </a:r>
            <a:r>
              <a:rPr lang="fr-FR" sz="2400" dirty="0">
                <a:solidFill>
                  <a:srgbClr val="006600"/>
                </a:solidFill>
              </a:rPr>
              <a:t> (-NO</a:t>
            </a:r>
            <a:r>
              <a:rPr lang="fr-FR" sz="2400" baseline="-25000" dirty="0">
                <a:solidFill>
                  <a:srgbClr val="006600"/>
                </a:solidFill>
              </a:rPr>
              <a:t>2</a:t>
            </a:r>
            <a:r>
              <a:rPr lang="fr-FR" sz="2400" dirty="0">
                <a:solidFill>
                  <a:srgbClr val="006600"/>
                </a:solidFill>
              </a:rPr>
              <a:t>) est méta orienteur désactivant</a:t>
            </a: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vente ou reproduction est interdite</a:t>
            </a:r>
            <a:endParaRPr lang="fr-BE"/>
          </a:p>
        </p:txBody>
      </p:sp>
      <p:sp>
        <p:nvSpPr>
          <p:cNvPr id="5" name="ZoneTexte 4"/>
          <p:cNvSpPr txBox="1"/>
          <p:nvPr/>
        </p:nvSpPr>
        <p:spPr>
          <a:xfrm>
            <a:off x="7236296" y="1575690"/>
            <a:ext cx="1450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</a:t>
            </a:r>
          </a:p>
        </p:txBody>
      </p:sp>
    </p:spTree>
    <p:extLst>
      <p:ext uri="{BB962C8B-B14F-4D97-AF65-F5344CB8AC3E}">
        <p14:creationId xmlns:p14="http://schemas.microsoft.com/office/powerpoint/2010/main" val="244587276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u="sng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QCM: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fr-FR" sz="2400" u="sng" dirty="0"/>
              <a:t>2) A propos de cette réaction, donnez la (les) proposition(s) vraie(s):</a:t>
            </a:r>
          </a:p>
          <a:p>
            <a:pPr marL="0" indent="0">
              <a:buNone/>
            </a:pPr>
            <a:endParaRPr lang="fr-FR" sz="2400" u="sng" dirty="0"/>
          </a:p>
          <a:p>
            <a:pPr marL="0" indent="0">
              <a:buNone/>
            </a:pPr>
            <a:endParaRPr lang="fr-FR" sz="2400" u="sng" dirty="0"/>
          </a:p>
          <a:p>
            <a:pPr marL="457200" indent="-457200">
              <a:buAutoNum type="alphaUcParenR"/>
            </a:pPr>
            <a:r>
              <a:rPr lang="fr-FR" sz="2400" dirty="0"/>
              <a:t>Cette réaction se fera selon un mécanisme de substitution nucléophile</a:t>
            </a:r>
          </a:p>
          <a:p>
            <a:pPr marL="457200" indent="-457200">
              <a:buAutoNum type="alphaUcParenR"/>
            </a:pPr>
            <a:r>
              <a:rPr lang="fr-FR" sz="2400" dirty="0"/>
              <a:t> Cette réaction se fera selon un mécanismes de substitutions électrophile</a:t>
            </a:r>
          </a:p>
          <a:p>
            <a:pPr marL="457200" indent="-457200">
              <a:buAutoNum type="alphaUcParenR"/>
            </a:pPr>
            <a:r>
              <a:rPr lang="fr-FR" sz="2400" dirty="0"/>
              <a:t> Le produit formé est de l’</a:t>
            </a:r>
            <a:r>
              <a:rPr lang="fr-FR" sz="2400" dirty="0" err="1"/>
              <a:t>héxachlorocyclohexane</a:t>
            </a:r>
            <a:endParaRPr lang="fr-FR" sz="2400" dirty="0"/>
          </a:p>
          <a:p>
            <a:pPr marL="457200" indent="-457200">
              <a:buAutoNum type="alphaUcParenR"/>
            </a:pPr>
            <a:r>
              <a:rPr lang="fr-FR" sz="2400" dirty="0"/>
              <a:t> Le produit formé est du chlorobenzène</a:t>
            </a:r>
          </a:p>
          <a:p>
            <a:pPr marL="457200" indent="-457200">
              <a:buFont typeface="Arial" pitchFamily="34" charset="0"/>
              <a:buAutoNum type="alphaUcParenR"/>
            </a:pPr>
            <a:r>
              <a:rPr lang="fr-FR" sz="2400" dirty="0"/>
              <a:t> Les proposition A,B,C et D sont fausses</a:t>
            </a:r>
          </a:p>
          <a:p>
            <a:pPr marL="457200" indent="-457200">
              <a:buAutoNum type="alphaUcParenR"/>
            </a:pPr>
            <a:endParaRPr lang="fr-FR" sz="2400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vente ou reproduction est interdite</a:t>
            </a:r>
            <a:endParaRPr lang="fr-BE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7824" y="2060848"/>
            <a:ext cx="2338123" cy="1129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34473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u="sng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QCM: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fr-FR" sz="2400" u="sng" dirty="0"/>
              <a:t>2) A propos de cette réaction, donnez la (les) proposition(s) vraie(s):</a:t>
            </a:r>
          </a:p>
          <a:p>
            <a:pPr marL="0" indent="0">
              <a:buNone/>
            </a:pPr>
            <a:endParaRPr lang="fr-FR" sz="2400" u="sng" dirty="0"/>
          </a:p>
          <a:p>
            <a:pPr marL="0" indent="0">
              <a:buNone/>
            </a:pPr>
            <a:endParaRPr lang="fr-FR" sz="2400" u="sng" dirty="0"/>
          </a:p>
          <a:p>
            <a:pPr marL="457200" indent="-457200">
              <a:buAutoNum type="alphaUcParenR"/>
            </a:pPr>
            <a:r>
              <a:rPr lang="fr-FR" sz="2400" dirty="0">
                <a:solidFill>
                  <a:srgbClr val="FF0000"/>
                </a:solidFill>
              </a:rPr>
              <a:t>Cette réaction se fera selon un mécanisme de substitution nucléophile</a:t>
            </a:r>
          </a:p>
          <a:p>
            <a:pPr marL="457200" indent="-457200">
              <a:buAutoNum type="alphaUcParenR"/>
            </a:pPr>
            <a:r>
              <a:rPr lang="fr-FR" sz="2400" dirty="0">
                <a:solidFill>
                  <a:srgbClr val="006600"/>
                </a:solidFill>
              </a:rPr>
              <a:t> Cette réaction se fera selon un mécanismes de substitutions électrophile</a:t>
            </a:r>
          </a:p>
          <a:p>
            <a:pPr marL="457200" indent="-457200">
              <a:buAutoNum type="alphaUcParenR"/>
            </a:pPr>
            <a:r>
              <a:rPr lang="fr-FR" sz="2400" dirty="0">
                <a:solidFill>
                  <a:srgbClr val="FF0000"/>
                </a:solidFill>
              </a:rPr>
              <a:t> Le produit formé est de l’</a:t>
            </a:r>
            <a:r>
              <a:rPr lang="fr-FR" sz="2400" dirty="0" err="1">
                <a:solidFill>
                  <a:srgbClr val="FF0000"/>
                </a:solidFill>
              </a:rPr>
              <a:t>héxachlorocyclohexane</a:t>
            </a:r>
            <a:endParaRPr lang="fr-FR" sz="2400" dirty="0">
              <a:solidFill>
                <a:srgbClr val="FF0000"/>
              </a:solidFill>
            </a:endParaRPr>
          </a:p>
          <a:p>
            <a:pPr marL="457200" indent="-457200">
              <a:buAutoNum type="alphaUcParenR"/>
            </a:pPr>
            <a:r>
              <a:rPr lang="fr-FR" sz="2400" dirty="0">
                <a:solidFill>
                  <a:srgbClr val="006600"/>
                </a:solidFill>
              </a:rPr>
              <a:t> Le produit formé est du chlorobenzène</a:t>
            </a: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vente ou reproduction est interdite</a:t>
            </a:r>
            <a:endParaRPr lang="fr-BE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1800" y="2060848"/>
            <a:ext cx="3956253" cy="1080120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7164288" y="2060848"/>
            <a:ext cx="18722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BD</a:t>
            </a:r>
          </a:p>
        </p:txBody>
      </p:sp>
    </p:spTree>
    <p:extLst>
      <p:ext uri="{BB962C8B-B14F-4D97-AF65-F5344CB8AC3E}">
        <p14:creationId xmlns:p14="http://schemas.microsoft.com/office/powerpoint/2010/main" val="426635612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u="sng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QCM: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fr-FR" sz="2400" u="sng" dirty="0"/>
              <a:t>3) A propos de la réaction en un </a:t>
            </a:r>
            <a:r>
              <a:rPr lang="fr-FR" sz="2400" u="sng" dirty="0" err="1"/>
              <a:t>chloropropane</a:t>
            </a:r>
            <a:r>
              <a:rPr lang="fr-FR" sz="2400" u="sng" dirty="0"/>
              <a:t> et un benzène en présence d’un acide de Lewis, donnez la (les) propositions vraies:</a:t>
            </a:r>
          </a:p>
          <a:p>
            <a:pPr marL="457200" indent="-457200">
              <a:buAutoNum type="alphaUcParenR"/>
            </a:pPr>
            <a:r>
              <a:rPr lang="fr-FR" sz="2400" dirty="0"/>
              <a:t>C’est une acylation de </a:t>
            </a:r>
            <a:r>
              <a:rPr lang="fr-FR" sz="2400" dirty="0" err="1"/>
              <a:t>Frieldel-Crafts</a:t>
            </a:r>
            <a:endParaRPr lang="fr-FR" sz="2400" dirty="0"/>
          </a:p>
          <a:p>
            <a:pPr marL="457200" indent="-457200">
              <a:buAutoNum type="alphaUcParenR"/>
            </a:pPr>
            <a:r>
              <a:rPr lang="fr-FR" sz="2400" dirty="0"/>
              <a:t>Le produit formé sera de l’</a:t>
            </a:r>
            <a:r>
              <a:rPr lang="fr-FR" sz="2400" dirty="0" err="1"/>
              <a:t>isopropylbenzène</a:t>
            </a:r>
            <a:r>
              <a:rPr lang="fr-FR" sz="2400" dirty="0"/>
              <a:t> aussi appelé </a:t>
            </a:r>
            <a:r>
              <a:rPr lang="fr-FR" sz="2400" dirty="0" err="1"/>
              <a:t>Cumène</a:t>
            </a:r>
            <a:endParaRPr lang="fr-FR" sz="2400" dirty="0"/>
          </a:p>
          <a:p>
            <a:pPr marL="457200" indent="-457200">
              <a:buAutoNum type="alphaUcParenR"/>
            </a:pPr>
            <a:r>
              <a:rPr lang="fr-FR" sz="2400" dirty="0"/>
              <a:t> Cette réaction se fait selon un mécanisme de substitution électrophile</a:t>
            </a:r>
          </a:p>
          <a:p>
            <a:pPr marL="457200" indent="-457200">
              <a:buAutoNum type="alphaUcParenR"/>
            </a:pPr>
            <a:r>
              <a:rPr lang="fr-FR" sz="2400" dirty="0"/>
              <a:t> Le produit formé est ortho/para orienteur activant</a:t>
            </a: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Le tutorat est gratuit. Toute vente ou reproduction est interdite</a:t>
            </a:r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271166337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u="sng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QCM: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45271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sz="2400" u="sng" dirty="0"/>
              <a:t>3) A propos de la réaction en un </a:t>
            </a:r>
            <a:r>
              <a:rPr lang="fr-FR" sz="2400" u="sng" dirty="0" err="1"/>
              <a:t>chloropropane</a:t>
            </a:r>
            <a:r>
              <a:rPr lang="fr-FR" sz="2400" u="sng" dirty="0"/>
              <a:t> et un benzène en présence d’un acide de Lewis, donnez la (les) propositions vraies:</a:t>
            </a:r>
          </a:p>
          <a:p>
            <a:pPr marL="0" indent="0">
              <a:buNone/>
            </a:pPr>
            <a:endParaRPr lang="fr-FR" sz="2400" u="sng" dirty="0"/>
          </a:p>
          <a:p>
            <a:pPr marL="0" indent="0">
              <a:buNone/>
            </a:pPr>
            <a:endParaRPr lang="fr-FR" sz="2400" u="sng" dirty="0"/>
          </a:p>
          <a:p>
            <a:pPr marL="457200" indent="-457200">
              <a:buAutoNum type="alphaUcParenR"/>
            </a:pPr>
            <a:r>
              <a:rPr lang="fr-FR" sz="2400" dirty="0">
                <a:solidFill>
                  <a:srgbClr val="FF0000"/>
                </a:solidFill>
              </a:rPr>
              <a:t>C’est une acylation de </a:t>
            </a:r>
            <a:r>
              <a:rPr lang="fr-FR" sz="2400" dirty="0" err="1">
                <a:solidFill>
                  <a:srgbClr val="FF0000"/>
                </a:solidFill>
              </a:rPr>
              <a:t>Frieldel-Crafts</a:t>
            </a:r>
            <a:r>
              <a:rPr lang="fr-FR" sz="2400" dirty="0">
                <a:solidFill>
                  <a:srgbClr val="FF0000"/>
                </a:solidFill>
              </a:rPr>
              <a:t>				</a:t>
            </a:r>
            <a:r>
              <a:rPr lang="fr-FR" sz="2400" dirty="0">
                <a:solidFill>
                  <a:srgbClr val="FF0000"/>
                </a:solidFill>
                <a:sym typeface="Wingdings" panose="05000000000000000000" pitchFamily="2" charset="2"/>
              </a:rPr>
              <a:t> Une Alkylation (on ajoute ici un alkyl et non un acyle)</a:t>
            </a:r>
            <a:endParaRPr lang="fr-FR" sz="2400" dirty="0">
              <a:solidFill>
                <a:srgbClr val="FF0000"/>
              </a:solidFill>
            </a:endParaRPr>
          </a:p>
          <a:p>
            <a:pPr marL="457200" indent="-457200">
              <a:buAutoNum type="alphaUcParenR"/>
            </a:pPr>
            <a:r>
              <a:rPr lang="fr-FR" sz="2400" dirty="0">
                <a:solidFill>
                  <a:srgbClr val="006600"/>
                </a:solidFill>
              </a:rPr>
              <a:t>Le produit formé sera de l’</a:t>
            </a:r>
            <a:r>
              <a:rPr lang="fr-FR" sz="2400" dirty="0" err="1">
                <a:solidFill>
                  <a:srgbClr val="006600"/>
                </a:solidFill>
              </a:rPr>
              <a:t>isopropylbenzène</a:t>
            </a:r>
            <a:r>
              <a:rPr lang="fr-FR" sz="2400" dirty="0">
                <a:solidFill>
                  <a:srgbClr val="006600"/>
                </a:solidFill>
              </a:rPr>
              <a:t> aussi appelé </a:t>
            </a:r>
            <a:r>
              <a:rPr lang="fr-FR" sz="2400" dirty="0" err="1">
                <a:solidFill>
                  <a:srgbClr val="006600"/>
                </a:solidFill>
              </a:rPr>
              <a:t>Cumène</a:t>
            </a:r>
            <a:endParaRPr lang="fr-FR" sz="2400" dirty="0">
              <a:solidFill>
                <a:srgbClr val="006600"/>
              </a:solidFill>
            </a:endParaRPr>
          </a:p>
          <a:p>
            <a:pPr marL="457200" indent="-457200">
              <a:buAutoNum type="alphaUcParenR"/>
            </a:pPr>
            <a:r>
              <a:rPr lang="fr-FR" sz="2400" dirty="0">
                <a:solidFill>
                  <a:srgbClr val="006600"/>
                </a:solidFill>
              </a:rPr>
              <a:t> Cette réaction se fait selon un mécanisme de substitution électrophile</a:t>
            </a:r>
          </a:p>
          <a:p>
            <a:pPr marL="457200" indent="-457200">
              <a:buAutoNum type="alphaUcParenR"/>
            </a:pPr>
            <a:r>
              <a:rPr lang="fr-FR" sz="2400" dirty="0">
                <a:solidFill>
                  <a:srgbClr val="006600"/>
                </a:solidFill>
              </a:rPr>
              <a:t> Le produit formé est ortho/para orienteur activant</a:t>
            </a: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vente ou reproduction est interdite</a:t>
            </a:r>
            <a:endParaRPr lang="fr-BE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7704" y="2132856"/>
            <a:ext cx="5218851" cy="1319156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7236296" y="2132856"/>
            <a:ext cx="172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BCD</a:t>
            </a:r>
          </a:p>
        </p:txBody>
      </p:sp>
    </p:spTree>
    <p:extLst>
      <p:ext uri="{BB962C8B-B14F-4D97-AF65-F5344CB8AC3E}">
        <p14:creationId xmlns:p14="http://schemas.microsoft.com/office/powerpoint/2010/main" val="1143385809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wrap="square">
        <a:spAutoFit/>
      </a:bodyPr>
      <a:lstStyle>
        <a:defPPr>
          <a:buNone/>
          <a:defRPr b="1" dirty="0" smtClean="0">
            <a:solidFill>
              <a:srgbClr val="FF0000"/>
            </a:solidFill>
          </a:defRPr>
        </a:defPPr>
      </a:lstStyle>
    </a:spDef>
  </a:objectDefaults>
  <a:extraClrSchemeLst/>
</a:theme>
</file>

<file path=ppt/theme/theme2.xml><?xml version="1.0" encoding="utf-8"?>
<a:theme xmlns:a="http://schemas.openxmlformats.org/drawingml/2006/main" name="1_Conception personnalisé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onception personnalisé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179</TotalTime>
  <Words>1263</Words>
  <Application>Microsoft Office PowerPoint</Application>
  <PresentationFormat>Affichage à l'écran (4:3)</PresentationFormat>
  <Paragraphs>225</Paragraphs>
  <Slides>39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3</vt:i4>
      </vt:variant>
      <vt:variant>
        <vt:lpstr>Titres des diapositives</vt:lpstr>
      </vt:variant>
      <vt:variant>
        <vt:i4>39</vt:i4>
      </vt:variant>
    </vt:vector>
  </HeadingPairs>
  <TitlesOfParts>
    <vt:vector size="47" baseType="lpstr">
      <vt:lpstr>Arial</vt:lpstr>
      <vt:lpstr>Calibri</vt:lpstr>
      <vt:lpstr>Calibri Light</vt:lpstr>
      <vt:lpstr>Wingdings</vt:lpstr>
      <vt:lpstr>Wingdings 3</vt:lpstr>
      <vt:lpstr>Thème Office</vt:lpstr>
      <vt:lpstr>1_Conception personnalisée</vt:lpstr>
      <vt:lpstr>Conception personnalisée</vt:lpstr>
      <vt:lpstr>Tut’rentrée UE15</vt:lpstr>
      <vt:lpstr>Présentation PowerPoint</vt:lpstr>
      <vt:lpstr>I) Structure chimique</vt:lpstr>
      <vt:lpstr>Présentation PowerPoint</vt:lpstr>
      <vt:lpstr>Présentation PowerPoint</vt:lpstr>
      <vt:lpstr>II) Benzène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Cas particulier: Formation du cumène </vt:lpstr>
      <vt:lpstr>Présentation PowerPoint</vt:lpstr>
      <vt:lpstr>Interet:</vt:lpstr>
      <vt:lpstr>Pluri substitution et règle de Holleman +++</vt:lpstr>
      <vt:lpstr>Exemple du toluène:</vt:lpstr>
      <vt:lpstr>Exemple de l’aniline:</vt:lpstr>
      <vt:lpstr>Exemple du chlorobenzene:</vt:lpstr>
      <vt:lpstr>Exemple du nitrobenzene</vt:lpstr>
      <vt:lpstr>f) Substitution nucléophile</vt:lpstr>
      <vt:lpstr>Substitution nucléophile sur aromatique (SNAr)</vt:lpstr>
      <vt:lpstr>Elimination-Addition (EA)</vt:lpstr>
      <vt:lpstr>Présentation PowerPoint</vt:lpstr>
      <vt:lpstr>g) Oxydation</vt:lpstr>
      <vt:lpstr>II) Arylalcanes ou alkylbenzènes</vt:lpstr>
      <vt:lpstr>Préparation</vt:lpstr>
      <vt:lpstr>Préparation</vt:lpstr>
      <vt:lpstr>Propriétés chimiques du noyau aromatique</vt:lpstr>
      <vt:lpstr>Propriétés chimiques de la chaine latérale</vt:lpstr>
      <vt:lpstr>Propriétés chimiques de la chaine latérale</vt:lpstr>
      <vt:lpstr>QCM:</vt:lpstr>
      <vt:lpstr>QCM:</vt:lpstr>
      <vt:lpstr>QCM:</vt:lpstr>
      <vt:lpstr>QCM:</vt:lpstr>
      <vt:lpstr>QCM:</vt:lpstr>
      <vt:lpstr>QCM: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Tut’rentrée UE15</dc:title>
  <dc:creator>lucas</dc:creator>
  <cp:lastModifiedBy>Thibault LAURENT</cp:lastModifiedBy>
  <cp:revision>41</cp:revision>
  <dcterms:created xsi:type="dcterms:W3CDTF">2015-12-27T09:11:02Z</dcterms:created>
  <dcterms:modified xsi:type="dcterms:W3CDTF">2017-01-09T13:23:01Z</dcterms:modified>
</cp:coreProperties>
</file>