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gif" ContentType="image/gif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68"/>
  </p:notesMasterIdLst>
  <p:sldIdLst>
    <p:sldId id="256" r:id="rId2"/>
    <p:sldId id="262" r:id="rId3"/>
    <p:sldId id="257" r:id="rId4"/>
    <p:sldId id="258" r:id="rId5"/>
    <p:sldId id="263" r:id="rId6"/>
    <p:sldId id="259" r:id="rId7"/>
    <p:sldId id="260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1" r:id="rId19"/>
    <p:sldId id="274" r:id="rId20"/>
    <p:sldId id="275" r:id="rId21"/>
    <p:sldId id="327" r:id="rId22"/>
    <p:sldId id="328" r:id="rId23"/>
    <p:sldId id="333" r:id="rId24"/>
    <p:sldId id="334" r:id="rId25"/>
    <p:sldId id="276" r:id="rId26"/>
    <p:sldId id="277" r:id="rId27"/>
    <p:sldId id="321" r:id="rId28"/>
    <p:sldId id="322" r:id="rId29"/>
    <p:sldId id="278" r:id="rId30"/>
    <p:sldId id="279" r:id="rId31"/>
    <p:sldId id="280" r:id="rId32"/>
    <p:sldId id="282" r:id="rId33"/>
    <p:sldId id="281" r:id="rId34"/>
    <p:sldId id="283" r:id="rId35"/>
    <p:sldId id="284" r:id="rId36"/>
    <p:sldId id="285" r:id="rId37"/>
    <p:sldId id="286" r:id="rId38"/>
    <p:sldId id="336" r:id="rId39"/>
    <p:sldId id="329" r:id="rId40"/>
    <p:sldId id="287" r:id="rId41"/>
    <p:sldId id="288" r:id="rId42"/>
    <p:sldId id="289" r:id="rId43"/>
    <p:sldId id="290" r:id="rId44"/>
    <p:sldId id="291" r:id="rId45"/>
    <p:sldId id="292" r:id="rId46"/>
    <p:sldId id="293" r:id="rId47"/>
    <p:sldId id="325" r:id="rId48"/>
    <p:sldId id="326" r:id="rId49"/>
    <p:sldId id="294" r:id="rId50"/>
    <p:sldId id="295" r:id="rId51"/>
    <p:sldId id="296" r:id="rId52"/>
    <p:sldId id="297" r:id="rId53"/>
    <p:sldId id="298" r:id="rId54"/>
    <p:sldId id="300" r:id="rId55"/>
    <p:sldId id="332" r:id="rId56"/>
    <p:sldId id="304" r:id="rId57"/>
    <p:sldId id="305" r:id="rId58"/>
    <p:sldId id="306" r:id="rId59"/>
    <p:sldId id="307" r:id="rId60"/>
    <p:sldId id="308" r:id="rId61"/>
    <p:sldId id="309" r:id="rId62"/>
    <p:sldId id="310" r:id="rId63"/>
    <p:sldId id="311" r:id="rId64"/>
    <p:sldId id="319" r:id="rId65"/>
    <p:sldId id="320" r:id="rId66"/>
    <p:sldId id="335" r:id="rId6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Style moyen 1 - Accentuation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24" autoAdjust="0"/>
    <p:restoredTop sz="94424"/>
  </p:normalViewPr>
  <p:slideViewPr>
    <p:cSldViewPr snapToGrid="0">
      <p:cViewPr varScale="1">
        <p:scale>
          <a:sx n="86" d="100"/>
          <a:sy n="86" d="100"/>
        </p:scale>
        <p:origin x="10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notesMaster" Target="notesMasters/notesMaster1.xml"/><Relationship Id="rId69" Type="http://schemas.openxmlformats.org/officeDocument/2006/relationships/presProps" Target="presProp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70" Type="http://schemas.openxmlformats.org/officeDocument/2006/relationships/viewProps" Target="viewProps.xml"/><Relationship Id="rId71" Type="http://schemas.openxmlformats.org/officeDocument/2006/relationships/theme" Target="theme/theme1.xml"/><Relationship Id="rId72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73" Type="http://schemas.microsoft.com/office/2015/10/relationships/revisionInfo" Target="revisionInfo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90C2F1-1B4A-4BF9-BA14-4FDBA8F0369C}" type="datetimeFigureOut">
              <a:rPr lang="fr-FR" smtClean="0"/>
              <a:t>16/08/2017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211DED-AE0B-4CCF-8B3C-C296089B70F0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249123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3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4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6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7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8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9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0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1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2.xml"/></Relationships>
</file>

<file path=ppt/notesSlides/_rels/notesSlide4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3.xml"/></Relationships>
</file>

<file path=ppt/notesSlides/_rels/notesSlide4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4.xml"/></Relationships>
</file>

<file path=ppt/notesSlides/_rels/notesSlide4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5.xml"/></Relationships>
</file>

<file path=ppt/notesSlides/_rels/notesSlide4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La on raconte nos vies, on est </a:t>
            </a:r>
            <a:r>
              <a:rPr lang="fr-FR" dirty="0" err="1"/>
              <a:t>doublantes</a:t>
            </a:r>
            <a:r>
              <a:rPr lang="fr-FR" dirty="0"/>
              <a:t>, forum +++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868836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Dire que c’est facile, </a:t>
            </a:r>
            <a:r>
              <a:rPr lang="fr-FR" dirty="0" err="1"/>
              <a:t>perfect</a:t>
            </a:r>
            <a:r>
              <a:rPr lang="fr-FR" dirty="0"/>
              <a:t> faisable donc a travailler ++ en plus c’est trop bien et y’a pas que du par &lt;3</a:t>
            </a:r>
          </a:p>
          <a:p>
            <a:r>
              <a:rPr lang="fr-FR" dirty="0"/>
              <a:t>Privilégier la compréhension etc….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139983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Insister sur l’entraînement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623498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Exercice lien entre les deux formule au tableau . Ca peut être un bon entrainement pour toutes les matières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810293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/!\ E de l’électron est – mais là on prend la valeur absolue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18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40573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A expliquer vite fait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20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80004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21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098069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118873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23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40084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Mv=p -&gt; qté de mouvement</a:t>
            </a:r>
          </a:p>
          <a:p>
            <a:r>
              <a:rPr lang="fr-FR" dirty="0"/>
              <a:t>Le</a:t>
            </a:r>
            <a:r>
              <a:rPr lang="fr-FR" baseline="0" dirty="0"/>
              <a:t> rayonnement électromagnétique issu de la matière provient des électrons composant les atomes</a:t>
            </a:r>
          </a:p>
          <a:p>
            <a:r>
              <a:rPr lang="fr-FR" baseline="0" dirty="0"/>
              <a:t>Dans l’atome, les électrons possèdent un phénomène ondulatoire avec une énergie quantifiée </a:t>
            </a:r>
          </a:p>
          <a:p>
            <a:r>
              <a:rPr lang="fr-FR" baseline="0" dirty="0"/>
              <a:t>Hors de l’atome, l’électron est considéré comme une particule avec une masse et une vitesse: c’est une particule quantique </a:t>
            </a:r>
          </a:p>
          <a:p>
            <a:r>
              <a:rPr lang="fr-FR" baseline="0" dirty="0"/>
              <a:t>A toute particule quantique de masse m et de vitesse v, on associe une longueur d’onde </a:t>
            </a:r>
            <a:r>
              <a:rPr lang="fr-FR" baseline="0" dirty="0" err="1"/>
              <a:t>lamdba</a:t>
            </a:r>
            <a:r>
              <a:rPr lang="fr-FR" baseline="0" dirty="0"/>
              <a:t> : </a:t>
            </a:r>
            <a:r>
              <a:rPr lang="fr-FR" baseline="0" dirty="0" smtClean="0"/>
              <a:t>formule </a:t>
            </a:r>
          </a:p>
          <a:p>
            <a:r>
              <a:rPr lang="fr-FR" baseline="0" dirty="0" smtClean="0"/>
              <a:t>H=constante de P 6,62 x 10 -34 </a:t>
            </a:r>
            <a:r>
              <a:rPr lang="fr-FR" baseline="0" dirty="0" err="1" smtClean="0"/>
              <a:t>J.s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8864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Contrairement</a:t>
            </a:r>
            <a:r>
              <a:rPr lang="fr-FR" baseline="0" dirty="0"/>
              <a:t> aux ondes électromagnétiques, les ondes de De Broglie sont des ondes de matière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83049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27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101853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B) discrets</a:t>
            </a:r>
          </a:p>
          <a:p>
            <a:r>
              <a:rPr lang="fr-FR" dirty="0"/>
              <a:t>C) n=3 n=2 est le premier niveau d’excitation car fondamental= n=1</a:t>
            </a:r>
          </a:p>
          <a:p>
            <a:r>
              <a:rPr lang="fr-FR" dirty="0"/>
              <a:t>D) de matière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28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896955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Dans un atome, les électrons sont définis comme des ondes, ils</a:t>
            </a:r>
            <a:r>
              <a:rPr lang="fr-FR" baseline="0" dirty="0"/>
              <a:t> ne sont pas parfaitement localisables. </a:t>
            </a:r>
          </a:p>
          <a:p>
            <a:r>
              <a:rPr lang="fr-FR" dirty="0"/>
              <a:t>Donc on</a:t>
            </a:r>
            <a:r>
              <a:rPr lang="fr-FR" baseline="0" dirty="0"/>
              <a:t> donne une probabilité de présence dans un nuage électronique appelé orbitale atomique. </a:t>
            </a:r>
          </a:p>
          <a:p>
            <a:r>
              <a:rPr lang="fr-FR" baseline="0" dirty="0"/>
              <a:t>L’état de l’électron est défini par 4 nombres quantiques dont les valeurs sont liées entre elles.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29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079165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N définit la couche ou le niveau</a:t>
            </a:r>
            <a:r>
              <a:rPr lang="fr-FR" baseline="0" dirty="0"/>
              <a:t> d’énergie de l’électron</a:t>
            </a:r>
          </a:p>
          <a:p>
            <a:r>
              <a:rPr lang="fr-FR" baseline="0" dirty="0"/>
              <a:t>N pour l’état fondamental est égale à 1 et donc pour le premier état excité n=2 donc attention pour les calculs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8484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baseline="0" dirty="0"/>
              <a:t>l définit la forme de l’orbitale et le type de sous couche</a:t>
            </a:r>
          </a:p>
          <a:p>
            <a:r>
              <a:rPr lang="fr-FR" baseline="0" dirty="0"/>
              <a:t>On a l qui est compris entre 0 et N-1 </a:t>
            </a:r>
          </a:p>
          <a:p>
            <a:r>
              <a:rPr lang="fr-FR" baseline="0" dirty="0"/>
              <a:t>Si n=3, alors l= 0, 1, 2 </a:t>
            </a:r>
          </a:p>
          <a:p>
            <a:endParaRPr lang="fr-FR" baseline="0" dirty="0"/>
          </a:p>
          <a:p>
            <a:endParaRPr lang="fr-FR" baseline="0" dirty="0"/>
          </a:p>
          <a:p>
            <a:r>
              <a:rPr lang="fr-FR" dirty="0"/>
              <a:t>Récap à l’oral: n= couche, l= forme de l’orbitale et type de sous couche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31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949298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Si l=0, alors la sous couche est de type</a:t>
            </a:r>
            <a:r>
              <a:rPr lang="fr-FR" baseline="0" dirty="0"/>
              <a:t> s    qui a une représentation sphérique </a:t>
            </a:r>
          </a:p>
          <a:p>
            <a:r>
              <a:rPr lang="fr-FR" baseline="0" dirty="0"/>
              <a:t>Si l=1, alors la sous couche est de type p</a:t>
            </a:r>
          </a:p>
          <a:p>
            <a:r>
              <a:rPr lang="fr-FR" baseline="0" dirty="0"/>
              <a:t>Si l=2, alors la sous couche est de type d </a:t>
            </a:r>
          </a:p>
          <a:p>
            <a:r>
              <a:rPr lang="fr-FR" baseline="0" dirty="0"/>
              <a:t>P et d ont des représentations dégénérées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32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790610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M=</a:t>
            </a:r>
            <a:r>
              <a:rPr lang="fr-FR" baseline="0" dirty="0"/>
              <a:t> orientation, direction de l’orbitale et le nombre de cases quantiques pour chaque sous couches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aseline="0" dirty="0"/>
              <a:t>Une case quantique représente une orbitale atomique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aseline="0" dirty="0"/>
              <a:t>Il prend les valeurs entre </a:t>
            </a:r>
            <a:r>
              <a:rPr lang="mr-IN" baseline="0" dirty="0"/>
              <a:t>–</a:t>
            </a:r>
            <a:r>
              <a:rPr lang="fr-FR" baseline="0" dirty="0"/>
              <a:t>l et 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aseline="0" dirty="0"/>
              <a:t>si n=3 , alors l est compris entre 0 et 2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aseline="0" dirty="0"/>
              <a:t>Pour l=2, m prend les valeurs -2 -1 0 1 et 2 : on a donc 5 cases quantiques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Récap à l’oral: n= niveau d’énergie/couche, l=sous couche et forme de l’OA, m= direct°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33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363654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2 électrons ne peuvent</a:t>
            </a:r>
            <a:r>
              <a:rPr lang="fr-FR" baseline="0" dirty="0"/>
              <a:t> pas avoir les 4 mêmes nombres quantiques donc on aura au maximum 2 électrons dans une orbitale atomique (parce qu’il n’y a que 2 valeurs pour s)</a:t>
            </a:r>
          </a:p>
          <a:p>
            <a:r>
              <a:rPr lang="fr-FR" baseline="0" dirty="0"/>
              <a:t>Récap pour les formules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36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51016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leur dire qu’on s’en fout</a:t>
            </a:r>
          </a:p>
          <a:p>
            <a:r>
              <a:rPr lang="fr-FR" dirty="0"/>
              <a:t>Il</a:t>
            </a:r>
            <a:r>
              <a:rPr lang="fr-FR" baseline="0" dirty="0"/>
              <a:t>s doivent trouver les valeurs pour n=2 et l=1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37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952205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partie importante +++</a:t>
            </a:r>
          </a:p>
          <a:p>
            <a:r>
              <a:rPr lang="fr-FR" dirty="0"/>
              <a:t>expliquer </a:t>
            </a:r>
            <a:r>
              <a:rPr lang="fr-FR" dirty="0" err="1"/>
              <a:t>klechkowski</a:t>
            </a:r>
            <a:r>
              <a:rPr lang="fr-FR" dirty="0"/>
              <a:t> au tableau vite fait (comment le faire et le lire)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40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961851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Premier paragraphe grâce au cases -&gt; voir feuille</a:t>
            </a:r>
          </a:p>
          <a:p>
            <a:r>
              <a:rPr lang="fr-FR" dirty="0"/>
              <a:t>Expliquer au tableau comment on a trouvé la config du carbone grâce au diagramme</a:t>
            </a:r>
          </a:p>
          <a:p>
            <a:r>
              <a:rPr lang="fr-FR" dirty="0"/>
              <a:t>règle de </a:t>
            </a:r>
            <a:r>
              <a:rPr lang="fr-FR" dirty="0" err="1"/>
              <a:t>madelung</a:t>
            </a:r>
            <a:r>
              <a:rPr lang="fr-FR" dirty="0"/>
              <a:t>: en vrai il suffit le diagramme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41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602547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pour la première phrase: sinon risque d’erreur</a:t>
            </a:r>
          </a:p>
          <a:p>
            <a:r>
              <a:rPr lang="fr-FR" dirty="0" err="1"/>
              <a:t>Def</a:t>
            </a:r>
            <a:r>
              <a:rPr lang="fr-FR" dirty="0"/>
              <a:t> anion et cation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42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295155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44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979264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expliquer les </a:t>
            </a:r>
            <a:r>
              <a:rPr lang="fr-FR" dirty="0" err="1"/>
              <a:t>exmeples</a:t>
            </a:r>
            <a:r>
              <a:rPr lang="fr-FR" dirty="0"/>
              <a:t> à l’oral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45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50107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47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8530467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48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690980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Les cases quantiques sont revus dans le chapitre 2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49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088191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50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846923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½</a:t>
            </a:r>
          </a:p>
          <a:p>
            <a:r>
              <a:rPr lang="fr-FR" dirty="0"/>
              <a:t>3/2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51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2715060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faire le remplissage au fur et à mesure au tableau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52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1395221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exemple pour le /!\ </a:t>
            </a:r>
            <a:r>
              <a:rPr lang="fr-FR" dirty="0" err="1"/>
              <a:t>lo’xygène</a:t>
            </a:r>
            <a:r>
              <a:rPr lang="fr-FR" dirty="0"/>
              <a:t> 8 e- mais paramagnétique (config dans la diapo précédente)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53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148185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Attachement et ionisation: revus juste après par Ninon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54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4205187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56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9105653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Les éléments</a:t>
            </a:r>
            <a:r>
              <a:rPr lang="fr-FR" baseline="0" dirty="0"/>
              <a:t> appartenant à la même ligne possèdent le même numéro de couche de valence (donc même nombre n)</a:t>
            </a:r>
          </a:p>
          <a:p>
            <a:r>
              <a:rPr lang="fr-FR" dirty="0"/>
              <a:t>Les éléments avec x électrons de valence se regroupent dans la colonne</a:t>
            </a:r>
            <a:r>
              <a:rPr lang="fr-FR" baseline="0" dirty="0"/>
              <a:t> x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57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7838545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Comme les colonnes correspondent aux familles, on peut</a:t>
            </a:r>
            <a:r>
              <a:rPr lang="fr-FR" baseline="0" dirty="0"/>
              <a:t> voir différentes familles sur le tableau. </a:t>
            </a:r>
          </a:p>
          <a:p>
            <a:r>
              <a:rPr lang="fr-FR" baseline="0" dirty="0"/>
              <a:t>Les alcalins sur la colonne 1 </a:t>
            </a:r>
          </a:p>
          <a:p>
            <a:r>
              <a:rPr lang="fr-FR" baseline="0" dirty="0"/>
              <a:t>Les </a:t>
            </a:r>
            <a:r>
              <a:rPr lang="fr-FR" baseline="0" dirty="0" err="1"/>
              <a:t>alcalino</a:t>
            </a:r>
            <a:r>
              <a:rPr lang="fr-FR" baseline="0" dirty="0"/>
              <a:t> terreux sur la colonne 2, Halogène en colonne 17 et gaz rares en 18</a:t>
            </a:r>
          </a:p>
          <a:p>
            <a:r>
              <a:rPr lang="fr-FR" baseline="0" dirty="0"/>
              <a:t>On va décrire chaque famille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58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9528251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Ns1</a:t>
            </a:r>
            <a:r>
              <a:rPr lang="fr-FR" baseline="0" dirty="0"/>
              <a:t> donc 1 électron de valence, donc colonne 1 </a:t>
            </a:r>
          </a:p>
          <a:p>
            <a:r>
              <a:rPr lang="fr-FR" baseline="0" dirty="0"/>
              <a:t>Faible énergie d’ionisation: ca veut dire qu’il vont facilement devenir des ions, c’est normal parce que les éléments les plus stables sont les gaz rares donc les alcalins perdent facilement un électron pour </a:t>
            </a:r>
            <a:r>
              <a:rPr lang="fr-FR" baseline="0" dirty="0" err="1"/>
              <a:t>etre</a:t>
            </a:r>
            <a:r>
              <a:rPr lang="fr-FR" baseline="0" dirty="0"/>
              <a:t> comme un gaz rare</a:t>
            </a:r>
          </a:p>
          <a:p>
            <a:r>
              <a:rPr lang="fr-FR" dirty="0"/>
              <a:t>Faible attachement électronique: c’est pareil ca veut</a:t>
            </a:r>
            <a:r>
              <a:rPr lang="fr-FR" baseline="0" dirty="0"/>
              <a:t> dire qu’ils ne vont pas beaucoup garder leurs électrons et donc en perdre 1 facilement pour augmenter sa stabilité </a:t>
            </a:r>
          </a:p>
          <a:p>
            <a:r>
              <a:rPr lang="fr-FR" dirty="0"/>
              <a:t>Ils perdent 1 </a:t>
            </a:r>
            <a:r>
              <a:rPr lang="fr-FR" dirty="0" err="1"/>
              <a:t>electron</a:t>
            </a:r>
            <a:r>
              <a:rPr lang="fr-FR" baseline="0" dirty="0"/>
              <a:t> donc mono-cations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59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3405859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Ns2,</a:t>
            </a:r>
            <a:r>
              <a:rPr lang="fr-FR" baseline="0" dirty="0"/>
              <a:t> 2 électrons de valence donc 2 </a:t>
            </a:r>
            <a:r>
              <a:rPr lang="fr-FR" baseline="0" dirty="0" err="1"/>
              <a:t>eme</a:t>
            </a:r>
            <a:r>
              <a:rPr lang="fr-FR" baseline="0" dirty="0"/>
              <a:t> colonne </a:t>
            </a:r>
          </a:p>
          <a:p>
            <a:r>
              <a:rPr lang="fr-FR" baseline="0" dirty="0"/>
              <a:t>Donc la c’est pareil, ils veulent rejoindre la colonne des gaz rares donc faible attachement électronique </a:t>
            </a:r>
          </a:p>
          <a:p>
            <a:r>
              <a:rPr lang="fr-FR" baseline="0" dirty="0"/>
              <a:t>Par contre, il faut beaucoup d’énergie pour initier le processus: donc la </a:t>
            </a:r>
            <a:r>
              <a:rPr lang="fr-FR" baseline="0" dirty="0" err="1"/>
              <a:t>premiere</a:t>
            </a:r>
            <a:r>
              <a:rPr lang="fr-FR" baseline="0" dirty="0"/>
              <a:t> </a:t>
            </a:r>
            <a:r>
              <a:rPr lang="fr-FR" baseline="0" dirty="0" err="1"/>
              <a:t>energie</a:t>
            </a:r>
            <a:r>
              <a:rPr lang="fr-FR" baseline="0" dirty="0"/>
              <a:t> d’ionisation est élevée </a:t>
            </a:r>
          </a:p>
          <a:p>
            <a:r>
              <a:rPr lang="fr-FR" baseline="0" dirty="0"/>
              <a:t>Et la </a:t>
            </a:r>
            <a:r>
              <a:rPr lang="fr-FR" baseline="0" dirty="0" err="1"/>
              <a:t>deuxieme</a:t>
            </a:r>
            <a:r>
              <a:rPr lang="fr-FR" baseline="0" dirty="0"/>
              <a:t> se fait facilement donc elle est faible </a:t>
            </a:r>
          </a:p>
          <a:p>
            <a:r>
              <a:rPr lang="fr-FR" baseline="0" dirty="0"/>
              <a:t>Ils perdent 2 </a:t>
            </a:r>
            <a:r>
              <a:rPr lang="fr-FR" baseline="0" dirty="0" err="1"/>
              <a:t>electrons</a:t>
            </a:r>
            <a:r>
              <a:rPr lang="fr-FR" baseline="0" dirty="0"/>
              <a:t> donc </a:t>
            </a:r>
            <a:r>
              <a:rPr lang="fr-FR" baseline="0" dirty="0" err="1"/>
              <a:t>dications</a:t>
            </a:r>
            <a:endParaRPr lang="fr-FR" baseline="0" dirty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60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4742712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Ns2np5 </a:t>
            </a:r>
          </a:p>
          <a:p>
            <a:r>
              <a:rPr lang="fr-FR" dirty="0"/>
              <a:t>Alors</a:t>
            </a:r>
            <a:r>
              <a:rPr lang="fr-FR" baseline="0" dirty="0"/>
              <a:t> pour mettre les éléments dans le tableau, il ne faut pas appliquer les exceptions</a:t>
            </a:r>
          </a:p>
          <a:p>
            <a:r>
              <a:rPr lang="fr-FR" baseline="0" dirty="0"/>
              <a:t>Donc quand on a 4s2 3d10 4p5 (pour le Brome), on ne fait pas passer le 3d10 devant le 4s2 </a:t>
            </a:r>
          </a:p>
          <a:p>
            <a:r>
              <a:rPr lang="fr-FR" baseline="0" dirty="0"/>
              <a:t>Donc on compte 17 électrons de valence donc colonne 17 </a:t>
            </a:r>
          </a:p>
          <a:p>
            <a:r>
              <a:rPr lang="fr-FR" baseline="0" dirty="0"/>
              <a:t>Attention, on fait ca seulement quand on veut mettre les éléments dans le tableau. Si on vous demande le nombre d’électrons de valence, on fait les exceptions </a:t>
            </a:r>
          </a:p>
          <a:p>
            <a:r>
              <a:rPr lang="fr-FR" baseline="0" dirty="0"/>
              <a:t>Pour le tableau, on ne fait pas les exceptions</a:t>
            </a:r>
          </a:p>
          <a:p>
            <a:r>
              <a:rPr lang="fr-FR" baseline="0" dirty="0"/>
              <a:t>Ils vont vouloir se rapprocher des gaz rares donc gagner un électron d’ou l’attachement électronique élevé </a:t>
            </a:r>
          </a:p>
          <a:p>
            <a:r>
              <a:rPr lang="fr-FR" baseline="0" dirty="0"/>
              <a:t>Et ils deviennent facilement des mono anions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61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6075823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Colonne 18</a:t>
            </a:r>
            <a:r>
              <a:rPr lang="fr-FR" baseline="0" dirty="0"/>
              <a:t> parce qu’on compte 18 électrons de valence sans faire les exceptions </a:t>
            </a:r>
          </a:p>
          <a:p>
            <a:r>
              <a:rPr lang="fr-FR" baseline="0" dirty="0"/>
              <a:t>Super stable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62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7152973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63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6007082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64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2151267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65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0450789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11DED-AE0B-4CCF-8B3C-C296089B70F0}" type="slidenum">
              <a:rPr lang="fr-FR" smtClean="0"/>
              <a:t>66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07001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8/16/17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8/16/17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8/16/17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8/16/17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8/16/17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8/16/17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8/16/17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8/16/17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8/16/17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8/16/17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8/16/17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8/16/17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hyperlink" Target="http://www.carabinsnicois.fr/phpbb/viewforum.php?f=1010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GI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0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5.JPG"/><Relationship Id="rId5" Type="http://schemas.openxmlformats.org/officeDocument/2006/relationships/image" Target="../media/image6.JPG"/><Relationship Id="rId6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20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6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9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0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7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5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8.emf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20.pn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21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22.pn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2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93870031-9095-42D0-9171-37D458B91C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71920" y="2415024"/>
            <a:ext cx="9212344" cy="1732770"/>
          </a:xfrm>
        </p:spPr>
        <p:txBody>
          <a:bodyPr/>
          <a:lstStyle/>
          <a:p>
            <a:r>
              <a:rPr lang="fr-FR" dirty="0">
                <a:solidFill>
                  <a:schemeClr val="accent1">
                    <a:lumMod val="75000"/>
                  </a:schemeClr>
                </a:solidFill>
              </a:rPr>
              <a:t>Tut’ rentrée S</a:t>
            </a:r>
            <a:r>
              <a:rPr lang="fr-FR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fr-FR" dirty="0">
                <a:solidFill>
                  <a:schemeClr val="accent1">
                    <a:lumMod val="75000"/>
                  </a:schemeClr>
                </a:solidFill>
              </a:rPr>
              <a:t> 2017</a:t>
            </a:r>
            <a:br>
              <a:rPr lang="fr-FR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dirty="0">
                <a:solidFill>
                  <a:schemeClr val="accent1">
                    <a:lumMod val="75000"/>
                  </a:schemeClr>
                </a:solidFill>
              </a:rPr>
              <a:t>CHIMIE générale</a:t>
            </a:r>
          </a:p>
        </p:txBody>
      </p:sp>
    </p:spTree>
    <p:extLst>
      <p:ext uri="{BB962C8B-B14F-4D97-AF65-F5344CB8AC3E}">
        <p14:creationId xmlns:p14="http://schemas.microsoft.com/office/powerpoint/2010/main" val="105408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B441F5A0-182E-4A03-9652-FB05892C1928}"/>
              </a:ext>
            </a:extLst>
          </p:cNvPr>
          <p:cNvSpPr txBox="1"/>
          <p:nvPr/>
        </p:nvSpPr>
        <p:spPr>
          <a:xfrm>
            <a:off x="2809189" y="650449"/>
            <a:ext cx="61990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chemeClr val="accent1">
                    <a:lumMod val="75000"/>
                  </a:schemeClr>
                </a:solidFill>
              </a:rPr>
              <a:t>Présentation de la matière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="" xmlns:a16="http://schemas.microsoft.com/office/drawing/2014/main" id="{FCACBD0C-9C3B-4653-A38F-8A9155D19A42}"/>
              </a:ext>
            </a:extLst>
          </p:cNvPr>
          <p:cNvSpPr txBox="1"/>
          <p:nvPr/>
        </p:nvSpPr>
        <p:spPr>
          <a:xfrm>
            <a:off x="550911" y="1971013"/>
            <a:ext cx="11232242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/>
              <a:t>2 tutrices:</a:t>
            </a:r>
          </a:p>
          <a:p>
            <a:endParaRPr lang="fr-FR" sz="3200" dirty="0"/>
          </a:p>
          <a:p>
            <a:r>
              <a:rPr lang="fr-FR" sz="3200" dirty="0"/>
              <a:t>Ninon (médecine) </a:t>
            </a:r>
            <a:r>
              <a:rPr lang="fr-FR" sz="3200" dirty="0">
                <a:sym typeface="Wingdings" panose="05000000000000000000" pitchFamily="2" charset="2"/>
              </a:rPr>
              <a:t> Microbe sur le forum</a:t>
            </a:r>
          </a:p>
          <a:p>
            <a:r>
              <a:rPr lang="fr-FR" sz="3200" dirty="0">
                <a:sym typeface="Wingdings" panose="05000000000000000000" pitchFamily="2" charset="2"/>
              </a:rPr>
              <a:t>Julie (médecine)  Juli3 sur le forum</a:t>
            </a:r>
          </a:p>
          <a:p>
            <a:endParaRPr lang="fr-FR" sz="3200" dirty="0">
              <a:sym typeface="Wingdings" panose="05000000000000000000" pitchFamily="2" charset="2"/>
            </a:endParaRPr>
          </a:p>
          <a:p>
            <a:r>
              <a:rPr lang="fr-FR" sz="3200" dirty="0">
                <a:sym typeface="Wingdings" panose="05000000000000000000" pitchFamily="2" charset="2"/>
              </a:rPr>
              <a:t>N’ayez pas peur de nous poser toutes vos questions, </a:t>
            </a:r>
          </a:p>
          <a:p>
            <a:r>
              <a:rPr lang="fr-FR" sz="3200" dirty="0">
                <a:sym typeface="Wingdings" panose="05000000000000000000" pitchFamily="2" charset="2"/>
              </a:rPr>
              <a:t>il n’y a pas de questions bêtes ! </a:t>
            </a:r>
          </a:p>
          <a:p>
            <a:endParaRPr lang="fr-FR" sz="3200" dirty="0">
              <a:sym typeface="Wingdings" panose="05000000000000000000" pitchFamily="2" charset="2"/>
            </a:endParaRPr>
          </a:p>
          <a:p>
            <a:r>
              <a:rPr lang="fr-FR" sz="2400" dirty="0">
                <a:sym typeface="Wingdings" panose="05000000000000000000" pitchFamily="2" charset="2"/>
              </a:rPr>
              <a:t>Lien du forum de Chimie G </a:t>
            </a:r>
            <a:r>
              <a:rPr lang="fr-FR" sz="2400" dirty="0">
                <a:sym typeface="Wingdings" panose="05000000000000000000" pitchFamily="2" charset="2"/>
                <a:hlinkClick r:id="rId3"/>
              </a:rPr>
              <a:t>http://www.carabinsnicois.fr/phpbb/viewforum.php?f=1010</a:t>
            </a:r>
            <a:endParaRPr lang="fr-FR" sz="24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660384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="" xmlns:a16="http://schemas.microsoft.com/office/drawing/2014/main" id="{0CAA56FA-630C-4A61-85A3-595053DBAD70}"/>
              </a:ext>
            </a:extLst>
          </p:cNvPr>
          <p:cNvSpPr txBox="1"/>
          <p:nvPr/>
        </p:nvSpPr>
        <p:spPr>
          <a:xfrm>
            <a:off x="2865749" y="603315"/>
            <a:ext cx="61990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chemeClr val="accent1">
                    <a:lumMod val="75000"/>
                  </a:schemeClr>
                </a:solidFill>
              </a:rPr>
              <a:t>Présentation de la matière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="" xmlns:a16="http://schemas.microsoft.com/office/drawing/2014/main" id="{3969573F-377E-4ADE-8D6F-E575675EBCFD}"/>
              </a:ext>
            </a:extLst>
          </p:cNvPr>
          <p:cNvSpPr txBox="1"/>
          <p:nvPr/>
        </p:nvSpPr>
        <p:spPr>
          <a:xfrm>
            <a:off x="744720" y="1904214"/>
            <a:ext cx="107748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3200" dirty="0"/>
              <a:t>La Chimie Générale (= Chimie G pour les intimes) c’est quoi ?</a:t>
            </a:r>
          </a:p>
          <a:p>
            <a:pPr algn="just"/>
            <a:endParaRPr lang="fr-FR" sz="3200" dirty="0"/>
          </a:p>
          <a:p>
            <a:pPr algn="just"/>
            <a:r>
              <a:rPr lang="fr-FR" sz="3200" dirty="0"/>
              <a:t>La Chimie G fait partie de l’UE </a:t>
            </a:r>
            <a:r>
              <a:rPr lang="fr-FR" sz="32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fr-FR" sz="3200" dirty="0"/>
              <a:t> au S</a:t>
            </a:r>
            <a:r>
              <a:rPr lang="fr-FR" sz="32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fr-FR" sz="3200" dirty="0"/>
              <a:t> (4 cours) et de l’UE3b au S2 (</a:t>
            </a:r>
            <a:r>
              <a:rPr lang="fr-FR" sz="32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fr-FR" sz="3200" dirty="0"/>
              <a:t> cours)</a:t>
            </a:r>
          </a:p>
          <a:p>
            <a:pPr algn="just"/>
            <a:endParaRPr lang="fr-FR" sz="3200" dirty="0"/>
          </a:p>
          <a:p>
            <a:pPr algn="just"/>
            <a:r>
              <a:rPr lang="fr-FR" sz="3200" dirty="0"/>
              <a:t>Au S</a:t>
            </a:r>
            <a:r>
              <a:rPr lang="fr-FR" sz="32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fr-FR" sz="3200" dirty="0"/>
              <a:t>: 7/40 QCM soit 35points/ 200 pour l’UE </a:t>
            </a:r>
            <a:r>
              <a:rPr lang="fr-FR" sz="32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fr-FR" sz="3200" dirty="0"/>
              <a:t> </a:t>
            </a:r>
            <a:r>
              <a:rPr lang="fr-FR" sz="3200" dirty="0">
                <a:sym typeface="Wingdings" panose="05000000000000000000" pitchFamily="2" charset="2"/>
              </a:rPr>
              <a:t> Matière NON NEGLIGEABLE et assez facile  PAS D’IMPASSE !</a:t>
            </a:r>
          </a:p>
          <a:p>
            <a:pPr algn="just"/>
            <a:endParaRPr lang="fr-FR" sz="3200" dirty="0">
              <a:sym typeface="Wingdings" panose="05000000000000000000" pitchFamily="2" charset="2"/>
            </a:endParaRPr>
          </a:p>
          <a:p>
            <a:pPr algn="just"/>
            <a:r>
              <a:rPr lang="fr-FR" sz="3200" dirty="0">
                <a:sym typeface="Wingdings" panose="05000000000000000000" pitchFamily="2" charset="2"/>
              </a:rPr>
              <a:t>Au S2: Nombre de QCM variable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3759538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D64103D3-081F-45CE-B487-C23D81DA7F3E}"/>
              </a:ext>
            </a:extLst>
          </p:cNvPr>
          <p:cNvSpPr txBox="1"/>
          <p:nvPr/>
        </p:nvSpPr>
        <p:spPr>
          <a:xfrm>
            <a:off x="2859764" y="376425"/>
            <a:ext cx="61990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chemeClr val="accent1">
                    <a:lumMod val="75000"/>
                  </a:schemeClr>
                </a:solidFill>
              </a:rPr>
              <a:t>Présentation de la matière</a:t>
            </a:r>
          </a:p>
          <a:p>
            <a:endParaRPr lang="fr-FR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D9B7706F-5069-4165-B3EA-3A90FABF3D10}"/>
              </a:ext>
            </a:extLst>
          </p:cNvPr>
          <p:cNvSpPr txBox="1"/>
          <p:nvPr/>
        </p:nvSpPr>
        <p:spPr>
          <a:xfrm>
            <a:off x="385198" y="1454525"/>
            <a:ext cx="5587620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>
                <a:sym typeface="Wingdings" panose="05000000000000000000" pitchFamily="2" charset="2"/>
              </a:rPr>
              <a:t>Matière enseignée par le </a:t>
            </a:r>
          </a:p>
          <a:p>
            <a:r>
              <a:rPr lang="fr-FR" sz="3200" dirty="0">
                <a:sym typeface="Wingdings" panose="05000000000000000000" pitchFamily="2" charset="2"/>
              </a:rPr>
              <a:t>Pr. Golebiowski</a:t>
            </a:r>
          </a:p>
          <a:p>
            <a:endParaRPr lang="fr-FR" sz="3200" dirty="0">
              <a:sym typeface="Wingdings" panose="05000000000000000000" pitchFamily="2" charset="2"/>
            </a:endParaRPr>
          </a:p>
          <a:p>
            <a:endParaRPr lang="fr-FR" sz="3200" dirty="0">
              <a:sym typeface="Wingdings" panose="05000000000000000000" pitchFamily="2" charset="2"/>
            </a:endParaRPr>
          </a:p>
          <a:p>
            <a:r>
              <a:rPr lang="fr-FR" sz="3200" dirty="0"/>
              <a:t>Matière NON RONEISEE!</a:t>
            </a:r>
          </a:p>
          <a:p>
            <a:endParaRPr lang="fr-FR" sz="3200" dirty="0"/>
          </a:p>
          <a:p>
            <a:endParaRPr lang="fr-FR" sz="3200" dirty="0"/>
          </a:p>
          <a:p>
            <a:r>
              <a:rPr lang="fr-FR" sz="3200" dirty="0"/>
              <a:t>Travailler sur le livre du prof ++ </a:t>
            </a:r>
          </a:p>
          <a:p>
            <a:r>
              <a:rPr lang="fr-FR" sz="3200" dirty="0"/>
              <a:t>(cours ET QCM! -&gt;textos au </a:t>
            </a:r>
          </a:p>
          <a:p>
            <a:r>
              <a:rPr lang="fr-FR" sz="3200" dirty="0"/>
              <a:t>concours)</a:t>
            </a:r>
          </a:p>
        </p:txBody>
      </p:sp>
      <p:pic>
        <p:nvPicPr>
          <p:cNvPr id="5" name="Image 4" descr="Une image contenant personne, mur, intérieur, homme&#10;&#10;Description générée avec un niveau de confiance très élevé">
            <a:extLst>
              <a:ext uri="{FF2B5EF4-FFF2-40B4-BE49-F238E27FC236}">
                <a16:creationId xmlns="" xmlns:a16="http://schemas.microsoft.com/office/drawing/2014/main" id="{51E2CEAD-083E-4CB7-81AD-F0A948D0B1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8833" y="1822975"/>
            <a:ext cx="2935498" cy="3820169"/>
          </a:xfrm>
          <a:prstGeom prst="rect">
            <a:avLst/>
          </a:prstGeom>
        </p:spPr>
      </p:pic>
      <p:pic>
        <p:nvPicPr>
          <p:cNvPr id="9" name="Image 8" descr="Une image contenant texte&#10;&#10;Description générée avec un niveau de confiance très élevé">
            <a:extLst>
              <a:ext uri="{FF2B5EF4-FFF2-40B4-BE49-F238E27FC236}">
                <a16:creationId xmlns="" xmlns:a16="http://schemas.microsoft.com/office/drawing/2014/main" id="{339FD8F9-441D-4FE2-8A7F-F0772AA0ED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983" y="1616535"/>
            <a:ext cx="2897563" cy="430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765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DB65FB0F-CD44-487C-938E-83C8922B34FE}"/>
              </a:ext>
            </a:extLst>
          </p:cNvPr>
          <p:cNvSpPr txBox="1"/>
          <p:nvPr/>
        </p:nvSpPr>
        <p:spPr>
          <a:xfrm>
            <a:off x="2915444" y="394593"/>
            <a:ext cx="61990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chemeClr val="accent1">
                    <a:lumMod val="75000"/>
                  </a:schemeClr>
                </a:solidFill>
              </a:rPr>
              <a:t>Présentation de la matière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F9C1F86E-2A72-49C9-A62E-881F40472A15}"/>
              </a:ext>
            </a:extLst>
          </p:cNvPr>
          <p:cNvSpPr txBox="1"/>
          <p:nvPr/>
        </p:nvSpPr>
        <p:spPr>
          <a:xfrm>
            <a:off x="733800" y="1468490"/>
            <a:ext cx="11055591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/>
              <a:t>Matière calculatoire </a:t>
            </a:r>
            <a:r>
              <a:rPr lang="fr-FR" sz="3200" dirty="0">
                <a:sym typeface="Wingdings" panose="05000000000000000000" pitchFamily="2" charset="2"/>
              </a:rPr>
              <a:t> calculatrice non autorisée comme pour</a:t>
            </a:r>
          </a:p>
          <a:p>
            <a:r>
              <a:rPr lang="fr-FR" sz="3200" dirty="0">
                <a:sym typeface="Wingdings" panose="05000000000000000000" pitchFamily="2" charset="2"/>
              </a:rPr>
              <a:t>toutes les matières</a:t>
            </a:r>
          </a:p>
          <a:p>
            <a:endParaRPr lang="fr-FR" sz="3200" dirty="0">
              <a:sym typeface="Wingdings" panose="05000000000000000000" pitchFamily="2" charset="2"/>
            </a:endParaRPr>
          </a:p>
          <a:p>
            <a:r>
              <a:rPr lang="fr-FR" sz="3200" dirty="0">
                <a:sym typeface="Wingdings" panose="05000000000000000000" pitchFamily="2" charset="2"/>
              </a:rPr>
              <a:t>Entraînez-vous souvent! </a:t>
            </a:r>
          </a:p>
          <a:p>
            <a:endParaRPr lang="fr-FR" sz="3200" dirty="0">
              <a:sym typeface="Wingdings" panose="05000000000000000000" pitchFamily="2" charset="2"/>
            </a:endParaRPr>
          </a:p>
          <a:p>
            <a:r>
              <a:rPr lang="fr-FR" sz="3200" dirty="0">
                <a:sym typeface="Wingdings" panose="05000000000000000000" pitchFamily="2" charset="2"/>
              </a:rPr>
              <a:t>Fiches et diapos de la TTR seront mis sur le forum quand tout les</a:t>
            </a:r>
          </a:p>
          <a:p>
            <a:r>
              <a:rPr lang="fr-FR" sz="3200" dirty="0">
                <a:sym typeface="Wingdings" panose="05000000000000000000" pitchFamily="2" charset="2"/>
              </a:rPr>
              <a:t>groupes auront eu le cours.</a:t>
            </a:r>
          </a:p>
          <a:p>
            <a:endParaRPr lang="fr-FR" sz="3200" dirty="0">
              <a:sym typeface="Wingdings" panose="05000000000000000000" pitchFamily="2" charset="2"/>
            </a:endParaRPr>
          </a:p>
          <a:p>
            <a:r>
              <a:rPr lang="fr-FR" sz="3200" dirty="0">
                <a:sym typeface="Wingdings" panose="05000000000000000000" pitchFamily="2" charset="2"/>
              </a:rPr>
              <a:t>On vous fera des fiches complètes pour chaque cours au fur </a:t>
            </a:r>
          </a:p>
          <a:p>
            <a:r>
              <a:rPr lang="fr-FR" sz="3200" dirty="0">
                <a:sym typeface="Wingdings" panose="05000000000000000000" pitchFamily="2" charset="2"/>
              </a:rPr>
              <a:t>et à mesure de l’année</a:t>
            </a:r>
          </a:p>
          <a:p>
            <a:endParaRPr lang="fr-FR" sz="32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861301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FC25E707-5094-4ABA-A90D-B04E728F7F55}"/>
              </a:ext>
            </a:extLst>
          </p:cNvPr>
          <p:cNvSpPr txBox="1"/>
          <p:nvPr/>
        </p:nvSpPr>
        <p:spPr>
          <a:xfrm>
            <a:off x="3711323" y="534489"/>
            <a:ext cx="45159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chemeClr val="accent1">
                    <a:lumMod val="75000"/>
                  </a:schemeClr>
                </a:solidFill>
              </a:rPr>
              <a:t>Planning de la TTR: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76DAD06E-D80F-4663-BCB8-4B9B59C3C422}"/>
              </a:ext>
            </a:extLst>
          </p:cNvPr>
          <p:cNvSpPr txBox="1"/>
          <p:nvPr/>
        </p:nvSpPr>
        <p:spPr>
          <a:xfrm>
            <a:off x="806245" y="2025445"/>
            <a:ext cx="9888028" cy="43088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r>
              <a:rPr lang="fr-FR" sz="3200" dirty="0"/>
              <a:t>4h de cours:</a:t>
            </a:r>
          </a:p>
          <a:p>
            <a:endParaRPr lang="fr-F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3200" dirty="0"/>
              <a:t>2h sur le chapitre 1: Interaction rayonnement/matière &amp;</a:t>
            </a:r>
          </a:p>
          <a:p>
            <a:r>
              <a:rPr lang="fr-FR" sz="3200" dirty="0"/>
              <a:t>Structure de l’atome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3200" dirty="0"/>
              <a:t>2h sur le chapitre 3: Thermodynamique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FR" sz="3200" dirty="0"/>
          </a:p>
          <a:p>
            <a:r>
              <a:rPr lang="fr-FR" sz="3200" dirty="0"/>
              <a:t>+ QCM à chaque cours</a:t>
            </a:r>
          </a:p>
          <a:p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24283391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947D0E2-FCA3-4029-AC7D-BF3CD3E17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8924" y="2359858"/>
            <a:ext cx="10228083" cy="1835069"/>
          </a:xfrm>
        </p:spPr>
        <p:txBody>
          <a:bodyPr>
            <a:normAutofit/>
          </a:bodyPr>
          <a:lstStyle/>
          <a:p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Chapitre 1: Interaction rayonnement/ matière &amp; structure de l’atome</a:t>
            </a:r>
          </a:p>
        </p:txBody>
      </p:sp>
    </p:spTree>
    <p:extLst>
      <p:ext uri="{BB962C8B-B14F-4D97-AF65-F5344CB8AC3E}">
        <p14:creationId xmlns:p14="http://schemas.microsoft.com/office/powerpoint/2010/main" val="657216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E8D70ACD-2AC2-4DA9-BBF2-D187FACDEE1C}"/>
              </a:ext>
            </a:extLst>
          </p:cNvPr>
          <p:cNvSpPr txBox="1"/>
          <p:nvPr/>
        </p:nvSpPr>
        <p:spPr>
          <a:xfrm>
            <a:off x="3711323" y="534489"/>
            <a:ext cx="4403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chemeClr val="accent2">
                    <a:lumMod val="75000"/>
                  </a:schemeClr>
                </a:solidFill>
              </a:rPr>
              <a:t>Plan du chapitre 1: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7644BB01-D2A4-4A80-9B43-BEE2F124E5C3}"/>
              </a:ext>
            </a:extLst>
          </p:cNvPr>
          <p:cNvSpPr txBox="1"/>
          <p:nvPr/>
        </p:nvSpPr>
        <p:spPr>
          <a:xfrm>
            <a:off x="2384982" y="2253006"/>
            <a:ext cx="756029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AutoNum type="romanUcParenR"/>
            </a:pPr>
            <a:r>
              <a:rPr lang="fr-FR" sz="3600" dirty="0"/>
              <a:t>La lumière</a:t>
            </a:r>
          </a:p>
          <a:p>
            <a:pPr marL="571500" indent="-571500">
              <a:buAutoNum type="romanUcParenR"/>
            </a:pPr>
            <a:r>
              <a:rPr lang="fr-FR" sz="3600" dirty="0"/>
              <a:t>Interaction rayonnement-matière</a:t>
            </a:r>
          </a:p>
          <a:p>
            <a:pPr marL="571500" indent="-571500">
              <a:buAutoNum type="romanUcParenR"/>
            </a:pPr>
            <a:r>
              <a:rPr lang="fr-FR" sz="3600" dirty="0"/>
              <a:t>Description de l’électron</a:t>
            </a:r>
          </a:p>
          <a:p>
            <a:pPr marL="571500" indent="-571500">
              <a:buAutoNum type="romanUcParenR"/>
            </a:pPr>
            <a:r>
              <a:rPr lang="fr-FR" sz="3600" dirty="0"/>
              <a:t>Configuration électronique</a:t>
            </a:r>
          </a:p>
          <a:p>
            <a:pPr marL="571500" indent="-571500">
              <a:buAutoNum type="romanUcParenR"/>
            </a:pPr>
            <a:r>
              <a:rPr lang="fr-FR" sz="3600" dirty="0"/>
              <a:t>Classification des éléments </a:t>
            </a:r>
          </a:p>
        </p:txBody>
      </p:sp>
    </p:spTree>
    <p:extLst>
      <p:ext uri="{BB962C8B-B14F-4D97-AF65-F5344CB8AC3E}">
        <p14:creationId xmlns:p14="http://schemas.microsoft.com/office/powerpoint/2010/main" val="41267465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4166647" y="414780"/>
            <a:ext cx="3057184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I) La lumière</a:t>
            </a:r>
          </a:p>
          <a:p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="" xmlns:a16="http://schemas.microsoft.com/office/drawing/2014/main" id="{A0E225BC-877A-448B-91E1-31F7ED5C0917}"/>
              </a:ext>
            </a:extLst>
          </p:cNvPr>
          <p:cNvSpPr txBox="1"/>
          <p:nvPr/>
        </p:nvSpPr>
        <p:spPr>
          <a:xfrm>
            <a:off x="650449" y="2290713"/>
            <a:ext cx="10951396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Lumière = rayonnement électromagnétique</a:t>
            </a:r>
          </a:p>
          <a:p>
            <a:endParaRPr lang="fr-FR" sz="2800" dirty="0"/>
          </a:p>
          <a:p>
            <a:pPr marL="457200" indent="-457200">
              <a:buFont typeface="Wingdings" panose="05000000000000000000" pitchFamily="2" charset="2"/>
              <a:buChar char="à"/>
            </a:pPr>
            <a:r>
              <a:rPr lang="fr-FR" sz="2800" dirty="0">
                <a:sym typeface="Wingdings" panose="05000000000000000000" pitchFamily="2" charset="2"/>
              </a:rPr>
              <a:t>Comportement </a:t>
            </a:r>
            <a:r>
              <a:rPr lang="fr-FR" sz="2800" b="1" dirty="0">
                <a:sym typeface="Wingdings" panose="05000000000000000000" pitchFamily="2" charset="2"/>
              </a:rPr>
              <a:t>dual </a:t>
            </a:r>
            <a:r>
              <a:rPr lang="fr-FR" sz="2800" dirty="0">
                <a:sym typeface="Wingdings" panose="05000000000000000000" pitchFamily="2" charset="2"/>
              </a:rPr>
              <a:t>onde/particule</a:t>
            </a:r>
          </a:p>
          <a:p>
            <a:pPr marL="457200" indent="-457200">
              <a:buFont typeface="Wingdings" panose="05000000000000000000" pitchFamily="2" charset="2"/>
              <a:buChar char="à"/>
            </a:pPr>
            <a:r>
              <a:rPr lang="fr-FR" sz="2800" dirty="0">
                <a:sym typeface="Wingdings" panose="05000000000000000000" pitchFamily="2" charset="2"/>
              </a:rPr>
              <a:t>Caractère ondulatoire ET corpusculaire</a:t>
            </a:r>
          </a:p>
          <a:p>
            <a:endParaRPr lang="fr-FR" sz="2800" dirty="0">
              <a:sym typeface="Wingdings" panose="05000000000000000000" pitchFamily="2" charset="2"/>
            </a:endParaRPr>
          </a:p>
          <a:p>
            <a:endParaRPr lang="fr-FR" sz="2800" dirty="0">
              <a:sym typeface="Wingdings" panose="05000000000000000000" pitchFamily="2" charset="2"/>
            </a:endParaRPr>
          </a:p>
          <a:p>
            <a:pPr lvl="0"/>
            <a:r>
              <a:rPr lang="fr-FR" sz="2800" dirty="0"/>
              <a:t>❤  Vitesse de la lumière </a:t>
            </a:r>
            <a:r>
              <a:rPr lang="fr-FR" sz="2800" u="sng" dirty="0"/>
              <a:t>dans le vide</a:t>
            </a:r>
            <a:r>
              <a:rPr lang="fr-FR" sz="2800" dirty="0"/>
              <a:t>: </a:t>
            </a:r>
            <a:r>
              <a:rPr lang="fr-FR" sz="2800" dirty="0">
                <a:solidFill>
                  <a:srgbClr val="FF0000"/>
                </a:solidFill>
              </a:rPr>
              <a:t>3x10</a:t>
            </a:r>
            <a:r>
              <a:rPr lang="fr-FR" sz="2800" baseline="30000" dirty="0">
                <a:solidFill>
                  <a:srgbClr val="FF0000"/>
                </a:solidFill>
              </a:rPr>
              <a:t>8</a:t>
            </a:r>
            <a:r>
              <a:rPr lang="fr-FR" sz="2800" dirty="0">
                <a:solidFill>
                  <a:srgbClr val="FF0000"/>
                </a:solidFill>
              </a:rPr>
              <a:t> m.</a:t>
            </a:r>
            <a:r>
              <a:rPr lang="fr-FR" sz="2800" dirty="0">
                <a:solidFill>
                  <a:srgbClr val="FF0000"/>
                </a:solidFill>
                <a:sym typeface="Wingdings" panose="05000000000000000000" pitchFamily="2" charset="2"/>
              </a:rPr>
              <a:t> s</a:t>
            </a:r>
            <a:r>
              <a:rPr lang="fr-FR" sz="2000" baseline="30000" dirty="0">
                <a:solidFill>
                  <a:srgbClr val="FF0000"/>
                </a:solidFill>
                <a:sym typeface="Wingdings" panose="05000000000000000000" pitchFamily="2" charset="2"/>
              </a:rPr>
              <a:t>-</a:t>
            </a:r>
            <a:r>
              <a:rPr lang="fr-FR" sz="2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1</a:t>
            </a:r>
            <a:r>
              <a:rPr lang="fr-FR" sz="2800" dirty="0">
                <a:solidFill>
                  <a:srgbClr val="FF0000"/>
                </a:solidFill>
              </a:rPr>
              <a:t> </a:t>
            </a:r>
            <a:r>
              <a:rPr lang="fr-FR" sz="2800" dirty="0"/>
              <a:t>= célérité de la lumière</a:t>
            </a:r>
            <a:endParaRPr lang="fr-FR" sz="28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0190656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4166647" y="414780"/>
            <a:ext cx="3057184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I) La lumière</a:t>
            </a:r>
          </a:p>
          <a:p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36A743A8-C20B-4BB5-A3C8-9CE5C1A227EC}"/>
                  </a:ext>
                </a:extLst>
              </p:cNvPr>
              <p:cNvSpPr txBox="1"/>
              <p:nvPr/>
            </p:nvSpPr>
            <p:spPr>
              <a:xfrm>
                <a:off x="801277" y="1461220"/>
                <a:ext cx="10473179" cy="59193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800" dirty="0"/>
                  <a:t>Caractère </a:t>
                </a:r>
                <a:r>
                  <a:rPr lang="fr-FR" sz="2800" u="sng" dirty="0"/>
                  <a:t>ondulatoire</a:t>
                </a:r>
                <a:r>
                  <a:rPr lang="fr-FR" sz="2800" dirty="0"/>
                  <a:t> de la lumière: la lumière peut être décrite comme une onde.</a:t>
                </a:r>
              </a:p>
              <a:p>
                <a:pPr marL="457200" indent="-457200">
                  <a:buFont typeface="Wingdings" panose="05000000000000000000" pitchFamily="2" charset="2"/>
                  <a:buChar char="à"/>
                </a:pPr>
                <a:r>
                  <a:rPr lang="fr-FR" sz="2800" dirty="0">
                    <a:sym typeface="Wingdings" panose="05000000000000000000" pitchFamily="2" charset="2"/>
                  </a:rPr>
                  <a:t>Caractérisée par une longueur d’onde</a:t>
                </a:r>
              </a:p>
              <a:p>
                <a:endParaRPr lang="fr-FR" sz="2800" dirty="0">
                  <a:sym typeface="Wingdings" panose="05000000000000000000" pitchFamily="2" charset="2"/>
                </a:endParaRPr>
              </a:p>
              <a:p>
                <a:r>
                  <a:rPr lang="fr-FR" dirty="0"/>
                  <a:t>❤</a:t>
                </a:r>
                <a14:m>
                  <m:oMath xmlns:m="http://schemas.openxmlformats.org/officeDocument/2006/math">
                    <m:r>
                      <a:rPr lang="fr-FR" sz="3200" b="0" i="0" smtClean="0"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fr-FR" sz="32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𝜆</m:t>
                    </m:r>
                    <m:r>
                      <a:rPr lang="fr-FR" sz="32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sz="3200" i="1" smtClean="0">
                            <a:solidFill>
                              <a:srgbClr val="FF0000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sz="32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num>
                      <m:den>
                        <m:r>
                          <m:rPr>
                            <m:nor/>
                          </m:rPr>
                          <a:rPr lang="el-GR" sz="3200">
                            <a:solidFill>
                              <a:srgbClr val="FF0000"/>
                            </a:solidFill>
                          </a:rPr>
                          <m:t>ν</m:t>
                        </m:r>
                      </m:den>
                    </m:f>
                  </m:oMath>
                </a14:m>
                <a:endParaRPr lang="fr-FR" sz="2800" dirty="0">
                  <a:sym typeface="Wingdings" panose="05000000000000000000" pitchFamily="2" charset="2"/>
                </a:endParaRPr>
              </a:p>
              <a:p>
                <a:endParaRPr lang="fr-FR" sz="2800" dirty="0">
                  <a:sym typeface="Wingdings" panose="05000000000000000000" pitchFamily="2" charset="2"/>
                </a:endParaRPr>
              </a:p>
              <a:p>
                <a:r>
                  <a:rPr lang="fr-FR" sz="2800" dirty="0">
                    <a:sym typeface="Wingdings" panose="05000000000000000000" pitchFamily="2" charset="2"/>
                  </a:rPr>
                  <a:t>Avec:</a:t>
                </a:r>
              </a:p>
              <a:p>
                <a:endParaRPr lang="fr-FR" sz="2800" dirty="0">
                  <a:sym typeface="Wingdings" panose="05000000000000000000" pitchFamily="2" charset="2"/>
                </a:endParaRPr>
              </a:p>
              <a:p>
                <a:pPr marL="457200" indent="-457200">
                  <a:buFontTx/>
                  <a:buChar char="-"/>
                </a:pPr>
                <a14:m>
                  <m:oMath xmlns:m="http://schemas.openxmlformats.org/officeDocument/2006/math">
                    <m:r>
                      <a:rPr lang="fr-FR" sz="2800" i="1">
                        <a:latin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fr-FR" sz="2800" dirty="0">
                    <a:sym typeface="Wingdings" panose="05000000000000000000" pitchFamily="2" charset="2"/>
                  </a:rPr>
                  <a:t> la longueur d’onde en m</a:t>
                </a:r>
              </a:p>
              <a:p>
                <a:pPr marL="457200" indent="-457200">
                  <a:buFontTx/>
                  <a:buChar char="-"/>
                </a:pPr>
                <a:r>
                  <a:rPr lang="fr-FR" sz="2800" dirty="0">
                    <a:sym typeface="Wingdings" panose="05000000000000000000" pitchFamily="2" charset="2"/>
                  </a:rPr>
                  <a:t>c la célérité de la lumière en m.s</a:t>
                </a:r>
                <a:r>
                  <a:rPr lang="fr-FR" sz="2000" baseline="30000" dirty="0">
                    <a:sym typeface="Wingdings" panose="05000000000000000000" pitchFamily="2" charset="2"/>
                  </a:rPr>
                  <a:t>-</a:t>
                </a:r>
                <a:r>
                  <a:rPr lang="fr-FR" sz="2000" baseline="30000" dirty="0">
                    <a:latin typeface="Arial" panose="020B0604020202020204" pitchFamily="34" charset="0"/>
                    <a:cs typeface="Arial" panose="020B0604020202020204" pitchFamily="34" charset="0"/>
                    <a:sym typeface="Wingdings" panose="05000000000000000000" pitchFamily="2" charset="2"/>
                  </a:rPr>
                  <a:t>1</a:t>
                </a:r>
              </a:p>
              <a:p>
                <a:pPr marL="457200" lvl="0" indent="-457200">
                  <a:buFontTx/>
                  <a:buChar char="-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800" i="1" smtClean="0">
                        <a:latin typeface="Cambria Math" panose="02040503050406030204" pitchFamily="18" charset="0"/>
                      </a:rPr>
                      <m:t>ν</m:t>
                    </m:r>
                  </m:oMath>
                </a14:m>
                <a:r>
                  <a:rPr lang="fr-FR" sz="2800" dirty="0">
                    <a:sym typeface="Wingdings" panose="05000000000000000000" pitchFamily="2" charset="2"/>
                  </a:rPr>
                  <a:t> la fréquence de l’onde en Hertz (Hz) ou s</a:t>
                </a:r>
                <a:r>
                  <a:rPr lang="fr-FR" sz="2000" baseline="30000" dirty="0">
                    <a:solidFill>
                      <a:srgbClr val="000000"/>
                    </a:solidFill>
                    <a:sym typeface="Wingdings" panose="05000000000000000000" pitchFamily="2" charset="2"/>
                  </a:rPr>
                  <a:t>-</a:t>
                </a:r>
                <a:r>
                  <a:rPr lang="fr-FR" sz="2000" baseline="30000" dirty="0">
                    <a:solidFill>
                      <a:srgbClr val="000000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Wingdings" panose="05000000000000000000" pitchFamily="2" charset="2"/>
                  </a:rPr>
                  <a:t>1</a:t>
                </a:r>
              </a:p>
              <a:p>
                <a:endParaRPr lang="fr-FR" sz="2800" dirty="0">
                  <a:sym typeface="Wingdings" panose="05000000000000000000" pitchFamily="2" charset="2"/>
                </a:endParaRPr>
              </a:p>
              <a:p>
                <a:endParaRPr lang="fr-FR" sz="2800" dirty="0">
                  <a:sym typeface="Wingdings" panose="05000000000000000000" pitchFamily="2" charset="2"/>
                </a:endParaRPr>
              </a:p>
            </p:txBody>
          </p:sp>
        </mc:Choice>
        <mc:Fallback xmlns="">
          <p:sp>
            <p:nvSpPr>
              <p:cNvPr id="2" name="ZoneTexte 1">
                <a:extLst>
                  <a:ext uri="{FF2B5EF4-FFF2-40B4-BE49-F238E27FC236}">
                    <a16:creationId xmlns:a16="http://schemas.microsoft.com/office/drawing/2014/main" id="{36A743A8-C20B-4BB5-A3C8-9CE5C1A227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1277" y="1461220"/>
                <a:ext cx="10473179" cy="5919313"/>
              </a:xfrm>
              <a:prstGeom prst="rect">
                <a:avLst/>
              </a:prstGeom>
              <a:blipFill>
                <a:blip r:embed="rId2"/>
                <a:stretch>
                  <a:fillRect l="-1164" t="-113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88557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4166647" y="414780"/>
            <a:ext cx="3057184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I) La lumière</a:t>
            </a:r>
          </a:p>
          <a:p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E30ED16D-7837-4DA3-93E2-8D690499D8D5}"/>
                  </a:ext>
                </a:extLst>
              </p:cNvPr>
              <p:cNvSpPr txBox="1"/>
              <p:nvPr/>
            </p:nvSpPr>
            <p:spPr>
              <a:xfrm>
                <a:off x="556182" y="1461220"/>
                <a:ext cx="11246177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800" dirty="0"/>
                  <a:t>Caractère </a:t>
                </a:r>
                <a:r>
                  <a:rPr lang="fr-FR" sz="2800" u="sng" dirty="0"/>
                  <a:t>corpusculaire</a:t>
                </a:r>
                <a:r>
                  <a:rPr lang="fr-FR" sz="2800" dirty="0"/>
                  <a:t>: la lumière peut être décrite comme une forme d’énergie.</a:t>
                </a:r>
              </a:p>
              <a:p>
                <a:endParaRPr lang="fr-FR" sz="2800" dirty="0"/>
              </a:p>
              <a:p>
                <a:r>
                  <a:rPr lang="fr-FR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:r>
                  <a:rPr lang="fr-FR" sz="2800" dirty="0"/>
                  <a:t> particule = PHOTON transporte </a:t>
                </a:r>
                <a:r>
                  <a:rPr lang="fr-FR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:r>
                  <a:rPr lang="fr-FR" sz="2800" dirty="0"/>
                  <a:t> quantum = QUANTITE D’ENERGIE</a:t>
                </a:r>
              </a:p>
              <a:p>
                <a:r>
                  <a:rPr lang="fr-FR" sz="2800" dirty="0"/>
                  <a:t>La lumière est un flux de photons.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Relation Energie/ fréquence:       </a:t>
                </a:r>
                <a:r>
                  <a:rPr lang="fr-FR" sz="2000" dirty="0">
                    <a:solidFill>
                      <a:srgbClr val="FF0000"/>
                    </a:solidFill>
                  </a:rPr>
                  <a:t>❤</a:t>
                </a:r>
                <a14:m>
                  <m:oMath xmlns:m="http://schemas.openxmlformats.org/officeDocument/2006/math">
                    <m:r>
                      <a:rPr lang="fr-FR" sz="2800" b="0" i="0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</m:t>
                    </m:r>
                    <m:r>
                      <a:rPr lang="fr-FR" sz="28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fr-FR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𝐸</m:t>
                    </m:r>
                    <m:r>
                      <a:rPr lang="fr-FR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h</m:t>
                    </m:r>
                    <m:r>
                      <m:rPr>
                        <m:nor/>
                      </m:rPr>
                      <a:rPr lang="fr-FR" sz="2800" dirty="0">
                        <a:solidFill>
                          <a:srgbClr val="FF0000"/>
                        </a:solidFill>
                      </a:rPr>
                      <m:t>x</m:t>
                    </m:r>
                    <m:r>
                      <m:rPr>
                        <m:sty m:val="p"/>
                      </m:rPr>
                      <a:rPr lang="el-GR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ν</m:t>
                    </m:r>
                  </m:oMath>
                </a14:m>
                <a:endParaRPr lang="fr-FR" sz="3600" dirty="0">
                  <a:solidFill>
                    <a:srgbClr val="FF0000"/>
                  </a:solidFill>
                </a:endParaRPr>
              </a:p>
              <a:p>
                <a:endParaRPr lang="fr-FR" sz="2800" dirty="0"/>
              </a:p>
              <a:p>
                <a:r>
                  <a:rPr lang="fr-FR" sz="2800" dirty="0"/>
                  <a:t>Avec:</a:t>
                </a:r>
                <a:endParaRPr lang="fr-FR" sz="2800" i="1" dirty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800" i="1">
                        <a:latin typeface="Cambria Math" panose="02040503050406030204" pitchFamily="18" charset="0"/>
                      </a:rPr>
                      <m:t>ν</m:t>
                    </m:r>
                  </m:oMath>
                </a14:m>
                <a:r>
                  <a:rPr lang="fr-FR" sz="2800" dirty="0"/>
                  <a:t>= fréquence de l’onde</a:t>
                </a:r>
              </a:p>
              <a:p>
                <a:r>
                  <a:rPr lang="fr-FR" sz="2800" dirty="0"/>
                  <a:t>E = qté d’énergie transportée par le photon de fréquence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800" i="1">
                        <a:latin typeface="Cambria Math" panose="02040503050406030204" pitchFamily="18" charset="0"/>
                      </a:rPr>
                      <m:t>ν</m:t>
                    </m:r>
                  </m:oMath>
                </a14:m>
                <a:endParaRPr lang="fr-FR" sz="2800" dirty="0"/>
              </a:p>
              <a:p>
                <a:pPr lvl="0"/>
                <a:r>
                  <a:rPr lang="fr-FR" sz="2800" dirty="0"/>
                  <a:t>h= constante de Planck </a:t>
                </a:r>
                <a:r>
                  <a:rPr lang="fr-FR" sz="2800" dirty="0">
                    <a:solidFill>
                      <a:srgbClr val="FF0000"/>
                    </a:solidFill>
                  </a:rPr>
                  <a:t>= 6,62x10</a:t>
                </a:r>
                <a:r>
                  <a:rPr lang="fr-FR" sz="2800" baseline="30000" dirty="0">
                    <a:solidFill>
                      <a:srgbClr val="FF0000"/>
                    </a:solidFill>
                  </a:rPr>
                  <a:t>-34</a:t>
                </a:r>
                <a:r>
                  <a:rPr lang="fr-FR" sz="2800" dirty="0">
                    <a:solidFill>
                      <a:srgbClr val="FF0000"/>
                    </a:solidFill>
                  </a:rPr>
                  <a:t>   J.Hz</a:t>
                </a:r>
                <a:r>
                  <a:rPr lang="fr-FR" sz="2000" baseline="30000" dirty="0">
                    <a:solidFill>
                      <a:srgbClr val="FF0000"/>
                    </a:solidFill>
                    <a:sym typeface="Wingdings" panose="05000000000000000000" pitchFamily="2" charset="2"/>
                  </a:rPr>
                  <a:t>-</a:t>
                </a:r>
                <a:r>
                  <a:rPr lang="fr-FR" sz="2000" baseline="300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Wingdings" panose="05000000000000000000" pitchFamily="2" charset="2"/>
                  </a:rPr>
                  <a:t>1</a:t>
                </a:r>
                <a:r>
                  <a:rPr lang="fr-FR" sz="20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Wingdings" panose="05000000000000000000" pitchFamily="2" charset="2"/>
                  </a:rPr>
                  <a:t> </a:t>
                </a:r>
                <a:r>
                  <a:rPr lang="fr-FR" sz="2800" dirty="0">
                    <a:solidFill>
                      <a:srgbClr val="FF0000"/>
                    </a:solidFill>
                    <a:cs typeface="Arial" panose="020B0604020202020204" pitchFamily="34" charset="0"/>
                    <a:sym typeface="Wingdings" panose="05000000000000000000" pitchFamily="2" charset="2"/>
                  </a:rPr>
                  <a:t>ou J.s</a:t>
                </a:r>
              </a:p>
              <a:p>
                <a:endParaRPr lang="fr-FR" sz="2800" dirty="0"/>
              </a:p>
              <a:p>
                <a:endParaRPr lang="fr-FR" sz="2800" dirty="0"/>
              </a:p>
              <a:p>
                <a:endParaRPr lang="fr-FR" sz="2800" dirty="0"/>
              </a:p>
            </p:txBody>
          </p:sp>
        </mc:Choice>
        <mc:Fallback xmlns="">
          <p:sp>
            <p:nvSpPr>
              <p:cNvPr id="2" name="ZoneTexte 1">
                <a:extLst>
                  <a:ext uri="{FF2B5EF4-FFF2-40B4-BE49-F238E27FC236}">
                    <a16:creationId xmlns:a16="http://schemas.microsoft.com/office/drawing/2014/main" id="{E30ED16D-7837-4DA3-93E2-8D690499D8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182" y="1461220"/>
                <a:ext cx="11246177" cy="6555641"/>
              </a:xfrm>
              <a:prstGeom prst="rect">
                <a:avLst/>
              </a:prstGeom>
              <a:blipFill>
                <a:blip r:embed="rId2"/>
                <a:stretch>
                  <a:fillRect l="-1084" t="-102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827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4166647" y="414780"/>
            <a:ext cx="3057184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I) La lumière</a:t>
            </a:r>
          </a:p>
          <a:p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729090AA-ABF6-444E-926F-86E2BAF07DE2}"/>
                  </a:ext>
                </a:extLst>
              </p:cNvPr>
              <p:cNvSpPr txBox="1"/>
              <p:nvPr/>
            </p:nvSpPr>
            <p:spPr>
              <a:xfrm>
                <a:off x="650449" y="1706252"/>
                <a:ext cx="10975890" cy="347556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2800" dirty="0"/>
                  <a:t>Relation Energie/ Longueur d’onde</a:t>
                </a:r>
              </a:p>
              <a:p>
                <a:endParaRPr lang="fr-FR" sz="2800" dirty="0"/>
              </a:p>
              <a:p>
                <a:r>
                  <a:rPr lang="fr-FR" sz="2000" dirty="0"/>
                  <a:t>❤</a:t>
                </a:r>
                <a14:m>
                  <m:oMath xmlns:m="http://schemas.openxmlformats.org/officeDocument/2006/math">
                    <m:r>
                      <a:rPr lang="fr-FR" sz="3600" b="0" i="0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fr-FR" sz="36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𝐸</m:t>
                    </m:r>
                    <m:r>
                      <a:rPr lang="fr-FR" sz="36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sz="3600" i="1">
                            <a:solidFill>
                              <a:srgbClr val="FF0000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sz="3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fr-FR" sz="3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num>
                      <m:den>
                        <m:r>
                          <a:rPr lang="fr-FR" sz="3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𝜆</m:t>
                        </m:r>
                      </m:den>
                    </m:f>
                  </m:oMath>
                </a14:m>
                <a:endParaRPr lang="fr-FR" sz="2800" dirty="0"/>
              </a:p>
              <a:p>
                <a:endParaRPr lang="fr-FR" sz="2800" dirty="0"/>
              </a:p>
              <a:p>
                <a:r>
                  <a:rPr lang="fr-FR" sz="2800" dirty="0"/>
                  <a:t>Equation qu’on peut retrouver avec les 2 précédentes </a:t>
                </a:r>
                <a:r>
                  <a:rPr lang="fr-FR" sz="2800" dirty="0">
                    <a:sym typeface="Wingdings" panose="05000000000000000000" pitchFamily="2" charset="2"/>
                  </a:rPr>
                  <a:t> exercice qu’il est</a:t>
                </a:r>
              </a:p>
              <a:p>
                <a:r>
                  <a:rPr lang="fr-FR" sz="2800" dirty="0">
                    <a:sym typeface="Wingdings" panose="05000000000000000000" pitchFamily="2" charset="2"/>
                  </a:rPr>
                  <a:t>utile de savoir faire en cas de trou de mémoire dans toutes les matières!</a:t>
                </a:r>
              </a:p>
              <a:p>
                <a:endParaRPr lang="fr-FR" sz="2800" dirty="0">
                  <a:sym typeface="Wingdings" panose="05000000000000000000" pitchFamily="2" charset="2"/>
                </a:endParaRPr>
              </a:p>
            </p:txBody>
          </p:sp>
        </mc:Choice>
        <mc:Fallback xmlns="">
          <p:sp>
            <p:nvSpPr>
              <p:cNvPr id="2" name="ZoneTexte 1">
                <a:extLst>
                  <a:ext uri="{FF2B5EF4-FFF2-40B4-BE49-F238E27FC236}">
                    <a16:creationId xmlns:a16="http://schemas.microsoft.com/office/drawing/2014/main" id="{729090AA-ABF6-444E-926F-86E2BAF07D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449" y="1706252"/>
                <a:ext cx="10975890" cy="3475567"/>
              </a:xfrm>
              <a:prstGeom prst="rect">
                <a:avLst/>
              </a:prstGeom>
              <a:blipFill>
                <a:blip r:embed="rId3"/>
                <a:stretch>
                  <a:fillRect l="-1167" t="-1930" r="-11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416489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1941921" y="395927"/>
            <a:ext cx="83789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II) Interaction rayonnement-matière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242D4C64-434B-4776-B2E0-D4B5FE4352CB}"/>
                  </a:ext>
                </a:extLst>
              </p:cNvPr>
              <p:cNvSpPr txBox="1"/>
              <p:nvPr/>
            </p:nvSpPr>
            <p:spPr>
              <a:xfrm>
                <a:off x="904973" y="1913640"/>
                <a:ext cx="10388338" cy="4723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800" dirty="0"/>
                  <a:t>A savoir ++++</a:t>
                </a:r>
              </a:p>
              <a:p>
                <a:endParaRPr lang="fr-FR" sz="2800" dirty="0"/>
              </a:p>
              <a:p>
                <a:r>
                  <a:rPr lang="fr-FR" sz="3600" dirty="0"/>
                  <a:t>                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fr-FR" sz="4800" i="1" smtClean="0">
                            <a:latin typeface="Cambria Math" charset="0"/>
                          </a:rPr>
                        </m:ctrlPr>
                      </m:sPrePr>
                      <m:sub>
                        <m:r>
                          <a:rPr lang="fr-FR" sz="4800" i="1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  <m:sup>
                        <m:r>
                          <a:rPr lang="fr-FR" sz="4800" b="0" i="1" smtClean="0">
                            <a:latin typeface="Cambria Math" panose="02040503050406030204" pitchFamily="18" charset="0"/>
                          </a:rPr>
                          <m:t>                      </m:t>
                        </m:r>
                        <m:r>
                          <a:rPr lang="fr-FR" sz="4800" i="1">
                            <a:latin typeface="Cambria Math" panose="02040503050406030204" pitchFamily="18" charset="0"/>
                          </a:rPr>
                          <m:t>𝐴</m:t>
                        </m:r>
                      </m:sup>
                      <m:e>
                        <m:sSup>
                          <m:sSupPr>
                            <m:ctrlPr>
                              <a:rPr lang="fr-FR" sz="4800" i="1">
                                <a:latin typeface="Cambria Math" charset="0"/>
                              </a:rPr>
                            </m:ctrlPr>
                          </m:sSupPr>
                          <m:e>
                            <m:r>
                              <a:rPr lang="fr-FR" sz="4800" i="1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p>
                            <m:r>
                              <a:rPr lang="fr-FR" sz="4800" i="1">
                                <a:latin typeface="Cambria Math" panose="02040503050406030204" pitchFamily="18" charset="0"/>
                              </a:rPr>
                              <m:t>𝑞</m:t>
                            </m:r>
                          </m:sup>
                        </m:sSup>
                      </m:e>
                    </m:sPre>
                  </m:oMath>
                </a14:m>
                <a:endParaRPr lang="fr-FR" sz="2800" dirty="0"/>
              </a:p>
              <a:p>
                <a:endParaRPr lang="fr-FR" sz="2800" dirty="0"/>
              </a:p>
              <a:p>
                <a:endParaRPr lang="fr-FR" sz="2800" dirty="0"/>
              </a:p>
              <a:p>
                <a:pPr lvl="0"/>
                <a:r>
                  <a:rPr lang="fr-FR" sz="2800" i="1" dirty="0">
                    <a:latin typeface="Albany"/>
                  </a:rPr>
                  <a:t>           A : Nombre de masse = Nombre de nucléons</a:t>
                </a:r>
              </a:p>
              <a:p>
                <a:r>
                  <a:rPr lang="fr-FR" sz="2800" i="1" dirty="0">
                    <a:latin typeface="Albany"/>
                  </a:rPr>
                  <a:t>           Z : Nombre de protons = nombre d’électrons</a:t>
                </a:r>
              </a:p>
              <a:p>
                <a:pPr lvl="0"/>
                <a:r>
                  <a:rPr lang="fr-FR" sz="2800" i="1" dirty="0">
                    <a:latin typeface="Albany"/>
                  </a:rPr>
                  <a:t>           A = Z + N (nombre de neutrons)</a:t>
                </a:r>
              </a:p>
              <a:p>
                <a:pPr lvl="0"/>
                <a:r>
                  <a:rPr lang="fr-FR" sz="2800" i="1" dirty="0">
                    <a:latin typeface="Albany"/>
                  </a:rPr>
                  <a:t>           X : Elément chimique</a:t>
                </a:r>
              </a:p>
              <a:p>
                <a:pPr lvl="0"/>
                <a:r>
                  <a:rPr lang="fr-FR" sz="2800" i="1" dirty="0">
                    <a:latin typeface="Albany"/>
                  </a:rPr>
                  <a:t>           q : nombre de charges</a:t>
                </a:r>
                <a:endParaRPr lang="fr-FR" sz="2800" dirty="0"/>
              </a:p>
            </p:txBody>
          </p:sp>
        </mc:Choice>
        <mc:Fallback xmlns="">
          <p:sp>
            <p:nvSpPr>
              <p:cNvPr id="2" name="ZoneTexte 1">
                <a:extLst>
                  <a:ext uri="{FF2B5EF4-FFF2-40B4-BE49-F238E27FC236}">
                    <a16:creationId xmlns:a16="http://schemas.microsoft.com/office/drawing/2014/main" id="{242D4C64-434B-4776-B2E0-D4B5FE4352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4973" y="1913640"/>
                <a:ext cx="10388338" cy="4723665"/>
              </a:xfrm>
              <a:prstGeom prst="rect">
                <a:avLst/>
              </a:prstGeom>
              <a:blipFill>
                <a:blip r:embed="rId2"/>
                <a:stretch>
                  <a:fillRect l="-1173" t="-1419" b="-258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60743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1941921" y="395927"/>
            <a:ext cx="83789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II) Interaction rayonnement-matière</a:t>
            </a:r>
            <a:endParaRPr lang="fr-FR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938BA052-177F-4AE6-87D1-8A7CD7399320}"/>
              </a:ext>
            </a:extLst>
          </p:cNvPr>
          <p:cNvSpPr txBox="1"/>
          <p:nvPr/>
        </p:nvSpPr>
        <p:spPr>
          <a:xfrm>
            <a:off x="923827" y="20173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210CAF30-1CC1-44E7-8D32-B89A2850E797}"/>
              </a:ext>
            </a:extLst>
          </p:cNvPr>
          <p:cNvSpPr txBox="1"/>
          <p:nvPr/>
        </p:nvSpPr>
        <p:spPr>
          <a:xfrm>
            <a:off x="522452" y="1399847"/>
            <a:ext cx="1127047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800" dirty="0"/>
              <a:t>Les électrons évoluent sur les paliers</a:t>
            </a:r>
          </a:p>
          <a:p>
            <a:pPr algn="just"/>
            <a:r>
              <a:rPr lang="fr-FR" sz="2800" dirty="0"/>
              <a:t>d’énergie notés « n ».</a:t>
            </a:r>
          </a:p>
          <a:p>
            <a:pPr algn="just"/>
            <a:endParaRPr lang="fr-FR" sz="2800" dirty="0"/>
          </a:p>
          <a:p>
            <a:pPr algn="just"/>
            <a:r>
              <a:rPr lang="fr-FR" sz="2800" dirty="0"/>
              <a:t>Energie totale E:</a:t>
            </a:r>
          </a:p>
          <a:p>
            <a:pPr algn="just"/>
            <a:r>
              <a:rPr lang="fr-FR" sz="2800" dirty="0">
                <a:sym typeface="Wingdings" panose="05000000000000000000" pitchFamily="2" charset="2"/>
              </a:rPr>
              <a:t>Négative</a:t>
            </a:r>
          </a:p>
          <a:p>
            <a:pPr algn="just"/>
            <a:r>
              <a:rPr lang="fr-FR" sz="2800" dirty="0">
                <a:sym typeface="Wingdings" panose="05000000000000000000" pitchFamily="2" charset="2"/>
              </a:rPr>
              <a:t></a:t>
            </a:r>
            <a:r>
              <a:rPr lang="fr-FR" sz="2800" b="1" dirty="0">
                <a:solidFill>
                  <a:srgbClr val="FF0000"/>
                </a:solidFill>
                <a:sym typeface="Wingdings" panose="05000000000000000000" pitchFamily="2" charset="2"/>
              </a:rPr>
              <a:t>Discontinue = quantifiée</a:t>
            </a:r>
            <a:r>
              <a:rPr lang="fr-FR" sz="2800" dirty="0">
                <a:sym typeface="Wingdings" panose="05000000000000000000" pitchFamily="2" charset="2"/>
              </a:rPr>
              <a:t>: évolution </a:t>
            </a:r>
          </a:p>
          <a:p>
            <a:pPr algn="just"/>
            <a:r>
              <a:rPr lang="fr-FR" sz="2800" dirty="0">
                <a:sym typeface="Wingdings" panose="05000000000000000000" pitchFamily="2" charset="2"/>
              </a:rPr>
              <a:t>sur des paliers </a:t>
            </a:r>
            <a:r>
              <a:rPr lang="fr-FR" sz="2800" u="sng" dirty="0">
                <a:sym typeface="Wingdings" panose="05000000000000000000" pitchFamily="2" charset="2"/>
              </a:rPr>
              <a:t>discrets</a:t>
            </a:r>
          </a:p>
          <a:p>
            <a:pPr algn="just"/>
            <a:endParaRPr lang="fr-FR" sz="2800" dirty="0">
              <a:sym typeface="Wingdings" panose="05000000000000000000" pitchFamily="2" charset="2"/>
            </a:endParaRPr>
          </a:p>
          <a:p>
            <a:pPr algn="just"/>
            <a:r>
              <a:rPr lang="fr-FR" sz="2800" dirty="0">
                <a:sym typeface="Wingdings" panose="05000000000000000000" pitchFamily="2" charset="2"/>
              </a:rPr>
              <a:t>/!\ Niveau d’énergie fondamental :</a:t>
            </a:r>
            <a:r>
              <a:rPr lang="fr-FR" sz="2800" dirty="0">
                <a:solidFill>
                  <a:srgbClr val="FF0000"/>
                </a:solidFill>
                <a:sym typeface="Wingdings" panose="05000000000000000000" pitchFamily="2" charset="2"/>
              </a:rPr>
              <a:t> n=</a:t>
            </a:r>
            <a:r>
              <a:rPr lang="fr-FR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1</a:t>
            </a:r>
          </a:p>
          <a:p>
            <a:pPr algn="just"/>
            <a:r>
              <a:rPr lang="fr-FR" sz="28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/!\ </a:t>
            </a:r>
            <a:r>
              <a:rPr lang="fr-FR" sz="2800" dirty="0">
                <a:cs typeface="Arial" panose="020B0604020202020204" pitchFamily="34" charset="0"/>
                <a:sym typeface="Wingdings" panose="05000000000000000000" pitchFamily="2" charset="2"/>
              </a:rPr>
              <a:t>Premier niveau excité: </a:t>
            </a:r>
            <a:r>
              <a:rPr lang="fr-FR" sz="2800" dirty="0">
                <a:solidFill>
                  <a:srgbClr val="FF0000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n=2</a:t>
            </a:r>
          </a:p>
          <a:p>
            <a:pPr algn="just"/>
            <a:r>
              <a:rPr lang="fr-FR" sz="2800" dirty="0">
                <a:cs typeface="Arial" panose="020B0604020202020204" pitchFamily="34" charset="0"/>
                <a:sym typeface="Wingdings" panose="05000000000000000000" pitchFamily="2" charset="2"/>
              </a:rPr>
              <a:t>Les niveaux d’énergie sont de plus en plus</a:t>
            </a:r>
          </a:p>
          <a:p>
            <a:pPr algn="just"/>
            <a:r>
              <a:rPr lang="fr-FR" sz="2800" dirty="0">
                <a:cs typeface="Arial" panose="020B0604020202020204" pitchFamily="34" charset="0"/>
                <a:sym typeface="Wingdings" panose="05000000000000000000" pitchFamily="2" charset="2"/>
              </a:rPr>
              <a:t>proches quand n augmente.</a:t>
            </a:r>
            <a:endParaRPr lang="fr-FR" sz="2800" dirty="0">
              <a:cs typeface="Arial" panose="020B0604020202020204" pitchFamily="34" charset="0"/>
            </a:endParaRPr>
          </a:p>
          <a:p>
            <a:endParaRPr lang="fr-FR" sz="2800" dirty="0"/>
          </a:p>
          <a:p>
            <a:endParaRPr lang="fr-FR" sz="2800" dirty="0"/>
          </a:p>
        </p:txBody>
      </p:sp>
      <p:pic>
        <p:nvPicPr>
          <p:cNvPr id="6" name="Image 5">
            <a:extLst>
              <a:ext uri="{FF2B5EF4-FFF2-40B4-BE49-F238E27FC236}">
                <a16:creationId xmlns="" xmlns:a16="http://schemas.microsoft.com/office/drawing/2014/main" id="{01746F64-8FC2-47EB-BEDF-D6D4D71CF6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1998" y="1399847"/>
            <a:ext cx="5334387" cy="5283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8160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1941921" y="395927"/>
            <a:ext cx="83789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II) Interaction rayonnement-matière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23989D36-E52B-4E69-A3C8-C9AEFF8A2208}"/>
                  </a:ext>
                </a:extLst>
              </p:cNvPr>
              <p:cNvSpPr txBox="1"/>
              <p:nvPr/>
            </p:nvSpPr>
            <p:spPr>
              <a:xfrm>
                <a:off x="546755" y="1432874"/>
                <a:ext cx="11321591" cy="58451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800" dirty="0"/>
                  <a:t>Hydrogénoïde: ion qui ne possède qu’un seul et unique électron</a:t>
                </a:r>
              </a:p>
              <a:p>
                <a:r>
                  <a:rPr lang="fr-FR" sz="2800" dirty="0"/>
                  <a:t>Ex: Hydrogène, </a:t>
                </a:r>
                <a:r>
                  <a:rPr lang="fr-FR" sz="2800" baseline="-25000" dirty="0"/>
                  <a:t>2</a:t>
                </a:r>
                <a:r>
                  <a:rPr lang="fr-FR" sz="2800" dirty="0"/>
                  <a:t>He</a:t>
                </a:r>
                <a:r>
                  <a:rPr lang="fr-FR" sz="2800" baseline="33000" dirty="0"/>
                  <a:t>+</a:t>
                </a:r>
                <a:r>
                  <a:rPr lang="fr-FR" sz="2800" dirty="0"/>
                  <a:t>…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Calcul de E </a:t>
                </a:r>
                <a:r>
                  <a:rPr lang="fr-FR" sz="2800" u="sng" dirty="0"/>
                  <a:t>pour les hydrogénoïdes</a:t>
                </a:r>
                <a:r>
                  <a:rPr lang="fr-FR" sz="2800" dirty="0"/>
                  <a:t>: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En Joules:         </a:t>
                </a:r>
                <a14:m>
                  <m:oMath xmlns:m="http://schemas.openxmlformats.org/officeDocument/2006/math">
                    <m:r>
                      <a:rPr lang="fr-FR" sz="2800" i="1">
                        <a:latin typeface="Cambria Math" panose="02040503050406030204" pitchFamily="18" charset="0"/>
                      </a:rPr>
                      <m:t>𝐸</m:t>
                    </m:r>
                    <m:r>
                      <a:rPr lang="fr-FR" sz="2800">
                        <a:latin typeface="Cambria Math" panose="02040503050406030204" pitchFamily="18" charset="0"/>
                      </a:rPr>
                      <m:t>(</m:t>
                    </m:r>
                    <m:r>
                      <a:rPr lang="fr-FR" sz="2800" i="1">
                        <a:latin typeface="Cambria Math" panose="02040503050406030204" pitchFamily="18" charset="0"/>
                      </a:rPr>
                      <m:t>𝐽</m:t>
                    </m:r>
                    <m:r>
                      <a:rPr lang="fr-FR" sz="2800">
                        <a:latin typeface="Cambria Math" panose="02040503050406030204" pitchFamily="18" charset="0"/>
                      </a:rPr>
                      <m:t>)= </m:t>
                    </m:r>
                    <m:f>
                      <m:fPr>
                        <m:ctrlPr>
                          <a:rPr lang="fr-FR" sz="2800" i="1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sz="2800">
                            <a:latin typeface="Cambria Math" panose="02040503050406030204" pitchFamily="18" charset="0"/>
                          </a:rPr>
                          <m:t>− </m:t>
                        </m:r>
                        <m:r>
                          <a:rPr lang="fr-FR" sz="2800" i="1">
                            <a:latin typeface="Cambria Math" panose="02040503050406030204" pitchFamily="18" charset="0"/>
                          </a:rPr>
                          <m:t>𝑅</m:t>
                        </m:r>
                        <m:r>
                          <a:rPr lang="fr-FR" sz="280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fr-FR" sz="2800" i="1"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fr-FR" sz="280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fr-FR" sz="2800" i="1">
                            <a:latin typeface="Cambria Math" panose="02040503050406030204" pitchFamily="18" charset="0"/>
                          </a:rPr>
                          <m:t>𝑐</m:t>
                        </m:r>
                        <m:r>
                          <a:rPr lang="fr-FR" sz="280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fr-FR" sz="2800" i="1">
                            <a:latin typeface="Cambria Math" panose="02040503050406030204" pitchFamily="18" charset="0"/>
                          </a:rPr>
                          <m:t>𝑍</m:t>
                        </m:r>
                        <m:r>
                          <a:rPr lang="fr-FR" sz="2800">
                            <a:latin typeface="Cambria Math" panose="02040503050406030204" pitchFamily="18" charset="0"/>
                          </a:rPr>
                          <m:t>²</m:t>
                        </m:r>
                      </m:num>
                      <m:den>
                        <m:r>
                          <a:rPr lang="fr-FR" sz="28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fr-FR" sz="2800">
                            <a:latin typeface="Cambria Math" panose="02040503050406030204" pitchFamily="18" charset="0"/>
                          </a:rPr>
                          <m:t>²</m:t>
                        </m:r>
                      </m:den>
                    </m:f>
                  </m:oMath>
                </a14:m>
                <a:r>
                  <a:rPr lang="fr-FR" sz="3600" dirty="0">
                    <a:solidFill>
                      <a:srgbClr val="000000"/>
                    </a:solidFill>
                    <a:latin typeface="Albany" pitchFamily="34"/>
                  </a:rPr>
                  <a:t>     </a:t>
                </a:r>
                <a:r>
                  <a:rPr lang="fr-FR" sz="2400" dirty="0"/>
                  <a:t>R = constante de Rydberg = 1,1.10</a:t>
                </a:r>
                <a:r>
                  <a:rPr lang="fr-FR" sz="2400" baseline="33000" dirty="0"/>
                  <a:t>7</a:t>
                </a:r>
                <a:r>
                  <a:rPr lang="fr-FR" sz="2400" dirty="0"/>
                  <a:t>m</a:t>
                </a:r>
                <a:r>
                  <a:rPr lang="fr-FR" sz="2400" baseline="33000" dirty="0"/>
                  <a:t>-1</a:t>
                </a:r>
                <a:endParaRPr lang="fr-FR" sz="2800" baseline="33000" dirty="0"/>
              </a:p>
              <a:p>
                <a:endParaRPr lang="fr-FR" sz="3600" dirty="0">
                  <a:solidFill>
                    <a:srgbClr val="000000"/>
                  </a:solidFill>
                  <a:latin typeface="Albany" pitchFamily="34"/>
                </a:endParaRPr>
              </a:p>
              <a:p>
                <a:r>
                  <a:rPr lang="fr-FR" sz="2800" dirty="0"/>
                  <a:t>En eV:                  </a:t>
                </a:r>
                <a14:m>
                  <m:oMath xmlns:m="http://schemas.openxmlformats.org/officeDocument/2006/math">
                    <m:r>
                      <a:rPr lang="fr-FR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𝑬</m:t>
                    </m:r>
                    <m:r>
                      <a:rPr lang="fr-FR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fr-FR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𝒆𝑽</m:t>
                    </m:r>
                    <m:r>
                      <a:rPr lang="fr-FR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fr-FR" sz="2800" b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fr-FR" sz="2800" b="1" i="1">
                            <a:solidFill>
                              <a:srgbClr val="FF0000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sz="2800" b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fr-FR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𝟏𝟑</m:t>
                        </m:r>
                        <m:r>
                          <a:rPr lang="fr-FR" sz="2800" b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  <m:r>
                          <a:rPr lang="fr-FR" sz="2800" b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fr-FR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𝒁</m:t>
                        </m:r>
                        <m:r>
                          <a:rPr lang="fr-FR" sz="2800" b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²</m:t>
                        </m:r>
                      </m:num>
                      <m:den>
                        <m:r>
                          <a:rPr lang="fr-FR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fr-FR" sz="2800" b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²</m:t>
                        </m:r>
                      </m:den>
                    </m:f>
                  </m:oMath>
                </a14:m>
                <a:r>
                  <a:rPr lang="fr-FR" sz="3600" dirty="0">
                    <a:solidFill>
                      <a:srgbClr val="000000"/>
                    </a:solidFill>
                    <a:latin typeface="Albany" pitchFamily="34"/>
                  </a:rPr>
                  <a:t>        </a:t>
                </a:r>
                <a:r>
                  <a:rPr lang="fr-FR" sz="2400" dirty="0">
                    <a:solidFill>
                      <a:srgbClr val="000000"/>
                    </a:solidFill>
                    <a:latin typeface="Albany" pitchFamily="34"/>
                  </a:rPr>
                  <a:t>(QCM++)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Conversion++++: </a:t>
                </a:r>
                <a:r>
                  <a:rPr lang="fr-FR" sz="2800" b="1" dirty="0"/>
                  <a:t>1 eV = 1,6.10</a:t>
                </a:r>
                <a:r>
                  <a:rPr lang="fr-FR" sz="2800" b="1" baseline="33000" dirty="0"/>
                  <a:t>-19  </a:t>
                </a:r>
                <a:r>
                  <a:rPr lang="fr-FR" sz="2800" b="1" dirty="0"/>
                  <a:t>J</a:t>
                </a:r>
              </a:p>
              <a:p>
                <a:endParaRPr lang="fr-FR" sz="2800" dirty="0"/>
              </a:p>
              <a:p>
                <a:endParaRPr lang="fr-FR" sz="2800" dirty="0"/>
              </a:p>
            </p:txBody>
          </p:sp>
        </mc:Choice>
        <mc:Fallback xmlns="">
          <p:sp>
            <p:nvSpPr>
              <p:cNvPr id="2" name="ZoneTexte 1">
                <a:extLst>
                  <a:ext uri="{FF2B5EF4-FFF2-40B4-BE49-F238E27FC236}">
                    <a16:creationId xmlns:a16="http://schemas.microsoft.com/office/drawing/2014/main" id="{23989D36-E52B-4E69-A3C8-C9AEFF8A22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755" y="1432874"/>
                <a:ext cx="11321591" cy="5845190"/>
              </a:xfrm>
              <a:prstGeom prst="rect">
                <a:avLst/>
              </a:prstGeom>
              <a:blipFill>
                <a:blip r:embed="rId2"/>
                <a:stretch>
                  <a:fillRect l="-1131" t="-104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76314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1941921" y="395927"/>
            <a:ext cx="83789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II) Interaction rayonnement-matière</a:t>
            </a:r>
            <a:endParaRPr lang="fr-FR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23989D36-E52B-4E69-A3C8-C9AEFF8A2208}"/>
              </a:ext>
            </a:extLst>
          </p:cNvPr>
          <p:cNvSpPr txBox="1"/>
          <p:nvPr/>
        </p:nvSpPr>
        <p:spPr>
          <a:xfrm>
            <a:off x="395927" y="1866507"/>
            <a:ext cx="1146299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800" dirty="0"/>
              <a:t>Le phénomène d'absorption :</a:t>
            </a:r>
          </a:p>
          <a:p>
            <a:pPr lvl="0"/>
            <a:endParaRPr lang="fr-FR" sz="2800" dirty="0"/>
          </a:p>
          <a:p>
            <a:pPr lvl="0"/>
            <a:r>
              <a:rPr lang="fr-FR" sz="2800" dirty="0"/>
              <a:t>Absorption d'un photon d'énergie quantifiée par un électron → entrée de l'électron dans un état excité</a:t>
            </a:r>
          </a:p>
          <a:p>
            <a:pPr lvl="0"/>
            <a:r>
              <a:rPr lang="fr-FR" sz="2800" dirty="0"/>
              <a:t>L'électron change de niveau électronique « n » pour atteindre un niveau </a:t>
            </a:r>
          </a:p>
          <a:p>
            <a:pPr lvl="0"/>
            <a:r>
              <a:rPr lang="fr-FR" sz="2800" dirty="0"/>
              <a:t>n &gt; ou = 2 </a:t>
            </a:r>
            <a:r>
              <a:rPr lang="fr-FR" sz="2800" dirty="0">
                <a:sym typeface="Wingdings" panose="05000000000000000000" pitchFamily="2" charset="2"/>
              </a:rPr>
              <a:t> Transition électronique</a:t>
            </a:r>
            <a:endParaRPr lang="fr-FR" sz="2800" dirty="0"/>
          </a:p>
          <a:p>
            <a:pPr lvl="0"/>
            <a:endParaRPr lang="fr-FR" sz="2800" dirty="0"/>
          </a:p>
          <a:p>
            <a:pPr lvl="0"/>
            <a:r>
              <a:rPr lang="fr-FR" sz="2800" dirty="0"/>
              <a:t>Afin d’être absorbé un photon doit être d’énergie </a:t>
            </a:r>
            <a:r>
              <a:rPr lang="fr-FR" sz="2800" b="1" dirty="0">
                <a:solidFill>
                  <a:srgbClr val="FF0000"/>
                </a:solidFill>
              </a:rPr>
              <a:t>EXACTEMENT EGALE </a:t>
            </a:r>
            <a:r>
              <a:rPr lang="fr-FR" sz="2800" dirty="0"/>
              <a:t>à la différence d’énergie entre deux niveaux « n ».</a:t>
            </a:r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0542895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1941921" y="395927"/>
            <a:ext cx="83789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II) Interaction rayonnement-matière</a:t>
            </a:r>
            <a:endParaRPr lang="fr-FR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23989D36-E52B-4E69-A3C8-C9AEFF8A2208}"/>
              </a:ext>
            </a:extLst>
          </p:cNvPr>
          <p:cNvSpPr txBox="1"/>
          <p:nvPr/>
        </p:nvSpPr>
        <p:spPr>
          <a:xfrm>
            <a:off x="395926" y="186650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oneTexte 4">
                <a:extLst>
                  <a:ext uri="{FF2B5EF4-FFF2-40B4-BE49-F238E27FC236}">
                    <a16:creationId xmlns="" xmlns:a16="http://schemas.microsoft.com/office/drawing/2014/main" id="{35698B62-095E-4321-B817-58DCEC7E28F7}"/>
                  </a:ext>
                </a:extLst>
              </p:cNvPr>
              <p:cNvSpPr txBox="1"/>
              <p:nvPr/>
            </p:nvSpPr>
            <p:spPr>
              <a:xfrm>
                <a:off x="320195" y="2384981"/>
                <a:ext cx="11622412" cy="22635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2400" dirty="0"/>
                  <a:t>Calcul de l’énergie permettant la transition électronique lors d’un phénomène d’absorption:</a:t>
                </a:r>
              </a:p>
              <a:p>
                <a:endParaRPr lang="fr-FR" dirty="0"/>
              </a:p>
              <a:p>
                <a:endParaRPr lang="fr-FR" b="1" dirty="0">
                  <a:latin typeface="Cambria Math" panose="02040503050406030204" pitchFamily="18" charset="0"/>
                </a:endParaRPr>
              </a:p>
              <a:p>
                <a:endParaRPr lang="fr-FR" b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400" b="1">
                          <a:latin typeface="Cambria Math" panose="020405030504060302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fr-FR" sz="2400" b="1" i="1"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fr-FR" sz="2400" b="1" i="1"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fr-FR" sz="2400" b="1" i="1"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fr-FR" sz="240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fr-FR" sz="2400" b="1" i="1"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fr-FR" sz="2400">
                              <a:latin typeface="Cambria Math" panose="02040503050406030204" pitchFamily="18" charset="0"/>
                            </a:rPr>
                            <m:t>′</m:t>
                          </m:r>
                        </m:sub>
                      </m:sSub>
                      <m:r>
                        <a:rPr lang="fr-FR" sz="240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fr-FR" sz="2400" i="1"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fr-FR" sz="2400" b="1" i="1"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fr-FR" sz="2400" b="1" i="1"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fr-FR" sz="2400">
                              <a:latin typeface="Cambria Math" panose="02040503050406030204" pitchFamily="18" charset="0"/>
                            </a:rPr>
                            <m:t>′</m:t>
                          </m:r>
                        </m:sub>
                      </m:sSub>
                      <m:r>
                        <a:rPr lang="fr-FR" sz="240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fr-FR" sz="2400" i="1"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fr-FR" sz="2400" b="1" i="1"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fr-FR" sz="24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fr-FR" sz="240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fr-FR" sz="2400" b="1">
                          <a:latin typeface="Cambria Math" panose="02040503050406030204" pitchFamily="18" charset="0"/>
                        </a:rPr>
                        <m:t>𝟏𝟑</m:t>
                      </m:r>
                      <m:r>
                        <a:rPr lang="fr-FR" sz="240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fr-FR" sz="2400" b="1"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fr-FR" sz="240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fr-FR" sz="2400" i="1">
                              <a:latin typeface="Cambria Math" charset="0"/>
                            </a:rPr>
                          </m:ctrlPr>
                        </m:sSupPr>
                        <m:e>
                          <m:r>
                            <a:rPr lang="fr-FR" sz="2400" b="1" i="1">
                              <a:latin typeface="Cambria Math" panose="02040503050406030204" pitchFamily="18" charset="0"/>
                            </a:rPr>
                            <m:t>𝒁</m:t>
                          </m:r>
                        </m:e>
                        <m:sup>
                          <m:r>
                            <a:rPr lang="fr-FR" sz="2400" b="1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fr-FR" sz="2400">
                          <a:latin typeface="Cambria Math" panose="02040503050406030204" pitchFamily="18" charset="0"/>
                        </a:rPr>
                        <m:t>.(</m:t>
                      </m:r>
                      <m:f>
                        <m:fPr>
                          <m:ctrlPr>
                            <a:rPr lang="fr-FR" sz="2400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fr-FR" sz="2400" b="1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sSup>
                            <m:sSupPr>
                              <m:ctrlPr>
                                <a:rPr lang="fr-FR" sz="2400" b="1" i="1">
                                  <a:latin typeface="Cambria Math" charset="0"/>
                                </a:rPr>
                              </m:ctrlPr>
                            </m:sSupPr>
                            <m:e>
                              <m:r>
                                <a:rPr lang="fr-FR" sz="24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e>
                            <m:sup>
                              <m:r>
                                <a:rPr lang="fr-FR" sz="2400" b="1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fr-FR" sz="240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fr-FR" sz="2400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fr-FR" sz="2400" b="1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sSup>
                            <m:sSupPr>
                              <m:ctrlPr>
                                <a:rPr lang="fr-FR" sz="2400" b="1" i="1">
                                  <a:latin typeface="Cambria Math" charset="0"/>
                                </a:rPr>
                              </m:ctrlPr>
                            </m:sSupPr>
                            <m:e>
                              <m:r>
                                <a:rPr lang="fr-FR" sz="24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e>
                            <m:sup>
                              <m:r>
                                <a:rPr lang="fr-FR" sz="240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  <m:r>
                                <a:rPr lang="fr-FR" sz="2400" b="1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fr-FR" sz="240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fr-FR" sz="3600" b="1" dirty="0">
                  <a:solidFill>
                    <a:srgbClr val="000000"/>
                  </a:solidFill>
                </a:endParaRP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5" name="ZoneTexte 4">
                <a:extLst>
                  <a:ext uri="{FF2B5EF4-FFF2-40B4-BE49-F238E27FC236}">
                    <a16:creationId xmlns:a16="http://schemas.microsoft.com/office/drawing/2014/main" id="{35698B62-095E-4321-B817-58DCEC7E28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195" y="2384981"/>
                <a:ext cx="11622412" cy="2263505"/>
              </a:xfrm>
              <a:prstGeom prst="rect">
                <a:avLst/>
              </a:prstGeom>
              <a:blipFill>
                <a:blip r:embed="rId2"/>
                <a:stretch>
                  <a:fillRect l="-839" t="-215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322504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1941921" y="395927"/>
            <a:ext cx="83789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II) Interaction rayonnement-matière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2C32BB8E-977E-4A6E-9920-53E8D8B78371}"/>
                  </a:ext>
                </a:extLst>
              </p:cNvPr>
              <p:cNvSpPr txBox="1"/>
              <p:nvPr/>
            </p:nvSpPr>
            <p:spPr>
              <a:xfrm>
                <a:off x="298174" y="1789043"/>
                <a:ext cx="11807687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800" dirty="0"/>
                  <a:t>L’ionisation: </a:t>
                </a:r>
                <a:r>
                  <a:rPr lang="fr-FR" sz="2800" dirty="0">
                    <a:solidFill>
                      <a:srgbClr val="000000"/>
                    </a:solidFill>
                  </a:rPr>
                  <a:t>Si le photon absorbé est d’énergie supérieure à l’énergie d’ionisation alors l’excédent d’énergie, est transmis sous forme d’énergie cinétique à l’électron éjecté.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Calcul de l’Ec porté par l’électron éjecté:</a:t>
                </a:r>
              </a:p>
              <a:p>
                <a:endParaRPr lang="fr-FR" sz="2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sz="2800" i="1"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fr-FR" sz="28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fr-FR" sz="2800" i="1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a:rPr lang="fr-FR" sz="280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fr-FR" sz="2800" i="1"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fr-FR" sz="28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fr-FR" sz="2800" i="1">
                              <a:latin typeface="Cambria Math" panose="02040503050406030204" pitchFamily="18" charset="0"/>
                            </a:rPr>
                            <m:t>h𝑣</m:t>
                          </m:r>
                        </m:sub>
                      </m:sSub>
                      <m:r>
                        <a:rPr lang="fr-FR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begChr m:val="|"/>
                          <m:endChr m:val="|"/>
                          <m:ctrlPr>
                            <a:rPr lang="fr-FR" sz="2800" i="1">
                              <a:latin typeface="Cambria Math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fr-FR" sz="2800" i="1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fr-FR" sz="2800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fr-FR" sz="2800" i="1">
                                  <a:latin typeface="Cambria Math" panose="02040503050406030204" pitchFamily="18" charset="0"/>
                                </a:rPr>
                                <m:t>𝑒𝑙𝑒𝑐𝑡𝑟𝑜𝑛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fr-FR" sz="2800" dirty="0"/>
              </a:p>
              <a:p>
                <a:endParaRPr lang="fr-FR" sz="2800" dirty="0"/>
              </a:p>
              <a:p>
                <a:endParaRPr lang="fr-FR" sz="2800" dirty="0"/>
              </a:p>
            </p:txBody>
          </p:sp>
        </mc:Choice>
        <mc:Fallback xmlns="">
          <p:sp>
            <p:nvSpPr>
              <p:cNvPr id="2" name="ZoneTexte 1">
                <a:extLst>
                  <a:ext uri="{FF2B5EF4-FFF2-40B4-BE49-F238E27FC236}">
                    <a16:creationId xmlns:a16="http://schemas.microsoft.com/office/drawing/2014/main" id="{2C32BB8E-977E-4A6E-9920-53E8D8B783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174" y="1789043"/>
                <a:ext cx="11807687" cy="3970318"/>
              </a:xfrm>
              <a:prstGeom prst="rect">
                <a:avLst/>
              </a:prstGeom>
              <a:blipFill>
                <a:blip r:embed="rId3"/>
                <a:stretch>
                  <a:fillRect l="-1084" t="-1534" r="-180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70853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1941921" y="395927"/>
            <a:ext cx="83789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II) Interaction rayonnement-matière</a:t>
            </a:r>
            <a:endParaRPr lang="fr-FR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22EEDF4F-9455-4DCA-A00F-2A1689F573BF}"/>
              </a:ext>
            </a:extLst>
          </p:cNvPr>
          <p:cNvSpPr txBox="1"/>
          <p:nvPr/>
        </p:nvSpPr>
        <p:spPr>
          <a:xfrm>
            <a:off x="485975" y="1938130"/>
            <a:ext cx="112908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Phénomène d’émission: </a:t>
            </a:r>
          </a:p>
          <a:p>
            <a:endParaRPr lang="fr-FR" sz="2800" dirty="0"/>
          </a:p>
          <a:p>
            <a:endParaRPr lang="fr-FR" sz="2800" dirty="0"/>
          </a:p>
          <a:p>
            <a:r>
              <a:rPr lang="fr-FR" sz="2800" dirty="0"/>
              <a:t>Par nature un électron à tendance à minimiser son énergie, Il cèdera ainsi de l’énergie jusqu’à son retour vers l’état fondamental</a:t>
            </a:r>
          </a:p>
          <a:p>
            <a:endParaRPr lang="fr-FR" sz="2800" dirty="0"/>
          </a:p>
          <a:p>
            <a:endParaRPr lang="fr-FR" sz="2800" dirty="0"/>
          </a:p>
          <a:p>
            <a:r>
              <a:rPr lang="fr-FR" sz="2800" dirty="0"/>
              <a:t>Formule: identique à celle de l’absorption</a:t>
            </a:r>
          </a:p>
        </p:txBody>
      </p:sp>
    </p:spTree>
    <p:extLst>
      <p:ext uri="{BB962C8B-B14F-4D97-AF65-F5344CB8AC3E}">
        <p14:creationId xmlns:p14="http://schemas.microsoft.com/office/powerpoint/2010/main" val="16317845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1941921" y="395927"/>
            <a:ext cx="83789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II) Interaction rayonnement-matière</a:t>
            </a:r>
            <a:endParaRPr lang="fr-FR" dirty="0"/>
          </a:p>
        </p:txBody>
      </p:sp>
      <p:pic>
        <p:nvPicPr>
          <p:cNvPr id="3" name="Image 2">
            <a:extLst>
              <a:ext uri="{FF2B5EF4-FFF2-40B4-BE49-F238E27FC236}">
                <a16:creationId xmlns="" xmlns:a16="http://schemas.microsoft.com/office/drawing/2014/main" id="{62B592EB-4E7D-46ED-947D-52B08A8CCC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338" y="1413827"/>
            <a:ext cx="8277543" cy="5127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6093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4704999" y="385027"/>
            <a:ext cx="164660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QCM 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1B9D05B3-EBA7-4049-B8F9-7128EAEEF152}"/>
              </a:ext>
            </a:extLst>
          </p:cNvPr>
          <p:cNvSpPr txBox="1"/>
          <p:nvPr/>
        </p:nvSpPr>
        <p:spPr>
          <a:xfrm>
            <a:off x="404158" y="1831577"/>
            <a:ext cx="1189489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QCM 1</a:t>
            </a:r>
            <a:r>
              <a:rPr lang="fr-FR" sz="2400" dirty="0"/>
              <a:t>: Donnez les propositions justes</a:t>
            </a:r>
          </a:p>
          <a:p>
            <a:r>
              <a:rPr lang="fr-FR" sz="2400" dirty="0"/>
              <a:t>Données: constante de Planck: h= 6,62 x 10</a:t>
            </a:r>
            <a:r>
              <a:rPr lang="fr-FR" sz="2400" baseline="30000" dirty="0"/>
              <a:t>-34</a:t>
            </a:r>
            <a:r>
              <a:rPr lang="fr-FR" sz="2400" dirty="0"/>
              <a:t> J.s</a:t>
            </a:r>
          </a:p>
          <a:p>
            <a:endParaRPr lang="fr-FR" sz="2400" dirty="0"/>
          </a:p>
          <a:p>
            <a:r>
              <a:rPr lang="fr-FR" sz="2400" dirty="0"/>
              <a:t>A) L'énergie transportée par un photon de longueur d’onde 662 nm est de 3x10^-19 J</a:t>
            </a:r>
          </a:p>
          <a:p>
            <a:endParaRPr lang="fr-FR" sz="1400" dirty="0"/>
          </a:p>
          <a:p>
            <a:r>
              <a:rPr lang="fr-FR" sz="2400" dirty="0"/>
              <a:t>B) L'énergie transportée par un photon de longueur d’onde 662 nm est de 1,88 eV</a:t>
            </a:r>
          </a:p>
          <a:p>
            <a:endParaRPr lang="fr-FR" sz="1400" dirty="0"/>
          </a:p>
          <a:p>
            <a:r>
              <a:rPr lang="fr-FR" sz="2400" dirty="0"/>
              <a:t>C) L’ion </a:t>
            </a:r>
            <a:r>
              <a:rPr lang="fr-FR" sz="2400" baseline="-25000" dirty="0"/>
              <a:t>5</a:t>
            </a:r>
            <a:r>
              <a:rPr lang="fr-FR" sz="2400" dirty="0"/>
              <a:t>B</a:t>
            </a:r>
            <a:r>
              <a:rPr lang="fr-FR" sz="2400" baseline="30000" dirty="0"/>
              <a:t>4+</a:t>
            </a: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/>
              <a:t>n’est pas un hydrogénoïde car il possède 5 électrons </a:t>
            </a:r>
          </a:p>
          <a:p>
            <a:endParaRPr lang="fr-FR" sz="1400" dirty="0"/>
          </a:p>
          <a:p>
            <a:r>
              <a:rPr lang="fr-FR" sz="2400" dirty="0"/>
              <a:t>D) La transition électronique n=1 </a:t>
            </a:r>
            <a:r>
              <a:rPr lang="fr-FR" sz="2400" dirty="0">
                <a:sym typeface="Wingdings" panose="05000000000000000000" pitchFamily="2" charset="2"/>
              </a:rPr>
              <a:t> n=2 dans l’atome d’hydrogène nécessite une énergie de </a:t>
            </a:r>
          </a:p>
          <a:p>
            <a:r>
              <a:rPr lang="fr-FR" sz="2400" dirty="0"/>
              <a:t>10,2 eV</a:t>
            </a:r>
          </a:p>
          <a:p>
            <a:endParaRPr lang="fr-FR" sz="1400" dirty="0"/>
          </a:p>
          <a:p>
            <a:r>
              <a:rPr lang="fr-FR" sz="2400" dirty="0"/>
              <a:t>E) A, B, C, D fausses</a:t>
            </a:r>
          </a:p>
        </p:txBody>
      </p:sp>
    </p:spTree>
    <p:extLst>
      <p:ext uri="{BB962C8B-B14F-4D97-AF65-F5344CB8AC3E}">
        <p14:creationId xmlns:p14="http://schemas.microsoft.com/office/powerpoint/2010/main" val="2663183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4704999" y="385027"/>
            <a:ext cx="164660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QCM 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1B9D05B3-EBA7-4049-B8F9-7128EAEEF152}"/>
              </a:ext>
            </a:extLst>
          </p:cNvPr>
          <p:cNvSpPr txBox="1"/>
          <p:nvPr/>
        </p:nvSpPr>
        <p:spPr>
          <a:xfrm>
            <a:off x="404158" y="1831577"/>
            <a:ext cx="11894891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QCM 1: Donnez les propositions justes</a:t>
            </a:r>
          </a:p>
          <a:p>
            <a:r>
              <a:rPr lang="fr-FR" sz="2400" dirty="0"/>
              <a:t>Données: constante de Planck: h= 6,62 x 10^-34 J.s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00B050"/>
                </a:solidFill>
              </a:rPr>
              <a:t>A) L'énergie transportée par un photon de longueur d’onde 662 nm est de 3x10^-19 J</a:t>
            </a:r>
          </a:p>
          <a:p>
            <a:endParaRPr lang="fr-FR" sz="1400" dirty="0">
              <a:solidFill>
                <a:srgbClr val="00B050"/>
              </a:solidFill>
            </a:endParaRPr>
          </a:p>
          <a:p>
            <a:r>
              <a:rPr lang="fr-FR" sz="2400" dirty="0">
                <a:solidFill>
                  <a:srgbClr val="00B050"/>
                </a:solidFill>
              </a:rPr>
              <a:t>B) L'énergie transportée par un photon de longueur d’onde 662 nm est de 1,88 eV</a:t>
            </a:r>
          </a:p>
          <a:p>
            <a:endParaRPr lang="fr-FR" sz="1400" dirty="0"/>
          </a:p>
          <a:p>
            <a:r>
              <a:rPr lang="fr-FR" sz="2400" dirty="0">
                <a:solidFill>
                  <a:srgbClr val="FF0000"/>
                </a:solidFill>
              </a:rPr>
              <a:t>C) L’ion </a:t>
            </a:r>
            <a:r>
              <a:rPr lang="fr-FR" sz="2400" baseline="-25000" dirty="0">
                <a:solidFill>
                  <a:srgbClr val="FF0000"/>
                </a:solidFill>
              </a:rPr>
              <a:t>5</a:t>
            </a:r>
            <a:r>
              <a:rPr lang="fr-FR" sz="2400" dirty="0">
                <a:solidFill>
                  <a:srgbClr val="FF0000"/>
                </a:solidFill>
              </a:rPr>
              <a:t>B</a:t>
            </a:r>
            <a:r>
              <a:rPr lang="fr-FR" sz="2400" baseline="30000" dirty="0">
                <a:solidFill>
                  <a:srgbClr val="FF0000"/>
                </a:solidFill>
              </a:rPr>
              <a:t>4+ </a:t>
            </a:r>
            <a:r>
              <a:rPr lang="fr-FR" sz="2400" dirty="0">
                <a:solidFill>
                  <a:srgbClr val="FF0000"/>
                </a:solidFill>
              </a:rPr>
              <a:t> n’est pas un hydrogénoïde car il possède 5 électrons </a:t>
            </a:r>
            <a:r>
              <a:rPr lang="fr-FR" sz="2400" dirty="0">
                <a:solidFill>
                  <a:srgbClr val="FF0000"/>
                </a:solidFill>
                <a:sym typeface="Wingdings" panose="05000000000000000000" pitchFamily="2" charset="2"/>
              </a:rPr>
              <a:t> Faux 5- 4 e- perdus = </a:t>
            </a:r>
            <a:r>
              <a:rPr lang="fr-FR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1</a:t>
            </a:r>
            <a:endParaRPr lang="fr-FR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1400" dirty="0"/>
          </a:p>
          <a:p>
            <a:r>
              <a:rPr lang="fr-FR" sz="2400" dirty="0">
                <a:solidFill>
                  <a:srgbClr val="00B050"/>
                </a:solidFill>
              </a:rPr>
              <a:t>D) La transition électronique n=1 </a:t>
            </a:r>
            <a:r>
              <a:rPr lang="fr-FR" sz="2400" dirty="0">
                <a:solidFill>
                  <a:srgbClr val="00B050"/>
                </a:solidFill>
                <a:sym typeface="Wingdings" panose="05000000000000000000" pitchFamily="2" charset="2"/>
              </a:rPr>
              <a:t> n=2 dans l’atome d’hydrogène nécessite une énergie de </a:t>
            </a:r>
          </a:p>
          <a:p>
            <a:r>
              <a:rPr lang="fr-FR" sz="2400" dirty="0">
                <a:solidFill>
                  <a:srgbClr val="00B050"/>
                </a:solidFill>
              </a:rPr>
              <a:t>10,2 eV</a:t>
            </a:r>
          </a:p>
          <a:p>
            <a:endParaRPr lang="fr-FR" sz="1400" dirty="0"/>
          </a:p>
          <a:p>
            <a:r>
              <a:rPr lang="fr-FR" sz="2400" dirty="0">
                <a:solidFill>
                  <a:srgbClr val="FF0000"/>
                </a:solidFill>
              </a:rPr>
              <a:t>E) A, B, C, D fausses</a:t>
            </a:r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26032620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826503" y="235940"/>
            <a:ext cx="633423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QCM: correction détaillée 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oneTexte 2">
                <a:extLst>
                  <a:ext uri="{FF2B5EF4-FFF2-40B4-BE49-F238E27FC236}">
                    <a16:creationId xmlns="" xmlns:a16="http://schemas.microsoft.com/office/drawing/2014/main" id="{1B9D05B3-EBA7-4049-B8F9-7128EAEEF152}"/>
                  </a:ext>
                </a:extLst>
              </p:cNvPr>
              <p:cNvSpPr txBox="1"/>
              <p:nvPr/>
            </p:nvSpPr>
            <p:spPr>
              <a:xfrm>
                <a:off x="334352" y="1178084"/>
                <a:ext cx="5072535" cy="67685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400" b="1" dirty="0"/>
                  <a:t>Item A:</a:t>
                </a:r>
              </a:p>
              <a:p>
                <a:r>
                  <a:rPr lang="fr-FR" sz="2400" b="1" dirty="0"/>
                  <a:t> </a:t>
                </a:r>
                <a:endParaRPr lang="fr-FR" sz="2400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fr-FR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𝐸</m:t>
                    </m:r>
                    <m:r>
                      <a:rPr lang="fr-FR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sz="24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h𝑐</m:t>
                        </m:r>
                      </m:num>
                      <m:den>
                        <m:r>
                          <a:rPr lang="fr-FR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𝜆</m:t>
                        </m:r>
                      </m:den>
                    </m:f>
                  </m:oMath>
                </a14:m>
                <a:r>
                  <a:rPr lang="fr-FR" sz="2800" dirty="0"/>
                  <a:t> </a:t>
                </a:r>
                <a:r>
                  <a:rPr lang="fr-FR" sz="2400" dirty="0"/>
                  <a:t>        662 nm = 662 x 10</a:t>
                </a:r>
                <a:r>
                  <a:rPr lang="fr-FR" sz="2400" baseline="30000" dirty="0"/>
                  <a:t>-9</a:t>
                </a:r>
                <a:r>
                  <a:rPr lang="fr-FR" sz="2400" dirty="0"/>
                  <a:t> m</a:t>
                </a:r>
              </a:p>
              <a:p>
                <a:endParaRPr lang="fr-FR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fr-FR" sz="2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fr-FR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sz="2400" i="1">
                              <a:solidFill>
                                <a:schemeClr val="tx1"/>
                              </a:solidFill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fr-FR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6,62 </m:t>
                          </m:r>
                          <m:r>
                            <a:rPr lang="fr-FR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m:rPr>
                              <m:nor/>
                            </m:rPr>
                            <a:rPr lang="fr-FR" sz="2400" dirty="0"/>
                            <m:t>10</m:t>
                          </m:r>
                          <m:r>
                            <m:rPr>
                              <m:nor/>
                            </m:rPr>
                            <a:rPr lang="fr-FR" sz="2400" baseline="30000" dirty="0"/>
                            <m:t>−</m:t>
                          </m:r>
                          <m:r>
                            <a:rPr lang="fr-FR" sz="2400" b="0" i="1" baseline="30000" dirty="0" smtClean="0">
                              <a:latin typeface="Cambria Math" panose="02040503050406030204" pitchFamily="18" charset="0"/>
                            </a:rPr>
                            <m:t>34  </m:t>
                          </m:r>
                          <m:r>
                            <a:rPr lang="fr-FR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fr-FR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3 </m:t>
                          </m:r>
                          <m:r>
                            <a:rPr lang="fr-FR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fr-FR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108</m:t>
                          </m:r>
                        </m:num>
                        <m:den>
                          <m:r>
                            <a:rPr lang="fr-FR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662 </m:t>
                          </m:r>
                          <m:r>
                            <a:rPr lang="fr-FR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m:rPr>
                              <m:nor/>
                            </m:rPr>
                            <a:rPr lang="fr-FR" sz="2400" dirty="0"/>
                            <m:t>10</m:t>
                          </m:r>
                          <m:r>
                            <m:rPr>
                              <m:nor/>
                            </m:rPr>
                            <a:rPr lang="fr-FR" sz="2400" baseline="30000" dirty="0"/>
                            <m:t>−9</m:t>
                          </m:r>
                        </m:den>
                      </m:f>
                    </m:oMath>
                  </m:oMathPara>
                </a14:m>
                <a:endParaRPr lang="fr-FR" sz="2400" i="1" dirty="0">
                  <a:solidFill>
                    <a:schemeClr val="tx1"/>
                  </a:solidFill>
                  <a:latin typeface="Cambria Math" panose="02040503050406030204" pitchFamily="18" charset="0"/>
                </a:endParaRPr>
              </a:p>
              <a:p>
                <a:endParaRPr lang="fr-FR" sz="2400" i="1" dirty="0">
                  <a:solidFill>
                    <a:schemeClr val="tx1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fr-FR" sz="2400" i="1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fr-FR" sz="24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sz="2400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fr-FR" sz="2400" i="1" strike="sngStrike">
                              <a:latin typeface="Cambria Math" panose="02040503050406030204" pitchFamily="18" charset="0"/>
                            </a:rPr>
                            <m:t>662</m:t>
                          </m:r>
                          <m:r>
                            <a:rPr lang="fr-FR" sz="24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m:rPr>
                              <m:nor/>
                            </m:rPr>
                            <a:rPr lang="fr-FR" sz="2400" dirty="0"/>
                            <m:t>10</m:t>
                          </m:r>
                          <m:r>
                            <m:rPr>
                              <m:nor/>
                            </m:rPr>
                            <a:rPr lang="fr-FR" sz="2400" baseline="30000" dirty="0"/>
                            <m:t>−</m:t>
                          </m:r>
                          <m:r>
                            <a:rPr lang="fr-FR" sz="2400" b="0" i="1" baseline="30000" dirty="0" smtClean="0">
                              <a:latin typeface="Cambria Math" panose="02040503050406030204" pitchFamily="18" charset="0"/>
                            </a:rPr>
                            <m:t>36 </m:t>
                          </m:r>
                          <m:r>
                            <a:rPr lang="fr-FR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fr-FR" sz="2400" i="1">
                              <a:latin typeface="Cambria Math" panose="02040503050406030204" pitchFamily="18" charset="0"/>
                            </a:rPr>
                            <m:t> 3 </m:t>
                          </m:r>
                          <m:r>
                            <a:rPr lang="fr-FR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fr-FR" sz="2400" i="1">
                              <a:latin typeface="Cambria Math" panose="02040503050406030204" pitchFamily="18" charset="0"/>
                            </a:rPr>
                            <m:t> 108</m:t>
                          </m:r>
                        </m:num>
                        <m:den>
                          <m:r>
                            <a:rPr lang="fr-FR" sz="2400" i="1" strike="sngStrike">
                              <a:latin typeface="Cambria Math" panose="02040503050406030204" pitchFamily="18" charset="0"/>
                            </a:rPr>
                            <m:t>662</m:t>
                          </m:r>
                          <m:r>
                            <a:rPr lang="fr-FR" sz="24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m:rPr>
                              <m:nor/>
                            </m:rPr>
                            <a:rPr lang="fr-FR" sz="2400" dirty="0"/>
                            <m:t>10</m:t>
                          </m:r>
                          <m:r>
                            <m:rPr>
                              <m:nor/>
                            </m:rPr>
                            <a:rPr lang="fr-FR" sz="2400" baseline="30000" dirty="0"/>
                            <m:t>−9</m:t>
                          </m:r>
                        </m:den>
                      </m:f>
                    </m:oMath>
                  </m:oMathPara>
                </a14:m>
                <a:endParaRPr lang="fr-FR" sz="2400" dirty="0"/>
              </a:p>
              <a:p>
                <a:endParaRPr lang="fr-FR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fr-FR" sz="2400" i="1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fr-FR" sz="2400" i="1">
                          <a:latin typeface="Cambria Math" panose="02040503050406030204" pitchFamily="18" charset="0"/>
                        </a:rPr>
                        <m:t>=3 </m:t>
                      </m:r>
                      <m:r>
                        <a:rPr lang="fr-FR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fr-FR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fr-FR" sz="2400" i="1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r-FR" sz="2400" dirty="0"/>
                            <m:t>10</m:t>
                          </m:r>
                          <m:r>
                            <m:rPr>
                              <m:nor/>
                            </m:rPr>
                            <a:rPr lang="fr-FR" sz="2400" baseline="30000" dirty="0"/>
                            <m:t>−</m:t>
                          </m:r>
                          <m:r>
                            <a:rPr lang="fr-FR" sz="2400" b="0" i="1" baseline="30000" dirty="0" smtClean="0">
                              <a:latin typeface="Cambria Math" panose="02040503050406030204" pitchFamily="18" charset="0"/>
                            </a:rPr>
                            <m:t>36 </m:t>
                          </m:r>
                          <m:r>
                            <a:rPr lang="fr-FR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400" i="1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a:rPr lang="fr-FR" sz="2400" i="1" baseline="30000"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r-FR" sz="2400" dirty="0"/>
                            <m:t>10</m:t>
                          </m:r>
                          <m:r>
                            <m:rPr>
                              <m:nor/>
                            </m:rPr>
                            <a:rPr lang="fr-FR" sz="2400" baseline="30000" dirty="0"/>
                            <m:t>−9</m:t>
                          </m:r>
                        </m:den>
                      </m:f>
                    </m:oMath>
                  </m:oMathPara>
                </a14:m>
                <a:endParaRPr lang="fr-FR" sz="2400" dirty="0"/>
              </a:p>
              <a:p>
                <a:endParaRPr lang="fr-FR" sz="2400" dirty="0"/>
              </a:p>
              <a:p>
                <a14:m>
                  <m:oMath xmlns:m="http://schemas.openxmlformats.org/officeDocument/2006/math">
                    <m:r>
                      <a:rPr lang="fr-FR" sz="2400" i="1">
                        <a:latin typeface="Cambria Math" panose="02040503050406030204" pitchFamily="18" charset="0"/>
                      </a:rPr>
                      <m:t>𝐸</m:t>
                    </m:r>
                    <m:r>
                      <a:rPr lang="fr-FR" sz="2400" i="1">
                        <a:latin typeface="Cambria Math" panose="02040503050406030204" pitchFamily="18" charset="0"/>
                      </a:rPr>
                      <m:t>=3 </m:t>
                    </m:r>
                    <m:r>
                      <a:rPr lang="fr-FR" sz="2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m:rPr>
                        <m:nor/>
                      </m:rPr>
                      <a:rPr lang="fr-FR" sz="2400" dirty="0"/>
                      <m:t>10</m:t>
                    </m:r>
                    <m:r>
                      <m:rPr>
                        <m:nor/>
                      </m:rPr>
                      <a:rPr lang="fr-FR" sz="2400" baseline="30000" dirty="0"/>
                      <m:t>−19</m:t>
                    </m:r>
                    <m:r>
                      <a:rPr lang="fr-FR" sz="2400" b="0" i="1" baseline="30000" dirty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fr-FR" sz="2400" b="0" i="1" smtClean="0">
                        <a:latin typeface="Cambria Math" panose="02040503050406030204" pitchFamily="18" charset="0"/>
                      </a:rPr>
                      <m:t>𝐽</m:t>
                    </m:r>
                    <m:r>
                      <a:rPr lang="fr-FR" sz="2400" b="0" i="1" smtClean="0">
                        <a:latin typeface="Cambria Math" panose="02040503050406030204" pitchFamily="18" charset="0"/>
                      </a:rPr>
                      <m:t>      </m:t>
                    </m:r>
                  </m:oMath>
                </a14:m>
                <a:r>
                  <a:rPr lang="fr-FR" sz="2400" dirty="0">
                    <a:sym typeface="Wingdings" panose="05000000000000000000" pitchFamily="2" charset="2"/>
                  </a:rPr>
                  <a:t> Item A VRAI</a:t>
                </a:r>
                <a:endParaRPr lang="fr-FR" sz="2400" dirty="0"/>
              </a:p>
              <a:p>
                <a:endParaRPr lang="fr-FR" sz="2400" dirty="0"/>
              </a:p>
              <a:p>
                <a:endParaRPr lang="fr-FR" sz="2400" dirty="0"/>
              </a:p>
              <a:p>
                <a:endParaRPr lang="fr-FR" sz="2400" b="1" dirty="0"/>
              </a:p>
              <a:p>
                <a:endParaRPr lang="fr-FR" sz="2400" dirty="0"/>
              </a:p>
            </p:txBody>
          </p:sp>
        </mc:Choice>
        <mc:Fallback xmlns="">
          <p:sp>
            <p:nvSpPr>
              <p:cNvPr id="3" name="ZoneTexte 2">
                <a:extLst>
                  <a:ext uri="{FF2B5EF4-FFF2-40B4-BE49-F238E27FC236}">
                    <a16:creationId xmlns:a16="http://schemas.microsoft.com/office/drawing/2014/main" id="{1B9D05B3-EBA7-4049-B8F9-7128EAEEF1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352" y="1178084"/>
                <a:ext cx="5072535" cy="6768584"/>
              </a:xfrm>
              <a:prstGeom prst="rect">
                <a:avLst/>
              </a:prstGeom>
              <a:blipFill>
                <a:blip r:embed="rId3"/>
                <a:stretch>
                  <a:fillRect l="-1923" t="-72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ZoneTexte 4">
                <a:extLst>
                  <a:ext uri="{FF2B5EF4-FFF2-40B4-BE49-F238E27FC236}">
                    <a16:creationId xmlns="" xmlns:a16="http://schemas.microsoft.com/office/drawing/2014/main" id="{6F193AD0-7708-45E2-B1BF-91EF954D021D}"/>
                  </a:ext>
                </a:extLst>
              </p:cNvPr>
              <p:cNvSpPr txBox="1"/>
              <p:nvPr/>
            </p:nvSpPr>
            <p:spPr>
              <a:xfrm>
                <a:off x="6142383" y="1178084"/>
                <a:ext cx="5814391" cy="36317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400" b="1" dirty="0"/>
                  <a:t>Item B:</a:t>
                </a:r>
              </a:p>
              <a:p>
                <a:endParaRPr lang="fr-FR" sz="2400" b="1" dirty="0"/>
              </a:p>
              <a:p>
                <a14:m>
                  <m:oMath xmlns:m="http://schemas.openxmlformats.org/officeDocument/2006/math">
                    <m:r>
                      <a:rPr lang="fr-FR" sz="2400" i="1">
                        <a:latin typeface="Cambria Math" panose="02040503050406030204" pitchFamily="18" charset="0"/>
                      </a:rPr>
                      <m:t>𝐸</m:t>
                    </m:r>
                    <m:r>
                      <a:rPr lang="fr-FR" sz="2400" i="1">
                        <a:latin typeface="Cambria Math" panose="02040503050406030204" pitchFamily="18" charset="0"/>
                      </a:rPr>
                      <m:t>=3 </m:t>
                    </m:r>
                    <m:r>
                      <a:rPr lang="fr-FR" sz="2400" i="1">
                        <a:latin typeface="Cambria Math" panose="02040503050406030204" pitchFamily="18" charset="0"/>
                      </a:rPr>
                      <m:t>𝑥</m:t>
                    </m:r>
                    <m:r>
                      <m:rPr>
                        <m:nor/>
                      </m:rPr>
                      <a:rPr lang="fr-FR" sz="2400" dirty="0"/>
                      <m:t>10</m:t>
                    </m:r>
                    <m:r>
                      <m:rPr>
                        <m:nor/>
                      </m:rPr>
                      <a:rPr lang="fr-FR" sz="2400" baseline="30000" dirty="0"/>
                      <m:t>−19</m:t>
                    </m:r>
                    <m:r>
                      <m:rPr>
                        <m:nor/>
                      </m:rPr>
                      <a:rPr lang="fr-FR" sz="2400" b="0" i="0" baseline="30000" dirty="0" smtClean="0"/>
                      <m:t>  </m:t>
                    </m:r>
                    <m:r>
                      <a:rPr lang="fr-FR" sz="2400" i="1">
                        <a:latin typeface="Cambria Math" panose="02040503050406030204" pitchFamily="18" charset="0"/>
                      </a:rPr>
                      <m:t>𝐽</m:t>
                    </m:r>
                  </m:oMath>
                </a14:m>
                <a:r>
                  <a:rPr lang="fr-FR" sz="2400" b="1" dirty="0"/>
                  <a:t> </a:t>
                </a:r>
                <a:r>
                  <a:rPr lang="fr-FR" sz="2400" dirty="0"/>
                  <a:t>et 1 eV = 1,6.10</a:t>
                </a:r>
                <a:r>
                  <a:rPr lang="fr-FR" sz="2400" baseline="33000" dirty="0"/>
                  <a:t>-19  </a:t>
                </a:r>
                <a:r>
                  <a:rPr lang="fr-FR" sz="2400" dirty="0"/>
                  <a:t>J</a:t>
                </a:r>
              </a:p>
              <a:p>
                <a:endParaRPr lang="fr-FR" sz="1400" dirty="0"/>
              </a:p>
              <a:p>
                <a:r>
                  <a:rPr lang="fr-FR" sz="2400" dirty="0"/>
                  <a:t>Donc: 3x10</a:t>
                </a:r>
                <a:r>
                  <a:rPr lang="fr-FR" sz="2400" baseline="30000" dirty="0"/>
                  <a:t>-19</a:t>
                </a:r>
                <a:r>
                  <a:rPr lang="fr-FR" sz="2400" dirty="0"/>
                  <a:t> J = 1,88 eV </a:t>
                </a:r>
                <a:r>
                  <a:rPr lang="fr-FR" sz="2400" dirty="0">
                    <a:sym typeface="Wingdings" panose="05000000000000000000" pitchFamily="2" charset="2"/>
                  </a:rPr>
                  <a:t> item B VRAI</a:t>
                </a:r>
                <a:endParaRPr lang="fr-FR" sz="2400" dirty="0"/>
              </a:p>
              <a:p>
                <a:endParaRPr lang="fr-FR" sz="2400" b="1" dirty="0"/>
              </a:p>
              <a:p>
                <a:endParaRPr lang="fr-FR" sz="2400" b="1" dirty="0"/>
              </a:p>
              <a:p>
                <a:endParaRPr lang="fr-FR" sz="2400" b="1" dirty="0"/>
              </a:p>
              <a:p>
                <a:endParaRPr lang="fr-FR" sz="2400" b="1" dirty="0"/>
              </a:p>
              <a:p>
                <a:endParaRPr lang="fr-FR" sz="2400" dirty="0"/>
              </a:p>
            </p:txBody>
          </p:sp>
        </mc:Choice>
        <mc:Fallback xmlns="">
          <p:sp>
            <p:nvSpPr>
              <p:cNvPr id="5" name="ZoneTexte 4">
                <a:extLst>
                  <a:ext uri="{FF2B5EF4-FFF2-40B4-BE49-F238E27FC236}">
                    <a16:creationId xmlns:a16="http://schemas.microsoft.com/office/drawing/2014/main" id="{6F193AD0-7708-45E2-B1BF-91EF954D02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2383" y="1178084"/>
                <a:ext cx="5814391" cy="3631763"/>
              </a:xfrm>
              <a:prstGeom prst="rect">
                <a:avLst/>
              </a:prstGeom>
              <a:blipFill>
                <a:blip r:embed="rId4"/>
                <a:stretch>
                  <a:fillRect l="-1679" t="-134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554798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D7BDA13F-FD6C-4A4A-8151-0B439347B8C1}"/>
              </a:ext>
            </a:extLst>
          </p:cNvPr>
          <p:cNvSpPr txBox="1"/>
          <p:nvPr/>
        </p:nvSpPr>
        <p:spPr>
          <a:xfrm>
            <a:off x="2826503" y="235940"/>
            <a:ext cx="633423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QCM: correction détaillée </a:t>
            </a:r>
            <a:endParaRPr lang="fr-FR" sz="4400" dirty="0"/>
          </a:p>
          <a:p>
            <a:pPr lvl="0"/>
            <a:endParaRPr lang="fr-FR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oneTexte 2">
                <a:extLst>
                  <a:ext uri="{FF2B5EF4-FFF2-40B4-BE49-F238E27FC236}">
                    <a16:creationId xmlns="" xmlns:a16="http://schemas.microsoft.com/office/drawing/2014/main" id="{D2400EE8-2FF8-44FD-8E71-A0D537AB2DA1}"/>
                  </a:ext>
                </a:extLst>
              </p:cNvPr>
              <p:cNvSpPr txBox="1"/>
              <p:nvPr/>
            </p:nvSpPr>
            <p:spPr>
              <a:xfrm>
                <a:off x="447262" y="1391478"/>
                <a:ext cx="5128591" cy="4895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400" b="1" dirty="0"/>
                  <a:t>Item D : méthode </a:t>
                </a:r>
                <a:r>
                  <a:rPr lang="fr-FR" sz="24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fr-FR" sz="2400" b="1" dirty="0">
                        <a:sym typeface="Wingdings" panose="05000000000000000000" pitchFamily="2" charset="2"/>
                      </a:rPr>
                      <m:t></m:t>
                    </m:r>
                    <m:r>
                      <a:rPr lang="fr-FR" sz="2400" b="0" i="1" dirty="0" smtClean="0"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  </m:t>
                    </m:r>
                    <m:r>
                      <a:rPr lang="fr-FR" sz="2400" i="1">
                        <a:latin typeface="Cambria Math" panose="02040503050406030204" pitchFamily="18" charset="0"/>
                      </a:rPr>
                      <m:t>𝐸</m:t>
                    </m:r>
                    <m:r>
                      <a:rPr lang="fr-FR" sz="240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fr-FR" sz="2400" i="1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sz="240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fr-FR" sz="2400" i="1">
                            <a:latin typeface="Cambria Math" panose="02040503050406030204" pitchFamily="18" charset="0"/>
                          </a:rPr>
                          <m:t>13</m:t>
                        </m:r>
                        <m:r>
                          <a:rPr lang="fr-FR" sz="240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2400" i="1">
                            <a:latin typeface="Cambria Math" panose="02040503050406030204" pitchFamily="18" charset="0"/>
                          </a:rPr>
                          <m:t>6</m:t>
                        </m:r>
                        <m:r>
                          <a:rPr lang="fr-FR" sz="2400">
                            <a:latin typeface="Cambria Math" panose="02040503050406030204" pitchFamily="18" charset="0"/>
                          </a:rPr>
                          <m:t> .</m:t>
                        </m:r>
                        <m:r>
                          <a:rPr lang="fr-FR" sz="2400" i="1">
                            <a:latin typeface="Cambria Math" panose="02040503050406030204" pitchFamily="18" charset="0"/>
                          </a:rPr>
                          <m:t>  </m:t>
                        </m:r>
                        <m:r>
                          <a:rPr lang="fr-FR" sz="2400" i="1">
                            <a:latin typeface="Cambria Math" panose="02040503050406030204" pitchFamily="18" charset="0"/>
                          </a:rPr>
                          <m:t>𝑍</m:t>
                        </m:r>
                        <m:r>
                          <a:rPr lang="fr-FR" sz="2400">
                            <a:latin typeface="Cambria Math" panose="02040503050406030204" pitchFamily="18" charset="0"/>
                          </a:rPr>
                          <m:t>²</m:t>
                        </m:r>
                      </m:num>
                      <m:den>
                        <m:r>
                          <a:rPr lang="fr-FR" sz="24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fr-FR" sz="2400">
                            <a:latin typeface="Cambria Math" panose="02040503050406030204" pitchFamily="18" charset="0"/>
                          </a:rPr>
                          <m:t>²</m:t>
                        </m:r>
                      </m:den>
                    </m:f>
                  </m:oMath>
                </a14:m>
                <a:endParaRPr lang="fr-FR" sz="2000" b="1" dirty="0"/>
              </a:p>
              <a:p>
                <a:endParaRPr lang="fr-FR" sz="2000" dirty="0"/>
              </a:p>
              <a:p>
                <a:r>
                  <a:rPr lang="fr-FR" sz="2400" dirty="0"/>
                  <a:t>Pour n=</a:t>
                </a:r>
                <a:r>
                  <a:rPr lang="fr-FR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:r>
                  <a:rPr lang="fr-FR" sz="2400" dirty="0"/>
                  <a:t> :  </a:t>
                </a:r>
                <a14:m>
                  <m:oMath xmlns:m="http://schemas.openxmlformats.org/officeDocument/2006/math">
                    <m:r>
                      <a:rPr lang="fr-FR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𝐸</m:t>
                    </m:r>
                    <m:r>
                      <a:rPr lang="fr-FR" sz="24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fr-FR" sz="2400" i="1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fr-FR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  <m:r>
                          <a:rPr lang="fr-FR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  <m:r>
                          <a:rPr lang="fr-FR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 .</m:t>
                        </m:r>
                        <m:r>
                          <a:rPr lang="fr-FR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  </m:t>
                        </m:r>
                        <m:r>
                          <a:rPr lang="fr-FR" sz="24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fr-FR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²</m:t>
                        </m:r>
                      </m:num>
                      <m:den>
                        <m:r>
                          <a:rPr lang="fr-FR" sz="24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fr-FR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²</m:t>
                        </m:r>
                      </m:den>
                    </m:f>
                  </m:oMath>
                </a14:m>
                <a:r>
                  <a:rPr lang="fr-FR" sz="3200" dirty="0"/>
                  <a:t> </a:t>
                </a:r>
                <a:r>
                  <a:rPr lang="fr-FR" sz="2400" dirty="0"/>
                  <a:t>= -13,6</a:t>
                </a:r>
                <a:endParaRPr lang="fr-FR" sz="3200" dirty="0"/>
              </a:p>
              <a:p>
                <a:r>
                  <a:rPr lang="fr-FR" sz="2400" dirty="0"/>
                  <a:t>Pour n=2 :  </a:t>
                </a:r>
                <a14:m>
                  <m:oMath xmlns:m="http://schemas.openxmlformats.org/officeDocument/2006/math">
                    <m:r>
                      <a:rPr lang="fr-FR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𝐸</m:t>
                    </m:r>
                    <m:r>
                      <a:rPr lang="fr-FR" sz="24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fr-FR" sz="2400" i="1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fr-FR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  <m:r>
                          <a:rPr lang="fr-FR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  <m:r>
                          <a:rPr lang="fr-FR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 .</m:t>
                        </m:r>
                        <m:r>
                          <a:rPr lang="fr-FR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  </m:t>
                        </m:r>
                        <m:r>
                          <a:rPr lang="fr-FR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1²</m:t>
                        </m:r>
                      </m:num>
                      <m:den>
                        <m:r>
                          <a:rPr lang="fr-FR" sz="24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fr-FR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²</m:t>
                        </m:r>
                      </m:den>
                    </m:f>
                  </m:oMath>
                </a14:m>
                <a:r>
                  <a:rPr lang="fr-FR" sz="2400" dirty="0"/>
                  <a:t> = -3,4</a:t>
                </a:r>
              </a:p>
              <a:p>
                <a:endParaRPr lang="fr-FR" sz="1400" dirty="0"/>
              </a:p>
              <a:p>
                <a:r>
                  <a:rPr lang="fr-FR" sz="2400" dirty="0"/>
                  <a:t>Transition n=</a:t>
                </a:r>
                <a:r>
                  <a:rPr lang="fr-FR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:r>
                  <a:rPr lang="fr-FR" sz="2400" dirty="0"/>
                  <a:t> </a:t>
                </a:r>
                <a:r>
                  <a:rPr lang="fr-FR" sz="2400" dirty="0">
                    <a:sym typeface="Wingdings" panose="05000000000000000000" pitchFamily="2" charset="2"/>
                  </a:rPr>
                  <a:t> n=2</a:t>
                </a:r>
              </a:p>
              <a:p>
                <a:endParaRPr lang="fr-FR" sz="2000" dirty="0">
                  <a:sym typeface="Wingdings" panose="05000000000000000000" pitchFamily="2" charset="2"/>
                </a:endParaRPr>
              </a:p>
              <a:p>
                <a:r>
                  <a:rPr lang="fr-FR" sz="2400" dirty="0">
                    <a:sym typeface="Wingdings" panose="05000000000000000000" pitchFamily="2" charset="2"/>
                  </a:rPr>
                  <a:t>E= -13,6 – (-3,4)</a:t>
                </a:r>
              </a:p>
              <a:p>
                <a:r>
                  <a:rPr lang="fr-FR" sz="2400" dirty="0">
                    <a:sym typeface="Wingdings" panose="05000000000000000000" pitchFamily="2" charset="2"/>
                  </a:rPr>
                  <a:t>E= </a:t>
                </a:r>
                <a:r>
                  <a:rPr lang="fr-FR" sz="2400" dirty="0">
                    <a:latin typeface="Arial" panose="020B0604020202020204" pitchFamily="34" charset="0"/>
                    <a:cs typeface="Arial" panose="020B0604020202020204" pitchFamily="34" charset="0"/>
                    <a:sym typeface="Wingdings" panose="05000000000000000000" pitchFamily="2" charset="2"/>
                  </a:rPr>
                  <a:t>1</a:t>
                </a:r>
                <a:r>
                  <a:rPr lang="fr-FR" sz="2400" dirty="0">
                    <a:cs typeface="Arial" panose="020B0604020202020204" pitchFamily="34" charset="0"/>
                    <a:sym typeface="Wingdings" panose="05000000000000000000" pitchFamily="2" charset="2"/>
                  </a:rPr>
                  <a:t>3,6 – 3,4</a:t>
                </a:r>
              </a:p>
              <a:p>
                <a:r>
                  <a:rPr lang="fr-FR" sz="2400" dirty="0">
                    <a:latin typeface="Arial" panose="020B0604020202020204" pitchFamily="34" charset="0"/>
                    <a:cs typeface="Arial" panose="020B0604020202020204" pitchFamily="34" charset="0"/>
                    <a:sym typeface="Wingdings" panose="05000000000000000000" pitchFamily="2" charset="2"/>
                  </a:rPr>
                  <a:t>E= 1</a:t>
                </a:r>
                <a:r>
                  <a:rPr lang="fr-FR" sz="2400" dirty="0">
                    <a:cs typeface="Arial" panose="020B0604020202020204" pitchFamily="34" charset="0"/>
                    <a:sym typeface="Wingdings" panose="05000000000000000000" pitchFamily="2" charset="2"/>
                  </a:rPr>
                  <a:t>0,2 eV</a:t>
                </a:r>
                <a:endParaRPr lang="fr-FR" sz="2400" dirty="0"/>
              </a:p>
              <a:p>
                <a:endParaRPr lang="fr-FR" sz="3200" dirty="0"/>
              </a:p>
              <a:p>
                <a:endParaRPr lang="fr-FR" sz="2000" dirty="0"/>
              </a:p>
            </p:txBody>
          </p:sp>
        </mc:Choice>
        <mc:Fallback xmlns="">
          <p:sp>
            <p:nvSpPr>
              <p:cNvPr id="3" name="ZoneTexte 2">
                <a:extLst>
                  <a:ext uri="{FF2B5EF4-FFF2-40B4-BE49-F238E27FC236}">
                    <a16:creationId xmlns:a16="http://schemas.microsoft.com/office/drawing/2014/main" id="{D2400EE8-2FF8-44FD-8E71-A0D537AB2D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262" y="1391478"/>
                <a:ext cx="5128591" cy="4895443"/>
              </a:xfrm>
              <a:prstGeom prst="rect">
                <a:avLst/>
              </a:prstGeom>
              <a:blipFill>
                <a:blip r:embed="rId2"/>
                <a:stretch>
                  <a:fillRect l="-178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ZoneTexte 3">
                <a:extLst>
                  <a:ext uri="{FF2B5EF4-FFF2-40B4-BE49-F238E27FC236}">
                    <a16:creationId xmlns="" xmlns:a16="http://schemas.microsoft.com/office/drawing/2014/main" id="{7C9F7FD9-BA72-4496-B74D-7D809F2D1D42}"/>
                  </a:ext>
                </a:extLst>
              </p:cNvPr>
              <p:cNvSpPr txBox="1"/>
              <p:nvPr/>
            </p:nvSpPr>
            <p:spPr>
              <a:xfrm>
                <a:off x="5993620" y="1391478"/>
                <a:ext cx="6023113" cy="44282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fr-FR" sz="2400" b="1" dirty="0">
                    <a:solidFill>
                      <a:srgbClr val="000000"/>
                    </a:solidFill>
                  </a:rPr>
                  <a:t>Item D : méthode </a:t>
                </a:r>
                <a:r>
                  <a:rPr lang="fr-FR" sz="2400" b="1" dirty="0">
                    <a:solidFill>
                      <a:srgbClr val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 </a:t>
                </a:r>
                <a:r>
                  <a:rPr lang="fr-FR" sz="2400" b="1" dirty="0">
                    <a:solidFill>
                      <a:srgbClr val="000000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Wingdings" panose="05000000000000000000" pitchFamily="2" charset="2"/>
                  </a:rPr>
                  <a:t> </a:t>
                </a:r>
                <a:r>
                  <a:rPr lang="fr-FR" sz="2400" dirty="0">
                    <a:solidFill>
                      <a:srgbClr val="000000"/>
                    </a:solidFill>
                    <a:cs typeface="Arial" panose="020B0604020202020204" pitchFamily="34" charset="0"/>
                    <a:sym typeface="Wingdings" panose="05000000000000000000" pitchFamily="2" charset="2"/>
                  </a:rPr>
                  <a:t>formule directe</a:t>
                </a:r>
                <a:endParaRPr lang="fr-FR" sz="2000" dirty="0">
                  <a:solidFill>
                    <a:srgbClr val="000000"/>
                  </a:solidFill>
                </a:endParaRPr>
              </a:p>
              <a:p>
                <a:pPr lvl="0"/>
                <a:endParaRPr lang="fr-FR" sz="2000" dirty="0">
                  <a:solidFill>
                    <a:srgbClr val="000000"/>
                  </a:solidFill>
                </a:endParaRPr>
              </a:p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fr-FR" sz="2400" b="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sSub>
                        <m:sSubPr>
                          <m:ctrlPr>
                            <a:rPr lang="fr-FR" sz="2400" i="1">
                              <a:solidFill>
                                <a:srgbClr val="000000"/>
                              </a:solidFill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fr-FR" sz="24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fr-FR" sz="24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fr-FR" sz="2400" b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fr-FR" sz="24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fr-FR" sz="2400" b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sub>
                      </m:sSub>
                      <m:r>
                        <a:rPr lang="fr-FR" sz="2400" b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fr-FR" sz="2400" i="1">
                              <a:solidFill>
                                <a:srgbClr val="000000"/>
                              </a:solidFill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fr-FR" sz="24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fr-FR" sz="24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fr-FR" sz="2400" b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sub>
                      </m:sSub>
                      <m:r>
                        <a:rPr lang="fr-FR" sz="2400" b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fr-FR" sz="2400" i="1">
                              <a:solidFill>
                                <a:srgbClr val="000000"/>
                              </a:solidFill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fr-FR" sz="24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fr-FR" sz="24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fr-FR" sz="2400" b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fr-FR" sz="2400" b="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13</m:t>
                      </m:r>
                      <m:r>
                        <a:rPr lang="fr-FR" sz="2400" b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fr-FR" sz="2400" b="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lang="fr-FR" sz="2400" b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fr-FR" sz="2400" i="1">
                              <a:solidFill>
                                <a:srgbClr val="000000"/>
                              </a:solidFill>
                              <a:latin typeface="Cambria Math" charset="0"/>
                            </a:rPr>
                          </m:ctrlPr>
                        </m:sSupPr>
                        <m:e>
                          <m:r>
                            <a:rPr lang="fr-FR" sz="24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𝑍</m:t>
                          </m:r>
                        </m:e>
                        <m:sup>
                          <m:r>
                            <a:rPr lang="fr-FR" sz="24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fr-FR" sz="2400" b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d>
                        <m:dPr>
                          <m:ctrlPr>
                            <a:rPr lang="fr-FR" sz="2400" b="0" i="1">
                              <a:solidFill>
                                <a:srgbClr val="000000"/>
                              </a:solidFill>
                              <a:latin typeface="Cambria Math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fr-FR" sz="2400" i="1">
                                  <a:solidFill>
                                    <a:srgbClr val="000000"/>
                                  </a:solidFill>
                                  <a:latin typeface="Cambria Math" charset="0"/>
                                </a:rPr>
                              </m:ctrlPr>
                            </m:fPr>
                            <m:num>
                              <m:r>
                                <a:rPr lang="fr-FR" sz="2400" b="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fr-FR" sz="2400" i="1">
                                      <a:solidFill>
                                        <a:srgbClr val="000000"/>
                                      </a:solidFill>
                                      <a:latin typeface="Cambria Math" charset="0"/>
                                    </a:rPr>
                                  </m:ctrlPr>
                                </m:sSupPr>
                                <m:e>
                                  <m:r>
                                    <a:rPr lang="fr-FR" sz="2400" b="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fr-FR" sz="2400" b="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  <m:r>
                            <a:rPr lang="fr-FR" sz="2400" b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fr-FR" sz="2400" i="1">
                                  <a:solidFill>
                                    <a:srgbClr val="000000"/>
                                  </a:solidFill>
                                  <a:latin typeface="Cambria Math" charset="0"/>
                                </a:rPr>
                              </m:ctrlPr>
                            </m:fPr>
                            <m:num>
                              <m:r>
                                <a:rPr lang="fr-FR" sz="2400" b="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fr-FR" sz="2400" i="1">
                                      <a:solidFill>
                                        <a:srgbClr val="000000"/>
                                      </a:solidFill>
                                      <a:latin typeface="Cambria Math" charset="0"/>
                                    </a:rPr>
                                  </m:ctrlPr>
                                </m:sSupPr>
                                <m:e>
                                  <m:r>
                                    <a:rPr lang="fr-FR" sz="2400" b="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fr-FR" sz="2400" b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  <m:r>
                                    <a:rPr lang="fr-FR" sz="2400" b="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d>
                    </m:oMath>
                  </m:oMathPara>
                </a14:m>
                <a:endParaRPr lang="fr-FR" sz="2400" b="0" dirty="0">
                  <a:solidFill>
                    <a:srgbClr val="000000"/>
                  </a:solidFill>
                </a:endParaRPr>
              </a:p>
              <a:p>
                <a:pPr lvl="0"/>
                <a:endParaRPr lang="fr-FR" sz="1000" dirty="0">
                  <a:solidFill>
                    <a:srgbClr val="000000"/>
                  </a:solidFill>
                </a:endParaRPr>
              </a:p>
              <a:p>
                <a:pPr lvl="0"/>
                <a:r>
                  <a:rPr lang="el-GR" sz="2400" dirty="0">
                    <a:solidFill>
                      <a:srgbClr val="000000"/>
                    </a:solidFill>
                  </a:rPr>
                  <a:t>Δ</a:t>
                </a:r>
                <a:r>
                  <a:rPr lang="fr-FR" sz="2400" dirty="0">
                    <a:solidFill>
                      <a:srgbClr val="000000"/>
                    </a:solidFill>
                  </a:rPr>
                  <a:t>E= 13,6 x 12 x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2400" i="1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fr-FR" sz="2400" i="1">
                                <a:solidFill>
                                  <a:srgbClr val="000000"/>
                                </a:solidFill>
                                <a:latin typeface="Cambria Math" charset="0"/>
                              </a:rPr>
                            </m:ctrlPr>
                          </m:sSupPr>
                          <m:e>
                            <m:r>
                              <a:rPr lang="fr-FR" sz="24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  <m:sup>
                            <m:r>
                              <a:rPr lang="fr-FR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fr-FR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fr-FR" sz="2400" dirty="0">
                    <a:solidFill>
                      <a:srgbClr val="000000"/>
                    </a:solidFill>
                  </a:rPr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2400" i="1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fr-FR" sz="2400" i="1">
                                <a:solidFill>
                                  <a:srgbClr val="000000"/>
                                </a:solidFill>
                                <a:latin typeface="Cambria Math" charset="0"/>
                              </a:rPr>
                            </m:ctrlPr>
                          </m:sSupPr>
                          <m:e>
                            <m:r>
                              <a:rPr lang="fr-FR" sz="24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fr-FR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fr-FR" sz="2400" dirty="0">
                    <a:solidFill>
                      <a:srgbClr val="000000"/>
                    </a:solidFill>
                  </a:rPr>
                  <a:t>)</a:t>
                </a:r>
              </a:p>
              <a:p>
                <a:r>
                  <a:rPr lang="el-GR" sz="2400" dirty="0">
                    <a:solidFill>
                      <a:srgbClr val="000000"/>
                    </a:solidFill>
                  </a:rPr>
                  <a:t>Δ</a:t>
                </a:r>
                <a:r>
                  <a:rPr lang="fr-FR" sz="2400" dirty="0">
                    <a:solidFill>
                      <a:srgbClr val="000000"/>
                    </a:solidFill>
                  </a:rPr>
                  <a:t>E= 13,6 x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2400" i="1">
                            <a:solidFill>
                              <a:srgbClr val="000000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fr-FR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fr-FR" sz="2400" dirty="0">
                  <a:solidFill>
                    <a:srgbClr val="000000"/>
                  </a:solidFill>
                </a:endParaRPr>
              </a:p>
              <a:p>
                <a:endParaRPr lang="fr-FR" sz="1100" dirty="0">
                  <a:solidFill>
                    <a:srgbClr val="000000"/>
                  </a:solidFill>
                </a:endParaRPr>
              </a:p>
              <a:p>
                <a:r>
                  <a:rPr lang="el-GR" sz="2400" dirty="0">
                    <a:solidFill>
                      <a:srgbClr val="000000"/>
                    </a:solidFill>
                  </a:rPr>
                  <a:t>Δ</a:t>
                </a:r>
                <a:r>
                  <a:rPr lang="fr-FR" sz="2400" dirty="0">
                    <a:solidFill>
                      <a:srgbClr val="000000"/>
                    </a:solidFill>
                  </a:rPr>
                  <a:t>E= 10,2 eV</a:t>
                </a:r>
              </a:p>
              <a:p>
                <a:pPr lvl="0"/>
                <a:endParaRPr lang="fr-FR" sz="3200" dirty="0">
                  <a:solidFill>
                    <a:srgbClr val="000000"/>
                  </a:solidFill>
                </a:endParaRPr>
              </a:p>
              <a:p>
                <a:pPr lvl="0"/>
                <a:endParaRPr lang="fr-FR" sz="2000" dirty="0">
                  <a:solidFill>
                    <a:srgbClr val="000000"/>
                  </a:solidFill>
                </a:endParaRP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4" name="ZoneTexte 3">
                <a:extLst>
                  <a:ext uri="{FF2B5EF4-FFF2-40B4-BE49-F238E27FC236}">
                    <a16:creationId xmlns:a16="http://schemas.microsoft.com/office/drawing/2014/main" id="{7C9F7FD9-BA72-4496-B74D-7D809F2D1D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3620" y="1391478"/>
                <a:ext cx="6023113" cy="4428264"/>
              </a:xfrm>
              <a:prstGeom prst="rect">
                <a:avLst/>
              </a:prstGeom>
              <a:blipFill>
                <a:blip r:embed="rId3"/>
                <a:stretch>
                  <a:fillRect l="-1518" t="-110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934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647599" y="415804"/>
            <a:ext cx="665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III) Description de l’électron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oneTexte 2">
                <a:extLst>
                  <a:ext uri="{FF2B5EF4-FFF2-40B4-BE49-F238E27FC236}">
                    <a16:creationId xmlns="" xmlns:a16="http://schemas.microsoft.com/office/drawing/2014/main" id="{0A1868E8-9D53-4865-8DDA-7DA16E5BEFC6}"/>
                  </a:ext>
                </a:extLst>
              </p:cNvPr>
              <p:cNvSpPr txBox="1"/>
              <p:nvPr/>
            </p:nvSpPr>
            <p:spPr>
              <a:xfrm>
                <a:off x="470284" y="1684169"/>
                <a:ext cx="11605165" cy="47885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2800" dirty="0"/>
                  <a:t>Tout comme la lumière, l’électron à un comportement dualiste: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Dans l’atome </a:t>
                </a:r>
                <a:r>
                  <a:rPr lang="fr-FR" sz="2800" dirty="0">
                    <a:sym typeface="Wingdings" panose="05000000000000000000" pitchFamily="2" charset="2"/>
                  </a:rPr>
                  <a:t> Energie quantifiée  </a:t>
                </a:r>
                <a:r>
                  <a:rPr lang="fr-FR" sz="2800" dirty="0"/>
                  <a:t>phénomène ondulatoire</a:t>
                </a:r>
              </a:p>
              <a:p>
                <a:r>
                  <a:rPr lang="fr-FR" sz="2800" dirty="0"/>
                  <a:t>Hors de l’atome </a:t>
                </a:r>
                <a:r>
                  <a:rPr lang="fr-FR" sz="2800" dirty="0">
                    <a:sym typeface="Wingdings" panose="05000000000000000000" pitchFamily="2" charset="2"/>
                  </a:rPr>
                  <a:t> particule dotée d’une masse et d’une vitesse</a:t>
                </a:r>
              </a:p>
              <a:p>
                <a:endParaRPr lang="fr-FR" sz="2800" dirty="0">
                  <a:sym typeface="Wingdings" panose="05000000000000000000" pitchFamily="2" charset="2"/>
                </a:endParaRPr>
              </a:p>
              <a:p>
                <a:r>
                  <a:rPr lang="fr-FR" sz="2800" dirty="0">
                    <a:sym typeface="Wingdings" panose="05000000000000000000" pitchFamily="2" charset="2"/>
                  </a:rPr>
                  <a:t>De Broglie montre alors que n’importe quel corps de masse m et de vitesse v </a:t>
                </a:r>
              </a:p>
              <a:p>
                <a:r>
                  <a:rPr lang="fr-FR" sz="2800" dirty="0">
                    <a:sym typeface="Wingdings" panose="05000000000000000000" pitchFamily="2" charset="2"/>
                  </a:rPr>
                  <a:t>peut-être représenté par une onde, et donc possède une longueur d’onde.</a:t>
                </a:r>
              </a:p>
              <a:p>
                <a:endParaRPr lang="fr-FR" sz="2800" dirty="0">
                  <a:sym typeface="Wingdings" panose="05000000000000000000" pitchFamily="2" charset="2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fr-FR" sz="280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λ</m:t>
                      </m:r>
                      <m:r>
                        <a:rPr lang="fr-FR" sz="280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sz="2800" i="1">
                              <a:solidFill>
                                <a:srgbClr val="FF0000"/>
                              </a:solidFill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fr-FR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num>
                        <m:den>
                          <m:r>
                            <a:rPr lang="fr-FR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𝑚𝑣</m:t>
                          </m:r>
                        </m:den>
                      </m:f>
                    </m:oMath>
                  </m:oMathPara>
                </a14:m>
                <a:endParaRPr lang="fr-FR" sz="2800" dirty="0">
                  <a:solidFill>
                    <a:srgbClr val="FF0000"/>
                  </a:solidFill>
                </a:endParaRPr>
              </a:p>
              <a:p>
                <a:endParaRPr lang="fr-FR" sz="2800" dirty="0"/>
              </a:p>
            </p:txBody>
          </p:sp>
        </mc:Choice>
        <mc:Fallback xmlns="">
          <p:sp>
            <p:nvSpPr>
              <p:cNvPr id="3" name="ZoneTexte 2">
                <a:extLst>
                  <a:ext uri="{FF2B5EF4-FFF2-40B4-BE49-F238E27FC236}">
                    <a16:creationId xmlns:a16="http://schemas.microsoft.com/office/drawing/2014/main" id="{0A1868E8-9D53-4865-8DDA-7DA16E5BEF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284" y="1684169"/>
                <a:ext cx="11605165" cy="4788555"/>
              </a:xfrm>
              <a:prstGeom prst="rect">
                <a:avLst/>
              </a:prstGeom>
              <a:blipFill>
                <a:blip r:embed="rId3"/>
                <a:stretch>
                  <a:fillRect l="-1050" t="-1272" r="-10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4110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665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III) Description de l’électron</a:t>
            </a:r>
            <a:endParaRPr lang="fr-FR" dirty="0"/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2488B64-8C38-41E2-8CED-59A38417FAF0}"/>
              </a:ext>
            </a:extLst>
          </p:cNvPr>
          <p:cNvSpPr/>
          <p:nvPr/>
        </p:nvSpPr>
        <p:spPr>
          <a:xfrm>
            <a:off x="884583" y="2401453"/>
            <a:ext cx="110920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/!\ Les ondes de De Broglie ne sont pas des ondes électromagnétiques mais des ondes de matière ++</a:t>
            </a:r>
          </a:p>
          <a:p>
            <a:endParaRPr lang="fr-FR" sz="2800" dirty="0"/>
          </a:p>
          <a:p>
            <a:endParaRPr lang="fr-FR" sz="2800" dirty="0"/>
          </a:p>
          <a:p>
            <a:r>
              <a:rPr lang="fr-FR" sz="2800" dirty="0"/>
              <a:t>/!\ Les ondes de matière traversent l’espace à la vitesse de la particule et NON de la lumière</a:t>
            </a:r>
          </a:p>
        </p:txBody>
      </p:sp>
    </p:spTree>
    <p:extLst>
      <p:ext uri="{BB962C8B-B14F-4D97-AF65-F5344CB8AC3E}">
        <p14:creationId xmlns:p14="http://schemas.microsoft.com/office/powerpoint/2010/main" val="401972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4704999" y="385027"/>
            <a:ext cx="164660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QCM 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1B9D05B3-EBA7-4049-B8F9-7128EAEEF152}"/>
              </a:ext>
            </a:extLst>
          </p:cNvPr>
          <p:cNvSpPr txBox="1"/>
          <p:nvPr/>
        </p:nvSpPr>
        <p:spPr>
          <a:xfrm>
            <a:off x="404158" y="1831577"/>
            <a:ext cx="11894891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QCM 2</a:t>
            </a:r>
            <a:r>
              <a:rPr lang="fr-FR" sz="2400" dirty="0"/>
              <a:t>: Donnez les propositions justes</a:t>
            </a:r>
          </a:p>
          <a:p>
            <a:endParaRPr lang="fr-FR" sz="2400" dirty="0"/>
          </a:p>
          <a:p>
            <a:pPr marL="457200" indent="-457200">
              <a:buAutoNum type="alphaUcParenR"/>
            </a:pPr>
            <a:r>
              <a:rPr lang="fr-FR" sz="2400" dirty="0"/>
              <a:t>La lumière a un comportement dual onde/particule</a:t>
            </a:r>
          </a:p>
          <a:p>
            <a:endParaRPr lang="fr-FR" sz="1400" dirty="0"/>
          </a:p>
          <a:p>
            <a:r>
              <a:rPr lang="fr-FR" sz="2400" dirty="0"/>
              <a:t>B) Dans l’atome, les électrons évoluent sur des paliers d’énergie continue</a:t>
            </a:r>
          </a:p>
          <a:p>
            <a:endParaRPr lang="fr-FR" sz="1400" dirty="0"/>
          </a:p>
          <a:p>
            <a:r>
              <a:rPr lang="fr-FR" sz="2400" dirty="0"/>
              <a:t>C) Un électron situé au niveau du 2</a:t>
            </a:r>
            <a:r>
              <a:rPr lang="fr-FR" sz="2400" baseline="30000" dirty="0"/>
              <a:t>ème</a:t>
            </a:r>
            <a:r>
              <a:rPr lang="fr-FR" sz="2400" dirty="0"/>
              <a:t> niveau d’excitation d’un atome est retrouvé sur la couche n=2</a:t>
            </a:r>
          </a:p>
          <a:p>
            <a:endParaRPr lang="fr-FR" sz="1400" dirty="0"/>
          </a:p>
          <a:p>
            <a:r>
              <a:rPr lang="fr-FR" sz="2400" dirty="0"/>
              <a:t>D) Les ondes de Broglie sont des ondes électromagnétiques</a:t>
            </a:r>
          </a:p>
          <a:p>
            <a:endParaRPr lang="fr-FR" sz="1400" dirty="0"/>
          </a:p>
          <a:p>
            <a:r>
              <a:rPr lang="fr-FR" sz="2400" dirty="0"/>
              <a:t>E) A, B, C, D fausses</a:t>
            </a:r>
          </a:p>
        </p:txBody>
      </p:sp>
    </p:spTree>
    <p:extLst>
      <p:ext uri="{BB962C8B-B14F-4D97-AF65-F5344CB8AC3E}">
        <p14:creationId xmlns:p14="http://schemas.microsoft.com/office/powerpoint/2010/main" val="137420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4704999" y="385027"/>
            <a:ext cx="164660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QCM 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1B9D05B3-EBA7-4049-B8F9-7128EAEEF152}"/>
              </a:ext>
            </a:extLst>
          </p:cNvPr>
          <p:cNvSpPr txBox="1"/>
          <p:nvPr/>
        </p:nvSpPr>
        <p:spPr>
          <a:xfrm>
            <a:off x="404158" y="1831577"/>
            <a:ext cx="1189489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/>
              <a:t>QCM 2: </a:t>
            </a:r>
          </a:p>
          <a:p>
            <a:endParaRPr lang="fr-FR" sz="2400" dirty="0"/>
          </a:p>
          <a:p>
            <a:pPr marL="457200" indent="-457200">
              <a:buAutoNum type="alphaUcParenR"/>
            </a:pPr>
            <a:r>
              <a:rPr lang="fr-FR" sz="2400" dirty="0">
                <a:solidFill>
                  <a:srgbClr val="00B050"/>
                </a:solidFill>
              </a:rPr>
              <a:t>La lumière a un comportement dual onde/particule</a:t>
            </a:r>
          </a:p>
          <a:p>
            <a:endParaRPr lang="fr-FR" sz="1400" dirty="0"/>
          </a:p>
          <a:p>
            <a:r>
              <a:rPr lang="fr-FR" sz="2400" dirty="0">
                <a:solidFill>
                  <a:srgbClr val="FF0000"/>
                </a:solidFill>
              </a:rPr>
              <a:t>B) Dans l’atome, les électrons évoluent sur des paliers d’énergie </a:t>
            </a:r>
            <a:r>
              <a:rPr lang="fr-FR" sz="2400" strike="sngStrike" dirty="0">
                <a:solidFill>
                  <a:srgbClr val="FF0000"/>
                </a:solidFill>
              </a:rPr>
              <a:t>continue </a:t>
            </a:r>
            <a:r>
              <a:rPr lang="fr-FR" sz="2400" dirty="0">
                <a:solidFill>
                  <a:srgbClr val="FF0000"/>
                </a:solidFill>
                <a:sym typeface="Wingdings" panose="05000000000000000000" pitchFamily="2" charset="2"/>
              </a:rPr>
              <a:t> discrets</a:t>
            </a:r>
            <a:endParaRPr lang="fr-FR" sz="2400" strike="sngStrike" dirty="0">
              <a:solidFill>
                <a:srgbClr val="FF0000"/>
              </a:solidFill>
            </a:endParaRPr>
          </a:p>
          <a:p>
            <a:endParaRPr lang="fr-FR" sz="1400" dirty="0"/>
          </a:p>
          <a:p>
            <a:r>
              <a:rPr lang="fr-FR" sz="2400" dirty="0">
                <a:solidFill>
                  <a:srgbClr val="FF0000"/>
                </a:solidFill>
              </a:rPr>
              <a:t>C) Un électron situé au niveau du 2</a:t>
            </a:r>
            <a:r>
              <a:rPr lang="fr-FR" sz="2400" baseline="30000" dirty="0">
                <a:solidFill>
                  <a:srgbClr val="FF0000"/>
                </a:solidFill>
              </a:rPr>
              <a:t>ème</a:t>
            </a:r>
            <a:r>
              <a:rPr lang="fr-FR" sz="2400" dirty="0">
                <a:solidFill>
                  <a:srgbClr val="FF0000"/>
                </a:solidFill>
              </a:rPr>
              <a:t> niveau d’excitation d’un atome est retrouvé sur la couche </a:t>
            </a:r>
            <a:r>
              <a:rPr lang="fr-FR" sz="2400" strike="sngStrike" dirty="0">
                <a:solidFill>
                  <a:srgbClr val="FF0000"/>
                </a:solidFill>
              </a:rPr>
              <a:t>n=2 </a:t>
            </a:r>
            <a:r>
              <a:rPr lang="fr-FR" sz="2400" dirty="0">
                <a:solidFill>
                  <a:srgbClr val="FF0000"/>
                </a:solidFill>
                <a:sym typeface="Wingdings" panose="05000000000000000000" pitchFamily="2" charset="2"/>
              </a:rPr>
              <a:t> n=3</a:t>
            </a:r>
          </a:p>
          <a:p>
            <a:endParaRPr lang="fr-FR" sz="1400" dirty="0"/>
          </a:p>
          <a:p>
            <a:r>
              <a:rPr lang="fr-FR" sz="2400" dirty="0">
                <a:solidFill>
                  <a:srgbClr val="FF0000"/>
                </a:solidFill>
              </a:rPr>
              <a:t>D) Les ondes de Broglie sont des ondes </a:t>
            </a:r>
            <a:r>
              <a:rPr lang="fr-FR" sz="2400" strike="sngStrike" dirty="0">
                <a:solidFill>
                  <a:srgbClr val="FF0000"/>
                </a:solidFill>
              </a:rPr>
              <a:t>électromagnétiques </a:t>
            </a:r>
            <a:r>
              <a:rPr lang="fr-FR" sz="2400" dirty="0">
                <a:solidFill>
                  <a:srgbClr val="FF0000"/>
                </a:solidFill>
                <a:sym typeface="Wingdings" panose="05000000000000000000" pitchFamily="2" charset="2"/>
              </a:rPr>
              <a:t> </a:t>
            </a:r>
            <a:r>
              <a:rPr lang="fr-FR" sz="2400" dirty="0">
                <a:solidFill>
                  <a:srgbClr val="FF0000"/>
                </a:solidFill>
              </a:rPr>
              <a:t> de matière</a:t>
            </a:r>
          </a:p>
          <a:p>
            <a:endParaRPr lang="fr-FR" sz="1400" dirty="0"/>
          </a:p>
          <a:p>
            <a:r>
              <a:rPr lang="fr-FR" sz="2400" dirty="0">
                <a:solidFill>
                  <a:srgbClr val="FF0000"/>
                </a:solidFill>
              </a:rPr>
              <a:t>E) A, B, C, D fausses</a:t>
            </a:r>
          </a:p>
        </p:txBody>
      </p:sp>
    </p:spTree>
    <p:extLst>
      <p:ext uri="{BB962C8B-B14F-4D97-AF65-F5344CB8AC3E}">
        <p14:creationId xmlns:p14="http://schemas.microsoft.com/office/powerpoint/2010/main" val="275165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707234" y="376048"/>
            <a:ext cx="665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III) Description de l’électron</a:t>
            </a:r>
            <a:endParaRPr lang="fr-FR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9DEDE4F2-FF9C-43E8-9AA7-CD1549EBBB18}"/>
              </a:ext>
            </a:extLst>
          </p:cNvPr>
          <p:cNvSpPr txBox="1"/>
          <p:nvPr/>
        </p:nvSpPr>
        <p:spPr>
          <a:xfrm>
            <a:off x="932336" y="1463336"/>
            <a:ext cx="10697475" cy="6088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800" dirty="0"/>
              <a:t>• Les orbitales atomiques sont la représentation probabiliste d’une zone de l’espace</a:t>
            </a:r>
          </a:p>
          <a:p>
            <a:pPr lvl="0"/>
            <a:endParaRPr lang="fr-FR" sz="2800" dirty="0"/>
          </a:p>
          <a:p>
            <a:pPr lvl="0">
              <a:spcAft>
                <a:spcPts val="1405"/>
              </a:spcAft>
            </a:pPr>
            <a:r>
              <a:rPr lang="fr-FR" sz="2800" dirty="0"/>
              <a:t>• Elles représentent chacune une solution à l’équation de Schrödinger</a:t>
            </a:r>
          </a:p>
          <a:p>
            <a:pPr lvl="0">
              <a:spcAft>
                <a:spcPts val="1405"/>
              </a:spcAft>
            </a:pPr>
            <a:endParaRPr lang="fr-FR" sz="1400" dirty="0"/>
          </a:p>
          <a:p>
            <a:pPr lvl="0">
              <a:spcAft>
                <a:spcPts val="1405"/>
              </a:spcAft>
            </a:pPr>
            <a:r>
              <a:rPr lang="fr-FR" sz="2800" dirty="0"/>
              <a:t>• Ces solutions dépendent de </a:t>
            </a:r>
            <a:r>
              <a:rPr lang="fr-FR" sz="2800" b="1" dirty="0"/>
              <a:t>4 paramètres </a:t>
            </a:r>
            <a:r>
              <a:rPr lang="fr-FR" sz="2800" dirty="0"/>
              <a:t>que l’on appelle </a:t>
            </a:r>
          </a:p>
          <a:p>
            <a:pPr lvl="0">
              <a:spcAft>
                <a:spcPts val="1405"/>
              </a:spcAft>
            </a:pPr>
            <a:r>
              <a:rPr lang="fr-FR" sz="2800" dirty="0"/>
              <a:t>« </a:t>
            </a:r>
            <a:r>
              <a:rPr lang="fr-FR" sz="2800" b="1" dirty="0"/>
              <a:t>nombres quantiques </a:t>
            </a:r>
            <a:r>
              <a:rPr lang="fr-FR" sz="2800" dirty="0"/>
              <a:t>»</a:t>
            </a:r>
          </a:p>
          <a:p>
            <a:pPr lvl="0">
              <a:spcAft>
                <a:spcPts val="1405"/>
              </a:spcAft>
            </a:pPr>
            <a:endParaRPr lang="fr-FR" sz="1400" dirty="0"/>
          </a:p>
          <a:p>
            <a:pPr lvl="0">
              <a:spcAft>
                <a:spcPts val="1405"/>
              </a:spcAft>
            </a:pPr>
            <a:r>
              <a:rPr lang="fr-FR" sz="2800" dirty="0"/>
              <a:t>• Les édifices ne possédant qu’un seul électron (type hydrogénoïdes) ne sont concernés que par un seul nombre quantique principal « n »</a:t>
            </a:r>
          </a:p>
          <a:p>
            <a:pPr lvl="0">
              <a:spcAft>
                <a:spcPts val="1405"/>
              </a:spcAft>
            </a:pPr>
            <a:endParaRPr lang="fr-FR" sz="2800" dirty="0"/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64339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665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III) Description de l’électron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C02B7A58-BD50-44C7-964F-BA5CF40F5609}"/>
                  </a:ext>
                </a:extLst>
              </p:cNvPr>
              <p:cNvSpPr txBox="1"/>
              <p:nvPr/>
            </p:nvSpPr>
            <p:spPr>
              <a:xfrm>
                <a:off x="854766" y="1938130"/>
                <a:ext cx="10256462" cy="44012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2800" u="sng" dirty="0"/>
                  <a:t>Le nombre quantique principal « n »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Il détermine le niveau d'énergie dans lequel évolue l’électron </a:t>
                </a:r>
              </a:p>
              <a:p>
                <a:r>
                  <a:rPr lang="fr-FR" sz="2800" dirty="0"/>
                  <a:t>(énergie quantifiée)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Il </a:t>
                </a:r>
                <a:r>
                  <a:rPr lang="fr-FR" sz="2800"/>
                  <a:t>correspond aux </a:t>
                </a:r>
                <a:r>
                  <a:rPr lang="fr-FR" sz="2800" dirty="0"/>
                  <a:t>« couches » K, L, M…vues au lycée.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n peut prendre toutes les valeurs entre </a:t>
                </a:r>
                <a:r>
                  <a:rPr lang="fr-FR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:r>
                  <a:rPr lang="fr-FR" sz="2800" dirty="0"/>
                  <a:t> (niveau fondamental) et </a:t>
                </a:r>
                <a:r>
                  <a:rPr lang="fr-FR" sz="2800" kern="0" dirty="0">
                    <a:solidFill>
                      <a:srgbClr val="000000"/>
                    </a:solidFill>
                    <a:latin typeface="Albany" pitchFamily="34"/>
                  </a:rPr>
                  <a:t>+∞</a:t>
                </a:r>
              </a:p>
              <a:p>
                <a:endParaRPr lang="fr-FR" sz="2800" kern="0" dirty="0">
                  <a:solidFill>
                    <a:srgbClr val="000000"/>
                  </a:solidFill>
                  <a:latin typeface="Albany" pitchFamily="34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800" b="0" i="1" kern="0" smtClean="0">
                          <a:solidFill>
                            <a:srgbClr val="000000"/>
                          </a:solidFill>
                          <a:latin typeface="Cambria Math" charset="0"/>
                        </a:rPr>
                        <m:t>𝑛</m:t>
                      </m:r>
                      <m:r>
                        <a:rPr lang="fr-FR" sz="2800" b="0" i="1" kern="0" smtClean="0">
                          <a:solidFill>
                            <a:srgbClr val="000000"/>
                          </a:solidFill>
                          <a:latin typeface="Cambria Math" charset="0"/>
                        </a:rPr>
                        <m:t> ≥1</m:t>
                      </m:r>
                    </m:oMath>
                  </m:oMathPara>
                </a14:m>
                <a:endParaRPr lang="fr-FR" sz="2800" kern="0" dirty="0">
                  <a:solidFill>
                    <a:srgbClr val="000000"/>
                  </a:solidFill>
                  <a:latin typeface="Albany" pitchFamily="34"/>
                </a:endParaRPr>
              </a:p>
            </p:txBody>
          </p:sp>
        </mc:Choice>
        <mc:Fallback xmlns="">
          <p:sp>
            <p:nvSpPr>
              <p:cNvPr id="2" name="ZoneTexte 1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02B7A58-BD50-44C7-964F-BA5CF40F56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4766" y="1938130"/>
                <a:ext cx="10256462" cy="4401205"/>
              </a:xfrm>
              <a:prstGeom prst="rect">
                <a:avLst/>
              </a:prstGeom>
              <a:blipFill rotWithShape="0">
                <a:blip r:embed="rId3"/>
                <a:stretch>
                  <a:fillRect l="-1188" t="-1524" r="-238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2474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665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III) Description de l’électron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DEAA08DF-4C5C-4A33-A99D-8E6FFC99D16B}"/>
                  </a:ext>
                </a:extLst>
              </p:cNvPr>
              <p:cNvSpPr txBox="1"/>
              <p:nvPr/>
            </p:nvSpPr>
            <p:spPr>
              <a:xfrm>
                <a:off x="512722" y="1325788"/>
                <a:ext cx="11526425" cy="61247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2800" u="sng" dirty="0"/>
                  <a:t>Le nombre quantique secondaire (= azimutal) </a:t>
                </a:r>
                <a14:m>
                  <m:oMath xmlns:m="http://schemas.openxmlformats.org/officeDocument/2006/math">
                    <m:r>
                      <a:rPr lang="fr-FR" sz="2800" i="1" u="sng" dirty="0" smtClean="0">
                        <a:latin typeface="Cambria Math" charset="0"/>
                      </a:rPr>
                      <m:t>𝑙</m:t>
                    </m:r>
                  </m:oMath>
                </a14:m>
                <a:endParaRPr lang="fr-FR" sz="2800" u="sng" dirty="0">
                  <a:latin typeface="Script MT Bold" panose="03040602040607080904" pitchFamily="66" charset="0"/>
                </a:endParaRPr>
              </a:p>
              <a:p>
                <a:endParaRPr lang="fr-FR" sz="2800" dirty="0"/>
              </a:p>
              <a:p>
                <a:r>
                  <a:rPr lang="fr-FR" sz="2800" dirty="0"/>
                  <a:t>Sur un palier principal n on peut trouver plusieurs e- répartis dans plusieurs</a:t>
                </a:r>
              </a:p>
              <a:p>
                <a:r>
                  <a:rPr lang="fr-FR" sz="2800" dirty="0"/>
                  <a:t>sous-paliers «</a:t>
                </a:r>
                <a:r>
                  <a:rPr lang="fr-FR" sz="2800" dirty="0">
                    <a:latin typeface="Script MT Bold" panose="03040602040607080904" pitchFamily="66" charset="0"/>
                  </a:rPr>
                  <a:t> </a:t>
                </a:r>
                <a14:m>
                  <m:oMath xmlns:m="http://schemas.openxmlformats.org/officeDocument/2006/math">
                    <m:r>
                      <a:rPr lang="fr-FR" sz="2800" i="1" dirty="0" smtClean="0">
                        <a:latin typeface="Cambria Math" charset="0"/>
                      </a:rPr>
                      <m:t>𝑙</m:t>
                    </m:r>
                  </m:oMath>
                </a14:m>
                <a:r>
                  <a:rPr lang="fr-FR" sz="2800" dirty="0"/>
                  <a:t> » qui sont eux aussi quantifiés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Le nombre «</a:t>
                </a:r>
                <a:r>
                  <a:rPr lang="fr-FR" sz="2800" dirty="0">
                    <a:latin typeface="Script MT Bold" panose="03040602040607080904" pitchFamily="66" charset="0"/>
                  </a:rPr>
                  <a:t> </a:t>
                </a:r>
                <a14:m>
                  <m:oMath xmlns:m="http://schemas.openxmlformats.org/officeDocument/2006/math">
                    <m:r>
                      <a:rPr lang="fr-FR" sz="2800" i="1" dirty="0" smtClean="0">
                        <a:latin typeface="Cambria Math" charset="0"/>
                      </a:rPr>
                      <m:t>𝑙</m:t>
                    </m:r>
                  </m:oMath>
                </a14:m>
                <a:r>
                  <a:rPr lang="fr-FR" sz="2800" dirty="0"/>
                  <a:t> » peut prendre toutes les valeurs entre 0 et (n-</a:t>
                </a:r>
                <a:r>
                  <a:rPr lang="fr-FR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:r>
                  <a:rPr lang="fr-FR" sz="2800" dirty="0"/>
                  <a:t>) ++ </a:t>
                </a:r>
              </a:p>
              <a:p>
                <a:r>
                  <a:rPr lang="fr-FR" sz="2800" dirty="0"/>
                  <a:t>Par exemple: on donne n=3 quelles valeurs peut prendre le nombre </a:t>
                </a:r>
                <a14:m>
                  <m:oMath xmlns:m="http://schemas.openxmlformats.org/officeDocument/2006/math">
                    <m:r>
                      <a:rPr lang="fr-FR" sz="2800" i="1" dirty="0" smtClean="0">
                        <a:latin typeface="Cambria Math" charset="0"/>
                      </a:rPr>
                      <m:t>𝑙</m:t>
                    </m:r>
                    <m:r>
                      <a:rPr lang="fr-FR" sz="2800" i="1" dirty="0" smtClean="0">
                        <a:latin typeface="Cambria Math" charset="0"/>
                      </a:rPr>
                      <m:t> </m:t>
                    </m:r>
                  </m:oMath>
                </a14:m>
                <a:r>
                  <a:rPr lang="fr-FR" sz="2800" dirty="0"/>
                  <a:t>?</a:t>
                </a:r>
              </a:p>
              <a:p>
                <a:r>
                  <a:rPr lang="fr-FR" sz="2800" dirty="0">
                    <a:solidFill>
                      <a:srgbClr val="FF0000"/>
                    </a:solidFill>
                    <a:latin typeface="Script MT Bold" panose="03040602040607080904" pitchFamily="66" charset="0"/>
                  </a:rPr>
                  <a:t>l </a:t>
                </a:r>
                <a:r>
                  <a:rPr lang="fr-FR" sz="2800" dirty="0">
                    <a:solidFill>
                      <a:srgbClr val="FF0000"/>
                    </a:solidFill>
                  </a:rPr>
                  <a:t>peut prendre les valeurs {0;1;2}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La valeur du nombre «</a:t>
                </a:r>
                <a:r>
                  <a:rPr lang="fr-FR" sz="2800" dirty="0">
                    <a:latin typeface="Script MT Bold" panose="03040602040607080904" pitchFamily="66" charset="0"/>
                  </a:rPr>
                  <a:t> </a:t>
                </a:r>
                <a14:m>
                  <m:oMath xmlns:m="http://schemas.openxmlformats.org/officeDocument/2006/math">
                    <m:r>
                      <a:rPr lang="fr-FR" sz="2800" i="1" dirty="0" smtClean="0">
                        <a:latin typeface="Cambria Math" charset="0"/>
                      </a:rPr>
                      <m:t>𝑙</m:t>
                    </m:r>
                    <m:r>
                      <a:rPr lang="fr-FR" sz="2800" i="1" dirty="0" smtClean="0">
                        <a:latin typeface="Cambria Math" charset="0"/>
                      </a:rPr>
                      <m:t> </m:t>
                    </m:r>
                  </m:oMath>
                </a14:m>
                <a:r>
                  <a:rPr lang="fr-FR" sz="2800" dirty="0"/>
                  <a:t>» décrit la forme de la zone de l’espace dans laquelle </a:t>
                </a:r>
              </a:p>
              <a:p>
                <a:r>
                  <a:rPr lang="fr-FR" sz="2800" dirty="0"/>
                  <a:t>la probabilité de trouver l’éléctron n’est pas nulle, </a:t>
                </a:r>
              </a:p>
              <a:p>
                <a:r>
                  <a:rPr lang="fr-FR" sz="2800" b="1" dirty="0"/>
                  <a:t>c.à.d. </a:t>
                </a:r>
                <a:r>
                  <a:rPr lang="fr-FR" sz="2800" b="1" dirty="0">
                    <a:sym typeface="Wingdings" panose="05000000000000000000" pitchFamily="2" charset="2"/>
                  </a:rPr>
                  <a:t> une orbitale atomique                            </a:t>
                </a:r>
                <a14:m>
                  <m:oMath xmlns:m="http://schemas.openxmlformats.org/officeDocument/2006/math">
                    <m:r>
                      <a:rPr lang="fr-FR" sz="2800" b="1" i="1" smtClean="0">
                        <a:latin typeface="Cambria Math" charset="0"/>
                        <a:sym typeface="Wingdings" panose="05000000000000000000" pitchFamily="2" charset="2"/>
                      </a:rPr>
                      <m:t>𝟎</m:t>
                    </m:r>
                    <m:r>
                      <a:rPr lang="fr-FR" sz="2800" b="1" i="1" smtClean="0">
                        <a:latin typeface="Cambria Math" charset="0"/>
                        <a:sym typeface="Wingdings" panose="05000000000000000000" pitchFamily="2" charset="2"/>
                      </a:rPr>
                      <m:t> ≤</m:t>
                    </m:r>
                    <m:r>
                      <a:rPr lang="fr-FR" sz="2800" b="1" i="1" smtClean="0">
                        <a:latin typeface="Cambria Math" charset="0"/>
                        <a:ea typeface="Cambria Math" charset="0"/>
                        <a:cs typeface="Cambria Math" charset="0"/>
                        <a:sym typeface="Wingdings" panose="05000000000000000000" pitchFamily="2" charset="2"/>
                      </a:rPr>
                      <m:t>𝒍</m:t>
                    </m:r>
                    <m:r>
                      <a:rPr lang="fr-FR" sz="2800" b="1" i="1" smtClean="0">
                        <a:latin typeface="Cambria Math" charset="0"/>
                        <a:ea typeface="Cambria Math" charset="0"/>
                        <a:cs typeface="Cambria Math" charset="0"/>
                        <a:sym typeface="Wingdings" panose="05000000000000000000" pitchFamily="2" charset="2"/>
                      </a:rPr>
                      <m:t> ≤(</m:t>
                    </m:r>
                    <m:r>
                      <a:rPr lang="fr-FR" sz="2800" b="1" i="1" smtClean="0">
                        <a:latin typeface="Cambria Math" charset="0"/>
                        <a:ea typeface="Cambria Math" charset="0"/>
                        <a:cs typeface="Cambria Math" charset="0"/>
                        <a:sym typeface="Wingdings" panose="05000000000000000000" pitchFamily="2" charset="2"/>
                      </a:rPr>
                      <m:t>𝒏</m:t>
                    </m:r>
                    <m:r>
                      <a:rPr lang="fr-FR" sz="2800" b="1" i="1" smtClean="0">
                        <a:latin typeface="Cambria Math" charset="0"/>
                        <a:ea typeface="Cambria Math" charset="0"/>
                        <a:cs typeface="Cambria Math" charset="0"/>
                        <a:sym typeface="Wingdings" panose="05000000000000000000" pitchFamily="2" charset="2"/>
                      </a:rPr>
                      <m:t>−</m:t>
                    </m:r>
                    <m:r>
                      <a:rPr lang="fr-FR" sz="2800" b="1" i="1" smtClean="0">
                        <a:latin typeface="Cambria Math" charset="0"/>
                        <a:ea typeface="Cambria Math" charset="0"/>
                        <a:cs typeface="Cambria Math" charset="0"/>
                        <a:sym typeface="Wingdings" panose="05000000000000000000" pitchFamily="2" charset="2"/>
                      </a:rPr>
                      <m:t>𝟏</m:t>
                    </m:r>
                    <m:r>
                      <a:rPr lang="fr-FR" sz="2800" b="1" i="1" smtClean="0">
                        <a:latin typeface="Cambria Math" charset="0"/>
                        <a:ea typeface="Cambria Math" charset="0"/>
                        <a:cs typeface="Cambria Math" charset="0"/>
                        <a:sym typeface="Wingdings" panose="05000000000000000000" pitchFamily="2" charset="2"/>
                      </a:rPr>
                      <m:t>)</m:t>
                    </m:r>
                  </m:oMath>
                </a14:m>
                <a:endParaRPr lang="fr-FR" sz="2800" b="1" dirty="0">
                  <a:sym typeface="Wingdings" panose="05000000000000000000" pitchFamily="2" charset="2"/>
                </a:endParaRPr>
              </a:p>
              <a:p>
                <a:endParaRPr lang="fr-FR" sz="2800" dirty="0"/>
              </a:p>
              <a:p>
                <a:endParaRPr lang="fr-FR" sz="2800" dirty="0"/>
              </a:p>
            </p:txBody>
          </p:sp>
        </mc:Choice>
        <mc:Fallback xmlns="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DEAA08DF-4C5C-4A33-A99D-8E6FFC99D1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722" y="1325788"/>
                <a:ext cx="11526425" cy="6124754"/>
              </a:xfrm>
              <a:prstGeom prst="rect">
                <a:avLst/>
              </a:prstGeom>
              <a:blipFill rotWithShape="0">
                <a:blip r:embed="rId3"/>
                <a:stretch>
                  <a:fillRect l="-1058" t="-99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0886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665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III) Description de l’électron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9B159584-26CC-4B09-A83B-995F3AABBED3}"/>
                  </a:ext>
                </a:extLst>
              </p:cNvPr>
              <p:cNvSpPr txBox="1"/>
              <p:nvPr/>
            </p:nvSpPr>
            <p:spPr>
              <a:xfrm>
                <a:off x="586409" y="1195547"/>
                <a:ext cx="8889165" cy="1077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2800" dirty="0"/>
                  <a:t>Différentes formes d’orbitales en fonction de la valeur de </a:t>
                </a:r>
                <a14:m>
                  <m:oMath xmlns:m="http://schemas.openxmlformats.org/officeDocument/2006/math">
                    <m:r>
                      <a:rPr lang="fr-FR" sz="2800" i="1" dirty="0" smtClean="0">
                        <a:latin typeface="Cambria Math" charset="0"/>
                      </a:rPr>
                      <m:t>𝑙</m:t>
                    </m:r>
                  </m:oMath>
                </a14:m>
                <a:r>
                  <a:rPr lang="fr-FR" sz="2800" dirty="0">
                    <a:latin typeface="Script MT Bold" panose="03040602040607080904" pitchFamily="66" charset="0"/>
                  </a:rPr>
                  <a:t> </a:t>
                </a:r>
                <a:r>
                  <a:rPr lang="fr-FR" sz="2800" dirty="0"/>
                  <a:t>:</a:t>
                </a:r>
              </a:p>
              <a:p>
                <a:endParaRPr lang="fr-FR" dirty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9B159584-26CC-4B09-A83B-995F3AABBE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409" y="1195547"/>
                <a:ext cx="8889165" cy="1077218"/>
              </a:xfrm>
              <a:prstGeom prst="rect">
                <a:avLst/>
              </a:prstGeom>
              <a:blipFill rotWithShape="0">
                <a:blip r:embed="rId3"/>
                <a:stretch>
                  <a:fillRect l="-1372" t="-5650" r="-61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au 2">
            <a:extLst>
              <a:ext uri="{FF2B5EF4-FFF2-40B4-BE49-F238E27FC236}">
                <a16:creationId xmlns="" xmlns:a16="http://schemas.microsoft.com/office/drawing/2014/main" id="{AE4E9BD9-BE7B-4AEA-81CC-F0DB11ABD1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2408963"/>
              </p:ext>
            </p:extLst>
          </p:nvPr>
        </p:nvGraphicFramePr>
        <p:xfrm>
          <a:off x="2032000" y="1882961"/>
          <a:ext cx="8127999" cy="482085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09333">
                  <a:extLst>
                    <a:ext uri="{9D8B030D-6E8A-4147-A177-3AD203B41FA5}">
                      <a16:colId xmlns="" xmlns:a16="http://schemas.microsoft.com/office/drawing/2014/main" val="566194105"/>
                    </a:ext>
                  </a:extLst>
                </a:gridCol>
                <a:gridCol w="2709333">
                  <a:extLst>
                    <a:ext uri="{9D8B030D-6E8A-4147-A177-3AD203B41FA5}">
                      <a16:colId xmlns="" xmlns:a16="http://schemas.microsoft.com/office/drawing/2014/main" val="512521727"/>
                    </a:ext>
                  </a:extLst>
                </a:gridCol>
                <a:gridCol w="2709333">
                  <a:extLst>
                    <a:ext uri="{9D8B030D-6E8A-4147-A177-3AD203B41FA5}">
                      <a16:colId xmlns="" xmlns:a16="http://schemas.microsoft.com/office/drawing/2014/main" val="4261580305"/>
                    </a:ext>
                  </a:extLst>
                </a:gridCol>
              </a:tblGrid>
              <a:tr h="995386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pPr algn="ctr"/>
                      <a:r>
                        <a:rPr lang="fr-FR" sz="2800" dirty="0"/>
                        <a:t>Valeur de </a:t>
                      </a:r>
                      <a:r>
                        <a:rPr lang="fr-FR" sz="2800" dirty="0">
                          <a:latin typeface="Script MT Bold" panose="03040602040607080904" pitchFamily="66" charset="0"/>
                        </a:rPr>
                        <a:t>l </a:t>
                      </a:r>
                      <a:endParaRPr lang="fr-FR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pPr algn="ctr"/>
                      <a:r>
                        <a:rPr lang="fr-FR" sz="2800" dirty="0"/>
                        <a:t>Type d’orbitale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dirty="0"/>
                        <a:t>Représentation</a:t>
                      </a:r>
                    </a:p>
                    <a:p>
                      <a:pPr algn="ctr"/>
                      <a:r>
                        <a:rPr lang="fr-FR" sz="2400" dirty="0"/>
                        <a:t>spatiale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55920591"/>
                  </a:ext>
                </a:extLst>
              </a:tr>
              <a:tr h="1077845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pPr algn="ctr"/>
                      <a:r>
                        <a:rPr lang="fr-FR" sz="28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pPr algn="ctr"/>
                      <a:r>
                        <a:rPr lang="fr-FR" sz="2800" dirty="0"/>
                        <a:t>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97640285"/>
                  </a:ext>
                </a:extLst>
              </a:tr>
              <a:tr h="1275155">
                <a:tc>
                  <a:txBody>
                    <a:bodyPr/>
                    <a:lstStyle/>
                    <a:p>
                      <a:endParaRPr lang="fr-FR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fr-FR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pPr algn="ctr"/>
                      <a:r>
                        <a:rPr lang="fr-FR" sz="2400" dirty="0"/>
                        <a:t>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355259264"/>
                  </a:ext>
                </a:extLst>
              </a:tr>
              <a:tr h="1472464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pPr algn="ctr"/>
                      <a:r>
                        <a:rPr lang="fr-FR" sz="28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pPr algn="ctr"/>
                      <a:r>
                        <a:rPr lang="fr-FR" sz="2800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97553086"/>
                  </a:ext>
                </a:extLst>
              </a:tr>
            </a:tbl>
          </a:graphicData>
        </a:graphic>
      </p:graphicFrame>
      <p:pic>
        <p:nvPicPr>
          <p:cNvPr id="8" name="Image 7">
            <a:extLst>
              <a:ext uri="{FF2B5EF4-FFF2-40B4-BE49-F238E27FC236}">
                <a16:creationId xmlns="" xmlns:a16="http://schemas.microsoft.com/office/drawing/2014/main" id="{C2255953-8F09-435C-BE3C-B089654EF5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1304" y="2951646"/>
            <a:ext cx="865671" cy="914304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="" xmlns:a16="http://schemas.microsoft.com/office/drawing/2014/main" id="{27C1BAEA-5C01-4A0D-BB6C-8C74FF34BD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11304" y="3971373"/>
            <a:ext cx="942635" cy="1233856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="" xmlns:a16="http://schemas.microsoft.com/office/drawing/2014/main" id="{AC48797B-0D3F-414C-8DAF-CD888B4649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03604" y="5280177"/>
            <a:ext cx="1757229" cy="1348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54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665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III) Description de l’électron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DAEC9791-1A4F-43A1-8557-AA6AF9126C64}"/>
                  </a:ext>
                </a:extLst>
              </p:cNvPr>
              <p:cNvSpPr txBox="1"/>
              <p:nvPr/>
            </p:nvSpPr>
            <p:spPr>
              <a:xfrm>
                <a:off x="553444" y="1669169"/>
                <a:ext cx="11571822" cy="52629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2800" u="sng" dirty="0"/>
                  <a:t>le nombre quantique magnétique « m »: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Dans les sous paliers intermédiaires «</a:t>
                </a:r>
                <a:r>
                  <a:rPr lang="fr-FR" sz="2800" dirty="0">
                    <a:latin typeface="Script MT Bold" panose="03040602040607080904" pitchFamily="66" charset="0"/>
                  </a:rPr>
                  <a:t> </a:t>
                </a:r>
                <a14:m>
                  <m:oMath xmlns:m="http://schemas.openxmlformats.org/officeDocument/2006/math">
                    <m:r>
                      <a:rPr lang="fr-FR" sz="2800" i="1" dirty="0" smtClean="0">
                        <a:latin typeface="Cambria Math" charset="0"/>
                      </a:rPr>
                      <m:t>𝑙</m:t>
                    </m:r>
                  </m:oMath>
                </a14:m>
                <a:r>
                  <a:rPr lang="fr-FR" sz="2800" dirty="0"/>
                  <a:t> » on retrouve des sous-niveaux « m » </a:t>
                </a:r>
              </a:p>
              <a:p>
                <a:r>
                  <a:rPr lang="fr-FR" sz="2800" dirty="0"/>
                  <a:t>associés aux propriétés magnétiques des éléctrons.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Le nombre « m » peut prendre toutes les valeurs entre </a:t>
                </a:r>
                <a14:m>
                  <m:oMath xmlns:m="http://schemas.openxmlformats.org/officeDocument/2006/math">
                    <m:r>
                      <a:rPr lang="fr-FR" sz="2800" i="1" dirty="0" smtClean="0">
                        <a:latin typeface="Cambria Math" charset="0"/>
                      </a:rPr>
                      <m:t>+ </m:t>
                    </m:r>
                    <m:r>
                      <a:rPr lang="fr-FR" sz="2800" i="1" dirty="0" smtClean="0">
                        <a:latin typeface="Cambria Math" charset="0"/>
                      </a:rPr>
                      <m:t>𝑙</m:t>
                    </m:r>
                  </m:oMath>
                </a14:m>
                <a:r>
                  <a:rPr lang="fr-FR" sz="2800" dirty="0"/>
                  <a:t>  et </a:t>
                </a:r>
                <a14:m>
                  <m:oMath xmlns:m="http://schemas.openxmlformats.org/officeDocument/2006/math">
                    <m:r>
                      <a:rPr lang="fr-FR" sz="2800" i="1" dirty="0" smtClean="0">
                        <a:latin typeface="Cambria Math" charset="0"/>
                      </a:rPr>
                      <m:t>− </m:t>
                    </m:r>
                    <m:r>
                      <a:rPr lang="fr-FR" sz="2800" i="1" dirty="0" smtClean="0">
                        <a:latin typeface="Cambria Math" charset="0"/>
                      </a:rPr>
                      <m:t>𝑙</m:t>
                    </m:r>
                    <m:r>
                      <a:rPr lang="fr-FR" sz="2800" i="1" dirty="0" smtClean="0">
                        <a:latin typeface="Cambria Math" charset="0"/>
                      </a:rPr>
                      <m:t> </m:t>
                    </m:r>
                  </m:oMath>
                </a14:m>
                <a:endParaRPr lang="fr-FR" sz="2800" dirty="0"/>
              </a:p>
              <a:p>
                <a:r>
                  <a:rPr lang="fr-FR" sz="2800" dirty="0"/>
                  <a:t>Par exemple, on prend n=3, quelles valeurs peut prendre le nombre « m »?</a:t>
                </a:r>
              </a:p>
              <a:p>
                <a:r>
                  <a:rPr lang="fr-FR" sz="2800" dirty="0"/>
                  <a:t>n=3 </a:t>
                </a:r>
                <a:r>
                  <a:rPr lang="fr-FR" sz="2800" dirty="0">
                    <a:sym typeface="Wingdings" panose="05000000000000000000" pitchFamily="2" charset="2"/>
                  </a:rPr>
                  <a:t> </a:t>
                </a:r>
                <a:r>
                  <a:rPr lang="fr-FR" sz="2800" dirty="0">
                    <a:latin typeface="Script MT Bold" panose="03040602040607080904" pitchFamily="66" charset="0"/>
                  </a:rPr>
                  <a:t>l = </a:t>
                </a:r>
                <a:r>
                  <a:rPr lang="fr-FR" sz="2800" dirty="0"/>
                  <a:t>{0,1,2} </a:t>
                </a:r>
              </a:p>
              <a:p>
                <a:pPr marL="285750" indent="-285750">
                  <a:buFont typeface="Wingdings" panose="05000000000000000000" pitchFamily="2" charset="2"/>
                  <a:buChar char="à"/>
                </a:pPr>
                <a:r>
                  <a:rPr lang="fr-FR" sz="2800" dirty="0">
                    <a:solidFill>
                      <a:srgbClr val="FF0000"/>
                    </a:solidFill>
                    <a:sym typeface="Wingdings" panose="05000000000000000000" pitchFamily="2" charset="2"/>
                  </a:rPr>
                  <a:t>m= </a:t>
                </a:r>
                <a:r>
                  <a:rPr lang="fr-FR" sz="2800" dirty="0">
                    <a:solidFill>
                      <a:srgbClr val="FF0000"/>
                    </a:solidFill>
                  </a:rPr>
                  <a:t>{-2, -1, 0,1,2} </a:t>
                </a:r>
              </a:p>
              <a:p>
                <a:pPr marL="285750" indent="-285750">
                  <a:buFont typeface="Wingdings" panose="05000000000000000000" pitchFamily="2" charset="2"/>
                  <a:buChar char="à"/>
                </a:pPr>
                <a:endParaRPr lang="fr-FR" sz="2800" dirty="0">
                  <a:solidFill>
                    <a:srgbClr val="FF0000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800" b="0" i="1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−</m:t>
                      </m:r>
                      <m:r>
                        <a:rPr lang="fr-FR" sz="2800" b="0" i="1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𝑙</m:t>
                      </m:r>
                      <m:r>
                        <a:rPr lang="fr-FR" sz="2800" b="0" i="1" smtClean="0">
                          <a:solidFill>
                            <a:schemeClr val="tx1"/>
                          </a:solidFill>
                          <a:latin typeface="Cambria Math" charset="0"/>
                        </a:rPr>
                        <m:t> ≤</m:t>
                      </m:r>
                      <m:r>
                        <a:rPr lang="fr-FR" sz="2800" b="0" i="1" smtClean="0">
                          <a:solidFill>
                            <a:schemeClr val="tx1"/>
                          </a:solidFill>
                          <a:latin typeface="Cambria Math" charset="0"/>
                          <a:ea typeface="Cambria Math" charset="0"/>
                          <a:cs typeface="Cambria Math" charset="0"/>
                        </a:rPr>
                        <m:t>𝑚</m:t>
                      </m:r>
                      <m:r>
                        <a:rPr lang="fr-FR" sz="2800" b="0" i="1" smtClean="0">
                          <a:solidFill>
                            <a:schemeClr val="tx1"/>
                          </a:solidFill>
                          <a:latin typeface="Cambria Math" charset="0"/>
                          <a:ea typeface="Cambria Math" charset="0"/>
                          <a:cs typeface="Cambria Math" charset="0"/>
                        </a:rPr>
                        <m:t>≤</m:t>
                      </m:r>
                      <m:r>
                        <a:rPr lang="fr-FR" sz="2800" b="0" i="1" smtClean="0">
                          <a:solidFill>
                            <a:schemeClr val="tx1"/>
                          </a:solidFill>
                          <a:latin typeface="Cambria Math" charset="0"/>
                          <a:ea typeface="Cambria Math" charset="0"/>
                          <a:cs typeface="Cambria Math" charset="0"/>
                        </a:rPr>
                        <m:t>𝑙</m:t>
                      </m:r>
                    </m:oMath>
                  </m:oMathPara>
                </a14:m>
                <a:endParaRPr lang="fr-FR" sz="2800" dirty="0">
                  <a:solidFill>
                    <a:schemeClr val="tx1"/>
                  </a:solidFill>
                </a:endParaRPr>
              </a:p>
              <a:p>
                <a:endParaRPr lang="fr-FR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ZoneTexte 1">
                <a:extLst>
                  <a:ext uri="{FF2B5EF4-FFF2-40B4-BE49-F238E27FC236}">
                    <a16:creationId xmlns:a16="http://schemas.microsoft.com/office/drawing/2014/main" id="{DAEC9791-1A4F-43A1-8557-AA6AF9126C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444" y="1669169"/>
                <a:ext cx="11571822" cy="5262979"/>
              </a:xfrm>
              <a:prstGeom prst="rect">
                <a:avLst/>
              </a:prstGeom>
              <a:blipFill>
                <a:blip r:embed="rId3"/>
                <a:stretch>
                  <a:fillRect l="-1106" t="-1275" r="-10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05681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665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III) Description de l’électron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9E8EBF6A-7A80-4AB3-8FB3-18C9D9793B3C}"/>
                  </a:ext>
                </a:extLst>
              </p:cNvPr>
              <p:cNvSpPr txBox="1"/>
              <p:nvPr/>
            </p:nvSpPr>
            <p:spPr>
              <a:xfrm>
                <a:off x="439606" y="1704846"/>
                <a:ext cx="11538736" cy="44012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2800" dirty="0"/>
                  <a:t>La valeur de m définit la direction dans laquelle est dirigée l’orbitale atomique.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Par exemple, prenons </a:t>
                </a:r>
                <a14:m>
                  <m:oMath xmlns:m="http://schemas.openxmlformats.org/officeDocument/2006/math">
                    <m:r>
                      <a:rPr lang="fr-FR" sz="2800" i="1" dirty="0" smtClean="0">
                        <a:latin typeface="Cambria Math" charset="0"/>
                      </a:rPr>
                      <m:t>𝑙</m:t>
                    </m:r>
                    <m:r>
                      <a:rPr lang="fr-FR" sz="2800" i="1" dirty="0" smtClean="0">
                        <a:latin typeface="Cambria Math" charset="0"/>
                      </a:rPr>
                      <m:t> =1</m:t>
                    </m:r>
                  </m:oMath>
                </a14:m>
                <a:r>
                  <a:rPr lang="fr-FR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fr-FR" sz="2800" dirty="0">
                    <a:cs typeface="Arial" panose="020B0604020202020204" pitchFamily="34" charset="0"/>
                  </a:rPr>
                  <a:t>(orbitale de type p) </a:t>
                </a:r>
              </a:p>
              <a:p>
                <a:pPr marL="457200" indent="-457200">
                  <a:buFont typeface="Wingdings" panose="05000000000000000000" pitchFamily="2" charset="2"/>
                  <a:buChar char="à"/>
                </a:pPr>
                <a:r>
                  <a:rPr lang="fr-FR" sz="2800" dirty="0">
                    <a:cs typeface="Arial" panose="020B0604020202020204" pitchFamily="34" charset="0"/>
                    <a:sym typeface="Wingdings" panose="05000000000000000000" pitchFamily="2" charset="2"/>
                  </a:rPr>
                  <a:t>3 valeurs de m possibles: -</a:t>
                </a:r>
                <a:r>
                  <a:rPr lang="fr-FR" sz="2800" dirty="0">
                    <a:latin typeface="Arial" panose="020B0604020202020204" pitchFamily="34" charset="0"/>
                    <a:cs typeface="Arial" panose="020B0604020202020204" pitchFamily="34" charset="0"/>
                    <a:sym typeface="Wingdings" panose="05000000000000000000" pitchFamily="2" charset="2"/>
                  </a:rPr>
                  <a:t>1</a:t>
                </a:r>
                <a:r>
                  <a:rPr lang="fr-FR" sz="2800" dirty="0">
                    <a:cs typeface="Arial" panose="020B0604020202020204" pitchFamily="34" charset="0"/>
                    <a:sym typeface="Wingdings" panose="05000000000000000000" pitchFamily="2" charset="2"/>
                  </a:rPr>
                  <a:t>, 0 et </a:t>
                </a:r>
                <a:r>
                  <a:rPr lang="fr-FR" sz="2800" dirty="0">
                    <a:latin typeface="Arial" panose="020B0604020202020204" pitchFamily="34" charset="0"/>
                    <a:cs typeface="Arial" panose="020B0604020202020204" pitchFamily="34" charset="0"/>
                    <a:sym typeface="Wingdings" panose="05000000000000000000" pitchFamily="2" charset="2"/>
                  </a:rPr>
                  <a:t>1</a:t>
                </a:r>
              </a:p>
              <a:p>
                <a:endParaRPr lang="fr-FR" sz="2800" dirty="0">
                  <a:latin typeface="Arial" panose="020B0604020202020204" pitchFamily="34" charset="0"/>
                  <a:cs typeface="Arial" panose="020B0604020202020204" pitchFamily="34" charset="0"/>
                  <a:sym typeface="Wingdings" panose="05000000000000000000" pitchFamily="2" charset="2"/>
                </a:endParaRPr>
              </a:p>
              <a:p>
                <a:r>
                  <a:rPr lang="fr-FR" sz="2800" dirty="0">
                    <a:cs typeface="Arial" panose="020B0604020202020204" pitchFamily="34" charset="0"/>
                    <a:sym typeface="Wingdings" panose="05000000000000000000" pitchFamily="2" charset="2"/>
                  </a:rPr>
                  <a:t>On va donc avoir 3 OA possibles dans chaque sous niveau </a:t>
                </a:r>
                <a:r>
                  <a:rPr lang="fr-FR" sz="2800" dirty="0">
                    <a:latin typeface="Script MT Bold" panose="03040602040607080904" pitchFamily="66" charset="0"/>
                  </a:rPr>
                  <a:t>l </a:t>
                </a:r>
                <a:r>
                  <a:rPr lang="fr-FR" sz="2800" dirty="0"/>
                  <a:t>. 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Ces 3 OA pointeront dans 3 directions différentes et sont </a:t>
                </a:r>
                <a:r>
                  <a:rPr lang="fr-FR" sz="2800" dirty="0">
                    <a:cs typeface="Arial" panose="020B0604020202020204" pitchFamily="34" charset="0"/>
                  </a:rPr>
                  <a:t>dégénérées </a:t>
                </a:r>
              </a:p>
              <a:p>
                <a:r>
                  <a:rPr lang="fr-FR" sz="2800" dirty="0">
                    <a:cs typeface="Arial" panose="020B0604020202020204" pitchFamily="34" charset="0"/>
                  </a:rPr>
                  <a:t>= elles ont la même énergie.</a:t>
                </a:r>
              </a:p>
              <a:p>
                <a:endParaRPr lang="fr-FR" sz="2800" dirty="0"/>
              </a:p>
            </p:txBody>
          </p:sp>
        </mc:Choice>
        <mc:Fallback xmlns="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9E8EBF6A-7A80-4AB3-8FB3-18C9D9793B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606" y="1704846"/>
                <a:ext cx="11538736" cy="4401205"/>
              </a:xfrm>
              <a:prstGeom prst="rect">
                <a:avLst/>
              </a:prstGeom>
              <a:blipFill rotWithShape="0">
                <a:blip r:embed="rId2"/>
                <a:stretch>
                  <a:fillRect l="-1057" t="-1524" r="-106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65822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665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III) Description de l’électron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3B1F59A9-F704-415C-A3AC-0DCEE2A35A59}"/>
                  </a:ext>
                </a:extLst>
              </p:cNvPr>
              <p:cNvSpPr txBox="1"/>
              <p:nvPr/>
            </p:nvSpPr>
            <p:spPr>
              <a:xfrm>
                <a:off x="238539" y="1681998"/>
                <a:ext cx="11708296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800" u="sng" dirty="0"/>
                  <a:t>Le nombre quantique de spin « s »: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Il fait référence à la rotation de l’électron sur lui-même. </a:t>
                </a:r>
              </a:p>
              <a:p>
                <a:r>
                  <a:rPr lang="fr-FR" sz="2800" dirty="0"/>
                  <a:t>L’e- ne peut tourner que de 2 façon différentes: vers la gauche ou vers la droite.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Le nombre « s » prend donc uniquement deux valeurs opposées:</a:t>
                </a:r>
              </a:p>
              <a:p>
                <a:endParaRPr lang="fr-FR" sz="2800" dirty="0"/>
              </a:p>
              <a:p>
                <a:pPr marL="285750" indent="-285750">
                  <a:buFont typeface="Wingdings" panose="05000000000000000000" pitchFamily="2" charset="2"/>
                  <a:buChar char="à"/>
                </a:pPr>
                <a:r>
                  <a:rPr lang="fr-FR" sz="2800" dirty="0">
                    <a:sym typeface="Wingdings" panose="05000000000000000000" pitchFamily="2" charset="2"/>
                  </a:rPr>
                  <a:t>spin positif:     </a:t>
                </a:r>
                <a14:m>
                  <m:oMath xmlns:m="http://schemas.openxmlformats.org/officeDocument/2006/math">
                    <m:r>
                      <a:rPr lang="fr-FR" sz="2800" i="1" dirty="0" smtClean="0">
                        <a:latin typeface="Cambria Math" charset="0"/>
                        <a:cs typeface="Arial" panose="020B0604020202020204" pitchFamily="34" charset="0"/>
                        <a:sym typeface="Wingdings" panose="05000000000000000000" pitchFamily="2" charset="2"/>
                      </a:rPr>
                      <m:t>𝑠</m:t>
                    </m:r>
                    <m:r>
                      <a:rPr lang="fr-FR" sz="2800" i="1" dirty="0" smtClean="0">
                        <a:latin typeface="Cambria Math" charset="0"/>
                        <a:cs typeface="Arial" panose="020B0604020202020204" pitchFamily="34" charset="0"/>
                        <a:sym typeface="Wingdings" panose="05000000000000000000" pitchFamily="2" charset="2"/>
                      </a:rPr>
                      <m:t> =+1/2</m:t>
                    </m:r>
                  </m:oMath>
                </a14:m>
                <a:endParaRPr lang="fr-FR" sz="2800" dirty="0">
                  <a:latin typeface="Arial" panose="020B0604020202020204" pitchFamily="34" charset="0"/>
                  <a:cs typeface="Arial" panose="020B0604020202020204" pitchFamily="34" charset="0"/>
                  <a:sym typeface="Wingdings" panose="05000000000000000000" pitchFamily="2" charset="2"/>
                </a:endParaRPr>
              </a:p>
              <a:p>
                <a:pPr marL="285750" indent="-285750">
                  <a:buFont typeface="Wingdings" panose="05000000000000000000" pitchFamily="2" charset="2"/>
                  <a:buChar char="à"/>
                </a:pPr>
                <a:r>
                  <a:rPr lang="fr-FR" sz="2800" dirty="0">
                    <a:sym typeface="Wingdings" panose="05000000000000000000" pitchFamily="2" charset="2"/>
                  </a:rPr>
                  <a:t>spin négatif     </a:t>
                </a:r>
                <a14:m>
                  <m:oMath xmlns:m="http://schemas.openxmlformats.org/officeDocument/2006/math">
                    <m:r>
                      <a:rPr lang="fr-FR" sz="2800" i="1" dirty="0" smtClean="0">
                        <a:latin typeface="Cambria Math" charset="0"/>
                        <a:cs typeface="Arial" panose="020B0604020202020204" pitchFamily="34" charset="0"/>
                        <a:sym typeface="Wingdings" panose="05000000000000000000" pitchFamily="2" charset="2"/>
                      </a:rPr>
                      <m:t>𝑠</m:t>
                    </m:r>
                    <m:r>
                      <a:rPr lang="fr-FR" sz="2800" i="1" dirty="0" smtClean="0">
                        <a:latin typeface="Cambria Math" charset="0"/>
                        <a:cs typeface="Arial" panose="020B0604020202020204" pitchFamily="34" charset="0"/>
                        <a:sym typeface="Wingdings" panose="05000000000000000000" pitchFamily="2" charset="2"/>
                      </a:rPr>
                      <m:t> = −1/2</m:t>
                    </m:r>
                  </m:oMath>
                </a14:m>
                <a:endParaRPr lang="fr-FR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3B1F59A9-F704-415C-A3AC-0DCEE2A35A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539" y="1681998"/>
                <a:ext cx="11708296" cy="3970318"/>
              </a:xfrm>
              <a:prstGeom prst="rect">
                <a:avLst/>
              </a:prstGeom>
              <a:blipFill rotWithShape="0">
                <a:blip r:embed="rId2"/>
                <a:stretch>
                  <a:fillRect l="-1041" t="-1690" r="-521" b="-337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772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665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III) Description de l’électron</a:t>
            </a:r>
            <a:endParaRPr lang="fr-F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11058000-B9D0-46DB-8A7F-F26AD7A15022}"/>
                  </a:ext>
                </a:extLst>
              </p:cNvPr>
              <p:cNvSpPr txBox="1"/>
              <p:nvPr/>
            </p:nvSpPr>
            <p:spPr>
              <a:xfrm>
                <a:off x="874644" y="1858617"/>
                <a:ext cx="10726206" cy="42709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2800" dirty="0"/>
                  <a:t>Récap: les 4 nombres quantiques qui définissent un électron.</a:t>
                </a:r>
              </a:p>
              <a:p>
                <a:endParaRPr lang="fr-FR" sz="2800" dirty="0"/>
              </a:p>
              <a:p>
                <a:r>
                  <a:rPr lang="fr-FR" sz="2800" dirty="0"/>
                  <a:t>/!\ 2 électrons ne peuvent pas avoir les 4 même nombres quantiques+++</a:t>
                </a:r>
              </a:p>
              <a:p>
                <a:endParaRPr lang="fr-FR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fr-FR" sz="2800" dirty="0"/>
                  <a:t>Le nombre quantique principal « n » </a:t>
                </a:r>
                <a14:m>
                  <m:oMath xmlns:m="http://schemas.openxmlformats.org/officeDocument/2006/math">
                    <m:r>
                      <a:rPr lang="fr-FR" sz="2800" b="0" i="0" smtClean="0">
                        <a:latin typeface="Cambria Math" panose="02040503050406030204" pitchFamily="18" charset="0"/>
                      </a:rPr>
                      <m:t>                                     </m:t>
                    </m:r>
                    <m:r>
                      <a:rPr lang="fr-FR" sz="2800" i="1">
                        <a:latin typeface="Cambria Math" charset="0"/>
                      </a:rPr>
                      <m:t>𝑛</m:t>
                    </m:r>
                    <m:r>
                      <a:rPr lang="fr-FR" sz="2800" i="1">
                        <a:latin typeface="Cambria Math" charset="0"/>
                      </a:rPr>
                      <m:t> ≥1</m:t>
                    </m:r>
                  </m:oMath>
                </a14:m>
                <a:r>
                  <a:rPr lang="fr-FR" sz="2800" dirty="0"/>
                  <a:t>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fr-FR" sz="2800" dirty="0"/>
                  <a:t>Le nombre quantique secondaire ou azimutal l          </a:t>
                </a:r>
                <a14:m>
                  <m:oMath xmlns:m="http://schemas.openxmlformats.org/officeDocument/2006/math">
                    <m:r>
                      <a:rPr lang="fr-FR" sz="2800" i="1">
                        <a:latin typeface="Cambria Math" charset="0"/>
                      </a:rPr>
                      <m:t>0</m:t>
                    </m:r>
                    <m:r>
                      <a:rPr lang="fr-FR" sz="2800" i="1">
                        <a:latin typeface="Cambria Math" charset="0"/>
                        <a:ea typeface="Cambria Math" charset="0"/>
                        <a:cs typeface="Cambria Math" charset="0"/>
                      </a:rPr>
                      <m:t>≤</m:t>
                    </m:r>
                    <m:r>
                      <a:rPr lang="fr-FR" sz="2800" i="1">
                        <a:latin typeface="Cambria Math" charset="0"/>
                        <a:ea typeface="Cambria Math" charset="0"/>
                        <a:cs typeface="Cambria Math" charset="0"/>
                      </a:rPr>
                      <m:t>𝑙</m:t>
                    </m:r>
                    <m:r>
                      <a:rPr lang="fr-FR" sz="2800" i="1">
                        <a:latin typeface="Cambria Math" charset="0"/>
                        <a:ea typeface="Cambria Math" charset="0"/>
                        <a:cs typeface="Cambria Math" charset="0"/>
                      </a:rPr>
                      <m:t>≤(</m:t>
                    </m:r>
                    <m:r>
                      <a:rPr lang="fr-FR" sz="2800" i="1">
                        <a:latin typeface="Cambria Math" charset="0"/>
                        <a:ea typeface="Cambria Math" charset="0"/>
                        <a:cs typeface="Cambria Math" charset="0"/>
                      </a:rPr>
                      <m:t>𝑛</m:t>
                    </m:r>
                    <m:r>
                      <a:rPr lang="fr-FR" sz="2800" i="1">
                        <a:latin typeface="Cambria Math" charset="0"/>
                        <a:ea typeface="Cambria Math" charset="0"/>
                        <a:cs typeface="Cambria Math" charset="0"/>
                      </a:rPr>
                      <m:t>−1)</m:t>
                    </m:r>
                  </m:oMath>
                </a14:m>
                <a:endParaRPr lang="fr-FR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fr-FR" sz="2800" dirty="0"/>
                  <a:t>Le nombre quantique magnétique m                             </a:t>
                </a:r>
                <a14:m>
                  <m:oMath xmlns:m="http://schemas.openxmlformats.org/officeDocument/2006/math">
                    <m:r>
                      <a:rPr lang="fr-FR" sz="2800" i="1">
                        <a:latin typeface="Cambria Math" charset="0"/>
                      </a:rPr>
                      <m:t>−</m:t>
                    </m:r>
                    <m:r>
                      <a:rPr lang="fr-FR" sz="2800" i="1">
                        <a:latin typeface="Cambria Math" charset="0"/>
                      </a:rPr>
                      <m:t>𝑙</m:t>
                    </m:r>
                    <m:r>
                      <a:rPr lang="fr-FR" sz="2800" i="1">
                        <a:latin typeface="Cambria Math" charset="0"/>
                        <a:ea typeface="Cambria Math" charset="0"/>
                        <a:cs typeface="Cambria Math" charset="0"/>
                      </a:rPr>
                      <m:t>≤</m:t>
                    </m:r>
                    <m:r>
                      <a:rPr lang="fr-FR" sz="2800" i="1">
                        <a:latin typeface="Cambria Math" charset="0"/>
                        <a:ea typeface="Cambria Math" charset="0"/>
                        <a:cs typeface="Cambria Math" charset="0"/>
                      </a:rPr>
                      <m:t>𝑚</m:t>
                    </m:r>
                    <m:r>
                      <a:rPr lang="fr-FR" sz="2800" i="1">
                        <a:latin typeface="Cambria Math" charset="0"/>
                        <a:ea typeface="Cambria Math" charset="0"/>
                        <a:cs typeface="Cambria Math" charset="0"/>
                      </a:rPr>
                      <m:t>≤</m:t>
                    </m:r>
                    <m:r>
                      <a:rPr lang="fr-FR" sz="2800" i="1">
                        <a:latin typeface="Cambria Math" charset="0"/>
                        <a:ea typeface="Cambria Math" charset="0"/>
                        <a:cs typeface="Cambria Math" charset="0"/>
                      </a:rPr>
                      <m:t>𝑙</m:t>
                    </m:r>
                    <m:r>
                      <a:rPr lang="fr-FR" sz="2800" i="1">
                        <a:latin typeface="Cambria Math" charset="0"/>
                        <a:ea typeface="Cambria Math" charset="0"/>
                        <a:cs typeface="Cambria Math" charset="0"/>
                      </a:rPr>
                      <m:t> </m:t>
                    </m:r>
                  </m:oMath>
                </a14:m>
                <a:endParaRPr lang="fr-FR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fr-FR" sz="2800" dirty="0"/>
                  <a:t>Le nombre quantique de spin s                              </a:t>
                </a:r>
                <a14:m>
                  <m:oMath xmlns:m="http://schemas.openxmlformats.org/officeDocument/2006/math">
                    <m:r>
                      <a:rPr lang="fr-FR" sz="2800" i="1">
                        <a:latin typeface="Cambria Math" charset="0"/>
                      </a:rPr>
                      <m:t>𝑠</m:t>
                    </m:r>
                    <m:r>
                      <a:rPr lang="fr-FR" sz="2800" i="1">
                        <a:latin typeface="Cambria Math" charset="0"/>
                      </a:rPr>
                      <m:t>= +</m:t>
                    </m:r>
                    <m:f>
                      <m:fPr>
                        <m:ctrlPr>
                          <a:rPr lang="fr-FR" sz="2800" i="1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fr-FR" sz="2800" i="1">
                            <a:latin typeface="Cambria Math" charset="0"/>
                          </a:rPr>
                          <m:t>2</m:t>
                        </m:r>
                      </m:den>
                    </m:f>
                    <m:r>
                      <a:rPr lang="fr-FR" sz="2800" i="1">
                        <a:latin typeface="Cambria Math" charset="0"/>
                      </a:rPr>
                      <m:t>   </m:t>
                    </m:r>
                    <m:r>
                      <a:rPr lang="fr-FR" sz="2800" i="1">
                        <a:latin typeface="Cambria Math" charset="0"/>
                      </a:rPr>
                      <m:t>𝑜𝑢</m:t>
                    </m:r>
                    <m:r>
                      <a:rPr lang="fr-FR" sz="2800" i="1">
                        <a:latin typeface="Cambria Math" charset="0"/>
                      </a:rPr>
                      <m:t> −</m:t>
                    </m:r>
                    <m:f>
                      <m:fPr>
                        <m:ctrlPr>
                          <a:rPr lang="fr-FR" sz="2800" i="1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fr-FR" sz="2800" i="1">
                            <a:latin typeface="Cambria Math" charset="0"/>
                          </a:rPr>
                          <m:t>2</m:t>
                        </m:r>
                      </m:den>
                    </m:f>
                  </m:oMath>
                </a14:m>
                <a:endParaRPr lang="fr-FR" sz="2800" dirty="0"/>
              </a:p>
              <a:p>
                <a:endParaRPr lang="fr-FR" dirty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2" name="ZoneTexte 1">
                <a:extLst>
                  <a:ext uri="{FF2B5EF4-FFF2-40B4-BE49-F238E27FC236}">
                    <a16:creationId xmlns:a16="http://schemas.microsoft.com/office/drawing/2014/main" id="{11058000-B9D0-46DB-8A7F-F26AD7A150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4644" y="1858617"/>
                <a:ext cx="10726206" cy="4270913"/>
              </a:xfrm>
              <a:prstGeom prst="rect">
                <a:avLst/>
              </a:prstGeom>
              <a:blipFill>
                <a:blip r:embed="rId3"/>
                <a:stretch>
                  <a:fillRect l="-1136" t="-1569" r="-114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795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66579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III) Description de l’électron</a:t>
            </a:r>
            <a:endParaRPr lang="fr-FR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B6A339DE-20CC-4A34-968D-ADA06A82FF9A}"/>
              </a:ext>
            </a:extLst>
          </p:cNvPr>
          <p:cNvSpPr txBox="1"/>
          <p:nvPr/>
        </p:nvSpPr>
        <p:spPr>
          <a:xfrm>
            <a:off x="1470990" y="1798983"/>
            <a:ext cx="9233453" cy="4103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Notation des orbitales atomiques :</a:t>
            </a:r>
          </a:p>
          <a:p>
            <a:endParaRPr lang="fr-FR" sz="2800" dirty="0"/>
          </a:p>
          <a:p>
            <a:r>
              <a:rPr lang="fr-FR" sz="2800" dirty="0"/>
              <a:t>valeur de n – symbole associé à </a:t>
            </a:r>
            <a:r>
              <a:rPr lang="fr-FR" sz="2800" dirty="0">
                <a:latin typeface="Script MT Bold" panose="03040602040607080904" pitchFamily="66" charset="0"/>
              </a:rPr>
              <a:t>l</a:t>
            </a:r>
            <a:r>
              <a:rPr lang="fr-FR" sz="2800" dirty="0"/>
              <a:t> </a:t>
            </a:r>
            <a:r>
              <a:rPr lang="fr-FR" sz="2800" baseline="-25000" dirty="0"/>
              <a:t>– direction associée à m</a:t>
            </a:r>
          </a:p>
          <a:p>
            <a:endParaRPr lang="fr-FR" sz="2800" baseline="-25000" dirty="0"/>
          </a:p>
          <a:p>
            <a:endParaRPr lang="fr-FR" sz="2800" dirty="0"/>
          </a:p>
          <a:p>
            <a:r>
              <a:rPr lang="fr-FR" sz="2800" dirty="0"/>
              <a:t>Exemple: n=2,  </a:t>
            </a:r>
            <a:r>
              <a:rPr lang="fr-FR" sz="2800" dirty="0">
                <a:latin typeface="Script MT Bold" panose="03040602040607080904" pitchFamily="66" charset="0"/>
                <a:cs typeface="Arial" panose="020B0604020202020204" pitchFamily="34" charset="0"/>
              </a:rPr>
              <a:t>l</a:t>
            </a:r>
            <a:r>
              <a:rPr lang="fr-FR" sz="2800" dirty="0"/>
              <a:t>=</a:t>
            </a:r>
            <a:r>
              <a:rPr lang="fr-FR" sz="28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fr-FR" sz="2800" dirty="0"/>
              <a:t> et m=0</a:t>
            </a:r>
          </a:p>
          <a:p>
            <a:endParaRPr lang="fr-FR" sz="2800" dirty="0"/>
          </a:p>
          <a:p>
            <a:r>
              <a:rPr lang="fr-FR" sz="2800" dirty="0"/>
              <a:t>Notation de l’OA:  2p</a:t>
            </a:r>
            <a:r>
              <a:rPr lang="fr-FR" sz="2800" baseline="-25000" dirty="0"/>
              <a:t>z  </a:t>
            </a:r>
            <a:r>
              <a:rPr lang="fr-FR" sz="2800" dirty="0"/>
              <a:t>simplifié en 2p</a:t>
            </a:r>
            <a:endParaRPr lang="fr-FR" sz="2800" baseline="-25000" dirty="0"/>
          </a:p>
          <a:p>
            <a:r>
              <a:rPr lang="fr-FR" sz="2800" dirty="0"/>
              <a:t>(Par convention, on associe à la valeur m=0 à l’axe z)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1993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>
                <a:extLst>
                  <a:ext uri="{FF2B5EF4-FFF2-40B4-BE49-F238E27FC236}">
                    <a16:creationId xmlns="" xmlns:a16="http://schemas.microsoft.com/office/drawing/2014/main" id="{3AD6B2DB-BB9F-4466-AF2B-FDA778D47959}"/>
                  </a:ext>
                </a:extLst>
              </p:cNvPr>
              <p:cNvSpPr txBox="1"/>
              <p:nvPr/>
            </p:nvSpPr>
            <p:spPr>
              <a:xfrm>
                <a:off x="625642" y="818147"/>
                <a:ext cx="10243189" cy="51090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/>
                <a:r>
                  <a:rPr lang="fr-FR" sz="2800" dirty="0">
                    <a:solidFill>
                      <a:srgbClr val="000000"/>
                    </a:solidFill>
                  </a:rPr>
                  <a:t>Exemple: </a:t>
                </a:r>
              </a:p>
              <a:p>
                <a:pPr lvl="0"/>
                <a:endParaRPr lang="fr-FR" sz="2800" dirty="0">
                  <a:solidFill>
                    <a:srgbClr val="000000"/>
                  </a:solidFill>
                </a:endParaRPr>
              </a:p>
              <a:p>
                <a:pPr lvl="0"/>
                <a:r>
                  <a:rPr lang="fr-FR" sz="2800" dirty="0">
                    <a:solidFill>
                      <a:srgbClr val="000000"/>
                    </a:solidFill>
                  </a:rPr>
                  <a:t>Si </a:t>
                </a:r>
                <a14:m>
                  <m:oMath xmlns:m="http://schemas.openxmlformats.org/officeDocument/2006/math"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𝑛</m:t>
                    </m:r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=1</m:t>
                    </m:r>
                  </m:oMath>
                </a14:m>
                <a:r>
                  <a:rPr lang="fr-FR" sz="2800" dirty="0">
                    <a:solidFill>
                      <a:srgbClr val="000000"/>
                    </a:solidFill>
                  </a:rPr>
                  <a:t>, alors </a:t>
                </a:r>
                <a14:m>
                  <m:oMath xmlns:m="http://schemas.openxmlformats.org/officeDocument/2006/math"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𝑙</m:t>
                    </m:r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=0</m:t>
                    </m:r>
                  </m:oMath>
                </a14:m>
                <a:r>
                  <a:rPr lang="fr-FR" sz="2800" dirty="0">
                    <a:solidFill>
                      <a:srgbClr val="000000"/>
                    </a:solidFill>
                  </a:rPr>
                  <a:t> (donc s) et </a:t>
                </a:r>
                <a14:m>
                  <m:oMath xmlns:m="http://schemas.openxmlformats.org/officeDocument/2006/math"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𝑚</m:t>
                    </m:r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=0 </m:t>
                    </m:r>
                  </m:oMath>
                </a14:m>
                <a:endParaRPr lang="fr-FR" sz="2800" dirty="0">
                  <a:solidFill>
                    <a:srgbClr val="000000"/>
                  </a:solidFill>
                </a:endParaRPr>
              </a:p>
              <a:p>
                <a:pPr lvl="0"/>
                <a:r>
                  <a:rPr lang="fr-FR" sz="2800" dirty="0">
                    <a:solidFill>
                      <a:srgbClr val="000000"/>
                    </a:solidFill>
                  </a:rPr>
                  <a:t>Donc on note la case quantique de la couche </a:t>
                </a:r>
                <a14:m>
                  <m:oMath xmlns:m="http://schemas.openxmlformats.org/officeDocument/2006/math"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1</m:t>
                    </m:r>
                  </m:oMath>
                </a14:m>
                <a:r>
                  <a:rPr lang="fr-FR" sz="2800" dirty="0">
                    <a:solidFill>
                      <a:srgbClr val="000000"/>
                    </a:solidFill>
                  </a:rPr>
                  <a:t>: </a:t>
                </a:r>
                <a14:m>
                  <m:oMath xmlns:m="http://schemas.openxmlformats.org/officeDocument/2006/math">
                    <m:r>
                      <a:rPr lang="fr-FR" sz="2800" i="1">
                        <a:solidFill>
                          <a:srgbClr val="000000"/>
                        </a:solidFill>
                        <a:latin typeface="Cambria Math" charset="0"/>
                      </a:rPr>
                      <m:t>1</m:t>
                    </m:r>
                    <m:r>
                      <a:rPr lang="fr-FR" sz="2800" i="1">
                        <a:solidFill>
                          <a:srgbClr val="000000"/>
                        </a:solidFill>
                        <a:latin typeface="Cambria Math" charset="0"/>
                      </a:rPr>
                      <m:t>𝑠</m:t>
                    </m:r>
                  </m:oMath>
                </a14:m>
                <a:endParaRPr lang="fr-FR" sz="2800" dirty="0">
                  <a:solidFill>
                    <a:srgbClr val="000000"/>
                  </a:solidFill>
                </a:endParaRPr>
              </a:p>
              <a:p>
                <a:pPr lvl="0"/>
                <a:r>
                  <a:rPr lang="fr-FR" sz="2800" dirty="0">
                    <a:solidFill>
                      <a:srgbClr val="000000"/>
                    </a:solidFill>
                  </a:rPr>
                  <a:t>Et comme dans chaque case quantique, on a 2 électrons, on a </a:t>
                </a:r>
                <a14:m>
                  <m:oMath xmlns:m="http://schemas.openxmlformats.org/officeDocument/2006/math">
                    <m:r>
                      <a:rPr lang="fr-FR" sz="2800" i="1">
                        <a:solidFill>
                          <a:srgbClr val="000000"/>
                        </a:solidFill>
                        <a:latin typeface="Cambria Math" charset="0"/>
                      </a:rPr>
                      <m:t>1</m:t>
                    </m:r>
                    <m:r>
                      <a:rPr lang="fr-FR" sz="2800" i="1">
                        <a:solidFill>
                          <a:srgbClr val="000000"/>
                        </a:solidFill>
                        <a:latin typeface="Cambria Math" charset="0"/>
                      </a:rPr>
                      <m:t>𝑠</m:t>
                    </m:r>
                    <m:r>
                      <a:rPr lang="fr-FR" sz="2800" i="1" baseline="30000">
                        <a:solidFill>
                          <a:srgbClr val="000000"/>
                        </a:solidFill>
                        <a:latin typeface="Cambria Math" charset="0"/>
                      </a:rPr>
                      <m:t>2</m:t>
                    </m:r>
                  </m:oMath>
                </a14:m>
                <a:endParaRPr lang="fr-FR" sz="2800" baseline="30000" dirty="0">
                  <a:solidFill>
                    <a:srgbClr val="000000"/>
                  </a:solidFill>
                </a:endParaRPr>
              </a:p>
              <a:p>
                <a:pPr lvl="0"/>
                <a:endParaRPr lang="fr-FR" sz="2800" dirty="0">
                  <a:solidFill>
                    <a:srgbClr val="000000"/>
                  </a:solidFill>
                </a:endParaRPr>
              </a:p>
              <a:p>
                <a:pPr lvl="0"/>
                <a:r>
                  <a:rPr lang="fr-FR" sz="2800" dirty="0">
                    <a:solidFill>
                      <a:srgbClr val="000000"/>
                    </a:solidFill>
                  </a:rPr>
                  <a:t>Si </a:t>
                </a:r>
                <a14:m>
                  <m:oMath xmlns:m="http://schemas.openxmlformats.org/officeDocument/2006/math"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𝑛</m:t>
                    </m:r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=2</m:t>
                    </m:r>
                  </m:oMath>
                </a14:m>
                <a:r>
                  <a:rPr lang="fr-FR" sz="2800" dirty="0">
                    <a:solidFill>
                      <a:srgbClr val="000000"/>
                    </a:solidFill>
                  </a:rPr>
                  <a:t>, alors </a:t>
                </a:r>
                <a14:m>
                  <m:oMath xmlns:m="http://schemas.openxmlformats.org/officeDocument/2006/math">
                    <m:r>
                      <a:rPr lang="fr-FR" sz="2800" i="1">
                        <a:solidFill>
                          <a:srgbClr val="000000"/>
                        </a:solidFill>
                        <a:latin typeface="Cambria Math" charset="0"/>
                      </a:rPr>
                      <m:t>𝑙</m:t>
                    </m:r>
                    <m:r>
                      <a:rPr lang="fr-FR" sz="2800" i="1">
                        <a:solidFill>
                          <a:srgbClr val="000000"/>
                        </a:solidFill>
                        <a:latin typeface="Cambria Math" charset="0"/>
                      </a:rPr>
                      <m:t>=0</m:t>
                    </m:r>
                  </m:oMath>
                </a14:m>
                <a:r>
                  <a:rPr lang="fr-FR" sz="2800" dirty="0">
                    <a:solidFill>
                      <a:srgbClr val="000000"/>
                    </a:solidFill>
                  </a:rPr>
                  <a:t> ou </a:t>
                </a:r>
                <a14:m>
                  <m:oMath xmlns:m="http://schemas.openxmlformats.org/officeDocument/2006/math"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1</m:t>
                    </m:r>
                  </m:oMath>
                </a14:m>
                <a:r>
                  <a:rPr lang="fr-FR" sz="2800" dirty="0">
                    <a:solidFill>
                      <a:srgbClr val="000000"/>
                    </a:solidFill>
                  </a:rPr>
                  <a:t> </a:t>
                </a:r>
              </a:p>
              <a:p>
                <a:pPr lvl="0"/>
                <a:r>
                  <a:rPr lang="fr-FR" sz="2800" dirty="0">
                    <a:solidFill>
                      <a:srgbClr val="000000"/>
                    </a:solidFill>
                  </a:rPr>
                  <a:t>Pour </a:t>
                </a:r>
                <a14:m>
                  <m:oMath xmlns:m="http://schemas.openxmlformats.org/officeDocument/2006/math">
                    <m:r>
                      <a:rPr lang="fr-FR" sz="2800" i="1">
                        <a:solidFill>
                          <a:srgbClr val="000000"/>
                        </a:solidFill>
                        <a:latin typeface="Cambria Math" charset="0"/>
                      </a:rPr>
                      <m:t>𝑙</m:t>
                    </m:r>
                    <m:r>
                      <a:rPr lang="fr-FR" sz="2800" i="1">
                        <a:solidFill>
                          <a:srgbClr val="000000"/>
                        </a:solidFill>
                        <a:latin typeface="Cambria Math" charset="0"/>
                      </a:rPr>
                      <m:t>=0</m:t>
                    </m:r>
                  </m:oMath>
                </a14:m>
                <a:r>
                  <a:rPr lang="fr-FR" sz="2800" dirty="0">
                    <a:solidFill>
                      <a:srgbClr val="000000"/>
                    </a:solidFill>
                  </a:rPr>
                  <a:t> (donc s), on a </a:t>
                </a:r>
                <a14:m>
                  <m:oMath xmlns:m="http://schemas.openxmlformats.org/officeDocument/2006/math"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𝑚</m:t>
                    </m:r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=0</m:t>
                    </m:r>
                  </m:oMath>
                </a14:m>
                <a:r>
                  <a:rPr lang="fr-FR" sz="2800" dirty="0">
                    <a:solidFill>
                      <a:srgbClr val="000000"/>
                    </a:solidFill>
                  </a:rPr>
                  <a:t>    on note cette case quantique </a:t>
                </a:r>
                <a14:m>
                  <m:oMath xmlns:m="http://schemas.openxmlformats.org/officeDocument/2006/math"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2</m:t>
                    </m:r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𝑠</m:t>
                    </m:r>
                  </m:oMath>
                </a14:m>
                <a:endParaRPr lang="fr-FR" sz="2800" dirty="0">
                  <a:solidFill>
                    <a:srgbClr val="000000"/>
                  </a:solidFill>
                </a:endParaRPr>
              </a:p>
              <a:p>
                <a:pPr lvl="0"/>
                <a:r>
                  <a:rPr lang="fr-FR" sz="2800" dirty="0">
                    <a:solidFill>
                      <a:srgbClr val="000000"/>
                    </a:solidFill>
                  </a:rPr>
                  <a:t>Pour </a:t>
                </a:r>
                <a14:m>
                  <m:oMath xmlns:m="http://schemas.openxmlformats.org/officeDocument/2006/math">
                    <m:r>
                      <a:rPr lang="fr-FR" sz="2800" i="1">
                        <a:solidFill>
                          <a:srgbClr val="000000"/>
                        </a:solidFill>
                        <a:latin typeface="Cambria Math" charset="0"/>
                      </a:rPr>
                      <m:t>𝑙</m:t>
                    </m:r>
                    <m:r>
                      <a:rPr lang="fr-FR" sz="2800" i="1">
                        <a:solidFill>
                          <a:srgbClr val="000000"/>
                        </a:solidFill>
                        <a:latin typeface="Cambria Math" charset="0"/>
                      </a:rPr>
                      <m:t>=1</m:t>
                    </m:r>
                  </m:oMath>
                </a14:m>
                <a:r>
                  <a:rPr lang="fr-FR" sz="2800" dirty="0">
                    <a:solidFill>
                      <a:srgbClr val="000000"/>
                    </a:solidFill>
                  </a:rPr>
                  <a:t>(donc p), on a </a:t>
                </a:r>
                <a14:m>
                  <m:oMath xmlns:m="http://schemas.openxmlformats.org/officeDocument/2006/math"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𝑚</m:t>
                    </m:r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=−1, 0, 1   </m:t>
                    </m:r>
                  </m:oMath>
                </a14:m>
                <a:r>
                  <a:rPr lang="fr-FR" sz="2800" dirty="0">
                    <a:solidFill>
                      <a:srgbClr val="000000"/>
                    </a:solidFill>
                  </a:rPr>
                  <a:t>on note ces cases </a:t>
                </a:r>
                <a:r>
                  <a:rPr lang="fr-FR" sz="2800" dirty="0" smtClean="0">
                    <a:solidFill>
                      <a:srgbClr val="000000"/>
                    </a:solidFill>
                  </a:rPr>
                  <a:t>quantiques</a:t>
                </a:r>
                <a:endParaRPr lang="fr-FR" sz="2800" dirty="0">
                  <a:solidFill>
                    <a:srgbClr val="000000"/>
                  </a:solidFill>
                </a:endParaRPr>
              </a:p>
              <a:p>
                <a:pPr lvl="0"/>
                <a14:m>
                  <m:oMath xmlns:m="http://schemas.openxmlformats.org/officeDocument/2006/math"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2</m:t>
                    </m:r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𝑝𝑥</m:t>
                    </m:r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 2</m:t>
                    </m:r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𝑝𝑦</m:t>
                    </m:r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 2</m:t>
                    </m:r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𝑝𝑧</m:t>
                    </m:r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 </m:t>
                    </m:r>
                  </m:oMath>
                </a14:m>
                <a:r>
                  <a:rPr lang="fr-FR" sz="2800" dirty="0">
                    <a:solidFill>
                      <a:srgbClr val="000000"/>
                    </a:solidFill>
                  </a:rPr>
                  <a:t>(de même énergie)</a:t>
                </a:r>
              </a:p>
              <a:p>
                <a:pPr lvl="0"/>
                <a:r>
                  <a:rPr lang="fr-FR" sz="2800" dirty="0">
                    <a:solidFill>
                      <a:srgbClr val="000000"/>
                    </a:solidFill>
                  </a:rPr>
                  <a:t>On a 2 électrons dans chaque case quantique, donc on a </a:t>
                </a:r>
                <a14:m>
                  <m:oMath xmlns:m="http://schemas.openxmlformats.org/officeDocument/2006/math"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2</m:t>
                    </m:r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𝑠</m:t>
                    </m:r>
                    <m:r>
                      <a:rPr lang="fr-FR" sz="2800" i="1" baseline="30000" dirty="0">
                        <a:solidFill>
                          <a:srgbClr val="000000"/>
                        </a:solidFill>
                        <a:latin typeface="Cambria Math" charset="0"/>
                      </a:rPr>
                      <m:t>2</m:t>
                    </m:r>
                  </m:oMath>
                </a14:m>
                <a:r>
                  <a:rPr lang="fr-FR" sz="2800" dirty="0">
                    <a:solidFill>
                      <a:srgbClr val="000000"/>
                    </a:solidFill>
                  </a:rPr>
                  <a:t> et </a:t>
                </a:r>
                <a14:m>
                  <m:oMath xmlns:m="http://schemas.openxmlformats.org/officeDocument/2006/math"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2</m:t>
                    </m:r>
                    <m:r>
                      <a:rPr lang="fr-FR" sz="2800" i="1" dirty="0">
                        <a:solidFill>
                          <a:srgbClr val="000000"/>
                        </a:solidFill>
                        <a:latin typeface="Cambria Math" charset="0"/>
                      </a:rPr>
                      <m:t>𝑝</m:t>
                    </m:r>
                    <m:r>
                      <a:rPr lang="fr-FR" sz="2800" i="1" baseline="30000" dirty="0">
                        <a:solidFill>
                          <a:srgbClr val="000000"/>
                        </a:solidFill>
                        <a:latin typeface="Cambria Math" charset="0"/>
                      </a:rPr>
                      <m:t>6</m:t>
                    </m:r>
                  </m:oMath>
                </a14:m>
                <a:endParaRPr lang="fr-FR" sz="2800" baseline="30000" dirty="0">
                  <a:solidFill>
                    <a:srgbClr val="000000"/>
                  </a:solidFill>
                </a:endParaRP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2" name="ZoneTexte 1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3AD6B2DB-BB9F-4466-AF2B-FDA778D479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642" y="818147"/>
                <a:ext cx="10243189" cy="5109091"/>
              </a:xfrm>
              <a:prstGeom prst="rect">
                <a:avLst/>
              </a:prstGeom>
              <a:blipFill rotWithShape="0">
                <a:blip r:embed="rId2"/>
                <a:stretch>
                  <a:fillRect l="-1250" t="-1193" r="-17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54547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047344" y="2578308"/>
            <a:ext cx="369075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dirty="0"/>
              <a:t>PAUSE </a:t>
            </a:r>
            <a:r>
              <a:rPr lang="fr-FR" sz="6600" dirty="0">
                <a:sym typeface="Wingdings"/>
              </a:rPr>
              <a:t>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5112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02857" y="296535"/>
            <a:ext cx="7170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IV) Configuration électronique</a:t>
            </a:r>
            <a:endParaRPr lang="fr-FR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23C79D5D-6FEC-4F36-8EB1-07C3E067EA37}"/>
              </a:ext>
            </a:extLst>
          </p:cNvPr>
          <p:cNvSpPr txBox="1"/>
          <p:nvPr/>
        </p:nvSpPr>
        <p:spPr>
          <a:xfrm>
            <a:off x="655983" y="911814"/>
            <a:ext cx="9193479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sz="2800" dirty="0"/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2800" dirty="0">
                <a:sym typeface="Wingdings" panose="05000000000000000000" pitchFamily="2" charset="2"/>
              </a:rPr>
              <a:t>Comment écrire la configuration électronique d’un atome ?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fr-FR" sz="2800" dirty="0">
              <a:sym typeface="Wingdings" panose="05000000000000000000" pitchFamily="2" charset="2"/>
            </a:endParaRPr>
          </a:p>
          <a:p>
            <a:r>
              <a:rPr lang="fr-FR" sz="2800" u="sng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1) </a:t>
            </a:r>
            <a:r>
              <a:rPr lang="fr-FR" sz="2800" u="sng" dirty="0">
                <a:sym typeface="Wingdings" panose="05000000000000000000" pitchFamily="2" charset="2"/>
              </a:rPr>
              <a:t>Astuce: Diagramme de Klechkowski:</a:t>
            </a:r>
          </a:p>
          <a:p>
            <a:r>
              <a:rPr lang="fr-FR" dirty="0"/>
              <a:t> </a:t>
            </a:r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="" xmlns:a16="http://schemas.microsoft.com/office/drawing/2014/main" id="{1C66D63B-093E-4795-A971-900DF0AF76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3948" y="2850806"/>
            <a:ext cx="3468756" cy="3838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86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7170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IV) Configuration électronique</a:t>
            </a:r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546653" y="1182756"/>
            <a:ext cx="11350486" cy="8379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u="sng" dirty="0"/>
              <a:t>2) Remplir les orbitales atomiques:</a:t>
            </a:r>
          </a:p>
          <a:p>
            <a:endParaRPr lang="fr-FR" sz="2800" dirty="0"/>
          </a:p>
          <a:p>
            <a:r>
              <a:rPr lang="fr-FR" sz="2800" dirty="0"/>
              <a:t>Les orbitales de type s contiennent 2 électrons au maximum</a:t>
            </a:r>
          </a:p>
          <a:p>
            <a:r>
              <a:rPr lang="fr-FR" sz="2800" dirty="0"/>
              <a:t>Les orbitales de type p contiennent 6 électrons au maximum</a:t>
            </a:r>
          </a:p>
          <a:p>
            <a:r>
              <a:rPr lang="fr-FR" sz="2800" dirty="0"/>
              <a:t>Les orbitales de type d contiennent 10 électrons au maximum</a:t>
            </a:r>
          </a:p>
          <a:p>
            <a:r>
              <a:rPr lang="fr-FR" sz="2800" dirty="0"/>
              <a:t>Les orbitales de type f contiennent 14 électrons au maximum</a:t>
            </a:r>
          </a:p>
          <a:p>
            <a:endParaRPr lang="fr-FR" sz="2800" dirty="0"/>
          </a:p>
          <a:p>
            <a:r>
              <a:rPr lang="fr-FR" sz="2800" dirty="0"/>
              <a:t>Exemple du carbone: Z=6</a:t>
            </a:r>
          </a:p>
          <a:p>
            <a:r>
              <a:rPr lang="fr-FR" sz="2800" dirty="0"/>
              <a:t>1s</a:t>
            </a:r>
            <a:r>
              <a:rPr lang="fr-FR" sz="2800" baseline="30000" dirty="0"/>
              <a:t>2</a:t>
            </a:r>
            <a:r>
              <a:rPr lang="fr-FR" sz="2800" dirty="0"/>
              <a:t> 2s</a:t>
            </a:r>
            <a:r>
              <a:rPr lang="fr-FR" sz="2800" baseline="30000" dirty="0"/>
              <a:t>2</a:t>
            </a:r>
            <a:r>
              <a:rPr lang="fr-FR" sz="2800" dirty="0"/>
              <a:t> 2p</a:t>
            </a:r>
            <a:r>
              <a:rPr lang="fr-FR" sz="2800" baseline="30000" dirty="0"/>
              <a:t>2</a:t>
            </a:r>
          </a:p>
          <a:p>
            <a:endParaRPr lang="fr-FR" sz="2800" dirty="0"/>
          </a:p>
          <a:p>
            <a:r>
              <a:rPr lang="fr-FR" sz="2800" dirty="0"/>
              <a:t>On dit que le remplissage des OA est régit par la règle du « n+</a:t>
            </a:r>
            <a:r>
              <a:rPr lang="fr-FR" sz="2800" dirty="0">
                <a:latin typeface="Script MT Bold" panose="03040602040607080904" pitchFamily="66" charset="0"/>
              </a:rPr>
              <a:t> l</a:t>
            </a:r>
            <a:r>
              <a:rPr lang="fr-FR" sz="2800" dirty="0"/>
              <a:t> minimum » aussi appelée règle de Madelung</a:t>
            </a:r>
          </a:p>
          <a:p>
            <a:r>
              <a:rPr lang="fr-FR" sz="2800" dirty="0"/>
              <a:t>Ex: </a:t>
            </a:r>
            <a:r>
              <a:rPr lang="fr-FR" sz="2800" b="1" dirty="0"/>
              <a:t>4s </a:t>
            </a:r>
            <a:r>
              <a:rPr lang="fr-FR" sz="2800" dirty="0"/>
              <a:t>=&gt; « n + </a:t>
            </a:r>
            <a:r>
              <a:rPr lang="fr-FR" sz="2800" dirty="0">
                <a:latin typeface="Script MT Bold" panose="03040602040607080904" pitchFamily="66" charset="0"/>
              </a:rPr>
              <a:t>l</a:t>
            </a:r>
            <a:r>
              <a:rPr lang="fr-FR" sz="2800" dirty="0"/>
              <a:t> » = </a:t>
            </a:r>
            <a:r>
              <a:rPr lang="fr-FR" sz="2800" b="1" dirty="0"/>
              <a:t>4 </a:t>
            </a:r>
            <a:r>
              <a:rPr lang="fr-FR" sz="2800" dirty="0"/>
              <a:t>et </a:t>
            </a:r>
            <a:r>
              <a:rPr lang="fr-FR" sz="2800" b="1" dirty="0"/>
              <a:t>4p </a:t>
            </a:r>
            <a:r>
              <a:rPr lang="fr-FR" sz="2800" dirty="0"/>
              <a:t>=&gt; « n + </a:t>
            </a:r>
            <a:r>
              <a:rPr lang="fr-FR" sz="2800" dirty="0">
                <a:latin typeface="Script MT Bold" panose="03040602040607080904" pitchFamily="66" charset="0"/>
              </a:rPr>
              <a:t>l</a:t>
            </a:r>
            <a:r>
              <a:rPr lang="fr-FR" sz="2800" dirty="0"/>
              <a:t> » = </a:t>
            </a:r>
            <a:r>
              <a:rPr lang="fr-FR" sz="2800" b="1" dirty="0"/>
              <a:t>5 </a:t>
            </a:r>
            <a:r>
              <a:rPr lang="fr-FR" sz="2800" dirty="0">
                <a:sym typeface="Wingdings" panose="05000000000000000000" pitchFamily="2" charset="2"/>
              </a:rPr>
              <a:t> 4s avant 4p</a:t>
            </a:r>
            <a:endParaRPr lang="fr-FR" sz="2800" dirty="0"/>
          </a:p>
          <a:p>
            <a:endParaRPr lang="fr-FR" sz="2800" dirty="0"/>
          </a:p>
          <a:p>
            <a:endParaRPr lang="fr-FR" sz="2800" dirty="0"/>
          </a:p>
          <a:p>
            <a:endParaRPr lang="fr-FR" sz="2800" dirty="0"/>
          </a:p>
          <a:p>
            <a:endParaRPr lang="fr-FR" sz="2800" dirty="0"/>
          </a:p>
          <a:p>
            <a:r>
              <a:rPr lang="fr-FR" sz="2800" dirty="0"/>
              <a:t> </a:t>
            </a:r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78060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7170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IV) Configuration électronique</a:t>
            </a:r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874644" y="1858617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F7F629AE-C15E-4DEA-86D4-5EA4F212C951}"/>
              </a:ext>
            </a:extLst>
          </p:cNvPr>
          <p:cNvSpPr txBox="1"/>
          <p:nvPr/>
        </p:nvSpPr>
        <p:spPr>
          <a:xfrm>
            <a:off x="467450" y="1595021"/>
            <a:ext cx="11216019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u="sng" dirty="0"/>
              <a:t>3) Les cas des ions</a:t>
            </a:r>
          </a:p>
          <a:p>
            <a:endParaRPr lang="fr-FR" sz="2800" dirty="0"/>
          </a:p>
          <a:p>
            <a:r>
              <a:rPr lang="fr-FR" sz="2800" dirty="0"/>
              <a:t>On écrit la configuration de l’atome dont est issus l’ion en premier et on </a:t>
            </a:r>
          </a:p>
          <a:p>
            <a:r>
              <a:rPr lang="fr-FR" sz="2800" dirty="0"/>
              <a:t>effectue l’ajout (anion) ou le retrait (cation) d’e- ensuite +++</a:t>
            </a:r>
          </a:p>
          <a:p>
            <a:endParaRPr lang="fr-FR" sz="2800" dirty="0"/>
          </a:p>
          <a:p>
            <a:r>
              <a:rPr lang="fr-FR" sz="2800" u="sng" dirty="0"/>
              <a:t>Exemple Anion</a:t>
            </a:r>
            <a:r>
              <a:rPr lang="fr-FR" sz="2800" dirty="0"/>
              <a:t>: Configuration électronique du C</a:t>
            </a:r>
            <a:r>
              <a:rPr lang="fr-FR" sz="2800" baseline="30000" dirty="0"/>
              <a:t>-  </a:t>
            </a:r>
            <a:r>
              <a:rPr lang="fr-FR" sz="2800" dirty="0"/>
              <a:t>(Rappel Z du carbone =6)</a:t>
            </a:r>
          </a:p>
          <a:p>
            <a:endParaRPr lang="fr-FR" sz="2800" dirty="0"/>
          </a:p>
          <a:p>
            <a:r>
              <a:rPr lang="fr-FR" sz="2800" dirty="0"/>
              <a:t>Configuration du carbone: 1s</a:t>
            </a:r>
            <a:r>
              <a:rPr lang="fr-FR" sz="2800" baseline="30000" dirty="0"/>
              <a:t>2</a:t>
            </a:r>
            <a:r>
              <a:rPr lang="fr-FR" sz="2800" dirty="0"/>
              <a:t> 2s</a:t>
            </a:r>
            <a:r>
              <a:rPr lang="fr-FR" sz="2800" baseline="30000" dirty="0"/>
              <a:t>2</a:t>
            </a:r>
            <a:r>
              <a:rPr lang="fr-FR" sz="2800" dirty="0"/>
              <a:t> 2p</a:t>
            </a:r>
            <a:r>
              <a:rPr lang="fr-FR" sz="2800" baseline="30000" dirty="0"/>
              <a:t>2</a:t>
            </a:r>
          </a:p>
          <a:p>
            <a:r>
              <a:rPr lang="fr-FR" sz="2800" dirty="0"/>
              <a:t>Configuration du C</a:t>
            </a:r>
            <a:r>
              <a:rPr lang="fr-FR" sz="2800" baseline="30000" dirty="0"/>
              <a:t>-  </a:t>
            </a:r>
            <a:r>
              <a:rPr lang="fr-FR" sz="2800" dirty="0"/>
              <a:t>(donc 1 e- en plus): 1s</a:t>
            </a:r>
            <a:r>
              <a:rPr lang="fr-FR" sz="2800" baseline="30000" dirty="0"/>
              <a:t>2</a:t>
            </a:r>
            <a:r>
              <a:rPr lang="fr-FR" sz="2800" dirty="0"/>
              <a:t> 2s</a:t>
            </a:r>
            <a:r>
              <a:rPr lang="fr-FR" sz="2800" baseline="30000" dirty="0"/>
              <a:t>2</a:t>
            </a:r>
            <a:r>
              <a:rPr lang="fr-FR" sz="2800" dirty="0"/>
              <a:t> 2p</a:t>
            </a:r>
            <a:r>
              <a:rPr lang="fr-FR" sz="2800" baseline="30000" dirty="0"/>
              <a:t>3</a:t>
            </a:r>
          </a:p>
          <a:p>
            <a:endParaRPr lang="fr-FR" sz="2800" dirty="0"/>
          </a:p>
          <a:p>
            <a:endParaRPr lang="fr-FR" sz="2800" dirty="0"/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30271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7170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IV) Configuration électronique</a:t>
            </a:r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816951" y="2108808"/>
            <a:ext cx="11060400" cy="33855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u="sng" dirty="0"/>
              <a:t>Exemple Cation</a:t>
            </a:r>
            <a:r>
              <a:rPr lang="fr-FR" sz="2800" dirty="0"/>
              <a:t>: Configuration électronique du Ca+ (Z du calcium =20)</a:t>
            </a:r>
          </a:p>
          <a:p>
            <a:endParaRPr lang="fr-FR" sz="2800" dirty="0"/>
          </a:p>
          <a:p>
            <a:r>
              <a:rPr lang="fr-FR" sz="2800" dirty="0"/>
              <a:t>Configuration du calcium: 1s</a:t>
            </a:r>
            <a:r>
              <a:rPr lang="fr-FR" sz="2800" baseline="30000" dirty="0"/>
              <a:t>2</a:t>
            </a:r>
            <a:r>
              <a:rPr lang="fr-FR" sz="2800" dirty="0"/>
              <a:t> 2s</a:t>
            </a:r>
            <a:r>
              <a:rPr lang="fr-FR" sz="2800" baseline="30000" dirty="0"/>
              <a:t>2</a:t>
            </a:r>
            <a:r>
              <a:rPr lang="fr-FR" sz="2800" dirty="0"/>
              <a:t> 2p</a:t>
            </a:r>
            <a:r>
              <a:rPr lang="fr-FR" sz="2800" baseline="30000" dirty="0"/>
              <a:t>6</a:t>
            </a:r>
            <a:r>
              <a:rPr lang="fr-FR" sz="2800" dirty="0"/>
              <a:t> 3s</a:t>
            </a:r>
            <a:r>
              <a:rPr lang="fr-FR" sz="2800" baseline="30000" dirty="0"/>
              <a:t>2</a:t>
            </a:r>
            <a:r>
              <a:rPr lang="fr-FR" sz="2800" dirty="0"/>
              <a:t> 3p</a:t>
            </a:r>
            <a:r>
              <a:rPr lang="fr-FR" sz="2800" baseline="30000" dirty="0"/>
              <a:t>6</a:t>
            </a:r>
            <a:r>
              <a:rPr lang="fr-FR" sz="2800" dirty="0"/>
              <a:t> 4s</a:t>
            </a:r>
            <a:r>
              <a:rPr lang="fr-FR" sz="2800" baseline="30000" dirty="0"/>
              <a:t>2</a:t>
            </a:r>
          </a:p>
          <a:p>
            <a:r>
              <a:rPr lang="fr-FR" sz="2800" dirty="0"/>
              <a:t>Configuration du Ca+ (donc 1 e- en moins): 1s</a:t>
            </a:r>
            <a:r>
              <a:rPr lang="fr-FR" sz="2800" baseline="30000" dirty="0"/>
              <a:t>2</a:t>
            </a:r>
            <a:r>
              <a:rPr lang="fr-FR" sz="2800" dirty="0"/>
              <a:t> 2s</a:t>
            </a:r>
            <a:r>
              <a:rPr lang="fr-FR" sz="2800" baseline="30000" dirty="0"/>
              <a:t>2</a:t>
            </a:r>
            <a:r>
              <a:rPr lang="fr-FR" sz="2800" dirty="0"/>
              <a:t> 2p</a:t>
            </a:r>
            <a:r>
              <a:rPr lang="fr-FR" sz="2800" baseline="30000" dirty="0"/>
              <a:t>6</a:t>
            </a:r>
            <a:r>
              <a:rPr lang="fr-FR" sz="2800" dirty="0"/>
              <a:t> 3s</a:t>
            </a:r>
            <a:r>
              <a:rPr lang="fr-FR" sz="2800" baseline="30000" dirty="0"/>
              <a:t>2</a:t>
            </a:r>
            <a:r>
              <a:rPr lang="fr-FR" sz="2800" dirty="0"/>
              <a:t> 3p</a:t>
            </a:r>
            <a:r>
              <a:rPr lang="fr-FR" sz="2800" baseline="30000" dirty="0"/>
              <a:t>6</a:t>
            </a:r>
            <a:r>
              <a:rPr lang="fr-FR" sz="2800" dirty="0"/>
              <a:t> 4s</a:t>
            </a:r>
            <a:r>
              <a:rPr lang="fr-FR" sz="2800" baseline="30000" dirty="0"/>
              <a:t>1</a:t>
            </a:r>
          </a:p>
          <a:p>
            <a:endParaRPr lang="fr-FR" sz="2800" dirty="0"/>
          </a:p>
          <a:p>
            <a:r>
              <a:rPr lang="fr-FR" sz="2800" dirty="0"/>
              <a:t>/!\ Pour les cations, les électrons de l’orbitale 4s seront enlevés avant ceux </a:t>
            </a:r>
          </a:p>
          <a:p>
            <a:r>
              <a:rPr lang="fr-FR" sz="2800" dirty="0"/>
              <a:t>de l’orbitale 3d+++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5159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7170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IV) Configuration électronique</a:t>
            </a:r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874644" y="1858617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608701A5-ED69-4FC6-8149-41376A1B67EC}"/>
              </a:ext>
            </a:extLst>
          </p:cNvPr>
          <p:cNvSpPr txBox="1"/>
          <p:nvPr/>
        </p:nvSpPr>
        <p:spPr>
          <a:xfrm>
            <a:off x="518163" y="1326931"/>
            <a:ext cx="11673837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Exceptions dans la configuration électronique: </a:t>
            </a:r>
            <a:r>
              <a:rPr lang="fr-FR" sz="2800" b="1" dirty="0">
                <a:solidFill>
                  <a:srgbClr val="FF0000"/>
                </a:solidFill>
              </a:rPr>
              <a:t>3 exceptions +++</a:t>
            </a:r>
          </a:p>
          <a:p>
            <a:endParaRPr lang="fr-FR" sz="2800" dirty="0"/>
          </a:p>
          <a:p>
            <a:pPr marL="342900" indent="-342900">
              <a:buAutoNum type="arabicParenR"/>
            </a:pPr>
            <a:r>
              <a:rPr lang="fr-FR" sz="2800" dirty="0"/>
              <a:t>Les configurations se finissant par 4s</a:t>
            </a:r>
            <a:r>
              <a:rPr lang="fr-FR" sz="2800" baseline="30000" dirty="0"/>
              <a:t>2</a:t>
            </a:r>
            <a:r>
              <a:rPr lang="fr-FR" sz="2800" dirty="0"/>
              <a:t> 3d</a:t>
            </a:r>
            <a:r>
              <a:rPr lang="fr-FR" sz="2800" baseline="30000" dirty="0"/>
              <a:t>4</a:t>
            </a:r>
            <a:r>
              <a:rPr lang="fr-FR" sz="2800" dirty="0"/>
              <a:t> ou 4s</a:t>
            </a:r>
            <a:r>
              <a:rPr lang="fr-FR" sz="2800" baseline="30000" dirty="0"/>
              <a:t>2</a:t>
            </a:r>
            <a:r>
              <a:rPr lang="fr-FR" sz="2800" dirty="0"/>
              <a:t> 3d</a:t>
            </a:r>
            <a:r>
              <a:rPr lang="fr-FR" sz="2800" baseline="30000" dirty="0"/>
              <a:t>9</a:t>
            </a:r>
            <a:r>
              <a:rPr lang="fr-FR" sz="2800" dirty="0"/>
              <a:t> ne sont jamais </a:t>
            </a:r>
          </a:p>
          <a:p>
            <a:r>
              <a:rPr lang="fr-FR" sz="2800" dirty="0"/>
              <a:t>rencontrées </a:t>
            </a:r>
            <a:r>
              <a:rPr lang="fr-FR" sz="2800" dirty="0">
                <a:sym typeface="Wingdings" panose="05000000000000000000" pitchFamily="2" charset="2"/>
              </a:rPr>
              <a:t> On écrit 4s</a:t>
            </a:r>
            <a:r>
              <a:rPr lang="fr-FR" sz="2800" baseline="300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1</a:t>
            </a:r>
            <a:r>
              <a:rPr lang="fr-FR" sz="2800" dirty="0">
                <a:sym typeface="Wingdings" panose="05000000000000000000" pitchFamily="2" charset="2"/>
              </a:rPr>
              <a:t> 3d</a:t>
            </a:r>
            <a:r>
              <a:rPr lang="fr-FR" sz="2800" baseline="30000" dirty="0">
                <a:sym typeface="Wingdings" panose="05000000000000000000" pitchFamily="2" charset="2"/>
              </a:rPr>
              <a:t>5</a:t>
            </a:r>
            <a:r>
              <a:rPr lang="fr-FR" sz="2800" dirty="0">
                <a:sym typeface="Wingdings" panose="05000000000000000000" pitchFamily="2" charset="2"/>
              </a:rPr>
              <a:t> et 4s</a:t>
            </a:r>
            <a:r>
              <a:rPr lang="fr-FR" sz="2800" baseline="300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1</a:t>
            </a:r>
            <a:r>
              <a:rPr lang="fr-FR" sz="2800" dirty="0">
                <a:sym typeface="Wingdings" panose="05000000000000000000" pitchFamily="2" charset="2"/>
              </a:rPr>
              <a:t> 3d</a:t>
            </a:r>
            <a:r>
              <a:rPr lang="fr-FR" sz="2800" baseline="300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1</a:t>
            </a:r>
            <a:r>
              <a:rPr lang="fr-FR" sz="2800" baseline="30000" dirty="0">
                <a:sym typeface="Wingdings" panose="05000000000000000000" pitchFamily="2" charset="2"/>
              </a:rPr>
              <a:t>0</a:t>
            </a:r>
          </a:p>
          <a:p>
            <a:endParaRPr lang="fr-FR" sz="2800" dirty="0">
              <a:sym typeface="Wingdings" panose="05000000000000000000" pitchFamily="2" charset="2"/>
            </a:endParaRPr>
          </a:p>
          <a:p>
            <a:r>
              <a:rPr lang="fr-FR" sz="2800" dirty="0"/>
              <a:t>2) Le remplissage total des OA de type d (donc d</a:t>
            </a:r>
            <a:r>
              <a:rPr lang="fr-FR" sz="2800" baseline="300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fr-FR" sz="2800" baseline="30000" dirty="0"/>
              <a:t>0</a:t>
            </a:r>
            <a:r>
              <a:rPr lang="fr-FR" sz="2800" dirty="0"/>
              <a:t>) leur confère une grande </a:t>
            </a:r>
          </a:p>
          <a:p>
            <a:r>
              <a:rPr lang="fr-FR" sz="2800" dirty="0"/>
              <a:t>stabilité les faisant passer avant les orbitales de type s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2800" dirty="0">
                <a:sym typeface="Wingdings" panose="05000000000000000000" pitchFamily="2" charset="2"/>
              </a:rPr>
              <a:t>On écrit 1s</a:t>
            </a:r>
            <a:r>
              <a:rPr lang="fr-FR" sz="2800" baseline="30000" dirty="0">
                <a:sym typeface="Wingdings" panose="05000000000000000000" pitchFamily="2" charset="2"/>
              </a:rPr>
              <a:t>2</a:t>
            </a:r>
            <a:r>
              <a:rPr lang="fr-FR" sz="2800" dirty="0">
                <a:sym typeface="Wingdings" panose="05000000000000000000" pitchFamily="2" charset="2"/>
              </a:rPr>
              <a:t> 2s</a:t>
            </a:r>
            <a:r>
              <a:rPr lang="fr-FR" sz="2800" baseline="30000" dirty="0">
                <a:sym typeface="Wingdings" panose="05000000000000000000" pitchFamily="2" charset="2"/>
              </a:rPr>
              <a:t>2</a:t>
            </a:r>
            <a:r>
              <a:rPr lang="fr-FR" sz="2800" dirty="0">
                <a:sym typeface="Wingdings" panose="05000000000000000000" pitchFamily="2" charset="2"/>
              </a:rPr>
              <a:t> 2p</a:t>
            </a:r>
            <a:r>
              <a:rPr lang="fr-FR" sz="2800" baseline="30000" dirty="0">
                <a:sym typeface="Wingdings" panose="05000000000000000000" pitchFamily="2" charset="2"/>
              </a:rPr>
              <a:t>6</a:t>
            </a:r>
            <a:r>
              <a:rPr lang="fr-FR" sz="2800" dirty="0">
                <a:sym typeface="Wingdings" panose="05000000000000000000" pitchFamily="2" charset="2"/>
              </a:rPr>
              <a:t> 3s</a:t>
            </a:r>
            <a:r>
              <a:rPr lang="fr-FR" sz="2800" baseline="30000" dirty="0">
                <a:sym typeface="Wingdings" panose="05000000000000000000" pitchFamily="2" charset="2"/>
              </a:rPr>
              <a:t>2</a:t>
            </a:r>
            <a:r>
              <a:rPr lang="fr-FR" sz="2800" dirty="0">
                <a:sym typeface="Wingdings" panose="05000000000000000000" pitchFamily="2" charset="2"/>
              </a:rPr>
              <a:t> 3p</a:t>
            </a:r>
            <a:r>
              <a:rPr lang="fr-FR" sz="2800" baseline="30000" dirty="0">
                <a:sym typeface="Wingdings" panose="05000000000000000000" pitchFamily="2" charset="2"/>
              </a:rPr>
              <a:t>6</a:t>
            </a:r>
            <a:r>
              <a:rPr lang="fr-FR" sz="2800" dirty="0">
                <a:sym typeface="Wingdings" panose="05000000000000000000" pitchFamily="2" charset="2"/>
              </a:rPr>
              <a:t> 3d</a:t>
            </a:r>
            <a:r>
              <a:rPr lang="fr-FR" sz="2800" baseline="30000" dirty="0">
                <a:sym typeface="Wingdings" panose="05000000000000000000" pitchFamily="2" charset="2"/>
              </a:rPr>
              <a:t>10</a:t>
            </a:r>
            <a:r>
              <a:rPr lang="fr-FR" sz="2800" dirty="0">
                <a:sym typeface="Wingdings" panose="05000000000000000000" pitchFamily="2" charset="2"/>
              </a:rPr>
              <a:t> 4s</a:t>
            </a:r>
            <a:r>
              <a:rPr lang="fr-FR" sz="2800" baseline="30000" dirty="0">
                <a:sym typeface="Wingdings" panose="05000000000000000000" pitchFamily="2" charset="2"/>
              </a:rPr>
              <a:t>2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fr-FR" sz="2800" dirty="0">
              <a:sym typeface="Wingdings" panose="05000000000000000000" pitchFamily="2" charset="2"/>
            </a:endParaRPr>
          </a:p>
          <a:p>
            <a:r>
              <a:rPr lang="fr-FR" sz="2800" dirty="0">
                <a:sym typeface="Wingdings" panose="05000000000000000000" pitchFamily="2" charset="2"/>
              </a:rPr>
              <a:t>3) Les cations formés à partir d’atomes dont les configurations se finissent par </a:t>
            </a:r>
          </a:p>
          <a:p>
            <a:r>
              <a:rPr lang="fr-FR" sz="2800" dirty="0">
                <a:sym typeface="Wingdings" panose="05000000000000000000" pitchFamily="2" charset="2"/>
              </a:rPr>
              <a:t>4s</a:t>
            </a:r>
            <a:r>
              <a:rPr lang="fr-FR" sz="2800" baseline="30000" dirty="0">
                <a:sym typeface="Wingdings" panose="05000000000000000000" pitchFamily="2" charset="2"/>
              </a:rPr>
              <a:t>2 </a:t>
            </a:r>
            <a:r>
              <a:rPr lang="fr-FR" sz="2800" dirty="0">
                <a:sym typeface="Wingdings" panose="05000000000000000000" pitchFamily="2" charset="2"/>
              </a:rPr>
              <a:t>3d</a:t>
            </a:r>
            <a:r>
              <a:rPr lang="fr-FR" sz="2800" baseline="30000" dirty="0">
                <a:sym typeface="Wingdings" panose="05000000000000000000" pitchFamily="2" charset="2"/>
              </a:rPr>
              <a:t>x</a:t>
            </a:r>
            <a:r>
              <a:rPr lang="fr-FR" sz="2800" dirty="0">
                <a:sym typeface="Wingdings" panose="05000000000000000000" pitchFamily="2" charset="2"/>
              </a:rPr>
              <a:t>, 5s</a:t>
            </a:r>
            <a:r>
              <a:rPr lang="fr-FR" sz="2800" baseline="30000" dirty="0">
                <a:sym typeface="Wingdings" panose="05000000000000000000" pitchFamily="2" charset="2"/>
              </a:rPr>
              <a:t>2 </a:t>
            </a:r>
            <a:r>
              <a:rPr lang="fr-FR" sz="2800" dirty="0">
                <a:sym typeface="Wingdings" panose="05000000000000000000" pitchFamily="2" charset="2"/>
              </a:rPr>
              <a:t>4d</a:t>
            </a:r>
            <a:r>
              <a:rPr lang="fr-FR" sz="2800" baseline="30000" dirty="0">
                <a:sym typeface="Wingdings" panose="05000000000000000000" pitchFamily="2" charset="2"/>
              </a:rPr>
              <a:t>x</a:t>
            </a:r>
            <a:r>
              <a:rPr lang="fr-FR" sz="2800" dirty="0">
                <a:sym typeface="Wingdings" panose="05000000000000000000" pitchFamily="2" charset="2"/>
              </a:rPr>
              <a:t>, etc… voient leurs électrons des OA « s » arrachés AVANT </a:t>
            </a:r>
          </a:p>
          <a:p>
            <a:r>
              <a:rPr lang="fr-FR" sz="2800" dirty="0">
                <a:sym typeface="Wingdings" panose="05000000000000000000" pitchFamily="2" charset="2"/>
              </a:rPr>
              <a:t>ceux des OA de type « d » (exemple des cations précédemment)</a:t>
            </a:r>
            <a:endParaRPr lang="fr-FR" sz="2800" dirty="0"/>
          </a:p>
          <a:p>
            <a:endParaRPr lang="fr-FR" sz="2800" dirty="0"/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22207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7170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IV) Configuration électronique</a:t>
            </a:r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1697369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u="sng" dirty="0"/>
              <a:t>Couches de valence et de cœur:</a:t>
            </a:r>
          </a:p>
          <a:p>
            <a:endParaRPr lang="fr-FR" dirty="0"/>
          </a:p>
          <a:p>
            <a:r>
              <a:rPr lang="fr-FR" sz="2800" dirty="0"/>
              <a:t>On définit 2 types d’électrons: électrons de cœur et les électrons de valence</a:t>
            </a:r>
          </a:p>
          <a:p>
            <a:r>
              <a:rPr lang="fr-FR" sz="2800" dirty="0">
                <a:sym typeface="Wingdings" panose="05000000000000000000" pitchFamily="2" charset="2"/>
              </a:rPr>
              <a:t> </a:t>
            </a:r>
            <a:r>
              <a:rPr lang="fr-FR" sz="2800" dirty="0"/>
              <a:t>Electrons de cœur: les plus au cœur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2800" dirty="0"/>
              <a:t>Electrons de valence: les plus périphériques. Il se trouvent à droite de la </a:t>
            </a:r>
          </a:p>
          <a:p>
            <a:r>
              <a:rPr lang="fr-FR" sz="2800" dirty="0"/>
              <a:t>première OA ayant le nombre quantique n le plus élevé.</a:t>
            </a:r>
          </a:p>
          <a:p>
            <a:endParaRPr lang="fr-FR" sz="2800" dirty="0"/>
          </a:p>
          <a:p>
            <a:r>
              <a:rPr lang="fr-FR" sz="2800" dirty="0"/>
              <a:t>Exemples:</a:t>
            </a:r>
          </a:p>
          <a:p>
            <a:r>
              <a:rPr lang="fr-FR" sz="2800" dirty="0"/>
              <a:t>Phosphore (Z=15): </a:t>
            </a:r>
            <a:r>
              <a:rPr lang="fr-FR" sz="2800" dirty="0">
                <a:solidFill>
                  <a:srgbClr val="0070C0"/>
                </a:solidFill>
              </a:rPr>
              <a:t>1s</a:t>
            </a:r>
            <a:r>
              <a:rPr lang="fr-FR" sz="2800" baseline="30000" dirty="0">
                <a:solidFill>
                  <a:srgbClr val="0070C0"/>
                </a:solidFill>
              </a:rPr>
              <a:t>2</a:t>
            </a:r>
            <a:r>
              <a:rPr lang="fr-FR" sz="2800" dirty="0">
                <a:solidFill>
                  <a:srgbClr val="0070C0"/>
                </a:solidFill>
              </a:rPr>
              <a:t> 2s</a:t>
            </a:r>
            <a:r>
              <a:rPr lang="fr-FR" sz="2800" baseline="30000" dirty="0">
                <a:solidFill>
                  <a:srgbClr val="0070C0"/>
                </a:solidFill>
              </a:rPr>
              <a:t>2</a:t>
            </a:r>
            <a:r>
              <a:rPr lang="fr-FR" sz="2800" dirty="0">
                <a:solidFill>
                  <a:srgbClr val="0070C0"/>
                </a:solidFill>
              </a:rPr>
              <a:t> 2p</a:t>
            </a:r>
            <a:r>
              <a:rPr lang="fr-FR" sz="2800" baseline="30000" dirty="0">
                <a:solidFill>
                  <a:srgbClr val="0070C0"/>
                </a:solidFill>
              </a:rPr>
              <a:t>6</a:t>
            </a:r>
            <a:r>
              <a:rPr lang="fr-FR" sz="2800" dirty="0">
                <a:solidFill>
                  <a:srgbClr val="0070C0"/>
                </a:solidFill>
              </a:rPr>
              <a:t> </a:t>
            </a:r>
            <a:r>
              <a:rPr lang="fr-FR" sz="2800" dirty="0">
                <a:solidFill>
                  <a:schemeClr val="accent3"/>
                </a:solidFill>
              </a:rPr>
              <a:t>3s</a:t>
            </a:r>
            <a:r>
              <a:rPr lang="fr-FR" sz="2800" baseline="30000" dirty="0">
                <a:solidFill>
                  <a:schemeClr val="accent3"/>
                </a:solidFill>
              </a:rPr>
              <a:t>2</a:t>
            </a:r>
            <a:r>
              <a:rPr lang="fr-FR" sz="2800" dirty="0">
                <a:solidFill>
                  <a:schemeClr val="accent3"/>
                </a:solidFill>
              </a:rPr>
              <a:t> 3p</a:t>
            </a:r>
            <a:r>
              <a:rPr lang="fr-FR" sz="2800" baseline="30000" dirty="0">
                <a:solidFill>
                  <a:schemeClr val="accent3"/>
                </a:solidFill>
              </a:rPr>
              <a:t>3</a:t>
            </a:r>
          </a:p>
          <a:p>
            <a:r>
              <a:rPr lang="fr-FR" sz="2800" dirty="0"/>
              <a:t>Germanium: (Z=32</a:t>
            </a:r>
            <a:r>
              <a:rPr lang="fr-FR" sz="2800" dirty="0">
                <a:solidFill>
                  <a:srgbClr val="0070C0"/>
                </a:solidFill>
              </a:rPr>
              <a:t>): 1s</a:t>
            </a:r>
            <a:r>
              <a:rPr lang="fr-FR" sz="2800" baseline="30000" dirty="0">
                <a:solidFill>
                  <a:srgbClr val="0070C0"/>
                </a:solidFill>
              </a:rPr>
              <a:t>2</a:t>
            </a:r>
            <a:r>
              <a:rPr lang="fr-FR" sz="2800" dirty="0">
                <a:solidFill>
                  <a:srgbClr val="0070C0"/>
                </a:solidFill>
              </a:rPr>
              <a:t> 2s</a:t>
            </a:r>
            <a:r>
              <a:rPr lang="fr-FR" sz="2800" baseline="30000" dirty="0">
                <a:solidFill>
                  <a:srgbClr val="0070C0"/>
                </a:solidFill>
              </a:rPr>
              <a:t>2</a:t>
            </a:r>
            <a:r>
              <a:rPr lang="fr-FR" sz="2800" dirty="0">
                <a:solidFill>
                  <a:srgbClr val="0070C0"/>
                </a:solidFill>
              </a:rPr>
              <a:t> 2p</a:t>
            </a:r>
            <a:r>
              <a:rPr lang="fr-FR" sz="2800" baseline="30000" dirty="0">
                <a:solidFill>
                  <a:srgbClr val="0070C0"/>
                </a:solidFill>
              </a:rPr>
              <a:t>6</a:t>
            </a:r>
            <a:r>
              <a:rPr lang="fr-FR" sz="2800" dirty="0">
                <a:solidFill>
                  <a:srgbClr val="0070C0"/>
                </a:solidFill>
              </a:rPr>
              <a:t> 3s</a:t>
            </a:r>
            <a:r>
              <a:rPr lang="fr-FR" sz="2800" baseline="30000" dirty="0">
                <a:solidFill>
                  <a:srgbClr val="0070C0"/>
                </a:solidFill>
              </a:rPr>
              <a:t>2</a:t>
            </a:r>
            <a:r>
              <a:rPr lang="fr-FR" sz="2800" dirty="0">
                <a:solidFill>
                  <a:srgbClr val="0070C0"/>
                </a:solidFill>
              </a:rPr>
              <a:t> 3p</a:t>
            </a:r>
            <a:r>
              <a:rPr lang="fr-FR" sz="2800" baseline="30000" dirty="0">
                <a:solidFill>
                  <a:srgbClr val="0070C0"/>
                </a:solidFill>
              </a:rPr>
              <a:t>6</a:t>
            </a:r>
            <a:r>
              <a:rPr lang="fr-FR" sz="2800" dirty="0">
                <a:solidFill>
                  <a:srgbClr val="0070C0"/>
                </a:solidFill>
              </a:rPr>
              <a:t> </a:t>
            </a:r>
            <a:r>
              <a:rPr lang="fr-FR" sz="2800" u="sng" dirty="0">
                <a:solidFill>
                  <a:srgbClr val="0070C0"/>
                </a:solidFill>
              </a:rPr>
              <a:t>3d</a:t>
            </a:r>
            <a:r>
              <a:rPr lang="fr-FR" sz="2800" u="sng" baseline="30000" dirty="0">
                <a:solidFill>
                  <a:srgbClr val="0070C0"/>
                </a:solidFill>
              </a:rPr>
              <a:t>10</a:t>
            </a:r>
            <a:r>
              <a:rPr lang="fr-FR" sz="2800" dirty="0">
                <a:solidFill>
                  <a:srgbClr val="0070C0"/>
                </a:solidFill>
              </a:rPr>
              <a:t> </a:t>
            </a:r>
            <a:r>
              <a:rPr lang="fr-FR" sz="2800" dirty="0">
                <a:solidFill>
                  <a:schemeClr val="accent3"/>
                </a:solidFill>
              </a:rPr>
              <a:t>4s</a:t>
            </a:r>
            <a:r>
              <a:rPr lang="fr-FR" sz="2800" baseline="30000" dirty="0">
                <a:solidFill>
                  <a:schemeClr val="accent3"/>
                </a:solidFill>
              </a:rPr>
              <a:t>2</a:t>
            </a:r>
            <a:r>
              <a:rPr lang="fr-FR" sz="2800" dirty="0">
                <a:solidFill>
                  <a:schemeClr val="accent3"/>
                </a:solidFill>
              </a:rPr>
              <a:t> 4p</a:t>
            </a:r>
            <a:r>
              <a:rPr lang="fr-FR" sz="2800" baseline="30000" dirty="0">
                <a:solidFill>
                  <a:schemeClr val="accent3"/>
                </a:solidFill>
              </a:rPr>
              <a:t>2</a:t>
            </a:r>
          </a:p>
          <a:p>
            <a:endParaRPr lang="fr-FR" sz="2800" dirty="0"/>
          </a:p>
          <a:p>
            <a:r>
              <a:rPr lang="fr-FR" sz="2800" dirty="0"/>
              <a:t>(/!\ Faire attention aux exceptions quand on écrit la configuration électronique </a:t>
            </a:r>
          </a:p>
          <a:p>
            <a:r>
              <a:rPr lang="fr-FR" sz="2800" dirty="0"/>
              <a:t>car sinon </a:t>
            </a:r>
            <a:r>
              <a:rPr lang="fr-FR" sz="2800" dirty="0">
                <a:sym typeface="Wingdings" panose="05000000000000000000" pitchFamily="2" charset="2"/>
              </a:rPr>
              <a:t> erreurs )</a:t>
            </a:r>
            <a:endParaRPr lang="fr-FR" sz="2800" dirty="0"/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6856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7170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IV) Configuration électronique</a:t>
            </a:r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57810" y="1143000"/>
            <a:ext cx="11936281" cy="6370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Raccourcis d’écriture: </a:t>
            </a:r>
          </a:p>
          <a:p>
            <a:endParaRPr lang="fr-FR" sz="2800" dirty="0"/>
          </a:p>
          <a:p>
            <a:r>
              <a:rPr lang="fr-FR" sz="2800" dirty="0"/>
              <a:t>Si les électrons de cœur correspondent à la configuration électronique d’un</a:t>
            </a:r>
          </a:p>
          <a:p>
            <a:r>
              <a:rPr lang="fr-FR" sz="2800" dirty="0"/>
              <a:t>atome (gaz noble car dernière couche complète), on peut réduire la notation:</a:t>
            </a:r>
          </a:p>
          <a:p>
            <a:endParaRPr lang="fr-FR" sz="2800" dirty="0"/>
          </a:p>
          <a:p>
            <a:r>
              <a:rPr lang="fr-FR" sz="2800" dirty="0"/>
              <a:t>Exemple: Calcium: Z=20</a:t>
            </a:r>
          </a:p>
          <a:p>
            <a:r>
              <a:rPr lang="fr-FR" sz="2800" dirty="0">
                <a:solidFill>
                  <a:srgbClr val="0070C0"/>
                </a:solidFill>
              </a:rPr>
              <a:t>1s</a:t>
            </a:r>
            <a:r>
              <a:rPr lang="fr-FR" sz="2800" baseline="30000" dirty="0">
                <a:solidFill>
                  <a:srgbClr val="0070C0"/>
                </a:solidFill>
              </a:rPr>
              <a:t>2</a:t>
            </a:r>
            <a:r>
              <a:rPr lang="fr-FR" sz="2800" dirty="0">
                <a:solidFill>
                  <a:srgbClr val="0070C0"/>
                </a:solidFill>
              </a:rPr>
              <a:t> 2s</a:t>
            </a:r>
            <a:r>
              <a:rPr lang="fr-FR" sz="2800" baseline="30000" dirty="0">
                <a:solidFill>
                  <a:srgbClr val="0070C0"/>
                </a:solidFill>
              </a:rPr>
              <a:t>2</a:t>
            </a:r>
            <a:r>
              <a:rPr lang="fr-FR" sz="2800" dirty="0">
                <a:solidFill>
                  <a:srgbClr val="0070C0"/>
                </a:solidFill>
              </a:rPr>
              <a:t> 2p</a:t>
            </a:r>
            <a:r>
              <a:rPr lang="fr-FR" sz="2800" baseline="30000" dirty="0">
                <a:solidFill>
                  <a:srgbClr val="0070C0"/>
                </a:solidFill>
              </a:rPr>
              <a:t>6</a:t>
            </a:r>
            <a:r>
              <a:rPr lang="fr-FR" sz="2800" dirty="0">
                <a:solidFill>
                  <a:srgbClr val="0070C0"/>
                </a:solidFill>
              </a:rPr>
              <a:t> 3s</a:t>
            </a:r>
            <a:r>
              <a:rPr lang="fr-FR" sz="2800" baseline="30000" dirty="0">
                <a:solidFill>
                  <a:srgbClr val="0070C0"/>
                </a:solidFill>
              </a:rPr>
              <a:t>2 </a:t>
            </a:r>
            <a:r>
              <a:rPr lang="fr-FR" sz="2800" dirty="0">
                <a:solidFill>
                  <a:srgbClr val="0070C0"/>
                </a:solidFill>
              </a:rPr>
              <a:t>3p</a:t>
            </a:r>
            <a:r>
              <a:rPr lang="fr-FR" sz="2800" baseline="30000" dirty="0">
                <a:solidFill>
                  <a:srgbClr val="0070C0"/>
                </a:solidFill>
              </a:rPr>
              <a:t>6</a:t>
            </a:r>
            <a:r>
              <a:rPr lang="fr-FR" sz="2800" dirty="0">
                <a:solidFill>
                  <a:srgbClr val="0070C0"/>
                </a:solidFill>
              </a:rPr>
              <a:t> </a:t>
            </a:r>
            <a:r>
              <a:rPr lang="fr-FR" sz="2800" dirty="0">
                <a:solidFill>
                  <a:schemeClr val="accent3"/>
                </a:solidFill>
              </a:rPr>
              <a:t>4s</a:t>
            </a:r>
            <a:r>
              <a:rPr lang="fr-FR" sz="2800" baseline="30000" dirty="0">
                <a:solidFill>
                  <a:schemeClr val="accent3"/>
                </a:solidFill>
              </a:rPr>
              <a:t>2</a:t>
            </a:r>
          </a:p>
          <a:p>
            <a:endParaRPr lang="fr-FR" dirty="0"/>
          </a:p>
          <a:p>
            <a:r>
              <a:rPr lang="fr-FR" sz="2800" dirty="0"/>
              <a:t>Les électrons de cœur correspondent à la configuration électronique de l’Argon </a:t>
            </a:r>
          </a:p>
          <a:p>
            <a:r>
              <a:rPr lang="fr-FR" sz="2800" dirty="0"/>
              <a:t>(Z=18)</a:t>
            </a:r>
          </a:p>
          <a:p>
            <a:endParaRPr lang="fr-FR" sz="2800" dirty="0"/>
          </a:p>
          <a:p>
            <a:r>
              <a:rPr lang="fr-FR" sz="2800" dirty="0"/>
              <a:t>On peut alors écrire la configuration du calcium ainsi:</a:t>
            </a:r>
          </a:p>
          <a:p>
            <a:r>
              <a:rPr lang="fr-FR" sz="2800" dirty="0"/>
              <a:t>[</a:t>
            </a:r>
            <a:r>
              <a:rPr lang="fr-FR" sz="2800" baseline="-25000" dirty="0"/>
              <a:t>18</a:t>
            </a:r>
            <a:r>
              <a:rPr lang="fr-FR" sz="2800" dirty="0"/>
              <a:t>Ar] 4s</a:t>
            </a:r>
            <a:r>
              <a:rPr lang="fr-FR" sz="2800" baseline="30000" dirty="0"/>
              <a:t>2 </a:t>
            </a:r>
            <a:r>
              <a:rPr lang="fr-FR" sz="2800" dirty="0">
                <a:sym typeface="Wingdings" panose="05000000000000000000" pitchFamily="2" charset="2"/>
              </a:rPr>
              <a:t> On dit que le calcium a un </a:t>
            </a:r>
            <a:r>
              <a:rPr lang="fr-FR" sz="2800" u="sng" dirty="0">
                <a:sym typeface="Wingdings" panose="05000000000000000000" pitchFamily="2" charset="2"/>
              </a:rPr>
              <a:t>cœur Argon</a:t>
            </a:r>
            <a:endParaRPr lang="fr-FR" sz="2800" u="sng" baseline="30000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8672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4704999" y="385027"/>
            <a:ext cx="164660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QCM 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1B9D05B3-EBA7-4049-B8F9-7128EAEEF152}"/>
              </a:ext>
            </a:extLst>
          </p:cNvPr>
          <p:cNvSpPr txBox="1"/>
          <p:nvPr/>
        </p:nvSpPr>
        <p:spPr>
          <a:xfrm>
            <a:off x="297109" y="1831577"/>
            <a:ext cx="1189489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QCM 3</a:t>
            </a:r>
            <a:r>
              <a:rPr lang="fr-FR" sz="2400" dirty="0"/>
              <a:t>:  Donnez les configurations électroniques correctes</a:t>
            </a:r>
          </a:p>
          <a:p>
            <a:endParaRPr lang="fr-FR" sz="2400" dirty="0"/>
          </a:p>
          <a:p>
            <a:r>
              <a:rPr lang="fr-FR" sz="2400" dirty="0"/>
              <a:t>A) 1s2 2s2 2p6 3s2 3p6</a:t>
            </a:r>
          </a:p>
          <a:p>
            <a:endParaRPr lang="fr-FR" sz="1400" dirty="0"/>
          </a:p>
          <a:p>
            <a:r>
              <a:rPr lang="fr-FR" sz="2400" dirty="0"/>
              <a:t>B) 1s2 2s2 2p6 3s2 3p6 4s2 3d9</a:t>
            </a:r>
          </a:p>
          <a:p>
            <a:endParaRPr lang="fr-FR" sz="1400" dirty="0"/>
          </a:p>
          <a:p>
            <a:r>
              <a:rPr lang="fr-FR" sz="2400" dirty="0"/>
              <a:t>C) 1s2 2s2 2p6 3s2 3p6 4s2 3d10 4p6 4d10 5s2</a:t>
            </a:r>
          </a:p>
          <a:p>
            <a:endParaRPr lang="fr-FR" sz="1400" dirty="0"/>
          </a:p>
          <a:p>
            <a:r>
              <a:rPr lang="fr-FR" sz="2400" dirty="0"/>
              <a:t>D) Co+ (Z du cobalt= 27): 1s2 2s2 2p6 3s2 3p6 4s1 3d7</a:t>
            </a:r>
          </a:p>
          <a:p>
            <a:endParaRPr lang="fr-FR" sz="1400" dirty="0"/>
          </a:p>
          <a:p>
            <a:r>
              <a:rPr lang="fr-FR" sz="2400" dirty="0"/>
              <a:t>E) A, B, C, D fausses</a:t>
            </a:r>
          </a:p>
        </p:txBody>
      </p:sp>
    </p:spTree>
    <p:extLst>
      <p:ext uri="{BB962C8B-B14F-4D97-AF65-F5344CB8AC3E}">
        <p14:creationId xmlns:p14="http://schemas.microsoft.com/office/powerpoint/2010/main" val="210702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4704999" y="385027"/>
            <a:ext cx="164660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QCM 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1B9D05B3-EBA7-4049-B8F9-7128EAEEF152}"/>
              </a:ext>
            </a:extLst>
          </p:cNvPr>
          <p:cNvSpPr txBox="1"/>
          <p:nvPr/>
        </p:nvSpPr>
        <p:spPr>
          <a:xfrm>
            <a:off x="404158" y="1831577"/>
            <a:ext cx="1189489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/>
              <a:t>QCM 3</a:t>
            </a:r>
            <a:r>
              <a:rPr lang="fr-FR" sz="2400" dirty="0"/>
              <a:t>:  Donnez les configurations électroniques correctes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00B050"/>
                </a:solidFill>
              </a:rPr>
              <a:t>A) 1s2 2s2 2p6 3s2 3p6</a:t>
            </a:r>
          </a:p>
          <a:p>
            <a:endParaRPr lang="fr-FR" sz="1400" dirty="0"/>
          </a:p>
          <a:p>
            <a:r>
              <a:rPr lang="fr-FR" sz="2400" dirty="0">
                <a:solidFill>
                  <a:srgbClr val="FF0000"/>
                </a:solidFill>
              </a:rPr>
              <a:t>B) 1s2 2s2 2p6 3s2 3p6 4s2 3d9 /!\ Exception </a:t>
            </a:r>
            <a:r>
              <a:rPr lang="fr-FR" sz="2400" dirty="0">
                <a:solidFill>
                  <a:srgbClr val="FF0000"/>
                </a:solidFill>
                <a:sym typeface="Wingdings" panose="05000000000000000000" pitchFamily="2" charset="2"/>
              </a:rPr>
              <a:t> 4s1 3d10</a:t>
            </a:r>
            <a:endParaRPr lang="fr-FR" sz="2400" dirty="0">
              <a:solidFill>
                <a:srgbClr val="FF0000"/>
              </a:solidFill>
            </a:endParaRPr>
          </a:p>
          <a:p>
            <a:endParaRPr lang="fr-FR" sz="1400" dirty="0">
              <a:solidFill>
                <a:srgbClr val="FF0000"/>
              </a:solidFill>
            </a:endParaRPr>
          </a:p>
          <a:p>
            <a:r>
              <a:rPr lang="fr-FR" sz="2400" dirty="0">
                <a:solidFill>
                  <a:srgbClr val="FF0000"/>
                </a:solidFill>
              </a:rPr>
              <a:t>C) 1s2 2s2 2p6 3s2 3p6 4s2 3d10 4p6 4d10 5s2 /!\ Exception 3d10 avant le 4s2 !</a:t>
            </a:r>
          </a:p>
          <a:p>
            <a:endParaRPr lang="fr-FR" sz="1400" dirty="0"/>
          </a:p>
          <a:p>
            <a:r>
              <a:rPr lang="fr-FR" sz="2400" dirty="0">
                <a:solidFill>
                  <a:srgbClr val="00B050"/>
                </a:solidFill>
              </a:rPr>
              <a:t>D) Co+ (Z du cobalt= 27): 1s2 2s2 2p6 3s2 3p6 4s1 3d7</a:t>
            </a:r>
          </a:p>
          <a:p>
            <a:endParaRPr lang="fr-FR" sz="1400" dirty="0"/>
          </a:p>
          <a:p>
            <a:r>
              <a:rPr lang="fr-FR" sz="2400" dirty="0">
                <a:solidFill>
                  <a:srgbClr val="FF0000"/>
                </a:solidFill>
              </a:rPr>
              <a:t>E) A, B, C, D fausses</a:t>
            </a:r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23711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7170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IV) Configuration électronique</a:t>
            </a:r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155448" y="1617104"/>
            <a:ext cx="12196031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Cases quantiques:</a:t>
            </a:r>
          </a:p>
          <a:p>
            <a:endParaRPr lang="fr-FR" sz="2800" dirty="0"/>
          </a:p>
          <a:p>
            <a:r>
              <a:rPr lang="fr-FR" sz="2800" dirty="0"/>
              <a:t>Une fois que l’on connait la configuration électronique d’un atome on peut </a:t>
            </a:r>
          </a:p>
          <a:p>
            <a:r>
              <a:rPr lang="fr-FR" sz="2800" dirty="0"/>
              <a:t>en faire une représentation </a:t>
            </a:r>
            <a:r>
              <a:rPr lang="fr-FR" sz="2800" dirty="0">
                <a:sym typeface="Wingdings" panose="05000000000000000000" pitchFamily="2" charset="2"/>
              </a:rPr>
              <a:t> Le cases quantiques</a:t>
            </a:r>
          </a:p>
          <a:p>
            <a:r>
              <a:rPr lang="fr-FR" sz="2800" dirty="0">
                <a:sym typeface="Wingdings" panose="05000000000000000000" pitchFamily="2" charset="2"/>
              </a:rPr>
              <a:t>1 OA est représentée par 1 case quantique, 1 électron est représenté par 1 flèche.</a:t>
            </a:r>
          </a:p>
          <a:p>
            <a:endParaRPr lang="fr-FR" sz="2800" dirty="0">
              <a:sym typeface="Wingdings" panose="05000000000000000000" pitchFamily="2" charset="2"/>
            </a:endParaRPr>
          </a:p>
          <a:p>
            <a:r>
              <a:rPr lang="fr-FR" dirty="0"/>
              <a:t> </a:t>
            </a:r>
          </a:p>
          <a:p>
            <a:endParaRPr lang="fr-FR" dirty="0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2FBAB58F-88D3-4D90-A119-CCB9E6966AF7}"/>
              </a:ext>
            </a:extLst>
          </p:cNvPr>
          <p:cNvSpPr/>
          <p:nvPr/>
        </p:nvSpPr>
        <p:spPr>
          <a:xfrm>
            <a:off x="2418999" y="4393094"/>
            <a:ext cx="1262270" cy="12622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2" name="Connecteur droit avec flèche 11">
            <a:extLst>
              <a:ext uri="{FF2B5EF4-FFF2-40B4-BE49-F238E27FC236}">
                <a16:creationId xmlns="" xmlns:a16="http://schemas.microsoft.com/office/drawing/2014/main" id="{28FCE152-E5E0-42E2-BDDC-5997D5347141}"/>
              </a:ext>
            </a:extLst>
          </p:cNvPr>
          <p:cNvCxnSpPr/>
          <p:nvPr/>
        </p:nvCxnSpPr>
        <p:spPr>
          <a:xfrm flipV="1">
            <a:off x="8360559" y="4293704"/>
            <a:ext cx="0" cy="13616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ZoneTexte 12">
            <a:extLst>
              <a:ext uri="{FF2B5EF4-FFF2-40B4-BE49-F238E27FC236}">
                <a16:creationId xmlns="" xmlns:a16="http://schemas.microsoft.com/office/drawing/2014/main" id="{2B06C414-C5F4-4F0A-AA21-C164FC672811}"/>
              </a:ext>
            </a:extLst>
          </p:cNvPr>
          <p:cNvSpPr txBox="1"/>
          <p:nvPr/>
        </p:nvSpPr>
        <p:spPr>
          <a:xfrm>
            <a:off x="1252330" y="5744818"/>
            <a:ext cx="9761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Une case quantique vide                Représentation d’un électron</a:t>
            </a:r>
          </a:p>
        </p:txBody>
      </p:sp>
    </p:spTree>
    <p:extLst>
      <p:ext uri="{BB962C8B-B14F-4D97-AF65-F5344CB8AC3E}">
        <p14:creationId xmlns:p14="http://schemas.microsoft.com/office/powerpoint/2010/main" val="381396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7170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IV) Configuration électronique</a:t>
            </a:r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567274"/>
            <a:ext cx="11562652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2 règles pour remplir les cases quantiques ++++ :</a:t>
            </a:r>
          </a:p>
          <a:p>
            <a:endParaRPr lang="fr-FR" sz="2800" dirty="0"/>
          </a:p>
          <a:p>
            <a:pPr marL="342900" indent="-342900">
              <a:buAutoNum type="arabicParenR"/>
            </a:pPr>
            <a:r>
              <a:rPr lang="fr-FR" sz="2800" b="1" dirty="0">
                <a:solidFill>
                  <a:schemeClr val="accent3"/>
                </a:solidFill>
              </a:rPr>
              <a:t> Principe d’exclusion de Pauli:  </a:t>
            </a:r>
            <a:r>
              <a:rPr lang="fr-FR" sz="2800" dirty="0"/>
              <a:t>2 e</a:t>
            </a:r>
            <a:r>
              <a:rPr lang="fr-FR" sz="2800" baseline="30000" dirty="0"/>
              <a:t>-</a:t>
            </a:r>
            <a:r>
              <a:rPr lang="fr-FR" sz="2800" dirty="0"/>
              <a:t> de peuvent pas partager les 4 même</a:t>
            </a:r>
          </a:p>
          <a:p>
            <a:r>
              <a:rPr lang="fr-FR" sz="2800" dirty="0"/>
              <a:t> nombres quantiques. Par conséquent, 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2800" dirty="0"/>
              <a:t>le nombre d’électrons par case se limite à 2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2800" dirty="0"/>
              <a:t>les 2 électrons qui partagent la case sont de spin opposé </a:t>
            </a:r>
            <a:r>
              <a:rPr lang="fr-FR" sz="2800" dirty="0">
                <a:sym typeface="Wingdings" panose="05000000000000000000" pitchFamily="2" charset="2"/>
              </a:rPr>
              <a:t> flèches en sens </a:t>
            </a:r>
          </a:p>
          <a:p>
            <a:r>
              <a:rPr lang="fr-FR" sz="2800" dirty="0">
                <a:sym typeface="Wingdings" panose="05000000000000000000" pitchFamily="2" charset="2"/>
              </a:rPr>
              <a:t>opposé!</a:t>
            </a:r>
          </a:p>
          <a:p>
            <a:endParaRPr lang="fr-FR" sz="2800" dirty="0">
              <a:sym typeface="Wingdings" panose="05000000000000000000" pitchFamily="2" charset="2"/>
            </a:endParaRPr>
          </a:p>
          <a:p>
            <a:r>
              <a:rPr lang="fr-FR" sz="2800" dirty="0">
                <a:solidFill>
                  <a:srgbClr val="FF0000"/>
                </a:solidFill>
                <a:sym typeface="Wingdings" panose="05000000000000000000" pitchFamily="2" charset="2"/>
              </a:rPr>
              <a:t>Orbitale « s » : 1 case                                        </a:t>
            </a:r>
          </a:p>
          <a:p>
            <a:r>
              <a:rPr lang="fr-FR" sz="2800" dirty="0">
                <a:solidFill>
                  <a:srgbClr val="FF0000"/>
                </a:solidFill>
                <a:sym typeface="Wingdings" panose="05000000000000000000" pitchFamily="2" charset="2"/>
              </a:rPr>
              <a:t>Orbitale « p » : 3 cases</a:t>
            </a:r>
          </a:p>
          <a:p>
            <a:r>
              <a:rPr lang="fr-FR" sz="2800" dirty="0">
                <a:solidFill>
                  <a:srgbClr val="FF0000"/>
                </a:solidFill>
                <a:sym typeface="Wingdings" panose="05000000000000000000" pitchFamily="2" charset="2"/>
              </a:rPr>
              <a:t>Orbitale « d » : 5 cases</a:t>
            </a:r>
            <a:r>
              <a:rPr lang="fr-FR" sz="2800" dirty="0">
                <a:sym typeface="Wingdings" panose="05000000000000000000" pitchFamily="2" charset="2"/>
              </a:rPr>
              <a:t> 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fr-FR" sz="2800" dirty="0">
              <a:sym typeface="Wingdings" panose="05000000000000000000" pitchFamily="2" charset="2"/>
            </a:endParaRPr>
          </a:p>
          <a:p>
            <a:endParaRPr lang="fr-FR" sz="2800" dirty="0"/>
          </a:p>
          <a:p>
            <a:endParaRPr lang="fr-FR" sz="2800" dirty="0"/>
          </a:p>
        </p:txBody>
      </p:sp>
      <p:grpSp>
        <p:nvGrpSpPr>
          <p:cNvPr id="5" name="Groupe 4">
            <a:extLst>
              <a:ext uri="{FF2B5EF4-FFF2-40B4-BE49-F238E27FC236}">
                <a16:creationId xmlns="" xmlns:a16="http://schemas.microsoft.com/office/drawing/2014/main" id="{DA7D58B8-89F5-4044-AAB1-5761364C2E86}"/>
              </a:ext>
            </a:extLst>
          </p:cNvPr>
          <p:cNvGrpSpPr/>
          <p:nvPr/>
        </p:nvGrpSpPr>
        <p:grpSpPr>
          <a:xfrm>
            <a:off x="5463401" y="4411539"/>
            <a:ext cx="874335" cy="792327"/>
            <a:chOff x="0" y="0"/>
            <a:chExt cx="425450" cy="412750"/>
          </a:xfrm>
        </p:grpSpPr>
        <p:sp>
          <p:nvSpPr>
            <p:cNvPr id="6" name="Rectangle 5">
              <a:extLst>
                <a:ext uri="{FF2B5EF4-FFF2-40B4-BE49-F238E27FC236}">
                  <a16:creationId xmlns="" xmlns:a16="http://schemas.microsoft.com/office/drawing/2014/main" id="{AA24209D-223E-4B3C-9773-3F09E96BAD7A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7" name="Connecteur droit avec flèche 6">
              <a:extLst>
                <a:ext uri="{FF2B5EF4-FFF2-40B4-BE49-F238E27FC236}">
                  <a16:creationId xmlns="" xmlns:a16="http://schemas.microsoft.com/office/drawing/2014/main" id="{8CE26A78-3467-4C6B-AAE7-CAA0E889BFB9}"/>
                </a:ext>
              </a:extLst>
            </p:cNvPr>
            <p:cNvCxnSpPr/>
            <p:nvPr/>
          </p:nvCxnSpPr>
          <p:spPr>
            <a:xfrm>
              <a:off x="133350" y="50800"/>
              <a:ext cx="6350" cy="2921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Connecteur droit avec flèche 7">
              <a:extLst>
                <a:ext uri="{FF2B5EF4-FFF2-40B4-BE49-F238E27FC236}">
                  <a16:creationId xmlns="" xmlns:a16="http://schemas.microsoft.com/office/drawing/2014/main" id="{5E5156CB-FB8F-4F6C-AB7E-37CD769ED39D}"/>
                </a:ext>
              </a:extLst>
            </p:cNvPr>
            <p:cNvCxnSpPr/>
            <p:nvPr/>
          </p:nvCxnSpPr>
          <p:spPr>
            <a:xfrm flipH="1" flipV="1">
              <a:off x="304800" y="63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" name="Groupe 8">
            <a:extLst>
              <a:ext uri="{FF2B5EF4-FFF2-40B4-BE49-F238E27FC236}">
                <a16:creationId xmlns="" xmlns:a16="http://schemas.microsoft.com/office/drawing/2014/main" id="{D9934DA0-4016-41F4-945C-618A9FCBAD58}"/>
              </a:ext>
            </a:extLst>
          </p:cNvPr>
          <p:cNvGrpSpPr/>
          <p:nvPr/>
        </p:nvGrpSpPr>
        <p:grpSpPr>
          <a:xfrm>
            <a:off x="6985868" y="4413600"/>
            <a:ext cx="843346" cy="808914"/>
            <a:chOff x="0" y="0"/>
            <a:chExt cx="425450" cy="412750"/>
          </a:xfrm>
        </p:grpSpPr>
        <p:sp>
          <p:nvSpPr>
            <p:cNvPr id="10" name="Rectangle 9">
              <a:extLst>
                <a:ext uri="{FF2B5EF4-FFF2-40B4-BE49-F238E27FC236}">
                  <a16:creationId xmlns="" xmlns:a16="http://schemas.microsoft.com/office/drawing/2014/main" id="{433F0349-AA0D-485D-9174-AF2F9F8BC99A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11" name="Connecteur droit avec flèche 10">
              <a:extLst>
                <a:ext uri="{FF2B5EF4-FFF2-40B4-BE49-F238E27FC236}">
                  <a16:creationId xmlns="" xmlns:a16="http://schemas.microsoft.com/office/drawing/2014/main" id="{F0E5B67D-E9FA-4D4D-800F-681C5413EEE5}"/>
                </a:ext>
              </a:extLst>
            </p:cNvPr>
            <p:cNvCxnSpPr/>
            <p:nvPr/>
          </p:nvCxnSpPr>
          <p:spPr>
            <a:xfrm flipH="1" flipV="1">
              <a:off x="114300" y="190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2" name="Groupe 11">
            <a:extLst>
              <a:ext uri="{FF2B5EF4-FFF2-40B4-BE49-F238E27FC236}">
                <a16:creationId xmlns="" xmlns:a16="http://schemas.microsoft.com/office/drawing/2014/main" id="{B1AC8A29-C811-43B2-86C6-88411B1713EB}"/>
              </a:ext>
            </a:extLst>
          </p:cNvPr>
          <p:cNvGrpSpPr/>
          <p:nvPr/>
        </p:nvGrpSpPr>
        <p:grpSpPr>
          <a:xfrm>
            <a:off x="7832353" y="4413600"/>
            <a:ext cx="753409" cy="808914"/>
            <a:chOff x="0" y="0"/>
            <a:chExt cx="425450" cy="412750"/>
          </a:xfrm>
        </p:grpSpPr>
        <p:sp>
          <p:nvSpPr>
            <p:cNvPr id="13" name="Rectangle 12">
              <a:extLst>
                <a:ext uri="{FF2B5EF4-FFF2-40B4-BE49-F238E27FC236}">
                  <a16:creationId xmlns="" xmlns:a16="http://schemas.microsoft.com/office/drawing/2014/main" id="{41AD7DB2-5302-4908-891D-CAF6EB36CF0F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14" name="Connecteur droit avec flèche 13">
              <a:extLst>
                <a:ext uri="{FF2B5EF4-FFF2-40B4-BE49-F238E27FC236}">
                  <a16:creationId xmlns="" xmlns:a16="http://schemas.microsoft.com/office/drawing/2014/main" id="{2F6DB6DB-EA4B-443F-B45A-2B9E8D85806E}"/>
                </a:ext>
              </a:extLst>
            </p:cNvPr>
            <p:cNvCxnSpPr/>
            <p:nvPr/>
          </p:nvCxnSpPr>
          <p:spPr>
            <a:xfrm flipH="1" flipV="1">
              <a:off x="114300" y="190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F8FCD388-6039-4181-8C85-0BAA86EF54C5}"/>
              </a:ext>
            </a:extLst>
          </p:cNvPr>
          <p:cNvSpPr/>
          <p:nvPr/>
        </p:nvSpPr>
        <p:spPr>
          <a:xfrm>
            <a:off x="8593586" y="4414345"/>
            <a:ext cx="746042" cy="798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/>
          </a:p>
        </p:txBody>
      </p:sp>
      <p:grpSp>
        <p:nvGrpSpPr>
          <p:cNvPr id="16" name="Groupe 15">
            <a:extLst>
              <a:ext uri="{FF2B5EF4-FFF2-40B4-BE49-F238E27FC236}">
                <a16:creationId xmlns="" xmlns:a16="http://schemas.microsoft.com/office/drawing/2014/main" id="{B1F942F8-42E2-420F-ADD7-BA33CBC6D30B}"/>
              </a:ext>
            </a:extLst>
          </p:cNvPr>
          <p:cNvGrpSpPr/>
          <p:nvPr/>
        </p:nvGrpSpPr>
        <p:grpSpPr>
          <a:xfrm>
            <a:off x="5463401" y="5843458"/>
            <a:ext cx="874335" cy="792327"/>
            <a:chOff x="0" y="0"/>
            <a:chExt cx="425450" cy="412750"/>
          </a:xfrm>
        </p:grpSpPr>
        <p:sp>
          <p:nvSpPr>
            <p:cNvPr id="17" name="Rectangle 16">
              <a:extLst>
                <a:ext uri="{FF2B5EF4-FFF2-40B4-BE49-F238E27FC236}">
                  <a16:creationId xmlns="" xmlns:a16="http://schemas.microsoft.com/office/drawing/2014/main" id="{F7C95DBE-84F9-430B-B289-64DB68C4516F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18" name="Connecteur droit avec flèche 17">
              <a:extLst>
                <a:ext uri="{FF2B5EF4-FFF2-40B4-BE49-F238E27FC236}">
                  <a16:creationId xmlns="" xmlns:a16="http://schemas.microsoft.com/office/drawing/2014/main" id="{BDB05263-BE4C-415D-885F-4C53497E871F}"/>
                </a:ext>
              </a:extLst>
            </p:cNvPr>
            <p:cNvCxnSpPr/>
            <p:nvPr/>
          </p:nvCxnSpPr>
          <p:spPr>
            <a:xfrm>
              <a:off x="133350" y="50800"/>
              <a:ext cx="6350" cy="2921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Connecteur droit avec flèche 18">
              <a:extLst>
                <a:ext uri="{FF2B5EF4-FFF2-40B4-BE49-F238E27FC236}">
                  <a16:creationId xmlns="" xmlns:a16="http://schemas.microsoft.com/office/drawing/2014/main" id="{7BC73E0F-5ECE-4C62-8496-C101D817C076}"/>
                </a:ext>
              </a:extLst>
            </p:cNvPr>
            <p:cNvCxnSpPr/>
            <p:nvPr/>
          </p:nvCxnSpPr>
          <p:spPr>
            <a:xfrm flipH="1" flipV="1">
              <a:off x="304800" y="63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0" name="Groupe 19">
            <a:extLst>
              <a:ext uri="{FF2B5EF4-FFF2-40B4-BE49-F238E27FC236}">
                <a16:creationId xmlns="" xmlns:a16="http://schemas.microsoft.com/office/drawing/2014/main" id="{859ECC00-F07B-4F98-908C-9411F21B4C8C}"/>
              </a:ext>
            </a:extLst>
          </p:cNvPr>
          <p:cNvGrpSpPr/>
          <p:nvPr/>
        </p:nvGrpSpPr>
        <p:grpSpPr>
          <a:xfrm>
            <a:off x="6346429" y="5843099"/>
            <a:ext cx="874335" cy="792327"/>
            <a:chOff x="0" y="0"/>
            <a:chExt cx="425450" cy="412750"/>
          </a:xfrm>
        </p:grpSpPr>
        <p:sp>
          <p:nvSpPr>
            <p:cNvPr id="21" name="Rectangle 20">
              <a:extLst>
                <a:ext uri="{FF2B5EF4-FFF2-40B4-BE49-F238E27FC236}">
                  <a16:creationId xmlns="" xmlns:a16="http://schemas.microsoft.com/office/drawing/2014/main" id="{537001F0-FCF9-4A60-8E4B-4DA8F01EB828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22" name="Connecteur droit avec flèche 21">
              <a:extLst>
                <a:ext uri="{FF2B5EF4-FFF2-40B4-BE49-F238E27FC236}">
                  <a16:creationId xmlns="" xmlns:a16="http://schemas.microsoft.com/office/drawing/2014/main" id="{1FFBCBDB-F444-49B3-9798-43833B64F0EA}"/>
                </a:ext>
              </a:extLst>
            </p:cNvPr>
            <p:cNvCxnSpPr/>
            <p:nvPr/>
          </p:nvCxnSpPr>
          <p:spPr>
            <a:xfrm>
              <a:off x="133350" y="50800"/>
              <a:ext cx="6350" cy="2921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Connecteur droit avec flèche 22">
              <a:extLst>
                <a:ext uri="{FF2B5EF4-FFF2-40B4-BE49-F238E27FC236}">
                  <a16:creationId xmlns="" xmlns:a16="http://schemas.microsoft.com/office/drawing/2014/main" id="{51F069A3-A0E8-4D1C-A0ED-05E4021A1588}"/>
                </a:ext>
              </a:extLst>
            </p:cNvPr>
            <p:cNvCxnSpPr/>
            <p:nvPr/>
          </p:nvCxnSpPr>
          <p:spPr>
            <a:xfrm flipH="1" flipV="1">
              <a:off x="304800" y="63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4" name="Groupe 23">
            <a:extLst>
              <a:ext uri="{FF2B5EF4-FFF2-40B4-BE49-F238E27FC236}">
                <a16:creationId xmlns="" xmlns:a16="http://schemas.microsoft.com/office/drawing/2014/main" id="{B42DF20D-48F6-4F83-8B97-676E5059EE2F}"/>
              </a:ext>
            </a:extLst>
          </p:cNvPr>
          <p:cNvGrpSpPr/>
          <p:nvPr/>
        </p:nvGrpSpPr>
        <p:grpSpPr>
          <a:xfrm>
            <a:off x="8868959" y="5832970"/>
            <a:ext cx="852426" cy="813073"/>
            <a:chOff x="0" y="0"/>
            <a:chExt cx="425450" cy="412750"/>
          </a:xfrm>
        </p:grpSpPr>
        <p:sp>
          <p:nvSpPr>
            <p:cNvPr id="25" name="Rectangle 24">
              <a:extLst>
                <a:ext uri="{FF2B5EF4-FFF2-40B4-BE49-F238E27FC236}">
                  <a16:creationId xmlns="" xmlns:a16="http://schemas.microsoft.com/office/drawing/2014/main" id="{77A67087-2004-466D-A022-2C5752F9DDF2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26" name="Connecteur droit avec flèche 25">
              <a:extLst>
                <a:ext uri="{FF2B5EF4-FFF2-40B4-BE49-F238E27FC236}">
                  <a16:creationId xmlns="" xmlns:a16="http://schemas.microsoft.com/office/drawing/2014/main" id="{A74BC7FC-F9EA-4CC3-AE45-8D493E94AED4}"/>
                </a:ext>
              </a:extLst>
            </p:cNvPr>
            <p:cNvCxnSpPr/>
            <p:nvPr/>
          </p:nvCxnSpPr>
          <p:spPr>
            <a:xfrm flipH="1" flipV="1">
              <a:off x="114300" y="190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7" name="Groupe 26">
            <a:extLst>
              <a:ext uri="{FF2B5EF4-FFF2-40B4-BE49-F238E27FC236}">
                <a16:creationId xmlns="" xmlns:a16="http://schemas.microsoft.com/office/drawing/2014/main" id="{3F92CF08-021D-4CA0-A541-5BDE2297CD7C}"/>
              </a:ext>
            </a:extLst>
          </p:cNvPr>
          <p:cNvGrpSpPr/>
          <p:nvPr/>
        </p:nvGrpSpPr>
        <p:grpSpPr>
          <a:xfrm>
            <a:off x="8025690" y="5843099"/>
            <a:ext cx="843346" cy="808914"/>
            <a:chOff x="0" y="0"/>
            <a:chExt cx="425450" cy="412750"/>
          </a:xfrm>
        </p:grpSpPr>
        <p:sp>
          <p:nvSpPr>
            <p:cNvPr id="28" name="Rectangle 27">
              <a:extLst>
                <a:ext uri="{FF2B5EF4-FFF2-40B4-BE49-F238E27FC236}">
                  <a16:creationId xmlns="" xmlns:a16="http://schemas.microsoft.com/office/drawing/2014/main" id="{DF05BCC3-4DC0-440E-95F2-7F3ADB24AB61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29" name="Connecteur droit avec flèche 28">
              <a:extLst>
                <a:ext uri="{FF2B5EF4-FFF2-40B4-BE49-F238E27FC236}">
                  <a16:creationId xmlns="" xmlns:a16="http://schemas.microsoft.com/office/drawing/2014/main" id="{856E03C4-EF8F-45D8-A07A-D1972E468AEB}"/>
                </a:ext>
              </a:extLst>
            </p:cNvPr>
            <p:cNvCxnSpPr/>
            <p:nvPr/>
          </p:nvCxnSpPr>
          <p:spPr>
            <a:xfrm flipH="1" flipV="1">
              <a:off x="114300" y="190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0" name="Groupe 29">
            <a:extLst>
              <a:ext uri="{FF2B5EF4-FFF2-40B4-BE49-F238E27FC236}">
                <a16:creationId xmlns="" xmlns:a16="http://schemas.microsoft.com/office/drawing/2014/main" id="{2606155F-AC20-49B2-8753-605CC274B422}"/>
              </a:ext>
            </a:extLst>
          </p:cNvPr>
          <p:cNvGrpSpPr/>
          <p:nvPr/>
        </p:nvGrpSpPr>
        <p:grpSpPr>
          <a:xfrm>
            <a:off x="7218624" y="5843099"/>
            <a:ext cx="812890" cy="800620"/>
            <a:chOff x="0" y="0"/>
            <a:chExt cx="425450" cy="412750"/>
          </a:xfrm>
        </p:grpSpPr>
        <p:sp>
          <p:nvSpPr>
            <p:cNvPr id="31" name="Rectangle 30">
              <a:extLst>
                <a:ext uri="{FF2B5EF4-FFF2-40B4-BE49-F238E27FC236}">
                  <a16:creationId xmlns="" xmlns:a16="http://schemas.microsoft.com/office/drawing/2014/main" id="{F01A3785-1473-4422-A5D2-D2F342663F23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 dirty="0"/>
            </a:p>
          </p:txBody>
        </p:sp>
        <p:cxnSp>
          <p:nvCxnSpPr>
            <p:cNvPr id="32" name="Connecteur droit avec flèche 31">
              <a:extLst>
                <a:ext uri="{FF2B5EF4-FFF2-40B4-BE49-F238E27FC236}">
                  <a16:creationId xmlns="" xmlns:a16="http://schemas.microsoft.com/office/drawing/2014/main" id="{DEF1A8C9-B974-48B6-86E7-466BFB7D1484}"/>
                </a:ext>
              </a:extLst>
            </p:cNvPr>
            <p:cNvCxnSpPr/>
            <p:nvPr/>
          </p:nvCxnSpPr>
          <p:spPr>
            <a:xfrm flipH="1" flipV="1">
              <a:off x="114300" y="190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0E4C784A-E647-460A-989C-8792DFB625BA}"/>
              </a:ext>
            </a:extLst>
          </p:cNvPr>
          <p:cNvSpPr txBox="1"/>
          <p:nvPr/>
        </p:nvSpPr>
        <p:spPr>
          <a:xfrm>
            <a:off x="5463401" y="5244827"/>
            <a:ext cx="32944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« s »                « p »</a:t>
            </a:r>
          </a:p>
        </p:txBody>
      </p:sp>
      <p:sp>
        <p:nvSpPr>
          <p:cNvPr id="33" name="ZoneTexte 32">
            <a:extLst>
              <a:ext uri="{FF2B5EF4-FFF2-40B4-BE49-F238E27FC236}">
                <a16:creationId xmlns="" xmlns:a16="http://schemas.microsoft.com/office/drawing/2014/main" id="{770AFC7A-2AC6-422F-8720-BEBBFE1476A3}"/>
              </a:ext>
            </a:extLst>
          </p:cNvPr>
          <p:cNvSpPr txBox="1"/>
          <p:nvPr/>
        </p:nvSpPr>
        <p:spPr>
          <a:xfrm>
            <a:off x="9980368" y="5993648"/>
            <a:ext cx="918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« d »</a:t>
            </a:r>
          </a:p>
        </p:txBody>
      </p:sp>
    </p:spTree>
    <p:extLst>
      <p:ext uri="{BB962C8B-B14F-4D97-AF65-F5344CB8AC3E}">
        <p14:creationId xmlns:p14="http://schemas.microsoft.com/office/powerpoint/2010/main" val="206328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7170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IV) Configuration électronique</a:t>
            </a:r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438250" y="1269329"/>
            <a:ext cx="111324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accent3"/>
                </a:solidFill>
              </a:rPr>
              <a:t>2) Règle de Hund: </a:t>
            </a:r>
            <a:r>
              <a:rPr lang="fr-FR" sz="2800" dirty="0"/>
              <a:t>maximisation de la valeur du spin total</a:t>
            </a:r>
          </a:p>
          <a:p>
            <a:endParaRPr lang="fr-FR" sz="2800" dirty="0"/>
          </a:p>
          <a:p>
            <a:r>
              <a:rPr lang="fr-FR" sz="2800" dirty="0"/>
              <a:t>On dispose les électrons dans les cases en faisant en sorte de maximiser la valeur du spin total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2800" dirty="0">
                <a:sym typeface="Wingdings" panose="05000000000000000000" pitchFamily="2" charset="2"/>
              </a:rPr>
              <a:t>On dispose les électrons parallèlement:</a:t>
            </a:r>
          </a:p>
          <a:p>
            <a:endParaRPr lang="fr-FR" sz="2800" dirty="0">
              <a:sym typeface="Wingdings" panose="05000000000000000000" pitchFamily="2" charset="2"/>
            </a:endParaRPr>
          </a:p>
          <a:p>
            <a:endParaRPr lang="fr-FR" sz="2800" dirty="0">
              <a:sym typeface="Wingdings" panose="05000000000000000000" pitchFamily="2" charset="2"/>
            </a:endParaRPr>
          </a:p>
          <a:p>
            <a:endParaRPr lang="fr-FR" sz="2800" dirty="0">
              <a:sym typeface="Wingdings" panose="05000000000000000000" pitchFamily="2" charset="2"/>
            </a:endParaRPr>
          </a:p>
          <a:p>
            <a:endParaRPr lang="fr-FR" sz="2800" dirty="0">
              <a:sym typeface="Wingdings" panose="05000000000000000000" pitchFamily="2" charset="2"/>
            </a:endParaRPr>
          </a:p>
          <a:p>
            <a:endParaRPr lang="fr-FR" sz="2800" dirty="0">
              <a:sym typeface="Wingdings" panose="05000000000000000000" pitchFamily="2" charset="2"/>
            </a:endParaRPr>
          </a:p>
          <a:p>
            <a:endParaRPr lang="fr-FR" sz="2800" dirty="0"/>
          </a:p>
        </p:txBody>
      </p:sp>
      <p:grpSp>
        <p:nvGrpSpPr>
          <p:cNvPr id="5" name="Groupe 4">
            <a:extLst>
              <a:ext uri="{FF2B5EF4-FFF2-40B4-BE49-F238E27FC236}">
                <a16:creationId xmlns="" xmlns:a16="http://schemas.microsoft.com/office/drawing/2014/main" id="{FB7187AF-10FF-4A49-943E-54EF1851F76E}"/>
              </a:ext>
            </a:extLst>
          </p:cNvPr>
          <p:cNvGrpSpPr/>
          <p:nvPr/>
        </p:nvGrpSpPr>
        <p:grpSpPr>
          <a:xfrm>
            <a:off x="711192" y="3614814"/>
            <a:ext cx="843346" cy="808914"/>
            <a:chOff x="0" y="0"/>
            <a:chExt cx="425450" cy="412750"/>
          </a:xfrm>
        </p:grpSpPr>
        <p:sp>
          <p:nvSpPr>
            <p:cNvPr id="6" name="Rectangle 5">
              <a:extLst>
                <a:ext uri="{FF2B5EF4-FFF2-40B4-BE49-F238E27FC236}">
                  <a16:creationId xmlns="" xmlns:a16="http://schemas.microsoft.com/office/drawing/2014/main" id="{40A40B29-5F19-40DB-9153-94B4A60B48BE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7" name="Connecteur droit avec flèche 6">
              <a:extLst>
                <a:ext uri="{FF2B5EF4-FFF2-40B4-BE49-F238E27FC236}">
                  <a16:creationId xmlns="" xmlns:a16="http://schemas.microsoft.com/office/drawing/2014/main" id="{F64D9817-F4C6-4A9F-AAB8-AE8011BA1007}"/>
                </a:ext>
              </a:extLst>
            </p:cNvPr>
            <p:cNvCxnSpPr/>
            <p:nvPr/>
          </p:nvCxnSpPr>
          <p:spPr>
            <a:xfrm flipH="1" flipV="1">
              <a:off x="114300" y="190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" name="Groupe 7">
            <a:extLst>
              <a:ext uri="{FF2B5EF4-FFF2-40B4-BE49-F238E27FC236}">
                <a16:creationId xmlns="" xmlns:a16="http://schemas.microsoft.com/office/drawing/2014/main" id="{C8554D76-64F6-4503-A3C4-E2788D3FFEB1}"/>
              </a:ext>
            </a:extLst>
          </p:cNvPr>
          <p:cNvGrpSpPr/>
          <p:nvPr/>
        </p:nvGrpSpPr>
        <p:grpSpPr>
          <a:xfrm>
            <a:off x="2397884" y="3614814"/>
            <a:ext cx="843346" cy="808914"/>
            <a:chOff x="0" y="0"/>
            <a:chExt cx="425450" cy="412750"/>
          </a:xfrm>
        </p:grpSpPr>
        <p:sp>
          <p:nvSpPr>
            <p:cNvPr id="9" name="Rectangle 8">
              <a:extLst>
                <a:ext uri="{FF2B5EF4-FFF2-40B4-BE49-F238E27FC236}">
                  <a16:creationId xmlns="" xmlns:a16="http://schemas.microsoft.com/office/drawing/2014/main" id="{B1EA111B-AEE4-4F57-81C2-1EC260BF226A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10" name="Connecteur droit avec flèche 9">
              <a:extLst>
                <a:ext uri="{FF2B5EF4-FFF2-40B4-BE49-F238E27FC236}">
                  <a16:creationId xmlns="" xmlns:a16="http://schemas.microsoft.com/office/drawing/2014/main" id="{3448BB6C-17DE-4042-A74D-44196E6A065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49225" y="25450"/>
              <a:ext cx="6349" cy="3618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" name="Groupe 10">
            <a:extLst>
              <a:ext uri="{FF2B5EF4-FFF2-40B4-BE49-F238E27FC236}">
                <a16:creationId xmlns="" xmlns:a16="http://schemas.microsoft.com/office/drawing/2014/main" id="{F6646E4E-D43E-4892-84A8-D7FB30124082}"/>
              </a:ext>
            </a:extLst>
          </p:cNvPr>
          <p:cNvGrpSpPr/>
          <p:nvPr/>
        </p:nvGrpSpPr>
        <p:grpSpPr>
          <a:xfrm>
            <a:off x="1554538" y="3614814"/>
            <a:ext cx="843346" cy="808914"/>
            <a:chOff x="0" y="0"/>
            <a:chExt cx="425450" cy="412750"/>
          </a:xfrm>
        </p:grpSpPr>
        <p:sp>
          <p:nvSpPr>
            <p:cNvPr id="12" name="Rectangle 11">
              <a:extLst>
                <a:ext uri="{FF2B5EF4-FFF2-40B4-BE49-F238E27FC236}">
                  <a16:creationId xmlns="" xmlns:a16="http://schemas.microsoft.com/office/drawing/2014/main" id="{02C74CFE-86D2-487E-A2F8-26C675B8B70D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13" name="Connecteur droit avec flèche 12">
              <a:extLst>
                <a:ext uri="{FF2B5EF4-FFF2-40B4-BE49-F238E27FC236}">
                  <a16:creationId xmlns="" xmlns:a16="http://schemas.microsoft.com/office/drawing/2014/main" id="{6E3FC056-C932-41E5-BEDC-4551296B41E4}"/>
                </a:ext>
              </a:extLst>
            </p:cNvPr>
            <p:cNvCxnSpPr/>
            <p:nvPr/>
          </p:nvCxnSpPr>
          <p:spPr>
            <a:xfrm flipH="1" flipV="1">
              <a:off x="114300" y="190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4" name="ZoneTexte 13">
            <a:extLst>
              <a:ext uri="{FF2B5EF4-FFF2-40B4-BE49-F238E27FC236}">
                <a16:creationId xmlns="" xmlns:a16="http://schemas.microsoft.com/office/drawing/2014/main" id="{3D34666F-8CE0-49C1-B64E-660875D66531}"/>
              </a:ext>
            </a:extLst>
          </p:cNvPr>
          <p:cNvSpPr txBox="1"/>
          <p:nvPr/>
        </p:nvSpPr>
        <p:spPr>
          <a:xfrm>
            <a:off x="711192" y="4488791"/>
            <a:ext cx="85282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/>
              <a:t>+1/2   +1/2    -1/2                                           +1/2   +1/2     +1/2</a:t>
            </a:r>
          </a:p>
          <a:p>
            <a:endParaRPr lang="fr-FR" sz="2400" dirty="0"/>
          </a:p>
          <a:p>
            <a:r>
              <a:rPr lang="fr-FR" sz="2400" dirty="0"/>
              <a:t>        </a:t>
            </a:r>
            <a:r>
              <a:rPr lang="fr-FR" sz="2400" b="1" dirty="0">
                <a:solidFill>
                  <a:srgbClr val="FF0000"/>
                </a:solidFill>
              </a:rPr>
              <a:t>NON </a:t>
            </a:r>
            <a:r>
              <a:rPr lang="fr-FR" sz="2400" b="1" dirty="0">
                <a:solidFill>
                  <a:srgbClr val="FF0000"/>
                </a:solidFill>
                <a:sym typeface="Wingdings" panose="05000000000000000000" pitchFamily="2" charset="2"/>
              </a:rPr>
              <a:t>                                                            </a:t>
            </a:r>
            <a:r>
              <a:rPr lang="fr-FR" sz="2400" b="1" dirty="0">
                <a:solidFill>
                  <a:srgbClr val="00B050"/>
                </a:solidFill>
                <a:sym typeface="Wingdings" panose="05000000000000000000" pitchFamily="2" charset="2"/>
              </a:rPr>
              <a:t>OUI </a:t>
            </a:r>
            <a:endParaRPr lang="fr-FR" sz="2400" b="1" dirty="0">
              <a:solidFill>
                <a:srgbClr val="00B050"/>
              </a:solidFill>
            </a:endParaRPr>
          </a:p>
        </p:txBody>
      </p:sp>
      <p:grpSp>
        <p:nvGrpSpPr>
          <p:cNvPr id="15" name="Groupe 14">
            <a:extLst>
              <a:ext uri="{FF2B5EF4-FFF2-40B4-BE49-F238E27FC236}">
                <a16:creationId xmlns="" xmlns:a16="http://schemas.microsoft.com/office/drawing/2014/main" id="{0C6ECB4A-CF3D-4FD9-94A2-4B2A5B4D6611}"/>
              </a:ext>
            </a:extLst>
          </p:cNvPr>
          <p:cNvGrpSpPr/>
          <p:nvPr/>
        </p:nvGrpSpPr>
        <p:grpSpPr>
          <a:xfrm>
            <a:off x="8222250" y="3614814"/>
            <a:ext cx="843346" cy="808914"/>
            <a:chOff x="0" y="0"/>
            <a:chExt cx="425450" cy="412750"/>
          </a:xfrm>
        </p:grpSpPr>
        <p:sp>
          <p:nvSpPr>
            <p:cNvPr id="16" name="Rectangle 15">
              <a:extLst>
                <a:ext uri="{FF2B5EF4-FFF2-40B4-BE49-F238E27FC236}">
                  <a16:creationId xmlns="" xmlns:a16="http://schemas.microsoft.com/office/drawing/2014/main" id="{9D3CC6EF-691E-407B-AC83-54FCB2E465A1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17" name="Connecteur droit avec flèche 16">
              <a:extLst>
                <a:ext uri="{FF2B5EF4-FFF2-40B4-BE49-F238E27FC236}">
                  <a16:creationId xmlns="" xmlns:a16="http://schemas.microsoft.com/office/drawing/2014/main" id="{0F03A27B-3381-4054-AE18-6D820C8AC836}"/>
                </a:ext>
              </a:extLst>
            </p:cNvPr>
            <p:cNvCxnSpPr/>
            <p:nvPr/>
          </p:nvCxnSpPr>
          <p:spPr>
            <a:xfrm flipH="1" flipV="1">
              <a:off x="114300" y="190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8" name="Groupe 17">
            <a:extLst>
              <a:ext uri="{FF2B5EF4-FFF2-40B4-BE49-F238E27FC236}">
                <a16:creationId xmlns="" xmlns:a16="http://schemas.microsoft.com/office/drawing/2014/main" id="{BF726F16-B9CE-442E-90E1-0ED3B3A51A5A}"/>
              </a:ext>
            </a:extLst>
          </p:cNvPr>
          <p:cNvGrpSpPr/>
          <p:nvPr/>
        </p:nvGrpSpPr>
        <p:grpSpPr>
          <a:xfrm>
            <a:off x="7361504" y="3614814"/>
            <a:ext cx="843346" cy="808914"/>
            <a:chOff x="0" y="0"/>
            <a:chExt cx="425450" cy="412750"/>
          </a:xfrm>
        </p:grpSpPr>
        <p:sp>
          <p:nvSpPr>
            <p:cNvPr id="19" name="Rectangle 18">
              <a:extLst>
                <a:ext uri="{FF2B5EF4-FFF2-40B4-BE49-F238E27FC236}">
                  <a16:creationId xmlns="" xmlns:a16="http://schemas.microsoft.com/office/drawing/2014/main" id="{2C663391-BC3C-4D5E-A5C4-5C7586122AE9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20" name="Connecteur droit avec flèche 19">
              <a:extLst>
                <a:ext uri="{FF2B5EF4-FFF2-40B4-BE49-F238E27FC236}">
                  <a16:creationId xmlns="" xmlns:a16="http://schemas.microsoft.com/office/drawing/2014/main" id="{5A1ED3EE-C2AF-4A1B-84E9-4BC5329E3499}"/>
                </a:ext>
              </a:extLst>
            </p:cNvPr>
            <p:cNvCxnSpPr/>
            <p:nvPr/>
          </p:nvCxnSpPr>
          <p:spPr>
            <a:xfrm flipH="1" flipV="1">
              <a:off x="114300" y="190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1" name="Groupe 20">
            <a:extLst>
              <a:ext uri="{FF2B5EF4-FFF2-40B4-BE49-F238E27FC236}">
                <a16:creationId xmlns="" xmlns:a16="http://schemas.microsoft.com/office/drawing/2014/main" id="{72989324-CBD5-4CDB-824A-1C68E848D9EE}"/>
              </a:ext>
            </a:extLst>
          </p:cNvPr>
          <p:cNvGrpSpPr/>
          <p:nvPr/>
        </p:nvGrpSpPr>
        <p:grpSpPr>
          <a:xfrm>
            <a:off x="6518158" y="3614814"/>
            <a:ext cx="843346" cy="808914"/>
            <a:chOff x="0" y="0"/>
            <a:chExt cx="425450" cy="412750"/>
          </a:xfrm>
        </p:grpSpPr>
        <p:sp>
          <p:nvSpPr>
            <p:cNvPr id="22" name="Rectangle 21">
              <a:extLst>
                <a:ext uri="{FF2B5EF4-FFF2-40B4-BE49-F238E27FC236}">
                  <a16:creationId xmlns="" xmlns:a16="http://schemas.microsoft.com/office/drawing/2014/main" id="{69851097-73E7-46A7-8E25-566D5EE0CD33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23" name="Connecteur droit avec flèche 22">
              <a:extLst>
                <a:ext uri="{FF2B5EF4-FFF2-40B4-BE49-F238E27FC236}">
                  <a16:creationId xmlns="" xmlns:a16="http://schemas.microsoft.com/office/drawing/2014/main" id="{2C81725B-10C5-4E58-995D-BC447D865700}"/>
                </a:ext>
              </a:extLst>
            </p:cNvPr>
            <p:cNvCxnSpPr/>
            <p:nvPr/>
          </p:nvCxnSpPr>
          <p:spPr>
            <a:xfrm flipH="1" flipV="1">
              <a:off x="114300" y="190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8225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7170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IV) Configuration électronique</a:t>
            </a:r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515625" y="1423785"/>
            <a:ext cx="6505307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Exemple:  L’oxygène Z=8</a:t>
            </a:r>
          </a:p>
          <a:p>
            <a:endParaRPr lang="fr-FR" sz="2800" dirty="0"/>
          </a:p>
          <a:p>
            <a:pPr marL="514350" indent="-514350">
              <a:buAutoNum type="arabicParenR"/>
            </a:pPr>
            <a:r>
              <a:rPr lang="fr-FR" sz="2800" dirty="0"/>
              <a:t>Configuration électronique: </a:t>
            </a:r>
            <a:r>
              <a:rPr lang="fr-FR" sz="2800" dirty="0">
                <a:solidFill>
                  <a:srgbClr val="0070C0"/>
                </a:solidFill>
              </a:rPr>
              <a:t>1s</a:t>
            </a:r>
            <a:r>
              <a:rPr lang="fr-FR" sz="2800" baseline="30000" dirty="0">
                <a:solidFill>
                  <a:srgbClr val="0070C0"/>
                </a:solidFill>
              </a:rPr>
              <a:t>2</a:t>
            </a:r>
            <a:r>
              <a:rPr lang="fr-FR" sz="2800" dirty="0"/>
              <a:t> </a:t>
            </a:r>
            <a:r>
              <a:rPr lang="fr-FR" sz="2800" dirty="0">
                <a:solidFill>
                  <a:schemeClr val="accent3"/>
                </a:solidFill>
              </a:rPr>
              <a:t>2s</a:t>
            </a:r>
            <a:r>
              <a:rPr lang="fr-FR" sz="2800" baseline="30000" dirty="0">
                <a:solidFill>
                  <a:schemeClr val="accent3"/>
                </a:solidFill>
              </a:rPr>
              <a:t>2</a:t>
            </a:r>
            <a:r>
              <a:rPr lang="fr-FR" sz="2800" dirty="0">
                <a:solidFill>
                  <a:schemeClr val="accent3"/>
                </a:solidFill>
              </a:rPr>
              <a:t> 2p</a:t>
            </a:r>
            <a:r>
              <a:rPr lang="fr-FR" sz="2800" baseline="30000" dirty="0">
                <a:solidFill>
                  <a:schemeClr val="accent3"/>
                </a:solidFill>
              </a:rPr>
              <a:t>4</a:t>
            </a:r>
          </a:p>
          <a:p>
            <a:pPr marL="514350" indent="-514350">
              <a:buAutoNum type="arabicParenR"/>
            </a:pPr>
            <a:endParaRPr lang="fr-FR" sz="2800" dirty="0"/>
          </a:p>
          <a:p>
            <a:pPr marL="514350" indent="-514350">
              <a:buAutoNum type="arabicParenR"/>
            </a:pPr>
            <a:r>
              <a:rPr lang="fr-FR" sz="2800" dirty="0"/>
              <a:t>Remplissage des cases quantiques:</a:t>
            </a:r>
          </a:p>
          <a:p>
            <a:pPr marL="514350" indent="-514350">
              <a:buAutoNum type="arabicParenR"/>
            </a:pPr>
            <a:endParaRPr lang="fr-FR" sz="2800" dirty="0"/>
          </a:p>
          <a:p>
            <a:endParaRPr lang="fr-FR" sz="2800" dirty="0"/>
          </a:p>
        </p:txBody>
      </p:sp>
      <p:grpSp>
        <p:nvGrpSpPr>
          <p:cNvPr id="5" name="Groupe 4">
            <a:extLst>
              <a:ext uri="{FF2B5EF4-FFF2-40B4-BE49-F238E27FC236}">
                <a16:creationId xmlns="" xmlns:a16="http://schemas.microsoft.com/office/drawing/2014/main" id="{50CF4C59-DA22-49E5-B751-850249C27213}"/>
              </a:ext>
            </a:extLst>
          </p:cNvPr>
          <p:cNvGrpSpPr/>
          <p:nvPr/>
        </p:nvGrpSpPr>
        <p:grpSpPr>
          <a:xfrm>
            <a:off x="834196" y="4037634"/>
            <a:ext cx="815699" cy="862442"/>
            <a:chOff x="0" y="0"/>
            <a:chExt cx="425450" cy="412750"/>
          </a:xfrm>
        </p:grpSpPr>
        <p:sp>
          <p:nvSpPr>
            <p:cNvPr id="6" name="Rectangle 5">
              <a:extLst>
                <a:ext uri="{FF2B5EF4-FFF2-40B4-BE49-F238E27FC236}">
                  <a16:creationId xmlns="" xmlns:a16="http://schemas.microsoft.com/office/drawing/2014/main" id="{3FB9BBB1-E65D-4110-81BF-E8F6B55704FB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7" name="Connecteur droit avec flèche 6">
              <a:extLst>
                <a:ext uri="{FF2B5EF4-FFF2-40B4-BE49-F238E27FC236}">
                  <a16:creationId xmlns="" xmlns:a16="http://schemas.microsoft.com/office/drawing/2014/main" id="{6957ACA2-D846-45BA-8C72-36F534513A3F}"/>
                </a:ext>
              </a:extLst>
            </p:cNvPr>
            <p:cNvCxnSpPr/>
            <p:nvPr/>
          </p:nvCxnSpPr>
          <p:spPr>
            <a:xfrm>
              <a:off x="133350" y="50800"/>
              <a:ext cx="6350" cy="2921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Connecteur droit avec flèche 7">
              <a:extLst>
                <a:ext uri="{FF2B5EF4-FFF2-40B4-BE49-F238E27FC236}">
                  <a16:creationId xmlns="" xmlns:a16="http://schemas.microsoft.com/office/drawing/2014/main" id="{730FDF12-5160-4D70-959F-7FF407219E1E}"/>
                </a:ext>
              </a:extLst>
            </p:cNvPr>
            <p:cNvCxnSpPr/>
            <p:nvPr/>
          </p:nvCxnSpPr>
          <p:spPr>
            <a:xfrm flipH="1" flipV="1">
              <a:off x="304800" y="63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" name="Groupe 8">
            <a:extLst>
              <a:ext uri="{FF2B5EF4-FFF2-40B4-BE49-F238E27FC236}">
                <a16:creationId xmlns="" xmlns:a16="http://schemas.microsoft.com/office/drawing/2014/main" id="{07825D2A-0F71-4AA0-843C-BDBECDAA4E45}"/>
              </a:ext>
            </a:extLst>
          </p:cNvPr>
          <p:cNvGrpSpPr/>
          <p:nvPr/>
        </p:nvGrpSpPr>
        <p:grpSpPr>
          <a:xfrm>
            <a:off x="2140820" y="4037634"/>
            <a:ext cx="840919" cy="875975"/>
            <a:chOff x="0" y="0"/>
            <a:chExt cx="425450" cy="412750"/>
          </a:xfrm>
        </p:grpSpPr>
        <p:sp>
          <p:nvSpPr>
            <p:cNvPr id="10" name="Rectangle 9">
              <a:extLst>
                <a:ext uri="{FF2B5EF4-FFF2-40B4-BE49-F238E27FC236}">
                  <a16:creationId xmlns="" xmlns:a16="http://schemas.microsoft.com/office/drawing/2014/main" id="{E7B8DEE9-494F-46BD-BE5C-CE4F3F0AF359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11" name="Connecteur droit avec flèche 10">
              <a:extLst>
                <a:ext uri="{FF2B5EF4-FFF2-40B4-BE49-F238E27FC236}">
                  <a16:creationId xmlns="" xmlns:a16="http://schemas.microsoft.com/office/drawing/2014/main" id="{47DB6AA2-34B5-425D-A18D-40729C8DCDE9}"/>
                </a:ext>
              </a:extLst>
            </p:cNvPr>
            <p:cNvCxnSpPr/>
            <p:nvPr/>
          </p:nvCxnSpPr>
          <p:spPr>
            <a:xfrm>
              <a:off x="133350" y="50800"/>
              <a:ext cx="6350" cy="2921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Connecteur droit avec flèche 11">
              <a:extLst>
                <a:ext uri="{FF2B5EF4-FFF2-40B4-BE49-F238E27FC236}">
                  <a16:creationId xmlns="" xmlns:a16="http://schemas.microsoft.com/office/drawing/2014/main" id="{6F496948-1B92-4396-9935-EFE1DBC3D72B}"/>
                </a:ext>
              </a:extLst>
            </p:cNvPr>
            <p:cNvCxnSpPr/>
            <p:nvPr/>
          </p:nvCxnSpPr>
          <p:spPr>
            <a:xfrm flipH="1" flipV="1">
              <a:off x="304800" y="63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3" name="Groupe 12">
            <a:extLst>
              <a:ext uri="{FF2B5EF4-FFF2-40B4-BE49-F238E27FC236}">
                <a16:creationId xmlns="" xmlns:a16="http://schemas.microsoft.com/office/drawing/2014/main" id="{429CDEEE-07DB-462A-8FB5-38EE1979D8C7}"/>
              </a:ext>
            </a:extLst>
          </p:cNvPr>
          <p:cNvGrpSpPr/>
          <p:nvPr/>
        </p:nvGrpSpPr>
        <p:grpSpPr>
          <a:xfrm>
            <a:off x="3838851" y="4036203"/>
            <a:ext cx="882236" cy="877406"/>
            <a:chOff x="0" y="0"/>
            <a:chExt cx="425450" cy="412750"/>
          </a:xfrm>
        </p:grpSpPr>
        <p:sp>
          <p:nvSpPr>
            <p:cNvPr id="14" name="Rectangle 13">
              <a:extLst>
                <a:ext uri="{FF2B5EF4-FFF2-40B4-BE49-F238E27FC236}">
                  <a16:creationId xmlns="" xmlns:a16="http://schemas.microsoft.com/office/drawing/2014/main" id="{5DB7A945-02BE-4BD0-860A-B659CC9051FF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15" name="Connecteur droit avec flèche 14">
              <a:extLst>
                <a:ext uri="{FF2B5EF4-FFF2-40B4-BE49-F238E27FC236}">
                  <a16:creationId xmlns="" xmlns:a16="http://schemas.microsoft.com/office/drawing/2014/main" id="{79A87A54-0B0D-4713-AF73-75CAA6D70B9D}"/>
                </a:ext>
              </a:extLst>
            </p:cNvPr>
            <p:cNvCxnSpPr/>
            <p:nvPr/>
          </p:nvCxnSpPr>
          <p:spPr>
            <a:xfrm flipH="1" flipV="1">
              <a:off x="114300" y="190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6" name="Groupe 15">
            <a:extLst>
              <a:ext uri="{FF2B5EF4-FFF2-40B4-BE49-F238E27FC236}">
                <a16:creationId xmlns="" xmlns:a16="http://schemas.microsoft.com/office/drawing/2014/main" id="{DC51CEE5-5836-44A7-911C-5E224C71DBF4}"/>
              </a:ext>
            </a:extLst>
          </p:cNvPr>
          <p:cNvGrpSpPr/>
          <p:nvPr/>
        </p:nvGrpSpPr>
        <p:grpSpPr>
          <a:xfrm>
            <a:off x="2994025" y="4036203"/>
            <a:ext cx="832540" cy="877406"/>
            <a:chOff x="0" y="0"/>
            <a:chExt cx="425450" cy="412750"/>
          </a:xfrm>
        </p:grpSpPr>
        <p:sp>
          <p:nvSpPr>
            <p:cNvPr id="17" name="Rectangle 16">
              <a:extLst>
                <a:ext uri="{FF2B5EF4-FFF2-40B4-BE49-F238E27FC236}">
                  <a16:creationId xmlns="" xmlns:a16="http://schemas.microsoft.com/office/drawing/2014/main" id="{AB38E068-A16F-432C-AA0E-0A2F85AD20C0}"/>
                </a:ext>
              </a:extLst>
            </p:cNvPr>
            <p:cNvSpPr/>
            <p:nvPr/>
          </p:nvSpPr>
          <p:spPr>
            <a:xfrm>
              <a:off x="0" y="0"/>
              <a:ext cx="425450" cy="4127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  <p:cxnSp>
          <p:nvCxnSpPr>
            <p:cNvPr id="18" name="Connecteur droit avec flèche 17">
              <a:extLst>
                <a:ext uri="{FF2B5EF4-FFF2-40B4-BE49-F238E27FC236}">
                  <a16:creationId xmlns="" xmlns:a16="http://schemas.microsoft.com/office/drawing/2014/main" id="{AD92D46D-5F8C-4552-95C3-F23D450BCD23}"/>
                </a:ext>
              </a:extLst>
            </p:cNvPr>
            <p:cNvCxnSpPr/>
            <p:nvPr/>
          </p:nvCxnSpPr>
          <p:spPr>
            <a:xfrm flipH="1" flipV="1">
              <a:off x="114300" y="19050"/>
              <a:ext cx="6350" cy="3365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75135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7170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IV) Configuration électronique</a:t>
            </a:r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6DB92F1B-E711-4DCE-8539-7940705FFC4C}"/>
              </a:ext>
            </a:extLst>
          </p:cNvPr>
          <p:cNvSpPr txBox="1"/>
          <p:nvPr/>
        </p:nvSpPr>
        <p:spPr>
          <a:xfrm>
            <a:off x="685800" y="1985489"/>
            <a:ext cx="11459227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u="sng" dirty="0"/>
              <a:t>Propriétés magnétiques</a:t>
            </a:r>
            <a:r>
              <a:rPr lang="fr-FR" sz="2800" dirty="0"/>
              <a:t>: On distingue 2 types d’atomes:</a:t>
            </a:r>
          </a:p>
          <a:p>
            <a:endParaRPr lang="fr-FR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dirty="0"/>
              <a:t>Les atomes diamagnétiques: ils possèdent autant d’électrons de spin +1/2</a:t>
            </a:r>
          </a:p>
          <a:p>
            <a:r>
              <a:rPr lang="fr-FR" sz="2800" dirty="0"/>
              <a:t>et de -1/2 </a:t>
            </a:r>
            <a:r>
              <a:rPr lang="fr-FR" sz="2800" dirty="0">
                <a:sym typeface="Wingdings" panose="05000000000000000000" pitchFamily="2" charset="2"/>
              </a:rPr>
              <a:t> Pas d’électrons célibataires (=seul dans 1 case quantique)</a:t>
            </a:r>
          </a:p>
          <a:p>
            <a:endParaRPr lang="fr-FR" sz="2800" dirty="0">
              <a:sym typeface="Wingdings" panose="05000000000000000000" pitchFamily="2" charset="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dirty="0">
                <a:sym typeface="Wingdings" panose="05000000000000000000" pitchFamily="2" charset="2"/>
              </a:rPr>
              <a:t>Les atomes paramagnétiques: ils ont un nombre différent </a:t>
            </a:r>
          </a:p>
          <a:p>
            <a:r>
              <a:rPr lang="fr-FR" sz="2800" dirty="0"/>
              <a:t>d’électrons de spin +1/2 et de -1/2 </a:t>
            </a:r>
            <a:r>
              <a:rPr lang="fr-FR" sz="2800" dirty="0">
                <a:sym typeface="Wingdings" panose="05000000000000000000" pitchFamily="2" charset="2"/>
              </a:rPr>
              <a:t> 1 ou plusieurs électrons célibataires</a:t>
            </a:r>
          </a:p>
          <a:p>
            <a:endParaRPr lang="fr-FR" sz="2800" dirty="0">
              <a:sym typeface="Wingdings" panose="05000000000000000000" pitchFamily="2" charset="2"/>
            </a:endParaRPr>
          </a:p>
          <a:p>
            <a:r>
              <a:rPr lang="fr-FR" sz="2800" dirty="0">
                <a:sym typeface="Wingdings" panose="05000000000000000000" pitchFamily="2" charset="2"/>
              </a:rPr>
              <a:t>/!\ 	Un atome possédant un nombre pair d’électron n’est pas toujours </a:t>
            </a:r>
          </a:p>
          <a:p>
            <a:r>
              <a:rPr lang="fr-FR" sz="2800" dirty="0">
                <a:sym typeface="Wingdings" panose="05000000000000000000" pitchFamily="2" charset="2"/>
              </a:rPr>
              <a:t>diamagnétique!</a:t>
            </a:r>
          </a:p>
        </p:txBody>
      </p:sp>
    </p:spTree>
    <p:extLst>
      <p:ext uri="{BB962C8B-B14F-4D97-AF65-F5344CB8AC3E}">
        <p14:creationId xmlns:p14="http://schemas.microsoft.com/office/powerpoint/2010/main" val="342359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7170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IV) Configuration électronique</a:t>
            </a:r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="" xmlns:a16="http://schemas.microsoft.com/office/drawing/2014/main" id="{3AD9FE5B-9AF5-40D0-88B0-6486C9196C9A}"/>
              </a:ext>
            </a:extLst>
          </p:cNvPr>
          <p:cNvSpPr txBox="1"/>
          <p:nvPr/>
        </p:nvSpPr>
        <p:spPr>
          <a:xfrm>
            <a:off x="426717" y="1056037"/>
            <a:ext cx="11578041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u="sng" dirty="0"/>
              <a:t>Attachement électronique et énergie d’ionisation</a:t>
            </a:r>
            <a:r>
              <a:rPr lang="fr-FR" sz="2800" dirty="0"/>
              <a:t>:</a:t>
            </a:r>
          </a:p>
          <a:p>
            <a:endParaRPr lang="fr-FR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dirty="0"/>
              <a:t>Stabilité: Les configurations électroniques remplies à 100% sont plus stables</a:t>
            </a:r>
          </a:p>
          <a:p>
            <a:r>
              <a:rPr lang="fr-FR" sz="2800" dirty="0"/>
              <a:t>que celles remplies à 50% </a:t>
            </a:r>
            <a:r>
              <a:rPr lang="fr-FR" sz="2800" dirty="0">
                <a:sym typeface="Wingdings" panose="05000000000000000000" pitchFamily="2" charset="2"/>
              </a:rPr>
              <a:t> p6 &gt; p3</a:t>
            </a:r>
          </a:p>
          <a:p>
            <a:endParaRPr lang="fr-FR" sz="2800" dirty="0">
              <a:sym typeface="Wingdings" panose="05000000000000000000" pitchFamily="2" charset="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dirty="0">
                <a:sym typeface="Wingdings" panose="05000000000000000000" pitchFamily="2" charset="2"/>
              </a:rPr>
              <a:t>Attachement électronique: énergie nécessaire pour gagner des électrons</a:t>
            </a:r>
          </a:p>
          <a:p>
            <a:r>
              <a:rPr lang="fr-FR" sz="2800" dirty="0">
                <a:sym typeface="Wingdings" panose="05000000000000000000" pitchFamily="2" charset="2"/>
              </a:rPr>
              <a:t> </a:t>
            </a:r>
            <a:r>
              <a:rPr lang="fr-FR" sz="2800" u="sng" dirty="0"/>
              <a:t>fort attachement </a:t>
            </a:r>
            <a:r>
              <a:rPr lang="fr-FR" sz="2800" dirty="0"/>
              <a:t>électronique = je </a:t>
            </a:r>
            <a:r>
              <a:rPr lang="fr-FR" sz="2800" u="sng" dirty="0"/>
              <a:t>gagne facilement </a:t>
            </a:r>
            <a:r>
              <a:rPr lang="fr-FR" sz="2800" dirty="0"/>
              <a:t>un électron</a:t>
            </a:r>
            <a:endParaRPr lang="fr-FR" sz="2800" dirty="0">
              <a:sym typeface="Wingdings" panose="05000000000000000000" pitchFamily="2" charset="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FR" sz="2800" dirty="0">
              <a:sym typeface="Wingdings" panose="05000000000000000000" pitchFamily="2" charset="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dirty="0">
                <a:sym typeface="Wingdings" panose="05000000000000000000" pitchFamily="2" charset="2"/>
              </a:rPr>
              <a:t>Energie d’ionisation: énergie nécessaire pour perdre un électron</a:t>
            </a:r>
          </a:p>
          <a:p>
            <a:pPr marL="457200" indent="-457200">
              <a:buFont typeface="Wingdings" panose="05000000000000000000" pitchFamily="2" charset="2"/>
              <a:buChar char="à"/>
            </a:pPr>
            <a:r>
              <a:rPr lang="fr-FR" sz="2800" u="sng" dirty="0"/>
              <a:t>faible énergie </a:t>
            </a:r>
            <a:r>
              <a:rPr lang="fr-FR" sz="2800" dirty="0"/>
              <a:t>d’ionisation = je </a:t>
            </a:r>
            <a:r>
              <a:rPr lang="fr-FR" sz="2800" u="sng" dirty="0"/>
              <a:t>perds facilement </a:t>
            </a:r>
            <a:r>
              <a:rPr lang="fr-FR" sz="2800" dirty="0"/>
              <a:t>un électron</a:t>
            </a:r>
          </a:p>
          <a:p>
            <a:endParaRPr lang="fr-FR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dirty="0"/>
              <a:t>Electronégativité: capacité d’un atome à attirer les électrons vers lui dans la</a:t>
            </a:r>
          </a:p>
          <a:p>
            <a:r>
              <a:rPr lang="fr-FR" sz="2800" dirty="0"/>
              <a:t>Liaison hétéroatomique = capacité de l’atome à garder des e- </a:t>
            </a:r>
            <a:r>
              <a:rPr lang="fr-FR" sz="2800"/>
              <a:t>de valence.</a:t>
            </a:r>
            <a:endParaRPr lang="fr-FR" sz="2800" dirty="0"/>
          </a:p>
          <a:p>
            <a:endParaRPr lang="fr-FR" sz="2800" dirty="0"/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13390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156616" y="2818150"/>
            <a:ext cx="2023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/>
              <a:t>PAUSE </a:t>
            </a:r>
            <a:r>
              <a:rPr lang="fr-FR" sz="3600" dirty="0">
                <a:sym typeface="Wingdings"/>
              </a:rPr>
              <a:t>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1649909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71272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V) Classification des éléments</a:t>
            </a:r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  <a:p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="" xmlns:a16="http://schemas.microsoft.com/office/drawing/2014/main" id="{480BDCD3-DC5F-4141-8BBD-F14C68B7D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339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698620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V) Classification des éléments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360C187A-3C0E-451E-8935-332BE387E063}"/>
              </a:ext>
            </a:extLst>
          </p:cNvPr>
          <p:cNvSpPr txBox="1"/>
          <p:nvPr/>
        </p:nvSpPr>
        <p:spPr>
          <a:xfrm>
            <a:off x="850947" y="2517377"/>
            <a:ext cx="10585077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2800" dirty="0">
                <a:solidFill>
                  <a:srgbClr val="FF0000"/>
                </a:solidFill>
              </a:rPr>
              <a:t>Lignes= période ou couches: même le nombre quantique principal « n »</a:t>
            </a:r>
          </a:p>
          <a:p>
            <a:pPr lvl="0"/>
            <a:endParaRPr lang="fr-FR" sz="2800" dirty="0">
              <a:solidFill>
                <a:srgbClr val="FF0000"/>
              </a:solidFill>
            </a:endParaRPr>
          </a:p>
          <a:p>
            <a:pPr lvl="0"/>
            <a:r>
              <a:rPr lang="fr-FR" sz="2800" dirty="0">
                <a:solidFill>
                  <a:srgbClr val="FF0000"/>
                </a:solidFill>
              </a:rPr>
              <a:t>Colonnes=famille: même nombre d’électrons de valence</a:t>
            </a:r>
          </a:p>
          <a:p>
            <a:pPr lvl="0"/>
            <a:endParaRPr lang="fr-FR" sz="2800" dirty="0"/>
          </a:p>
          <a:p>
            <a:pPr lvl="0"/>
            <a:r>
              <a:rPr lang="fr-FR" sz="2800" dirty="0"/>
              <a:t>Très important pour les QCM ++</a:t>
            </a:r>
          </a:p>
          <a:p>
            <a:pPr lvl="0"/>
            <a:endParaRPr lang="fr-FR" sz="2800" dirty="0"/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9057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698620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V) Classification des éléments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pic>
        <p:nvPicPr>
          <p:cNvPr id="6" name="Image 2">
            <a:extLst>
              <a:ext uri="{FF2B5EF4-FFF2-40B4-BE49-F238E27FC236}">
                <a16:creationId xmlns="" xmlns:a16="http://schemas.microsoft.com/office/drawing/2014/main" id="{850BD779-898D-43B5-AAA1-C142B10288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9735" y="1185246"/>
            <a:ext cx="9076665" cy="5627245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71567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698620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V) Classification des éléments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="" xmlns:a16="http://schemas.microsoft.com/office/drawing/2014/main" id="{FFDDCD30-0310-415C-ACC9-07CE98EEAD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9" y="1185246"/>
            <a:ext cx="949567" cy="564152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B1F23378-808D-4F00-AE7A-B1A601265D7A}"/>
              </a:ext>
            </a:extLst>
          </p:cNvPr>
          <p:cNvSpPr txBox="1"/>
          <p:nvPr/>
        </p:nvSpPr>
        <p:spPr>
          <a:xfrm>
            <a:off x="1431235" y="1374519"/>
            <a:ext cx="9542997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1" dirty="0">
                <a:solidFill>
                  <a:srgbClr val="000000"/>
                </a:solidFill>
              </a:rPr>
              <a:t>Les éléments Alcalins 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dirty="0">
              <a:solidFill>
                <a:srgbClr val="000000"/>
              </a:solidFill>
            </a:endParaRP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•type ‘ns</a:t>
            </a:r>
            <a:r>
              <a:rPr lang="fr-FR" sz="2800" baseline="30000" dirty="0">
                <a:solidFill>
                  <a:srgbClr val="000000"/>
                </a:solidFill>
              </a:rPr>
              <a:t>1</a:t>
            </a:r>
            <a:r>
              <a:rPr lang="fr-FR" sz="2800" dirty="0">
                <a:solidFill>
                  <a:srgbClr val="000000"/>
                </a:solidFill>
              </a:rPr>
              <a:t>’ (= finissant en ns</a:t>
            </a:r>
            <a:r>
              <a:rPr lang="fr-FR" sz="2800" baseline="30000" dirty="0">
                <a:solidFill>
                  <a:srgbClr val="000000"/>
                </a:solidFill>
              </a:rPr>
              <a:t>1</a:t>
            </a:r>
            <a:r>
              <a:rPr lang="fr-FR" sz="2800" dirty="0">
                <a:solidFill>
                  <a:srgbClr val="000000"/>
                </a:solidFill>
              </a:rPr>
              <a:t>)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•Première colonne du tableau périodique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•Faible énergie d’ionisation et faible attachement électronique. 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•Facilement des mono-cations (X</a:t>
            </a:r>
            <a:r>
              <a:rPr lang="fr-FR" sz="2800" baseline="30000" dirty="0">
                <a:solidFill>
                  <a:srgbClr val="000000"/>
                </a:solidFill>
              </a:rPr>
              <a:t>+</a:t>
            </a:r>
            <a:r>
              <a:rPr lang="fr-FR" sz="2800" dirty="0">
                <a:solidFill>
                  <a:srgbClr val="000000"/>
                </a:solidFill>
              </a:rPr>
              <a:t>)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dirty="0">
              <a:solidFill>
                <a:srgbClr val="000000"/>
              </a:solidFill>
            </a:endParaRP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ATTENTION: </a:t>
            </a:r>
            <a:r>
              <a:rPr lang="fr-FR" sz="2800" dirty="0">
                <a:solidFill>
                  <a:srgbClr val="FF0000"/>
                </a:solidFill>
              </a:rPr>
              <a:t>L’hydrogène n’est PAS un alcalin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i="1" dirty="0">
              <a:solidFill>
                <a:srgbClr val="000000"/>
              </a:solidFill>
            </a:endParaRP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i="1" dirty="0">
                <a:solidFill>
                  <a:srgbClr val="000000"/>
                </a:solidFill>
              </a:rPr>
              <a:t>Moyen mnémotechnique :</a:t>
            </a:r>
            <a:endParaRPr lang="fr-FR" sz="2800" dirty="0">
              <a:solidFill>
                <a:srgbClr val="000000"/>
              </a:solidFill>
            </a:endParaRP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1" dirty="0">
                <a:solidFill>
                  <a:srgbClr val="000000"/>
                </a:solidFill>
              </a:rPr>
              <a:t>H</a:t>
            </a:r>
            <a:r>
              <a:rPr lang="fr-FR" sz="2800" dirty="0">
                <a:solidFill>
                  <a:srgbClr val="000000"/>
                </a:solidFill>
              </a:rPr>
              <a:t>omme </a:t>
            </a:r>
            <a:r>
              <a:rPr lang="fr-FR" sz="2800" b="1" dirty="0">
                <a:solidFill>
                  <a:srgbClr val="000000"/>
                </a:solidFill>
              </a:rPr>
              <a:t>Li</a:t>
            </a:r>
            <a:r>
              <a:rPr lang="fr-FR" sz="2800" dirty="0">
                <a:solidFill>
                  <a:srgbClr val="000000"/>
                </a:solidFill>
              </a:rPr>
              <a:t>bre </a:t>
            </a:r>
            <a:r>
              <a:rPr lang="fr-FR" sz="2800" b="1" dirty="0">
                <a:solidFill>
                  <a:srgbClr val="000000"/>
                </a:solidFill>
              </a:rPr>
              <a:t>Na</a:t>
            </a:r>
            <a:r>
              <a:rPr lang="fr-FR" sz="2800" dirty="0">
                <a:solidFill>
                  <a:srgbClr val="000000"/>
                </a:solidFill>
              </a:rPr>
              <a:t>ît </a:t>
            </a:r>
            <a:r>
              <a:rPr lang="fr-FR" sz="2800" b="1" dirty="0" err="1">
                <a:solidFill>
                  <a:srgbClr val="000000"/>
                </a:solidFill>
              </a:rPr>
              <a:t>K</a:t>
            </a:r>
            <a:r>
              <a:rPr lang="fr-FR" sz="2800" dirty="0" err="1">
                <a:solidFill>
                  <a:srgbClr val="000000"/>
                </a:solidFill>
              </a:rPr>
              <a:t>elquesfois</a:t>
            </a:r>
            <a:r>
              <a:rPr lang="fr-FR" sz="2800" dirty="0">
                <a:solidFill>
                  <a:srgbClr val="000000"/>
                </a:solidFill>
              </a:rPr>
              <a:t> </a:t>
            </a:r>
            <a:r>
              <a:rPr lang="fr-FR" sz="2800" b="1" dirty="0">
                <a:solidFill>
                  <a:srgbClr val="000000"/>
                </a:solidFill>
              </a:rPr>
              <a:t>R</a:t>
            </a:r>
            <a:r>
              <a:rPr lang="fr-FR" sz="2800" dirty="0">
                <a:solidFill>
                  <a:srgbClr val="000000"/>
                </a:solidFill>
              </a:rPr>
              <a:t>o</a:t>
            </a:r>
            <a:r>
              <a:rPr lang="fr-FR" sz="2800" b="1" dirty="0">
                <a:solidFill>
                  <a:srgbClr val="000000"/>
                </a:solidFill>
              </a:rPr>
              <a:t>b</a:t>
            </a:r>
            <a:r>
              <a:rPr lang="fr-FR" sz="2800" dirty="0">
                <a:solidFill>
                  <a:srgbClr val="000000"/>
                </a:solidFill>
              </a:rPr>
              <a:t>uste c’est le </a:t>
            </a:r>
            <a:r>
              <a:rPr lang="fr-FR" sz="2800" b="1" dirty="0" err="1">
                <a:solidFill>
                  <a:srgbClr val="000000"/>
                </a:solidFill>
              </a:rPr>
              <a:t>C</a:t>
            </a:r>
            <a:r>
              <a:rPr lang="fr-FR" sz="2800" dirty="0" err="1">
                <a:solidFill>
                  <a:srgbClr val="000000"/>
                </a:solidFill>
              </a:rPr>
              <a:t>a</a:t>
            </a:r>
            <a:r>
              <a:rPr lang="fr-FR" sz="2800" b="1" dirty="0" err="1">
                <a:solidFill>
                  <a:srgbClr val="000000"/>
                </a:solidFill>
              </a:rPr>
              <a:t>s</a:t>
            </a:r>
            <a:r>
              <a:rPr lang="fr-FR" sz="2800" dirty="0" err="1">
                <a:solidFill>
                  <a:srgbClr val="000000"/>
                </a:solidFill>
              </a:rPr>
              <a:t>en</a:t>
            </a:r>
            <a:r>
              <a:rPr lang="fr-FR" sz="2800" dirty="0">
                <a:solidFill>
                  <a:srgbClr val="000000"/>
                </a:solidFill>
              </a:rPr>
              <a:t> </a:t>
            </a:r>
            <a:r>
              <a:rPr lang="fr-FR" sz="2800" b="1" dirty="0">
                <a:solidFill>
                  <a:srgbClr val="000000"/>
                </a:solidFill>
              </a:rPr>
              <a:t>Fr</a:t>
            </a:r>
            <a:r>
              <a:rPr lang="fr-FR" sz="2800" dirty="0">
                <a:solidFill>
                  <a:srgbClr val="000000"/>
                </a:solidFill>
              </a:rPr>
              <a:t>ance</a:t>
            </a:r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45414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340029"/>
            <a:ext cx="698620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V) Classification des éléments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="" xmlns:a16="http://schemas.microsoft.com/office/drawing/2014/main" id="{B43A6BD0-9462-4665-B970-E2DD059FF2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32" y="1258580"/>
            <a:ext cx="867902" cy="549674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19DDB6B1-A0B1-4167-9F4F-4C0639CA6F95}"/>
              </a:ext>
            </a:extLst>
          </p:cNvPr>
          <p:cNvSpPr txBox="1"/>
          <p:nvPr/>
        </p:nvSpPr>
        <p:spPr>
          <a:xfrm>
            <a:off x="1233551" y="2031319"/>
            <a:ext cx="9810699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1" dirty="0">
                <a:solidFill>
                  <a:srgbClr val="000000"/>
                </a:solidFill>
              </a:rPr>
              <a:t>Les Alcalino-terreux: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b="1" dirty="0">
              <a:solidFill>
                <a:srgbClr val="000000"/>
              </a:solidFill>
            </a:endParaRP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•Deuxième colonne du tableau périodique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•Se termine en ‘ns²’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•1</a:t>
            </a:r>
            <a:r>
              <a:rPr lang="fr-FR" sz="2800" baseline="30000" dirty="0">
                <a:solidFill>
                  <a:srgbClr val="000000"/>
                </a:solidFill>
              </a:rPr>
              <a:t>ère</a:t>
            </a:r>
            <a:r>
              <a:rPr lang="fr-FR" sz="2800" dirty="0">
                <a:solidFill>
                  <a:srgbClr val="000000"/>
                </a:solidFill>
              </a:rPr>
              <a:t> énergie d’ionisation assez élevée mais en revanche une faible 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énergie de 2</a:t>
            </a:r>
            <a:r>
              <a:rPr lang="fr-FR" sz="2800" baseline="30000" dirty="0">
                <a:solidFill>
                  <a:srgbClr val="000000"/>
                </a:solidFill>
              </a:rPr>
              <a:t>ème</a:t>
            </a:r>
            <a:r>
              <a:rPr lang="fr-FR" sz="2800" dirty="0">
                <a:solidFill>
                  <a:srgbClr val="000000"/>
                </a:solidFill>
              </a:rPr>
              <a:t> ionisation et un faible attachement électronique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•Rapidement des </a:t>
            </a:r>
            <a:r>
              <a:rPr lang="fr-FR" sz="2800" dirty="0" err="1">
                <a:solidFill>
                  <a:srgbClr val="000000"/>
                </a:solidFill>
              </a:rPr>
              <a:t>dications</a:t>
            </a:r>
            <a:r>
              <a:rPr lang="fr-FR" sz="2800" dirty="0">
                <a:solidFill>
                  <a:srgbClr val="000000"/>
                </a:solidFill>
              </a:rPr>
              <a:t> (X2+) </a:t>
            </a:r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3312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698620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V) Classification des éléments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="" xmlns:a16="http://schemas.microsoft.com/office/drawing/2014/main" id="{47A89E95-B625-4BE7-9E0A-2A966C690C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57" y="1148266"/>
            <a:ext cx="1088145" cy="564061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BBB0A5E4-E862-4A66-907E-8C6137583854}"/>
              </a:ext>
            </a:extLst>
          </p:cNvPr>
          <p:cNvSpPr txBox="1"/>
          <p:nvPr/>
        </p:nvSpPr>
        <p:spPr>
          <a:xfrm>
            <a:off x="1858618" y="1733146"/>
            <a:ext cx="9789859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1" dirty="0">
                <a:solidFill>
                  <a:srgbClr val="000000"/>
                </a:solidFill>
              </a:rPr>
              <a:t>Les halogènes : 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dirty="0">
              <a:solidFill>
                <a:srgbClr val="000000"/>
              </a:solidFill>
            </a:endParaRP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•Se finit en ‘ns² np5’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•Avant-dernière</a:t>
            </a:r>
            <a:r>
              <a:rPr lang="fr-FR" sz="2800" b="1" dirty="0">
                <a:solidFill>
                  <a:srgbClr val="000000"/>
                </a:solidFill>
              </a:rPr>
              <a:t> </a:t>
            </a:r>
            <a:r>
              <a:rPr lang="fr-FR" sz="2800" dirty="0">
                <a:solidFill>
                  <a:srgbClr val="000000"/>
                </a:solidFill>
              </a:rPr>
              <a:t>colonne du tableau périodique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•Attachement électronique est élevé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•Ils deviendront facilement des mono-anions (Ex : Cl-, F-, etc…)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dirty="0">
              <a:solidFill>
                <a:srgbClr val="000000"/>
              </a:solidFill>
            </a:endParaRP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i="1" dirty="0">
                <a:solidFill>
                  <a:srgbClr val="000000"/>
                </a:solidFill>
              </a:rPr>
              <a:t>Moyen mnémotechnique :</a:t>
            </a:r>
            <a:endParaRPr lang="fr-FR" sz="2800" dirty="0">
              <a:solidFill>
                <a:srgbClr val="000000"/>
              </a:solidFill>
            </a:endParaRP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1" dirty="0">
                <a:solidFill>
                  <a:srgbClr val="000000"/>
                </a:solidFill>
              </a:rPr>
              <a:t>F</a:t>
            </a:r>
            <a:r>
              <a:rPr lang="fr-FR" sz="2800" dirty="0">
                <a:solidFill>
                  <a:srgbClr val="000000"/>
                </a:solidFill>
              </a:rPr>
              <a:t>lorentin </a:t>
            </a:r>
            <a:r>
              <a:rPr lang="fr-FR" sz="2800" b="1" dirty="0">
                <a:solidFill>
                  <a:srgbClr val="000000"/>
                </a:solidFill>
              </a:rPr>
              <a:t>Cl</a:t>
            </a:r>
            <a:r>
              <a:rPr lang="fr-FR" sz="2800" dirty="0">
                <a:solidFill>
                  <a:srgbClr val="000000"/>
                </a:solidFill>
              </a:rPr>
              <a:t>aqua </a:t>
            </a:r>
            <a:r>
              <a:rPr lang="fr-FR" sz="2800" b="1" dirty="0">
                <a:solidFill>
                  <a:srgbClr val="000000"/>
                </a:solidFill>
              </a:rPr>
              <a:t>Br</a:t>
            </a:r>
            <a:r>
              <a:rPr lang="fr-FR" sz="2800" dirty="0">
                <a:solidFill>
                  <a:srgbClr val="000000"/>
                </a:solidFill>
              </a:rPr>
              <a:t>utalement </a:t>
            </a:r>
            <a:r>
              <a:rPr lang="fr-FR" sz="2800" b="1" dirty="0">
                <a:solidFill>
                  <a:srgbClr val="000000"/>
                </a:solidFill>
              </a:rPr>
              <a:t>I</a:t>
            </a:r>
            <a:r>
              <a:rPr lang="fr-FR" sz="2800" dirty="0">
                <a:solidFill>
                  <a:srgbClr val="000000"/>
                </a:solidFill>
              </a:rPr>
              <a:t>rène </a:t>
            </a:r>
            <a:r>
              <a:rPr lang="fr-FR" sz="2800" b="1" dirty="0" err="1">
                <a:solidFill>
                  <a:srgbClr val="000000"/>
                </a:solidFill>
              </a:rPr>
              <a:t>At</a:t>
            </a:r>
            <a:r>
              <a:rPr lang="fr-FR" sz="2800" dirty="0" err="1">
                <a:solidFill>
                  <a:srgbClr val="000000"/>
                </a:solidFill>
              </a:rPr>
              <a:t>erre</a:t>
            </a:r>
            <a:r>
              <a:rPr lang="fr-FR" sz="2800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021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698620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V) Classification des éléments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="" xmlns:a16="http://schemas.microsoft.com/office/drawing/2014/main" id="{7CE0F53A-EAC1-4308-9CBC-1A7A6CFD96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44" y="1185246"/>
            <a:ext cx="933236" cy="56367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A91F1EBF-260A-4261-AA1B-F427A626BB16}"/>
              </a:ext>
            </a:extLst>
          </p:cNvPr>
          <p:cNvSpPr txBox="1"/>
          <p:nvPr/>
        </p:nvSpPr>
        <p:spPr>
          <a:xfrm>
            <a:off x="1267588" y="1009871"/>
            <a:ext cx="10551286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dirty="0">
              <a:solidFill>
                <a:srgbClr val="000000"/>
              </a:solidFill>
            </a:endParaRP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</a:t>
            </a:r>
            <a:r>
              <a:rPr lang="fr-FR" sz="2800" b="1" dirty="0">
                <a:solidFill>
                  <a:srgbClr val="000000"/>
                </a:solidFill>
              </a:rPr>
              <a:t>Les gaz rares </a:t>
            </a:r>
            <a:r>
              <a:rPr lang="fr-FR" sz="2800" b="1" i="1" dirty="0">
                <a:solidFill>
                  <a:srgbClr val="000000"/>
                </a:solidFill>
              </a:rPr>
              <a:t>(ou gaz nobles) </a:t>
            </a:r>
            <a:r>
              <a:rPr lang="fr-FR" sz="2800" i="1" dirty="0">
                <a:solidFill>
                  <a:srgbClr val="000000"/>
                </a:solidFill>
              </a:rPr>
              <a:t>: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dirty="0">
              <a:solidFill>
                <a:srgbClr val="000000"/>
              </a:solidFill>
            </a:endParaRP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•De type ‘ns² np6’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•Dernière colonne du tableau périodique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•Très stables, respectent la règle du </a:t>
            </a:r>
            <a:r>
              <a:rPr lang="fr-FR" sz="2800" dirty="0" err="1">
                <a:solidFill>
                  <a:srgbClr val="000000"/>
                </a:solidFill>
              </a:rPr>
              <a:t>duet</a:t>
            </a:r>
            <a:r>
              <a:rPr lang="fr-FR" sz="2800" dirty="0">
                <a:solidFill>
                  <a:srgbClr val="000000"/>
                </a:solidFill>
              </a:rPr>
              <a:t> (pour l’hélium) ou de l’octet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•Il n’ont ni un grand attachement électronique, ni une faible énergie 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d’ionisation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Attention: Hélium</a:t>
            </a:r>
            <a:r>
              <a:rPr lang="fr-FR" sz="2800" b="1" dirty="0">
                <a:solidFill>
                  <a:srgbClr val="000000"/>
                </a:solidFill>
              </a:rPr>
              <a:t> </a:t>
            </a:r>
            <a:r>
              <a:rPr lang="fr-FR" sz="2800" dirty="0">
                <a:solidFill>
                  <a:srgbClr val="000000"/>
                </a:solidFill>
              </a:rPr>
              <a:t>(type 1s2) est un gaz rare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dirty="0">
              <a:solidFill>
                <a:srgbClr val="000000"/>
              </a:solidFill>
            </a:endParaRP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i="1" dirty="0">
                <a:solidFill>
                  <a:srgbClr val="000000"/>
                </a:solidFill>
              </a:rPr>
              <a:t>Moyen mnémotechnique :</a:t>
            </a:r>
            <a:endParaRPr lang="fr-FR" sz="2800" dirty="0">
              <a:solidFill>
                <a:srgbClr val="000000"/>
              </a:solidFill>
            </a:endParaRP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1" dirty="0">
                <a:solidFill>
                  <a:srgbClr val="000000"/>
                </a:solidFill>
              </a:rPr>
              <a:t>He</a:t>
            </a:r>
            <a:r>
              <a:rPr lang="fr-FR" sz="2800" dirty="0">
                <a:solidFill>
                  <a:srgbClr val="000000"/>
                </a:solidFill>
              </a:rPr>
              <a:t>rcule </a:t>
            </a:r>
            <a:r>
              <a:rPr lang="fr-FR" sz="2800" b="1" dirty="0">
                <a:solidFill>
                  <a:srgbClr val="000000"/>
                </a:solidFill>
              </a:rPr>
              <a:t>Né</a:t>
            </a:r>
            <a:r>
              <a:rPr lang="fr-FR" sz="2800" dirty="0">
                <a:solidFill>
                  <a:srgbClr val="000000"/>
                </a:solidFill>
              </a:rPr>
              <a:t>gligea d’</a:t>
            </a:r>
            <a:r>
              <a:rPr lang="fr-FR" sz="2800" b="1" dirty="0">
                <a:solidFill>
                  <a:srgbClr val="000000"/>
                </a:solidFill>
              </a:rPr>
              <a:t>Ar</a:t>
            </a:r>
            <a:r>
              <a:rPr lang="fr-FR" sz="2800" dirty="0">
                <a:solidFill>
                  <a:srgbClr val="000000"/>
                </a:solidFill>
              </a:rPr>
              <a:t>racher le </a:t>
            </a:r>
            <a:r>
              <a:rPr lang="fr-FR" sz="2800" b="1" dirty="0" err="1">
                <a:solidFill>
                  <a:srgbClr val="000000"/>
                </a:solidFill>
              </a:rPr>
              <a:t>K</a:t>
            </a:r>
            <a:r>
              <a:rPr lang="fr-FR" sz="2800" dirty="0" err="1">
                <a:solidFill>
                  <a:srgbClr val="000000"/>
                </a:solidFill>
              </a:rPr>
              <a:t>o</a:t>
            </a:r>
            <a:r>
              <a:rPr lang="fr-FR" sz="2800" b="1" dirty="0" err="1">
                <a:solidFill>
                  <a:srgbClr val="000000"/>
                </a:solidFill>
              </a:rPr>
              <a:t>r</a:t>
            </a:r>
            <a:r>
              <a:rPr lang="fr-FR" sz="2800" dirty="0" err="1">
                <a:solidFill>
                  <a:srgbClr val="000000"/>
                </a:solidFill>
              </a:rPr>
              <a:t>sage</a:t>
            </a:r>
            <a:r>
              <a:rPr lang="fr-FR" sz="2800" dirty="0">
                <a:solidFill>
                  <a:srgbClr val="000000"/>
                </a:solidFill>
              </a:rPr>
              <a:t> de </a:t>
            </a:r>
            <a:r>
              <a:rPr lang="fr-FR" sz="2800" b="1" dirty="0" err="1">
                <a:solidFill>
                  <a:srgbClr val="000000"/>
                </a:solidFill>
              </a:rPr>
              <a:t>Xé</a:t>
            </a:r>
            <a:r>
              <a:rPr lang="fr-FR" sz="2800" dirty="0" err="1">
                <a:solidFill>
                  <a:srgbClr val="000000"/>
                </a:solidFill>
              </a:rPr>
              <a:t>na</a:t>
            </a:r>
            <a:r>
              <a:rPr lang="fr-FR" sz="2800" dirty="0">
                <a:solidFill>
                  <a:srgbClr val="000000"/>
                </a:solidFill>
              </a:rPr>
              <a:t> et </a:t>
            </a:r>
            <a:r>
              <a:rPr lang="fr-FR" sz="2800" b="1" dirty="0">
                <a:solidFill>
                  <a:srgbClr val="000000"/>
                </a:solidFill>
              </a:rPr>
              <a:t>R</a:t>
            </a:r>
            <a:r>
              <a:rPr lang="fr-FR" sz="2800" dirty="0">
                <a:solidFill>
                  <a:srgbClr val="000000"/>
                </a:solidFill>
              </a:rPr>
              <a:t>o</a:t>
            </a:r>
            <a:r>
              <a:rPr lang="fr-FR" sz="2800" b="1" dirty="0">
                <a:solidFill>
                  <a:srgbClr val="000000"/>
                </a:solidFill>
              </a:rPr>
              <a:t>n</a:t>
            </a:r>
            <a:r>
              <a:rPr lang="fr-FR" sz="2800" dirty="0">
                <a:solidFill>
                  <a:srgbClr val="000000"/>
                </a:solidFill>
              </a:rPr>
              <a:t>fla</a:t>
            </a:r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24468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2418999" y="286596"/>
            <a:ext cx="698620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V) Classification des éléments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3ABC1404-97C3-4BCF-A36D-642F5EB9A114}"/>
              </a:ext>
            </a:extLst>
          </p:cNvPr>
          <p:cNvSpPr txBox="1"/>
          <p:nvPr/>
        </p:nvSpPr>
        <p:spPr>
          <a:xfrm>
            <a:off x="3612755" y="1525970"/>
            <a:ext cx="45986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Moyens mnémotechniques : </a:t>
            </a:r>
            <a:r>
              <a:rPr lang="fr-FR" sz="2800" dirty="0">
                <a:sym typeface="Wingdings" panose="05000000000000000000" pitchFamily="2" charset="2"/>
              </a:rPr>
              <a:t></a:t>
            </a:r>
            <a:endParaRPr lang="fr-FR" sz="2800" dirty="0"/>
          </a:p>
        </p:txBody>
      </p:sp>
      <p:pic>
        <p:nvPicPr>
          <p:cNvPr id="5" name="Image 4">
            <a:extLst>
              <a:ext uri="{FF2B5EF4-FFF2-40B4-BE49-F238E27FC236}">
                <a16:creationId xmlns="" xmlns:a16="http://schemas.microsoft.com/office/drawing/2014/main" id="{23B6DDBF-0328-4F45-88DC-A3B41E5FCA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466" y="2432645"/>
            <a:ext cx="1580823" cy="73216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Image 5">
            <a:extLst>
              <a:ext uri="{FF2B5EF4-FFF2-40B4-BE49-F238E27FC236}">
                <a16:creationId xmlns="" xmlns:a16="http://schemas.microsoft.com/office/drawing/2014/main" id="{2D1F8A95-59CF-4751-8858-5274959928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8336" y="2386450"/>
            <a:ext cx="4798067" cy="73216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Image 6">
            <a:extLst>
              <a:ext uri="{FF2B5EF4-FFF2-40B4-BE49-F238E27FC236}">
                <a16:creationId xmlns="" xmlns:a16="http://schemas.microsoft.com/office/drawing/2014/main" id="{6A63C839-AAE4-43EB-BF51-E7462E9C49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5662" y="4620326"/>
            <a:ext cx="1584627" cy="8345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Image 7">
            <a:extLst>
              <a:ext uri="{FF2B5EF4-FFF2-40B4-BE49-F238E27FC236}">
                <a16:creationId xmlns="" xmlns:a16="http://schemas.microsoft.com/office/drawing/2014/main" id="{D8B3F59A-08EF-4C3A-A302-59CA780308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08336" y="4491824"/>
            <a:ext cx="5245903" cy="8345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9" name="ZoneTexte 8">
            <a:extLst>
              <a:ext uri="{FF2B5EF4-FFF2-40B4-BE49-F238E27FC236}">
                <a16:creationId xmlns="" xmlns:a16="http://schemas.microsoft.com/office/drawing/2014/main" id="{2F9C16BB-49A6-47DB-9E98-1BEE735132D5}"/>
              </a:ext>
            </a:extLst>
          </p:cNvPr>
          <p:cNvSpPr txBox="1"/>
          <p:nvPr/>
        </p:nvSpPr>
        <p:spPr>
          <a:xfrm>
            <a:off x="1246331" y="3321367"/>
            <a:ext cx="78582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2ème ligne: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1" dirty="0">
                <a:solidFill>
                  <a:srgbClr val="000000"/>
                </a:solidFill>
              </a:rPr>
              <a:t>Li</a:t>
            </a:r>
            <a:r>
              <a:rPr lang="fr-FR" sz="2800" dirty="0">
                <a:solidFill>
                  <a:srgbClr val="000000"/>
                </a:solidFill>
              </a:rPr>
              <a:t>li </a:t>
            </a:r>
            <a:r>
              <a:rPr lang="fr-FR" sz="2800" b="1" dirty="0" err="1">
                <a:solidFill>
                  <a:srgbClr val="000000"/>
                </a:solidFill>
              </a:rPr>
              <a:t>Bé</a:t>
            </a:r>
            <a:r>
              <a:rPr lang="fr-FR" sz="2800" dirty="0" err="1">
                <a:solidFill>
                  <a:srgbClr val="000000"/>
                </a:solidFill>
              </a:rPr>
              <a:t>sa</a:t>
            </a:r>
            <a:r>
              <a:rPr lang="fr-FR" sz="2800" dirty="0">
                <a:solidFill>
                  <a:srgbClr val="000000"/>
                </a:solidFill>
              </a:rPr>
              <a:t> </a:t>
            </a:r>
            <a:r>
              <a:rPr lang="fr-FR" sz="2800" b="1" dirty="0">
                <a:solidFill>
                  <a:srgbClr val="000000"/>
                </a:solidFill>
              </a:rPr>
              <a:t>B</a:t>
            </a:r>
            <a:r>
              <a:rPr lang="fr-FR" sz="2800" dirty="0">
                <a:solidFill>
                  <a:srgbClr val="000000"/>
                </a:solidFill>
              </a:rPr>
              <a:t>ien </a:t>
            </a:r>
            <a:r>
              <a:rPr lang="fr-FR" sz="2800" b="1" dirty="0">
                <a:solidFill>
                  <a:srgbClr val="000000"/>
                </a:solidFill>
              </a:rPr>
              <a:t>C</a:t>
            </a:r>
            <a:r>
              <a:rPr lang="fr-FR" sz="2800" dirty="0">
                <a:solidFill>
                  <a:srgbClr val="000000"/>
                </a:solidFill>
              </a:rPr>
              <a:t>hez </a:t>
            </a:r>
            <a:r>
              <a:rPr lang="fr-FR" sz="2800" b="1" dirty="0">
                <a:solidFill>
                  <a:srgbClr val="000000"/>
                </a:solidFill>
              </a:rPr>
              <a:t>N</a:t>
            </a:r>
            <a:r>
              <a:rPr lang="fr-FR" sz="2800" dirty="0">
                <a:solidFill>
                  <a:srgbClr val="000000"/>
                </a:solidFill>
              </a:rPr>
              <a:t>otre </a:t>
            </a:r>
            <a:r>
              <a:rPr lang="fr-FR" sz="2800" b="1" dirty="0">
                <a:solidFill>
                  <a:srgbClr val="000000"/>
                </a:solidFill>
              </a:rPr>
              <a:t>O</a:t>
            </a:r>
            <a:r>
              <a:rPr lang="fr-FR" sz="2800" dirty="0">
                <a:solidFill>
                  <a:srgbClr val="000000"/>
                </a:solidFill>
              </a:rPr>
              <a:t>ncle </a:t>
            </a:r>
            <a:r>
              <a:rPr lang="fr-FR" sz="2800" b="1" dirty="0">
                <a:solidFill>
                  <a:srgbClr val="000000"/>
                </a:solidFill>
              </a:rPr>
              <a:t>F</a:t>
            </a:r>
            <a:r>
              <a:rPr lang="fr-FR" sz="2800" dirty="0">
                <a:solidFill>
                  <a:srgbClr val="000000"/>
                </a:solidFill>
              </a:rPr>
              <a:t>lorentin </a:t>
            </a:r>
            <a:r>
              <a:rPr lang="fr-FR" sz="2800" b="1" dirty="0">
                <a:solidFill>
                  <a:srgbClr val="000000"/>
                </a:solidFill>
              </a:rPr>
              <a:t>Ne</a:t>
            </a:r>
            <a:r>
              <a:rPr lang="fr-FR" sz="2800" dirty="0">
                <a:solidFill>
                  <a:srgbClr val="000000"/>
                </a:solidFill>
              </a:rPr>
              <a:t>stor</a:t>
            </a:r>
          </a:p>
          <a:p>
            <a:endParaRPr lang="fr-FR" sz="2800" dirty="0"/>
          </a:p>
        </p:txBody>
      </p:sp>
      <p:sp>
        <p:nvSpPr>
          <p:cNvPr id="10" name="ZoneTexte 9">
            <a:extLst>
              <a:ext uri="{FF2B5EF4-FFF2-40B4-BE49-F238E27FC236}">
                <a16:creationId xmlns="" xmlns:a16="http://schemas.microsoft.com/office/drawing/2014/main" id="{B2CAA80D-D719-4441-93D2-FB8C4FA82AF5}"/>
              </a:ext>
            </a:extLst>
          </p:cNvPr>
          <p:cNvSpPr txBox="1"/>
          <p:nvPr/>
        </p:nvSpPr>
        <p:spPr>
          <a:xfrm>
            <a:off x="1230243" y="5218271"/>
            <a:ext cx="1009122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dirty="0">
              <a:solidFill>
                <a:srgbClr val="000000"/>
              </a:solidFill>
            </a:endParaRP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dirty="0">
                <a:solidFill>
                  <a:srgbClr val="000000"/>
                </a:solidFill>
              </a:rPr>
              <a:t>3</a:t>
            </a:r>
            <a:r>
              <a:rPr lang="fr-FR" sz="2800" baseline="30000" dirty="0">
                <a:solidFill>
                  <a:srgbClr val="000000"/>
                </a:solidFill>
              </a:rPr>
              <a:t>ème</a:t>
            </a:r>
            <a:r>
              <a:rPr lang="fr-FR" sz="2800" dirty="0">
                <a:solidFill>
                  <a:srgbClr val="000000"/>
                </a:solidFill>
              </a:rPr>
              <a:t> ligne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1" dirty="0">
                <a:solidFill>
                  <a:srgbClr val="000000"/>
                </a:solidFill>
              </a:rPr>
              <a:t>Na</a:t>
            </a:r>
            <a:r>
              <a:rPr lang="fr-FR" sz="2800" dirty="0">
                <a:solidFill>
                  <a:srgbClr val="000000"/>
                </a:solidFill>
              </a:rPr>
              <a:t>poléon </a:t>
            </a:r>
            <a:r>
              <a:rPr lang="fr-FR" sz="2800" b="1" dirty="0">
                <a:solidFill>
                  <a:srgbClr val="000000"/>
                </a:solidFill>
              </a:rPr>
              <a:t>M</a:t>
            </a:r>
            <a:r>
              <a:rPr lang="fr-FR" sz="2800" dirty="0">
                <a:solidFill>
                  <a:srgbClr val="000000"/>
                </a:solidFill>
              </a:rPr>
              <a:t>an</a:t>
            </a:r>
            <a:r>
              <a:rPr lang="fr-FR" sz="2800" b="1" dirty="0">
                <a:solidFill>
                  <a:srgbClr val="000000"/>
                </a:solidFill>
              </a:rPr>
              <a:t>g</a:t>
            </a:r>
            <a:r>
              <a:rPr lang="fr-FR" sz="2800" dirty="0">
                <a:solidFill>
                  <a:srgbClr val="000000"/>
                </a:solidFill>
              </a:rPr>
              <a:t>ea </a:t>
            </a:r>
            <a:r>
              <a:rPr lang="fr-FR" sz="2800" b="1" dirty="0">
                <a:solidFill>
                  <a:srgbClr val="000000"/>
                </a:solidFill>
              </a:rPr>
              <a:t>Al</a:t>
            </a:r>
            <a:r>
              <a:rPr lang="fr-FR" sz="2800" dirty="0">
                <a:solidFill>
                  <a:srgbClr val="000000"/>
                </a:solidFill>
              </a:rPr>
              <a:t>lègrement </a:t>
            </a:r>
            <a:r>
              <a:rPr lang="fr-FR" sz="2800" b="1" dirty="0">
                <a:solidFill>
                  <a:srgbClr val="000000"/>
                </a:solidFill>
              </a:rPr>
              <a:t>Si</a:t>
            </a:r>
            <a:r>
              <a:rPr lang="fr-FR" sz="2800" dirty="0">
                <a:solidFill>
                  <a:srgbClr val="000000"/>
                </a:solidFill>
              </a:rPr>
              <a:t>x </a:t>
            </a:r>
            <a:r>
              <a:rPr lang="fr-FR" sz="2800" b="1" dirty="0">
                <a:solidFill>
                  <a:srgbClr val="000000"/>
                </a:solidFill>
              </a:rPr>
              <a:t>P</a:t>
            </a:r>
            <a:r>
              <a:rPr lang="fr-FR" sz="2800" dirty="0">
                <a:solidFill>
                  <a:srgbClr val="000000"/>
                </a:solidFill>
              </a:rPr>
              <a:t>oulet </a:t>
            </a:r>
            <a:r>
              <a:rPr lang="fr-FR" sz="2800" b="1" dirty="0">
                <a:solidFill>
                  <a:srgbClr val="000000"/>
                </a:solidFill>
              </a:rPr>
              <a:t>S</a:t>
            </a:r>
            <a:r>
              <a:rPr lang="fr-FR" sz="2800" dirty="0">
                <a:solidFill>
                  <a:srgbClr val="000000"/>
                </a:solidFill>
              </a:rPr>
              <a:t>ans </a:t>
            </a:r>
            <a:r>
              <a:rPr lang="fr-FR" sz="2800" b="1" dirty="0">
                <a:solidFill>
                  <a:srgbClr val="000000"/>
                </a:solidFill>
              </a:rPr>
              <a:t>Cl</a:t>
            </a:r>
            <a:r>
              <a:rPr lang="fr-FR" sz="2800" dirty="0">
                <a:solidFill>
                  <a:srgbClr val="000000"/>
                </a:solidFill>
              </a:rPr>
              <a:t>aquer d’</a:t>
            </a:r>
            <a:r>
              <a:rPr lang="fr-FR" sz="2800" b="1" dirty="0">
                <a:solidFill>
                  <a:srgbClr val="000000"/>
                </a:solidFill>
              </a:rPr>
              <a:t>Ar</a:t>
            </a:r>
            <a:r>
              <a:rPr lang="fr-FR" sz="2800" dirty="0">
                <a:solidFill>
                  <a:srgbClr val="000000"/>
                </a:solidFill>
              </a:rPr>
              <a:t>gent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dirty="0">
              <a:solidFill>
                <a:srgbClr val="000000"/>
              </a:solidFill>
            </a:endParaRPr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89920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4704999" y="385027"/>
            <a:ext cx="164660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QCM 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1B9D05B3-EBA7-4049-B8F9-7128EAEEF152}"/>
              </a:ext>
            </a:extLst>
          </p:cNvPr>
          <p:cNvSpPr txBox="1"/>
          <p:nvPr/>
        </p:nvSpPr>
        <p:spPr>
          <a:xfrm>
            <a:off x="297109" y="1831577"/>
            <a:ext cx="1189489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QCM 4</a:t>
            </a:r>
            <a:r>
              <a:rPr lang="fr-FR" sz="2400" dirty="0"/>
              <a:t>:  On étudie les atomes suivants:</a:t>
            </a:r>
          </a:p>
          <a:p>
            <a:r>
              <a:rPr lang="fr-FR" sz="2400" baseline="-25000" dirty="0"/>
              <a:t>8</a:t>
            </a:r>
            <a:r>
              <a:rPr lang="fr-FR" sz="2400" dirty="0"/>
              <a:t>O, </a:t>
            </a:r>
            <a:r>
              <a:rPr lang="fr-FR" sz="2400" baseline="-25000" dirty="0"/>
              <a:t>16</a:t>
            </a:r>
            <a:r>
              <a:rPr lang="fr-FR" sz="2400" dirty="0"/>
              <a:t>S, </a:t>
            </a:r>
            <a:r>
              <a:rPr lang="fr-FR" sz="2400" baseline="-25000" dirty="0"/>
              <a:t>12</a:t>
            </a:r>
            <a:r>
              <a:rPr lang="fr-FR" sz="2400" dirty="0"/>
              <a:t>Mg, </a:t>
            </a:r>
            <a:r>
              <a:rPr lang="fr-FR" sz="2400" baseline="-25000" dirty="0"/>
              <a:t>10</a:t>
            </a:r>
            <a:r>
              <a:rPr lang="fr-FR" sz="2400" dirty="0"/>
              <a:t>Ne et </a:t>
            </a:r>
            <a:r>
              <a:rPr lang="fr-FR" sz="2400" baseline="-25000" dirty="0"/>
              <a:t>35</a:t>
            </a:r>
            <a:r>
              <a:rPr lang="fr-FR" sz="2400" dirty="0"/>
              <a:t>Br</a:t>
            </a:r>
          </a:p>
          <a:p>
            <a:r>
              <a:rPr lang="fr-FR" sz="2400" dirty="0"/>
              <a:t>Parmi les propositions suivantes, lesquelles sont vraies ?</a:t>
            </a:r>
          </a:p>
          <a:p>
            <a:endParaRPr lang="fr-FR" sz="2400" dirty="0"/>
          </a:p>
          <a:p>
            <a:r>
              <a:rPr lang="fr-FR" sz="2400" dirty="0"/>
              <a:t>A) O, S et Mg sont paramagnétiques</a:t>
            </a:r>
          </a:p>
          <a:p>
            <a:endParaRPr lang="fr-FR" sz="1400" dirty="0"/>
          </a:p>
          <a:p>
            <a:r>
              <a:rPr lang="fr-FR" sz="2400" dirty="0"/>
              <a:t>B) Le néon et le brome sont des halogènes</a:t>
            </a:r>
          </a:p>
          <a:p>
            <a:endParaRPr lang="fr-FR" sz="1400" dirty="0"/>
          </a:p>
          <a:p>
            <a:r>
              <a:rPr lang="fr-FR" sz="2400" dirty="0"/>
              <a:t>C) L’oxygène et le souffre sont dans la même colonne du TPE</a:t>
            </a:r>
          </a:p>
          <a:p>
            <a:endParaRPr lang="fr-FR" sz="1400" dirty="0"/>
          </a:p>
          <a:p>
            <a:r>
              <a:rPr lang="fr-FR" sz="2400" dirty="0"/>
              <a:t>D) </a:t>
            </a:r>
            <a:r>
              <a:rPr lang="fr-FR" sz="2400" baseline="-25000" dirty="0"/>
              <a:t>35</a:t>
            </a:r>
            <a:r>
              <a:rPr lang="fr-FR" sz="2400" dirty="0"/>
              <a:t>Br possède un seul électron célibataire</a:t>
            </a:r>
          </a:p>
          <a:p>
            <a:endParaRPr lang="fr-FR" sz="1400" dirty="0"/>
          </a:p>
          <a:p>
            <a:r>
              <a:rPr lang="fr-FR" sz="2400" dirty="0"/>
              <a:t>E)  A, B, C et D fausses</a:t>
            </a:r>
            <a:r>
              <a:rPr lang="fr-FR" sz="2400" dirty="0">
                <a:sym typeface="Wingdings" panose="05000000000000000000" pitchFamily="2" charset="2"/>
              </a:rPr>
              <a:t> 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425203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="" xmlns:a16="http://schemas.microsoft.com/office/drawing/2014/main" id="{160CCC97-2E07-42EC-B3FA-91D418E47EF1}"/>
              </a:ext>
            </a:extLst>
          </p:cNvPr>
          <p:cNvSpPr txBox="1"/>
          <p:nvPr/>
        </p:nvSpPr>
        <p:spPr>
          <a:xfrm>
            <a:off x="4704999" y="385027"/>
            <a:ext cx="164660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QCM 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1058000-B9D0-46DB-8A7F-F26AD7A15022}"/>
              </a:ext>
            </a:extLst>
          </p:cNvPr>
          <p:cNvSpPr txBox="1"/>
          <p:nvPr/>
        </p:nvSpPr>
        <p:spPr>
          <a:xfrm>
            <a:off x="334352" y="118524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1B9D05B3-EBA7-4049-B8F9-7128EAEEF152}"/>
              </a:ext>
            </a:extLst>
          </p:cNvPr>
          <p:cNvSpPr txBox="1"/>
          <p:nvPr/>
        </p:nvSpPr>
        <p:spPr>
          <a:xfrm>
            <a:off x="426717" y="1642734"/>
            <a:ext cx="11894891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QCM 4</a:t>
            </a:r>
            <a:r>
              <a:rPr lang="fr-FR" sz="2400" dirty="0"/>
              <a:t>:  On étudie les atomes suivants:</a:t>
            </a:r>
          </a:p>
          <a:p>
            <a:r>
              <a:rPr lang="fr-FR" sz="2400" baseline="-25000" dirty="0"/>
              <a:t>8</a:t>
            </a:r>
            <a:r>
              <a:rPr lang="fr-FR" sz="2400" dirty="0"/>
              <a:t>O, </a:t>
            </a:r>
            <a:r>
              <a:rPr lang="fr-FR" sz="2400" baseline="-25000" dirty="0"/>
              <a:t>16</a:t>
            </a:r>
            <a:r>
              <a:rPr lang="fr-FR" sz="2400" dirty="0"/>
              <a:t>S, </a:t>
            </a:r>
            <a:r>
              <a:rPr lang="fr-FR" sz="2400" baseline="-25000" dirty="0"/>
              <a:t>12</a:t>
            </a:r>
            <a:r>
              <a:rPr lang="fr-FR" sz="2400" dirty="0"/>
              <a:t>Mg, </a:t>
            </a:r>
            <a:r>
              <a:rPr lang="fr-FR" sz="2400" baseline="-25000" dirty="0"/>
              <a:t>10</a:t>
            </a:r>
            <a:r>
              <a:rPr lang="fr-FR" sz="2400" dirty="0"/>
              <a:t>Ne et </a:t>
            </a:r>
            <a:r>
              <a:rPr lang="fr-FR" sz="2400" baseline="-25000" dirty="0"/>
              <a:t>35</a:t>
            </a:r>
            <a:r>
              <a:rPr lang="fr-FR" sz="2400" dirty="0"/>
              <a:t>Br</a:t>
            </a:r>
          </a:p>
          <a:p>
            <a:r>
              <a:rPr lang="fr-FR" sz="2400" dirty="0"/>
              <a:t>Parmi les propositions suivantes, lesquelles sont vraies ?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FF0000"/>
                </a:solidFill>
              </a:rPr>
              <a:t>A) O, S et Mg sont paramagnétiques </a:t>
            </a:r>
            <a:r>
              <a:rPr lang="fr-FR" sz="2400" dirty="0">
                <a:solidFill>
                  <a:srgbClr val="FF0000"/>
                </a:solidFill>
                <a:sym typeface="Wingdings" panose="05000000000000000000" pitchFamily="2" charset="2"/>
              </a:rPr>
              <a:t> Faux,  Mg est diamagnétique</a:t>
            </a:r>
            <a:endParaRPr lang="fr-FR" sz="2400" dirty="0">
              <a:solidFill>
                <a:srgbClr val="FF0000"/>
              </a:solidFill>
            </a:endParaRPr>
          </a:p>
          <a:p>
            <a:endParaRPr lang="fr-FR" sz="1400" dirty="0">
              <a:solidFill>
                <a:srgbClr val="FF0000"/>
              </a:solidFill>
            </a:endParaRPr>
          </a:p>
          <a:p>
            <a:r>
              <a:rPr lang="fr-FR" sz="2400" dirty="0">
                <a:solidFill>
                  <a:srgbClr val="FF0000"/>
                </a:solidFill>
              </a:rPr>
              <a:t>B) Le néon et le brome sont des halogènes </a:t>
            </a:r>
            <a:r>
              <a:rPr lang="fr-FR" sz="2400" dirty="0">
                <a:solidFill>
                  <a:srgbClr val="FF0000"/>
                </a:solidFill>
                <a:sym typeface="Wingdings" panose="05000000000000000000" pitchFamily="2" charset="2"/>
              </a:rPr>
              <a:t> Le néon est un gaz rare</a:t>
            </a:r>
            <a:endParaRPr lang="fr-FR" sz="2400" dirty="0">
              <a:solidFill>
                <a:srgbClr val="FF0000"/>
              </a:solidFill>
            </a:endParaRPr>
          </a:p>
          <a:p>
            <a:endParaRPr lang="fr-FR" sz="1400" dirty="0"/>
          </a:p>
          <a:p>
            <a:r>
              <a:rPr lang="fr-FR" sz="2400" dirty="0">
                <a:solidFill>
                  <a:srgbClr val="00B050"/>
                </a:solidFill>
              </a:rPr>
              <a:t>C) L’oxygène et le souffre sont dans la même colonne du TPE</a:t>
            </a:r>
          </a:p>
          <a:p>
            <a:endParaRPr lang="fr-FR" sz="1400" dirty="0">
              <a:solidFill>
                <a:srgbClr val="00B050"/>
              </a:solidFill>
            </a:endParaRPr>
          </a:p>
          <a:p>
            <a:r>
              <a:rPr lang="fr-FR" sz="2400" dirty="0">
                <a:solidFill>
                  <a:srgbClr val="00B050"/>
                </a:solidFill>
              </a:rPr>
              <a:t>D) </a:t>
            </a:r>
            <a:r>
              <a:rPr lang="fr-FR" sz="2400" baseline="-25000" dirty="0">
                <a:solidFill>
                  <a:srgbClr val="00B050"/>
                </a:solidFill>
              </a:rPr>
              <a:t>35</a:t>
            </a:r>
            <a:r>
              <a:rPr lang="fr-FR" sz="2400" dirty="0">
                <a:solidFill>
                  <a:srgbClr val="00B050"/>
                </a:solidFill>
              </a:rPr>
              <a:t>Br possède un seul électron célibataire</a:t>
            </a:r>
          </a:p>
          <a:p>
            <a:endParaRPr lang="fr-FR" sz="1400" dirty="0"/>
          </a:p>
          <a:p>
            <a:r>
              <a:rPr lang="fr-FR" sz="2400" dirty="0">
                <a:solidFill>
                  <a:srgbClr val="FF0000"/>
                </a:solidFill>
              </a:rPr>
              <a:t>E) A, B, C et D fausses</a:t>
            </a:r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282154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="" xmlns:a16="http://schemas.microsoft.com/office/drawing/2014/main" id="{19823FD1-BA3B-42A4-93AF-E46186BDFD5D}"/>
              </a:ext>
            </a:extLst>
          </p:cNvPr>
          <p:cNvSpPr txBox="1"/>
          <p:nvPr/>
        </p:nvSpPr>
        <p:spPr>
          <a:xfrm>
            <a:off x="2806625" y="305514"/>
            <a:ext cx="633423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BAFB5">
                    <a:lumMod val="75000"/>
                  </a:srgbClr>
                </a:solidFill>
              </a:rPr>
              <a:t>QCM: correction détaillée </a:t>
            </a:r>
            <a:endParaRPr lang="fr-FR" sz="4400" dirty="0"/>
          </a:p>
          <a:p>
            <a:pPr lvl="0"/>
            <a:endParaRPr lang="fr-FR" sz="4400" dirty="0"/>
          </a:p>
        </p:txBody>
      </p:sp>
      <p:sp>
        <p:nvSpPr>
          <p:cNvPr id="3" name="ZoneTexte 2">
            <a:extLst>
              <a:ext uri="{FF2B5EF4-FFF2-40B4-BE49-F238E27FC236}">
                <a16:creationId xmlns="" xmlns:a16="http://schemas.microsoft.com/office/drawing/2014/main" id="{EEFECF89-F627-4C90-AD77-B72D57AF13E2}"/>
              </a:ext>
            </a:extLst>
          </p:cNvPr>
          <p:cNvSpPr txBox="1"/>
          <p:nvPr/>
        </p:nvSpPr>
        <p:spPr>
          <a:xfrm>
            <a:off x="377686" y="1222514"/>
            <a:ext cx="5996834" cy="57246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/>
              <a:t>Item A: </a:t>
            </a:r>
          </a:p>
          <a:p>
            <a:endParaRPr lang="fr-FR" sz="2400" dirty="0"/>
          </a:p>
          <a:p>
            <a:r>
              <a:rPr lang="fr-FR" sz="2400" baseline="-25000" dirty="0"/>
              <a:t>8</a:t>
            </a:r>
            <a:r>
              <a:rPr lang="fr-FR" sz="2400" dirty="0"/>
              <a:t>O: 1s</a:t>
            </a:r>
            <a:r>
              <a:rPr lang="fr-FR" sz="2400" baseline="30000" dirty="0"/>
              <a:t>2</a:t>
            </a:r>
            <a:r>
              <a:rPr lang="fr-FR" sz="2400" dirty="0"/>
              <a:t> 2s</a:t>
            </a:r>
            <a:r>
              <a:rPr lang="fr-FR" sz="2400" baseline="30000" dirty="0"/>
              <a:t>2</a:t>
            </a:r>
            <a:r>
              <a:rPr lang="fr-FR" sz="2400" dirty="0"/>
              <a:t> </a:t>
            </a:r>
            <a:r>
              <a:rPr lang="fr-FR" sz="2400" b="1" dirty="0"/>
              <a:t>2p</a:t>
            </a:r>
            <a:r>
              <a:rPr lang="fr-FR" sz="2400" b="1" baseline="30000" dirty="0"/>
              <a:t>4 </a:t>
            </a:r>
            <a:r>
              <a:rPr lang="fr-FR" sz="2400" b="1" dirty="0">
                <a:sym typeface="Wingdings" panose="05000000000000000000" pitchFamily="2" charset="2"/>
              </a:rPr>
              <a:t> 2 e</a:t>
            </a:r>
            <a:r>
              <a:rPr lang="fr-FR" sz="2400" b="1" baseline="30000" dirty="0">
                <a:sym typeface="Wingdings" panose="05000000000000000000" pitchFamily="2" charset="2"/>
              </a:rPr>
              <a:t>-</a:t>
            </a:r>
            <a:r>
              <a:rPr lang="fr-FR" sz="2400" b="1" dirty="0"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ym typeface="Wingdings" panose="05000000000000000000" pitchFamily="2" charset="2"/>
              </a:rPr>
              <a:t>célib</a:t>
            </a:r>
            <a:r>
              <a:rPr lang="fr-FR" sz="2400" b="1" dirty="0">
                <a:sym typeface="Wingdings" panose="05000000000000000000" pitchFamily="2" charset="2"/>
              </a:rPr>
              <a:t>  </a:t>
            </a:r>
            <a:r>
              <a:rPr lang="fr-FR" sz="2400" b="1" dirty="0" err="1">
                <a:sym typeface="Wingdings" panose="05000000000000000000" pitchFamily="2" charset="2"/>
              </a:rPr>
              <a:t>paraM</a:t>
            </a:r>
            <a:endParaRPr lang="fr-FR" sz="2400" b="1" dirty="0"/>
          </a:p>
          <a:p>
            <a:r>
              <a:rPr lang="fr-FR" sz="2400" baseline="-25000" dirty="0"/>
              <a:t>16</a:t>
            </a:r>
            <a:r>
              <a:rPr lang="fr-FR" sz="2400" dirty="0"/>
              <a:t>S: 1s</a:t>
            </a:r>
            <a:r>
              <a:rPr lang="fr-FR" sz="2400" baseline="30000" dirty="0"/>
              <a:t>2 </a:t>
            </a:r>
            <a:r>
              <a:rPr lang="fr-FR" sz="2400" dirty="0"/>
              <a:t>2s</a:t>
            </a:r>
            <a:r>
              <a:rPr lang="fr-FR" sz="2400" baseline="30000" dirty="0"/>
              <a:t>2 </a:t>
            </a:r>
            <a:r>
              <a:rPr lang="fr-FR" sz="2400" dirty="0"/>
              <a:t>2p</a:t>
            </a:r>
            <a:r>
              <a:rPr lang="fr-FR" sz="2400" baseline="30000" dirty="0"/>
              <a:t>6 </a:t>
            </a:r>
            <a:r>
              <a:rPr lang="fr-FR" sz="2400" dirty="0"/>
              <a:t>3s</a:t>
            </a:r>
            <a:r>
              <a:rPr lang="fr-FR" sz="2400" baseline="30000" dirty="0"/>
              <a:t>2 </a:t>
            </a:r>
            <a:r>
              <a:rPr lang="fr-FR" sz="2400" b="1" dirty="0"/>
              <a:t>3p</a:t>
            </a:r>
            <a:r>
              <a:rPr lang="fr-FR" sz="2400" b="1" baseline="30000" dirty="0"/>
              <a:t>4 </a:t>
            </a:r>
            <a:r>
              <a:rPr lang="fr-FR" sz="2400" b="1" dirty="0">
                <a:sym typeface="Wingdings" panose="05000000000000000000" pitchFamily="2" charset="2"/>
              </a:rPr>
              <a:t> 2 e</a:t>
            </a:r>
            <a:r>
              <a:rPr lang="fr-FR" sz="2400" b="1" baseline="30000" dirty="0">
                <a:sym typeface="Wingdings" panose="05000000000000000000" pitchFamily="2" charset="2"/>
              </a:rPr>
              <a:t>-</a:t>
            </a:r>
            <a:r>
              <a:rPr lang="fr-FR" sz="2400" b="1" dirty="0"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ym typeface="Wingdings" panose="05000000000000000000" pitchFamily="2" charset="2"/>
              </a:rPr>
              <a:t>célib</a:t>
            </a:r>
            <a:r>
              <a:rPr lang="fr-FR" sz="2400" b="1" dirty="0">
                <a:sym typeface="Wingdings" panose="05000000000000000000" pitchFamily="2" charset="2"/>
              </a:rPr>
              <a:t>  </a:t>
            </a:r>
            <a:r>
              <a:rPr lang="fr-FR" sz="2400" b="1" dirty="0" err="1">
                <a:sym typeface="Wingdings" panose="05000000000000000000" pitchFamily="2" charset="2"/>
              </a:rPr>
              <a:t>paraM</a:t>
            </a:r>
            <a:endParaRPr lang="fr-FR" sz="2400" b="1" dirty="0"/>
          </a:p>
          <a:p>
            <a:r>
              <a:rPr lang="fr-FR" sz="2400" baseline="-25000" dirty="0"/>
              <a:t>12</a:t>
            </a:r>
            <a:r>
              <a:rPr lang="fr-FR" sz="2400" dirty="0"/>
              <a:t>Mg: 1s</a:t>
            </a:r>
            <a:r>
              <a:rPr lang="fr-FR" sz="2400" baseline="30000" dirty="0"/>
              <a:t>2 </a:t>
            </a:r>
            <a:r>
              <a:rPr lang="fr-FR" sz="2400" dirty="0"/>
              <a:t>2s</a:t>
            </a:r>
            <a:r>
              <a:rPr lang="fr-FR" sz="2400" baseline="30000" dirty="0"/>
              <a:t>2 </a:t>
            </a:r>
            <a:r>
              <a:rPr lang="fr-FR" sz="2400" dirty="0"/>
              <a:t>2p</a:t>
            </a:r>
            <a:r>
              <a:rPr lang="fr-FR" sz="2400" baseline="30000" dirty="0"/>
              <a:t>6 </a:t>
            </a:r>
            <a:r>
              <a:rPr lang="fr-FR" sz="2400" b="1" dirty="0"/>
              <a:t>3s</a:t>
            </a:r>
            <a:r>
              <a:rPr lang="fr-FR" sz="2400" b="1" baseline="30000" dirty="0"/>
              <a:t>2 </a:t>
            </a:r>
            <a:r>
              <a:rPr lang="fr-FR" sz="2400" b="1" dirty="0">
                <a:sym typeface="Wingdings" panose="05000000000000000000" pitchFamily="2" charset="2"/>
              </a:rPr>
              <a:t> 0 e</a:t>
            </a:r>
            <a:r>
              <a:rPr lang="fr-FR" sz="2400" b="1" baseline="30000" dirty="0">
                <a:sym typeface="Wingdings" panose="05000000000000000000" pitchFamily="2" charset="2"/>
              </a:rPr>
              <a:t>-</a:t>
            </a:r>
            <a:r>
              <a:rPr lang="fr-FR" sz="2400" b="1" dirty="0"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ym typeface="Wingdings" panose="05000000000000000000" pitchFamily="2" charset="2"/>
              </a:rPr>
              <a:t>célib</a:t>
            </a:r>
            <a:r>
              <a:rPr lang="fr-FR" sz="2400" b="1" dirty="0">
                <a:sym typeface="Wingdings" panose="05000000000000000000" pitchFamily="2" charset="2"/>
              </a:rPr>
              <a:t>  </a:t>
            </a:r>
            <a:r>
              <a:rPr lang="fr-FR" sz="2400" b="1" dirty="0" err="1">
                <a:sym typeface="Wingdings" panose="05000000000000000000" pitchFamily="2" charset="2"/>
              </a:rPr>
              <a:t>diaM</a:t>
            </a:r>
            <a:endParaRPr lang="fr-FR" sz="2400" b="1" dirty="0">
              <a:sym typeface="Wingdings" panose="05000000000000000000" pitchFamily="2" charset="2"/>
            </a:endParaRPr>
          </a:p>
          <a:p>
            <a:endParaRPr lang="fr-FR" sz="2400" b="1" dirty="0">
              <a:sym typeface="Wingdings" panose="05000000000000000000" pitchFamily="2" charset="2"/>
            </a:endParaRPr>
          </a:p>
          <a:p>
            <a:r>
              <a:rPr lang="fr-FR" sz="2400" b="1" dirty="0">
                <a:sym typeface="Wingdings" panose="05000000000000000000" pitchFamily="2" charset="2"/>
              </a:rPr>
              <a:t>Item D:</a:t>
            </a:r>
          </a:p>
          <a:p>
            <a:endParaRPr lang="fr-FR" sz="2400" b="1" dirty="0"/>
          </a:p>
          <a:p>
            <a:r>
              <a:rPr lang="fr-FR" sz="2400" baseline="-25000" dirty="0"/>
              <a:t>35</a:t>
            </a:r>
            <a:r>
              <a:rPr lang="fr-FR" sz="2400" dirty="0"/>
              <a:t>Br: 1s2 2s2 2p6 3s2 3p6 3d10 4s2 </a:t>
            </a:r>
            <a:r>
              <a:rPr lang="fr-FR" sz="2400" b="1" dirty="0"/>
              <a:t>4p5</a:t>
            </a:r>
          </a:p>
          <a:p>
            <a:pPr marL="342900" indent="-342900">
              <a:buFont typeface="Wingdings" panose="05000000000000000000" pitchFamily="2" charset="2"/>
              <a:buChar char="à"/>
            </a:pPr>
            <a:r>
              <a:rPr lang="fr-FR" sz="2400" b="1" dirty="0">
                <a:sym typeface="Wingdings" panose="05000000000000000000" pitchFamily="2" charset="2"/>
              </a:rPr>
              <a:t>1 électron célibataire  VRAI</a:t>
            </a:r>
          </a:p>
          <a:p>
            <a:endParaRPr lang="fr-FR" sz="2400" b="1" dirty="0">
              <a:sym typeface="Wingdings" panose="05000000000000000000" pitchFamily="2" charset="2"/>
            </a:endParaRPr>
          </a:p>
          <a:p>
            <a:r>
              <a:rPr lang="fr-FR" sz="2400" dirty="0">
                <a:sym typeface="Wingdings" panose="05000000000000000000" pitchFamily="2" charset="2"/>
              </a:rPr>
              <a:t>(si vous n’arrivez pas à visualiser les cases </a:t>
            </a:r>
          </a:p>
          <a:p>
            <a:r>
              <a:rPr lang="fr-FR" sz="2400" dirty="0">
                <a:sym typeface="Wingdings" panose="05000000000000000000" pitchFamily="2" charset="2"/>
              </a:rPr>
              <a:t>directement vous pouvez les dessiner)</a:t>
            </a:r>
            <a:endParaRPr lang="fr-FR" sz="2400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="" xmlns:a16="http://schemas.microsoft.com/office/drawing/2014/main" id="{E06F0ACB-5047-4971-BEC5-518E852C3274}"/>
              </a:ext>
            </a:extLst>
          </p:cNvPr>
          <p:cNvSpPr txBox="1"/>
          <p:nvPr/>
        </p:nvSpPr>
        <p:spPr>
          <a:xfrm>
            <a:off x="6583240" y="1222514"/>
            <a:ext cx="532094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/>
              <a:t>Item C:</a:t>
            </a:r>
          </a:p>
          <a:p>
            <a:endParaRPr lang="fr-FR" sz="2400" dirty="0"/>
          </a:p>
          <a:p>
            <a:r>
              <a:rPr lang="fr-FR" sz="2400" baseline="-25000" dirty="0"/>
              <a:t>8</a:t>
            </a:r>
            <a:r>
              <a:rPr lang="fr-FR" sz="2400" dirty="0"/>
              <a:t>O: 1s</a:t>
            </a:r>
            <a:r>
              <a:rPr lang="fr-FR" sz="2400" baseline="30000" dirty="0"/>
              <a:t>2</a:t>
            </a:r>
            <a:r>
              <a:rPr lang="fr-FR" sz="2400" dirty="0"/>
              <a:t> </a:t>
            </a:r>
            <a:r>
              <a:rPr lang="fr-FR" sz="2400" b="1" dirty="0">
                <a:solidFill>
                  <a:srgbClr val="FF0000"/>
                </a:solidFill>
              </a:rPr>
              <a:t>2s</a:t>
            </a:r>
            <a:r>
              <a:rPr lang="fr-FR" sz="2400" b="1" baseline="30000" dirty="0">
                <a:solidFill>
                  <a:srgbClr val="FF0000"/>
                </a:solidFill>
              </a:rPr>
              <a:t>2</a:t>
            </a:r>
            <a:r>
              <a:rPr lang="fr-FR" sz="2400" b="1" dirty="0">
                <a:solidFill>
                  <a:srgbClr val="FF0000"/>
                </a:solidFill>
              </a:rPr>
              <a:t> 2p</a:t>
            </a:r>
            <a:r>
              <a:rPr lang="fr-FR" sz="2400" b="1" baseline="30000" dirty="0">
                <a:solidFill>
                  <a:srgbClr val="FF0000"/>
                </a:solidFill>
              </a:rPr>
              <a:t>4 </a:t>
            </a:r>
            <a:r>
              <a:rPr lang="fr-FR" sz="2400" dirty="0">
                <a:sym typeface="Wingdings" panose="05000000000000000000" pitchFamily="2" charset="2"/>
              </a:rPr>
              <a:t> 6 électrons de valence</a:t>
            </a:r>
            <a:endParaRPr lang="fr-FR" sz="2400" b="1" dirty="0"/>
          </a:p>
          <a:p>
            <a:r>
              <a:rPr lang="fr-FR" sz="2400" baseline="-25000" dirty="0"/>
              <a:t>16</a:t>
            </a:r>
            <a:r>
              <a:rPr lang="fr-FR" sz="2400" dirty="0"/>
              <a:t>S: 1s</a:t>
            </a:r>
            <a:r>
              <a:rPr lang="fr-FR" sz="2400" baseline="30000" dirty="0"/>
              <a:t>2 </a:t>
            </a:r>
            <a:r>
              <a:rPr lang="fr-FR" sz="2400" dirty="0"/>
              <a:t>2s</a:t>
            </a:r>
            <a:r>
              <a:rPr lang="fr-FR" sz="2400" baseline="30000" dirty="0"/>
              <a:t>2 </a:t>
            </a:r>
            <a:r>
              <a:rPr lang="fr-FR" sz="2400" dirty="0"/>
              <a:t>2p</a:t>
            </a:r>
            <a:r>
              <a:rPr lang="fr-FR" sz="2400" baseline="30000" dirty="0"/>
              <a:t>6 </a:t>
            </a:r>
            <a:r>
              <a:rPr lang="fr-FR" sz="2400" b="1" dirty="0">
                <a:solidFill>
                  <a:srgbClr val="FF0000"/>
                </a:solidFill>
              </a:rPr>
              <a:t>3s</a:t>
            </a:r>
            <a:r>
              <a:rPr lang="fr-FR" sz="2400" b="1" baseline="30000" dirty="0">
                <a:solidFill>
                  <a:srgbClr val="FF0000"/>
                </a:solidFill>
              </a:rPr>
              <a:t>2 </a:t>
            </a:r>
            <a:r>
              <a:rPr lang="fr-FR" sz="2400" b="1" dirty="0">
                <a:solidFill>
                  <a:srgbClr val="FF0000"/>
                </a:solidFill>
              </a:rPr>
              <a:t>3p</a:t>
            </a:r>
            <a:r>
              <a:rPr lang="fr-FR" sz="2400" b="1" baseline="30000" dirty="0">
                <a:solidFill>
                  <a:srgbClr val="FF0000"/>
                </a:solidFill>
              </a:rPr>
              <a:t>4 </a:t>
            </a:r>
            <a:r>
              <a:rPr lang="fr-FR" sz="2400" dirty="0">
                <a:sym typeface="Wingdings" panose="05000000000000000000" pitchFamily="2" charset="2"/>
              </a:rPr>
              <a:t> 6 e</a:t>
            </a:r>
            <a:r>
              <a:rPr lang="fr-FR" sz="2400" baseline="30000" dirty="0">
                <a:sym typeface="Wingdings" panose="05000000000000000000" pitchFamily="2" charset="2"/>
              </a:rPr>
              <a:t>-</a:t>
            </a:r>
            <a:r>
              <a:rPr lang="fr-FR" sz="2400" dirty="0">
                <a:sym typeface="Wingdings" panose="05000000000000000000" pitchFamily="2" charset="2"/>
              </a:rPr>
              <a:t> de valence</a:t>
            </a:r>
          </a:p>
          <a:p>
            <a:endParaRPr lang="fr-FR" sz="2400" b="1" dirty="0">
              <a:sym typeface="Wingdings" panose="05000000000000000000" pitchFamily="2" charset="2"/>
            </a:endParaRPr>
          </a:p>
          <a:p>
            <a:r>
              <a:rPr lang="fr-FR" sz="2400" dirty="0">
                <a:sym typeface="Wingdings" panose="05000000000000000000" pitchFamily="2" charset="2"/>
              </a:rPr>
              <a:t>Ces 2 atomes ont le </a:t>
            </a:r>
            <a:r>
              <a:rPr lang="fr-FR" sz="2400" u="sng" dirty="0">
                <a:sym typeface="Wingdings" panose="05000000000000000000" pitchFamily="2" charset="2"/>
              </a:rPr>
              <a:t>même nombre d’ e</a:t>
            </a:r>
            <a:r>
              <a:rPr lang="fr-FR" sz="2400" u="sng" baseline="30000" dirty="0">
                <a:sym typeface="Wingdings" panose="05000000000000000000" pitchFamily="2" charset="2"/>
              </a:rPr>
              <a:t>-</a:t>
            </a:r>
            <a:r>
              <a:rPr lang="fr-FR" sz="2400" u="sng" dirty="0">
                <a:sym typeface="Wingdings" panose="05000000000000000000" pitchFamily="2" charset="2"/>
              </a:rPr>
              <a:t> </a:t>
            </a:r>
          </a:p>
          <a:p>
            <a:r>
              <a:rPr lang="fr-FR" sz="2400" u="sng" dirty="0">
                <a:sym typeface="Wingdings" panose="05000000000000000000" pitchFamily="2" charset="2"/>
              </a:rPr>
              <a:t>de valence</a:t>
            </a:r>
            <a:r>
              <a:rPr lang="fr-FR" sz="2400" dirty="0">
                <a:sym typeface="Wingdings" panose="05000000000000000000" pitchFamily="2" charset="2"/>
              </a:rPr>
              <a:t>. Ils sont donc dans la même</a:t>
            </a:r>
          </a:p>
          <a:p>
            <a:r>
              <a:rPr lang="fr-FR" sz="2400" u="sng" dirty="0">
                <a:sym typeface="Wingdings" panose="05000000000000000000" pitchFamily="2" charset="2"/>
              </a:rPr>
              <a:t>colonne</a:t>
            </a:r>
            <a:r>
              <a:rPr lang="fr-FR" sz="2400" dirty="0">
                <a:sym typeface="Wingdings" panose="05000000000000000000" pitchFamily="2" charset="2"/>
              </a:rPr>
              <a:t> du TPE ++++</a:t>
            </a:r>
          </a:p>
          <a:p>
            <a:endParaRPr lang="fr-FR" sz="2400" dirty="0"/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421248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lis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Colis</Template>
  <TotalTime>4406</TotalTime>
  <Words>4425</Words>
  <Application>Microsoft Macintosh PowerPoint</Application>
  <PresentationFormat>Grand écran</PresentationFormat>
  <Paragraphs>799</Paragraphs>
  <Slides>66</Slides>
  <Notes>44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66</vt:i4>
      </vt:variant>
    </vt:vector>
  </HeadingPairs>
  <TitlesOfParts>
    <vt:vector size="76" baseType="lpstr">
      <vt:lpstr>Albany</vt:lpstr>
      <vt:lpstr>Calibri</vt:lpstr>
      <vt:lpstr>Cambria Math</vt:lpstr>
      <vt:lpstr>Corbel</vt:lpstr>
      <vt:lpstr>Gill Sans MT</vt:lpstr>
      <vt:lpstr>Mangal</vt:lpstr>
      <vt:lpstr>Script MT Bold</vt:lpstr>
      <vt:lpstr>Wingdings</vt:lpstr>
      <vt:lpstr>Arial</vt:lpstr>
      <vt:lpstr>Colis</vt:lpstr>
      <vt:lpstr>Tut’ rentrée S1 2017 CHIMIE générale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Chapitre 1: Interaction rayonnement/ matière &amp; structure de l’atome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Tut’ rentree S1 2017 CHIMIE g</dc:title>
  <dc:creator>Julie</dc:creator>
  <cp:lastModifiedBy>Utilisateur de Microsoft Office</cp:lastModifiedBy>
  <cp:revision>271</cp:revision>
  <dcterms:created xsi:type="dcterms:W3CDTF">2017-07-15T14:12:21Z</dcterms:created>
  <dcterms:modified xsi:type="dcterms:W3CDTF">2017-08-16T12:30:32Z</dcterms:modified>
</cp:coreProperties>
</file>