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65" r:id="rId4"/>
    <p:sldId id="258" r:id="rId5"/>
    <p:sldId id="264" r:id="rId6"/>
    <p:sldId id="310" r:id="rId7"/>
    <p:sldId id="260" r:id="rId8"/>
    <p:sldId id="309" r:id="rId9"/>
    <p:sldId id="259" r:id="rId10"/>
    <p:sldId id="261" r:id="rId11"/>
    <p:sldId id="311" r:id="rId12"/>
    <p:sldId id="312" r:id="rId13"/>
    <p:sldId id="314" r:id="rId14"/>
    <p:sldId id="313" r:id="rId15"/>
    <p:sldId id="263" r:id="rId16"/>
    <p:sldId id="315" r:id="rId17"/>
    <p:sldId id="262" r:id="rId18"/>
    <p:sldId id="316" r:id="rId19"/>
    <p:sldId id="317" r:id="rId20"/>
    <p:sldId id="266" r:id="rId21"/>
    <p:sldId id="318" r:id="rId22"/>
    <p:sldId id="319" r:id="rId23"/>
    <p:sldId id="267" r:id="rId24"/>
    <p:sldId id="281" r:id="rId25"/>
    <p:sldId id="298" r:id="rId26"/>
    <p:sldId id="270" r:id="rId27"/>
    <p:sldId id="271" r:id="rId28"/>
    <p:sldId id="272" r:id="rId29"/>
    <p:sldId id="302" r:id="rId30"/>
    <p:sldId id="304" r:id="rId31"/>
    <p:sldId id="307" r:id="rId32"/>
    <p:sldId id="276" r:id="rId33"/>
    <p:sldId id="282" r:id="rId34"/>
    <p:sldId id="285" r:id="rId35"/>
    <p:sldId id="277" r:id="rId36"/>
    <p:sldId id="278" r:id="rId37"/>
    <p:sldId id="279" r:id="rId38"/>
    <p:sldId id="280" r:id="rId39"/>
    <p:sldId id="303" r:id="rId40"/>
    <p:sldId id="305" r:id="rId41"/>
    <p:sldId id="306" r:id="rId42"/>
    <p:sldId id="308" r:id="rId4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bin" initials="R" lastIdx="1" clrIdx="0">
    <p:extLst>
      <p:ext uri="{19B8F6BF-5375-455C-9EA6-DF929625EA0E}">
        <p15:presenceInfo xmlns:p15="http://schemas.microsoft.com/office/powerpoint/2012/main" userId="Rob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66"/>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44" autoAdjust="0"/>
    <p:restoredTop sz="94434" autoAdjust="0"/>
  </p:normalViewPr>
  <p:slideViewPr>
    <p:cSldViewPr snapToGrid="0">
      <p:cViewPr varScale="1">
        <p:scale>
          <a:sx n="87" d="100"/>
          <a:sy n="87" d="100"/>
        </p:scale>
        <p:origin x="58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379418-F151-4C73-8385-DF231B6AF658}" type="datetimeFigureOut">
              <a:rPr lang="fr-FR" smtClean="0"/>
              <a:t>14/11/2015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BFB1FF-A3B9-4EE2-A60E-90BB57D0532F}" type="slidenum">
              <a:rPr lang="fr-FR" smtClean="0"/>
              <a:t>‹N°›</a:t>
            </a:fld>
            <a:endParaRPr lang="fr-FR"/>
          </a:p>
        </p:txBody>
      </p:sp>
    </p:spTree>
    <p:extLst>
      <p:ext uri="{BB962C8B-B14F-4D97-AF65-F5344CB8AC3E}">
        <p14:creationId xmlns:p14="http://schemas.microsoft.com/office/powerpoint/2010/main" val="3990344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59465CA-AEF1-4E61-B5D2-F6A2F3F09DDF}" type="slidenum">
              <a:rPr lang="fr-FR" smtClean="0"/>
              <a:t>24</a:t>
            </a:fld>
            <a:endParaRPr lang="fr-FR"/>
          </a:p>
        </p:txBody>
      </p:sp>
    </p:spTree>
    <p:extLst>
      <p:ext uri="{BB962C8B-B14F-4D97-AF65-F5344CB8AC3E}">
        <p14:creationId xmlns:p14="http://schemas.microsoft.com/office/powerpoint/2010/main" val="32246638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A) =&gt; Les sous-couches « 4f</a:t>
            </a:r>
            <a:r>
              <a:rPr lang="fr-FR" sz="1200" baseline="30000" dirty="0" smtClean="0"/>
              <a:t>14</a:t>
            </a:r>
            <a:r>
              <a:rPr lang="fr-FR" sz="1200" dirty="0" smtClean="0"/>
              <a:t> » et « 3d</a:t>
            </a:r>
            <a:r>
              <a:rPr lang="fr-FR" sz="1200" baseline="30000" dirty="0" smtClean="0"/>
              <a:t>10</a:t>
            </a:r>
            <a:r>
              <a:rPr lang="fr-FR" sz="1200" dirty="0" smtClean="0"/>
              <a:t> » étant totalement remplies elles passent avant « 6s</a:t>
            </a:r>
            <a:r>
              <a:rPr lang="fr-FR" sz="1200" baseline="30000" dirty="0" smtClean="0"/>
              <a:t>2</a:t>
            </a:r>
            <a:r>
              <a:rPr lang="fr-FR" sz="120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B) </a:t>
            </a:r>
            <a:r>
              <a:rPr lang="fr-FR" sz="1200" dirty="0" smtClean="0">
                <a:solidFill>
                  <a:schemeClr val="tx1"/>
                </a:solidFill>
              </a:rPr>
              <a:t>=&gt; La sous-couche « 4f</a:t>
            </a:r>
            <a:r>
              <a:rPr lang="fr-FR" sz="1200" baseline="30000" dirty="0" smtClean="0">
                <a:solidFill>
                  <a:schemeClr val="tx1"/>
                </a:solidFill>
              </a:rPr>
              <a:t>14</a:t>
            </a:r>
            <a:r>
              <a:rPr lang="fr-FR" sz="1200" dirty="0" smtClean="0">
                <a:solidFill>
                  <a:schemeClr val="tx1"/>
                </a:solidFill>
              </a:rPr>
              <a:t> » étant remplie elle doit être placée avant la sous-couche « 6s</a:t>
            </a:r>
            <a:r>
              <a:rPr lang="fr-FR" sz="1200" baseline="30000" dirty="0" smtClean="0">
                <a:solidFill>
                  <a:schemeClr val="tx1"/>
                </a:solidFill>
              </a:rPr>
              <a:t>2</a:t>
            </a:r>
            <a:r>
              <a:rPr lang="fr-FR" sz="1200" dirty="0" smtClean="0">
                <a:solidFill>
                  <a:schemeClr val="tx1"/>
                </a:solidFill>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fr-FR"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FR" sz="1200" dirty="0" smtClean="0"/>
              <a:t>(</a:t>
            </a:r>
            <a:r>
              <a:rPr lang="fr-FR" sz="1200" u="sng" dirty="0" smtClean="0"/>
              <a:t>Rappel</a:t>
            </a:r>
            <a:r>
              <a:rPr lang="fr-FR" sz="1200" dirty="0" smtClean="0"/>
              <a:t> : On repère la première sous-couche avec </a:t>
            </a:r>
            <a:r>
              <a:rPr lang="fr-FR" sz="1200" dirty="0" smtClean="0">
                <a:solidFill>
                  <a:srgbClr val="FF0000"/>
                </a:solidFill>
              </a:rPr>
              <a:t>le « n » le plus grand</a:t>
            </a:r>
            <a:r>
              <a:rPr lang="fr-FR" sz="1200" dirty="0" smtClean="0"/>
              <a:t>, on trace un trait juste </a:t>
            </a:r>
            <a:r>
              <a:rPr lang="fr-FR" sz="1200" dirty="0" smtClean="0">
                <a:solidFill>
                  <a:srgbClr val="FF0000"/>
                </a:solidFill>
              </a:rPr>
              <a:t>avant</a:t>
            </a:r>
            <a:r>
              <a:rPr lang="fr-FR" sz="1200" dirty="0" smtClean="0"/>
              <a:t> et tout ce qui est à droite compose la </a:t>
            </a:r>
            <a:r>
              <a:rPr lang="fr-FR" sz="1200" dirty="0" smtClean="0">
                <a:solidFill>
                  <a:srgbClr val="FF0000"/>
                </a:solidFill>
              </a:rPr>
              <a:t>couche de valence</a:t>
            </a:r>
            <a:r>
              <a:rPr lang="fr-FR" sz="1200" dirty="0" smtClean="0"/>
              <a:t> de l’élément, ce qui est à gauche représente la </a:t>
            </a:r>
            <a:r>
              <a:rPr lang="fr-FR" sz="1200" dirty="0" smtClean="0">
                <a:solidFill>
                  <a:srgbClr val="FF0000"/>
                </a:solidFill>
              </a:rPr>
              <a:t>couche de cœur </a:t>
            </a:r>
            <a:r>
              <a:rPr lang="fr-FR" sz="1200" dirty="0" smtClean="0">
                <a:solidFill>
                  <a:schemeClr val="tx1"/>
                </a:solidFill>
              </a:rPr>
              <a:t>)</a:t>
            </a:r>
          </a:p>
          <a:p>
            <a:endParaRPr lang="fr-FR" dirty="0" smtClean="0"/>
          </a:p>
          <a:p>
            <a:endParaRPr lang="fr-FR" dirty="0"/>
          </a:p>
        </p:txBody>
      </p:sp>
      <p:sp>
        <p:nvSpPr>
          <p:cNvPr id="4" name="Espace réservé du numéro de diapositive 3"/>
          <p:cNvSpPr>
            <a:spLocks noGrp="1"/>
          </p:cNvSpPr>
          <p:nvPr>
            <p:ph type="sldNum" sz="quarter" idx="10"/>
          </p:nvPr>
        </p:nvSpPr>
        <p:spPr/>
        <p:txBody>
          <a:bodyPr/>
          <a:lstStyle/>
          <a:p>
            <a:fld id="{BDBFB1FF-A3B9-4EE2-A60E-90BB57D0532F}" type="slidenum">
              <a:rPr lang="fr-FR" smtClean="0"/>
              <a:t>33</a:t>
            </a:fld>
            <a:endParaRPr lang="fr-FR"/>
          </a:p>
        </p:txBody>
      </p:sp>
    </p:spTree>
    <p:extLst>
      <p:ext uri="{BB962C8B-B14F-4D97-AF65-F5344CB8AC3E}">
        <p14:creationId xmlns:p14="http://schemas.microsoft.com/office/powerpoint/2010/main" val="3916950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None/>
            </a:pPr>
            <a:r>
              <a:rPr lang="fr-FR" sz="1200" dirty="0" smtClean="0">
                <a:solidFill>
                  <a:srgbClr val="FF0000"/>
                </a:solidFill>
              </a:rPr>
              <a:t>A) =&gt; Dans la molécule GeCl4, le germanium passe en valence secondaire pour faire 4 liaisons simples avec les atomes de chlore</a:t>
            </a:r>
          </a:p>
          <a:p>
            <a:pPr marL="0" indent="0">
              <a:buNone/>
            </a:pPr>
            <a:r>
              <a:rPr lang="fr-FR" sz="1200" dirty="0" smtClean="0">
                <a:solidFill>
                  <a:srgbClr val="FF0000"/>
                </a:solidFill>
              </a:rPr>
              <a:t>=&gt; Pour la molécule de silicium c’est exactement pareil.</a:t>
            </a:r>
          </a:p>
          <a:p>
            <a:pPr marL="0" indent="0">
              <a:buNone/>
            </a:pPr>
            <a:r>
              <a:rPr lang="fr-FR" sz="1200" dirty="0" smtClean="0">
                <a:solidFill>
                  <a:srgbClr val="FF0000"/>
                </a:solidFill>
              </a:rPr>
              <a:t>[</a:t>
            </a:r>
            <a:r>
              <a:rPr lang="fr-FR" sz="1200" baseline="-25000" dirty="0" smtClean="0">
                <a:solidFill>
                  <a:srgbClr val="FF0000"/>
                </a:solidFill>
              </a:rPr>
              <a:t>52</a:t>
            </a:r>
            <a:r>
              <a:rPr lang="fr-FR" sz="1200" dirty="0" smtClean="0">
                <a:solidFill>
                  <a:srgbClr val="FF0000"/>
                </a:solidFill>
              </a:rPr>
              <a:t>Te] = 1s2 2s2 2p6 3s2 3p6 3d10 4s2 4p6 4d10 </a:t>
            </a:r>
            <a:r>
              <a:rPr lang="fr-FR" sz="1200" u="sng" dirty="0" smtClean="0">
                <a:solidFill>
                  <a:srgbClr val="FF0000"/>
                </a:solidFill>
              </a:rPr>
              <a:t>5s2 5p4</a:t>
            </a:r>
          </a:p>
          <a:p>
            <a:pPr marL="0" indent="0">
              <a:buNone/>
            </a:pPr>
            <a:r>
              <a:rPr lang="fr-FR" sz="1200" dirty="0" smtClean="0">
                <a:solidFill>
                  <a:srgbClr val="FF0000"/>
                </a:solidFill>
              </a:rPr>
              <a:t>=&gt; Pour la molécule de TeF4, le Tellure passe en valence secondaire en délocalisant son doublet non liant de 5p vers l’orbitale 5d</a:t>
            </a:r>
          </a:p>
          <a:p>
            <a:pPr marL="0" indent="0">
              <a:buNone/>
            </a:pPr>
            <a:r>
              <a:rPr lang="fr-FR" sz="1200" dirty="0" smtClean="0">
                <a:solidFill>
                  <a:srgbClr val="FF0000"/>
                </a:solidFill>
              </a:rPr>
              <a:t>Il peut ainsi faire 4 liaisons</a:t>
            </a:r>
            <a:r>
              <a:rPr lang="fr-FR" sz="1200" baseline="0" dirty="0" smtClean="0">
                <a:solidFill>
                  <a:srgbClr val="FF0000"/>
                </a:solidFill>
              </a:rPr>
              <a:t> mais son doublet non liant en 5s2 lui donne une forme VSEPR de type AX4E soit une molécule en bascule.</a:t>
            </a:r>
          </a:p>
          <a:p>
            <a:pPr marL="0" indent="0">
              <a:buNone/>
            </a:pPr>
            <a:endParaRPr lang="fr-FR" sz="1200" baseline="0" dirty="0" smtClean="0">
              <a:solidFill>
                <a:srgbClr val="FF0000"/>
              </a:solidFill>
            </a:endParaRPr>
          </a:p>
          <a:p>
            <a:pPr marL="0" indent="0">
              <a:buNone/>
            </a:pPr>
            <a:r>
              <a:rPr lang="fr-FR" sz="1200" baseline="0" dirty="0" smtClean="0">
                <a:solidFill>
                  <a:schemeClr val="accent6"/>
                </a:solidFill>
              </a:rPr>
              <a:t>B) C’est un cas du cours, le soufre délocalise son doublet 3p dans un orbitale 3d, il fait de même pour son doublet en 3s, ce qui le fait rentrer en valence secondaire égale à 6, car il peut effectuer 6 </a:t>
            </a:r>
            <a:r>
              <a:rPr lang="fr-FR" sz="1200" baseline="0" dirty="0" err="1" smtClean="0">
                <a:solidFill>
                  <a:schemeClr val="accent6"/>
                </a:solidFill>
              </a:rPr>
              <a:t>laisions</a:t>
            </a:r>
            <a:r>
              <a:rPr lang="fr-FR" sz="1200" baseline="0" dirty="0" smtClean="0">
                <a:solidFill>
                  <a:schemeClr val="accent6"/>
                </a:solidFill>
              </a:rPr>
              <a:t>.</a:t>
            </a:r>
          </a:p>
          <a:p>
            <a:pPr marL="0" indent="0">
              <a:buNone/>
            </a:pPr>
            <a:endParaRPr lang="fr-FR" sz="1200" baseline="0" dirty="0" smtClean="0">
              <a:solidFill>
                <a:schemeClr val="accent6"/>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fr-FR" sz="1200" baseline="0" dirty="0" smtClean="0">
                <a:solidFill>
                  <a:srgbClr val="FF0000"/>
                </a:solidFill>
              </a:rPr>
              <a:t>C) Attention à la négation ! Le soufre est en état d’</a:t>
            </a:r>
            <a:r>
              <a:rPr lang="fr-FR" sz="1200" baseline="0" dirty="0" err="1" smtClean="0">
                <a:solidFill>
                  <a:srgbClr val="FF0000"/>
                </a:solidFill>
              </a:rPr>
              <a:t>hypervalence</a:t>
            </a:r>
            <a:r>
              <a:rPr lang="fr-FR" sz="1200" baseline="0" dirty="0" smtClean="0">
                <a:solidFill>
                  <a:srgbClr val="FF0000"/>
                </a:solidFill>
              </a:rPr>
              <a:t> car sur sa couche de valence il possède plus de 8 électrons, ici il en a 12</a:t>
            </a:r>
          </a:p>
          <a:p>
            <a:pPr marL="0" indent="0">
              <a:buNone/>
            </a:pPr>
            <a:endParaRPr lang="fr-FR" sz="1200" baseline="0" dirty="0" smtClean="0">
              <a:solidFill>
                <a:schemeClr val="accent6"/>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fr-FR" sz="1200" baseline="0" dirty="0" smtClean="0">
                <a:solidFill>
                  <a:schemeClr val="accent6"/>
                </a:solidFill>
              </a:rPr>
              <a:t>D) C’est vrai les deux molécules sont de types AX3E c’est à dire en forme de pyramide à base triangulaire.</a:t>
            </a:r>
            <a:endParaRPr lang="fr-FR" sz="1200" dirty="0" smtClean="0">
              <a:solidFill>
                <a:schemeClr val="accent6"/>
              </a:solidFill>
            </a:endParaRPr>
          </a:p>
          <a:p>
            <a:pPr marL="0" indent="0">
              <a:buNone/>
            </a:pPr>
            <a:endParaRPr lang="fr-FR" sz="1200" baseline="0" dirty="0" smtClean="0">
              <a:solidFill>
                <a:schemeClr val="accent6"/>
              </a:solidFill>
            </a:endParaRPr>
          </a:p>
        </p:txBody>
      </p:sp>
      <p:sp>
        <p:nvSpPr>
          <p:cNvPr id="4" name="Espace réservé du numéro de diapositive 3"/>
          <p:cNvSpPr>
            <a:spLocks noGrp="1"/>
          </p:cNvSpPr>
          <p:nvPr>
            <p:ph type="sldNum" sz="quarter" idx="10"/>
          </p:nvPr>
        </p:nvSpPr>
        <p:spPr/>
        <p:txBody>
          <a:bodyPr/>
          <a:lstStyle/>
          <a:p>
            <a:fld id="{C59465CA-AEF1-4E61-B5D2-F6A2F3F09DDF}" type="slidenum">
              <a:rPr lang="fr-FR" smtClean="0"/>
              <a:t>34</a:t>
            </a:fld>
            <a:endParaRPr lang="fr-FR"/>
          </a:p>
        </p:txBody>
      </p:sp>
    </p:spTree>
    <p:extLst>
      <p:ext uri="{BB962C8B-B14F-4D97-AF65-F5344CB8AC3E}">
        <p14:creationId xmlns:p14="http://schemas.microsoft.com/office/powerpoint/2010/main" val="4132858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BDBFB1FF-A3B9-4EE2-A60E-90BB57D0532F}" type="slidenum">
              <a:rPr lang="fr-FR" smtClean="0"/>
              <a:t>36</a:t>
            </a:fld>
            <a:endParaRPr lang="fr-FR"/>
          </a:p>
        </p:txBody>
      </p:sp>
    </p:spTree>
    <p:extLst>
      <p:ext uri="{BB962C8B-B14F-4D97-AF65-F5344CB8AC3E}">
        <p14:creationId xmlns:p14="http://schemas.microsoft.com/office/powerpoint/2010/main" val="1012875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228600" indent="-228600">
              <a:buAutoNum type="alphaUcParenR"/>
            </a:pPr>
            <a:r>
              <a:rPr lang="fr-FR" dirty="0" smtClean="0"/>
              <a:t>La réaction</a:t>
            </a:r>
            <a:r>
              <a:rPr lang="fr-FR" baseline="0" dirty="0" smtClean="0"/>
              <a:t> est exothermique car on a la présence d’une enthalpie de réaction négative</a:t>
            </a:r>
          </a:p>
          <a:p>
            <a:pPr marL="228600" indent="-228600">
              <a:buAutoNum type="alphaUcParenR"/>
            </a:pPr>
            <a:endParaRPr lang="fr-FR" baseline="0" dirty="0" smtClean="0"/>
          </a:p>
          <a:p>
            <a:pPr marL="228600" indent="-228600">
              <a:buAutoNum type="alphaUcParenR"/>
            </a:pPr>
            <a:r>
              <a:rPr lang="fr-FR" baseline="0" dirty="0" smtClean="0"/>
              <a:t>L’activité d’un solide est égale à 1</a:t>
            </a:r>
          </a:p>
          <a:p>
            <a:pPr marL="228600" indent="-228600">
              <a:buAutoNum type="alphaUcParenR"/>
            </a:pPr>
            <a:endParaRPr lang="fr-FR" baseline="0" dirty="0" smtClean="0"/>
          </a:p>
          <a:p>
            <a:pPr marL="228600" indent="-228600">
              <a:buAutoNum type="alphaUcParenR"/>
            </a:pPr>
            <a:r>
              <a:rPr lang="fr-FR" baseline="0" dirty="0" smtClean="0"/>
              <a:t>Une élévation de température lors d’une réaction exothermique déplace bien la réaction dans le sens indirect. Si la réaction avait été endothermique, cela aurait déplacé la réaction dans les sens direct.</a:t>
            </a:r>
          </a:p>
          <a:p>
            <a:pPr marL="228600" indent="-228600">
              <a:buAutoNum type="alphaUcParenR"/>
            </a:pPr>
            <a:endParaRPr lang="fr-FR" baseline="0" dirty="0" smtClean="0"/>
          </a:p>
          <a:p>
            <a:pPr marL="228600" indent="-228600">
              <a:buAutoNum type="alphaUcParenR"/>
            </a:pPr>
            <a:r>
              <a:rPr lang="fr-FR" baseline="0" dirty="0" smtClean="0"/>
              <a:t>On fait activité des produits/activité des réactifs, l’activité du </a:t>
            </a:r>
            <a:r>
              <a:rPr lang="fr-FR" baseline="0" dirty="0" err="1" smtClean="0"/>
              <a:t>tétraoxyde</a:t>
            </a:r>
            <a:r>
              <a:rPr lang="fr-FR" baseline="0" dirty="0" smtClean="0"/>
              <a:t> de xénon valant 1, on peut simplifier par le produit des pression partielles des gaz produits. Attention aux coefficients stœchiométriques !!!</a:t>
            </a:r>
            <a:endParaRPr lang="fr-FR" dirty="0"/>
          </a:p>
        </p:txBody>
      </p:sp>
      <p:sp>
        <p:nvSpPr>
          <p:cNvPr id="4" name="Espace réservé du numéro de diapositive 3"/>
          <p:cNvSpPr>
            <a:spLocks noGrp="1"/>
          </p:cNvSpPr>
          <p:nvPr>
            <p:ph type="sldNum" sz="quarter" idx="10"/>
          </p:nvPr>
        </p:nvSpPr>
        <p:spPr/>
        <p:txBody>
          <a:bodyPr/>
          <a:lstStyle/>
          <a:p>
            <a:fld id="{C59465CA-AEF1-4E61-B5D2-F6A2F3F09DDF}" type="slidenum">
              <a:rPr lang="fr-FR" smtClean="0"/>
              <a:t>39</a:t>
            </a:fld>
            <a:endParaRPr lang="fr-FR"/>
          </a:p>
        </p:txBody>
      </p:sp>
    </p:spTree>
    <p:extLst>
      <p:ext uri="{BB962C8B-B14F-4D97-AF65-F5344CB8AC3E}">
        <p14:creationId xmlns:p14="http://schemas.microsoft.com/office/powerpoint/2010/main" val="2967896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C59465CA-AEF1-4E61-B5D2-F6A2F3F09DDF}" type="slidenum">
              <a:rPr lang="fr-FR" smtClean="0"/>
              <a:t>40</a:t>
            </a:fld>
            <a:endParaRPr lang="fr-FR"/>
          </a:p>
        </p:txBody>
      </p:sp>
    </p:spTree>
    <p:extLst>
      <p:ext uri="{BB962C8B-B14F-4D97-AF65-F5344CB8AC3E}">
        <p14:creationId xmlns:p14="http://schemas.microsoft.com/office/powerpoint/2010/main" val="343792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9FECC82C-65AE-4722-B5A7-E76DEC8C5802}" type="datetimeFigureOut">
              <a:rPr lang="fr-FR" smtClean="0"/>
              <a:t>14/11/2015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281552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ECC82C-65AE-4722-B5A7-E76DEC8C5802}" type="datetimeFigureOut">
              <a:rPr lang="fr-FR" smtClean="0"/>
              <a:t>14/11/2015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268335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FECC82C-65AE-4722-B5A7-E76DEC8C5802}" type="datetimeFigureOut">
              <a:rPr lang="fr-FR" smtClean="0"/>
              <a:t>14/11/2015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165633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FECC82C-65AE-4722-B5A7-E76DEC8C5802}" type="datetimeFigureOut">
              <a:rPr lang="fr-FR" smtClean="0"/>
              <a:t>14/11/2015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2985811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FECC82C-65AE-4722-B5A7-E76DEC8C5802}" type="datetimeFigureOut">
              <a:rPr lang="fr-FR" smtClean="0"/>
              <a:t>14/11/2015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2716688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FECC82C-65AE-4722-B5A7-E76DEC8C5802}" type="datetimeFigureOut">
              <a:rPr lang="fr-FR" smtClean="0"/>
              <a:t>14/11/2015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1643728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FECC82C-65AE-4722-B5A7-E76DEC8C5802}" type="datetimeFigureOut">
              <a:rPr lang="fr-FR" smtClean="0"/>
              <a:t>14/11/2015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38286802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FECC82C-65AE-4722-B5A7-E76DEC8C5802}" type="datetimeFigureOut">
              <a:rPr lang="fr-FR" smtClean="0"/>
              <a:t>14/11/2015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2648320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FECC82C-65AE-4722-B5A7-E76DEC8C5802}" type="datetimeFigureOut">
              <a:rPr lang="fr-FR" smtClean="0"/>
              <a:t>14/11/2015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37849808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ECC82C-65AE-4722-B5A7-E76DEC8C5802}" type="datetimeFigureOut">
              <a:rPr lang="fr-FR" smtClean="0"/>
              <a:t>14/11/2015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3147939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ECC82C-65AE-4722-B5A7-E76DEC8C5802}" type="datetimeFigureOut">
              <a:rPr lang="fr-FR" smtClean="0"/>
              <a:t>14/11/2015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88D128F-2135-49EE-800A-2B43B9899FC6}" type="slidenum">
              <a:rPr lang="fr-FR" smtClean="0"/>
              <a:t>‹N°›</a:t>
            </a:fld>
            <a:endParaRPr lang="fr-FR"/>
          </a:p>
        </p:txBody>
      </p:sp>
    </p:spTree>
    <p:extLst>
      <p:ext uri="{BB962C8B-B14F-4D97-AF65-F5344CB8AC3E}">
        <p14:creationId xmlns:p14="http://schemas.microsoft.com/office/powerpoint/2010/main" val="4069238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ECC82C-65AE-4722-B5A7-E76DEC8C5802}" type="datetimeFigureOut">
              <a:rPr lang="fr-FR" smtClean="0"/>
              <a:t>14/11/2015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8D128F-2135-49EE-800A-2B43B9899FC6}" type="slidenum">
              <a:rPr lang="fr-FR" smtClean="0"/>
              <a:t>‹N°›</a:t>
            </a:fld>
            <a:endParaRPr lang="fr-FR"/>
          </a:p>
        </p:txBody>
      </p:sp>
    </p:spTree>
    <p:extLst>
      <p:ext uri="{BB962C8B-B14F-4D97-AF65-F5344CB8AC3E}">
        <p14:creationId xmlns:p14="http://schemas.microsoft.com/office/powerpoint/2010/main" val="27364994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498243" y="1674254"/>
            <a:ext cx="9144000" cy="2814504"/>
          </a:xfrm>
          <a:ln w="38100">
            <a:solidFill>
              <a:srgbClr val="00B050"/>
            </a:solidFill>
          </a:ln>
        </p:spPr>
        <p:txBody>
          <a:bodyPr>
            <a:normAutofit fontScale="90000"/>
          </a:bodyPr>
          <a:lstStyle/>
          <a:p>
            <a:r>
              <a:rPr lang="fr-FR" sz="8300" b="1" dirty="0" smtClean="0">
                <a:solidFill>
                  <a:srgbClr val="C00000"/>
                </a:solidFill>
              </a:rPr>
              <a:t>SEANCE DE REVISION</a:t>
            </a:r>
            <a:r>
              <a:rPr lang="fr-FR" b="1" dirty="0" smtClean="0">
                <a:solidFill>
                  <a:srgbClr val="C00000"/>
                </a:solidFill>
              </a:rPr>
              <a:t/>
            </a:r>
            <a:br>
              <a:rPr lang="fr-FR" b="1" dirty="0" smtClean="0">
                <a:solidFill>
                  <a:srgbClr val="C00000"/>
                </a:solidFill>
              </a:rPr>
            </a:br>
            <a:r>
              <a:rPr lang="fr-FR" dirty="0" smtClean="0">
                <a:solidFill>
                  <a:srgbClr val="C00000"/>
                </a:solidFill>
              </a:rPr>
              <a:t>de</a:t>
            </a:r>
            <a:br>
              <a:rPr lang="fr-FR" dirty="0" smtClean="0">
                <a:solidFill>
                  <a:srgbClr val="C00000"/>
                </a:solidFill>
              </a:rPr>
            </a:br>
            <a:r>
              <a:rPr lang="fr-FR" dirty="0" smtClean="0">
                <a:solidFill>
                  <a:srgbClr val="C00000"/>
                </a:solidFill>
              </a:rPr>
              <a:t>CHIMIE GENERALE</a:t>
            </a:r>
            <a:endParaRPr lang="fr-FR" dirty="0">
              <a:solidFill>
                <a:srgbClr val="C00000"/>
              </a:solidFill>
            </a:endParaRPr>
          </a:p>
        </p:txBody>
      </p:sp>
    </p:spTree>
    <p:extLst>
      <p:ext uri="{BB962C8B-B14F-4D97-AF65-F5344CB8AC3E}">
        <p14:creationId xmlns:p14="http://schemas.microsoft.com/office/powerpoint/2010/main" val="19701120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09412" y="725734"/>
            <a:ext cx="10515600" cy="1325563"/>
          </a:xfrm>
        </p:spPr>
        <p:txBody>
          <a:bodyPr/>
          <a:lstStyle/>
          <a:p>
            <a:r>
              <a:rPr lang="fr-FR" b="1" u="sng" dirty="0" smtClean="0">
                <a:solidFill>
                  <a:srgbClr val="0070C0"/>
                </a:solidFill>
              </a:rPr>
              <a:t>PROGRAMME</a:t>
            </a:r>
            <a:r>
              <a:rPr lang="fr-FR" b="1" dirty="0" smtClean="0">
                <a:solidFill>
                  <a:srgbClr val="0070C0"/>
                </a:solidFill>
              </a:rPr>
              <a:t> :</a:t>
            </a:r>
            <a:endParaRPr lang="fr-FR" b="1" dirty="0">
              <a:solidFill>
                <a:srgbClr val="0070C0"/>
              </a:solidFill>
            </a:endParaRPr>
          </a:p>
        </p:txBody>
      </p:sp>
      <p:sp>
        <p:nvSpPr>
          <p:cNvPr id="3" name="Espace réservé du contenu 2"/>
          <p:cNvSpPr>
            <a:spLocks noGrp="1"/>
          </p:cNvSpPr>
          <p:nvPr>
            <p:ph idx="1"/>
          </p:nvPr>
        </p:nvSpPr>
        <p:spPr>
          <a:xfrm>
            <a:off x="709412" y="2751360"/>
            <a:ext cx="10515600" cy="2966859"/>
          </a:xfrm>
        </p:spPr>
        <p:txBody>
          <a:bodyPr>
            <a:normAutofit/>
          </a:bodyPr>
          <a:lstStyle/>
          <a:p>
            <a:pPr lvl="1"/>
            <a:r>
              <a:rPr lang="fr-FR" sz="3200" dirty="0" smtClean="0"/>
              <a:t> Topo sur les points difficiles et réponses aux questions</a:t>
            </a:r>
          </a:p>
          <a:p>
            <a:pPr lvl="1"/>
            <a:endParaRPr lang="fr-FR" sz="3200" dirty="0"/>
          </a:p>
          <a:p>
            <a:pPr lvl="1"/>
            <a:endParaRPr lang="fr-FR" sz="3200" dirty="0" smtClean="0"/>
          </a:p>
          <a:p>
            <a:pPr lvl="1"/>
            <a:endParaRPr lang="fr-FR" sz="3200" dirty="0" smtClean="0"/>
          </a:p>
          <a:p>
            <a:pPr lvl="1"/>
            <a:r>
              <a:rPr lang="fr-FR" sz="3200" dirty="0" err="1" smtClean="0"/>
              <a:t>QCMs</a:t>
            </a:r>
            <a:r>
              <a:rPr lang="fr-FR" sz="3200" dirty="0" smtClean="0"/>
              <a:t> puis correction détaillée</a:t>
            </a:r>
            <a:endParaRPr lang="fr-FR" sz="3200" dirty="0"/>
          </a:p>
        </p:txBody>
      </p:sp>
    </p:spTree>
    <p:extLst>
      <p:ext uri="{BB962C8B-B14F-4D97-AF65-F5344CB8AC3E}">
        <p14:creationId xmlns:p14="http://schemas.microsoft.com/office/powerpoint/2010/main" val="25691587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u="sng" dirty="0" smtClean="0">
                <a:solidFill>
                  <a:srgbClr val="C00000"/>
                </a:solidFill>
              </a:rPr>
              <a:t>TOPO DU PROGRAMME CONCOURS</a:t>
            </a:r>
            <a:endParaRPr lang="fr-FR" b="1" u="sng" dirty="0">
              <a:solidFill>
                <a:srgbClr val="C00000"/>
              </a:solidFill>
            </a:endParaRPr>
          </a:p>
        </p:txBody>
      </p:sp>
      <p:sp>
        <p:nvSpPr>
          <p:cNvPr id="3" name="Espace réservé du contenu 2"/>
          <p:cNvSpPr>
            <a:spLocks noGrp="1"/>
          </p:cNvSpPr>
          <p:nvPr>
            <p:ph idx="1"/>
          </p:nvPr>
        </p:nvSpPr>
        <p:spPr>
          <a:xfrm>
            <a:off x="838200" y="2434107"/>
            <a:ext cx="10515600" cy="3296990"/>
          </a:xfrm>
        </p:spPr>
        <p:txBody>
          <a:bodyPr>
            <a:normAutofit lnSpcReduction="10000"/>
          </a:bodyPr>
          <a:lstStyle/>
          <a:p>
            <a:r>
              <a:rPr lang="fr-FR" dirty="0" smtClean="0"/>
              <a:t>ATOMISTIQUE</a:t>
            </a:r>
          </a:p>
          <a:p>
            <a:endParaRPr lang="fr-FR" dirty="0" smtClean="0"/>
          </a:p>
          <a:p>
            <a:r>
              <a:rPr lang="fr-FR" dirty="0" smtClean="0"/>
              <a:t>LIAISONS CHIMIQUES</a:t>
            </a:r>
          </a:p>
          <a:p>
            <a:endParaRPr lang="fr-FR" dirty="0" smtClean="0"/>
          </a:p>
          <a:p>
            <a:r>
              <a:rPr lang="fr-FR" dirty="0" smtClean="0"/>
              <a:t>THERMODYNAMIQUE (en entier)</a:t>
            </a:r>
          </a:p>
          <a:p>
            <a:endParaRPr lang="fr-FR" dirty="0" smtClean="0"/>
          </a:p>
          <a:p>
            <a:r>
              <a:rPr lang="fr-FR" dirty="0" smtClean="0"/>
              <a:t>EQUILIBRES CHIMIQUES (sauf oxydoréduction)</a:t>
            </a:r>
            <a:endParaRPr lang="fr-FR" dirty="0"/>
          </a:p>
        </p:txBody>
      </p:sp>
    </p:spTree>
    <p:extLst>
      <p:ext uri="{BB962C8B-B14F-4D97-AF65-F5344CB8AC3E}">
        <p14:creationId xmlns:p14="http://schemas.microsoft.com/office/powerpoint/2010/main" val="19367458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361386" y="2528776"/>
            <a:ext cx="5300730" cy="1325563"/>
          </a:xfrm>
          <a:ln w="28575">
            <a:solidFill>
              <a:srgbClr val="993366"/>
            </a:solidFill>
          </a:ln>
        </p:spPr>
        <p:txBody>
          <a:bodyPr>
            <a:normAutofit/>
          </a:bodyPr>
          <a:lstStyle/>
          <a:p>
            <a:pPr algn="ctr"/>
            <a:r>
              <a:rPr lang="fr-FR" sz="6000" b="1" dirty="0" smtClean="0">
                <a:solidFill>
                  <a:srgbClr val="FF0066"/>
                </a:solidFill>
              </a:rPr>
              <a:t>ATOMISTIQUE</a:t>
            </a:r>
            <a:r>
              <a:rPr lang="fr-FR" sz="5400" dirty="0" smtClean="0"/>
              <a:t> </a:t>
            </a:r>
            <a:endParaRPr lang="fr-FR" sz="5400" dirty="0"/>
          </a:p>
        </p:txBody>
      </p:sp>
    </p:spTree>
    <p:extLst>
      <p:ext uri="{BB962C8B-B14F-4D97-AF65-F5344CB8AC3E}">
        <p14:creationId xmlns:p14="http://schemas.microsoft.com/office/powerpoint/2010/main" val="1359187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5"/>
          <p:cNvSpPr>
            <a:spLocks noGrp="1"/>
          </p:cNvSpPr>
          <p:nvPr>
            <p:ph idx="1"/>
          </p:nvPr>
        </p:nvSpPr>
        <p:spPr>
          <a:xfrm>
            <a:off x="838200" y="978794"/>
            <a:ext cx="10515600" cy="5198169"/>
          </a:xfrm>
        </p:spPr>
        <p:txBody>
          <a:bodyPr/>
          <a:lstStyle/>
          <a:p>
            <a:endParaRPr lang="fr-FR" dirty="0" smtClean="0"/>
          </a:p>
          <a:p>
            <a:pPr marL="0" indent="0">
              <a:buNone/>
            </a:pPr>
            <a:r>
              <a:rPr lang="fr-FR" i="1" dirty="0" smtClean="0">
                <a:solidFill>
                  <a:srgbClr val="0070C0"/>
                </a:solidFill>
              </a:rPr>
              <a:t>« La quantité d'énergie transportée par un photon de longueur d'onde lambda est </a:t>
            </a:r>
            <a:r>
              <a:rPr lang="fr-FR" b="1" i="1" dirty="0" smtClean="0">
                <a:solidFill>
                  <a:srgbClr val="0070C0"/>
                </a:solidFill>
              </a:rPr>
              <a:t>proportionnelle </a:t>
            </a:r>
            <a:r>
              <a:rPr lang="fr-FR" i="1" dirty="0" smtClean="0">
                <a:solidFill>
                  <a:srgbClr val="0070C0"/>
                </a:solidFill>
              </a:rPr>
              <a:t>à cette longueur d'onde." (livre p.8)</a:t>
            </a:r>
          </a:p>
          <a:p>
            <a:pPr marL="0" indent="0">
              <a:buNone/>
            </a:pPr>
            <a:endParaRPr lang="fr-FR" i="1" dirty="0">
              <a:solidFill>
                <a:srgbClr val="0070C0"/>
              </a:solidFill>
            </a:endParaRPr>
          </a:p>
          <a:p>
            <a:pPr marL="0" indent="0" algn="ctr">
              <a:buNone/>
            </a:pPr>
            <a:r>
              <a:rPr lang="fr-FR" sz="3200" b="1" dirty="0" smtClean="0"/>
              <a:t>E= </a:t>
            </a:r>
            <a:r>
              <a:rPr lang="fr-FR" sz="3200" b="1" dirty="0" err="1" smtClean="0"/>
              <a:t>h.c</a:t>
            </a:r>
            <a:r>
              <a:rPr lang="fr-FR" sz="3200" b="1" dirty="0" smtClean="0"/>
              <a:t>/</a:t>
            </a:r>
            <a:r>
              <a:rPr lang="el-GR" sz="3200" b="1" dirty="0" smtClean="0"/>
              <a:t>λ</a:t>
            </a:r>
            <a:endParaRPr lang="fr-FR" sz="3200" b="1" dirty="0" smtClean="0"/>
          </a:p>
          <a:p>
            <a:pPr marL="0" indent="0">
              <a:buNone/>
            </a:pPr>
            <a:r>
              <a:rPr lang="fr-FR" sz="3200" dirty="0" smtClean="0">
                <a:solidFill>
                  <a:srgbClr val="C00000"/>
                </a:solidFill>
                <a:sym typeface="Wingdings" panose="05000000000000000000" pitchFamily="2" charset="2"/>
              </a:rPr>
              <a:t> </a:t>
            </a:r>
            <a:r>
              <a:rPr lang="fr-FR" sz="3200" dirty="0" smtClean="0">
                <a:solidFill>
                  <a:srgbClr val="C00000"/>
                </a:solidFill>
                <a:sym typeface="Wingdings" panose="05000000000000000000" pitchFamily="2" charset="2"/>
              </a:rPr>
              <a:t>Piège proportionnel / inversement proportionnel? </a:t>
            </a:r>
            <a:endParaRPr lang="fr-FR" sz="3200" dirty="0">
              <a:solidFill>
                <a:srgbClr val="C00000"/>
              </a:solidFill>
            </a:endParaRPr>
          </a:p>
        </p:txBody>
      </p:sp>
      <p:sp>
        <p:nvSpPr>
          <p:cNvPr id="2" name="ZoneTexte 1"/>
          <p:cNvSpPr txBox="1"/>
          <p:nvPr/>
        </p:nvSpPr>
        <p:spPr>
          <a:xfrm>
            <a:off x="293914" y="4093028"/>
            <a:ext cx="11059886" cy="2554545"/>
          </a:xfrm>
          <a:prstGeom prst="rect">
            <a:avLst/>
          </a:prstGeom>
          <a:noFill/>
        </p:spPr>
        <p:txBody>
          <a:bodyPr wrap="square" rtlCol="0">
            <a:spAutoFit/>
          </a:bodyPr>
          <a:lstStyle/>
          <a:p>
            <a:pPr marL="285750" indent="-285750">
              <a:buFont typeface="Symbol" panose="05050102010706020507" pitchFamily="18" charset="2"/>
              <a:buChar char="Þ"/>
            </a:pPr>
            <a:r>
              <a:rPr lang="fr-FR" sz="3200" dirty="0" smtClean="0"/>
              <a:t>Ca n’est pas la philosophie du prof de faire un genre de double piège à la fois sur le rapport et le sens de proportionnalité (proportionnel ou inversement)</a:t>
            </a:r>
          </a:p>
          <a:p>
            <a:pPr marL="285750" indent="-285750">
              <a:buFont typeface="Symbol" panose="05050102010706020507" pitchFamily="18" charset="2"/>
              <a:buChar char="Þ"/>
            </a:pPr>
            <a:r>
              <a:rPr lang="fr-FR" sz="3200" dirty="0" smtClean="0"/>
              <a:t>Un item où il est dit « l’énergie est proportionnelle à la longueur d’onde » sera compté VRAI par le professeur</a:t>
            </a:r>
            <a:endParaRPr lang="fr-FR" sz="3200" dirty="0"/>
          </a:p>
        </p:txBody>
      </p:sp>
    </p:spTree>
    <p:extLst>
      <p:ext uri="{BB962C8B-B14F-4D97-AF65-F5344CB8AC3E}">
        <p14:creationId xmlns:p14="http://schemas.microsoft.com/office/powerpoint/2010/main" val="2844749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u="sng" dirty="0" smtClean="0"/>
              <a:t>Configurations électroniques : les exceptions</a:t>
            </a:r>
            <a:endParaRPr lang="fr-FR" u="sng" dirty="0"/>
          </a:p>
        </p:txBody>
      </p:sp>
      <p:sp>
        <p:nvSpPr>
          <p:cNvPr id="3" name="Espace réservé du contenu 2"/>
          <p:cNvSpPr>
            <a:spLocks noGrp="1"/>
          </p:cNvSpPr>
          <p:nvPr>
            <p:ph idx="1"/>
          </p:nvPr>
        </p:nvSpPr>
        <p:spPr/>
        <p:txBody>
          <a:bodyPr>
            <a:normAutofit/>
          </a:bodyPr>
          <a:lstStyle/>
          <a:p>
            <a:r>
              <a:rPr lang="fr-FR" sz="4800" dirty="0" smtClean="0"/>
              <a:t>Le professeur confirme l’existence des exceptions sur les sous-couches de type ‘f’ à demie et entièrement remplie. </a:t>
            </a:r>
          </a:p>
          <a:p>
            <a:r>
              <a:rPr lang="fr-FR" sz="4800" dirty="0" smtClean="0"/>
              <a:t>Tout comme c’est le cas pour les sous-couches de type ‘d’.</a:t>
            </a:r>
            <a:endParaRPr lang="fr-FR" sz="4800" dirty="0"/>
          </a:p>
        </p:txBody>
      </p:sp>
    </p:spTree>
    <p:extLst>
      <p:ext uri="{BB962C8B-B14F-4D97-AF65-F5344CB8AC3E}">
        <p14:creationId xmlns:p14="http://schemas.microsoft.com/office/powerpoint/2010/main" val="4138107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contenu 2"/>
          <p:cNvSpPr>
            <a:spLocks noGrp="1"/>
          </p:cNvSpPr>
          <p:nvPr>
            <p:ph idx="1"/>
          </p:nvPr>
        </p:nvSpPr>
        <p:spPr>
          <a:xfrm>
            <a:off x="722290" y="965915"/>
            <a:ext cx="10894454" cy="4708772"/>
          </a:xfrm>
        </p:spPr>
        <p:txBody>
          <a:bodyPr/>
          <a:lstStyle/>
          <a:p>
            <a:r>
              <a:rPr lang="fr-FR" sz="3600" u="sng" dirty="0" smtClean="0"/>
              <a:t>Configuration électronique: les exceptions</a:t>
            </a:r>
          </a:p>
          <a:p>
            <a:pPr marL="0" indent="0">
              <a:buNone/>
            </a:pPr>
            <a:endParaRPr lang="fr-FR" u="sng" dirty="0"/>
          </a:p>
          <a:p>
            <a:pPr marL="0" indent="0">
              <a:buNone/>
            </a:pPr>
            <a:endParaRPr lang="fr-FR" u="sng" dirty="0" smtClean="0"/>
          </a:p>
          <a:p>
            <a:pPr marL="0" indent="0">
              <a:buNone/>
            </a:pPr>
            <a:endParaRPr lang="fr-FR" u="sng" dirty="0"/>
          </a:p>
          <a:p>
            <a:pPr marL="0" indent="0">
              <a:buNone/>
            </a:pPr>
            <a:r>
              <a:rPr lang="fr-FR" sz="3200" dirty="0" smtClean="0">
                <a:solidFill>
                  <a:srgbClr val="C00000"/>
                </a:solidFill>
              </a:rPr>
              <a:t>Enlève-t-on, dans le cas d’un ion, les électrons de la sous-couche 6s avant ceux de la 4f? </a:t>
            </a:r>
            <a:r>
              <a:rPr lang="fr-FR" sz="2400" i="1" dirty="0" smtClean="0">
                <a:solidFill>
                  <a:srgbClr val="C00000"/>
                </a:solidFill>
              </a:rPr>
              <a:t>(comme l’exception avec la sous-couche d)</a:t>
            </a:r>
            <a:endParaRPr lang="fr-FR" sz="2400" b="1" i="1" u="sng" dirty="0" smtClean="0">
              <a:solidFill>
                <a:srgbClr val="C00000"/>
              </a:solidFill>
            </a:endParaRPr>
          </a:p>
          <a:p>
            <a:pPr marL="0" indent="0">
              <a:buNone/>
            </a:pPr>
            <a:endParaRPr lang="fr-FR" u="sng" dirty="0" smtClean="0"/>
          </a:p>
          <a:p>
            <a:pPr marL="0" indent="0">
              <a:buNone/>
            </a:pPr>
            <a:r>
              <a:rPr lang="fr-FR" dirty="0" smtClean="0"/>
              <a:t>Pas répondu directement par le professeur mais c’est normalement le cas</a:t>
            </a:r>
            <a:endParaRPr lang="fr-FR" dirty="0"/>
          </a:p>
          <a:p>
            <a:pPr marL="0" indent="0">
              <a:buNone/>
            </a:pPr>
            <a:endParaRPr lang="fr-FR" u="sng" dirty="0"/>
          </a:p>
        </p:txBody>
      </p:sp>
    </p:spTree>
    <p:extLst>
      <p:ext uri="{BB962C8B-B14F-4D97-AF65-F5344CB8AC3E}">
        <p14:creationId xmlns:p14="http://schemas.microsoft.com/office/powerpoint/2010/main" val="1281582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u="sng" dirty="0"/>
              <a:t>Configuration électronique: les exceptions</a:t>
            </a:r>
            <a:br>
              <a:rPr lang="fr-FR" u="sng" dirty="0"/>
            </a:br>
            <a:endParaRPr lang="fr-FR" dirty="0"/>
          </a:p>
        </p:txBody>
      </p:sp>
      <p:sp>
        <p:nvSpPr>
          <p:cNvPr id="3" name="Espace réservé du contenu 2"/>
          <p:cNvSpPr>
            <a:spLocks noGrp="1"/>
          </p:cNvSpPr>
          <p:nvPr>
            <p:ph idx="1"/>
          </p:nvPr>
        </p:nvSpPr>
        <p:spPr>
          <a:xfrm>
            <a:off x="423080" y="1690688"/>
            <a:ext cx="11067197" cy="4472533"/>
          </a:xfrm>
        </p:spPr>
        <p:txBody>
          <a:bodyPr/>
          <a:lstStyle/>
          <a:p>
            <a:pPr marL="0" indent="0">
              <a:buNone/>
            </a:pPr>
            <a:r>
              <a:rPr lang="fr-FR" dirty="0" smtClean="0"/>
              <a:t>La sous-couche 4f entièrement pleine:</a:t>
            </a:r>
          </a:p>
          <a:p>
            <a:pPr marL="0" indent="0">
              <a:buNone/>
            </a:pPr>
            <a:endParaRPr lang="fr-FR" dirty="0"/>
          </a:p>
          <a:p>
            <a:pPr>
              <a:buFontTx/>
              <a:buChar char="-"/>
            </a:pPr>
            <a:r>
              <a:rPr lang="fr-FR" sz="3600" dirty="0" smtClean="0"/>
              <a:t>1s2 </a:t>
            </a:r>
            <a:r>
              <a:rPr lang="fr-FR" sz="3600" dirty="0"/>
              <a:t>2s2 2p6 3s2 3p6 3d10 4s2 4p6 4d10 </a:t>
            </a:r>
            <a:r>
              <a:rPr lang="fr-FR" sz="3600" b="1" u="sng" dirty="0" smtClean="0">
                <a:solidFill>
                  <a:srgbClr val="C00000"/>
                </a:solidFill>
              </a:rPr>
              <a:t>4f14</a:t>
            </a:r>
            <a:r>
              <a:rPr lang="fr-FR" sz="3600" dirty="0" smtClean="0"/>
              <a:t> 5s2 </a:t>
            </a:r>
            <a:r>
              <a:rPr lang="fr-FR" sz="3600" dirty="0"/>
              <a:t>5p6 </a:t>
            </a:r>
            <a:r>
              <a:rPr lang="fr-FR" sz="3600" b="1" u="sng" dirty="0" smtClean="0">
                <a:solidFill>
                  <a:srgbClr val="C00000"/>
                </a:solidFill>
              </a:rPr>
              <a:t>6s2</a:t>
            </a:r>
          </a:p>
          <a:p>
            <a:pPr marL="0" indent="0">
              <a:buNone/>
            </a:pPr>
            <a:r>
              <a:rPr lang="fr-FR" dirty="0" smtClean="0"/>
              <a:t>=&gt; La sous-couche ‘f’ pleine repasse dans son bloc ‘n’ correspondant ici « 4f14 » repart avec les autres ‘n = 4’ (4s</a:t>
            </a:r>
            <a:r>
              <a:rPr lang="fr-FR" baseline="30000" dirty="0" smtClean="0"/>
              <a:t>2</a:t>
            </a:r>
            <a:r>
              <a:rPr lang="fr-FR" dirty="0" smtClean="0"/>
              <a:t>,4p</a:t>
            </a:r>
            <a:r>
              <a:rPr lang="fr-FR" baseline="30000" dirty="0" smtClean="0"/>
              <a:t>6</a:t>
            </a:r>
            <a:r>
              <a:rPr lang="fr-FR" dirty="0" smtClean="0"/>
              <a:t>,4f</a:t>
            </a:r>
            <a:r>
              <a:rPr lang="fr-FR" baseline="30000" dirty="0" smtClean="0"/>
              <a:t>10</a:t>
            </a:r>
            <a:r>
              <a:rPr lang="fr-FR" dirty="0" smtClean="0"/>
              <a:t>,…)</a:t>
            </a:r>
            <a:endParaRPr lang="fr-FR" dirty="0" smtClean="0"/>
          </a:p>
          <a:p>
            <a:pPr marL="0" indent="0">
              <a:buNone/>
            </a:pPr>
            <a:r>
              <a:rPr lang="fr-FR" dirty="0" smtClean="0"/>
              <a:t>ou</a:t>
            </a:r>
          </a:p>
          <a:p>
            <a:pPr marL="0" indent="0">
              <a:buNone/>
            </a:pPr>
            <a:endParaRPr lang="fr-FR" dirty="0" smtClean="0"/>
          </a:p>
          <a:p>
            <a:pPr marL="0" indent="0">
              <a:buNone/>
            </a:pPr>
            <a:r>
              <a:rPr lang="fr-FR" dirty="0" smtClean="0"/>
              <a:t>- </a:t>
            </a:r>
            <a:r>
              <a:rPr lang="fr-FR" dirty="0"/>
              <a:t>1s2 2s2 2p6 3s2 3p6 3d10 4s2 4p6 4d10 </a:t>
            </a:r>
            <a:r>
              <a:rPr lang="fr-FR" dirty="0" smtClean="0"/>
              <a:t>5s2 </a:t>
            </a:r>
            <a:r>
              <a:rPr lang="fr-FR" dirty="0"/>
              <a:t>5p6 </a:t>
            </a:r>
            <a:r>
              <a:rPr lang="fr-FR" b="1" u="sng" dirty="0">
                <a:solidFill>
                  <a:srgbClr val="C00000"/>
                </a:solidFill>
              </a:rPr>
              <a:t>4f14 </a:t>
            </a:r>
            <a:r>
              <a:rPr lang="fr-FR" b="1" u="sng" dirty="0" smtClean="0">
                <a:solidFill>
                  <a:srgbClr val="C00000"/>
                </a:solidFill>
              </a:rPr>
              <a:t>6s2 </a:t>
            </a:r>
            <a:r>
              <a:rPr lang="fr-FR" dirty="0" smtClean="0">
                <a:solidFill>
                  <a:srgbClr val="C00000"/>
                </a:solidFill>
              </a:rPr>
              <a:t>(FAUX !)</a:t>
            </a:r>
            <a:endParaRPr lang="fr-FR" b="1" u="sng" dirty="0">
              <a:solidFill>
                <a:srgbClr val="C00000"/>
              </a:solidFill>
            </a:endParaRPr>
          </a:p>
          <a:p>
            <a:pPr marL="0" indent="0">
              <a:buNone/>
            </a:pPr>
            <a:endParaRPr lang="fr-FR" dirty="0"/>
          </a:p>
        </p:txBody>
      </p:sp>
    </p:spTree>
    <p:extLst>
      <p:ext uri="{BB962C8B-B14F-4D97-AF65-F5344CB8AC3E}">
        <p14:creationId xmlns:p14="http://schemas.microsoft.com/office/powerpoint/2010/main" val="30193991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670774" y="975618"/>
            <a:ext cx="10515600" cy="5283667"/>
          </a:xfrm>
        </p:spPr>
        <p:txBody>
          <a:bodyPr>
            <a:normAutofit/>
          </a:bodyPr>
          <a:lstStyle/>
          <a:p>
            <a:r>
              <a:rPr lang="fr-FR" sz="3600" u="sng" dirty="0" smtClean="0"/>
              <a:t>Configuration électronique: les exceptions</a:t>
            </a:r>
          </a:p>
          <a:p>
            <a:pPr marL="0" indent="0">
              <a:buNone/>
            </a:pPr>
            <a:endParaRPr lang="fr-FR" u="sng" dirty="0"/>
          </a:p>
          <a:p>
            <a:pPr marL="0" indent="0">
              <a:buNone/>
            </a:pPr>
            <a:r>
              <a:rPr lang="fr-FR" dirty="0" smtClean="0"/>
              <a:t>L'élément </a:t>
            </a:r>
            <a:r>
              <a:rPr lang="fr-FR" sz="2000" dirty="0" smtClean="0"/>
              <a:t>62</a:t>
            </a:r>
            <a:r>
              <a:rPr lang="fr-FR" dirty="0" smtClean="0"/>
              <a:t>Sm s'écrit-il :</a:t>
            </a:r>
          </a:p>
          <a:p>
            <a:pPr marL="0" indent="0">
              <a:buNone/>
            </a:pPr>
            <a:endParaRPr lang="fr-FR" dirty="0" smtClean="0"/>
          </a:p>
          <a:p>
            <a:pPr marL="0" indent="0">
              <a:buNone/>
            </a:pPr>
            <a:r>
              <a:rPr lang="fr-FR" dirty="0" smtClean="0"/>
              <a:t>   - 1s2 2s2 2p6 3s2 3p6 3d10 4s2 4p6 4d10 5s2 5p6 </a:t>
            </a:r>
            <a:r>
              <a:rPr lang="fr-FR" b="1" u="sng" dirty="0" smtClean="0">
                <a:solidFill>
                  <a:srgbClr val="C00000"/>
                </a:solidFill>
              </a:rPr>
              <a:t>6s2 </a:t>
            </a:r>
            <a:r>
              <a:rPr lang="fr-FR" b="1" u="sng" dirty="0" smtClean="0">
                <a:solidFill>
                  <a:srgbClr val="C00000"/>
                </a:solidFill>
              </a:rPr>
              <a:t>4f6</a:t>
            </a:r>
          </a:p>
          <a:p>
            <a:pPr marL="0" indent="0">
              <a:buNone/>
            </a:pPr>
            <a:r>
              <a:rPr lang="fr-FR" b="1" u="sng" dirty="0" smtClean="0">
                <a:solidFill>
                  <a:srgbClr val="C00000"/>
                </a:solidFill>
              </a:rPr>
              <a:t>=&gt; Cette configuration n’existe pas !</a:t>
            </a:r>
            <a:endParaRPr lang="fr-FR" b="1" u="sng" dirty="0" smtClean="0">
              <a:solidFill>
                <a:srgbClr val="C00000"/>
              </a:solidFill>
            </a:endParaRPr>
          </a:p>
          <a:p>
            <a:pPr marL="0" indent="0">
              <a:buNone/>
            </a:pPr>
            <a:r>
              <a:rPr lang="fr-FR" dirty="0" smtClean="0"/>
              <a:t>ou</a:t>
            </a:r>
          </a:p>
          <a:p>
            <a:pPr marL="0" indent="0">
              <a:buNone/>
            </a:pPr>
            <a:r>
              <a:rPr lang="fr-FR" dirty="0" smtClean="0"/>
              <a:t>   - 1s2 2s2 2p6 3s2 3p6 3d10 4s2 4p6 4d10 5s2 5p6 </a:t>
            </a:r>
            <a:r>
              <a:rPr lang="fr-FR" b="1" u="sng" dirty="0" smtClean="0">
                <a:solidFill>
                  <a:srgbClr val="C00000"/>
                </a:solidFill>
              </a:rPr>
              <a:t>6s1 4f7</a:t>
            </a:r>
          </a:p>
          <a:p>
            <a:pPr marL="0" indent="0">
              <a:buNone/>
            </a:pPr>
            <a:r>
              <a:rPr lang="fr-FR" u="sng" dirty="0" smtClean="0"/>
              <a:t>=&gt; On applique l’exception de demi-remplissage, en prenant un électron à la sous-couche possédant le ‘n’ le plus grand ici « 6s »</a:t>
            </a:r>
            <a:endParaRPr lang="fr-FR" u="sng" dirty="0" smtClean="0"/>
          </a:p>
          <a:p>
            <a:endParaRPr lang="fr-FR" u="sng" dirty="0"/>
          </a:p>
          <a:p>
            <a:pPr marL="0" indent="0">
              <a:buNone/>
            </a:pPr>
            <a:endParaRPr lang="fr-FR" u="sng" dirty="0"/>
          </a:p>
        </p:txBody>
      </p:sp>
    </p:spTree>
    <p:extLst>
      <p:ext uri="{BB962C8B-B14F-4D97-AF65-F5344CB8AC3E}">
        <p14:creationId xmlns:p14="http://schemas.microsoft.com/office/powerpoint/2010/main" val="41343751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2"/>
          <p:cNvSpPr>
            <a:spLocks noGrp="1"/>
          </p:cNvSpPr>
          <p:nvPr>
            <p:ph idx="1"/>
          </p:nvPr>
        </p:nvSpPr>
        <p:spPr>
          <a:xfrm>
            <a:off x="722290" y="914400"/>
            <a:ext cx="10796420" cy="5043622"/>
          </a:xfrm>
        </p:spPr>
        <p:txBody>
          <a:bodyPr>
            <a:normAutofit lnSpcReduction="10000"/>
          </a:bodyPr>
          <a:lstStyle/>
          <a:p>
            <a:r>
              <a:rPr lang="fr-FR" sz="3600" u="sng" dirty="0" smtClean="0"/>
              <a:t>Configuration électronique: les exceptions</a:t>
            </a:r>
          </a:p>
          <a:p>
            <a:pPr marL="0" indent="0">
              <a:buNone/>
            </a:pPr>
            <a:endParaRPr lang="fr-FR" dirty="0"/>
          </a:p>
          <a:p>
            <a:pPr marL="0" indent="0">
              <a:buNone/>
            </a:pPr>
            <a:r>
              <a:rPr lang="fr-FR" dirty="0" smtClean="0"/>
              <a:t>Pour un élément 69X écrit-on:</a:t>
            </a:r>
          </a:p>
          <a:p>
            <a:pPr marL="0" indent="0">
              <a:buNone/>
            </a:pPr>
            <a:endParaRPr lang="fr-FR" dirty="0" smtClean="0"/>
          </a:p>
          <a:p>
            <a:pPr marL="0" indent="0">
              <a:buNone/>
            </a:pPr>
            <a:r>
              <a:rPr lang="fr-FR" dirty="0" smtClean="0"/>
              <a:t>   -  1s2 2s2 2p6 3s2 3p6 3d10 4s2 4p6 4d10 5s2 5p6 </a:t>
            </a:r>
            <a:r>
              <a:rPr lang="fr-FR" b="1" u="sng" dirty="0" smtClean="0">
                <a:solidFill>
                  <a:srgbClr val="C00000"/>
                </a:solidFill>
              </a:rPr>
              <a:t>6s2 </a:t>
            </a:r>
            <a:r>
              <a:rPr lang="fr-FR" b="1" u="sng" dirty="0" smtClean="0">
                <a:solidFill>
                  <a:srgbClr val="C00000"/>
                </a:solidFill>
              </a:rPr>
              <a:t>4f13</a:t>
            </a:r>
          </a:p>
          <a:p>
            <a:pPr marL="0" indent="0">
              <a:buNone/>
            </a:pPr>
            <a:r>
              <a:rPr lang="fr-FR" b="1" u="sng" dirty="0" smtClean="0">
                <a:solidFill>
                  <a:srgbClr val="C00000"/>
                </a:solidFill>
              </a:rPr>
              <a:t>=&gt; N’existe pas non plus</a:t>
            </a:r>
            <a:endParaRPr lang="fr-FR" b="1" u="sng" dirty="0" smtClean="0">
              <a:solidFill>
                <a:srgbClr val="C00000"/>
              </a:solidFill>
            </a:endParaRPr>
          </a:p>
          <a:p>
            <a:pPr marL="0" indent="0">
              <a:buNone/>
            </a:pPr>
            <a:r>
              <a:rPr lang="fr-FR" dirty="0" smtClean="0"/>
              <a:t>ou</a:t>
            </a:r>
          </a:p>
          <a:p>
            <a:pPr marL="0" indent="0">
              <a:buNone/>
            </a:pPr>
            <a:r>
              <a:rPr lang="fr-FR" dirty="0" smtClean="0"/>
              <a:t>   -  1s2 2s2 2p6 3s2 3p6 3d10 4s2 4p6 4d10 </a:t>
            </a:r>
            <a:r>
              <a:rPr lang="fr-FR" b="1" u="sng" dirty="0" smtClean="0">
                <a:solidFill>
                  <a:srgbClr val="C00000"/>
                </a:solidFill>
              </a:rPr>
              <a:t>4f14</a:t>
            </a:r>
            <a:r>
              <a:rPr lang="fr-FR" b="1" dirty="0" smtClean="0">
                <a:solidFill>
                  <a:srgbClr val="C00000"/>
                </a:solidFill>
              </a:rPr>
              <a:t> </a:t>
            </a:r>
            <a:r>
              <a:rPr lang="fr-FR" dirty="0" smtClean="0"/>
              <a:t>5s2 5p6 </a:t>
            </a:r>
            <a:r>
              <a:rPr lang="fr-FR" b="1" u="sng" dirty="0" smtClean="0">
                <a:solidFill>
                  <a:srgbClr val="C00000"/>
                </a:solidFill>
              </a:rPr>
              <a:t>6s1</a:t>
            </a:r>
          </a:p>
          <a:p>
            <a:pPr marL="0" indent="0">
              <a:buNone/>
            </a:pPr>
            <a:r>
              <a:rPr lang="fr-FR" b="1" u="sng" dirty="0" smtClean="0">
                <a:solidFill>
                  <a:srgbClr val="C00000"/>
                </a:solidFill>
              </a:rPr>
              <a:t>=&gt; Application des 2 exceptions précédentes, je remplis entièrement avec un électron de « 6s » et je </a:t>
            </a:r>
            <a:r>
              <a:rPr lang="fr-FR" b="1" u="sng" dirty="0" err="1" smtClean="0">
                <a:solidFill>
                  <a:srgbClr val="C00000"/>
                </a:solidFill>
              </a:rPr>
              <a:t>deplace</a:t>
            </a:r>
            <a:r>
              <a:rPr lang="fr-FR" b="1" u="sng" dirty="0" smtClean="0">
                <a:solidFill>
                  <a:srgbClr val="C00000"/>
                </a:solidFill>
              </a:rPr>
              <a:t> « 4f » dans le bloc ‘n = 4’</a:t>
            </a:r>
            <a:endParaRPr lang="fr-FR" u="sng" dirty="0"/>
          </a:p>
        </p:txBody>
      </p:sp>
    </p:spTree>
    <p:extLst>
      <p:ext uri="{BB962C8B-B14F-4D97-AF65-F5344CB8AC3E}">
        <p14:creationId xmlns:p14="http://schemas.microsoft.com/office/powerpoint/2010/main" val="4649980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1 :</a:t>
            </a:r>
            <a:endParaRPr lang="fr-FR" dirty="0"/>
          </a:p>
        </p:txBody>
      </p:sp>
      <p:sp>
        <p:nvSpPr>
          <p:cNvPr id="3" name="Espace réservé du contenu 2"/>
          <p:cNvSpPr>
            <a:spLocks noGrp="1"/>
          </p:cNvSpPr>
          <p:nvPr>
            <p:ph idx="1"/>
          </p:nvPr>
        </p:nvSpPr>
        <p:spPr>
          <a:xfrm>
            <a:off x="838200" y="1825624"/>
            <a:ext cx="10515600" cy="4890861"/>
          </a:xfrm>
        </p:spPr>
        <p:txBody>
          <a:bodyPr>
            <a:normAutofit fontScale="92500"/>
          </a:bodyPr>
          <a:lstStyle/>
          <a:p>
            <a:r>
              <a:rPr lang="fr-FR" dirty="0" smtClean="0"/>
              <a:t>D’après un item de 2003 : « Est-ce que le dioxygène est paramagnétique ?» =&gt; Le magnétisme des molécules n’est plus au programme, c’est impossible d’y répondre car cela n’est pas traité en cours. Le professeur pourra seulement vous demander le magnétisme des atomes.</a:t>
            </a:r>
          </a:p>
          <a:p>
            <a:r>
              <a:rPr lang="fr-FR" dirty="0" smtClean="0"/>
              <a:t>« Réexpliquez le concept d’</a:t>
            </a:r>
            <a:r>
              <a:rPr lang="fr-FR" dirty="0" err="1" smtClean="0"/>
              <a:t>hypervalence</a:t>
            </a:r>
            <a:r>
              <a:rPr lang="fr-FR" dirty="0"/>
              <a:t> </a:t>
            </a:r>
            <a:r>
              <a:rPr lang="fr-FR" dirty="0" smtClean="0"/>
              <a:t>et d’ions, exemple l’atome d’azote chargé positivement est-il considéré comme hypervalent? »</a:t>
            </a:r>
          </a:p>
          <a:p>
            <a:pPr>
              <a:buFont typeface="Symbol" panose="05050102010706020507" pitchFamily="18" charset="2"/>
              <a:buChar char="Þ"/>
            </a:pPr>
            <a:r>
              <a:rPr lang="fr-FR" dirty="0" smtClean="0"/>
              <a:t>Un élément hypervalent c’est un élément qui peut avoir plusieurs valences selon son environnement. Ex : Atome de Carbone ou du Soufre (qui peut avoir 2 types de valence secondaire). D’autres éléments ne peuvent pas être </a:t>
            </a:r>
            <a:r>
              <a:rPr lang="fr-FR" dirty="0" err="1" smtClean="0"/>
              <a:t>hypervalents</a:t>
            </a:r>
            <a:r>
              <a:rPr lang="fr-FR" dirty="0" smtClean="0"/>
              <a:t> car pour engager une valence secondaire il faut remplir deux critères : celui d’avoir </a:t>
            </a:r>
            <a:r>
              <a:rPr lang="fr-FR" dirty="0" smtClean="0">
                <a:solidFill>
                  <a:srgbClr val="FF0000"/>
                </a:solidFill>
              </a:rPr>
              <a:t>un doublet non liant </a:t>
            </a:r>
            <a:r>
              <a:rPr lang="fr-FR" dirty="0" smtClean="0"/>
              <a:t>et d’avoir la possibilité de le partager dans une autre </a:t>
            </a:r>
            <a:r>
              <a:rPr lang="fr-FR" dirty="0" smtClean="0">
                <a:solidFill>
                  <a:srgbClr val="FF0000"/>
                </a:solidFill>
              </a:rPr>
              <a:t>case quantique vide de même « n »</a:t>
            </a:r>
          </a:p>
        </p:txBody>
      </p:sp>
    </p:spTree>
    <p:extLst>
      <p:ext uri="{BB962C8B-B14F-4D97-AF65-F5344CB8AC3E}">
        <p14:creationId xmlns:p14="http://schemas.microsoft.com/office/powerpoint/2010/main" val="3585097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1 :</a:t>
            </a:r>
            <a:endParaRPr lang="fr-FR" dirty="0"/>
          </a:p>
        </p:txBody>
      </p:sp>
      <p:sp>
        <p:nvSpPr>
          <p:cNvPr id="3" name="Espace réservé du contenu 2"/>
          <p:cNvSpPr>
            <a:spLocks noGrp="1"/>
          </p:cNvSpPr>
          <p:nvPr>
            <p:ph idx="1"/>
          </p:nvPr>
        </p:nvSpPr>
        <p:spPr/>
        <p:txBody>
          <a:bodyPr>
            <a:normAutofit fontScale="92500"/>
          </a:bodyPr>
          <a:lstStyle/>
          <a:p>
            <a:pPr marL="0" indent="0">
              <a:buNone/>
            </a:pPr>
            <a:r>
              <a:rPr lang="fr-FR" dirty="0" smtClean="0"/>
              <a:t>Celui qui n’a pas cette possibilité c’est l’atome d’azote par exemple, même s’il a un doublet non liant, on ne peut pas casser et délocaliser son doublet. Il restera avec une valence de 3 et un DNL. Au lieu d’une valence de 5.</a:t>
            </a:r>
          </a:p>
          <a:p>
            <a:pPr marL="0" indent="0">
              <a:buNone/>
            </a:pPr>
            <a:r>
              <a:rPr lang="fr-FR" dirty="0" smtClean="0"/>
              <a:t>Si on parle du cation azote N+ (</a:t>
            </a:r>
            <a:r>
              <a:rPr lang="fr-FR" dirty="0" err="1" smtClean="0"/>
              <a:t>isoélectronique</a:t>
            </a:r>
            <a:r>
              <a:rPr lang="fr-FR" dirty="0" smtClean="0"/>
              <a:t> à l’atome de carbone), il peut être hypervalent et en valence secondaire comme le carbone car il a libéré une case quantique où peut être relocalisé son DNL.</a:t>
            </a:r>
          </a:p>
          <a:p>
            <a:r>
              <a:rPr lang="fr-FR" dirty="0" smtClean="0"/>
              <a:t>« Quel vont être les autres atomes qui ne peuvent pas être </a:t>
            </a:r>
            <a:r>
              <a:rPr lang="fr-FR" dirty="0" err="1" smtClean="0"/>
              <a:t>hypervalents</a:t>
            </a:r>
            <a:r>
              <a:rPr lang="fr-FR" dirty="0" smtClean="0"/>
              <a:t>? » =&gt; Il y en a un paquet à commencer par les éléments qui n’ont pas de DNL. (Comme les éléments alcalins) Egalement les éléments très légers. La plupart des éléments de la gauche du tableau pourront entrer en </a:t>
            </a:r>
            <a:r>
              <a:rPr lang="fr-FR" dirty="0" err="1" smtClean="0"/>
              <a:t>hypervalence</a:t>
            </a:r>
            <a:r>
              <a:rPr lang="fr-FR" dirty="0" smtClean="0"/>
              <a:t>, tandis que pour ceux de droite c’est moins le cas.</a:t>
            </a:r>
            <a:endParaRPr lang="fr-FR" dirty="0"/>
          </a:p>
        </p:txBody>
      </p:sp>
    </p:spTree>
    <p:extLst>
      <p:ext uri="{BB962C8B-B14F-4D97-AF65-F5344CB8AC3E}">
        <p14:creationId xmlns:p14="http://schemas.microsoft.com/office/powerpoint/2010/main" val="1391361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1 :</a:t>
            </a:r>
            <a:endParaRPr lang="fr-FR" dirty="0"/>
          </a:p>
        </p:txBody>
      </p:sp>
      <p:sp>
        <p:nvSpPr>
          <p:cNvPr id="3" name="Espace réservé du contenu 2"/>
          <p:cNvSpPr>
            <a:spLocks noGrp="1"/>
          </p:cNvSpPr>
          <p:nvPr>
            <p:ph idx="1"/>
          </p:nvPr>
        </p:nvSpPr>
        <p:spPr/>
        <p:txBody>
          <a:bodyPr>
            <a:normAutofit fontScale="92500" lnSpcReduction="20000"/>
          </a:bodyPr>
          <a:lstStyle/>
          <a:p>
            <a:r>
              <a:rPr lang="fr-FR" dirty="0"/>
              <a:t>Dernière question : « Comment </a:t>
            </a:r>
            <a:r>
              <a:rPr lang="fr-FR" dirty="0" smtClean="0"/>
              <a:t>sait-on pour NH4</a:t>
            </a:r>
            <a:r>
              <a:rPr lang="fr-FR" baseline="30000" dirty="0" smtClean="0"/>
              <a:t>+</a:t>
            </a:r>
            <a:r>
              <a:rPr lang="fr-FR" dirty="0" smtClean="0"/>
              <a:t> par exemple pour savoir si c’est l’azote qui est hypervalent à la base (N</a:t>
            </a:r>
            <a:r>
              <a:rPr lang="fr-FR" baseline="30000" dirty="0" smtClean="0"/>
              <a:t>+</a:t>
            </a:r>
            <a:r>
              <a:rPr lang="fr-FR" dirty="0" smtClean="0"/>
              <a:t>) ou que la liaison s’est faire par coordinence ? »</a:t>
            </a:r>
          </a:p>
          <a:p>
            <a:pPr marL="0" indent="0">
              <a:buNone/>
            </a:pPr>
            <a:r>
              <a:rPr lang="fr-FR" dirty="0" smtClean="0"/>
              <a:t>=&gt;Pas vraiment de réponse, l’</a:t>
            </a:r>
            <a:r>
              <a:rPr lang="fr-FR" dirty="0" err="1" smtClean="0"/>
              <a:t>hypervalence</a:t>
            </a:r>
            <a:r>
              <a:rPr lang="fr-FR" dirty="0" smtClean="0"/>
              <a:t> c’est du « bricolage » qu’on a inventé pour justifier certaines molécules, ici les deux réponses sont justes.</a:t>
            </a:r>
            <a:endParaRPr lang="fr-FR" dirty="0"/>
          </a:p>
          <a:p>
            <a:r>
              <a:rPr lang="fr-FR" dirty="0"/>
              <a:t>Est-ce que les halogènes sont </a:t>
            </a:r>
            <a:r>
              <a:rPr lang="fr-FR" dirty="0" err="1"/>
              <a:t>hypervalents</a:t>
            </a:r>
            <a:r>
              <a:rPr lang="fr-FR" dirty="0"/>
              <a:t> (ns</a:t>
            </a:r>
            <a:r>
              <a:rPr lang="fr-FR" baseline="30000" dirty="0"/>
              <a:t>2</a:t>
            </a:r>
            <a:r>
              <a:rPr lang="fr-FR" dirty="0"/>
              <a:t> np</a:t>
            </a:r>
            <a:r>
              <a:rPr lang="fr-FR" baseline="30000" dirty="0"/>
              <a:t>5</a:t>
            </a:r>
            <a:r>
              <a:rPr lang="fr-FR" dirty="0"/>
              <a:t>)?</a:t>
            </a:r>
          </a:p>
          <a:p>
            <a:pPr>
              <a:buFont typeface="Symbol" panose="05050102010706020507" pitchFamily="18" charset="2"/>
              <a:buChar char="Þ"/>
            </a:pPr>
            <a:r>
              <a:rPr lang="fr-FR" dirty="0" smtClean="0"/>
              <a:t>C’est vrai pour tous ceux </a:t>
            </a:r>
            <a:r>
              <a:rPr lang="fr-FR" dirty="0"/>
              <a:t>à partir de l’atome de chlore (Z = 17</a:t>
            </a:r>
            <a:r>
              <a:rPr lang="fr-FR" dirty="0" smtClean="0"/>
              <a:t>)</a:t>
            </a:r>
          </a:p>
          <a:p>
            <a:pPr marL="0" indent="0">
              <a:buNone/>
            </a:pPr>
            <a:r>
              <a:rPr lang="fr-FR" dirty="0" smtClean="0"/>
              <a:t>« Est-ce qu’on peut considérer la hiérarchie des orbitales électroniques dans une configuration électronique suit de manière systématique l’ordre de l’énergie des unes par rapport aux autres. » =&gt; La réponse est généralement oui, surtout en appliquant les exceptions. Cela peut diverger selon les sources mais pour le professeur c’est un fait considéré comme vrai !</a:t>
            </a:r>
            <a:endParaRPr lang="fr-FR" dirty="0"/>
          </a:p>
          <a:p>
            <a:endParaRPr lang="fr-FR" dirty="0"/>
          </a:p>
        </p:txBody>
      </p:sp>
    </p:spTree>
    <p:extLst>
      <p:ext uri="{BB962C8B-B14F-4D97-AF65-F5344CB8AC3E}">
        <p14:creationId xmlns:p14="http://schemas.microsoft.com/office/powerpoint/2010/main" val="2391454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2498724"/>
            <a:ext cx="10515600" cy="1325563"/>
          </a:xfrm>
        </p:spPr>
        <p:txBody>
          <a:bodyPr/>
          <a:lstStyle/>
          <a:p>
            <a:pPr algn="ctr"/>
            <a:r>
              <a:rPr lang="fr-FR" dirty="0" smtClean="0"/>
              <a:t>Sur quoi le professeur vous attend ?</a:t>
            </a:r>
            <a:endParaRPr lang="fr-FR" dirty="0"/>
          </a:p>
        </p:txBody>
      </p:sp>
      <p:sp>
        <p:nvSpPr>
          <p:cNvPr id="3" name="Espace réservé du contenu 2"/>
          <p:cNvSpPr>
            <a:spLocks noGrp="1"/>
          </p:cNvSpPr>
          <p:nvPr>
            <p:ph idx="1"/>
          </p:nvPr>
        </p:nvSpPr>
        <p:spPr>
          <a:xfrm>
            <a:off x="838200" y="4201885"/>
            <a:ext cx="10515600" cy="3346677"/>
          </a:xfrm>
        </p:spPr>
        <p:txBody>
          <a:bodyPr/>
          <a:lstStyle/>
          <a:p>
            <a:r>
              <a:rPr lang="fr-FR" dirty="0" smtClean="0"/>
              <a:t>Savoir écrire une configuration électronique, l’analyser (ex :identifier la valence, trouver le nombre d’e- de petit « m » égal à -1,…)</a:t>
            </a:r>
          </a:p>
          <a:p>
            <a:r>
              <a:rPr lang="fr-FR" dirty="0" smtClean="0"/>
              <a:t>Savoir les notions sur les transitions énergétiques dans les atomes (excitation, état fondamental) </a:t>
            </a:r>
          </a:p>
        </p:txBody>
      </p:sp>
      <p:sp>
        <p:nvSpPr>
          <p:cNvPr id="4" name="ZoneTexte 3"/>
          <p:cNvSpPr txBox="1"/>
          <p:nvPr/>
        </p:nvSpPr>
        <p:spPr>
          <a:xfrm>
            <a:off x="707571" y="130629"/>
            <a:ext cx="11027229" cy="2462213"/>
          </a:xfrm>
          <a:prstGeom prst="rect">
            <a:avLst/>
          </a:prstGeom>
          <a:noFill/>
        </p:spPr>
        <p:txBody>
          <a:bodyPr wrap="square" rtlCol="0">
            <a:spAutoFit/>
          </a:bodyPr>
          <a:lstStyle/>
          <a:p>
            <a:r>
              <a:rPr lang="fr-FR" sz="2200" dirty="0" smtClean="0"/>
              <a:t>Dernière question : « Comment sait-on combien d’électrons de nombre quantique magnétique « m = -1 » y’a-t-il par exemple de une orbitale 3d6 ? Où va le 6</a:t>
            </a:r>
            <a:r>
              <a:rPr lang="fr-FR" sz="2200" baseline="30000" dirty="0" smtClean="0"/>
              <a:t>ème</a:t>
            </a:r>
            <a:r>
              <a:rPr lang="fr-FR" sz="2200" dirty="0" smtClean="0"/>
              <a:t> électron? </a:t>
            </a:r>
            <a:endParaRPr lang="fr-FR" sz="2200" dirty="0"/>
          </a:p>
          <a:p>
            <a:r>
              <a:rPr lang="fr-FR" sz="2200" dirty="0" smtClean="0"/>
              <a:t>=&gt; J’ai 5 nombres quantiques magnétiques possibles sur une orbitale d, si ma configuration n’est pas totalement ou à moitié remplie je ne peut pas connaître son nombre d’électron de nombre quantique « m = x ». La première case ne correspond pas à m = -2, la deuxième case est égale à m = -1,etc… Ca n’est pas toujours vrai, on fait ce qu’on veut, on peut avoir un tas de propositions qui peuvent être toutes aussi justes les unes que les autres.</a:t>
            </a:r>
            <a:endParaRPr lang="fr-FR" sz="2200" dirty="0"/>
          </a:p>
        </p:txBody>
      </p:sp>
    </p:spTree>
    <p:extLst>
      <p:ext uri="{BB962C8B-B14F-4D97-AF65-F5344CB8AC3E}">
        <p14:creationId xmlns:p14="http://schemas.microsoft.com/office/powerpoint/2010/main" val="39377790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490470" y="2516076"/>
            <a:ext cx="10515600" cy="1325563"/>
          </a:xfrm>
          <a:ln w="28575">
            <a:solidFill>
              <a:srgbClr val="993366"/>
            </a:solidFill>
          </a:ln>
        </p:spPr>
        <p:txBody>
          <a:bodyPr>
            <a:normAutofit/>
          </a:bodyPr>
          <a:lstStyle/>
          <a:p>
            <a:pPr algn="ctr"/>
            <a:r>
              <a:rPr lang="fr-FR" sz="6000" b="1" dirty="0" smtClean="0">
                <a:solidFill>
                  <a:srgbClr val="FF0066"/>
                </a:solidFill>
              </a:rPr>
              <a:t>LIAISONS </a:t>
            </a:r>
            <a:r>
              <a:rPr lang="fr-FR" sz="6000" b="1" dirty="0" smtClean="0">
                <a:solidFill>
                  <a:srgbClr val="FF0066"/>
                </a:solidFill>
              </a:rPr>
              <a:t>CHMIQUES</a:t>
            </a:r>
            <a:endParaRPr lang="fr-FR" sz="5400" dirty="0"/>
          </a:p>
        </p:txBody>
      </p:sp>
    </p:spTree>
    <p:extLst>
      <p:ext uri="{BB962C8B-B14F-4D97-AF65-F5344CB8AC3E}">
        <p14:creationId xmlns:p14="http://schemas.microsoft.com/office/powerpoint/2010/main" val="52120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2 :</a:t>
            </a:r>
            <a:endParaRPr lang="fr-FR" dirty="0"/>
          </a:p>
        </p:txBody>
      </p:sp>
      <p:sp>
        <p:nvSpPr>
          <p:cNvPr id="3" name="Espace réservé du contenu 2"/>
          <p:cNvSpPr>
            <a:spLocks noGrp="1"/>
          </p:cNvSpPr>
          <p:nvPr>
            <p:ph idx="1"/>
          </p:nvPr>
        </p:nvSpPr>
        <p:spPr>
          <a:xfrm>
            <a:off x="838200" y="1491343"/>
            <a:ext cx="10515600" cy="5246914"/>
          </a:xfrm>
        </p:spPr>
        <p:txBody>
          <a:bodyPr>
            <a:normAutofit fontScale="92500"/>
          </a:bodyPr>
          <a:lstStyle/>
          <a:p>
            <a:r>
              <a:rPr lang="fr-FR" dirty="0" smtClean="0"/>
              <a:t>Ambiguïté sur AX3E2 (Molécule en T ou à bascule ?)</a:t>
            </a:r>
          </a:p>
          <a:p>
            <a:pPr>
              <a:buFont typeface="Symbol" panose="05050102010706020507" pitchFamily="18" charset="2"/>
              <a:buChar char="Þ"/>
            </a:pPr>
            <a:r>
              <a:rPr lang="fr-FR" dirty="0" smtClean="0"/>
              <a:t>Suivre scrupuleusement le livre à la page 48, la configuration AX3E2 sera systématiquement en forme de T. Et que la configuration AX4E est en forme de bascule. (Version officielle à retenir !!!)</a:t>
            </a:r>
          </a:p>
          <a:p>
            <a:r>
              <a:rPr lang="fr-FR" dirty="0" smtClean="0"/>
              <a:t>« Dans une molécule AX5, est-ce que les positions axiales et équatoriales sont équivalents ? »</a:t>
            </a:r>
          </a:p>
          <a:p>
            <a:pPr marL="0" indent="0">
              <a:buNone/>
            </a:pPr>
            <a:r>
              <a:rPr lang="fr-FR" dirty="0" smtClean="0"/>
              <a:t>=&gt; Les positions axiales et équatoriales ne sont pas tout à fait équivalentes car les figures de répulsions axiales/atome centrale valent 90° alors que les figures de répulsions équatoriales/atomes centrale valent 120°.C’est pour ça qu’on a dans AX4E le doublet dans la position équatoriale pour faire la forme de bascule puis si il y en a une deuxième je la mettrai également en T car c’est dans cette figure de répulsion que les doublets ont le plus de place pour se caser, car le doublet est plus gros qu’un atome.</a:t>
            </a:r>
          </a:p>
          <a:p>
            <a:pPr marL="0" indent="0">
              <a:buNone/>
            </a:pPr>
            <a:endParaRPr lang="fr-FR" dirty="0"/>
          </a:p>
        </p:txBody>
      </p:sp>
    </p:spTree>
    <p:extLst>
      <p:ext uri="{BB962C8B-B14F-4D97-AF65-F5344CB8AC3E}">
        <p14:creationId xmlns:p14="http://schemas.microsoft.com/office/powerpoint/2010/main" val="10833373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490470" y="2516076"/>
            <a:ext cx="10515600" cy="1325563"/>
          </a:xfrm>
          <a:ln w="28575">
            <a:solidFill>
              <a:srgbClr val="993366"/>
            </a:solidFill>
          </a:ln>
        </p:spPr>
        <p:txBody>
          <a:bodyPr>
            <a:normAutofit/>
          </a:bodyPr>
          <a:lstStyle/>
          <a:p>
            <a:pPr algn="ctr"/>
            <a:r>
              <a:rPr lang="fr-FR" sz="6000" b="1" dirty="0" smtClean="0">
                <a:solidFill>
                  <a:srgbClr val="FF0066"/>
                </a:solidFill>
              </a:rPr>
              <a:t>THERMODYNAMIQUE</a:t>
            </a:r>
            <a:endParaRPr lang="fr-FR" sz="5400" dirty="0"/>
          </a:p>
        </p:txBody>
      </p:sp>
    </p:spTree>
    <p:extLst>
      <p:ext uri="{BB962C8B-B14F-4D97-AF65-F5344CB8AC3E}">
        <p14:creationId xmlns:p14="http://schemas.microsoft.com/office/powerpoint/2010/main" val="11101511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3 :</a:t>
            </a:r>
            <a:endParaRPr lang="fr-FR" dirty="0"/>
          </a:p>
        </p:txBody>
      </p:sp>
      <p:sp>
        <p:nvSpPr>
          <p:cNvPr id="3" name="Espace réservé du contenu 2"/>
          <p:cNvSpPr>
            <a:spLocks noGrp="1"/>
          </p:cNvSpPr>
          <p:nvPr>
            <p:ph idx="1"/>
          </p:nvPr>
        </p:nvSpPr>
        <p:spPr>
          <a:xfrm>
            <a:off x="87086" y="1825624"/>
            <a:ext cx="11713028" cy="5032375"/>
          </a:xfrm>
        </p:spPr>
        <p:txBody>
          <a:bodyPr>
            <a:normAutofit lnSpcReduction="10000"/>
          </a:bodyPr>
          <a:lstStyle/>
          <a:p>
            <a:r>
              <a:rPr lang="fr-FR" dirty="0" smtClean="0"/>
              <a:t>Topo grandeurs extensives/intensives : « Une grandeur extensive est quelque chose qui va s’additionner lorsque je vais ajouter de la quantité de matière de mon composé. (1L +1L = 2L, c’est le cas du volume) Cependant il y a d’autres grandeurs qui ne dépendent pas de la quantité de matière (Ex : de l’eau à 20°C + de l’eau à 20°C = De l’eau à 20°C, c’est le cas de la température, elle ne s’ajoute pas c’est une variable intensive)</a:t>
            </a:r>
          </a:p>
          <a:p>
            <a:r>
              <a:rPr lang="fr-FR" dirty="0" smtClean="0"/>
              <a:t>« Précisions sur un état standard » : C’est quelque chose qui correspond à au moins une pression donnée, je ne suis plus obligé de la préciser à la pression standard. Mais cet état standard ne correspond pas à une température fixée. Je dois donc parler d’un état standard à une certaine température donnée (je dois dire imaginez l’état standard de l’eau à 298K) Maintenant lorsqu’on parle d’un état standard à une certaine température on doit avoir une certaine référence de qu’est-ce que c’est que cet état ? D’où l’idée d’état standard de référence.</a:t>
            </a:r>
            <a:endParaRPr lang="fr-FR" dirty="0"/>
          </a:p>
        </p:txBody>
      </p:sp>
    </p:spTree>
    <p:extLst>
      <p:ext uri="{BB962C8B-B14F-4D97-AF65-F5344CB8AC3E}">
        <p14:creationId xmlns:p14="http://schemas.microsoft.com/office/powerpoint/2010/main" val="36244189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3 :</a:t>
            </a:r>
            <a:endParaRPr lang="fr-FR" dirty="0"/>
          </a:p>
        </p:txBody>
      </p:sp>
      <p:sp>
        <p:nvSpPr>
          <p:cNvPr id="3" name="Espace réservé du contenu 2"/>
          <p:cNvSpPr>
            <a:spLocks noGrp="1"/>
          </p:cNvSpPr>
          <p:nvPr>
            <p:ph idx="1"/>
          </p:nvPr>
        </p:nvSpPr>
        <p:spPr/>
        <p:txBody>
          <a:bodyPr/>
          <a:lstStyle/>
          <a:p>
            <a:r>
              <a:rPr lang="fr-FR" dirty="0" smtClean="0"/>
              <a:t>Topo second principe de la thermodynamique : Il introduit le concept d’entropie, c’est quelque chose d’associé au désordre dans un système, il faut savoir le relier à la spontanéité ou non d’une transformation thermodynamique. L’entropie augmente avec le désordre. Elle va intervenir dans l’enthalpie libre (G), ce qui selon sa valeur numérique va nous indiquer comment va évoluer la réaction. Voilà ce qu’il y a à retenir sur le second principe </a:t>
            </a:r>
            <a:r>
              <a:rPr lang="fr-FR" dirty="0" err="1" smtClean="0"/>
              <a:t>dela</a:t>
            </a:r>
            <a:r>
              <a:rPr lang="fr-FR" dirty="0" smtClean="0"/>
              <a:t> thermodynamique.</a:t>
            </a:r>
          </a:p>
        </p:txBody>
      </p:sp>
    </p:spTree>
    <p:extLst>
      <p:ext uri="{BB962C8B-B14F-4D97-AF65-F5344CB8AC3E}">
        <p14:creationId xmlns:p14="http://schemas.microsoft.com/office/powerpoint/2010/main" val="36995522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490470" y="2516076"/>
            <a:ext cx="10515600" cy="1325563"/>
          </a:xfrm>
          <a:ln w="28575">
            <a:solidFill>
              <a:srgbClr val="993366"/>
            </a:solidFill>
          </a:ln>
        </p:spPr>
        <p:txBody>
          <a:bodyPr>
            <a:normAutofit/>
          </a:bodyPr>
          <a:lstStyle/>
          <a:p>
            <a:pPr algn="ctr"/>
            <a:r>
              <a:rPr lang="fr-FR" sz="6000" b="1" dirty="0" smtClean="0">
                <a:solidFill>
                  <a:srgbClr val="FF0066"/>
                </a:solidFill>
              </a:rPr>
              <a:t>EQUILIBRES CHIMIQUES</a:t>
            </a:r>
            <a:endParaRPr lang="fr-FR" sz="5400" dirty="0"/>
          </a:p>
        </p:txBody>
      </p:sp>
    </p:spTree>
    <p:extLst>
      <p:ext uri="{BB962C8B-B14F-4D97-AF65-F5344CB8AC3E}">
        <p14:creationId xmlns:p14="http://schemas.microsoft.com/office/powerpoint/2010/main" val="24815556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Questions chapitre 4 :</a:t>
            </a:r>
            <a:endParaRPr lang="fr-FR" dirty="0"/>
          </a:p>
        </p:txBody>
      </p:sp>
      <p:sp>
        <p:nvSpPr>
          <p:cNvPr id="3" name="Espace réservé du contenu 2"/>
          <p:cNvSpPr>
            <a:spLocks noGrp="1"/>
          </p:cNvSpPr>
          <p:nvPr>
            <p:ph idx="1"/>
          </p:nvPr>
        </p:nvSpPr>
        <p:spPr/>
        <p:txBody>
          <a:bodyPr/>
          <a:lstStyle/>
          <a:p>
            <a:r>
              <a:rPr lang="fr-FR" dirty="0" smtClean="0"/>
              <a:t>Topo concept de température d’inversion : c’est une question de cours, l’idée c’est qu’une constante d’équilibre dépend de la température. (reliée au Delta G d’une réaction p97 du livre)</a:t>
            </a:r>
          </a:p>
          <a:p>
            <a:r>
              <a:rPr lang="fr-FR" dirty="0" smtClean="0"/>
              <a:t>C’est la température pour laquelle la fonction K qui dépend de T est égale à 1 (K(Ti) = 1) et le Delta G vaut 0.</a:t>
            </a:r>
          </a:p>
          <a:p>
            <a:r>
              <a:rPr lang="fr-FR" dirty="0"/>
              <a:t>I</a:t>
            </a:r>
            <a:r>
              <a:rPr lang="fr-FR" dirty="0" smtClean="0"/>
              <a:t>l n’y a aucun rapport avec la température d’inversion et la comparaison entre Q et K</a:t>
            </a:r>
          </a:p>
          <a:p>
            <a:r>
              <a:rPr lang="fr-FR" dirty="0" smtClean="0"/>
              <a:t>Le QCM « typique » savoir calculer un quotient réactionnel, comparer Q avec la constante d’équilibre donnée, et prévoir le sens de la réaction donnée</a:t>
            </a:r>
            <a:endParaRPr lang="fr-FR" dirty="0"/>
          </a:p>
        </p:txBody>
      </p:sp>
    </p:spTree>
    <p:extLst>
      <p:ext uri="{BB962C8B-B14F-4D97-AF65-F5344CB8AC3E}">
        <p14:creationId xmlns:p14="http://schemas.microsoft.com/office/powerpoint/2010/main" val="119037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Question hors chapitre :</a:t>
            </a:r>
            <a:endParaRPr lang="fr-FR" dirty="0"/>
          </a:p>
        </p:txBody>
      </p:sp>
      <p:sp>
        <p:nvSpPr>
          <p:cNvPr id="3" name="Espace réservé du contenu 2"/>
          <p:cNvSpPr>
            <a:spLocks noGrp="1"/>
          </p:cNvSpPr>
          <p:nvPr>
            <p:ph idx="1"/>
          </p:nvPr>
        </p:nvSpPr>
        <p:spPr/>
        <p:txBody>
          <a:bodyPr/>
          <a:lstStyle/>
          <a:p>
            <a:r>
              <a:rPr lang="fr-FR" dirty="0" smtClean="0"/>
              <a:t>« Faites-vous la différence entre 1 bar = 1 </a:t>
            </a:r>
            <a:r>
              <a:rPr lang="fr-FR" dirty="0" err="1" smtClean="0"/>
              <a:t>atm</a:t>
            </a:r>
            <a:r>
              <a:rPr lang="fr-FR" dirty="0" smtClean="0"/>
              <a:t> ou 1 bar est environ égal à 1 </a:t>
            </a:r>
            <a:r>
              <a:rPr lang="fr-FR" dirty="0" err="1" smtClean="0"/>
              <a:t>atm</a:t>
            </a:r>
            <a:r>
              <a:rPr lang="fr-FR" dirty="0" smtClean="0"/>
              <a:t>? » =&gt; Sur le principe 1 bar n’est pas 1atm, si cela tombe en qcm où il est précisé que ces deux valeurs sont strictement égal l’item est faux, si il est préciser environ alors c’est vrai.</a:t>
            </a:r>
          </a:p>
          <a:p>
            <a:r>
              <a:rPr lang="fr-FR" dirty="0" smtClean="0"/>
              <a:t>« Quelle est la différence entre athermique et adiabatique »</a:t>
            </a:r>
          </a:p>
          <a:p>
            <a:pPr marL="0" indent="0">
              <a:buNone/>
            </a:pPr>
            <a:r>
              <a:rPr lang="fr-FR" dirty="0" smtClean="0"/>
              <a:t>=&gt;une transformation adiabatique n’est pas autorisée à échanger de chaleur avec l’extérieur, pour autant la réaction elle-même peut produire de la chaleur par une de ces réactions et l’absorber par une autre, elle devient alors athermique (Delta H = 0) car les réactions se sont compensées.</a:t>
            </a:r>
            <a:endParaRPr lang="fr-FR" dirty="0"/>
          </a:p>
        </p:txBody>
      </p:sp>
    </p:spTree>
    <p:extLst>
      <p:ext uri="{BB962C8B-B14F-4D97-AF65-F5344CB8AC3E}">
        <p14:creationId xmlns:p14="http://schemas.microsoft.com/office/powerpoint/2010/main" val="506918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490470" y="2516076"/>
            <a:ext cx="10515600" cy="1325563"/>
          </a:xfrm>
          <a:ln w="28575">
            <a:solidFill>
              <a:srgbClr val="993366"/>
            </a:solidFill>
          </a:ln>
        </p:spPr>
        <p:txBody>
          <a:bodyPr>
            <a:normAutofit/>
          </a:bodyPr>
          <a:lstStyle/>
          <a:p>
            <a:pPr algn="ctr"/>
            <a:r>
              <a:rPr lang="fr-FR" sz="6000" b="1" dirty="0" smtClean="0">
                <a:solidFill>
                  <a:srgbClr val="FF0066"/>
                </a:solidFill>
              </a:rPr>
              <a:t>QCM</a:t>
            </a:r>
            <a:endParaRPr lang="fr-FR" sz="5400" dirty="0"/>
          </a:p>
        </p:txBody>
      </p:sp>
    </p:spTree>
    <p:extLst>
      <p:ext uri="{BB962C8B-B14F-4D97-AF65-F5344CB8AC3E}">
        <p14:creationId xmlns:p14="http://schemas.microsoft.com/office/powerpoint/2010/main" val="16911705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60173" y="0"/>
            <a:ext cx="9144000" cy="913519"/>
          </a:xfrm>
        </p:spPr>
        <p:txBody>
          <a:bodyPr>
            <a:normAutofit fontScale="90000"/>
          </a:bodyPr>
          <a:lstStyle/>
          <a:p>
            <a:pPr algn="l"/>
            <a:r>
              <a:rPr lang="fr-FR" u="sng" dirty="0" smtClean="0"/>
              <a:t>QCM 1 :</a:t>
            </a:r>
            <a:endParaRPr lang="fr-FR" u="sng" dirty="0"/>
          </a:p>
        </p:txBody>
      </p:sp>
      <p:sp>
        <p:nvSpPr>
          <p:cNvPr id="3" name="Sous-titre 2"/>
          <p:cNvSpPr>
            <a:spLocks noGrp="1"/>
          </p:cNvSpPr>
          <p:nvPr>
            <p:ph type="subTitle" idx="1"/>
          </p:nvPr>
        </p:nvSpPr>
        <p:spPr>
          <a:xfrm>
            <a:off x="382138" y="1150494"/>
            <a:ext cx="11232107" cy="5570185"/>
          </a:xfrm>
        </p:spPr>
        <p:txBody>
          <a:bodyPr>
            <a:noAutofit/>
          </a:bodyPr>
          <a:lstStyle/>
          <a:p>
            <a:pPr algn="l"/>
            <a:r>
              <a:rPr lang="fr-FR" sz="3600" u="sng" dirty="0" smtClean="0"/>
              <a:t>Identifiez les propositions justes</a:t>
            </a:r>
            <a:r>
              <a:rPr lang="fr-FR" sz="3600" dirty="0" smtClean="0"/>
              <a:t> : </a:t>
            </a:r>
          </a:p>
          <a:p>
            <a:pPr algn="l"/>
            <a:endParaRPr lang="fr-FR" sz="2000" dirty="0" smtClean="0"/>
          </a:p>
          <a:p>
            <a:pPr algn="l"/>
            <a:r>
              <a:rPr lang="fr-FR" sz="3000" dirty="0" smtClean="0"/>
              <a:t>A) [</a:t>
            </a:r>
            <a:r>
              <a:rPr lang="fr-FR" sz="3000" baseline="-25000" dirty="0" smtClean="0"/>
              <a:t>80</a:t>
            </a:r>
            <a:r>
              <a:rPr lang="fr-FR" sz="3000" dirty="0" smtClean="0"/>
              <a:t>Hg] = 1s</a:t>
            </a:r>
            <a:r>
              <a:rPr lang="fr-FR" sz="3000" baseline="30000" dirty="0" smtClean="0"/>
              <a:t>2</a:t>
            </a:r>
            <a:r>
              <a:rPr lang="fr-FR" sz="3000" dirty="0" smtClean="0"/>
              <a:t> 2s</a:t>
            </a:r>
            <a:r>
              <a:rPr lang="fr-FR" sz="3000" baseline="30000" dirty="0" smtClean="0"/>
              <a:t>2 </a:t>
            </a:r>
            <a:r>
              <a:rPr lang="fr-FR" sz="3000" dirty="0" smtClean="0"/>
              <a:t>2p</a:t>
            </a:r>
            <a:r>
              <a:rPr lang="fr-FR" sz="3000" baseline="30000" dirty="0" smtClean="0"/>
              <a:t>6</a:t>
            </a:r>
            <a:r>
              <a:rPr lang="fr-FR" sz="3000" dirty="0" smtClean="0"/>
              <a:t> 3s</a:t>
            </a:r>
            <a:r>
              <a:rPr lang="fr-FR" sz="3000" baseline="30000" dirty="0" smtClean="0"/>
              <a:t>2</a:t>
            </a:r>
            <a:r>
              <a:rPr lang="fr-FR" sz="3000" dirty="0" smtClean="0"/>
              <a:t> 3p</a:t>
            </a:r>
            <a:r>
              <a:rPr lang="fr-FR" sz="3000" baseline="30000" dirty="0" smtClean="0"/>
              <a:t>6</a:t>
            </a:r>
            <a:r>
              <a:rPr lang="fr-FR" sz="3000" dirty="0" smtClean="0"/>
              <a:t> 3d</a:t>
            </a:r>
            <a:r>
              <a:rPr lang="fr-FR" sz="3000" baseline="30000" dirty="0" smtClean="0"/>
              <a:t>10</a:t>
            </a:r>
            <a:r>
              <a:rPr lang="fr-FR" sz="3000" dirty="0" smtClean="0"/>
              <a:t> 4s</a:t>
            </a:r>
            <a:r>
              <a:rPr lang="fr-FR" sz="3000" baseline="30000" dirty="0" smtClean="0"/>
              <a:t>2</a:t>
            </a:r>
            <a:r>
              <a:rPr lang="fr-FR" sz="3000" dirty="0" smtClean="0"/>
              <a:t> 4p</a:t>
            </a:r>
            <a:r>
              <a:rPr lang="fr-FR" sz="3000" baseline="30000" dirty="0" smtClean="0"/>
              <a:t>6</a:t>
            </a:r>
            <a:r>
              <a:rPr lang="fr-FR" sz="3000" dirty="0" smtClean="0"/>
              <a:t> 4d</a:t>
            </a:r>
            <a:r>
              <a:rPr lang="fr-FR" sz="3000" baseline="30000" dirty="0" smtClean="0"/>
              <a:t>10</a:t>
            </a:r>
            <a:r>
              <a:rPr lang="fr-FR" sz="3000" dirty="0" smtClean="0"/>
              <a:t> </a:t>
            </a:r>
            <a:r>
              <a:rPr lang="fr-FR" sz="3000" dirty="0"/>
              <a:t>4f</a:t>
            </a:r>
            <a:r>
              <a:rPr lang="fr-FR" sz="3000" baseline="30000" dirty="0"/>
              <a:t>14 </a:t>
            </a:r>
            <a:r>
              <a:rPr lang="fr-FR" sz="3000" dirty="0" smtClean="0"/>
              <a:t>5s</a:t>
            </a:r>
            <a:r>
              <a:rPr lang="fr-FR" sz="3000" baseline="30000" dirty="0" smtClean="0"/>
              <a:t>2</a:t>
            </a:r>
            <a:r>
              <a:rPr lang="fr-FR" sz="3000" dirty="0" smtClean="0"/>
              <a:t> 5p</a:t>
            </a:r>
            <a:r>
              <a:rPr lang="fr-FR" sz="3000" baseline="30000" dirty="0" smtClean="0"/>
              <a:t>6</a:t>
            </a:r>
            <a:r>
              <a:rPr lang="fr-FR" sz="3000" dirty="0" smtClean="0"/>
              <a:t> 5d</a:t>
            </a:r>
            <a:r>
              <a:rPr lang="fr-FR" sz="3000" baseline="30000" dirty="0" smtClean="0"/>
              <a:t>10</a:t>
            </a:r>
            <a:r>
              <a:rPr lang="fr-FR" sz="3000" dirty="0" smtClean="0"/>
              <a:t> 6s</a:t>
            </a:r>
            <a:r>
              <a:rPr lang="fr-FR" sz="3000" baseline="30000" dirty="0" smtClean="0"/>
              <a:t>2</a:t>
            </a:r>
          </a:p>
          <a:p>
            <a:pPr algn="l"/>
            <a:endParaRPr lang="fr-FR" sz="1800" dirty="0" smtClean="0"/>
          </a:p>
          <a:p>
            <a:pPr algn="l"/>
            <a:r>
              <a:rPr lang="fr-FR" sz="3000" dirty="0" smtClean="0"/>
              <a:t>B) [</a:t>
            </a:r>
            <a:r>
              <a:rPr lang="fr-FR" sz="3000" baseline="-25000" dirty="0" smtClean="0"/>
              <a:t>72</a:t>
            </a:r>
            <a:r>
              <a:rPr lang="fr-FR" sz="3000" dirty="0" smtClean="0"/>
              <a:t>Hf] = 1s</a:t>
            </a:r>
            <a:r>
              <a:rPr lang="fr-FR" sz="3000" baseline="30000" dirty="0" smtClean="0"/>
              <a:t>2</a:t>
            </a:r>
            <a:r>
              <a:rPr lang="fr-FR" sz="3000" dirty="0" smtClean="0"/>
              <a:t> 2s</a:t>
            </a:r>
            <a:r>
              <a:rPr lang="fr-FR" sz="3000" baseline="30000" dirty="0" smtClean="0"/>
              <a:t>2</a:t>
            </a:r>
            <a:r>
              <a:rPr lang="fr-FR" sz="3000" dirty="0" smtClean="0"/>
              <a:t> 2p</a:t>
            </a:r>
            <a:r>
              <a:rPr lang="fr-FR" sz="3000" baseline="30000" dirty="0" smtClean="0"/>
              <a:t>6</a:t>
            </a:r>
            <a:r>
              <a:rPr lang="fr-FR" sz="3000" dirty="0" smtClean="0"/>
              <a:t> 3s</a:t>
            </a:r>
            <a:r>
              <a:rPr lang="fr-FR" sz="3000" baseline="30000" dirty="0" smtClean="0"/>
              <a:t>2</a:t>
            </a:r>
            <a:r>
              <a:rPr lang="fr-FR" sz="3000" dirty="0" smtClean="0"/>
              <a:t> 3p</a:t>
            </a:r>
            <a:r>
              <a:rPr lang="fr-FR" sz="3000" baseline="30000" dirty="0" smtClean="0"/>
              <a:t>6</a:t>
            </a:r>
            <a:r>
              <a:rPr lang="fr-FR" sz="3000" dirty="0" smtClean="0"/>
              <a:t> 3d</a:t>
            </a:r>
            <a:r>
              <a:rPr lang="fr-FR" sz="3000" baseline="30000" dirty="0" smtClean="0"/>
              <a:t>10</a:t>
            </a:r>
            <a:r>
              <a:rPr lang="fr-FR" sz="3000" dirty="0" smtClean="0"/>
              <a:t> 4s</a:t>
            </a:r>
            <a:r>
              <a:rPr lang="fr-FR" sz="3000" baseline="30000" dirty="0" smtClean="0"/>
              <a:t>2</a:t>
            </a:r>
            <a:r>
              <a:rPr lang="fr-FR" sz="3000" dirty="0" smtClean="0"/>
              <a:t> 4p</a:t>
            </a:r>
            <a:r>
              <a:rPr lang="fr-FR" sz="3000" baseline="30000" dirty="0" smtClean="0"/>
              <a:t>6</a:t>
            </a:r>
            <a:r>
              <a:rPr lang="fr-FR" sz="3000" dirty="0" smtClean="0"/>
              <a:t> 4d</a:t>
            </a:r>
            <a:r>
              <a:rPr lang="fr-FR" sz="3000" baseline="30000" dirty="0" smtClean="0"/>
              <a:t>10</a:t>
            </a:r>
            <a:r>
              <a:rPr lang="fr-FR" sz="3000" dirty="0" smtClean="0"/>
              <a:t> 5s</a:t>
            </a:r>
            <a:r>
              <a:rPr lang="fr-FR" sz="3000" baseline="30000" dirty="0" smtClean="0"/>
              <a:t>2</a:t>
            </a:r>
            <a:r>
              <a:rPr lang="fr-FR" sz="3000" dirty="0" smtClean="0"/>
              <a:t> 5p</a:t>
            </a:r>
            <a:r>
              <a:rPr lang="fr-FR" sz="3000" baseline="30000" dirty="0" smtClean="0"/>
              <a:t>6</a:t>
            </a:r>
            <a:r>
              <a:rPr lang="fr-FR" sz="3000" dirty="0" smtClean="0"/>
              <a:t> 6s</a:t>
            </a:r>
            <a:r>
              <a:rPr lang="fr-FR" sz="3000" baseline="30000" dirty="0" smtClean="0"/>
              <a:t>2</a:t>
            </a:r>
            <a:r>
              <a:rPr lang="fr-FR" sz="3000" dirty="0" smtClean="0"/>
              <a:t> 4f</a:t>
            </a:r>
            <a:r>
              <a:rPr lang="fr-FR" sz="3000" baseline="30000" dirty="0" smtClean="0"/>
              <a:t>14</a:t>
            </a:r>
            <a:r>
              <a:rPr lang="fr-FR" sz="3000" dirty="0" smtClean="0"/>
              <a:t> 5d</a:t>
            </a:r>
            <a:r>
              <a:rPr lang="fr-FR" sz="3000" baseline="30000" dirty="0" smtClean="0"/>
              <a:t>2</a:t>
            </a:r>
          </a:p>
          <a:p>
            <a:pPr algn="l"/>
            <a:endParaRPr lang="fr-FR" sz="1600" dirty="0" smtClean="0"/>
          </a:p>
          <a:p>
            <a:pPr algn="l"/>
            <a:r>
              <a:rPr lang="fr-FR" sz="3000" dirty="0" smtClean="0"/>
              <a:t>C) Le Mercure [</a:t>
            </a:r>
            <a:r>
              <a:rPr lang="fr-FR" sz="3000" baseline="-25000" dirty="0" smtClean="0"/>
              <a:t>80</a:t>
            </a:r>
            <a:r>
              <a:rPr lang="fr-FR" sz="3000" dirty="0" smtClean="0"/>
              <a:t>Hg] dispose de 2 électrons sur sa couche de valence</a:t>
            </a:r>
          </a:p>
          <a:p>
            <a:pPr algn="l"/>
            <a:endParaRPr lang="fr-FR" sz="2000" dirty="0" smtClean="0"/>
          </a:p>
          <a:p>
            <a:pPr algn="l"/>
            <a:r>
              <a:rPr lang="fr-FR" sz="3000" dirty="0" smtClean="0"/>
              <a:t>D) L’hafnium [</a:t>
            </a:r>
            <a:r>
              <a:rPr lang="fr-FR" sz="3000" baseline="-25000" dirty="0" smtClean="0"/>
              <a:t>72</a:t>
            </a:r>
            <a:r>
              <a:rPr lang="fr-FR" sz="3000" dirty="0" smtClean="0"/>
              <a:t>Hf] dispose de 4 électrons sur sa couche de valence</a:t>
            </a:r>
          </a:p>
          <a:p>
            <a:pPr algn="l"/>
            <a:endParaRPr lang="fr-FR" sz="1800" dirty="0" smtClean="0"/>
          </a:p>
          <a:p>
            <a:pPr algn="l"/>
            <a:r>
              <a:rPr lang="fr-FR" sz="3000" dirty="0" smtClean="0"/>
              <a:t>E) Toutes les propositions sont fausses</a:t>
            </a:r>
          </a:p>
          <a:p>
            <a:endParaRPr lang="fr-FR" sz="3200" dirty="0"/>
          </a:p>
        </p:txBody>
      </p:sp>
    </p:spTree>
    <p:extLst>
      <p:ext uri="{BB962C8B-B14F-4D97-AF65-F5344CB8AC3E}">
        <p14:creationId xmlns:p14="http://schemas.microsoft.com/office/powerpoint/2010/main" val="16807882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510746" y="0"/>
            <a:ext cx="9144000" cy="1136822"/>
          </a:xfrm>
        </p:spPr>
        <p:txBody>
          <a:bodyPr>
            <a:normAutofit/>
          </a:bodyPr>
          <a:lstStyle/>
          <a:p>
            <a:pPr algn="l"/>
            <a:r>
              <a:rPr lang="fr-FR" u="sng" dirty="0" smtClean="0"/>
              <a:t>QCM 2 :</a:t>
            </a:r>
            <a:endParaRPr lang="fr-FR" u="sng" dirty="0"/>
          </a:p>
        </p:txBody>
      </p:sp>
      <p:sp>
        <p:nvSpPr>
          <p:cNvPr id="3" name="Sous-titre 2"/>
          <p:cNvSpPr>
            <a:spLocks noGrp="1"/>
          </p:cNvSpPr>
          <p:nvPr>
            <p:ph type="subTitle" idx="1"/>
          </p:nvPr>
        </p:nvSpPr>
        <p:spPr>
          <a:xfrm>
            <a:off x="247135" y="1326292"/>
            <a:ext cx="11763633" cy="5531709"/>
          </a:xfrm>
        </p:spPr>
        <p:txBody>
          <a:bodyPr>
            <a:normAutofit/>
          </a:bodyPr>
          <a:lstStyle/>
          <a:p>
            <a:pPr algn="l"/>
            <a:r>
              <a:rPr lang="fr-FR" sz="3600" u="sng" dirty="0" smtClean="0"/>
              <a:t>Identifiez les propositions justes</a:t>
            </a:r>
            <a:r>
              <a:rPr lang="fr-FR" sz="3600" dirty="0" smtClean="0"/>
              <a:t> :</a:t>
            </a:r>
          </a:p>
          <a:p>
            <a:pPr algn="l"/>
            <a:endParaRPr lang="fr-FR" sz="3600" dirty="0" smtClean="0"/>
          </a:p>
          <a:p>
            <a:pPr marL="457200" indent="-457200" algn="l">
              <a:buAutoNum type="alphaUcParenR"/>
            </a:pPr>
            <a:r>
              <a:rPr lang="fr-FR" sz="3000" dirty="0" smtClean="0"/>
              <a:t>Les molécules de GeCl</a:t>
            </a:r>
            <a:r>
              <a:rPr lang="fr-FR" sz="3000" baseline="-25000" dirty="0" smtClean="0"/>
              <a:t>4</a:t>
            </a:r>
            <a:r>
              <a:rPr lang="fr-FR" sz="3000" dirty="0" smtClean="0"/>
              <a:t>, SiH</a:t>
            </a:r>
            <a:r>
              <a:rPr lang="fr-FR" sz="3000" baseline="-25000" dirty="0" smtClean="0"/>
              <a:t>4</a:t>
            </a:r>
            <a:r>
              <a:rPr lang="fr-FR" sz="3000" dirty="0" smtClean="0"/>
              <a:t>, TeF</a:t>
            </a:r>
            <a:r>
              <a:rPr lang="fr-FR" sz="3000" baseline="-25000" dirty="0" smtClean="0"/>
              <a:t>4</a:t>
            </a:r>
            <a:r>
              <a:rPr lang="fr-FR" sz="3000" dirty="0" smtClean="0"/>
              <a:t> sont tétraédriques (</a:t>
            </a:r>
            <a:r>
              <a:rPr lang="fr-FR" sz="3000" baseline="-25000" dirty="0" smtClean="0"/>
              <a:t>32</a:t>
            </a:r>
            <a:r>
              <a:rPr lang="fr-FR" sz="3000" dirty="0" smtClean="0"/>
              <a:t>Ge, </a:t>
            </a:r>
            <a:r>
              <a:rPr lang="fr-FR" sz="3000" baseline="-25000" dirty="0" smtClean="0"/>
              <a:t>17</a:t>
            </a:r>
            <a:r>
              <a:rPr lang="fr-FR" sz="3000" dirty="0" smtClean="0"/>
              <a:t>Cl, </a:t>
            </a:r>
            <a:r>
              <a:rPr lang="fr-FR" sz="3000" baseline="-25000" dirty="0" smtClean="0"/>
              <a:t>14</a:t>
            </a:r>
            <a:r>
              <a:rPr lang="fr-FR" sz="3000" dirty="0" smtClean="0"/>
              <a:t>Si, </a:t>
            </a:r>
            <a:r>
              <a:rPr lang="fr-FR" sz="3000" baseline="-25000" dirty="0" smtClean="0"/>
              <a:t>52</a:t>
            </a:r>
            <a:r>
              <a:rPr lang="fr-FR" sz="3000" dirty="0" smtClean="0"/>
              <a:t>Te, </a:t>
            </a:r>
            <a:r>
              <a:rPr lang="fr-FR" sz="3000" baseline="-25000" dirty="0" smtClean="0"/>
              <a:t>9</a:t>
            </a:r>
            <a:r>
              <a:rPr lang="fr-FR" sz="3000" dirty="0" smtClean="0"/>
              <a:t>F)</a:t>
            </a:r>
          </a:p>
          <a:p>
            <a:pPr marL="457200" indent="-457200" algn="l">
              <a:buAutoNum type="alphaUcParenR"/>
            </a:pPr>
            <a:r>
              <a:rPr lang="fr-FR" sz="3000" dirty="0" smtClean="0"/>
              <a:t>Dans la molécule SF</a:t>
            </a:r>
            <a:r>
              <a:rPr lang="fr-FR" sz="3000" baseline="-25000" dirty="0" smtClean="0"/>
              <a:t>6</a:t>
            </a:r>
            <a:r>
              <a:rPr lang="fr-FR" sz="3000" dirty="0" smtClean="0"/>
              <a:t>, le soufre (</a:t>
            </a:r>
            <a:r>
              <a:rPr lang="fr-FR" sz="3000" baseline="-25000" dirty="0" smtClean="0"/>
              <a:t>16</a:t>
            </a:r>
            <a:r>
              <a:rPr lang="fr-FR" sz="3000" dirty="0" smtClean="0"/>
              <a:t>S) est en valence secondaire égale à 6</a:t>
            </a:r>
          </a:p>
          <a:p>
            <a:pPr marL="457200" indent="-457200" algn="l">
              <a:buAutoNum type="alphaUcParenR"/>
            </a:pPr>
            <a:r>
              <a:rPr lang="fr-FR" sz="3000" dirty="0" smtClean="0"/>
              <a:t>Dans cette même molécule le soufre n’est pas en état d’</a:t>
            </a:r>
            <a:r>
              <a:rPr lang="fr-FR" sz="3000" dirty="0" err="1" smtClean="0"/>
              <a:t>hypervalence</a:t>
            </a:r>
            <a:endParaRPr lang="fr-FR" sz="3000" dirty="0" smtClean="0"/>
          </a:p>
          <a:p>
            <a:pPr marL="457200" indent="-457200" algn="l">
              <a:buAutoNum type="alphaUcParenR"/>
            </a:pPr>
            <a:r>
              <a:rPr lang="fr-FR" sz="3000" dirty="0" smtClean="0"/>
              <a:t>Les molécules H</a:t>
            </a:r>
            <a:r>
              <a:rPr lang="fr-FR" sz="3000" baseline="-25000" dirty="0" smtClean="0"/>
              <a:t>3</a:t>
            </a:r>
            <a:r>
              <a:rPr lang="fr-FR" sz="3000" dirty="0" smtClean="0"/>
              <a:t>O</a:t>
            </a:r>
            <a:r>
              <a:rPr lang="fr-FR" sz="3000" baseline="30000" dirty="0" smtClean="0"/>
              <a:t>+</a:t>
            </a:r>
            <a:r>
              <a:rPr lang="fr-FR" sz="3000" dirty="0" smtClean="0"/>
              <a:t> et NH</a:t>
            </a:r>
            <a:r>
              <a:rPr lang="fr-FR" sz="3000" baseline="-25000" dirty="0" smtClean="0"/>
              <a:t>3</a:t>
            </a:r>
            <a:r>
              <a:rPr lang="fr-FR" sz="3000" dirty="0" smtClean="0"/>
              <a:t> ont une forme de pyramide à base triangulaire</a:t>
            </a:r>
          </a:p>
          <a:p>
            <a:pPr marL="457200" indent="-457200" algn="l">
              <a:buAutoNum type="alphaUcParenR"/>
            </a:pPr>
            <a:r>
              <a:rPr lang="fr-FR" sz="3000" dirty="0" smtClean="0"/>
              <a:t>Toutes les propositions sont fausses</a:t>
            </a:r>
          </a:p>
        </p:txBody>
      </p:sp>
    </p:spTree>
    <p:extLst>
      <p:ext uri="{BB962C8B-B14F-4D97-AF65-F5344CB8AC3E}">
        <p14:creationId xmlns:p14="http://schemas.microsoft.com/office/powerpoint/2010/main" val="16930806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u="sng" dirty="0" smtClean="0"/>
              <a:t>QCM 3:</a:t>
            </a:r>
            <a:endParaRPr lang="fr-FR" dirty="0"/>
          </a:p>
        </p:txBody>
      </p:sp>
      <p:sp>
        <p:nvSpPr>
          <p:cNvPr id="3" name="Espace réservé du contenu 2"/>
          <p:cNvSpPr>
            <a:spLocks noGrp="1"/>
          </p:cNvSpPr>
          <p:nvPr>
            <p:ph idx="1"/>
          </p:nvPr>
        </p:nvSpPr>
        <p:spPr/>
        <p:txBody>
          <a:bodyPr>
            <a:normAutofit/>
          </a:bodyPr>
          <a:lstStyle/>
          <a:p>
            <a:pPr marL="0" indent="0">
              <a:buNone/>
            </a:pPr>
            <a:r>
              <a:rPr lang="fr-FR" b="1" dirty="0" smtClean="0"/>
              <a:t>Dans les conditions standards, à 27°C, quel est enviro</a:t>
            </a:r>
            <a:r>
              <a:rPr lang="fr-FR" b="1" dirty="0"/>
              <a:t>n</a:t>
            </a:r>
            <a:r>
              <a:rPr lang="fr-FR" b="1" dirty="0" smtClean="0"/>
              <a:t> le volume occupé par 3 moles de gaz parfait?</a:t>
            </a:r>
          </a:p>
          <a:p>
            <a:pPr marL="0" indent="0">
              <a:buNone/>
            </a:pPr>
            <a:endParaRPr lang="fr-FR" b="1" dirty="0" smtClean="0"/>
          </a:p>
          <a:p>
            <a:pPr marL="0" indent="0">
              <a:buNone/>
            </a:pPr>
            <a:r>
              <a:rPr lang="fr-FR" dirty="0" smtClean="0"/>
              <a:t>A) 75000 x 10</a:t>
            </a:r>
            <a:r>
              <a:rPr lang="fr-FR" baseline="30000" dirty="0" smtClean="0"/>
              <a:t>-6</a:t>
            </a:r>
            <a:r>
              <a:rPr lang="fr-FR" dirty="0" smtClean="0"/>
              <a:t> m</a:t>
            </a:r>
            <a:r>
              <a:rPr lang="fr-FR" baseline="30000" dirty="0" smtClean="0"/>
              <a:t>3</a:t>
            </a:r>
            <a:endParaRPr lang="fr-FR" dirty="0" smtClean="0"/>
          </a:p>
          <a:p>
            <a:pPr marL="0" indent="0">
              <a:buNone/>
            </a:pPr>
            <a:r>
              <a:rPr lang="fr-FR" dirty="0" smtClean="0"/>
              <a:t>B) 750m</a:t>
            </a:r>
            <a:r>
              <a:rPr lang="fr-FR" baseline="30000" dirty="0" smtClean="0"/>
              <a:t>3</a:t>
            </a:r>
            <a:endParaRPr lang="fr-FR" dirty="0" smtClean="0"/>
          </a:p>
          <a:p>
            <a:pPr marL="0" indent="0">
              <a:buNone/>
            </a:pPr>
            <a:r>
              <a:rPr lang="fr-FR" dirty="0" smtClean="0"/>
              <a:t>C) 75 dm</a:t>
            </a:r>
            <a:r>
              <a:rPr lang="fr-FR" baseline="30000" dirty="0" smtClean="0"/>
              <a:t>3</a:t>
            </a:r>
            <a:endParaRPr lang="fr-FR" dirty="0" smtClean="0"/>
          </a:p>
          <a:p>
            <a:pPr marL="0" indent="0">
              <a:buNone/>
            </a:pPr>
            <a:r>
              <a:rPr lang="fr-FR" dirty="0" smtClean="0"/>
              <a:t>D) 0,075 x 10</a:t>
            </a:r>
            <a:r>
              <a:rPr lang="fr-FR" baseline="30000" dirty="0" smtClean="0"/>
              <a:t>3</a:t>
            </a:r>
            <a:r>
              <a:rPr lang="fr-FR" dirty="0" smtClean="0"/>
              <a:t> l</a:t>
            </a:r>
          </a:p>
          <a:p>
            <a:pPr marL="0" indent="0">
              <a:buNone/>
            </a:pPr>
            <a:r>
              <a:rPr lang="fr-FR" dirty="0" smtClean="0"/>
              <a:t>E) 0,75 ml</a:t>
            </a:r>
            <a:endParaRPr lang="fr-FR" dirty="0"/>
          </a:p>
        </p:txBody>
      </p:sp>
    </p:spTree>
    <p:extLst>
      <p:ext uri="{BB962C8B-B14F-4D97-AF65-F5344CB8AC3E}">
        <p14:creationId xmlns:p14="http://schemas.microsoft.com/office/powerpoint/2010/main" val="197282953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262094"/>
            <a:ext cx="10515600" cy="1325563"/>
          </a:xfrm>
        </p:spPr>
        <p:txBody>
          <a:bodyPr/>
          <a:lstStyle/>
          <a:p>
            <a:r>
              <a:rPr lang="fr-FR" u="sng" dirty="0" smtClean="0"/>
              <a:t>QCM 4:</a:t>
            </a:r>
            <a:endParaRPr lang="fr-FR" dirty="0"/>
          </a:p>
        </p:txBody>
      </p:sp>
      <p:sp>
        <p:nvSpPr>
          <p:cNvPr id="3" name="Espace réservé du contenu 2"/>
          <p:cNvSpPr>
            <a:spLocks noGrp="1"/>
          </p:cNvSpPr>
          <p:nvPr>
            <p:ph idx="1"/>
          </p:nvPr>
        </p:nvSpPr>
        <p:spPr>
          <a:xfrm>
            <a:off x="838200" y="1587656"/>
            <a:ext cx="10515600" cy="4967689"/>
          </a:xfrm>
        </p:spPr>
        <p:txBody>
          <a:bodyPr>
            <a:normAutofit fontScale="92500"/>
          </a:bodyPr>
          <a:lstStyle/>
          <a:p>
            <a:pPr marL="0" indent="0">
              <a:buNone/>
            </a:pPr>
            <a:r>
              <a:rPr lang="fr-FR" b="1" dirty="0" smtClean="0"/>
              <a:t>A propos des fonctions d’état, indiquez la ou les proposition(s) exacte(s):</a:t>
            </a:r>
          </a:p>
          <a:p>
            <a:pPr marL="0" indent="0">
              <a:buNone/>
            </a:pPr>
            <a:endParaRPr lang="fr-FR" sz="1200" b="1" dirty="0" smtClean="0"/>
          </a:p>
          <a:p>
            <a:pPr marL="0" indent="0">
              <a:buNone/>
            </a:pPr>
            <a:r>
              <a:rPr lang="fr-FR" dirty="0" smtClean="0"/>
              <a:t>A) L’enthalpie (grandeur extensive adaptée aux transformations à pression constante) équivaut à l’énergie interne à laquelle on soustrait le produit Pression x Volume</a:t>
            </a:r>
          </a:p>
          <a:p>
            <a:pPr marL="0" indent="0">
              <a:buNone/>
            </a:pPr>
            <a:r>
              <a:rPr lang="fr-FR" dirty="0" smtClean="0"/>
              <a:t>B) Si la réaction ne fait pas intervenir de composé gazeux, la variation d’enthalpie est égale à la variation d’énergie interne.</a:t>
            </a:r>
          </a:p>
          <a:p>
            <a:pPr marL="0" indent="0">
              <a:buNone/>
            </a:pPr>
            <a:r>
              <a:rPr lang="fr-FR" dirty="0" smtClean="0"/>
              <a:t>C) L’entropie est reliée à la notion d’ordre, plus le désordre augmente, plus l’entropie diminue.</a:t>
            </a:r>
          </a:p>
          <a:p>
            <a:pPr marL="0" indent="0">
              <a:buNone/>
            </a:pPr>
            <a:r>
              <a:rPr lang="fr-FR" dirty="0" smtClean="0"/>
              <a:t>D) Si la variation d’enthalpie libre de la réaction est positive dans le sens de formation des produits, alors la réaction est spontanée dans ce sens.</a:t>
            </a:r>
          </a:p>
          <a:p>
            <a:pPr marL="0" indent="0">
              <a:buNone/>
            </a:pPr>
            <a:r>
              <a:rPr lang="fr-FR" dirty="0" smtClean="0"/>
              <a:t>E) Toutes les propositions sont fausses</a:t>
            </a:r>
            <a:endParaRPr lang="fr-FR" dirty="0"/>
          </a:p>
        </p:txBody>
      </p:sp>
    </p:spTree>
    <p:extLst>
      <p:ext uri="{BB962C8B-B14F-4D97-AF65-F5344CB8AC3E}">
        <p14:creationId xmlns:p14="http://schemas.microsoft.com/office/powerpoint/2010/main" val="28877826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u="sng" dirty="0" smtClean="0"/>
              <a:t>QCM 5:</a:t>
            </a:r>
            <a:endParaRPr lang="fr-FR" dirty="0"/>
          </a:p>
        </p:txBody>
      </p:sp>
      <p:sp>
        <p:nvSpPr>
          <p:cNvPr id="3" name="Espace réservé du contenu 2"/>
          <p:cNvSpPr>
            <a:spLocks noGrp="1"/>
          </p:cNvSpPr>
          <p:nvPr>
            <p:ph idx="1"/>
          </p:nvPr>
        </p:nvSpPr>
        <p:spPr>
          <a:xfrm>
            <a:off x="498928" y="1690688"/>
            <a:ext cx="11194143" cy="4351338"/>
          </a:xfrm>
        </p:spPr>
        <p:txBody>
          <a:bodyPr>
            <a:normAutofit/>
          </a:bodyPr>
          <a:lstStyle/>
          <a:p>
            <a:pPr marL="0" indent="0">
              <a:buNone/>
            </a:pPr>
            <a:r>
              <a:rPr lang="fr-FR" b="1" dirty="0" smtClean="0"/>
              <a:t>Calculez l’énergie D</a:t>
            </a:r>
            <a:r>
              <a:rPr lang="fr-FR" sz="2000" b="1" dirty="0" smtClean="0"/>
              <a:t>I-I </a:t>
            </a:r>
            <a:r>
              <a:rPr lang="fr-FR" b="1" dirty="0" smtClean="0"/>
              <a:t> (I</a:t>
            </a:r>
            <a:r>
              <a:rPr lang="fr-FR" sz="1800" b="1" dirty="0" smtClean="0"/>
              <a:t>2</a:t>
            </a:r>
            <a:r>
              <a:rPr lang="fr-FR" b="1" dirty="0" smtClean="0"/>
              <a:t> gazeux).</a:t>
            </a:r>
          </a:p>
          <a:p>
            <a:pPr marL="0" indent="0">
              <a:buNone/>
            </a:pPr>
            <a:r>
              <a:rPr lang="fr-FR" u="sng" dirty="0" smtClean="0"/>
              <a:t>Données</a:t>
            </a:r>
            <a:r>
              <a:rPr lang="fr-FR" dirty="0" smtClean="0"/>
              <a:t> </a:t>
            </a:r>
            <a:r>
              <a:rPr lang="fr-FR" sz="2400" i="1" dirty="0" smtClean="0"/>
              <a:t>(en kJ.mol</a:t>
            </a:r>
            <a:r>
              <a:rPr lang="fr-FR" sz="2400" i="1" baseline="30000" dirty="0" smtClean="0"/>
              <a:t>-1</a:t>
            </a:r>
            <a:r>
              <a:rPr lang="fr-FR" sz="2400" i="1" dirty="0" smtClean="0"/>
              <a:t>)</a:t>
            </a:r>
            <a:r>
              <a:rPr lang="fr-FR" dirty="0" smtClean="0"/>
              <a:t>:                                </a:t>
            </a:r>
            <a:r>
              <a:rPr lang="fr-FR" i="1" dirty="0" smtClean="0"/>
              <a:t>I est un halogène</a:t>
            </a:r>
          </a:p>
          <a:p>
            <a:pPr marL="0" indent="0">
              <a:buNone/>
            </a:pPr>
            <a:r>
              <a:rPr lang="fr-FR" dirty="0" smtClean="0"/>
              <a:t>Δ</a:t>
            </a:r>
            <a:r>
              <a:rPr lang="fr-FR" baseline="-25000" dirty="0" smtClean="0"/>
              <a:t>f</a:t>
            </a:r>
            <a:r>
              <a:rPr lang="fr-FR" dirty="0" smtClean="0"/>
              <a:t>H</a:t>
            </a:r>
            <a:r>
              <a:rPr lang="fr-FR" baseline="30000" dirty="0" smtClean="0"/>
              <a:t>0</a:t>
            </a:r>
            <a:r>
              <a:rPr lang="fr-FR" dirty="0" smtClean="0"/>
              <a:t> </a:t>
            </a:r>
            <a:r>
              <a:rPr lang="fr-FR" dirty="0"/>
              <a:t>CH</a:t>
            </a:r>
            <a:r>
              <a:rPr lang="fr-FR" baseline="-25000" dirty="0"/>
              <a:t>3</a:t>
            </a:r>
            <a:r>
              <a:rPr lang="fr-FR" dirty="0"/>
              <a:t>CH</a:t>
            </a:r>
            <a:r>
              <a:rPr lang="fr-FR" baseline="-25000" dirty="0"/>
              <a:t>2</a:t>
            </a:r>
            <a:r>
              <a:rPr lang="fr-FR" dirty="0"/>
              <a:t>CH</a:t>
            </a:r>
            <a:r>
              <a:rPr lang="fr-FR" baseline="-25000" dirty="0"/>
              <a:t>2</a:t>
            </a:r>
            <a:r>
              <a:rPr lang="fr-FR" dirty="0"/>
              <a:t>I (s) = 450 kJ.mol-1</a:t>
            </a:r>
          </a:p>
          <a:p>
            <a:pPr marL="0" indent="0">
              <a:buNone/>
            </a:pPr>
            <a:r>
              <a:rPr lang="fr-FR" dirty="0"/>
              <a:t>ΔH</a:t>
            </a:r>
            <a:r>
              <a:rPr lang="fr-FR" baseline="30000" dirty="0"/>
              <a:t>0</a:t>
            </a:r>
            <a:r>
              <a:rPr lang="fr-FR" baseline="-25000" dirty="0"/>
              <a:t>condensation </a:t>
            </a:r>
            <a:r>
              <a:rPr lang="fr-FR" dirty="0"/>
              <a:t>I</a:t>
            </a:r>
            <a:r>
              <a:rPr lang="fr-FR" baseline="-25000" dirty="0"/>
              <a:t>2  </a:t>
            </a:r>
            <a:r>
              <a:rPr lang="fr-FR" dirty="0"/>
              <a:t>= -</a:t>
            </a:r>
            <a:r>
              <a:rPr lang="fr-FR" dirty="0" smtClean="0"/>
              <a:t>60                                 ΔH</a:t>
            </a:r>
            <a:r>
              <a:rPr lang="fr-FR" baseline="30000" dirty="0" smtClean="0"/>
              <a:t>0</a:t>
            </a:r>
            <a:r>
              <a:rPr lang="fr-FR" baseline="-25000" dirty="0" smtClean="0"/>
              <a:t>sublimation</a:t>
            </a:r>
            <a:r>
              <a:rPr lang="fr-FR" dirty="0" smtClean="0"/>
              <a:t> </a:t>
            </a:r>
            <a:r>
              <a:rPr lang="fr-FR" dirty="0"/>
              <a:t>C = 130</a:t>
            </a:r>
            <a:r>
              <a:rPr lang="fr-FR" baseline="-25000" dirty="0"/>
              <a:t> </a:t>
            </a:r>
            <a:endParaRPr lang="fr-FR" dirty="0"/>
          </a:p>
          <a:p>
            <a:pPr marL="0" indent="0">
              <a:buNone/>
            </a:pPr>
            <a:r>
              <a:rPr lang="fr-FR" dirty="0"/>
              <a:t>ΔH</a:t>
            </a:r>
            <a:r>
              <a:rPr lang="fr-FR" baseline="30000" dirty="0"/>
              <a:t>0</a:t>
            </a:r>
            <a:r>
              <a:rPr lang="fr-FR" baseline="-25000" dirty="0"/>
              <a:t>vaporisation </a:t>
            </a:r>
            <a:r>
              <a:rPr lang="fr-FR" dirty="0"/>
              <a:t>CH</a:t>
            </a:r>
            <a:r>
              <a:rPr lang="fr-FR" baseline="-25000" dirty="0"/>
              <a:t>3</a:t>
            </a:r>
            <a:r>
              <a:rPr lang="fr-FR" dirty="0"/>
              <a:t>CH</a:t>
            </a:r>
            <a:r>
              <a:rPr lang="fr-FR" baseline="-25000" dirty="0"/>
              <a:t>2</a:t>
            </a:r>
            <a:r>
              <a:rPr lang="fr-FR" dirty="0"/>
              <a:t>CH</a:t>
            </a:r>
            <a:r>
              <a:rPr lang="fr-FR" baseline="-25000" dirty="0"/>
              <a:t>2</a:t>
            </a:r>
            <a:r>
              <a:rPr lang="fr-FR" dirty="0"/>
              <a:t>I = </a:t>
            </a:r>
            <a:r>
              <a:rPr lang="fr-FR" dirty="0" smtClean="0"/>
              <a:t>50                  ΔH</a:t>
            </a:r>
            <a:r>
              <a:rPr lang="fr-FR" baseline="30000" dirty="0" smtClean="0"/>
              <a:t>0</a:t>
            </a:r>
            <a:r>
              <a:rPr lang="fr-FR" baseline="-25000" dirty="0" smtClean="0"/>
              <a:t>solidification </a:t>
            </a:r>
            <a:r>
              <a:rPr lang="fr-FR" dirty="0"/>
              <a:t>CH</a:t>
            </a:r>
            <a:r>
              <a:rPr lang="fr-FR" baseline="-25000" dirty="0"/>
              <a:t>3</a:t>
            </a:r>
            <a:r>
              <a:rPr lang="fr-FR" dirty="0"/>
              <a:t>CH</a:t>
            </a:r>
            <a:r>
              <a:rPr lang="fr-FR" baseline="-25000" dirty="0"/>
              <a:t>2</a:t>
            </a:r>
            <a:r>
              <a:rPr lang="fr-FR" dirty="0"/>
              <a:t>CH</a:t>
            </a:r>
            <a:r>
              <a:rPr lang="fr-FR" baseline="-25000" dirty="0"/>
              <a:t>2</a:t>
            </a:r>
            <a:r>
              <a:rPr lang="fr-FR" dirty="0"/>
              <a:t>I = -</a:t>
            </a:r>
            <a:r>
              <a:rPr lang="fr-FR" dirty="0" smtClean="0"/>
              <a:t>100</a:t>
            </a:r>
          </a:p>
          <a:p>
            <a:pPr marL="0" indent="0">
              <a:buNone/>
            </a:pPr>
            <a:r>
              <a:rPr lang="fr-FR" dirty="0" smtClean="0"/>
              <a:t>D</a:t>
            </a:r>
            <a:r>
              <a:rPr lang="fr-FR" baseline="-25000" dirty="0" smtClean="0"/>
              <a:t>H-H</a:t>
            </a:r>
            <a:r>
              <a:rPr lang="fr-FR" dirty="0" smtClean="0"/>
              <a:t> </a:t>
            </a:r>
            <a:r>
              <a:rPr lang="fr-FR" dirty="0"/>
              <a:t>= 500    </a:t>
            </a:r>
            <a:r>
              <a:rPr lang="fr-FR" dirty="0" smtClean="0"/>
              <a:t>             </a:t>
            </a:r>
            <a:r>
              <a:rPr lang="fr-FR" dirty="0"/>
              <a:t>D</a:t>
            </a:r>
            <a:r>
              <a:rPr lang="fr-FR" baseline="-25000" dirty="0"/>
              <a:t>C-H</a:t>
            </a:r>
            <a:r>
              <a:rPr lang="fr-FR" dirty="0"/>
              <a:t> = 180   </a:t>
            </a:r>
            <a:r>
              <a:rPr lang="fr-FR" dirty="0" smtClean="0"/>
              <a:t>             </a:t>
            </a:r>
            <a:r>
              <a:rPr lang="fr-FR" dirty="0"/>
              <a:t>D</a:t>
            </a:r>
            <a:r>
              <a:rPr lang="fr-FR" baseline="-25000" dirty="0"/>
              <a:t>C-C</a:t>
            </a:r>
            <a:r>
              <a:rPr lang="fr-FR" dirty="0"/>
              <a:t> = 45 </a:t>
            </a:r>
            <a:r>
              <a:rPr lang="fr-FR" dirty="0" smtClean="0"/>
              <a:t>               </a:t>
            </a:r>
            <a:r>
              <a:rPr lang="fr-FR" dirty="0"/>
              <a:t>D</a:t>
            </a:r>
            <a:r>
              <a:rPr lang="fr-FR" baseline="-25000" dirty="0"/>
              <a:t>C-I</a:t>
            </a:r>
            <a:r>
              <a:rPr lang="fr-FR" dirty="0"/>
              <a:t> = 320</a:t>
            </a:r>
          </a:p>
          <a:p>
            <a:pPr marL="0" indent="0">
              <a:buNone/>
            </a:pPr>
            <a:endParaRPr lang="fr-FR" dirty="0" smtClean="0"/>
          </a:p>
          <a:p>
            <a:pPr marL="0" indent="0">
              <a:buNone/>
            </a:pPr>
            <a:r>
              <a:rPr lang="fr-FR" dirty="0" smtClean="0"/>
              <a:t>A) 100 kJ.mol</a:t>
            </a:r>
            <a:r>
              <a:rPr lang="fr-FR" baseline="30000" dirty="0" smtClean="0"/>
              <a:t>-1</a:t>
            </a:r>
            <a:r>
              <a:rPr lang="fr-FR" i="1" baseline="30000" dirty="0" smtClean="0"/>
              <a:t>            </a:t>
            </a:r>
            <a:r>
              <a:rPr lang="fr-FR" dirty="0" smtClean="0"/>
              <a:t>B) 200 kJ.mol</a:t>
            </a:r>
            <a:r>
              <a:rPr lang="fr-FR" baseline="30000" dirty="0" smtClean="0"/>
              <a:t>-1</a:t>
            </a:r>
            <a:r>
              <a:rPr lang="fr-FR" dirty="0" smtClean="0"/>
              <a:t>            C) 350 kJ.mol</a:t>
            </a:r>
            <a:r>
              <a:rPr lang="fr-FR" baseline="30000" dirty="0" smtClean="0"/>
              <a:t>-1</a:t>
            </a:r>
            <a:r>
              <a:rPr lang="fr-FR" dirty="0" smtClean="0"/>
              <a:t>             D) 50 kJ.mol</a:t>
            </a:r>
            <a:r>
              <a:rPr lang="fr-FR" baseline="30000" dirty="0" smtClean="0"/>
              <a:t>-1</a:t>
            </a:r>
            <a:r>
              <a:rPr lang="fr-FR" i="1" baseline="30000" dirty="0" smtClean="0"/>
              <a:t> </a:t>
            </a:r>
            <a:endParaRPr lang="fr-FR" dirty="0"/>
          </a:p>
        </p:txBody>
      </p:sp>
    </p:spTree>
    <p:extLst>
      <p:ext uri="{BB962C8B-B14F-4D97-AF65-F5344CB8AC3E}">
        <p14:creationId xmlns:p14="http://schemas.microsoft.com/office/powerpoint/2010/main" val="23885455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u="sng" dirty="0" smtClean="0"/>
              <a:t>QCM 6 :</a:t>
            </a:r>
            <a:endParaRPr lang="fr-FR" u="sng" dirty="0"/>
          </a:p>
        </p:txBody>
      </p:sp>
      <mc:AlternateContent xmlns:mc="http://schemas.openxmlformats.org/markup-compatibility/2006" xmlns:a14="http://schemas.microsoft.com/office/drawing/2010/main">
        <mc:Choice Requires="a14">
          <p:sp>
            <p:nvSpPr>
              <p:cNvPr id="3" name="Espace réservé du contenu 2"/>
              <p:cNvSpPr>
                <a:spLocks noGrp="1"/>
              </p:cNvSpPr>
              <p:nvPr>
                <p:ph idx="1"/>
              </p:nvPr>
            </p:nvSpPr>
            <p:spPr>
              <a:xfrm>
                <a:off x="486770" y="1852921"/>
                <a:ext cx="11218460" cy="4351338"/>
              </a:xfrm>
            </p:spPr>
            <p:txBody>
              <a:bodyPr/>
              <a:lstStyle/>
              <a:p>
                <a:pPr marL="0" indent="0">
                  <a:buNone/>
                </a:pPr>
                <a:r>
                  <a:rPr lang="fr-FR" dirty="0" smtClean="0"/>
                  <a:t>On considère la réaction suivante XeO</a:t>
                </a:r>
                <a:r>
                  <a:rPr lang="fr-FR" baseline="-25000" dirty="0" smtClean="0"/>
                  <a:t>4 (s)</a:t>
                </a:r>
                <a:r>
                  <a:rPr lang="fr-FR" dirty="0"/>
                  <a:t> → </a:t>
                </a:r>
                <a:r>
                  <a:rPr lang="fr-FR" dirty="0" smtClean="0"/>
                  <a:t>Xe</a:t>
                </a:r>
                <a:r>
                  <a:rPr lang="fr-FR" baseline="-25000" dirty="0" smtClean="0"/>
                  <a:t>(g) </a:t>
                </a:r>
                <a:r>
                  <a:rPr lang="fr-FR" dirty="0"/>
                  <a:t>+ 2 </a:t>
                </a:r>
                <a:r>
                  <a:rPr lang="fr-FR" dirty="0" smtClean="0"/>
                  <a:t>O</a:t>
                </a:r>
                <a:r>
                  <a:rPr lang="fr-FR" baseline="-25000" dirty="0" smtClean="0"/>
                  <a:t>2 (g)</a:t>
                </a:r>
                <a:r>
                  <a:rPr lang="fr-FR" dirty="0" smtClean="0"/>
                  <a:t>. </a:t>
                </a:r>
              </a:p>
              <a:p>
                <a:pPr marL="0" indent="0">
                  <a:buNone/>
                </a:pPr>
                <a:r>
                  <a:rPr lang="fr-FR" dirty="0" smtClean="0"/>
                  <a:t>On note son enthalpie </a:t>
                </a:r>
                <a:r>
                  <a:rPr lang="el-GR" dirty="0" smtClean="0"/>
                  <a:t>Δ</a:t>
                </a:r>
                <a:r>
                  <a:rPr lang="fr-FR" baseline="-25000" dirty="0" smtClean="0"/>
                  <a:t>r</a:t>
                </a:r>
                <a:r>
                  <a:rPr lang="fr-FR" dirty="0" smtClean="0"/>
                  <a:t>H</a:t>
                </a:r>
                <a:r>
                  <a:rPr lang="fr-FR" baseline="30000" dirty="0" smtClean="0"/>
                  <a:t>0</a:t>
                </a:r>
                <a:r>
                  <a:rPr lang="fr-FR" dirty="0" smtClean="0"/>
                  <a:t> = -643 kJ.mol</a:t>
                </a:r>
                <a:r>
                  <a:rPr lang="fr-FR" baseline="30000" dirty="0" smtClean="0"/>
                  <a:t>-1</a:t>
                </a:r>
                <a:r>
                  <a:rPr lang="fr-FR" dirty="0" smtClean="0"/>
                  <a:t> </a:t>
                </a:r>
              </a:p>
              <a:p>
                <a:pPr marL="0" indent="0">
                  <a:buNone/>
                </a:pPr>
                <a:r>
                  <a:rPr lang="fr-FR" u="sng" dirty="0" smtClean="0"/>
                  <a:t>Identifiez les propositions justes</a:t>
                </a:r>
                <a:r>
                  <a:rPr lang="fr-FR" dirty="0" smtClean="0"/>
                  <a:t> : </a:t>
                </a:r>
              </a:p>
              <a:p>
                <a:pPr marL="0" indent="0">
                  <a:buNone/>
                </a:pPr>
                <a:r>
                  <a:rPr lang="fr-FR" dirty="0" smtClean="0"/>
                  <a:t>A)La réaction est endothermique </a:t>
                </a:r>
              </a:p>
              <a:p>
                <a:pPr marL="0" indent="0">
                  <a:buNone/>
                </a:pPr>
                <a:r>
                  <a:rPr lang="fr-FR" dirty="0" smtClean="0"/>
                  <a:t>B)L’activité du </a:t>
                </a:r>
                <a:r>
                  <a:rPr lang="fr-FR" dirty="0" err="1" smtClean="0"/>
                  <a:t>tétraoxyde</a:t>
                </a:r>
                <a:r>
                  <a:rPr lang="fr-FR" dirty="0" smtClean="0"/>
                  <a:t> </a:t>
                </a:r>
                <a:r>
                  <a:rPr lang="fr-FR" dirty="0"/>
                  <a:t>de </a:t>
                </a:r>
                <a:r>
                  <a:rPr lang="fr-FR" dirty="0" smtClean="0"/>
                  <a:t>xénon vaut 1</a:t>
                </a:r>
              </a:p>
              <a:p>
                <a:pPr marL="0" indent="0">
                  <a:buNone/>
                </a:pPr>
                <a:r>
                  <a:rPr lang="fr-FR" dirty="0" smtClean="0"/>
                  <a:t>C) Une élévation de la température déplace l’équilibre dans le sens indirect</a:t>
                </a:r>
              </a:p>
              <a:p>
                <a:pPr marL="0" indent="0">
                  <a:buNone/>
                </a:pPr>
                <a:r>
                  <a:rPr lang="fr-FR" dirty="0" smtClean="0"/>
                  <a:t>D)La constante d’équilibre de la réaction s’écrit : </a:t>
                </a:r>
                <a14:m>
                  <m:oMath xmlns:m="http://schemas.openxmlformats.org/officeDocument/2006/math">
                    <m:r>
                      <a:rPr lang="fr-FR" b="0" i="1" smtClean="0">
                        <a:latin typeface="Cambria Math" panose="02040503050406030204" pitchFamily="18" charset="0"/>
                      </a:rPr>
                      <m:t>𝐾</m:t>
                    </m:r>
                    <m:r>
                      <a:rPr lang="fr-FR" b="0" i="1" smtClean="0">
                        <a:latin typeface="Cambria Math" panose="02040503050406030204" pitchFamily="18" charset="0"/>
                      </a:rPr>
                      <m:t>=</m:t>
                    </m:r>
                    <m:sSub>
                      <m:sSubPr>
                        <m:ctrlPr>
                          <a:rPr lang="fr-FR" b="0" i="1" smtClean="0">
                            <a:latin typeface="Cambria Math" panose="02040503050406030204" pitchFamily="18" charset="0"/>
                          </a:rPr>
                        </m:ctrlPr>
                      </m:sSubPr>
                      <m:e>
                        <m:r>
                          <a:rPr lang="fr-FR" b="0" i="1" smtClean="0">
                            <a:latin typeface="Cambria Math" panose="02040503050406030204" pitchFamily="18" charset="0"/>
                          </a:rPr>
                          <m:t>𝑎</m:t>
                        </m:r>
                      </m:e>
                      <m:sub>
                        <m:r>
                          <a:rPr lang="fr-FR" b="0" i="1" smtClean="0">
                            <a:latin typeface="Cambria Math" panose="02040503050406030204" pitchFamily="18" charset="0"/>
                          </a:rPr>
                          <m:t>𝑋𝑒</m:t>
                        </m:r>
                        <m:r>
                          <a:rPr lang="fr-FR" b="0" i="1" smtClean="0">
                            <a:latin typeface="Cambria Math" panose="02040503050406030204" pitchFamily="18" charset="0"/>
                          </a:rPr>
                          <m:t>(</m:t>
                        </m:r>
                        <m:r>
                          <a:rPr lang="fr-FR" b="0" i="1" smtClean="0">
                            <a:latin typeface="Cambria Math" panose="02040503050406030204" pitchFamily="18" charset="0"/>
                          </a:rPr>
                          <m:t>𝑔</m:t>
                        </m:r>
                        <m:r>
                          <a:rPr lang="fr-FR" b="0" i="1" smtClean="0">
                            <a:latin typeface="Cambria Math" panose="02040503050406030204" pitchFamily="18" charset="0"/>
                          </a:rPr>
                          <m:t>)</m:t>
                        </m:r>
                      </m:sub>
                    </m:sSub>
                    <m:r>
                      <a:rPr lang="fr-FR" b="0" i="0" smtClean="0">
                        <a:latin typeface="Cambria Math" panose="02040503050406030204" pitchFamily="18" charset="0"/>
                      </a:rPr>
                      <m:t>∗</m:t>
                    </m:r>
                    <m:sSub>
                      <m:sSubPr>
                        <m:ctrlPr>
                          <a:rPr lang="fr-FR" b="0" i="1" smtClean="0">
                            <a:latin typeface="Cambria Math" panose="02040503050406030204" pitchFamily="18" charset="0"/>
                          </a:rPr>
                        </m:ctrlPr>
                      </m:sSubPr>
                      <m:e>
                        <m:sSup>
                          <m:sSupPr>
                            <m:ctrlPr>
                              <a:rPr lang="fr-FR" b="0" i="1" smtClean="0">
                                <a:latin typeface="Cambria Math" panose="02040503050406030204" pitchFamily="18" charset="0"/>
                              </a:rPr>
                            </m:ctrlPr>
                          </m:sSupPr>
                          <m:e>
                            <m:r>
                              <a:rPr lang="fr-FR" b="0" i="1" smtClean="0">
                                <a:latin typeface="Cambria Math" panose="02040503050406030204" pitchFamily="18" charset="0"/>
                              </a:rPr>
                              <m:t>𝑎</m:t>
                            </m:r>
                          </m:e>
                          <m:sup>
                            <m:r>
                              <a:rPr lang="fr-FR" b="0" i="1" smtClean="0">
                                <a:latin typeface="Cambria Math" panose="02040503050406030204" pitchFamily="18" charset="0"/>
                              </a:rPr>
                              <m:t>2</m:t>
                            </m:r>
                          </m:sup>
                        </m:sSup>
                      </m:e>
                      <m:sub>
                        <m:r>
                          <a:rPr lang="fr-FR" b="0" i="1" smtClean="0">
                            <a:latin typeface="Cambria Math" panose="02040503050406030204" pitchFamily="18" charset="0"/>
                          </a:rPr>
                          <m:t>𝑂</m:t>
                        </m:r>
                        <m:r>
                          <a:rPr lang="fr-FR" b="0" i="1" smtClean="0">
                            <a:latin typeface="Cambria Math" panose="02040503050406030204" pitchFamily="18" charset="0"/>
                          </a:rPr>
                          <m:t>2(</m:t>
                        </m:r>
                        <m:r>
                          <a:rPr lang="fr-FR" b="0" i="1" smtClean="0">
                            <a:latin typeface="Cambria Math" panose="02040503050406030204" pitchFamily="18" charset="0"/>
                          </a:rPr>
                          <m:t>𝑔</m:t>
                        </m:r>
                        <m:r>
                          <a:rPr lang="fr-FR" b="0" i="1" smtClean="0">
                            <a:latin typeface="Cambria Math" panose="02040503050406030204" pitchFamily="18" charset="0"/>
                          </a:rPr>
                          <m:t>)</m:t>
                        </m:r>
                      </m:sub>
                    </m:sSub>
                  </m:oMath>
                </a14:m>
                <a:endParaRPr lang="fr-FR" dirty="0" smtClean="0"/>
              </a:p>
              <a:p>
                <a:pPr marL="0" indent="0">
                  <a:buNone/>
                </a:pPr>
                <a:r>
                  <a:rPr lang="fr-FR" dirty="0" smtClean="0"/>
                  <a:t>E)Toutes les propositions sont fausses</a:t>
                </a:r>
              </a:p>
            </p:txBody>
          </p:sp>
        </mc:Choice>
        <mc:Fallback xmlns="">
          <p:sp>
            <p:nvSpPr>
              <p:cNvPr id="3" name="Espace réservé du contenu 2"/>
              <p:cNvSpPr>
                <a:spLocks noGrp="1" noRot="1" noChangeAspect="1" noMove="1" noResize="1" noEditPoints="1" noAdjustHandles="1" noChangeArrowheads="1" noChangeShapeType="1" noTextEdit="1"/>
              </p:cNvSpPr>
              <p:nvPr>
                <p:ph idx="1"/>
              </p:nvPr>
            </p:nvSpPr>
            <p:spPr>
              <a:xfrm>
                <a:off x="486770" y="1852921"/>
                <a:ext cx="11218460" cy="4351338"/>
              </a:xfrm>
              <a:blipFill rotWithShape="0">
                <a:blip r:embed="rId2"/>
                <a:stretch>
                  <a:fillRect l="-1141" t="-2381"/>
                </a:stretch>
              </a:blipFill>
            </p:spPr>
            <p:txBody>
              <a:bodyPr/>
              <a:lstStyle/>
              <a:p>
                <a:r>
                  <a:rPr lang="fr-FR">
                    <a:noFill/>
                  </a:rPr>
                  <a:t> </a:t>
                </a:r>
              </a:p>
            </p:txBody>
          </p:sp>
        </mc:Fallback>
      </mc:AlternateContent>
    </p:spTree>
    <p:extLst>
      <p:ext uri="{BB962C8B-B14F-4D97-AF65-F5344CB8AC3E}">
        <p14:creationId xmlns:p14="http://schemas.microsoft.com/office/powerpoint/2010/main" val="7498321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41405" y="142703"/>
            <a:ext cx="11217876" cy="1325563"/>
          </a:xfrm>
        </p:spPr>
        <p:txBody>
          <a:bodyPr/>
          <a:lstStyle/>
          <a:p>
            <a:r>
              <a:rPr lang="fr-FR" u="sng" dirty="0" smtClean="0"/>
              <a:t>QCM 7 : </a:t>
            </a:r>
            <a:endParaRPr lang="fr-FR" u="sng" dirty="0"/>
          </a:p>
        </p:txBody>
      </p:sp>
      <p:sp>
        <p:nvSpPr>
          <p:cNvPr id="3" name="Espace réservé du contenu 2"/>
          <p:cNvSpPr>
            <a:spLocks noGrp="1"/>
          </p:cNvSpPr>
          <p:nvPr>
            <p:ph idx="1"/>
          </p:nvPr>
        </p:nvSpPr>
        <p:spPr>
          <a:xfrm>
            <a:off x="345036" y="1320800"/>
            <a:ext cx="11614245" cy="5537200"/>
          </a:xfrm>
        </p:spPr>
        <p:txBody>
          <a:bodyPr/>
          <a:lstStyle/>
          <a:p>
            <a:pPr marL="0" indent="0">
              <a:buNone/>
            </a:pPr>
            <a:r>
              <a:rPr lang="fr-FR" dirty="0" smtClean="0"/>
              <a:t>On considère la réaction suivante : 2SO</a:t>
            </a:r>
            <a:r>
              <a:rPr lang="fr-FR" baseline="-25000" dirty="0" smtClean="0"/>
              <a:t>2(g)</a:t>
            </a:r>
            <a:r>
              <a:rPr lang="fr-FR" dirty="0" smtClean="0"/>
              <a:t> + O</a:t>
            </a:r>
            <a:r>
              <a:rPr lang="fr-FR" baseline="-25000" dirty="0" smtClean="0"/>
              <a:t>2(g)</a:t>
            </a:r>
            <a:r>
              <a:rPr lang="fr-FR" dirty="0" smtClean="0"/>
              <a:t> =  2SO</a:t>
            </a:r>
            <a:r>
              <a:rPr lang="fr-FR" baseline="-25000" dirty="0" smtClean="0"/>
              <a:t>3(g) </a:t>
            </a:r>
          </a:p>
          <a:p>
            <a:pPr marL="0" indent="0">
              <a:buNone/>
            </a:pPr>
            <a:r>
              <a:rPr lang="fr-FR" dirty="0" smtClean="0"/>
              <a:t>La pression totale du système est égale à 1bar est demeure constante.</a:t>
            </a:r>
          </a:p>
          <a:p>
            <a:pPr marL="0" indent="0">
              <a:buNone/>
            </a:pPr>
            <a:r>
              <a:rPr lang="fr-FR" dirty="0" smtClean="0"/>
              <a:t>On introduit dans l’enceinte 2 moles de chaque espèces du système, à 600K la constante d’équilibre de cette réaction vaut K = 2</a:t>
            </a:r>
          </a:p>
          <a:p>
            <a:pPr marL="0" indent="0">
              <a:buNone/>
            </a:pPr>
            <a:r>
              <a:rPr lang="fr-FR" u="sng" dirty="0" smtClean="0"/>
              <a:t>Identifiez les propositions justes</a:t>
            </a:r>
            <a:r>
              <a:rPr lang="fr-FR" dirty="0" smtClean="0"/>
              <a:t> :</a:t>
            </a:r>
          </a:p>
          <a:p>
            <a:pPr marL="514350" indent="-514350">
              <a:buAutoNum type="alphaUcParenR"/>
            </a:pPr>
            <a:r>
              <a:rPr lang="fr-FR" dirty="0" smtClean="0"/>
              <a:t>Le quotient réactionnel vaut 4</a:t>
            </a:r>
          </a:p>
          <a:p>
            <a:pPr marL="514350" indent="-514350">
              <a:buAutoNum type="alphaUcParenR"/>
            </a:pPr>
            <a:r>
              <a:rPr lang="fr-FR" dirty="0" smtClean="0"/>
              <a:t>Le quotient réactionnel vaut 3</a:t>
            </a:r>
          </a:p>
          <a:p>
            <a:pPr marL="514350" indent="-514350">
              <a:buAutoNum type="alphaUcParenR"/>
            </a:pPr>
            <a:r>
              <a:rPr lang="fr-FR" dirty="0" smtClean="0"/>
              <a:t>La réaction évolue dans le sens direct</a:t>
            </a:r>
          </a:p>
          <a:p>
            <a:pPr marL="514350" indent="-514350">
              <a:buAutoNum type="alphaUcParenR"/>
            </a:pPr>
            <a:r>
              <a:rPr lang="fr-FR" dirty="0" smtClean="0"/>
              <a:t>La réaction évolue dans le sens indirect</a:t>
            </a:r>
          </a:p>
          <a:p>
            <a:pPr marL="514350" indent="-514350">
              <a:buAutoNum type="alphaUcParenR"/>
            </a:pPr>
            <a:r>
              <a:rPr lang="fr-FR" dirty="0" smtClean="0"/>
              <a:t>Toutes les propositions sont fausses</a:t>
            </a:r>
          </a:p>
          <a:p>
            <a:pPr marL="514350" indent="-514350">
              <a:buAutoNum type="alphaUcParenR"/>
            </a:pPr>
            <a:endParaRPr lang="fr-FR" dirty="0"/>
          </a:p>
        </p:txBody>
      </p:sp>
    </p:spTree>
    <p:extLst>
      <p:ext uri="{BB962C8B-B14F-4D97-AF65-F5344CB8AC3E}">
        <p14:creationId xmlns:p14="http://schemas.microsoft.com/office/powerpoint/2010/main" val="25961292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0"/>
            <a:ext cx="10515600" cy="1325563"/>
          </a:xfrm>
        </p:spPr>
        <p:txBody>
          <a:bodyPr/>
          <a:lstStyle/>
          <a:p>
            <a:r>
              <a:rPr lang="fr-FR" u="sng" dirty="0" smtClean="0"/>
              <a:t>QCM 8 :</a:t>
            </a:r>
            <a:endParaRPr lang="fr-FR" u="sng" dirty="0"/>
          </a:p>
        </p:txBody>
      </p:sp>
      <p:sp>
        <p:nvSpPr>
          <p:cNvPr id="3" name="Espace réservé du contenu 2"/>
          <p:cNvSpPr>
            <a:spLocks noGrp="1"/>
          </p:cNvSpPr>
          <p:nvPr>
            <p:ph idx="1"/>
          </p:nvPr>
        </p:nvSpPr>
        <p:spPr>
          <a:xfrm>
            <a:off x="0" y="1117019"/>
            <a:ext cx="12192000" cy="4351338"/>
          </a:xfrm>
        </p:spPr>
        <p:txBody>
          <a:bodyPr>
            <a:noAutofit/>
          </a:bodyPr>
          <a:lstStyle/>
          <a:p>
            <a:pPr marL="0" indent="0">
              <a:buNone/>
            </a:pPr>
            <a:r>
              <a:rPr lang="fr-FR" sz="3200" u="sng" dirty="0" smtClean="0"/>
              <a:t>Identifiez les propositions justes</a:t>
            </a:r>
            <a:r>
              <a:rPr lang="fr-FR" sz="3200" dirty="0" smtClean="0"/>
              <a:t> :</a:t>
            </a:r>
          </a:p>
          <a:p>
            <a:pPr marL="0" indent="0">
              <a:buNone/>
            </a:pPr>
            <a:endParaRPr lang="fr-FR" sz="3200" dirty="0" smtClean="0"/>
          </a:p>
          <a:p>
            <a:pPr marL="514350" indent="-514350">
              <a:buAutoNum type="alphaUcParenR"/>
            </a:pPr>
            <a:r>
              <a:rPr lang="fr-FR" dirty="0" smtClean="0"/>
              <a:t>Une équilibre hétérogène caractérise une vitesse différente pour les deux sens (1 et 2) de réaction</a:t>
            </a:r>
          </a:p>
          <a:p>
            <a:pPr marL="514350" indent="-514350">
              <a:buAutoNum type="alphaUcParenR"/>
            </a:pPr>
            <a:r>
              <a:rPr lang="fr-FR" dirty="0" smtClean="0"/>
              <a:t>L’état d’équilibre peut être qualifié de statique</a:t>
            </a:r>
          </a:p>
          <a:p>
            <a:pPr marL="514350" indent="-514350">
              <a:buAutoNum type="alphaUcParenR"/>
            </a:pPr>
            <a:r>
              <a:rPr lang="fr-FR" dirty="0" smtClean="0"/>
              <a:t>Une des façon de faire baisser la pression d’un système à l’équilibre est de faire diminuer le nombres de moles dans la phase gazeuse</a:t>
            </a:r>
          </a:p>
          <a:p>
            <a:pPr marL="514350" indent="-514350">
              <a:buAutoNum type="alphaUcParenR"/>
            </a:pPr>
            <a:r>
              <a:rPr lang="fr-FR" dirty="0" smtClean="0"/>
              <a:t>La constante d’équilibre varie en fonction de la température</a:t>
            </a:r>
          </a:p>
          <a:p>
            <a:pPr marL="514350" indent="-514350">
              <a:buAutoNum type="alphaUcParenR"/>
            </a:pPr>
            <a:r>
              <a:rPr lang="fr-FR" dirty="0" smtClean="0"/>
              <a:t>La loi de </a:t>
            </a:r>
            <a:r>
              <a:rPr lang="fr-FR" dirty="0"/>
              <a:t>K</a:t>
            </a:r>
            <a:r>
              <a:rPr lang="fr-FR" dirty="0" smtClean="0"/>
              <a:t>irchhoff permet de trouver la valeur de la constante d’équilibre à une température T</a:t>
            </a:r>
            <a:r>
              <a:rPr lang="fr-FR" baseline="-25000" dirty="0" smtClean="0"/>
              <a:t>2</a:t>
            </a:r>
            <a:r>
              <a:rPr lang="fr-FR" dirty="0" smtClean="0"/>
              <a:t>, connaissant sa valeur K</a:t>
            </a:r>
            <a:r>
              <a:rPr lang="fr-FR" baseline="-25000" dirty="0" smtClean="0"/>
              <a:t>1</a:t>
            </a:r>
            <a:r>
              <a:rPr lang="fr-FR" dirty="0" smtClean="0"/>
              <a:t> à une température T</a:t>
            </a:r>
            <a:r>
              <a:rPr lang="fr-FR" baseline="-25000" dirty="0" smtClean="0"/>
              <a:t>1</a:t>
            </a:r>
            <a:endParaRPr lang="fr-FR" baseline="-25000" dirty="0"/>
          </a:p>
        </p:txBody>
      </p:sp>
    </p:spTree>
    <p:extLst>
      <p:ext uri="{BB962C8B-B14F-4D97-AF65-F5344CB8AC3E}">
        <p14:creationId xmlns:p14="http://schemas.microsoft.com/office/powerpoint/2010/main" val="9837434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593502" y="2606049"/>
            <a:ext cx="10515600" cy="1325563"/>
          </a:xfrm>
          <a:ln w="28575">
            <a:solidFill>
              <a:srgbClr val="993366"/>
            </a:solidFill>
          </a:ln>
        </p:spPr>
        <p:txBody>
          <a:bodyPr>
            <a:normAutofit/>
          </a:bodyPr>
          <a:lstStyle/>
          <a:p>
            <a:pPr algn="ctr"/>
            <a:r>
              <a:rPr lang="fr-FR" sz="6000" b="1" dirty="0" smtClean="0">
                <a:solidFill>
                  <a:srgbClr val="FF0066"/>
                </a:solidFill>
              </a:rPr>
              <a:t>CORRECTION</a:t>
            </a:r>
            <a:endParaRPr lang="fr-FR" sz="5400" dirty="0"/>
          </a:p>
        </p:txBody>
      </p:sp>
    </p:spTree>
    <p:extLst>
      <p:ext uri="{BB962C8B-B14F-4D97-AF65-F5344CB8AC3E}">
        <p14:creationId xmlns:p14="http://schemas.microsoft.com/office/powerpoint/2010/main" val="23009299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96837"/>
            <a:ext cx="10515600" cy="1325563"/>
          </a:xfrm>
        </p:spPr>
        <p:txBody>
          <a:bodyPr/>
          <a:lstStyle/>
          <a:p>
            <a:pPr algn="ctr"/>
            <a:r>
              <a:rPr lang="fr-FR" dirty="0" smtClean="0"/>
              <a:t>Correction QCM 1</a:t>
            </a:r>
            <a:endParaRPr lang="fr-FR" dirty="0"/>
          </a:p>
        </p:txBody>
      </p:sp>
      <p:sp>
        <p:nvSpPr>
          <p:cNvPr id="3" name="Espace réservé du contenu 2"/>
          <p:cNvSpPr>
            <a:spLocks noGrp="1"/>
          </p:cNvSpPr>
          <p:nvPr>
            <p:ph idx="1"/>
          </p:nvPr>
        </p:nvSpPr>
        <p:spPr>
          <a:xfrm>
            <a:off x="838200" y="1281069"/>
            <a:ext cx="10263116" cy="5699760"/>
          </a:xfrm>
        </p:spPr>
        <p:txBody>
          <a:bodyPr>
            <a:noAutofit/>
          </a:bodyPr>
          <a:lstStyle/>
          <a:p>
            <a:pPr marL="0" indent="0">
              <a:buNone/>
            </a:pPr>
            <a:r>
              <a:rPr lang="fr-FR" sz="2600" dirty="0" smtClean="0">
                <a:solidFill>
                  <a:srgbClr val="00B050"/>
                </a:solidFill>
              </a:rPr>
              <a:t> A) [</a:t>
            </a:r>
            <a:r>
              <a:rPr lang="fr-FR" sz="2600" baseline="-25000" dirty="0" smtClean="0">
                <a:solidFill>
                  <a:srgbClr val="00B050"/>
                </a:solidFill>
              </a:rPr>
              <a:t>80</a:t>
            </a:r>
            <a:r>
              <a:rPr lang="fr-FR" sz="2600" dirty="0" smtClean="0">
                <a:solidFill>
                  <a:srgbClr val="00B050"/>
                </a:solidFill>
              </a:rPr>
              <a:t>Hg] = 1s</a:t>
            </a:r>
            <a:r>
              <a:rPr lang="fr-FR" sz="2600" baseline="30000" dirty="0" smtClean="0">
                <a:solidFill>
                  <a:srgbClr val="00B050"/>
                </a:solidFill>
              </a:rPr>
              <a:t>2</a:t>
            </a:r>
            <a:r>
              <a:rPr lang="fr-FR" sz="2600" dirty="0" smtClean="0">
                <a:solidFill>
                  <a:srgbClr val="00B050"/>
                </a:solidFill>
              </a:rPr>
              <a:t> 2s</a:t>
            </a:r>
            <a:r>
              <a:rPr lang="fr-FR" sz="2600" baseline="30000" dirty="0" smtClean="0">
                <a:solidFill>
                  <a:srgbClr val="00B050"/>
                </a:solidFill>
              </a:rPr>
              <a:t>2 </a:t>
            </a:r>
            <a:r>
              <a:rPr lang="fr-FR" sz="2600" dirty="0" smtClean="0">
                <a:solidFill>
                  <a:srgbClr val="00B050"/>
                </a:solidFill>
              </a:rPr>
              <a:t>2p</a:t>
            </a:r>
            <a:r>
              <a:rPr lang="fr-FR" sz="2600" baseline="30000" dirty="0" smtClean="0">
                <a:solidFill>
                  <a:srgbClr val="00B050"/>
                </a:solidFill>
              </a:rPr>
              <a:t>6</a:t>
            </a:r>
            <a:r>
              <a:rPr lang="fr-FR" sz="2600" dirty="0" smtClean="0">
                <a:solidFill>
                  <a:srgbClr val="00B050"/>
                </a:solidFill>
              </a:rPr>
              <a:t> 3s</a:t>
            </a:r>
            <a:r>
              <a:rPr lang="fr-FR" sz="2600" baseline="30000" dirty="0" smtClean="0">
                <a:solidFill>
                  <a:srgbClr val="00B050"/>
                </a:solidFill>
              </a:rPr>
              <a:t>2</a:t>
            </a:r>
            <a:r>
              <a:rPr lang="fr-FR" sz="2600" dirty="0" smtClean="0">
                <a:solidFill>
                  <a:srgbClr val="00B050"/>
                </a:solidFill>
              </a:rPr>
              <a:t> 3p</a:t>
            </a:r>
            <a:r>
              <a:rPr lang="fr-FR" sz="2600" baseline="30000" dirty="0" smtClean="0">
                <a:solidFill>
                  <a:srgbClr val="00B050"/>
                </a:solidFill>
              </a:rPr>
              <a:t>6</a:t>
            </a:r>
            <a:r>
              <a:rPr lang="fr-FR" sz="2600" dirty="0" smtClean="0">
                <a:solidFill>
                  <a:srgbClr val="00B050"/>
                </a:solidFill>
              </a:rPr>
              <a:t> 3d</a:t>
            </a:r>
            <a:r>
              <a:rPr lang="fr-FR" sz="2600" baseline="30000" dirty="0" smtClean="0">
                <a:solidFill>
                  <a:srgbClr val="00B050"/>
                </a:solidFill>
              </a:rPr>
              <a:t>10</a:t>
            </a:r>
            <a:r>
              <a:rPr lang="fr-FR" sz="2600" dirty="0" smtClean="0">
                <a:solidFill>
                  <a:srgbClr val="00B050"/>
                </a:solidFill>
              </a:rPr>
              <a:t> 4s</a:t>
            </a:r>
            <a:r>
              <a:rPr lang="fr-FR" sz="2600" baseline="30000" dirty="0" smtClean="0">
                <a:solidFill>
                  <a:srgbClr val="00B050"/>
                </a:solidFill>
              </a:rPr>
              <a:t>2</a:t>
            </a:r>
            <a:r>
              <a:rPr lang="fr-FR" sz="2600" dirty="0" smtClean="0">
                <a:solidFill>
                  <a:srgbClr val="00B050"/>
                </a:solidFill>
              </a:rPr>
              <a:t> 4p</a:t>
            </a:r>
            <a:r>
              <a:rPr lang="fr-FR" sz="2600" baseline="30000" dirty="0" smtClean="0">
                <a:solidFill>
                  <a:srgbClr val="00B050"/>
                </a:solidFill>
              </a:rPr>
              <a:t>6</a:t>
            </a:r>
            <a:r>
              <a:rPr lang="fr-FR" sz="2600" dirty="0" smtClean="0">
                <a:solidFill>
                  <a:srgbClr val="00B050"/>
                </a:solidFill>
              </a:rPr>
              <a:t> 4d</a:t>
            </a:r>
            <a:r>
              <a:rPr lang="fr-FR" sz="2600" baseline="30000" dirty="0" smtClean="0">
                <a:solidFill>
                  <a:srgbClr val="00B050"/>
                </a:solidFill>
              </a:rPr>
              <a:t>10 </a:t>
            </a:r>
            <a:r>
              <a:rPr lang="fr-FR" sz="2600" u="sng" dirty="0">
                <a:solidFill>
                  <a:srgbClr val="00B050"/>
                </a:solidFill>
              </a:rPr>
              <a:t>4f</a:t>
            </a:r>
            <a:r>
              <a:rPr lang="fr-FR" sz="2600" u="sng" baseline="30000" dirty="0">
                <a:solidFill>
                  <a:srgbClr val="00B050"/>
                </a:solidFill>
              </a:rPr>
              <a:t>14</a:t>
            </a:r>
            <a:r>
              <a:rPr lang="fr-FR" sz="2600" baseline="30000" dirty="0">
                <a:solidFill>
                  <a:srgbClr val="00B050"/>
                </a:solidFill>
              </a:rPr>
              <a:t> </a:t>
            </a:r>
            <a:r>
              <a:rPr lang="fr-FR" sz="2600" dirty="0" smtClean="0">
                <a:solidFill>
                  <a:srgbClr val="00B050"/>
                </a:solidFill>
              </a:rPr>
              <a:t>5s</a:t>
            </a:r>
            <a:r>
              <a:rPr lang="fr-FR" sz="2600" baseline="30000" dirty="0" smtClean="0">
                <a:solidFill>
                  <a:srgbClr val="00B050"/>
                </a:solidFill>
              </a:rPr>
              <a:t>2</a:t>
            </a:r>
            <a:r>
              <a:rPr lang="fr-FR" sz="2600" dirty="0" smtClean="0">
                <a:solidFill>
                  <a:srgbClr val="00B050"/>
                </a:solidFill>
              </a:rPr>
              <a:t> 5p</a:t>
            </a:r>
            <a:r>
              <a:rPr lang="fr-FR" sz="2600" baseline="30000" dirty="0" smtClean="0">
                <a:solidFill>
                  <a:srgbClr val="00B050"/>
                </a:solidFill>
              </a:rPr>
              <a:t>6</a:t>
            </a:r>
            <a:r>
              <a:rPr lang="fr-FR" sz="2600" dirty="0" smtClean="0">
                <a:solidFill>
                  <a:srgbClr val="00B050"/>
                </a:solidFill>
              </a:rPr>
              <a:t> 5d</a:t>
            </a:r>
            <a:r>
              <a:rPr lang="fr-FR" sz="2600" baseline="30000" dirty="0" smtClean="0">
                <a:solidFill>
                  <a:srgbClr val="00B050"/>
                </a:solidFill>
              </a:rPr>
              <a:t>10</a:t>
            </a:r>
            <a:r>
              <a:rPr lang="fr-FR" sz="2600" dirty="0" smtClean="0">
                <a:solidFill>
                  <a:srgbClr val="00B050"/>
                </a:solidFill>
              </a:rPr>
              <a:t> 6s</a:t>
            </a:r>
            <a:r>
              <a:rPr lang="fr-FR" sz="2600" baseline="30000" dirty="0" smtClean="0">
                <a:solidFill>
                  <a:srgbClr val="00B050"/>
                </a:solidFill>
              </a:rPr>
              <a:t>2</a:t>
            </a:r>
          </a:p>
          <a:p>
            <a:pPr marL="0" indent="0">
              <a:buNone/>
            </a:pPr>
            <a:endParaRPr lang="fr-FR" sz="2600" baseline="30000" dirty="0" smtClean="0">
              <a:solidFill>
                <a:schemeClr val="accent6"/>
              </a:solidFill>
            </a:endParaRPr>
          </a:p>
          <a:p>
            <a:pPr marL="0" indent="0">
              <a:buNone/>
            </a:pPr>
            <a:r>
              <a:rPr lang="fr-FR" sz="2600" dirty="0" smtClean="0">
                <a:solidFill>
                  <a:srgbClr val="FF0000"/>
                </a:solidFill>
              </a:rPr>
              <a:t>B) [</a:t>
            </a:r>
            <a:r>
              <a:rPr lang="fr-FR" sz="2600" baseline="-25000" dirty="0" smtClean="0">
                <a:solidFill>
                  <a:srgbClr val="FF0000"/>
                </a:solidFill>
              </a:rPr>
              <a:t>72</a:t>
            </a:r>
            <a:r>
              <a:rPr lang="fr-FR" sz="2600" dirty="0" smtClean="0">
                <a:solidFill>
                  <a:srgbClr val="FF0000"/>
                </a:solidFill>
              </a:rPr>
              <a:t>Hf] = 1s</a:t>
            </a:r>
            <a:r>
              <a:rPr lang="fr-FR" sz="2600" baseline="30000" dirty="0" smtClean="0">
                <a:solidFill>
                  <a:srgbClr val="FF0000"/>
                </a:solidFill>
              </a:rPr>
              <a:t>2</a:t>
            </a:r>
            <a:r>
              <a:rPr lang="fr-FR" sz="2600" dirty="0" smtClean="0">
                <a:solidFill>
                  <a:srgbClr val="FF0000"/>
                </a:solidFill>
              </a:rPr>
              <a:t> 2s</a:t>
            </a:r>
            <a:r>
              <a:rPr lang="fr-FR" sz="2600" baseline="30000" dirty="0" smtClean="0">
                <a:solidFill>
                  <a:srgbClr val="FF0000"/>
                </a:solidFill>
              </a:rPr>
              <a:t>2</a:t>
            </a:r>
            <a:r>
              <a:rPr lang="fr-FR" sz="2600" dirty="0" smtClean="0">
                <a:solidFill>
                  <a:srgbClr val="FF0000"/>
                </a:solidFill>
              </a:rPr>
              <a:t> 2p</a:t>
            </a:r>
            <a:r>
              <a:rPr lang="fr-FR" sz="2600" baseline="30000" dirty="0" smtClean="0">
                <a:solidFill>
                  <a:srgbClr val="FF0000"/>
                </a:solidFill>
              </a:rPr>
              <a:t>6</a:t>
            </a:r>
            <a:r>
              <a:rPr lang="fr-FR" sz="2600" dirty="0" smtClean="0">
                <a:solidFill>
                  <a:srgbClr val="FF0000"/>
                </a:solidFill>
              </a:rPr>
              <a:t> 3s</a:t>
            </a:r>
            <a:r>
              <a:rPr lang="fr-FR" sz="2600" baseline="30000" dirty="0" smtClean="0">
                <a:solidFill>
                  <a:srgbClr val="FF0000"/>
                </a:solidFill>
              </a:rPr>
              <a:t>2</a:t>
            </a:r>
            <a:r>
              <a:rPr lang="fr-FR" sz="2600" dirty="0" smtClean="0">
                <a:solidFill>
                  <a:srgbClr val="FF0000"/>
                </a:solidFill>
              </a:rPr>
              <a:t> 3p</a:t>
            </a:r>
            <a:r>
              <a:rPr lang="fr-FR" sz="2600" baseline="30000" dirty="0" smtClean="0">
                <a:solidFill>
                  <a:srgbClr val="FF0000"/>
                </a:solidFill>
              </a:rPr>
              <a:t>6</a:t>
            </a:r>
            <a:r>
              <a:rPr lang="fr-FR" sz="2600" dirty="0" smtClean="0">
                <a:solidFill>
                  <a:srgbClr val="FF0000"/>
                </a:solidFill>
              </a:rPr>
              <a:t> 3d</a:t>
            </a:r>
            <a:r>
              <a:rPr lang="fr-FR" sz="2600" baseline="30000" dirty="0" smtClean="0">
                <a:solidFill>
                  <a:srgbClr val="FF0000"/>
                </a:solidFill>
              </a:rPr>
              <a:t>10</a:t>
            </a:r>
            <a:r>
              <a:rPr lang="fr-FR" sz="2600" dirty="0" smtClean="0">
                <a:solidFill>
                  <a:srgbClr val="FF0000"/>
                </a:solidFill>
              </a:rPr>
              <a:t> 4s</a:t>
            </a:r>
            <a:r>
              <a:rPr lang="fr-FR" sz="2600" baseline="30000" dirty="0" smtClean="0">
                <a:solidFill>
                  <a:srgbClr val="FF0000"/>
                </a:solidFill>
              </a:rPr>
              <a:t>2</a:t>
            </a:r>
            <a:r>
              <a:rPr lang="fr-FR" sz="2600" dirty="0" smtClean="0">
                <a:solidFill>
                  <a:srgbClr val="FF0000"/>
                </a:solidFill>
              </a:rPr>
              <a:t> 4p</a:t>
            </a:r>
            <a:r>
              <a:rPr lang="fr-FR" sz="2600" baseline="30000" dirty="0" smtClean="0">
                <a:solidFill>
                  <a:srgbClr val="FF0000"/>
                </a:solidFill>
              </a:rPr>
              <a:t>6</a:t>
            </a:r>
            <a:r>
              <a:rPr lang="fr-FR" sz="2600" dirty="0" smtClean="0">
                <a:solidFill>
                  <a:srgbClr val="FF0000"/>
                </a:solidFill>
              </a:rPr>
              <a:t> 4d</a:t>
            </a:r>
            <a:r>
              <a:rPr lang="fr-FR" sz="2600" baseline="30000" dirty="0" smtClean="0">
                <a:solidFill>
                  <a:srgbClr val="FF0000"/>
                </a:solidFill>
              </a:rPr>
              <a:t>10</a:t>
            </a:r>
            <a:r>
              <a:rPr lang="fr-FR" sz="2600" dirty="0" smtClean="0">
                <a:solidFill>
                  <a:srgbClr val="FF0000"/>
                </a:solidFill>
              </a:rPr>
              <a:t> 5s</a:t>
            </a:r>
            <a:r>
              <a:rPr lang="fr-FR" sz="2600" baseline="30000" dirty="0" smtClean="0">
                <a:solidFill>
                  <a:srgbClr val="FF0000"/>
                </a:solidFill>
              </a:rPr>
              <a:t>2</a:t>
            </a:r>
            <a:r>
              <a:rPr lang="fr-FR" sz="2600" dirty="0" smtClean="0">
                <a:solidFill>
                  <a:srgbClr val="FF0000"/>
                </a:solidFill>
              </a:rPr>
              <a:t> 5p</a:t>
            </a:r>
            <a:r>
              <a:rPr lang="fr-FR" sz="2600" baseline="30000" dirty="0" smtClean="0">
                <a:solidFill>
                  <a:srgbClr val="FF0000"/>
                </a:solidFill>
              </a:rPr>
              <a:t>6</a:t>
            </a:r>
            <a:r>
              <a:rPr lang="fr-FR" sz="2600" dirty="0" smtClean="0">
                <a:solidFill>
                  <a:srgbClr val="FF0000"/>
                </a:solidFill>
              </a:rPr>
              <a:t> 6s</a:t>
            </a:r>
            <a:r>
              <a:rPr lang="fr-FR" sz="2600" baseline="30000" dirty="0" smtClean="0">
                <a:solidFill>
                  <a:srgbClr val="FF0000"/>
                </a:solidFill>
              </a:rPr>
              <a:t>2</a:t>
            </a:r>
            <a:r>
              <a:rPr lang="fr-FR" sz="2600" dirty="0" smtClean="0">
                <a:solidFill>
                  <a:srgbClr val="FF0000"/>
                </a:solidFill>
              </a:rPr>
              <a:t> </a:t>
            </a:r>
            <a:r>
              <a:rPr lang="fr-FR" sz="2600" u="sng" dirty="0" smtClean="0">
                <a:solidFill>
                  <a:srgbClr val="FF0000"/>
                </a:solidFill>
              </a:rPr>
              <a:t>4f</a:t>
            </a:r>
            <a:r>
              <a:rPr lang="fr-FR" sz="2600" u="sng" baseline="30000" dirty="0" smtClean="0">
                <a:solidFill>
                  <a:srgbClr val="FF0000"/>
                </a:solidFill>
              </a:rPr>
              <a:t>14</a:t>
            </a:r>
            <a:r>
              <a:rPr lang="fr-FR" sz="2600" dirty="0" smtClean="0">
                <a:solidFill>
                  <a:srgbClr val="FF0000"/>
                </a:solidFill>
              </a:rPr>
              <a:t> 5d</a:t>
            </a:r>
            <a:r>
              <a:rPr lang="fr-FR" sz="2600" baseline="30000" dirty="0" smtClean="0">
                <a:solidFill>
                  <a:srgbClr val="FF0000"/>
                </a:solidFill>
              </a:rPr>
              <a:t>2</a:t>
            </a:r>
          </a:p>
          <a:p>
            <a:pPr marL="0" indent="0">
              <a:buNone/>
            </a:pPr>
            <a:r>
              <a:rPr lang="fr-FR" sz="2600" dirty="0" smtClean="0">
                <a:solidFill>
                  <a:schemeClr val="tx1"/>
                </a:solidFill>
              </a:rPr>
              <a:t>=&gt;[</a:t>
            </a:r>
            <a:r>
              <a:rPr lang="fr-FR" sz="2600" baseline="-25000" dirty="0" smtClean="0">
                <a:solidFill>
                  <a:schemeClr val="tx1"/>
                </a:solidFill>
              </a:rPr>
              <a:t>72</a:t>
            </a:r>
            <a:r>
              <a:rPr lang="fr-FR" sz="2600" dirty="0" smtClean="0">
                <a:solidFill>
                  <a:schemeClr val="tx1"/>
                </a:solidFill>
              </a:rPr>
              <a:t>Hf] = 1s</a:t>
            </a:r>
            <a:r>
              <a:rPr lang="fr-FR" sz="2600" baseline="30000" dirty="0" smtClean="0">
                <a:solidFill>
                  <a:schemeClr val="tx1"/>
                </a:solidFill>
              </a:rPr>
              <a:t>2</a:t>
            </a:r>
            <a:r>
              <a:rPr lang="fr-FR" sz="2600" dirty="0" smtClean="0">
                <a:solidFill>
                  <a:schemeClr val="tx1"/>
                </a:solidFill>
              </a:rPr>
              <a:t> 2s</a:t>
            </a:r>
            <a:r>
              <a:rPr lang="fr-FR" sz="2600" baseline="30000" dirty="0" smtClean="0">
                <a:solidFill>
                  <a:schemeClr val="tx1"/>
                </a:solidFill>
              </a:rPr>
              <a:t>2</a:t>
            </a:r>
            <a:r>
              <a:rPr lang="fr-FR" sz="2600" dirty="0" smtClean="0">
                <a:solidFill>
                  <a:schemeClr val="tx1"/>
                </a:solidFill>
              </a:rPr>
              <a:t> 2p</a:t>
            </a:r>
            <a:r>
              <a:rPr lang="fr-FR" sz="2600" baseline="30000" dirty="0" smtClean="0">
                <a:solidFill>
                  <a:schemeClr val="tx1"/>
                </a:solidFill>
              </a:rPr>
              <a:t>6</a:t>
            </a:r>
            <a:r>
              <a:rPr lang="fr-FR" sz="2600" dirty="0" smtClean="0">
                <a:solidFill>
                  <a:schemeClr val="tx1"/>
                </a:solidFill>
              </a:rPr>
              <a:t> 3s</a:t>
            </a:r>
            <a:r>
              <a:rPr lang="fr-FR" sz="2600" baseline="30000" dirty="0" smtClean="0">
                <a:solidFill>
                  <a:schemeClr val="tx1"/>
                </a:solidFill>
              </a:rPr>
              <a:t>2</a:t>
            </a:r>
            <a:r>
              <a:rPr lang="fr-FR" sz="2600" dirty="0" smtClean="0">
                <a:solidFill>
                  <a:schemeClr val="tx1"/>
                </a:solidFill>
              </a:rPr>
              <a:t> 3p</a:t>
            </a:r>
            <a:r>
              <a:rPr lang="fr-FR" sz="2600" baseline="30000" dirty="0" smtClean="0">
                <a:solidFill>
                  <a:schemeClr val="tx1"/>
                </a:solidFill>
              </a:rPr>
              <a:t>6</a:t>
            </a:r>
            <a:r>
              <a:rPr lang="fr-FR" sz="2600" dirty="0" smtClean="0">
                <a:solidFill>
                  <a:schemeClr val="tx1"/>
                </a:solidFill>
              </a:rPr>
              <a:t> 3d</a:t>
            </a:r>
            <a:r>
              <a:rPr lang="fr-FR" sz="2600" baseline="30000" dirty="0" smtClean="0">
                <a:solidFill>
                  <a:schemeClr val="tx1"/>
                </a:solidFill>
              </a:rPr>
              <a:t>10</a:t>
            </a:r>
            <a:r>
              <a:rPr lang="fr-FR" sz="2600" dirty="0" smtClean="0">
                <a:solidFill>
                  <a:schemeClr val="tx1"/>
                </a:solidFill>
              </a:rPr>
              <a:t> 4s</a:t>
            </a:r>
            <a:r>
              <a:rPr lang="fr-FR" sz="2600" baseline="30000" dirty="0" smtClean="0">
                <a:solidFill>
                  <a:schemeClr val="tx1"/>
                </a:solidFill>
              </a:rPr>
              <a:t>2</a:t>
            </a:r>
            <a:r>
              <a:rPr lang="fr-FR" sz="2600" dirty="0" smtClean="0">
                <a:solidFill>
                  <a:schemeClr val="tx1"/>
                </a:solidFill>
              </a:rPr>
              <a:t> 4p</a:t>
            </a:r>
            <a:r>
              <a:rPr lang="fr-FR" sz="2600" baseline="30000" dirty="0" smtClean="0">
                <a:solidFill>
                  <a:schemeClr val="tx1"/>
                </a:solidFill>
              </a:rPr>
              <a:t>6</a:t>
            </a:r>
            <a:r>
              <a:rPr lang="fr-FR" sz="2600" dirty="0" smtClean="0">
                <a:solidFill>
                  <a:schemeClr val="tx1"/>
                </a:solidFill>
              </a:rPr>
              <a:t> 4d</a:t>
            </a:r>
            <a:r>
              <a:rPr lang="fr-FR" sz="2600" baseline="30000" dirty="0" smtClean="0">
                <a:solidFill>
                  <a:schemeClr val="tx1"/>
                </a:solidFill>
              </a:rPr>
              <a:t>10</a:t>
            </a:r>
            <a:r>
              <a:rPr lang="fr-FR" sz="2600" dirty="0" smtClean="0">
                <a:solidFill>
                  <a:schemeClr val="tx1"/>
                </a:solidFill>
              </a:rPr>
              <a:t> </a:t>
            </a:r>
            <a:r>
              <a:rPr lang="fr-FR" sz="2600" u="sng" dirty="0"/>
              <a:t>4f</a:t>
            </a:r>
            <a:r>
              <a:rPr lang="fr-FR" sz="2600" u="sng" baseline="30000" dirty="0"/>
              <a:t>14 </a:t>
            </a:r>
            <a:r>
              <a:rPr lang="fr-FR" sz="2600" baseline="30000" dirty="0"/>
              <a:t> </a:t>
            </a:r>
            <a:r>
              <a:rPr lang="fr-FR" sz="2600" dirty="0" smtClean="0">
                <a:solidFill>
                  <a:schemeClr val="tx1"/>
                </a:solidFill>
              </a:rPr>
              <a:t>5s</a:t>
            </a:r>
            <a:r>
              <a:rPr lang="fr-FR" sz="2600" baseline="30000" dirty="0" smtClean="0">
                <a:solidFill>
                  <a:schemeClr val="tx1"/>
                </a:solidFill>
              </a:rPr>
              <a:t>2</a:t>
            </a:r>
            <a:r>
              <a:rPr lang="fr-FR" sz="2600" dirty="0" smtClean="0">
                <a:solidFill>
                  <a:schemeClr val="tx1"/>
                </a:solidFill>
              </a:rPr>
              <a:t> 5p</a:t>
            </a:r>
            <a:r>
              <a:rPr lang="fr-FR" sz="2600" baseline="30000" dirty="0" smtClean="0">
                <a:solidFill>
                  <a:schemeClr val="tx1"/>
                </a:solidFill>
              </a:rPr>
              <a:t>6</a:t>
            </a:r>
            <a:r>
              <a:rPr lang="fr-FR" sz="2600" dirty="0" smtClean="0">
                <a:solidFill>
                  <a:schemeClr val="tx1"/>
                </a:solidFill>
              </a:rPr>
              <a:t> 6s</a:t>
            </a:r>
            <a:r>
              <a:rPr lang="fr-FR" sz="2600" baseline="30000" dirty="0" smtClean="0">
                <a:solidFill>
                  <a:schemeClr val="tx1"/>
                </a:solidFill>
              </a:rPr>
              <a:t>2</a:t>
            </a:r>
            <a:r>
              <a:rPr lang="fr-FR" sz="2600" dirty="0" smtClean="0">
                <a:solidFill>
                  <a:schemeClr val="tx1"/>
                </a:solidFill>
              </a:rPr>
              <a:t> 5d</a:t>
            </a:r>
            <a:r>
              <a:rPr lang="fr-FR" sz="2600" baseline="30000" dirty="0" smtClean="0">
                <a:solidFill>
                  <a:schemeClr val="tx1"/>
                </a:solidFill>
              </a:rPr>
              <a:t>2</a:t>
            </a:r>
          </a:p>
          <a:p>
            <a:pPr marL="0" indent="0">
              <a:buNone/>
            </a:pPr>
            <a:endParaRPr lang="fr-FR" sz="2600" baseline="30000" dirty="0" smtClean="0">
              <a:solidFill>
                <a:schemeClr val="tx1"/>
              </a:solidFill>
            </a:endParaRPr>
          </a:p>
          <a:p>
            <a:pPr marL="0" indent="0">
              <a:buNone/>
            </a:pPr>
            <a:r>
              <a:rPr lang="fr-FR" sz="2600" dirty="0" smtClean="0">
                <a:solidFill>
                  <a:srgbClr val="00B050"/>
                </a:solidFill>
              </a:rPr>
              <a:t>C</a:t>
            </a:r>
            <a:r>
              <a:rPr lang="fr-FR" sz="2600" dirty="0">
                <a:solidFill>
                  <a:srgbClr val="00B050"/>
                </a:solidFill>
              </a:rPr>
              <a:t>) Le Mercure [</a:t>
            </a:r>
            <a:r>
              <a:rPr lang="fr-FR" sz="2600" baseline="-25000" dirty="0">
                <a:solidFill>
                  <a:srgbClr val="00B050"/>
                </a:solidFill>
              </a:rPr>
              <a:t>80</a:t>
            </a:r>
            <a:r>
              <a:rPr lang="fr-FR" sz="2600" dirty="0">
                <a:solidFill>
                  <a:srgbClr val="00B050"/>
                </a:solidFill>
              </a:rPr>
              <a:t>Hg] dispose de 2 électrons sur sa couche de valence</a:t>
            </a:r>
          </a:p>
          <a:p>
            <a:pPr>
              <a:buFont typeface="Symbol" panose="05050102010706020507" pitchFamily="18" charset="2"/>
              <a:buChar char="Þ"/>
            </a:pPr>
            <a:r>
              <a:rPr lang="fr-FR" sz="2600" dirty="0" smtClean="0"/>
              <a:t>[</a:t>
            </a:r>
            <a:r>
              <a:rPr lang="fr-FR" sz="2600" baseline="-25000" dirty="0"/>
              <a:t>80</a:t>
            </a:r>
            <a:r>
              <a:rPr lang="fr-FR" sz="2600" dirty="0"/>
              <a:t>Hg] = 1s</a:t>
            </a:r>
            <a:r>
              <a:rPr lang="fr-FR" sz="2600" baseline="30000" dirty="0"/>
              <a:t>2</a:t>
            </a:r>
            <a:r>
              <a:rPr lang="fr-FR" sz="2600" dirty="0"/>
              <a:t> 2s</a:t>
            </a:r>
            <a:r>
              <a:rPr lang="fr-FR" sz="2600" baseline="30000" dirty="0"/>
              <a:t>2 </a:t>
            </a:r>
            <a:r>
              <a:rPr lang="fr-FR" sz="2600" dirty="0"/>
              <a:t>2p</a:t>
            </a:r>
            <a:r>
              <a:rPr lang="fr-FR" sz="2600" baseline="30000" dirty="0"/>
              <a:t>6</a:t>
            </a:r>
            <a:r>
              <a:rPr lang="fr-FR" sz="2600" dirty="0"/>
              <a:t> 3s</a:t>
            </a:r>
            <a:r>
              <a:rPr lang="fr-FR" sz="2600" baseline="30000" dirty="0"/>
              <a:t>2</a:t>
            </a:r>
            <a:r>
              <a:rPr lang="fr-FR" sz="2600" dirty="0"/>
              <a:t> 3p</a:t>
            </a:r>
            <a:r>
              <a:rPr lang="fr-FR" sz="2600" baseline="30000" dirty="0"/>
              <a:t>6</a:t>
            </a:r>
            <a:r>
              <a:rPr lang="fr-FR" sz="2600" dirty="0"/>
              <a:t> 3d</a:t>
            </a:r>
            <a:r>
              <a:rPr lang="fr-FR" sz="2600" baseline="30000" dirty="0"/>
              <a:t>10</a:t>
            </a:r>
            <a:r>
              <a:rPr lang="fr-FR" sz="2600" dirty="0"/>
              <a:t> 4s</a:t>
            </a:r>
            <a:r>
              <a:rPr lang="fr-FR" sz="2600" baseline="30000" dirty="0"/>
              <a:t>2</a:t>
            </a:r>
            <a:r>
              <a:rPr lang="fr-FR" sz="2600" dirty="0"/>
              <a:t> 4p</a:t>
            </a:r>
            <a:r>
              <a:rPr lang="fr-FR" sz="2600" baseline="30000" dirty="0"/>
              <a:t>6</a:t>
            </a:r>
            <a:r>
              <a:rPr lang="fr-FR" sz="2600" dirty="0"/>
              <a:t> 4d</a:t>
            </a:r>
            <a:r>
              <a:rPr lang="fr-FR" sz="2600" baseline="30000" dirty="0"/>
              <a:t>10</a:t>
            </a:r>
            <a:r>
              <a:rPr lang="fr-FR" sz="2600" dirty="0"/>
              <a:t> 4f</a:t>
            </a:r>
            <a:r>
              <a:rPr lang="fr-FR" sz="2600" baseline="30000" dirty="0"/>
              <a:t>14 </a:t>
            </a:r>
            <a:r>
              <a:rPr lang="fr-FR" sz="2600" baseline="30000" dirty="0" smtClean="0"/>
              <a:t> </a:t>
            </a:r>
            <a:r>
              <a:rPr lang="fr-FR" sz="2600" dirty="0" smtClean="0"/>
              <a:t>5s</a:t>
            </a:r>
            <a:r>
              <a:rPr lang="fr-FR" sz="2600" baseline="30000" dirty="0" smtClean="0"/>
              <a:t>2</a:t>
            </a:r>
            <a:r>
              <a:rPr lang="fr-FR" sz="2600" dirty="0" smtClean="0"/>
              <a:t> </a:t>
            </a:r>
            <a:r>
              <a:rPr lang="fr-FR" sz="2600" dirty="0"/>
              <a:t>5p</a:t>
            </a:r>
            <a:r>
              <a:rPr lang="fr-FR" sz="2600" baseline="30000" dirty="0"/>
              <a:t>6</a:t>
            </a:r>
            <a:r>
              <a:rPr lang="fr-FR" sz="2600" dirty="0"/>
              <a:t> </a:t>
            </a:r>
            <a:r>
              <a:rPr lang="fr-FR" sz="2600" dirty="0" smtClean="0"/>
              <a:t>5d</a:t>
            </a:r>
            <a:r>
              <a:rPr lang="fr-FR" sz="2600" baseline="30000" dirty="0" smtClean="0"/>
              <a:t>10</a:t>
            </a:r>
            <a:r>
              <a:rPr lang="fr-FR" sz="2600" dirty="0" smtClean="0"/>
              <a:t> </a:t>
            </a:r>
            <a:r>
              <a:rPr lang="fr-FR" sz="2600" dirty="0"/>
              <a:t>| </a:t>
            </a:r>
            <a:r>
              <a:rPr lang="fr-FR" sz="2600" u="sng" dirty="0"/>
              <a:t>6s</a:t>
            </a:r>
            <a:r>
              <a:rPr lang="fr-FR" sz="2600" u="sng" baseline="30000" dirty="0"/>
              <a:t>2 </a:t>
            </a:r>
            <a:endParaRPr lang="fr-FR" sz="2600" u="sng" baseline="30000" dirty="0" smtClean="0"/>
          </a:p>
          <a:p>
            <a:pPr>
              <a:buFont typeface="Symbol" panose="05050102010706020507" pitchFamily="18" charset="2"/>
              <a:buChar char="Þ"/>
            </a:pPr>
            <a:endParaRPr lang="fr-FR" sz="2600" u="sng" baseline="30000" dirty="0"/>
          </a:p>
          <a:p>
            <a:pPr marL="0" indent="0">
              <a:buNone/>
            </a:pPr>
            <a:r>
              <a:rPr lang="fr-FR" sz="2600" dirty="0">
                <a:solidFill>
                  <a:srgbClr val="00B050"/>
                </a:solidFill>
              </a:rPr>
              <a:t>D) L’hafnium [</a:t>
            </a:r>
            <a:r>
              <a:rPr lang="fr-FR" sz="2600" baseline="-25000" dirty="0">
                <a:solidFill>
                  <a:srgbClr val="00B050"/>
                </a:solidFill>
              </a:rPr>
              <a:t>72</a:t>
            </a:r>
            <a:r>
              <a:rPr lang="fr-FR" sz="2600" dirty="0">
                <a:solidFill>
                  <a:srgbClr val="00B050"/>
                </a:solidFill>
              </a:rPr>
              <a:t>Hf] dispose de 4 électrons sur sa couche de valence</a:t>
            </a:r>
          </a:p>
          <a:p>
            <a:pPr marL="0" indent="0">
              <a:buNone/>
            </a:pPr>
            <a:r>
              <a:rPr lang="fr-FR" sz="2600" dirty="0"/>
              <a:t>=&gt;</a:t>
            </a:r>
            <a:r>
              <a:rPr lang="fr-FR" sz="2600" dirty="0">
                <a:solidFill>
                  <a:schemeClr val="accent3"/>
                </a:solidFill>
              </a:rPr>
              <a:t> </a:t>
            </a:r>
            <a:r>
              <a:rPr lang="fr-FR" sz="2600" dirty="0"/>
              <a:t>[</a:t>
            </a:r>
            <a:r>
              <a:rPr lang="fr-FR" sz="2600" baseline="-25000" dirty="0"/>
              <a:t>72</a:t>
            </a:r>
            <a:r>
              <a:rPr lang="fr-FR" sz="2600" dirty="0"/>
              <a:t>Hf] = 1s</a:t>
            </a:r>
            <a:r>
              <a:rPr lang="fr-FR" sz="2600" baseline="30000" dirty="0"/>
              <a:t>2</a:t>
            </a:r>
            <a:r>
              <a:rPr lang="fr-FR" sz="2600" dirty="0"/>
              <a:t> 2s</a:t>
            </a:r>
            <a:r>
              <a:rPr lang="fr-FR" sz="2600" baseline="30000" dirty="0"/>
              <a:t>2</a:t>
            </a:r>
            <a:r>
              <a:rPr lang="fr-FR" sz="2600" dirty="0"/>
              <a:t> 2p</a:t>
            </a:r>
            <a:r>
              <a:rPr lang="fr-FR" sz="2600" baseline="30000" dirty="0"/>
              <a:t>6</a:t>
            </a:r>
            <a:r>
              <a:rPr lang="fr-FR" sz="2600" dirty="0"/>
              <a:t> 3s</a:t>
            </a:r>
            <a:r>
              <a:rPr lang="fr-FR" sz="2600" baseline="30000" dirty="0"/>
              <a:t>2</a:t>
            </a:r>
            <a:r>
              <a:rPr lang="fr-FR" sz="2600" dirty="0"/>
              <a:t> 3p</a:t>
            </a:r>
            <a:r>
              <a:rPr lang="fr-FR" sz="2600" baseline="30000" dirty="0"/>
              <a:t>6</a:t>
            </a:r>
            <a:r>
              <a:rPr lang="fr-FR" sz="2600" dirty="0"/>
              <a:t> 3d</a:t>
            </a:r>
            <a:r>
              <a:rPr lang="fr-FR" sz="2600" baseline="30000" dirty="0"/>
              <a:t>10</a:t>
            </a:r>
            <a:r>
              <a:rPr lang="fr-FR" sz="2600" dirty="0"/>
              <a:t> 4s</a:t>
            </a:r>
            <a:r>
              <a:rPr lang="fr-FR" sz="2600" baseline="30000" dirty="0"/>
              <a:t>2</a:t>
            </a:r>
            <a:r>
              <a:rPr lang="fr-FR" sz="2600" dirty="0"/>
              <a:t> 4p</a:t>
            </a:r>
            <a:r>
              <a:rPr lang="fr-FR" sz="2600" baseline="30000" dirty="0"/>
              <a:t>6</a:t>
            </a:r>
            <a:r>
              <a:rPr lang="fr-FR" sz="2600" dirty="0"/>
              <a:t> 4d</a:t>
            </a:r>
            <a:r>
              <a:rPr lang="fr-FR" sz="2600" baseline="30000" dirty="0"/>
              <a:t>10</a:t>
            </a:r>
            <a:r>
              <a:rPr lang="fr-FR" sz="2600" dirty="0"/>
              <a:t> 4f</a:t>
            </a:r>
            <a:r>
              <a:rPr lang="fr-FR" sz="2600" baseline="30000" dirty="0"/>
              <a:t>14 </a:t>
            </a:r>
            <a:r>
              <a:rPr lang="fr-FR" sz="2600" dirty="0" smtClean="0"/>
              <a:t>5s</a:t>
            </a:r>
            <a:r>
              <a:rPr lang="fr-FR" sz="2600" baseline="30000" dirty="0" smtClean="0"/>
              <a:t>2</a:t>
            </a:r>
            <a:r>
              <a:rPr lang="fr-FR" sz="2600" dirty="0" smtClean="0"/>
              <a:t> 5p</a:t>
            </a:r>
            <a:r>
              <a:rPr lang="fr-FR" sz="2600" baseline="30000" dirty="0" smtClean="0"/>
              <a:t>6</a:t>
            </a:r>
            <a:r>
              <a:rPr lang="fr-FR" sz="2600" dirty="0" smtClean="0"/>
              <a:t>|</a:t>
            </a:r>
            <a:r>
              <a:rPr lang="fr-FR" sz="2600" baseline="30000" dirty="0" smtClean="0"/>
              <a:t> </a:t>
            </a:r>
            <a:r>
              <a:rPr lang="fr-FR" sz="2600" u="sng" dirty="0"/>
              <a:t>6s</a:t>
            </a:r>
            <a:r>
              <a:rPr lang="fr-FR" sz="2600" u="sng" baseline="30000" dirty="0"/>
              <a:t>2</a:t>
            </a:r>
            <a:r>
              <a:rPr lang="fr-FR" sz="2600" u="sng" dirty="0"/>
              <a:t> 5d</a:t>
            </a:r>
            <a:r>
              <a:rPr lang="fr-FR" sz="2600" u="sng" baseline="30000" dirty="0"/>
              <a:t>2</a:t>
            </a:r>
          </a:p>
        </p:txBody>
      </p:sp>
    </p:spTree>
    <p:extLst>
      <p:ext uri="{BB962C8B-B14F-4D97-AF65-F5344CB8AC3E}">
        <p14:creationId xmlns:p14="http://schemas.microsoft.com/office/powerpoint/2010/main" val="343100007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43844" y="0"/>
            <a:ext cx="10515600" cy="1325563"/>
          </a:xfrm>
        </p:spPr>
        <p:txBody>
          <a:bodyPr/>
          <a:lstStyle/>
          <a:p>
            <a:pPr algn="ctr"/>
            <a:r>
              <a:rPr lang="fr-FR" dirty="0" smtClean="0"/>
              <a:t>Correction QCM 2</a:t>
            </a:r>
            <a:endParaRPr lang="fr-FR" dirty="0"/>
          </a:p>
        </p:txBody>
      </p:sp>
      <p:sp>
        <p:nvSpPr>
          <p:cNvPr id="3" name="Espace réservé du contenu 2"/>
          <p:cNvSpPr>
            <a:spLocks noGrp="1"/>
          </p:cNvSpPr>
          <p:nvPr>
            <p:ph idx="1"/>
          </p:nvPr>
        </p:nvSpPr>
        <p:spPr>
          <a:xfrm>
            <a:off x="559557" y="1145905"/>
            <a:ext cx="11521911" cy="5405019"/>
          </a:xfrm>
        </p:spPr>
        <p:txBody>
          <a:bodyPr>
            <a:noAutofit/>
          </a:bodyPr>
          <a:lstStyle/>
          <a:p>
            <a:pPr marL="0" indent="0">
              <a:buNone/>
            </a:pPr>
            <a:r>
              <a:rPr lang="fr-FR" sz="3600" u="sng" dirty="0" smtClean="0"/>
              <a:t>Identifiez les propositions justes</a:t>
            </a:r>
            <a:r>
              <a:rPr lang="fr-FR" sz="3600" dirty="0" smtClean="0"/>
              <a:t> :</a:t>
            </a:r>
          </a:p>
          <a:p>
            <a:pPr marL="0" indent="0">
              <a:buNone/>
            </a:pPr>
            <a:endParaRPr lang="fr-FR" sz="3600" dirty="0" smtClean="0"/>
          </a:p>
          <a:p>
            <a:pPr marL="457200" indent="-457200">
              <a:buAutoNum type="alphaUcParenR"/>
            </a:pPr>
            <a:r>
              <a:rPr lang="fr-FR" sz="2600" dirty="0" smtClean="0">
                <a:solidFill>
                  <a:srgbClr val="FF0000"/>
                </a:solidFill>
              </a:rPr>
              <a:t>Les molécules de GeCl</a:t>
            </a:r>
            <a:r>
              <a:rPr lang="fr-FR" sz="2600" baseline="-25000" dirty="0" smtClean="0">
                <a:solidFill>
                  <a:srgbClr val="FF0000"/>
                </a:solidFill>
              </a:rPr>
              <a:t>4</a:t>
            </a:r>
            <a:r>
              <a:rPr lang="fr-FR" sz="2600" dirty="0" smtClean="0">
                <a:solidFill>
                  <a:srgbClr val="FF0000"/>
                </a:solidFill>
              </a:rPr>
              <a:t>, SiH</a:t>
            </a:r>
            <a:r>
              <a:rPr lang="fr-FR" sz="2600" baseline="-25000" dirty="0" smtClean="0">
                <a:solidFill>
                  <a:srgbClr val="FF0000"/>
                </a:solidFill>
              </a:rPr>
              <a:t>4</a:t>
            </a:r>
            <a:r>
              <a:rPr lang="fr-FR" sz="2600" dirty="0" smtClean="0">
                <a:solidFill>
                  <a:srgbClr val="FF0000"/>
                </a:solidFill>
              </a:rPr>
              <a:t>, TeF</a:t>
            </a:r>
            <a:r>
              <a:rPr lang="fr-FR" sz="2600" baseline="-25000" dirty="0" smtClean="0">
                <a:solidFill>
                  <a:srgbClr val="FF0000"/>
                </a:solidFill>
              </a:rPr>
              <a:t>4</a:t>
            </a:r>
            <a:r>
              <a:rPr lang="fr-FR" sz="2600" dirty="0" smtClean="0">
                <a:solidFill>
                  <a:srgbClr val="FF0000"/>
                </a:solidFill>
              </a:rPr>
              <a:t> sont tétraédriques (</a:t>
            </a:r>
            <a:r>
              <a:rPr lang="fr-FR" sz="2600" baseline="-25000" dirty="0" smtClean="0">
                <a:solidFill>
                  <a:srgbClr val="FF0000"/>
                </a:solidFill>
              </a:rPr>
              <a:t>32</a:t>
            </a:r>
            <a:r>
              <a:rPr lang="fr-FR" sz="2600" dirty="0" smtClean="0">
                <a:solidFill>
                  <a:srgbClr val="FF0000"/>
                </a:solidFill>
              </a:rPr>
              <a:t>Ge, </a:t>
            </a:r>
            <a:r>
              <a:rPr lang="fr-FR" sz="2600" baseline="-25000" dirty="0" smtClean="0">
                <a:solidFill>
                  <a:srgbClr val="FF0000"/>
                </a:solidFill>
              </a:rPr>
              <a:t>17</a:t>
            </a:r>
            <a:r>
              <a:rPr lang="fr-FR" sz="2600" dirty="0" smtClean="0">
                <a:solidFill>
                  <a:srgbClr val="FF0000"/>
                </a:solidFill>
              </a:rPr>
              <a:t>Cl, </a:t>
            </a:r>
            <a:r>
              <a:rPr lang="fr-FR" sz="2600" baseline="-25000" dirty="0" smtClean="0">
                <a:solidFill>
                  <a:srgbClr val="FF0000"/>
                </a:solidFill>
              </a:rPr>
              <a:t>14</a:t>
            </a:r>
            <a:r>
              <a:rPr lang="fr-FR" sz="2600" dirty="0" smtClean="0">
                <a:solidFill>
                  <a:srgbClr val="FF0000"/>
                </a:solidFill>
              </a:rPr>
              <a:t>Si, </a:t>
            </a:r>
            <a:r>
              <a:rPr lang="fr-FR" sz="2600" baseline="-25000" dirty="0" smtClean="0">
                <a:solidFill>
                  <a:srgbClr val="FF0000"/>
                </a:solidFill>
              </a:rPr>
              <a:t>52</a:t>
            </a:r>
            <a:r>
              <a:rPr lang="fr-FR" sz="2600" dirty="0" smtClean="0">
                <a:solidFill>
                  <a:srgbClr val="FF0000"/>
                </a:solidFill>
              </a:rPr>
              <a:t>Te, </a:t>
            </a:r>
            <a:r>
              <a:rPr lang="fr-FR" sz="2600" baseline="-25000" dirty="0" smtClean="0">
                <a:solidFill>
                  <a:srgbClr val="FF0000"/>
                </a:solidFill>
              </a:rPr>
              <a:t>9</a:t>
            </a:r>
            <a:r>
              <a:rPr lang="fr-FR" sz="2600" dirty="0" smtClean="0">
                <a:solidFill>
                  <a:srgbClr val="FF0000"/>
                </a:solidFill>
              </a:rPr>
              <a:t>F) </a:t>
            </a:r>
            <a:r>
              <a:rPr lang="fr-FR" sz="2600" dirty="0" smtClean="0"/>
              <a:t>=&gt; TeF4 AX4E, molécule en bascule</a:t>
            </a:r>
            <a:endParaRPr lang="fr-FR" sz="2600" dirty="0" smtClean="0">
              <a:solidFill>
                <a:srgbClr val="FF0000"/>
              </a:solidFill>
            </a:endParaRPr>
          </a:p>
          <a:p>
            <a:pPr marL="457200" indent="-457200">
              <a:buAutoNum type="alphaUcParenR"/>
            </a:pPr>
            <a:r>
              <a:rPr lang="fr-FR" sz="2600" dirty="0" smtClean="0">
                <a:solidFill>
                  <a:srgbClr val="00B050"/>
                </a:solidFill>
              </a:rPr>
              <a:t>Dans la molécule SF</a:t>
            </a:r>
            <a:r>
              <a:rPr lang="fr-FR" sz="2600" baseline="-25000" dirty="0" smtClean="0">
                <a:solidFill>
                  <a:srgbClr val="00B050"/>
                </a:solidFill>
              </a:rPr>
              <a:t>6</a:t>
            </a:r>
            <a:r>
              <a:rPr lang="fr-FR" sz="2600" dirty="0" smtClean="0">
                <a:solidFill>
                  <a:srgbClr val="00B050"/>
                </a:solidFill>
              </a:rPr>
              <a:t>, le soufre (</a:t>
            </a:r>
            <a:r>
              <a:rPr lang="fr-FR" sz="2600" baseline="-25000" dirty="0" smtClean="0">
                <a:solidFill>
                  <a:srgbClr val="00B050"/>
                </a:solidFill>
              </a:rPr>
              <a:t>16</a:t>
            </a:r>
            <a:r>
              <a:rPr lang="fr-FR" sz="2600" dirty="0" smtClean="0">
                <a:solidFill>
                  <a:srgbClr val="00B050"/>
                </a:solidFill>
              </a:rPr>
              <a:t>S) est en valence secondaire égale à 6</a:t>
            </a:r>
          </a:p>
          <a:p>
            <a:pPr marL="457200" indent="-457200">
              <a:buAutoNum type="alphaUcParenR"/>
            </a:pPr>
            <a:r>
              <a:rPr lang="fr-FR" sz="2600" dirty="0" smtClean="0">
                <a:solidFill>
                  <a:srgbClr val="FF0000"/>
                </a:solidFill>
              </a:rPr>
              <a:t>Dans cette même molécule le soufre n’est pas en état d’</a:t>
            </a:r>
            <a:r>
              <a:rPr lang="fr-FR" sz="2600" dirty="0" err="1" smtClean="0">
                <a:solidFill>
                  <a:srgbClr val="FF0000"/>
                </a:solidFill>
              </a:rPr>
              <a:t>hypervalence</a:t>
            </a:r>
            <a:r>
              <a:rPr lang="fr-FR" sz="2600" dirty="0" smtClean="0">
                <a:solidFill>
                  <a:srgbClr val="FF0000"/>
                </a:solidFill>
              </a:rPr>
              <a:t> </a:t>
            </a:r>
            <a:r>
              <a:rPr lang="fr-FR" sz="2600" dirty="0" smtClean="0"/>
              <a:t>=&gt;</a:t>
            </a:r>
            <a:r>
              <a:rPr lang="fr-FR" sz="2600" dirty="0" smtClean="0">
                <a:solidFill>
                  <a:srgbClr val="FF0000"/>
                </a:solidFill>
              </a:rPr>
              <a:t> </a:t>
            </a:r>
            <a:r>
              <a:rPr lang="fr-FR" sz="2600" dirty="0" smtClean="0"/>
              <a:t>Négation ! </a:t>
            </a:r>
            <a:endParaRPr lang="fr-FR" sz="2600" dirty="0" smtClean="0"/>
          </a:p>
          <a:p>
            <a:pPr marL="457200" indent="-457200">
              <a:buAutoNum type="alphaUcParenR"/>
            </a:pPr>
            <a:r>
              <a:rPr lang="fr-FR" sz="2600" dirty="0" smtClean="0">
                <a:solidFill>
                  <a:srgbClr val="00B050"/>
                </a:solidFill>
              </a:rPr>
              <a:t>Les </a:t>
            </a:r>
            <a:r>
              <a:rPr lang="fr-FR" sz="2600" dirty="0" smtClean="0">
                <a:solidFill>
                  <a:srgbClr val="00B050"/>
                </a:solidFill>
              </a:rPr>
              <a:t>molécules H</a:t>
            </a:r>
            <a:r>
              <a:rPr lang="fr-FR" sz="2600" baseline="-25000" dirty="0" smtClean="0">
                <a:solidFill>
                  <a:srgbClr val="00B050"/>
                </a:solidFill>
              </a:rPr>
              <a:t>3</a:t>
            </a:r>
            <a:r>
              <a:rPr lang="fr-FR" sz="2600" dirty="0" smtClean="0">
                <a:solidFill>
                  <a:srgbClr val="00B050"/>
                </a:solidFill>
              </a:rPr>
              <a:t>O</a:t>
            </a:r>
            <a:r>
              <a:rPr lang="fr-FR" sz="2600" baseline="30000" dirty="0" smtClean="0">
                <a:solidFill>
                  <a:srgbClr val="00B050"/>
                </a:solidFill>
              </a:rPr>
              <a:t>+</a:t>
            </a:r>
            <a:r>
              <a:rPr lang="fr-FR" sz="2600" dirty="0" smtClean="0">
                <a:solidFill>
                  <a:srgbClr val="00B050"/>
                </a:solidFill>
              </a:rPr>
              <a:t> et NH</a:t>
            </a:r>
            <a:r>
              <a:rPr lang="fr-FR" sz="2600" baseline="-25000" dirty="0" smtClean="0">
                <a:solidFill>
                  <a:srgbClr val="00B050"/>
                </a:solidFill>
              </a:rPr>
              <a:t>3</a:t>
            </a:r>
            <a:r>
              <a:rPr lang="fr-FR" sz="2600" dirty="0" smtClean="0">
                <a:solidFill>
                  <a:srgbClr val="00B050"/>
                </a:solidFill>
              </a:rPr>
              <a:t> ont une forme de pyramide à base triangulaire =&gt; AX3E</a:t>
            </a:r>
          </a:p>
          <a:p>
            <a:pPr marL="457200" indent="-457200">
              <a:buAutoNum type="alphaUcParenR"/>
            </a:pPr>
            <a:r>
              <a:rPr lang="fr-FR" sz="2600" dirty="0" smtClean="0">
                <a:solidFill>
                  <a:srgbClr val="FF0000"/>
                </a:solidFill>
              </a:rPr>
              <a:t>Toutes les propositions sont fausses</a:t>
            </a:r>
          </a:p>
        </p:txBody>
      </p:sp>
    </p:spTree>
    <p:extLst>
      <p:ext uri="{BB962C8B-B14F-4D97-AF65-F5344CB8AC3E}">
        <p14:creationId xmlns:p14="http://schemas.microsoft.com/office/powerpoint/2010/main" val="3769095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42629"/>
            <a:ext cx="10515600" cy="1325563"/>
          </a:xfrm>
        </p:spPr>
        <p:txBody>
          <a:bodyPr/>
          <a:lstStyle/>
          <a:p>
            <a:r>
              <a:rPr lang="fr-FR" dirty="0" smtClean="0"/>
              <a:t>QCM 3: </a:t>
            </a:r>
            <a:r>
              <a:rPr lang="fr-FR" dirty="0" smtClean="0">
                <a:solidFill>
                  <a:srgbClr val="00B050"/>
                </a:solidFill>
              </a:rPr>
              <a:t>ACD</a:t>
            </a:r>
            <a:endParaRPr lang="fr-FR" dirty="0">
              <a:solidFill>
                <a:srgbClr val="00B050"/>
              </a:solidFill>
            </a:endParaRPr>
          </a:p>
        </p:txBody>
      </p:sp>
      <p:sp>
        <p:nvSpPr>
          <p:cNvPr id="4" name="Espace réservé du contenu 2"/>
          <p:cNvSpPr>
            <a:spLocks noGrp="1"/>
          </p:cNvSpPr>
          <p:nvPr>
            <p:ph idx="1"/>
          </p:nvPr>
        </p:nvSpPr>
        <p:spPr>
          <a:xfrm>
            <a:off x="838200" y="1210614"/>
            <a:ext cx="10515600" cy="5138671"/>
          </a:xfrm>
        </p:spPr>
        <p:txBody>
          <a:bodyPr>
            <a:normAutofit fontScale="92500" lnSpcReduction="10000"/>
          </a:bodyPr>
          <a:lstStyle/>
          <a:p>
            <a:pPr marL="0" indent="0">
              <a:buNone/>
            </a:pPr>
            <a:r>
              <a:rPr lang="fr-FR" sz="2400" dirty="0" smtClean="0"/>
              <a:t>Dans les conditions standards, à 27°C, quel est enviro</a:t>
            </a:r>
            <a:r>
              <a:rPr lang="fr-FR" sz="2400" dirty="0"/>
              <a:t>n</a:t>
            </a:r>
            <a:r>
              <a:rPr lang="fr-FR" sz="2400" dirty="0" smtClean="0"/>
              <a:t> le volume occupé par </a:t>
            </a:r>
            <a:r>
              <a:rPr lang="fr-FR" sz="2400" b="1" dirty="0" smtClean="0"/>
              <a:t>3 moles </a:t>
            </a:r>
            <a:r>
              <a:rPr lang="fr-FR" sz="2400" dirty="0" smtClean="0"/>
              <a:t>de gaz parfait?</a:t>
            </a:r>
          </a:p>
          <a:p>
            <a:pPr>
              <a:buFont typeface="Wingdings" panose="05000000000000000000" pitchFamily="2" charset="2"/>
              <a:buChar char="à"/>
            </a:pPr>
            <a:r>
              <a:rPr lang="fr-FR" b="1" dirty="0" smtClean="0"/>
              <a:t> Loi des gaz parfaits:     </a:t>
            </a:r>
            <a:r>
              <a:rPr lang="fr-FR" sz="3200" b="1" dirty="0" smtClean="0">
                <a:solidFill>
                  <a:srgbClr val="C00000"/>
                </a:solidFill>
              </a:rPr>
              <a:t>P.V = </a:t>
            </a:r>
            <a:r>
              <a:rPr lang="fr-FR" sz="3200" b="1" dirty="0" err="1" smtClean="0">
                <a:solidFill>
                  <a:srgbClr val="C00000"/>
                </a:solidFill>
              </a:rPr>
              <a:t>n.R.T</a:t>
            </a:r>
            <a:r>
              <a:rPr lang="fr-FR" sz="3200" b="1" dirty="0" smtClean="0">
                <a:solidFill>
                  <a:srgbClr val="C00000"/>
                </a:solidFill>
              </a:rPr>
              <a:t> </a:t>
            </a:r>
            <a:r>
              <a:rPr lang="fr-FR" sz="3200" b="1" dirty="0" smtClean="0">
                <a:solidFill>
                  <a:srgbClr val="C00000"/>
                </a:solidFill>
                <a:sym typeface="Wingdings" panose="05000000000000000000" pitchFamily="2" charset="2"/>
              </a:rPr>
              <a:t> V= </a:t>
            </a:r>
            <a:r>
              <a:rPr lang="fr-FR" sz="3200" b="1" dirty="0" err="1" smtClean="0">
                <a:solidFill>
                  <a:srgbClr val="C00000"/>
                </a:solidFill>
                <a:sym typeface="Wingdings" panose="05000000000000000000" pitchFamily="2" charset="2"/>
              </a:rPr>
              <a:t>n.R.T</a:t>
            </a:r>
            <a:r>
              <a:rPr lang="fr-FR" sz="3200" b="1" dirty="0" smtClean="0">
                <a:solidFill>
                  <a:srgbClr val="C00000"/>
                </a:solidFill>
                <a:sym typeface="Wingdings" panose="05000000000000000000" pitchFamily="2" charset="2"/>
              </a:rPr>
              <a:t>/P</a:t>
            </a:r>
          </a:p>
          <a:p>
            <a:pPr>
              <a:buFont typeface="Wingdings" panose="05000000000000000000" pitchFamily="2" charset="2"/>
              <a:buChar char="à"/>
            </a:pPr>
            <a:r>
              <a:rPr lang="fr-FR" sz="3000" b="1" dirty="0">
                <a:sym typeface="Wingdings" panose="05000000000000000000" pitchFamily="2" charset="2"/>
              </a:rPr>
              <a:t> </a:t>
            </a:r>
            <a:r>
              <a:rPr lang="fr-FR" sz="3000" b="1" dirty="0" smtClean="0">
                <a:sym typeface="Wingdings" panose="05000000000000000000" pitchFamily="2" charset="2"/>
              </a:rPr>
              <a:t>R=8,31  </a:t>
            </a:r>
            <a:r>
              <a:rPr lang="fr-FR" sz="3000" dirty="0" smtClean="0">
                <a:sym typeface="Wingdings" panose="05000000000000000000" pitchFamily="2" charset="2"/>
              </a:rPr>
              <a:t>; Condition standard = P</a:t>
            </a:r>
            <a:r>
              <a:rPr lang="fr-FR" sz="3000" baseline="30000" dirty="0" smtClean="0">
                <a:sym typeface="Wingdings" panose="05000000000000000000" pitchFamily="2" charset="2"/>
              </a:rPr>
              <a:t>0</a:t>
            </a:r>
            <a:r>
              <a:rPr lang="fr-FR" sz="3000" dirty="0" smtClean="0">
                <a:sym typeface="Wingdings" panose="05000000000000000000" pitchFamily="2" charset="2"/>
              </a:rPr>
              <a:t> = 1 bar=  </a:t>
            </a:r>
            <a:r>
              <a:rPr lang="fr-FR" sz="3000" b="1" dirty="0" smtClean="0">
                <a:sym typeface="Wingdings" panose="05000000000000000000" pitchFamily="2" charset="2"/>
              </a:rPr>
              <a:t>10</a:t>
            </a:r>
            <a:r>
              <a:rPr lang="fr-FR" sz="2600" b="1" baseline="30000" dirty="0" smtClean="0">
                <a:sym typeface="Wingdings" panose="05000000000000000000" pitchFamily="2" charset="2"/>
              </a:rPr>
              <a:t>5</a:t>
            </a:r>
            <a:r>
              <a:rPr lang="fr-FR" sz="2600" b="1" dirty="0" smtClean="0">
                <a:sym typeface="Wingdings" panose="05000000000000000000" pitchFamily="2" charset="2"/>
              </a:rPr>
              <a:t> Pa </a:t>
            </a:r>
          </a:p>
          <a:p>
            <a:pPr marL="0" indent="0">
              <a:buNone/>
            </a:pPr>
            <a:r>
              <a:rPr lang="fr-FR" sz="2600" dirty="0" smtClean="0">
                <a:sym typeface="Wingdings" panose="05000000000000000000" pitchFamily="2" charset="2"/>
              </a:rPr>
              <a:t>DONC: (3 x 300 x 8,31)/ 10</a:t>
            </a:r>
            <a:r>
              <a:rPr lang="fr-FR" sz="2600" baseline="30000" dirty="0" smtClean="0">
                <a:sym typeface="Wingdings" panose="05000000000000000000" pitchFamily="2" charset="2"/>
              </a:rPr>
              <a:t>5 </a:t>
            </a:r>
            <a:r>
              <a:rPr lang="fr-FR" sz="2600" dirty="0" smtClean="0">
                <a:sym typeface="Wingdings" panose="05000000000000000000" pitchFamily="2" charset="2"/>
              </a:rPr>
              <a:t> = </a:t>
            </a:r>
            <a:r>
              <a:rPr lang="fr-FR" sz="2600" b="1" u="sng" dirty="0" smtClean="0">
                <a:sym typeface="Wingdings" panose="05000000000000000000" pitchFamily="2" charset="2"/>
              </a:rPr>
              <a:t>0,075 </a:t>
            </a:r>
            <a:r>
              <a:rPr lang="fr-FR" sz="2600" b="1" u="sng" dirty="0" smtClean="0"/>
              <a:t>m</a:t>
            </a:r>
            <a:r>
              <a:rPr lang="fr-FR" sz="2600" b="1" u="sng" baseline="30000" dirty="0" smtClean="0"/>
              <a:t>3</a:t>
            </a:r>
            <a:r>
              <a:rPr lang="fr-FR" sz="2600" b="1" u="sng" dirty="0" smtClean="0"/>
              <a:t> </a:t>
            </a:r>
            <a:r>
              <a:rPr lang="fr-FR" sz="2600" dirty="0" smtClean="0"/>
              <a:t>= 75x 10</a:t>
            </a:r>
            <a:r>
              <a:rPr lang="fr-FR" sz="2600" baseline="30000" dirty="0" smtClean="0"/>
              <a:t>-3 </a:t>
            </a:r>
            <a:r>
              <a:rPr lang="fr-FR" sz="2600" dirty="0" smtClean="0"/>
              <a:t>=75000x 10</a:t>
            </a:r>
            <a:r>
              <a:rPr lang="fr-FR" sz="2600" baseline="30000" dirty="0" smtClean="0"/>
              <a:t>-6 </a:t>
            </a:r>
            <a:r>
              <a:rPr lang="fr-FR" sz="2600" dirty="0" smtClean="0"/>
              <a:t>m</a:t>
            </a:r>
            <a:r>
              <a:rPr lang="fr-FR" sz="2600" baseline="30000" dirty="0" smtClean="0"/>
              <a:t>3  </a:t>
            </a:r>
            <a:r>
              <a:rPr lang="fr-FR" sz="2600" dirty="0" smtClean="0"/>
              <a:t>= 75 dm</a:t>
            </a:r>
            <a:r>
              <a:rPr lang="fr-FR" sz="2600" baseline="30000" dirty="0" smtClean="0"/>
              <a:t>3</a:t>
            </a:r>
            <a:endParaRPr lang="fr-FR" sz="2600" dirty="0" smtClean="0"/>
          </a:p>
          <a:p>
            <a:pPr marL="0" indent="0">
              <a:buNone/>
            </a:pPr>
            <a:r>
              <a:rPr lang="fr-FR" sz="2600" dirty="0" smtClean="0"/>
              <a:t>Et </a:t>
            </a:r>
            <a:r>
              <a:rPr lang="fr-FR" sz="2600" b="1" dirty="0" smtClean="0"/>
              <a:t>1dm</a:t>
            </a:r>
            <a:r>
              <a:rPr lang="fr-FR" sz="2600" b="1" baseline="30000" dirty="0" smtClean="0"/>
              <a:t>3</a:t>
            </a:r>
            <a:r>
              <a:rPr lang="fr-FR" sz="2600" b="1" dirty="0" smtClean="0"/>
              <a:t> = 1L </a:t>
            </a:r>
            <a:r>
              <a:rPr lang="fr-FR" sz="2600" dirty="0" smtClean="0">
                <a:sym typeface="Wingdings" panose="05000000000000000000" pitchFamily="2" charset="2"/>
              </a:rPr>
              <a:t> 0,075x</a:t>
            </a:r>
            <a:r>
              <a:rPr lang="fr-FR" sz="2600" dirty="0" smtClean="0"/>
              <a:t> 10</a:t>
            </a:r>
            <a:r>
              <a:rPr lang="fr-FR" sz="2600" baseline="30000" dirty="0" smtClean="0"/>
              <a:t>3</a:t>
            </a:r>
            <a:r>
              <a:rPr lang="fr-FR" sz="2600" dirty="0" smtClean="0">
                <a:sym typeface="Wingdings" panose="05000000000000000000" pitchFamily="2" charset="2"/>
              </a:rPr>
              <a:t> l = 75 l</a:t>
            </a:r>
            <a:endParaRPr lang="fr-FR" sz="2600" dirty="0" smtClean="0"/>
          </a:p>
          <a:p>
            <a:pPr marL="0" indent="0">
              <a:buNone/>
            </a:pPr>
            <a:endParaRPr lang="fr-FR" dirty="0" smtClean="0"/>
          </a:p>
          <a:p>
            <a:pPr marL="0" indent="0">
              <a:buNone/>
            </a:pPr>
            <a:r>
              <a:rPr lang="fr-FR" dirty="0" smtClean="0">
                <a:solidFill>
                  <a:srgbClr val="00B050"/>
                </a:solidFill>
              </a:rPr>
              <a:t>A) 75000 x 10</a:t>
            </a:r>
            <a:r>
              <a:rPr lang="fr-FR" baseline="30000" dirty="0" smtClean="0">
                <a:solidFill>
                  <a:srgbClr val="00B050"/>
                </a:solidFill>
              </a:rPr>
              <a:t>-6</a:t>
            </a:r>
            <a:r>
              <a:rPr lang="fr-FR" dirty="0" smtClean="0">
                <a:solidFill>
                  <a:srgbClr val="00B050"/>
                </a:solidFill>
              </a:rPr>
              <a:t> m</a:t>
            </a:r>
            <a:r>
              <a:rPr lang="fr-FR" baseline="30000" dirty="0" smtClean="0">
                <a:solidFill>
                  <a:srgbClr val="00B050"/>
                </a:solidFill>
              </a:rPr>
              <a:t>3                </a:t>
            </a:r>
            <a:endParaRPr lang="fr-FR" dirty="0" smtClean="0">
              <a:solidFill>
                <a:srgbClr val="00B050"/>
              </a:solidFill>
            </a:endParaRPr>
          </a:p>
          <a:p>
            <a:pPr marL="0" indent="0">
              <a:buNone/>
            </a:pPr>
            <a:r>
              <a:rPr lang="fr-FR" dirty="0" smtClean="0">
                <a:solidFill>
                  <a:srgbClr val="C00000"/>
                </a:solidFill>
              </a:rPr>
              <a:t>B) 750m</a:t>
            </a:r>
            <a:r>
              <a:rPr lang="fr-FR" baseline="30000" dirty="0" smtClean="0">
                <a:solidFill>
                  <a:srgbClr val="C00000"/>
                </a:solidFill>
              </a:rPr>
              <a:t>3</a:t>
            </a:r>
            <a:endParaRPr lang="fr-FR" dirty="0" smtClean="0">
              <a:solidFill>
                <a:srgbClr val="C00000"/>
              </a:solidFill>
            </a:endParaRPr>
          </a:p>
          <a:p>
            <a:pPr marL="0" indent="0">
              <a:buNone/>
            </a:pPr>
            <a:r>
              <a:rPr lang="fr-FR" dirty="0" smtClean="0">
                <a:solidFill>
                  <a:srgbClr val="00B050"/>
                </a:solidFill>
              </a:rPr>
              <a:t>C) 75 dm</a:t>
            </a:r>
            <a:r>
              <a:rPr lang="fr-FR" baseline="30000" dirty="0" smtClean="0">
                <a:solidFill>
                  <a:srgbClr val="00B050"/>
                </a:solidFill>
              </a:rPr>
              <a:t>3</a:t>
            </a:r>
            <a:endParaRPr lang="fr-FR" dirty="0" smtClean="0">
              <a:solidFill>
                <a:srgbClr val="00B050"/>
              </a:solidFill>
            </a:endParaRPr>
          </a:p>
          <a:p>
            <a:pPr marL="0" indent="0">
              <a:buNone/>
            </a:pPr>
            <a:r>
              <a:rPr lang="fr-FR" dirty="0" smtClean="0">
                <a:solidFill>
                  <a:srgbClr val="00B050"/>
                </a:solidFill>
              </a:rPr>
              <a:t>D) 0,075 x 10</a:t>
            </a:r>
            <a:r>
              <a:rPr lang="fr-FR" baseline="30000" dirty="0" smtClean="0">
                <a:solidFill>
                  <a:srgbClr val="00B050"/>
                </a:solidFill>
              </a:rPr>
              <a:t>3</a:t>
            </a:r>
            <a:r>
              <a:rPr lang="fr-FR" dirty="0" smtClean="0">
                <a:solidFill>
                  <a:srgbClr val="00B050"/>
                </a:solidFill>
              </a:rPr>
              <a:t> l</a:t>
            </a:r>
          </a:p>
          <a:p>
            <a:pPr marL="0" indent="0">
              <a:buNone/>
            </a:pPr>
            <a:r>
              <a:rPr lang="fr-FR" dirty="0" smtClean="0">
                <a:solidFill>
                  <a:srgbClr val="C00000"/>
                </a:solidFill>
              </a:rPr>
              <a:t>E) 0,75 ml</a:t>
            </a:r>
            <a:endParaRPr lang="fr-FR" dirty="0">
              <a:solidFill>
                <a:srgbClr val="C00000"/>
              </a:solidFill>
            </a:endParaRPr>
          </a:p>
        </p:txBody>
      </p:sp>
    </p:spTree>
    <p:extLst>
      <p:ext uri="{BB962C8B-B14F-4D97-AF65-F5344CB8AC3E}">
        <p14:creationId xmlns:p14="http://schemas.microsoft.com/office/powerpoint/2010/main" val="13128629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QCM 4: </a:t>
            </a:r>
            <a:r>
              <a:rPr lang="fr-FR" dirty="0" smtClean="0">
                <a:solidFill>
                  <a:srgbClr val="00B050"/>
                </a:solidFill>
              </a:rPr>
              <a:t>B</a:t>
            </a:r>
            <a:endParaRPr lang="fr-FR" dirty="0">
              <a:solidFill>
                <a:srgbClr val="00B050"/>
              </a:solidFill>
            </a:endParaRPr>
          </a:p>
        </p:txBody>
      </p:sp>
      <p:sp>
        <p:nvSpPr>
          <p:cNvPr id="4" name="Espace réservé du contenu 2"/>
          <p:cNvSpPr>
            <a:spLocks noGrp="1"/>
          </p:cNvSpPr>
          <p:nvPr>
            <p:ph idx="1"/>
          </p:nvPr>
        </p:nvSpPr>
        <p:spPr>
          <a:xfrm>
            <a:off x="838200" y="1442434"/>
            <a:ext cx="10515600" cy="4734529"/>
          </a:xfrm>
        </p:spPr>
        <p:txBody>
          <a:bodyPr>
            <a:normAutofit fontScale="92500"/>
          </a:bodyPr>
          <a:lstStyle/>
          <a:p>
            <a:pPr marL="0" indent="0">
              <a:buNone/>
            </a:pPr>
            <a:r>
              <a:rPr lang="fr-FR" b="1" dirty="0" smtClean="0"/>
              <a:t>A propos des fonctions d’état, indiquez la ou les proposition(s) exacte(s):</a:t>
            </a:r>
          </a:p>
          <a:p>
            <a:pPr marL="0" indent="0">
              <a:buNone/>
            </a:pPr>
            <a:endParaRPr lang="fr-FR" sz="1200" b="1" dirty="0" smtClean="0"/>
          </a:p>
          <a:p>
            <a:pPr marL="0" indent="0">
              <a:buNone/>
            </a:pPr>
            <a:r>
              <a:rPr lang="fr-FR" sz="2400" i="1" dirty="0" smtClean="0">
                <a:solidFill>
                  <a:srgbClr val="C00000"/>
                </a:solidFill>
              </a:rPr>
              <a:t>A) L’enthalpie (grandeur extensive adaptée aux transformations à pression constante) équivaut à l’énergie interne à laquelle on soustrait le produit Pression x Volume </a:t>
            </a:r>
            <a:r>
              <a:rPr lang="fr-FR" dirty="0" smtClean="0">
                <a:solidFill>
                  <a:srgbClr val="C00000"/>
                </a:solidFill>
                <a:sym typeface="Wingdings" panose="05000000000000000000" pitchFamily="2" charset="2"/>
              </a:rPr>
              <a:t> </a:t>
            </a:r>
            <a:r>
              <a:rPr lang="fr-FR" dirty="0" smtClean="0">
                <a:sym typeface="Wingdings" panose="05000000000000000000" pitchFamily="2" charset="2"/>
              </a:rPr>
              <a:t>Faux: </a:t>
            </a:r>
            <a:r>
              <a:rPr lang="fr-FR" b="1" u="sng" dirty="0" smtClean="0">
                <a:sym typeface="Wingdings" panose="05000000000000000000" pitchFamily="2" charset="2"/>
              </a:rPr>
              <a:t>H= U+PV</a:t>
            </a:r>
            <a:endParaRPr lang="fr-FR" b="1" u="sng" dirty="0" smtClean="0"/>
          </a:p>
          <a:p>
            <a:pPr marL="0" indent="0">
              <a:buNone/>
            </a:pPr>
            <a:r>
              <a:rPr lang="fr-FR" sz="2400" dirty="0" smtClean="0">
                <a:solidFill>
                  <a:srgbClr val="00B050"/>
                </a:solidFill>
              </a:rPr>
              <a:t>B) Si la réaction ne fait pas intervenir de composé gazeux, la variation d’enthalpie est égale à la variation d’énergie interne.</a:t>
            </a:r>
            <a:r>
              <a:rPr lang="fr-FR" dirty="0" smtClean="0">
                <a:sym typeface="Wingdings" panose="05000000000000000000" pitchFamily="2" charset="2"/>
              </a:rPr>
              <a:t> </a:t>
            </a:r>
            <a:r>
              <a:rPr lang="fr-FR" b="1" u="sng" dirty="0"/>
              <a:t>ΔH = ΔU </a:t>
            </a:r>
            <a:endParaRPr lang="fr-FR" dirty="0" smtClean="0"/>
          </a:p>
          <a:p>
            <a:pPr marL="0" indent="0">
              <a:buNone/>
            </a:pPr>
            <a:r>
              <a:rPr lang="fr-FR" sz="2400" i="1" dirty="0" smtClean="0">
                <a:solidFill>
                  <a:srgbClr val="C00000"/>
                </a:solidFill>
              </a:rPr>
              <a:t>C) L’entropie est reliée à la notion d’ordre, plus le désordre augmente, plus l’entropie diminue. </a:t>
            </a:r>
            <a:r>
              <a:rPr lang="fr-FR" dirty="0" smtClean="0">
                <a:sym typeface="Wingdings" panose="05000000000000000000" pitchFamily="2" charset="2"/>
              </a:rPr>
              <a:t> C’est l’inverse: plus le désordre augmente plus l’entropie augmente</a:t>
            </a:r>
            <a:endParaRPr lang="fr-FR" dirty="0" smtClean="0"/>
          </a:p>
          <a:p>
            <a:pPr marL="0" indent="0">
              <a:buNone/>
            </a:pPr>
            <a:r>
              <a:rPr lang="fr-FR" sz="2400" i="1" dirty="0" smtClean="0">
                <a:solidFill>
                  <a:srgbClr val="C00000"/>
                </a:solidFill>
              </a:rPr>
              <a:t>D) Si la variation d’enthalpie libre de la réaction est positive dans le sens de formation des produits, alors la réaction est spontanée dans ce sens. </a:t>
            </a:r>
            <a:r>
              <a:rPr lang="fr-FR" sz="2400" dirty="0" smtClean="0">
                <a:sym typeface="Wingdings" panose="05000000000000000000" pitchFamily="2" charset="2"/>
              </a:rPr>
              <a:t> NON SPONTANEE dans ce sens</a:t>
            </a:r>
            <a:endParaRPr lang="fr-FR" sz="2400" dirty="0"/>
          </a:p>
        </p:txBody>
      </p:sp>
    </p:spTree>
    <p:extLst>
      <p:ext uri="{BB962C8B-B14F-4D97-AF65-F5344CB8AC3E}">
        <p14:creationId xmlns:p14="http://schemas.microsoft.com/office/powerpoint/2010/main" val="40922800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u="sng" dirty="0" smtClean="0"/>
              <a:t>QCM 5:</a:t>
            </a:r>
            <a:endParaRPr lang="fr-FR" u="sng" dirty="0"/>
          </a:p>
        </p:txBody>
      </p:sp>
      <p:pic>
        <p:nvPicPr>
          <p:cNvPr id="4" name="Espace réservé du conten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240990" y="510268"/>
            <a:ext cx="6891467" cy="4874794"/>
          </a:xfrm>
        </p:spPr>
      </p:pic>
      <p:sp>
        <p:nvSpPr>
          <p:cNvPr id="5" name="Rectangle 4"/>
          <p:cNvSpPr/>
          <p:nvPr/>
        </p:nvSpPr>
        <p:spPr>
          <a:xfrm>
            <a:off x="449942" y="4580470"/>
            <a:ext cx="10580914" cy="2071208"/>
          </a:xfrm>
          <a:prstGeom prst="rect">
            <a:avLst/>
          </a:prstGeom>
        </p:spPr>
        <p:txBody>
          <a:bodyPr wrap="square">
            <a:spAutoFit/>
          </a:bodyPr>
          <a:lstStyle/>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∆H1 = - ½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condensation </a:t>
            </a:r>
            <a:r>
              <a:rPr lang="fr-FR" sz="2200" dirty="0" smtClean="0">
                <a:effectLst/>
                <a:ea typeface="Calibri" panose="020F0502020204030204" pitchFamily="34" charset="0"/>
                <a:cs typeface="Times New Roman" panose="02020603050405020304" pitchFamily="18" charset="0"/>
              </a:rPr>
              <a:t>I</a:t>
            </a:r>
            <a:r>
              <a:rPr lang="fr-FR" sz="2200" baseline="-25000" dirty="0" smtClean="0">
                <a:effectLst/>
                <a:ea typeface="Calibri" panose="020F0502020204030204" pitchFamily="34" charset="0"/>
                <a:cs typeface="Times New Roman" panose="02020603050405020304" pitchFamily="18" charset="0"/>
              </a:rPr>
              <a:t>2  </a:t>
            </a:r>
            <a:r>
              <a:rPr lang="fr-FR" sz="2200" dirty="0" smtClean="0">
                <a:effectLst/>
                <a:ea typeface="Calibri" panose="020F0502020204030204" pitchFamily="34" charset="0"/>
                <a:cs typeface="Times New Roman" panose="02020603050405020304" pitchFamily="18" charset="0"/>
              </a:rPr>
              <a:t>+ 3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sublimation</a:t>
            </a:r>
            <a:r>
              <a:rPr lang="fr-FR" sz="2200" dirty="0" smtClean="0">
                <a:effectLst/>
                <a:ea typeface="Calibri" panose="020F0502020204030204" pitchFamily="34" charset="0"/>
                <a:cs typeface="Times New Roman" panose="02020603050405020304" pitchFamily="18" charset="0"/>
              </a:rPr>
              <a:t> C = 30 + 130x3 = 420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∆H2 = ½ </a:t>
            </a:r>
            <a:r>
              <a:rPr lang="fr-FR" sz="2200" b="1" i="1" dirty="0" smtClean="0">
                <a:solidFill>
                  <a:srgbClr val="FF0000"/>
                </a:solidFill>
                <a:effectLst/>
                <a:ea typeface="Calibri" panose="020F0502020204030204" pitchFamily="34" charset="0"/>
                <a:cs typeface="Times New Roman" panose="02020603050405020304" pitchFamily="18" charset="0"/>
              </a:rPr>
              <a:t>D</a:t>
            </a:r>
            <a:r>
              <a:rPr lang="fr-FR" sz="2200" b="1" i="1" baseline="-25000" dirty="0" smtClean="0">
                <a:solidFill>
                  <a:srgbClr val="FF0000"/>
                </a:solidFill>
                <a:effectLst/>
                <a:ea typeface="Calibri" panose="020F0502020204030204" pitchFamily="34" charset="0"/>
                <a:cs typeface="Times New Roman" panose="02020603050405020304" pitchFamily="18" charset="0"/>
              </a:rPr>
              <a:t>I-I</a:t>
            </a:r>
            <a:r>
              <a:rPr lang="fr-FR" sz="2200" baseline="-25000" dirty="0" smtClean="0">
                <a:effectLst/>
                <a:ea typeface="Calibri" panose="020F0502020204030204" pitchFamily="34" charset="0"/>
                <a:cs typeface="Times New Roman" panose="02020603050405020304" pitchFamily="18" charset="0"/>
              </a:rPr>
              <a:t> </a:t>
            </a:r>
            <a:r>
              <a:rPr lang="fr-FR" sz="2200" dirty="0" smtClean="0">
                <a:effectLst/>
                <a:ea typeface="Calibri" panose="020F0502020204030204" pitchFamily="34" charset="0"/>
                <a:cs typeface="Times New Roman" panose="02020603050405020304" pitchFamily="18" charset="0"/>
              </a:rPr>
              <a:t>+ 7/2 D</a:t>
            </a:r>
            <a:r>
              <a:rPr lang="fr-FR" sz="2200" baseline="-25000" dirty="0" smtClean="0">
                <a:effectLst/>
                <a:ea typeface="Calibri" panose="020F0502020204030204" pitchFamily="34" charset="0"/>
                <a:cs typeface="Times New Roman" panose="02020603050405020304" pitchFamily="18" charset="0"/>
              </a:rPr>
              <a:t>H-H  </a:t>
            </a:r>
            <a:r>
              <a:rPr lang="fr-FR" sz="2200" dirty="0" smtClean="0">
                <a:effectLst/>
                <a:ea typeface="Calibri" panose="020F0502020204030204" pitchFamily="34" charset="0"/>
                <a:cs typeface="Times New Roman" panose="02020603050405020304" pitchFamily="18" charset="0"/>
              </a:rPr>
              <a:t>=</a:t>
            </a:r>
            <a:r>
              <a:rPr lang="fr-FR" sz="2200" b="1" dirty="0" smtClean="0">
                <a:effectLst/>
                <a:ea typeface="Calibri" panose="020F0502020204030204" pitchFamily="34" charset="0"/>
                <a:cs typeface="Times New Roman" panose="02020603050405020304" pitchFamily="18" charset="0"/>
              </a:rPr>
              <a:t> </a:t>
            </a:r>
            <a:r>
              <a:rPr lang="fr-FR" sz="2200" dirty="0" smtClean="0">
                <a:effectLst/>
                <a:ea typeface="Calibri" panose="020F0502020204030204" pitchFamily="34" charset="0"/>
                <a:cs typeface="Times New Roman" panose="02020603050405020304" pitchFamily="18" charset="0"/>
              </a:rPr>
              <a:t>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+ 7/2 x 500 = ½ </a:t>
            </a:r>
            <a:r>
              <a:rPr lang="fr-FR" sz="2200" b="1" i="1" dirty="0" smtClean="0">
                <a:solidFill>
                  <a:srgbClr val="FF0000"/>
                </a:solidFill>
                <a:effectLst/>
                <a:ea typeface="Calibri" panose="020F0502020204030204" pitchFamily="34" charset="0"/>
                <a:cs typeface="Times New Roman" panose="02020603050405020304" pitchFamily="18" charset="0"/>
              </a:rPr>
              <a:t>x </a:t>
            </a:r>
            <a:r>
              <a:rPr lang="fr-FR" sz="2200" dirty="0" smtClean="0">
                <a:effectLst/>
                <a:ea typeface="Calibri" panose="020F0502020204030204" pitchFamily="34" charset="0"/>
                <a:cs typeface="Times New Roman" panose="02020603050405020304" pitchFamily="18" charset="0"/>
              </a:rPr>
              <a:t>+ 1750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∆H3= - 2 D</a:t>
            </a:r>
            <a:r>
              <a:rPr lang="fr-FR" sz="2200" baseline="-25000" dirty="0" smtClean="0">
                <a:effectLst/>
                <a:ea typeface="Calibri" panose="020F0502020204030204" pitchFamily="34" charset="0"/>
                <a:cs typeface="Times New Roman" panose="02020603050405020304" pitchFamily="18" charset="0"/>
              </a:rPr>
              <a:t>C-C</a:t>
            </a:r>
            <a:r>
              <a:rPr lang="fr-FR" sz="2200" dirty="0" smtClean="0">
                <a:effectLst/>
                <a:ea typeface="Calibri" panose="020F0502020204030204" pitchFamily="34" charset="0"/>
                <a:cs typeface="Times New Roman" panose="02020603050405020304" pitchFamily="18" charset="0"/>
              </a:rPr>
              <a:t> - 7xD</a:t>
            </a:r>
            <a:r>
              <a:rPr lang="fr-FR" sz="2200" baseline="-25000" dirty="0" smtClean="0">
                <a:effectLst/>
                <a:ea typeface="Calibri" panose="020F0502020204030204" pitchFamily="34" charset="0"/>
                <a:cs typeface="Times New Roman" panose="02020603050405020304" pitchFamily="18" charset="0"/>
              </a:rPr>
              <a:t>C-H</a:t>
            </a:r>
            <a:r>
              <a:rPr lang="fr-FR" sz="2200" dirty="0" smtClean="0">
                <a:effectLst/>
                <a:ea typeface="Calibri" panose="020F0502020204030204" pitchFamily="34" charset="0"/>
                <a:cs typeface="Times New Roman" panose="02020603050405020304" pitchFamily="18" charset="0"/>
              </a:rPr>
              <a:t> - D</a:t>
            </a:r>
            <a:r>
              <a:rPr lang="fr-FR" sz="2200" baseline="-25000" dirty="0" smtClean="0">
                <a:effectLst/>
                <a:ea typeface="Calibri" panose="020F0502020204030204" pitchFamily="34" charset="0"/>
                <a:cs typeface="Times New Roman" panose="02020603050405020304" pitchFamily="18" charset="0"/>
              </a:rPr>
              <a:t>C-I</a:t>
            </a:r>
            <a:r>
              <a:rPr lang="fr-FR" sz="2200" dirty="0" smtClean="0">
                <a:effectLst/>
                <a:ea typeface="Calibri" panose="020F0502020204030204" pitchFamily="34" charset="0"/>
                <a:cs typeface="Times New Roman" panose="02020603050405020304" pitchFamily="18" charset="0"/>
              </a:rPr>
              <a:t> = - 2x45 – 7x180 – 320 = - 90 – 1260 - 320 = -1670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∆H4=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solidification </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3</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I -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vaporisation </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3</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I = -100 - 50 = -150</a:t>
            </a:r>
          </a:p>
        </p:txBody>
      </p:sp>
    </p:spTree>
    <p:extLst>
      <p:ext uri="{BB962C8B-B14F-4D97-AF65-F5344CB8AC3E}">
        <p14:creationId xmlns:p14="http://schemas.microsoft.com/office/powerpoint/2010/main" val="1236621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QCM 5: </a:t>
            </a:r>
            <a:r>
              <a:rPr lang="fr-FR" dirty="0" smtClean="0">
                <a:solidFill>
                  <a:srgbClr val="00B050"/>
                </a:solidFill>
              </a:rPr>
              <a:t>B</a:t>
            </a:r>
            <a:endParaRPr lang="fr-FR" dirty="0">
              <a:solidFill>
                <a:srgbClr val="00B050"/>
              </a:solidFill>
            </a:endParaRPr>
          </a:p>
        </p:txBody>
      </p:sp>
      <p:sp>
        <p:nvSpPr>
          <p:cNvPr id="4" name="Rectangle 3"/>
          <p:cNvSpPr/>
          <p:nvPr/>
        </p:nvSpPr>
        <p:spPr>
          <a:xfrm>
            <a:off x="838200" y="2122276"/>
            <a:ext cx="11208657" cy="3501600"/>
          </a:xfrm>
          <a:prstGeom prst="rect">
            <a:avLst/>
          </a:prstGeom>
        </p:spPr>
        <p:txBody>
          <a:bodyPr wrap="square">
            <a:spAutoFit/>
          </a:bodyPr>
          <a:lstStyle/>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∆H1 = - ½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condensation </a:t>
            </a:r>
            <a:r>
              <a:rPr lang="fr-FR" sz="2200" dirty="0" smtClean="0">
                <a:effectLst/>
                <a:ea typeface="Calibri" panose="020F0502020204030204" pitchFamily="34" charset="0"/>
                <a:cs typeface="Times New Roman" panose="02020603050405020304" pitchFamily="18" charset="0"/>
              </a:rPr>
              <a:t>I</a:t>
            </a:r>
            <a:r>
              <a:rPr lang="fr-FR" sz="2200" baseline="-25000" dirty="0" smtClean="0">
                <a:effectLst/>
                <a:ea typeface="Calibri" panose="020F0502020204030204" pitchFamily="34" charset="0"/>
                <a:cs typeface="Times New Roman" panose="02020603050405020304" pitchFamily="18" charset="0"/>
              </a:rPr>
              <a:t>2  </a:t>
            </a:r>
            <a:r>
              <a:rPr lang="fr-FR" sz="2200" dirty="0" smtClean="0">
                <a:effectLst/>
                <a:ea typeface="Calibri" panose="020F0502020204030204" pitchFamily="34" charset="0"/>
                <a:cs typeface="Times New Roman" panose="02020603050405020304" pitchFamily="18" charset="0"/>
              </a:rPr>
              <a:t>+ 3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sublimation</a:t>
            </a:r>
            <a:r>
              <a:rPr lang="fr-FR" sz="2200" dirty="0" smtClean="0">
                <a:effectLst/>
                <a:ea typeface="Calibri" panose="020F0502020204030204" pitchFamily="34" charset="0"/>
                <a:cs typeface="Times New Roman" panose="02020603050405020304" pitchFamily="18" charset="0"/>
              </a:rPr>
              <a:t> C = 30 + 130x3 = 420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∆H2 = ½ </a:t>
            </a:r>
            <a:r>
              <a:rPr lang="fr-FR" sz="2200" b="1" i="1" dirty="0" smtClean="0">
                <a:solidFill>
                  <a:srgbClr val="FF0000"/>
                </a:solidFill>
                <a:effectLst/>
                <a:ea typeface="Calibri" panose="020F0502020204030204" pitchFamily="34" charset="0"/>
                <a:cs typeface="Times New Roman" panose="02020603050405020304" pitchFamily="18" charset="0"/>
              </a:rPr>
              <a:t>D</a:t>
            </a:r>
            <a:r>
              <a:rPr lang="fr-FR" sz="2200" b="1" i="1" baseline="-25000" dirty="0" smtClean="0">
                <a:solidFill>
                  <a:srgbClr val="FF0000"/>
                </a:solidFill>
                <a:effectLst/>
                <a:ea typeface="Calibri" panose="020F0502020204030204" pitchFamily="34" charset="0"/>
                <a:cs typeface="Times New Roman" panose="02020603050405020304" pitchFamily="18" charset="0"/>
              </a:rPr>
              <a:t>I-I</a:t>
            </a:r>
            <a:r>
              <a:rPr lang="fr-FR" sz="2200" baseline="-25000" dirty="0" smtClean="0">
                <a:effectLst/>
                <a:ea typeface="Calibri" panose="020F0502020204030204" pitchFamily="34" charset="0"/>
                <a:cs typeface="Times New Roman" panose="02020603050405020304" pitchFamily="18" charset="0"/>
              </a:rPr>
              <a:t> </a:t>
            </a:r>
            <a:r>
              <a:rPr lang="fr-FR" sz="2200" dirty="0" smtClean="0">
                <a:effectLst/>
                <a:ea typeface="Calibri" panose="020F0502020204030204" pitchFamily="34" charset="0"/>
                <a:cs typeface="Times New Roman" panose="02020603050405020304" pitchFamily="18" charset="0"/>
              </a:rPr>
              <a:t>+ 7/2 D</a:t>
            </a:r>
            <a:r>
              <a:rPr lang="fr-FR" sz="2200" baseline="-25000" dirty="0" smtClean="0">
                <a:effectLst/>
                <a:ea typeface="Calibri" panose="020F0502020204030204" pitchFamily="34" charset="0"/>
                <a:cs typeface="Times New Roman" panose="02020603050405020304" pitchFamily="18" charset="0"/>
              </a:rPr>
              <a:t>H-H  </a:t>
            </a:r>
            <a:r>
              <a:rPr lang="fr-FR" sz="2200" dirty="0" smtClean="0">
                <a:effectLst/>
                <a:ea typeface="Calibri" panose="020F0502020204030204" pitchFamily="34" charset="0"/>
                <a:cs typeface="Times New Roman" panose="02020603050405020304" pitchFamily="18" charset="0"/>
              </a:rPr>
              <a:t>=</a:t>
            </a:r>
            <a:r>
              <a:rPr lang="fr-FR" sz="2200" b="1" dirty="0" smtClean="0">
                <a:effectLst/>
                <a:ea typeface="Calibri" panose="020F0502020204030204" pitchFamily="34" charset="0"/>
                <a:cs typeface="Times New Roman" panose="02020603050405020304" pitchFamily="18" charset="0"/>
              </a:rPr>
              <a:t> </a:t>
            </a:r>
            <a:r>
              <a:rPr lang="fr-FR" sz="2200" dirty="0" smtClean="0">
                <a:effectLst/>
                <a:ea typeface="Calibri" panose="020F0502020204030204" pitchFamily="34" charset="0"/>
                <a:cs typeface="Times New Roman" panose="02020603050405020304" pitchFamily="18" charset="0"/>
              </a:rPr>
              <a:t>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+ 7/2 x 500 = ½ </a:t>
            </a:r>
            <a:r>
              <a:rPr lang="fr-FR" sz="2200" b="1" i="1" dirty="0" smtClean="0">
                <a:solidFill>
                  <a:srgbClr val="FF0000"/>
                </a:solidFill>
                <a:effectLst/>
                <a:ea typeface="Calibri" panose="020F0502020204030204" pitchFamily="34" charset="0"/>
                <a:cs typeface="Times New Roman" panose="02020603050405020304" pitchFamily="18" charset="0"/>
              </a:rPr>
              <a:t>x </a:t>
            </a:r>
            <a:r>
              <a:rPr lang="fr-FR" sz="2200" dirty="0" smtClean="0">
                <a:effectLst/>
                <a:ea typeface="Calibri" panose="020F0502020204030204" pitchFamily="34" charset="0"/>
                <a:cs typeface="Times New Roman" panose="02020603050405020304" pitchFamily="18" charset="0"/>
              </a:rPr>
              <a:t>+ 1750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∆H3= - 2 D</a:t>
            </a:r>
            <a:r>
              <a:rPr lang="fr-FR" sz="2200" baseline="-25000" dirty="0" smtClean="0">
                <a:effectLst/>
                <a:ea typeface="Calibri" panose="020F0502020204030204" pitchFamily="34" charset="0"/>
                <a:cs typeface="Times New Roman" panose="02020603050405020304" pitchFamily="18" charset="0"/>
              </a:rPr>
              <a:t>C-C</a:t>
            </a:r>
            <a:r>
              <a:rPr lang="fr-FR" sz="2200" dirty="0" smtClean="0">
                <a:effectLst/>
                <a:ea typeface="Calibri" panose="020F0502020204030204" pitchFamily="34" charset="0"/>
                <a:cs typeface="Times New Roman" panose="02020603050405020304" pitchFamily="18" charset="0"/>
              </a:rPr>
              <a:t> - 7xD</a:t>
            </a:r>
            <a:r>
              <a:rPr lang="fr-FR" sz="2200" baseline="-25000" dirty="0" smtClean="0">
                <a:effectLst/>
                <a:ea typeface="Calibri" panose="020F0502020204030204" pitchFamily="34" charset="0"/>
                <a:cs typeface="Times New Roman" panose="02020603050405020304" pitchFamily="18" charset="0"/>
              </a:rPr>
              <a:t>C-H</a:t>
            </a:r>
            <a:r>
              <a:rPr lang="fr-FR" sz="2200" dirty="0" smtClean="0">
                <a:effectLst/>
                <a:ea typeface="Calibri" panose="020F0502020204030204" pitchFamily="34" charset="0"/>
                <a:cs typeface="Times New Roman" panose="02020603050405020304" pitchFamily="18" charset="0"/>
              </a:rPr>
              <a:t> - D</a:t>
            </a:r>
            <a:r>
              <a:rPr lang="fr-FR" sz="2200" baseline="-25000" dirty="0" smtClean="0">
                <a:effectLst/>
                <a:ea typeface="Calibri" panose="020F0502020204030204" pitchFamily="34" charset="0"/>
                <a:cs typeface="Times New Roman" panose="02020603050405020304" pitchFamily="18" charset="0"/>
              </a:rPr>
              <a:t>C-I</a:t>
            </a:r>
            <a:r>
              <a:rPr lang="fr-FR" sz="2200" dirty="0" smtClean="0">
                <a:effectLst/>
                <a:ea typeface="Calibri" panose="020F0502020204030204" pitchFamily="34" charset="0"/>
                <a:cs typeface="Times New Roman" panose="02020603050405020304" pitchFamily="18" charset="0"/>
              </a:rPr>
              <a:t> = - 2x45 – 7x180 – 320 = - 90 – 1260 - 320 = -1670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∆H4=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solidification </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3</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I - ΔH</a:t>
            </a:r>
            <a:r>
              <a:rPr lang="fr-FR" sz="2200" baseline="30000" dirty="0" smtClean="0">
                <a:effectLst/>
                <a:ea typeface="Calibri" panose="020F0502020204030204" pitchFamily="34" charset="0"/>
                <a:cs typeface="Times New Roman" panose="02020603050405020304" pitchFamily="18" charset="0"/>
              </a:rPr>
              <a:t>0</a:t>
            </a:r>
            <a:r>
              <a:rPr lang="fr-FR" sz="2200" baseline="-25000" dirty="0" smtClean="0">
                <a:effectLst/>
                <a:ea typeface="Calibri" panose="020F0502020204030204" pitchFamily="34" charset="0"/>
                <a:cs typeface="Times New Roman" panose="02020603050405020304" pitchFamily="18" charset="0"/>
              </a:rPr>
              <a:t>vaporisation </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3</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I = -100 - 50 = -150</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 </a:t>
            </a:r>
          </a:p>
          <a:p>
            <a:pPr>
              <a:lnSpc>
                <a:spcPct val="150000"/>
              </a:lnSpc>
              <a:spcAft>
                <a:spcPts val="0"/>
              </a:spcAft>
            </a:pPr>
            <a:r>
              <a:rPr lang="fr-FR" sz="2200" dirty="0" smtClean="0">
                <a:effectLst/>
                <a:ea typeface="Calibri" panose="020F0502020204030204" pitchFamily="34" charset="0"/>
                <a:cs typeface="Times New Roman" panose="02020603050405020304" pitchFamily="18" charset="0"/>
              </a:rPr>
              <a:t>Δ</a:t>
            </a:r>
            <a:r>
              <a:rPr lang="fr-FR" sz="2200" baseline="-25000" dirty="0" smtClean="0">
                <a:effectLst/>
                <a:ea typeface="Calibri" panose="020F0502020204030204" pitchFamily="34" charset="0"/>
                <a:cs typeface="Times New Roman" panose="02020603050405020304" pitchFamily="18" charset="0"/>
              </a:rPr>
              <a:t>f</a:t>
            </a:r>
            <a:r>
              <a:rPr lang="fr-FR" sz="2200" dirty="0" smtClean="0">
                <a:effectLst/>
                <a:ea typeface="Calibri" panose="020F0502020204030204" pitchFamily="34" charset="0"/>
                <a:cs typeface="Times New Roman" panose="02020603050405020304" pitchFamily="18" charset="0"/>
              </a:rPr>
              <a:t>H</a:t>
            </a:r>
            <a:r>
              <a:rPr lang="fr-FR" sz="2200" baseline="30000" dirty="0" smtClean="0">
                <a:effectLst/>
                <a:ea typeface="Calibri" panose="020F0502020204030204" pitchFamily="34" charset="0"/>
                <a:cs typeface="Times New Roman" panose="02020603050405020304" pitchFamily="18" charset="0"/>
              </a:rPr>
              <a:t>0</a:t>
            </a:r>
            <a:r>
              <a:rPr lang="fr-FR" sz="2200" dirty="0" smtClean="0">
                <a:effectLst/>
                <a:ea typeface="Calibri" panose="020F0502020204030204" pitchFamily="34" charset="0"/>
                <a:cs typeface="Times New Roman" panose="02020603050405020304" pitchFamily="18" charset="0"/>
              </a:rPr>
              <a:t> CH</a:t>
            </a:r>
            <a:r>
              <a:rPr lang="fr-FR" sz="2200" baseline="-25000" dirty="0" smtClean="0">
                <a:effectLst/>
                <a:ea typeface="Calibri" panose="020F0502020204030204" pitchFamily="34" charset="0"/>
                <a:cs typeface="Times New Roman" panose="02020603050405020304" pitchFamily="18" charset="0"/>
              </a:rPr>
              <a:t>3</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CH</a:t>
            </a:r>
            <a:r>
              <a:rPr lang="fr-FR" sz="2200" baseline="-25000" dirty="0" smtClean="0">
                <a:effectLst/>
                <a:ea typeface="Calibri" panose="020F0502020204030204" pitchFamily="34" charset="0"/>
                <a:cs typeface="Times New Roman" panose="02020603050405020304" pitchFamily="18" charset="0"/>
              </a:rPr>
              <a:t>2</a:t>
            </a:r>
            <a:r>
              <a:rPr lang="fr-FR" sz="2200" dirty="0" smtClean="0">
                <a:effectLst/>
                <a:ea typeface="Calibri" panose="020F0502020204030204" pitchFamily="34" charset="0"/>
                <a:cs typeface="Times New Roman" panose="02020603050405020304" pitchFamily="18" charset="0"/>
              </a:rPr>
              <a:t>I (s) </a:t>
            </a:r>
            <a:r>
              <a:rPr lang="fr-FR" sz="2200" baseline="-25000" dirty="0" smtClean="0">
                <a:effectLst/>
                <a:ea typeface="Calibri" panose="020F0502020204030204" pitchFamily="34" charset="0"/>
                <a:cs typeface="Times New Roman" panose="02020603050405020304" pitchFamily="18" charset="0"/>
              </a:rPr>
              <a:t>= </a:t>
            </a:r>
            <a:r>
              <a:rPr lang="fr-FR" sz="2200" dirty="0" smtClean="0">
                <a:effectLst/>
                <a:ea typeface="Calibri" panose="020F0502020204030204" pitchFamily="34" charset="0"/>
                <a:cs typeface="Times New Roman" panose="02020603050405020304" pitchFamily="18" charset="0"/>
              </a:rPr>
              <a:t>∆H1+∆H2+∆H3+∆H4 = 420 + 1750 +½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- 1670 -150 = 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+ 350 = </a:t>
            </a:r>
          </a:p>
          <a:p>
            <a:pPr>
              <a:lnSpc>
                <a:spcPct val="107000"/>
              </a:lnSpc>
              <a:spcAft>
                <a:spcPts val="800"/>
              </a:spcAft>
            </a:pPr>
            <a:r>
              <a:rPr lang="fr-FR" sz="2200" dirty="0" smtClean="0">
                <a:effectLst/>
                <a:ea typeface="Calibri" panose="020F0502020204030204" pitchFamily="34" charset="0"/>
                <a:cs typeface="Times New Roman" panose="02020603050405020304" pitchFamily="18" charset="0"/>
              </a:rPr>
              <a:t>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+ 350 = 450 </a:t>
            </a:r>
            <a:r>
              <a:rPr lang="fr-FR" sz="2200" dirty="0" smtClean="0">
                <a:effectLst/>
                <a:ea typeface="Calibri" panose="020F0502020204030204" pitchFamily="34" charset="0"/>
                <a:cs typeface="Arial" panose="020B0604020202020204" pitchFamily="34" charset="0"/>
                <a:sym typeface="Wingdings" panose="05000000000000000000" pitchFamily="2" charset="2"/>
              </a:rPr>
              <a:t></a:t>
            </a:r>
            <a:r>
              <a:rPr lang="fr-FR" sz="2200" dirty="0" smtClean="0">
                <a:effectLst/>
                <a:ea typeface="Calibri" panose="020F0502020204030204" pitchFamily="34" charset="0"/>
                <a:cs typeface="Times New Roman" panose="02020603050405020304" pitchFamily="18" charset="0"/>
              </a:rPr>
              <a:t> 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=100  </a:t>
            </a:r>
            <a:r>
              <a:rPr lang="fr-FR" sz="2200" dirty="0" smtClean="0">
                <a:effectLst/>
                <a:ea typeface="Calibri" panose="020F0502020204030204" pitchFamily="34" charset="0"/>
                <a:cs typeface="Arial" panose="020B0604020202020204" pitchFamily="34" charset="0"/>
                <a:sym typeface="Wingdings" panose="05000000000000000000" pitchFamily="2" charset="2"/>
              </a:rPr>
              <a:t></a:t>
            </a:r>
            <a:r>
              <a:rPr lang="fr-FR" sz="2200" dirty="0" smtClean="0">
                <a:effectLst/>
                <a:ea typeface="Calibri" panose="020F0502020204030204" pitchFamily="34" charset="0"/>
                <a:cs typeface="Times New Roman" panose="02020603050405020304" pitchFamily="18" charset="0"/>
              </a:rPr>
              <a:t> ½ </a:t>
            </a:r>
            <a:r>
              <a:rPr lang="fr-FR" sz="2200" b="1" i="1" dirty="0" smtClean="0">
                <a:solidFill>
                  <a:srgbClr val="FF0000"/>
                </a:solidFill>
                <a:effectLst/>
                <a:ea typeface="Calibri" panose="020F0502020204030204" pitchFamily="34" charset="0"/>
                <a:cs typeface="Times New Roman" panose="02020603050405020304" pitchFamily="18" charset="0"/>
              </a:rPr>
              <a:t>x</a:t>
            </a:r>
            <a:r>
              <a:rPr lang="fr-FR" sz="2200" dirty="0" smtClean="0">
                <a:effectLst/>
                <a:ea typeface="Calibri" panose="020F0502020204030204" pitchFamily="34" charset="0"/>
                <a:cs typeface="Times New Roman" panose="02020603050405020304" pitchFamily="18" charset="0"/>
              </a:rPr>
              <a:t>  = </a:t>
            </a:r>
            <a:r>
              <a:rPr lang="fr-FR" sz="2400" b="1" dirty="0" smtClean="0">
                <a:effectLst/>
                <a:ea typeface="Calibri" panose="020F0502020204030204" pitchFamily="34" charset="0"/>
                <a:cs typeface="Times New Roman" panose="02020603050405020304" pitchFamily="18" charset="0"/>
              </a:rPr>
              <a:t>200 kJ.mol</a:t>
            </a:r>
            <a:r>
              <a:rPr lang="fr-FR" sz="2400" b="1" baseline="30000" dirty="0" smtClean="0">
                <a:effectLst/>
                <a:ea typeface="Calibri" panose="020F0502020204030204" pitchFamily="34" charset="0"/>
                <a:cs typeface="Times New Roman" panose="02020603050405020304" pitchFamily="18" charset="0"/>
              </a:rPr>
              <a:t>-1</a:t>
            </a:r>
            <a:endParaRPr lang="fr-FR" sz="2200" b="1"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4044519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smtClean="0"/>
              <a:t>Correction QCM 6</a:t>
            </a:r>
            <a:endParaRPr lang="fr-FR" dirty="0"/>
          </a:p>
        </p:txBody>
      </p:sp>
      <mc:AlternateContent xmlns:mc="http://schemas.openxmlformats.org/markup-compatibility/2006" xmlns:a14="http://schemas.microsoft.com/office/drawing/2010/main">
        <mc:Choice Requires="a14">
          <p:sp>
            <p:nvSpPr>
              <p:cNvPr id="3" name="Espace réservé du contenu 2"/>
              <p:cNvSpPr>
                <a:spLocks noGrp="1"/>
              </p:cNvSpPr>
              <p:nvPr>
                <p:ph idx="1"/>
              </p:nvPr>
            </p:nvSpPr>
            <p:spPr/>
            <p:txBody>
              <a:bodyPr>
                <a:normAutofit lnSpcReduction="10000"/>
              </a:bodyPr>
              <a:lstStyle/>
              <a:p>
                <a:pPr marL="0" indent="0">
                  <a:buNone/>
                </a:pPr>
                <a:r>
                  <a:rPr lang="fr-FR" dirty="0" smtClean="0"/>
                  <a:t>On considère la réaction suivante XeO</a:t>
                </a:r>
                <a:r>
                  <a:rPr lang="fr-FR" baseline="-25000" dirty="0" smtClean="0"/>
                  <a:t>4 (s)</a:t>
                </a:r>
                <a:r>
                  <a:rPr lang="fr-FR" dirty="0"/>
                  <a:t> → </a:t>
                </a:r>
                <a:r>
                  <a:rPr lang="fr-FR" dirty="0" smtClean="0"/>
                  <a:t>Xe</a:t>
                </a:r>
                <a:r>
                  <a:rPr lang="fr-FR" baseline="-25000" dirty="0" smtClean="0"/>
                  <a:t>(g) </a:t>
                </a:r>
                <a:r>
                  <a:rPr lang="fr-FR" dirty="0"/>
                  <a:t>+ 2 </a:t>
                </a:r>
                <a:r>
                  <a:rPr lang="fr-FR" dirty="0" smtClean="0"/>
                  <a:t>O</a:t>
                </a:r>
                <a:r>
                  <a:rPr lang="fr-FR" baseline="-25000" dirty="0" smtClean="0"/>
                  <a:t>2 (g)</a:t>
                </a:r>
                <a:r>
                  <a:rPr lang="fr-FR" dirty="0" smtClean="0"/>
                  <a:t>. </a:t>
                </a:r>
              </a:p>
              <a:p>
                <a:pPr marL="0" indent="0">
                  <a:buNone/>
                </a:pPr>
                <a:r>
                  <a:rPr lang="fr-FR" dirty="0" smtClean="0"/>
                  <a:t>On note son enthalpie </a:t>
                </a:r>
                <a:r>
                  <a:rPr lang="el-GR" dirty="0" smtClean="0"/>
                  <a:t>Δ</a:t>
                </a:r>
                <a:r>
                  <a:rPr lang="fr-FR" baseline="-25000" dirty="0" smtClean="0"/>
                  <a:t>r</a:t>
                </a:r>
                <a:r>
                  <a:rPr lang="fr-FR" dirty="0" smtClean="0"/>
                  <a:t>H</a:t>
                </a:r>
                <a:r>
                  <a:rPr lang="fr-FR" baseline="30000" dirty="0" smtClean="0"/>
                  <a:t>0</a:t>
                </a:r>
                <a:r>
                  <a:rPr lang="fr-FR" dirty="0" smtClean="0"/>
                  <a:t> = -643 kJ.mol</a:t>
                </a:r>
                <a:r>
                  <a:rPr lang="fr-FR" baseline="30000" dirty="0" smtClean="0"/>
                  <a:t>-1</a:t>
                </a:r>
                <a:r>
                  <a:rPr lang="fr-FR" dirty="0" smtClean="0"/>
                  <a:t> </a:t>
                </a:r>
              </a:p>
              <a:p>
                <a:pPr marL="0" indent="0">
                  <a:buNone/>
                </a:pPr>
                <a:r>
                  <a:rPr lang="fr-FR" u="sng" dirty="0" smtClean="0"/>
                  <a:t>Identifiez les propositions justes</a:t>
                </a:r>
                <a:r>
                  <a:rPr lang="fr-FR" dirty="0" smtClean="0"/>
                  <a:t> : </a:t>
                </a:r>
              </a:p>
              <a:p>
                <a:pPr marL="0" indent="0">
                  <a:buNone/>
                </a:pPr>
                <a:r>
                  <a:rPr lang="fr-FR" dirty="0" smtClean="0">
                    <a:solidFill>
                      <a:srgbClr val="FF0000"/>
                    </a:solidFill>
                  </a:rPr>
                  <a:t>A)La réaction est endothermique </a:t>
                </a:r>
                <a:r>
                  <a:rPr lang="fr-FR" dirty="0" smtClean="0"/>
                  <a:t>=&gt; Exothermique ! </a:t>
                </a:r>
                <a:r>
                  <a:rPr lang="el-GR" dirty="0"/>
                  <a:t>Δ</a:t>
                </a:r>
                <a:r>
                  <a:rPr lang="fr-FR" baseline="-25000" dirty="0"/>
                  <a:t>r</a:t>
                </a:r>
                <a:r>
                  <a:rPr lang="fr-FR" dirty="0"/>
                  <a:t>H</a:t>
                </a:r>
                <a:r>
                  <a:rPr lang="fr-FR" baseline="30000" dirty="0"/>
                  <a:t>0</a:t>
                </a:r>
                <a:r>
                  <a:rPr lang="fr-FR" dirty="0"/>
                  <a:t> </a:t>
                </a:r>
                <a:r>
                  <a:rPr lang="fr-FR" dirty="0" smtClean="0"/>
                  <a:t>négatif</a:t>
                </a:r>
                <a:endParaRPr lang="fr-FR" dirty="0" smtClean="0">
                  <a:solidFill>
                    <a:srgbClr val="FF0000"/>
                  </a:solidFill>
                </a:endParaRPr>
              </a:p>
              <a:p>
                <a:pPr marL="0" indent="0">
                  <a:buNone/>
                </a:pPr>
                <a:r>
                  <a:rPr lang="fr-FR" dirty="0" smtClean="0">
                    <a:solidFill>
                      <a:srgbClr val="00B050"/>
                    </a:solidFill>
                  </a:rPr>
                  <a:t>B)L’activité du </a:t>
                </a:r>
                <a:r>
                  <a:rPr lang="fr-FR" dirty="0" err="1" smtClean="0">
                    <a:solidFill>
                      <a:srgbClr val="00B050"/>
                    </a:solidFill>
                  </a:rPr>
                  <a:t>tétraoxyde</a:t>
                </a:r>
                <a:r>
                  <a:rPr lang="fr-FR" dirty="0" smtClean="0">
                    <a:solidFill>
                      <a:srgbClr val="00B050"/>
                    </a:solidFill>
                  </a:rPr>
                  <a:t> </a:t>
                </a:r>
                <a:r>
                  <a:rPr lang="fr-FR" dirty="0">
                    <a:solidFill>
                      <a:srgbClr val="00B050"/>
                    </a:solidFill>
                  </a:rPr>
                  <a:t>de </a:t>
                </a:r>
                <a:r>
                  <a:rPr lang="fr-FR" dirty="0" smtClean="0">
                    <a:solidFill>
                      <a:srgbClr val="00B050"/>
                    </a:solidFill>
                  </a:rPr>
                  <a:t>xénon vaut 1 =&gt; c’est un solide</a:t>
                </a:r>
              </a:p>
              <a:p>
                <a:pPr marL="0" indent="0">
                  <a:buNone/>
                </a:pPr>
                <a:r>
                  <a:rPr lang="fr-FR" dirty="0" smtClean="0">
                    <a:solidFill>
                      <a:srgbClr val="00B050"/>
                    </a:solidFill>
                  </a:rPr>
                  <a:t>C) Une élévation de la température déplace l’équilibre dans le sens indirect</a:t>
                </a:r>
              </a:p>
              <a:p>
                <a:pPr marL="0" indent="0">
                  <a:buNone/>
                </a:pPr>
                <a:r>
                  <a:rPr lang="fr-FR" dirty="0" smtClean="0">
                    <a:solidFill>
                      <a:srgbClr val="00B050"/>
                    </a:solidFill>
                  </a:rPr>
                  <a:t>D)La constante d’équilibre de la réaction s’écrit : </a:t>
                </a:r>
                <a14:m>
                  <m:oMath xmlns:m="http://schemas.openxmlformats.org/officeDocument/2006/math">
                    <m:r>
                      <a:rPr lang="fr-FR" b="0" i="1" smtClean="0">
                        <a:solidFill>
                          <a:srgbClr val="00B050"/>
                        </a:solidFill>
                        <a:latin typeface="Cambria Math" panose="02040503050406030204" pitchFamily="18" charset="0"/>
                      </a:rPr>
                      <m:t>𝐾</m:t>
                    </m:r>
                    <m:r>
                      <a:rPr lang="fr-FR" b="0" i="1" smtClean="0">
                        <a:solidFill>
                          <a:srgbClr val="00B050"/>
                        </a:solidFill>
                        <a:latin typeface="Cambria Math" panose="02040503050406030204" pitchFamily="18" charset="0"/>
                      </a:rPr>
                      <m:t>=</m:t>
                    </m:r>
                    <m:sSub>
                      <m:sSubPr>
                        <m:ctrlPr>
                          <a:rPr lang="fr-FR" b="0" i="1" smtClean="0">
                            <a:solidFill>
                              <a:srgbClr val="00B050"/>
                            </a:solidFill>
                            <a:latin typeface="Cambria Math" panose="02040503050406030204" pitchFamily="18" charset="0"/>
                          </a:rPr>
                        </m:ctrlPr>
                      </m:sSubPr>
                      <m:e>
                        <m:r>
                          <a:rPr lang="fr-FR" b="0" i="1" smtClean="0">
                            <a:solidFill>
                              <a:srgbClr val="00B050"/>
                            </a:solidFill>
                            <a:latin typeface="Cambria Math" panose="02040503050406030204" pitchFamily="18" charset="0"/>
                          </a:rPr>
                          <m:t>𝑎</m:t>
                        </m:r>
                      </m:e>
                      <m:sub>
                        <m:r>
                          <a:rPr lang="fr-FR" b="0" i="1" smtClean="0">
                            <a:solidFill>
                              <a:srgbClr val="00B050"/>
                            </a:solidFill>
                            <a:latin typeface="Cambria Math" panose="02040503050406030204" pitchFamily="18" charset="0"/>
                          </a:rPr>
                          <m:t>𝑋𝑒</m:t>
                        </m:r>
                        <m:r>
                          <a:rPr lang="fr-FR" b="0" i="1" smtClean="0">
                            <a:solidFill>
                              <a:srgbClr val="00B050"/>
                            </a:solidFill>
                            <a:latin typeface="Cambria Math" panose="02040503050406030204" pitchFamily="18" charset="0"/>
                          </a:rPr>
                          <m:t>(</m:t>
                        </m:r>
                        <m:r>
                          <a:rPr lang="fr-FR" b="0" i="1" smtClean="0">
                            <a:solidFill>
                              <a:srgbClr val="00B050"/>
                            </a:solidFill>
                            <a:latin typeface="Cambria Math" panose="02040503050406030204" pitchFamily="18" charset="0"/>
                          </a:rPr>
                          <m:t>𝑔</m:t>
                        </m:r>
                        <m:r>
                          <a:rPr lang="fr-FR" b="0" i="1" smtClean="0">
                            <a:solidFill>
                              <a:srgbClr val="00B050"/>
                            </a:solidFill>
                            <a:latin typeface="Cambria Math" panose="02040503050406030204" pitchFamily="18" charset="0"/>
                          </a:rPr>
                          <m:t>)</m:t>
                        </m:r>
                      </m:sub>
                    </m:sSub>
                    <m:r>
                      <a:rPr lang="fr-FR" b="0" i="0" smtClean="0">
                        <a:solidFill>
                          <a:srgbClr val="00B050"/>
                        </a:solidFill>
                        <a:latin typeface="Cambria Math" panose="02040503050406030204" pitchFamily="18" charset="0"/>
                      </a:rPr>
                      <m:t>∗</m:t>
                    </m:r>
                    <m:sSub>
                      <m:sSubPr>
                        <m:ctrlPr>
                          <a:rPr lang="fr-FR" b="0" i="1" smtClean="0">
                            <a:solidFill>
                              <a:srgbClr val="00B050"/>
                            </a:solidFill>
                            <a:latin typeface="Cambria Math" panose="02040503050406030204" pitchFamily="18" charset="0"/>
                          </a:rPr>
                        </m:ctrlPr>
                      </m:sSubPr>
                      <m:e>
                        <m:sSup>
                          <m:sSupPr>
                            <m:ctrlPr>
                              <a:rPr lang="fr-FR" b="0" i="1" smtClean="0">
                                <a:solidFill>
                                  <a:srgbClr val="00B050"/>
                                </a:solidFill>
                                <a:latin typeface="Cambria Math" panose="02040503050406030204" pitchFamily="18" charset="0"/>
                              </a:rPr>
                            </m:ctrlPr>
                          </m:sSupPr>
                          <m:e>
                            <m:r>
                              <a:rPr lang="fr-FR" b="0" i="1" smtClean="0">
                                <a:solidFill>
                                  <a:srgbClr val="00B050"/>
                                </a:solidFill>
                                <a:latin typeface="Cambria Math" panose="02040503050406030204" pitchFamily="18" charset="0"/>
                              </a:rPr>
                              <m:t>𝑎</m:t>
                            </m:r>
                          </m:e>
                          <m:sup>
                            <m:r>
                              <a:rPr lang="fr-FR" b="0" i="1" smtClean="0">
                                <a:solidFill>
                                  <a:srgbClr val="00B050"/>
                                </a:solidFill>
                                <a:latin typeface="Cambria Math" panose="02040503050406030204" pitchFamily="18" charset="0"/>
                              </a:rPr>
                              <m:t>2</m:t>
                            </m:r>
                          </m:sup>
                        </m:sSup>
                      </m:e>
                      <m:sub>
                        <m:r>
                          <a:rPr lang="fr-FR" b="0" i="1" smtClean="0">
                            <a:solidFill>
                              <a:srgbClr val="00B050"/>
                            </a:solidFill>
                            <a:latin typeface="Cambria Math" panose="02040503050406030204" pitchFamily="18" charset="0"/>
                          </a:rPr>
                          <m:t>𝑂</m:t>
                        </m:r>
                        <m:r>
                          <a:rPr lang="fr-FR" b="0" i="1" smtClean="0">
                            <a:solidFill>
                              <a:srgbClr val="00B050"/>
                            </a:solidFill>
                            <a:latin typeface="Cambria Math" panose="02040503050406030204" pitchFamily="18" charset="0"/>
                          </a:rPr>
                          <m:t>2(</m:t>
                        </m:r>
                        <m:r>
                          <a:rPr lang="fr-FR" b="0" i="1" smtClean="0">
                            <a:solidFill>
                              <a:srgbClr val="00B050"/>
                            </a:solidFill>
                            <a:latin typeface="Cambria Math" panose="02040503050406030204" pitchFamily="18" charset="0"/>
                          </a:rPr>
                          <m:t>𝑔</m:t>
                        </m:r>
                        <m:r>
                          <a:rPr lang="fr-FR" b="0" i="1" smtClean="0">
                            <a:solidFill>
                              <a:srgbClr val="00B050"/>
                            </a:solidFill>
                            <a:latin typeface="Cambria Math" panose="02040503050406030204" pitchFamily="18" charset="0"/>
                          </a:rPr>
                          <m:t>)</m:t>
                        </m:r>
                      </m:sub>
                    </m:sSub>
                  </m:oMath>
                </a14:m>
                <a:endParaRPr lang="fr-FR" dirty="0" smtClean="0">
                  <a:solidFill>
                    <a:schemeClr val="accent6"/>
                  </a:solidFill>
                </a:endParaRPr>
              </a:p>
              <a:p>
                <a:pPr marL="0" indent="0">
                  <a:buNone/>
                </a:pPr>
                <a:r>
                  <a:rPr lang="fr-FR" b="0" dirty="0" smtClean="0">
                    <a:solidFill>
                      <a:srgbClr val="FF0000"/>
                    </a:solidFill>
                    <a:latin typeface="Cambria Math" panose="02040503050406030204" pitchFamily="18" charset="0"/>
                  </a:rPr>
                  <a:t>E) Toutes les propositions sont fausses</a:t>
                </a:r>
                <a:endParaRPr lang="fr-FR" dirty="0" smtClean="0">
                  <a:solidFill>
                    <a:srgbClr val="FF0000"/>
                  </a:solidFill>
                </a:endParaRPr>
              </a:p>
            </p:txBody>
          </p:sp>
        </mc:Choice>
        <mc:Fallback xmlns="">
          <p:sp>
            <p:nvSpPr>
              <p:cNvPr id="3" name="Espace réservé du contenu 2"/>
              <p:cNvSpPr>
                <a:spLocks noGrp="1" noRot="1" noChangeAspect="1" noMove="1" noResize="1" noEditPoints="1" noAdjustHandles="1" noChangeArrowheads="1" noChangeShapeType="1" noTextEdit="1"/>
              </p:cNvSpPr>
              <p:nvPr>
                <p:ph idx="1"/>
              </p:nvPr>
            </p:nvSpPr>
            <p:spPr>
              <a:blipFill rotWithShape="0">
                <a:blip r:embed="rId3"/>
                <a:stretch>
                  <a:fillRect l="-1217" t="-3081"/>
                </a:stretch>
              </a:blipFill>
            </p:spPr>
            <p:txBody>
              <a:bodyPr/>
              <a:lstStyle/>
              <a:p>
                <a:r>
                  <a:rPr lang="fr-FR">
                    <a:noFill/>
                  </a:rPr>
                  <a:t> </a:t>
                </a:r>
              </a:p>
            </p:txBody>
          </p:sp>
        </mc:Fallback>
      </mc:AlternateContent>
    </p:spTree>
    <p:extLst>
      <p:ext uri="{BB962C8B-B14F-4D97-AF65-F5344CB8AC3E}">
        <p14:creationId xmlns:p14="http://schemas.microsoft.com/office/powerpoint/2010/main" val="25164949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smtClean="0"/>
              <a:t>Correction QCM 7</a:t>
            </a:r>
            <a:endParaRPr lang="fr-FR" dirty="0"/>
          </a:p>
        </p:txBody>
      </p:sp>
      <p:sp>
        <p:nvSpPr>
          <p:cNvPr id="3" name="Espace réservé du contenu 2"/>
          <p:cNvSpPr>
            <a:spLocks noGrp="1"/>
          </p:cNvSpPr>
          <p:nvPr>
            <p:ph idx="1"/>
          </p:nvPr>
        </p:nvSpPr>
        <p:spPr>
          <a:xfrm>
            <a:off x="838200" y="1478844"/>
            <a:ext cx="10515600" cy="4698119"/>
          </a:xfrm>
        </p:spPr>
        <p:txBody>
          <a:bodyPr>
            <a:normAutofit fontScale="92500" lnSpcReduction="20000"/>
          </a:bodyPr>
          <a:lstStyle/>
          <a:p>
            <a:pPr marL="0" indent="0">
              <a:buNone/>
            </a:pPr>
            <a:r>
              <a:rPr lang="fr-FR" sz="3000" dirty="0" smtClean="0"/>
              <a:t>On considère la réaction suivante : 2SO</a:t>
            </a:r>
            <a:r>
              <a:rPr lang="fr-FR" sz="3000" baseline="-25000" dirty="0" smtClean="0"/>
              <a:t>2(g)</a:t>
            </a:r>
            <a:r>
              <a:rPr lang="fr-FR" sz="3000" dirty="0" smtClean="0"/>
              <a:t> + O</a:t>
            </a:r>
            <a:r>
              <a:rPr lang="fr-FR" sz="3000" baseline="-25000" dirty="0" smtClean="0"/>
              <a:t>2(g)</a:t>
            </a:r>
            <a:r>
              <a:rPr lang="fr-FR" sz="3000" dirty="0" smtClean="0"/>
              <a:t> =  2SO</a:t>
            </a:r>
            <a:r>
              <a:rPr lang="fr-FR" sz="3000" baseline="-25000" dirty="0" smtClean="0"/>
              <a:t>3(g) </a:t>
            </a:r>
          </a:p>
          <a:p>
            <a:pPr marL="0" indent="0">
              <a:buNone/>
            </a:pPr>
            <a:r>
              <a:rPr lang="fr-FR" sz="3000" dirty="0" smtClean="0"/>
              <a:t>La pression totale du système est égale à 1bar est demeure constante.</a:t>
            </a:r>
          </a:p>
          <a:p>
            <a:pPr marL="0" indent="0">
              <a:buNone/>
            </a:pPr>
            <a:r>
              <a:rPr lang="fr-FR" sz="3000" dirty="0" smtClean="0"/>
              <a:t>On introduit dans l’enceinte 2 moles de chaque espèces du système, à 600K la constante d’équilibre de cette réaction vaut K = 2</a:t>
            </a:r>
          </a:p>
          <a:p>
            <a:pPr marL="0" indent="0">
              <a:buNone/>
            </a:pPr>
            <a:endParaRPr lang="fr-FR" sz="3000" u="sng" dirty="0" smtClean="0"/>
          </a:p>
          <a:p>
            <a:pPr marL="0" indent="0">
              <a:buNone/>
            </a:pPr>
            <a:r>
              <a:rPr lang="fr-FR" sz="3000" u="sng" dirty="0" smtClean="0"/>
              <a:t>Identifiez les propositions justes</a:t>
            </a:r>
            <a:r>
              <a:rPr lang="fr-FR" sz="3000" dirty="0" smtClean="0"/>
              <a:t> :</a:t>
            </a:r>
          </a:p>
          <a:p>
            <a:pPr marL="514350" indent="-514350">
              <a:buAutoNum type="alphaUcParenR"/>
            </a:pPr>
            <a:r>
              <a:rPr lang="fr-FR" sz="3000" dirty="0" smtClean="0">
                <a:solidFill>
                  <a:srgbClr val="FF0000"/>
                </a:solidFill>
              </a:rPr>
              <a:t>Le quotient réactionnel vaut 4</a:t>
            </a:r>
          </a:p>
          <a:p>
            <a:pPr marL="514350" indent="-514350">
              <a:buAutoNum type="alphaUcParenR"/>
            </a:pPr>
            <a:r>
              <a:rPr lang="fr-FR" sz="3000" dirty="0" smtClean="0">
                <a:solidFill>
                  <a:srgbClr val="00B050"/>
                </a:solidFill>
              </a:rPr>
              <a:t>Le quotient réactionnel vaut 3</a:t>
            </a:r>
          </a:p>
          <a:p>
            <a:pPr marL="514350" indent="-514350">
              <a:buAutoNum type="alphaUcParenR"/>
            </a:pPr>
            <a:r>
              <a:rPr lang="fr-FR" sz="3000" dirty="0" smtClean="0">
                <a:solidFill>
                  <a:srgbClr val="FF0000"/>
                </a:solidFill>
              </a:rPr>
              <a:t>La réaction évolue dans le sens direct</a:t>
            </a:r>
          </a:p>
          <a:p>
            <a:pPr marL="514350" indent="-514350">
              <a:buAutoNum type="alphaUcParenR"/>
            </a:pPr>
            <a:r>
              <a:rPr lang="fr-FR" sz="3000" dirty="0" smtClean="0">
                <a:solidFill>
                  <a:srgbClr val="00B050"/>
                </a:solidFill>
              </a:rPr>
              <a:t>La réaction évolue dans le sens indirect</a:t>
            </a:r>
          </a:p>
          <a:p>
            <a:pPr marL="514350" indent="-514350">
              <a:buAutoNum type="alphaUcParenR"/>
            </a:pPr>
            <a:r>
              <a:rPr lang="fr-FR" sz="3000" dirty="0" smtClean="0">
                <a:solidFill>
                  <a:srgbClr val="FF0000"/>
                </a:solidFill>
              </a:rPr>
              <a:t>Toutes les propositions sont fausses</a:t>
            </a:r>
          </a:p>
          <a:p>
            <a:endParaRPr lang="fr-FR" dirty="0"/>
          </a:p>
        </p:txBody>
      </p:sp>
    </p:spTree>
    <p:extLst>
      <p:ext uri="{BB962C8B-B14F-4D97-AF65-F5344CB8AC3E}">
        <p14:creationId xmlns:p14="http://schemas.microsoft.com/office/powerpoint/2010/main" val="11217848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dirty="0" smtClean="0"/>
              <a:t>Correction QCM 7</a:t>
            </a:r>
            <a:endParaRPr lang="fr-FR" dirty="0"/>
          </a:p>
        </p:txBody>
      </p:sp>
      <mc:AlternateContent xmlns:mc="http://schemas.openxmlformats.org/markup-compatibility/2006" xmlns:a14="http://schemas.microsoft.com/office/drawing/2010/main">
        <mc:Choice Requires="a14">
          <p:sp>
            <p:nvSpPr>
              <p:cNvPr id="3" name="Espace réservé du contenu 2"/>
              <p:cNvSpPr>
                <a:spLocks noGrp="1"/>
              </p:cNvSpPr>
              <p:nvPr>
                <p:ph idx="1"/>
              </p:nvPr>
            </p:nvSpPr>
            <p:spPr>
              <a:xfrm>
                <a:off x="419100" y="2316944"/>
                <a:ext cx="11353800" cy="4351338"/>
              </a:xfrm>
            </p:spPr>
            <p:txBody>
              <a:bodyPr>
                <a:noAutofit/>
              </a:bodyPr>
              <a:lstStyle/>
              <a:p>
                <a:pPr marL="0" indent="0">
                  <a:buNone/>
                </a:pPr>
                <a:r>
                  <a:rPr lang="fr-FR" sz="3000" dirty="0" smtClean="0"/>
                  <a:t>A) et B) =&gt; Q = </a:t>
                </a:r>
                <a14:m>
                  <m:oMath xmlns:m="http://schemas.openxmlformats.org/officeDocument/2006/math">
                    <m:f>
                      <m:fPr>
                        <m:ctrlPr>
                          <a:rPr lang="fr-FR" sz="3000" i="1" smtClean="0">
                            <a:latin typeface="Cambria Math" panose="02040503050406030204" pitchFamily="18" charset="0"/>
                          </a:rPr>
                        </m:ctrlPr>
                      </m:fPr>
                      <m:num>
                        <m:sSubSup>
                          <m:sSubSupPr>
                            <m:ctrlPr>
                              <a:rPr lang="fr-FR" sz="3000" i="1" smtClean="0">
                                <a:latin typeface="Cambria Math" panose="02040503050406030204" pitchFamily="18" charset="0"/>
                              </a:rPr>
                            </m:ctrlPr>
                          </m:sSubSupPr>
                          <m:e>
                            <m:r>
                              <a:rPr lang="fr-FR" sz="3000" b="0" i="1" smtClean="0">
                                <a:latin typeface="Cambria Math" panose="02040503050406030204" pitchFamily="18" charset="0"/>
                              </a:rPr>
                              <m:t>𝑝</m:t>
                            </m:r>
                          </m:e>
                          <m:sub>
                            <m:r>
                              <a:rPr lang="fr-FR" sz="3000" b="0" i="1" smtClean="0">
                                <a:latin typeface="Cambria Math" panose="02040503050406030204" pitchFamily="18" charset="0"/>
                              </a:rPr>
                              <m:t>𝑆𝑂</m:t>
                            </m:r>
                            <m:r>
                              <a:rPr lang="fr-FR" sz="3000" b="0" i="1" smtClean="0">
                                <a:latin typeface="Cambria Math" panose="02040503050406030204" pitchFamily="18" charset="0"/>
                              </a:rPr>
                              <m:t>3(</m:t>
                            </m:r>
                            <m:r>
                              <a:rPr lang="fr-FR" sz="3000" b="0" i="1" smtClean="0">
                                <a:latin typeface="Cambria Math" panose="02040503050406030204" pitchFamily="18" charset="0"/>
                              </a:rPr>
                              <m:t>𝑔</m:t>
                            </m:r>
                            <m:r>
                              <a:rPr lang="fr-FR" sz="3000" b="0" i="1" smtClean="0">
                                <a:latin typeface="Cambria Math" panose="02040503050406030204" pitchFamily="18" charset="0"/>
                              </a:rPr>
                              <m:t>)</m:t>
                            </m:r>
                          </m:sub>
                          <m:sup>
                            <m:r>
                              <a:rPr lang="fr-FR" sz="3000" b="0" i="1" smtClean="0">
                                <a:latin typeface="Cambria Math" panose="02040503050406030204" pitchFamily="18" charset="0"/>
                              </a:rPr>
                              <m:t>2</m:t>
                            </m:r>
                          </m:sup>
                        </m:sSubSup>
                      </m:num>
                      <m:den>
                        <m:sSubSup>
                          <m:sSubSupPr>
                            <m:ctrlPr>
                              <a:rPr lang="fr-FR" sz="3000" i="1" smtClean="0">
                                <a:latin typeface="Cambria Math" panose="02040503050406030204" pitchFamily="18" charset="0"/>
                              </a:rPr>
                            </m:ctrlPr>
                          </m:sSubSupPr>
                          <m:e>
                            <m:r>
                              <a:rPr lang="fr-FR" sz="3000" b="0" i="1" smtClean="0">
                                <a:latin typeface="Cambria Math" panose="02040503050406030204" pitchFamily="18" charset="0"/>
                              </a:rPr>
                              <m:t>𝑝</m:t>
                            </m:r>
                          </m:e>
                          <m:sub>
                            <m:r>
                              <a:rPr lang="fr-FR" sz="3000" b="0" i="1" smtClean="0">
                                <a:latin typeface="Cambria Math" panose="02040503050406030204" pitchFamily="18" charset="0"/>
                              </a:rPr>
                              <m:t>𝑆𝑂</m:t>
                            </m:r>
                            <m:r>
                              <a:rPr lang="fr-FR" sz="3000" b="0" i="1" smtClean="0">
                                <a:latin typeface="Cambria Math" panose="02040503050406030204" pitchFamily="18" charset="0"/>
                              </a:rPr>
                              <m:t>2(</m:t>
                            </m:r>
                            <m:r>
                              <a:rPr lang="fr-FR" sz="3000" b="0" i="1" smtClean="0">
                                <a:latin typeface="Cambria Math" panose="02040503050406030204" pitchFamily="18" charset="0"/>
                              </a:rPr>
                              <m:t>𝑔</m:t>
                            </m:r>
                            <m:r>
                              <a:rPr lang="fr-FR" sz="3000" b="0" i="1" smtClean="0">
                                <a:latin typeface="Cambria Math" panose="02040503050406030204" pitchFamily="18" charset="0"/>
                              </a:rPr>
                              <m:t>)</m:t>
                            </m:r>
                          </m:sub>
                          <m:sup>
                            <m:r>
                              <a:rPr lang="fr-FR" sz="3000" b="0" i="1" smtClean="0">
                                <a:latin typeface="Cambria Math" panose="02040503050406030204" pitchFamily="18" charset="0"/>
                              </a:rPr>
                              <m:t>2</m:t>
                            </m:r>
                          </m:sup>
                        </m:sSubSup>
                        <m:r>
                          <a:rPr lang="fr-FR" sz="3000" b="0" i="1" smtClean="0">
                            <a:latin typeface="Cambria Math" panose="02040503050406030204" pitchFamily="18" charset="0"/>
                          </a:rPr>
                          <m:t>∗</m:t>
                        </m:r>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𝑝</m:t>
                            </m:r>
                          </m:e>
                          <m:sub>
                            <m:r>
                              <a:rPr lang="fr-FR" sz="3000" b="0" i="1" smtClean="0">
                                <a:latin typeface="Cambria Math" panose="02040503050406030204" pitchFamily="18" charset="0"/>
                              </a:rPr>
                              <m:t>𝑂</m:t>
                            </m:r>
                            <m:r>
                              <a:rPr lang="fr-FR" sz="3000" b="0" i="1" smtClean="0">
                                <a:latin typeface="Cambria Math" panose="02040503050406030204" pitchFamily="18" charset="0"/>
                              </a:rPr>
                              <m:t>2(</m:t>
                            </m:r>
                            <m:r>
                              <a:rPr lang="fr-FR" sz="3000" b="0" i="1" smtClean="0">
                                <a:latin typeface="Cambria Math" panose="02040503050406030204" pitchFamily="18" charset="0"/>
                              </a:rPr>
                              <m:t>𝑔</m:t>
                            </m:r>
                            <m:r>
                              <a:rPr lang="fr-FR" sz="3000" b="0" i="1" smtClean="0">
                                <a:latin typeface="Cambria Math" panose="02040503050406030204" pitchFamily="18" charset="0"/>
                              </a:rPr>
                              <m:t>)</m:t>
                            </m:r>
                          </m:sub>
                        </m:sSub>
                      </m:den>
                    </m:f>
                    <m:r>
                      <a:rPr lang="fr-FR" sz="3000" b="0" i="0" smtClean="0">
                        <a:latin typeface="Cambria Math" panose="02040503050406030204" pitchFamily="18" charset="0"/>
                      </a:rPr>
                      <m:t>= </m:t>
                    </m:r>
                    <m:f>
                      <m:fPr>
                        <m:ctrlPr>
                          <a:rPr lang="fr-FR" sz="3000" b="0" i="1" smtClean="0">
                            <a:latin typeface="Cambria Math" panose="02040503050406030204" pitchFamily="18" charset="0"/>
                          </a:rPr>
                        </m:ctrlPr>
                      </m:fPr>
                      <m:num>
                        <m:r>
                          <a:rPr lang="fr-FR" sz="3000" b="0" i="1" smtClean="0">
                            <a:latin typeface="Cambria Math" panose="02040503050406030204" pitchFamily="18" charset="0"/>
                          </a:rPr>
                          <m:t>(</m:t>
                        </m:r>
                        <m:f>
                          <m:fPr>
                            <m:ctrlPr>
                              <a:rPr lang="fr-FR" sz="3000" b="0" i="1" smtClean="0">
                                <a:latin typeface="Cambria Math" panose="02040503050406030204" pitchFamily="18" charset="0"/>
                              </a:rPr>
                            </m:ctrlPr>
                          </m:fPr>
                          <m:num>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𝑆𝑂</m:t>
                                </m:r>
                                <m:r>
                                  <a:rPr lang="fr-FR" sz="3000" b="0" i="1" smtClean="0">
                                    <a:latin typeface="Cambria Math" panose="02040503050406030204" pitchFamily="18" charset="0"/>
                                  </a:rPr>
                                  <m:t>3</m:t>
                                </m:r>
                              </m:sub>
                            </m:sSub>
                          </m:num>
                          <m:den>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𝑇</m:t>
                                </m:r>
                              </m:sub>
                            </m:sSub>
                          </m:den>
                        </m:f>
                        <m:r>
                          <a:rPr lang="fr-FR" sz="3000" b="0" i="1" smtClean="0">
                            <a:latin typeface="Cambria Math" panose="02040503050406030204" pitchFamily="18" charset="0"/>
                          </a:rPr>
                          <m:t>∗</m:t>
                        </m:r>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𝑃</m:t>
                            </m:r>
                          </m:e>
                          <m:sub>
                            <m:r>
                              <a:rPr lang="fr-FR" sz="3000" b="0" i="1" smtClean="0">
                                <a:latin typeface="Cambria Math" panose="02040503050406030204" pitchFamily="18" charset="0"/>
                              </a:rPr>
                              <m:t>𝑇</m:t>
                            </m:r>
                          </m:sub>
                        </m:sSub>
                        <m:r>
                          <a:rPr lang="fr-FR" sz="3000" b="0" i="1" smtClean="0">
                            <a:latin typeface="Cambria Math" panose="02040503050406030204" pitchFamily="18" charset="0"/>
                          </a:rPr>
                          <m:t>)²</m:t>
                        </m:r>
                      </m:num>
                      <m:den>
                        <m:sSup>
                          <m:sSupPr>
                            <m:ctrlPr>
                              <a:rPr lang="fr-FR" sz="3000" b="0" i="1" smtClean="0">
                                <a:latin typeface="Cambria Math" panose="02040503050406030204" pitchFamily="18" charset="0"/>
                              </a:rPr>
                            </m:ctrlPr>
                          </m:sSupPr>
                          <m:e>
                            <m:d>
                              <m:dPr>
                                <m:ctrlPr>
                                  <a:rPr lang="fr-FR" sz="3000" b="0" i="1" smtClean="0">
                                    <a:latin typeface="Cambria Math" panose="02040503050406030204" pitchFamily="18" charset="0"/>
                                  </a:rPr>
                                </m:ctrlPr>
                              </m:dPr>
                              <m:e>
                                <m:f>
                                  <m:fPr>
                                    <m:ctrlPr>
                                      <a:rPr lang="fr-FR" sz="3000" b="0" i="1" smtClean="0">
                                        <a:latin typeface="Cambria Math" panose="02040503050406030204" pitchFamily="18" charset="0"/>
                                      </a:rPr>
                                    </m:ctrlPr>
                                  </m:fPr>
                                  <m:num>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𝑆𝑂</m:t>
                                        </m:r>
                                        <m:r>
                                          <a:rPr lang="fr-FR" sz="3000" b="0" i="1" smtClean="0">
                                            <a:latin typeface="Cambria Math" panose="02040503050406030204" pitchFamily="18" charset="0"/>
                                          </a:rPr>
                                          <m:t>2</m:t>
                                        </m:r>
                                      </m:sub>
                                    </m:sSub>
                                  </m:num>
                                  <m:den>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𝑇</m:t>
                                        </m:r>
                                      </m:sub>
                                    </m:sSub>
                                  </m:den>
                                </m:f>
                                <m:r>
                                  <a:rPr lang="fr-FR" sz="3000" b="0" i="1" smtClean="0">
                                    <a:latin typeface="Cambria Math" panose="02040503050406030204" pitchFamily="18" charset="0"/>
                                  </a:rPr>
                                  <m:t>∗</m:t>
                                </m:r>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𝑃</m:t>
                                    </m:r>
                                  </m:e>
                                  <m:sub>
                                    <m:r>
                                      <a:rPr lang="fr-FR" sz="3000" b="0" i="1" smtClean="0">
                                        <a:latin typeface="Cambria Math" panose="02040503050406030204" pitchFamily="18" charset="0"/>
                                      </a:rPr>
                                      <m:t>𝑇</m:t>
                                    </m:r>
                                  </m:sub>
                                </m:sSub>
                              </m:e>
                            </m:d>
                          </m:e>
                          <m:sup>
                            <m:r>
                              <a:rPr lang="fr-FR" sz="3000" b="0" i="1" smtClean="0">
                                <a:latin typeface="Cambria Math" panose="02040503050406030204" pitchFamily="18" charset="0"/>
                              </a:rPr>
                              <m:t>2</m:t>
                            </m:r>
                          </m:sup>
                        </m:sSup>
                        <m:r>
                          <a:rPr lang="fr-FR" sz="3000" b="0" i="1" smtClean="0">
                            <a:latin typeface="Cambria Math" panose="02040503050406030204" pitchFamily="18" charset="0"/>
                          </a:rPr>
                          <m:t>∗</m:t>
                        </m:r>
                        <m:f>
                          <m:fPr>
                            <m:ctrlPr>
                              <a:rPr lang="fr-FR" sz="3000" b="0" i="1" smtClean="0">
                                <a:latin typeface="Cambria Math" panose="02040503050406030204" pitchFamily="18" charset="0"/>
                              </a:rPr>
                            </m:ctrlPr>
                          </m:fPr>
                          <m:num>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𝑂</m:t>
                                </m:r>
                                <m:r>
                                  <a:rPr lang="fr-FR" sz="3000" b="0" i="1" smtClean="0">
                                    <a:latin typeface="Cambria Math" panose="02040503050406030204" pitchFamily="18" charset="0"/>
                                  </a:rPr>
                                  <m:t>2</m:t>
                                </m:r>
                              </m:sub>
                            </m:sSub>
                          </m:num>
                          <m:den>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𝑇</m:t>
                                </m:r>
                              </m:sub>
                            </m:sSub>
                          </m:den>
                        </m:f>
                        <m:r>
                          <a:rPr lang="fr-FR" sz="3000" b="0" i="1" smtClean="0">
                            <a:latin typeface="Cambria Math" panose="02040503050406030204" pitchFamily="18" charset="0"/>
                          </a:rPr>
                          <m:t>∗</m:t>
                        </m:r>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𝑃</m:t>
                            </m:r>
                          </m:e>
                          <m:sub>
                            <m:r>
                              <a:rPr lang="fr-FR" sz="3000" b="0" i="1" smtClean="0">
                                <a:latin typeface="Cambria Math" panose="02040503050406030204" pitchFamily="18" charset="0"/>
                              </a:rPr>
                              <m:t>𝑇</m:t>
                            </m:r>
                          </m:sub>
                        </m:sSub>
                      </m:den>
                    </m:f>
                    <m:r>
                      <a:rPr lang="fr-FR" sz="3000" b="0" i="0" smtClean="0">
                        <a:latin typeface="Cambria Math" panose="02040503050406030204" pitchFamily="18" charset="0"/>
                      </a:rPr>
                      <m:t>=</m:t>
                    </m:r>
                    <m:f>
                      <m:fPr>
                        <m:ctrlPr>
                          <a:rPr lang="fr-FR" sz="3000" b="0" i="1" smtClean="0">
                            <a:latin typeface="Cambria Math" panose="02040503050406030204" pitchFamily="18" charset="0"/>
                          </a:rPr>
                        </m:ctrlPr>
                      </m:fPr>
                      <m:num>
                        <m:sSubSup>
                          <m:sSubSupPr>
                            <m:ctrlPr>
                              <a:rPr lang="fr-FR" sz="3000" b="0" i="1" smtClean="0">
                                <a:latin typeface="Cambria Math" panose="02040503050406030204" pitchFamily="18" charset="0"/>
                              </a:rPr>
                            </m:ctrlPr>
                          </m:sSubSupPr>
                          <m:e>
                            <m:r>
                              <a:rPr lang="fr-FR" sz="3000" b="0" i="1" smtClean="0">
                                <a:latin typeface="Cambria Math" panose="02040503050406030204" pitchFamily="18" charset="0"/>
                              </a:rPr>
                              <m:t>𝑛</m:t>
                            </m:r>
                          </m:e>
                          <m:sub>
                            <m:r>
                              <a:rPr lang="fr-FR" sz="3000" b="0" i="1" smtClean="0">
                                <a:latin typeface="Cambria Math" panose="02040503050406030204" pitchFamily="18" charset="0"/>
                              </a:rPr>
                              <m:t>𝑆𝑂</m:t>
                            </m:r>
                            <m:r>
                              <a:rPr lang="fr-FR" sz="3000" b="0" i="1" smtClean="0">
                                <a:latin typeface="Cambria Math" panose="02040503050406030204" pitchFamily="18" charset="0"/>
                              </a:rPr>
                              <m:t>3</m:t>
                            </m:r>
                          </m:sub>
                          <m:sup>
                            <m:r>
                              <a:rPr lang="fr-FR" sz="3000" b="0" i="1" smtClean="0">
                                <a:latin typeface="Cambria Math" panose="02040503050406030204" pitchFamily="18" charset="0"/>
                              </a:rPr>
                              <m:t>2</m:t>
                            </m:r>
                          </m:sup>
                        </m:sSubSup>
                        <m:r>
                          <a:rPr lang="fr-FR" sz="3000" b="0" i="1" smtClean="0">
                            <a:latin typeface="Cambria Math" panose="02040503050406030204" pitchFamily="18" charset="0"/>
                          </a:rPr>
                          <m:t>∗</m:t>
                        </m:r>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𝑇</m:t>
                            </m:r>
                          </m:sub>
                        </m:sSub>
                      </m:num>
                      <m:den>
                        <m:sSubSup>
                          <m:sSubSupPr>
                            <m:ctrlPr>
                              <a:rPr lang="fr-FR" sz="3000" b="0" i="1" smtClean="0">
                                <a:latin typeface="Cambria Math" panose="02040503050406030204" pitchFamily="18" charset="0"/>
                              </a:rPr>
                            </m:ctrlPr>
                          </m:sSubSupPr>
                          <m:e>
                            <m:r>
                              <a:rPr lang="fr-FR" sz="3000" b="0" i="1" smtClean="0">
                                <a:latin typeface="Cambria Math" panose="02040503050406030204" pitchFamily="18" charset="0"/>
                              </a:rPr>
                              <m:t>𝑛</m:t>
                            </m:r>
                          </m:e>
                          <m:sub>
                            <m:r>
                              <a:rPr lang="fr-FR" sz="3000" b="0" i="1" smtClean="0">
                                <a:latin typeface="Cambria Math" panose="02040503050406030204" pitchFamily="18" charset="0"/>
                              </a:rPr>
                              <m:t>𝑆𝑂</m:t>
                            </m:r>
                            <m:r>
                              <a:rPr lang="fr-FR" sz="3000" b="0" i="1" smtClean="0">
                                <a:latin typeface="Cambria Math" panose="02040503050406030204" pitchFamily="18" charset="0"/>
                              </a:rPr>
                              <m:t>2</m:t>
                            </m:r>
                          </m:sub>
                          <m:sup>
                            <m:r>
                              <a:rPr lang="fr-FR" sz="3000" b="0" i="1" smtClean="0">
                                <a:latin typeface="Cambria Math" panose="02040503050406030204" pitchFamily="18" charset="0"/>
                              </a:rPr>
                              <m:t>2</m:t>
                            </m:r>
                          </m:sup>
                        </m:sSubSup>
                        <m:r>
                          <a:rPr lang="fr-FR" sz="3000" b="0" i="1" smtClean="0">
                            <a:latin typeface="Cambria Math" panose="02040503050406030204" pitchFamily="18" charset="0"/>
                          </a:rPr>
                          <m:t>∗</m:t>
                        </m:r>
                        <m:sSub>
                          <m:sSubPr>
                            <m:ctrlPr>
                              <a:rPr lang="fr-FR" sz="3000" b="0" i="1" smtClean="0">
                                <a:latin typeface="Cambria Math" panose="02040503050406030204" pitchFamily="18" charset="0"/>
                              </a:rPr>
                            </m:ctrlPr>
                          </m:sSubPr>
                          <m:e>
                            <m:r>
                              <a:rPr lang="fr-FR" sz="3000" b="0" i="1" smtClean="0">
                                <a:latin typeface="Cambria Math" panose="02040503050406030204" pitchFamily="18" charset="0"/>
                              </a:rPr>
                              <m:t>𝑛</m:t>
                            </m:r>
                          </m:e>
                          <m:sub>
                            <m:r>
                              <a:rPr lang="fr-FR" sz="3000" b="0" i="1" smtClean="0">
                                <a:latin typeface="Cambria Math" panose="02040503050406030204" pitchFamily="18" charset="0"/>
                              </a:rPr>
                              <m:t>𝑂</m:t>
                            </m:r>
                            <m:r>
                              <a:rPr lang="fr-FR" sz="3000" b="0" i="1" smtClean="0">
                                <a:latin typeface="Cambria Math" panose="02040503050406030204" pitchFamily="18" charset="0"/>
                              </a:rPr>
                              <m:t>2</m:t>
                            </m:r>
                          </m:sub>
                        </m:sSub>
                      </m:den>
                    </m:f>
                    <m:r>
                      <a:rPr lang="fr-FR" sz="3000" b="0" i="0" smtClean="0">
                        <a:latin typeface="Cambria Math" panose="02040503050406030204" pitchFamily="18" charset="0"/>
                      </a:rPr>
                      <m:t>=</m:t>
                    </m:r>
                    <m:f>
                      <m:fPr>
                        <m:ctrlPr>
                          <a:rPr lang="fr-FR" sz="3000" b="0" i="1" smtClean="0">
                            <a:latin typeface="Cambria Math" panose="02040503050406030204" pitchFamily="18" charset="0"/>
                          </a:rPr>
                        </m:ctrlPr>
                      </m:fPr>
                      <m:num>
                        <m:sSup>
                          <m:sSupPr>
                            <m:ctrlPr>
                              <a:rPr lang="fr-FR" sz="3000" b="0" i="1" smtClean="0">
                                <a:latin typeface="Cambria Math" panose="02040503050406030204" pitchFamily="18" charset="0"/>
                              </a:rPr>
                            </m:ctrlPr>
                          </m:sSupPr>
                          <m:e>
                            <m:r>
                              <a:rPr lang="fr-FR" sz="3000" b="0" i="1" smtClean="0">
                                <a:latin typeface="Cambria Math" panose="02040503050406030204" pitchFamily="18" charset="0"/>
                              </a:rPr>
                              <m:t>2</m:t>
                            </m:r>
                          </m:e>
                          <m:sup>
                            <m:r>
                              <a:rPr lang="fr-FR" sz="3000" b="0" i="1" smtClean="0">
                                <a:latin typeface="Cambria Math" panose="02040503050406030204" pitchFamily="18" charset="0"/>
                              </a:rPr>
                              <m:t>2</m:t>
                            </m:r>
                          </m:sup>
                        </m:sSup>
                        <m:r>
                          <a:rPr lang="fr-FR" sz="3000" b="0" i="1" smtClean="0">
                            <a:latin typeface="Cambria Math" panose="02040503050406030204" pitchFamily="18" charset="0"/>
                          </a:rPr>
                          <m:t>∗6</m:t>
                        </m:r>
                      </m:num>
                      <m:den>
                        <m:sSup>
                          <m:sSupPr>
                            <m:ctrlPr>
                              <a:rPr lang="fr-FR" sz="3000" b="0" i="1" smtClean="0">
                                <a:latin typeface="Cambria Math" panose="02040503050406030204" pitchFamily="18" charset="0"/>
                              </a:rPr>
                            </m:ctrlPr>
                          </m:sSupPr>
                          <m:e>
                            <m:r>
                              <a:rPr lang="fr-FR" sz="3000" b="0" i="1" smtClean="0">
                                <a:latin typeface="Cambria Math" panose="02040503050406030204" pitchFamily="18" charset="0"/>
                              </a:rPr>
                              <m:t>2</m:t>
                            </m:r>
                          </m:e>
                          <m:sup>
                            <m:r>
                              <a:rPr lang="fr-FR" sz="3000" b="0" i="1" smtClean="0">
                                <a:latin typeface="Cambria Math" panose="02040503050406030204" pitchFamily="18" charset="0"/>
                              </a:rPr>
                              <m:t>2</m:t>
                            </m:r>
                          </m:sup>
                        </m:sSup>
                        <m:r>
                          <a:rPr lang="fr-FR" sz="3000" b="0" i="1" smtClean="0">
                            <a:latin typeface="Cambria Math" panose="02040503050406030204" pitchFamily="18" charset="0"/>
                          </a:rPr>
                          <m:t>∗2</m:t>
                        </m:r>
                      </m:den>
                    </m:f>
                    <m:r>
                      <a:rPr lang="fr-FR" sz="3000" b="0" i="1" smtClean="0">
                        <a:latin typeface="Cambria Math" panose="02040503050406030204" pitchFamily="18" charset="0"/>
                      </a:rPr>
                      <m:t>=3</m:t>
                    </m:r>
                  </m:oMath>
                </a14:m>
                <a:endParaRPr lang="fr-FR" sz="3000" b="0" dirty="0" smtClean="0"/>
              </a:p>
              <a:p>
                <a:pPr marL="0" indent="0">
                  <a:buNone/>
                </a:pPr>
                <a:endParaRPr lang="fr-FR" sz="2600" dirty="0" smtClean="0"/>
              </a:p>
              <a:p>
                <a:pPr marL="0" indent="0">
                  <a:buNone/>
                </a:pPr>
                <a:r>
                  <a:rPr lang="fr-FR" sz="2600" dirty="0" smtClean="0"/>
                  <a:t>C) et D) =&gt; Lorsque Q&gt;K le système évolue dans le sens indirect (formation des réactifs/ sens 2)</a:t>
                </a:r>
                <a:endParaRPr lang="fr-FR" sz="2600" dirty="0"/>
              </a:p>
            </p:txBody>
          </p:sp>
        </mc:Choice>
        <mc:Fallback xmlns="">
          <p:sp>
            <p:nvSpPr>
              <p:cNvPr id="3" name="Espace réservé du contenu 2"/>
              <p:cNvSpPr>
                <a:spLocks noGrp="1" noRot="1" noChangeAspect="1" noMove="1" noResize="1" noEditPoints="1" noAdjustHandles="1" noChangeArrowheads="1" noChangeShapeType="1" noTextEdit="1"/>
              </p:cNvSpPr>
              <p:nvPr>
                <p:ph idx="1"/>
              </p:nvPr>
            </p:nvSpPr>
            <p:spPr>
              <a:xfrm>
                <a:off x="419100" y="2316944"/>
                <a:ext cx="11353800" cy="4351338"/>
              </a:xfrm>
              <a:blipFill rotWithShape="0">
                <a:blip r:embed="rId2"/>
                <a:stretch>
                  <a:fillRect l="-1289"/>
                </a:stretch>
              </a:blipFill>
            </p:spPr>
            <p:txBody>
              <a:bodyPr/>
              <a:lstStyle/>
              <a:p>
                <a:r>
                  <a:rPr lang="fr-FR">
                    <a:noFill/>
                  </a:rPr>
                  <a:t> </a:t>
                </a:r>
              </a:p>
            </p:txBody>
          </p:sp>
        </mc:Fallback>
      </mc:AlternateContent>
    </p:spTree>
    <p:extLst>
      <p:ext uri="{BB962C8B-B14F-4D97-AF65-F5344CB8AC3E}">
        <p14:creationId xmlns:p14="http://schemas.microsoft.com/office/powerpoint/2010/main" val="32282451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142875"/>
            <a:ext cx="10515600" cy="1325563"/>
          </a:xfrm>
        </p:spPr>
        <p:txBody>
          <a:bodyPr/>
          <a:lstStyle/>
          <a:p>
            <a:pPr algn="ctr"/>
            <a:r>
              <a:rPr lang="fr-FR" dirty="0" smtClean="0"/>
              <a:t>Correction QCM 8</a:t>
            </a:r>
            <a:endParaRPr lang="fr-FR" dirty="0"/>
          </a:p>
        </p:txBody>
      </p:sp>
      <p:sp>
        <p:nvSpPr>
          <p:cNvPr id="3" name="Espace réservé du contenu 2"/>
          <p:cNvSpPr>
            <a:spLocks noGrp="1"/>
          </p:cNvSpPr>
          <p:nvPr>
            <p:ph idx="1"/>
          </p:nvPr>
        </p:nvSpPr>
        <p:spPr>
          <a:xfrm>
            <a:off x="0" y="948266"/>
            <a:ext cx="12192000" cy="5909733"/>
          </a:xfrm>
        </p:spPr>
        <p:txBody>
          <a:bodyPr>
            <a:normAutofit/>
          </a:bodyPr>
          <a:lstStyle/>
          <a:p>
            <a:pPr marL="0" indent="0">
              <a:buNone/>
            </a:pPr>
            <a:r>
              <a:rPr lang="fr-FR" u="sng" dirty="0" smtClean="0"/>
              <a:t>Identifiez les propositions justes</a:t>
            </a:r>
            <a:r>
              <a:rPr lang="fr-FR" dirty="0" smtClean="0"/>
              <a:t> :</a:t>
            </a:r>
          </a:p>
          <a:p>
            <a:pPr marL="514350" indent="-514350">
              <a:buAutoNum type="alphaUcParenR"/>
            </a:pPr>
            <a:r>
              <a:rPr lang="fr-FR" dirty="0" smtClean="0">
                <a:solidFill>
                  <a:srgbClr val="FF0000"/>
                </a:solidFill>
              </a:rPr>
              <a:t>Une équilibre hétérogène caractérise une vitesse différente pour les deux sens (1 et 2) de réaction </a:t>
            </a:r>
            <a:r>
              <a:rPr lang="fr-FR" dirty="0" smtClean="0"/>
              <a:t>=&gt; Un équilibre hétérogène qualifie un système comportant des espèces en phases distinctes (liquides, solides, gaz)</a:t>
            </a:r>
          </a:p>
          <a:p>
            <a:pPr marL="514350" indent="-514350">
              <a:buAutoNum type="alphaUcParenR"/>
            </a:pPr>
            <a:r>
              <a:rPr lang="fr-FR" dirty="0" smtClean="0">
                <a:solidFill>
                  <a:srgbClr val="FF0000"/>
                </a:solidFill>
              </a:rPr>
              <a:t>L’état d’équilibre peut être qualifié de statique</a:t>
            </a:r>
            <a:r>
              <a:rPr lang="fr-FR" dirty="0" smtClean="0"/>
              <a:t> =&gt; Il est dit dynamique !</a:t>
            </a:r>
          </a:p>
          <a:p>
            <a:pPr marL="514350" indent="-514350">
              <a:buAutoNum type="alphaUcParenR"/>
            </a:pPr>
            <a:r>
              <a:rPr lang="fr-FR" dirty="0" smtClean="0">
                <a:solidFill>
                  <a:srgbClr val="00B050"/>
                </a:solidFill>
              </a:rPr>
              <a:t>Une des façon de faire baisser la pression d’un système à l’équilibre est de faire diminuer le nombres de moles dans la phase gazeuse</a:t>
            </a:r>
          </a:p>
          <a:p>
            <a:pPr marL="514350" indent="-514350">
              <a:buAutoNum type="alphaUcParenR"/>
            </a:pPr>
            <a:r>
              <a:rPr lang="fr-FR" dirty="0" smtClean="0">
                <a:solidFill>
                  <a:srgbClr val="00B050"/>
                </a:solidFill>
              </a:rPr>
              <a:t>La constante d’équilibre varie en fonction de la température</a:t>
            </a:r>
          </a:p>
          <a:p>
            <a:pPr marL="514350" indent="-514350">
              <a:buAutoNum type="alphaUcParenR"/>
            </a:pPr>
            <a:r>
              <a:rPr lang="fr-FR" dirty="0" smtClean="0">
                <a:solidFill>
                  <a:srgbClr val="FF0000"/>
                </a:solidFill>
              </a:rPr>
              <a:t>La loi de Kirchhoff permet de trouver la valeur de la constante d’équilibre à une température T</a:t>
            </a:r>
            <a:r>
              <a:rPr lang="fr-FR" baseline="-25000" dirty="0" smtClean="0">
                <a:solidFill>
                  <a:srgbClr val="FF0000"/>
                </a:solidFill>
              </a:rPr>
              <a:t>2</a:t>
            </a:r>
            <a:r>
              <a:rPr lang="fr-FR" dirty="0" smtClean="0">
                <a:solidFill>
                  <a:srgbClr val="FF0000"/>
                </a:solidFill>
              </a:rPr>
              <a:t>, connaissant sa valeur K</a:t>
            </a:r>
            <a:r>
              <a:rPr lang="fr-FR" baseline="-25000" dirty="0" smtClean="0">
                <a:solidFill>
                  <a:srgbClr val="FF0000"/>
                </a:solidFill>
              </a:rPr>
              <a:t>1</a:t>
            </a:r>
            <a:r>
              <a:rPr lang="fr-FR" dirty="0" smtClean="0">
                <a:solidFill>
                  <a:srgbClr val="FF0000"/>
                </a:solidFill>
              </a:rPr>
              <a:t> à une température T</a:t>
            </a:r>
            <a:r>
              <a:rPr lang="fr-FR" baseline="-25000" dirty="0" smtClean="0">
                <a:solidFill>
                  <a:srgbClr val="FF0000"/>
                </a:solidFill>
              </a:rPr>
              <a:t>1 </a:t>
            </a:r>
            <a:r>
              <a:rPr lang="fr-FR" dirty="0" smtClean="0"/>
              <a:t> </a:t>
            </a:r>
          </a:p>
          <a:p>
            <a:pPr marL="0" indent="0">
              <a:buNone/>
            </a:pPr>
            <a:r>
              <a:rPr lang="fr-FR" dirty="0"/>
              <a:t> </a:t>
            </a:r>
            <a:r>
              <a:rPr lang="fr-FR" dirty="0" smtClean="0"/>
              <a:t>     =&gt; C’est la relation de </a:t>
            </a:r>
            <a:r>
              <a:rPr lang="fr-FR" dirty="0" err="1" smtClean="0"/>
              <a:t>Van’t</a:t>
            </a:r>
            <a:r>
              <a:rPr lang="fr-FR" dirty="0" smtClean="0"/>
              <a:t> </a:t>
            </a:r>
            <a:r>
              <a:rPr lang="fr-FR" dirty="0" err="1" smtClean="0"/>
              <a:t>Hoff</a:t>
            </a:r>
            <a:r>
              <a:rPr lang="fr-FR" dirty="0" smtClean="0"/>
              <a:t>, ne pas confondre avec la Thermo !</a:t>
            </a:r>
            <a:endParaRPr lang="fr-FR" baseline="-25000" dirty="0" smtClean="0"/>
          </a:p>
          <a:p>
            <a:pPr marL="0" indent="0">
              <a:buNone/>
            </a:pPr>
            <a:endParaRPr lang="fr-FR" dirty="0"/>
          </a:p>
        </p:txBody>
      </p:sp>
    </p:spTree>
    <p:extLst>
      <p:ext uri="{BB962C8B-B14F-4D97-AF65-F5344CB8AC3E}">
        <p14:creationId xmlns:p14="http://schemas.microsoft.com/office/powerpoint/2010/main" val="299930827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525</TotalTime>
  <Words>2499</Words>
  <Application>Microsoft Office PowerPoint</Application>
  <PresentationFormat>Grand écran</PresentationFormat>
  <Paragraphs>285</Paragraphs>
  <Slides>42</Slides>
  <Notes>6</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42</vt:i4>
      </vt:variant>
    </vt:vector>
  </HeadingPairs>
  <TitlesOfParts>
    <vt:vector size="50" baseType="lpstr">
      <vt:lpstr>Arial</vt:lpstr>
      <vt:lpstr>Calibri</vt:lpstr>
      <vt:lpstr>Calibri Light</vt:lpstr>
      <vt:lpstr>Cambria Math</vt:lpstr>
      <vt:lpstr>Symbol</vt:lpstr>
      <vt:lpstr>Times New Roman</vt:lpstr>
      <vt:lpstr>Wingdings</vt:lpstr>
      <vt:lpstr>Thème Office</vt:lpstr>
      <vt:lpstr>SEANCE DE REVISION de CHIMIE GENERALE</vt:lpstr>
      <vt:lpstr>PROGRAMME :</vt:lpstr>
      <vt:lpstr>TOPO DU PROGRAMME CONCOURS</vt:lpstr>
      <vt:lpstr>ATOMISTIQUE </vt:lpstr>
      <vt:lpstr>Présentation PowerPoint</vt:lpstr>
      <vt:lpstr>Configurations électroniques : les exceptions</vt:lpstr>
      <vt:lpstr>Présentation PowerPoint</vt:lpstr>
      <vt:lpstr>Configuration électronique: les exceptions </vt:lpstr>
      <vt:lpstr>Présentation PowerPoint</vt:lpstr>
      <vt:lpstr>Présentation PowerPoint</vt:lpstr>
      <vt:lpstr>Questions chapitre 1 :</vt:lpstr>
      <vt:lpstr>Questions chapitre 1 :</vt:lpstr>
      <vt:lpstr>Questions chapitre 1 :</vt:lpstr>
      <vt:lpstr>Sur quoi le professeur vous attend ?</vt:lpstr>
      <vt:lpstr>LIAISONS CHMIQUES</vt:lpstr>
      <vt:lpstr>Questions chapitre 2 :</vt:lpstr>
      <vt:lpstr>THERMODYNAMIQUE</vt:lpstr>
      <vt:lpstr>Questions chapitre 3 :</vt:lpstr>
      <vt:lpstr>Questions Chapitre 3 :</vt:lpstr>
      <vt:lpstr>EQUILIBRES CHIMIQUES</vt:lpstr>
      <vt:lpstr>Questions chapitre 4 :</vt:lpstr>
      <vt:lpstr>Question hors chapitre :</vt:lpstr>
      <vt:lpstr>QCM</vt:lpstr>
      <vt:lpstr>QCM 1 :</vt:lpstr>
      <vt:lpstr>QCM 2 :</vt:lpstr>
      <vt:lpstr>QCM 3:</vt:lpstr>
      <vt:lpstr>QCM 4:</vt:lpstr>
      <vt:lpstr>QCM 5:</vt:lpstr>
      <vt:lpstr>QCM 6 :</vt:lpstr>
      <vt:lpstr>QCM 7 : </vt:lpstr>
      <vt:lpstr>QCM 8 :</vt:lpstr>
      <vt:lpstr>CORRECTION</vt:lpstr>
      <vt:lpstr>Correction QCM 1</vt:lpstr>
      <vt:lpstr>Correction QCM 2</vt:lpstr>
      <vt:lpstr>QCM 3: ACD</vt:lpstr>
      <vt:lpstr>QCM 4: B</vt:lpstr>
      <vt:lpstr>QCM 5:</vt:lpstr>
      <vt:lpstr>QCM 5: B</vt:lpstr>
      <vt:lpstr>Correction QCM 6</vt:lpstr>
      <vt:lpstr>Correction QCM 7</vt:lpstr>
      <vt:lpstr>Correction QCM 7</vt:lpstr>
      <vt:lpstr>Correction QCM 8</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SEANCE DE REVISION de CHIMIE GENERALE</dc:title>
  <dc:creator>Dauphine Le Bos</dc:creator>
  <cp:lastModifiedBy>Robin Cirino</cp:lastModifiedBy>
  <cp:revision>49</cp:revision>
  <dcterms:created xsi:type="dcterms:W3CDTF">2015-11-07T10:41:57Z</dcterms:created>
  <dcterms:modified xsi:type="dcterms:W3CDTF">2015-11-14T18:21:34Z</dcterms:modified>
</cp:coreProperties>
</file>