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sldIdLst>
    <p:sldId id="256" r:id="rId2"/>
    <p:sldId id="258" r:id="rId3"/>
    <p:sldId id="257" r:id="rId4"/>
    <p:sldId id="261" r:id="rId5"/>
    <p:sldId id="262" r:id="rId6"/>
    <p:sldId id="263" r:id="rId7"/>
    <p:sldId id="264" r:id="rId8"/>
    <p:sldId id="265" r:id="rId9"/>
    <p:sldId id="259" r:id="rId10"/>
    <p:sldId id="266" r:id="rId11"/>
    <p:sldId id="267" r:id="rId12"/>
    <p:sldId id="268" r:id="rId13"/>
    <p:sldId id="260" r:id="rId14"/>
    <p:sldId id="273" r:id="rId15"/>
    <p:sldId id="274" r:id="rId16"/>
    <p:sldId id="275" r:id="rId17"/>
    <p:sldId id="269" r:id="rId18"/>
    <p:sldId id="271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22" autoAdjust="0"/>
    <p:restoredTop sz="94660"/>
  </p:normalViewPr>
  <p:slideViewPr>
    <p:cSldViewPr snapToGrid="0">
      <p:cViewPr varScale="1">
        <p:scale>
          <a:sx n="94" d="100"/>
          <a:sy n="94" d="100"/>
        </p:scale>
        <p:origin x="84" y="1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9E3965E-AC41-4711-9D10-E25ABB132D86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645152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F5DC8C3-BA5F-4EED-BB9A-A14272BD82A1}"/>
              </a:ext>
            </a:extLst>
          </p:cNvPr>
          <p:cNvCxnSpPr/>
          <p:nvPr/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25CCF1-92C0-4AF3-BFAF-492163191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4DA70-C731-4C70-880D-CCD4705E623C}" type="datetime1">
              <a:rPr lang="en-US" smtClean="0"/>
              <a:t>3/12/2020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1A78A9-3DFF-4937-A9F2-5D8CF495F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AEB271-5CC0-4759-BC6E-8BE53AB22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25848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4D8B55-9EA8-4B81-8E84-9B93B0A2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1D723-8F53-4F53-90B0-1982A396982E}" type="datetime1">
              <a:rPr lang="en-US" smtClean="0"/>
              <a:t>3/12/2020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2CA021-2578-47CB-822C-BDDFF722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AAB51D-4141-4682-9375-DAFD5FB9D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35464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585C21A-8B93-4657-B5DF-7EAEAD3BE127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90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663440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59DE2C1-4C52-40A3-8959-27B2C1BEBFF6}"/>
              </a:ext>
            </a:extLst>
          </p:cNvPr>
          <p:cNvCxnSpPr/>
          <p:nvPr/>
        </p:nvCxnSpPr>
        <p:spPr>
          <a:xfrm>
            <a:off x="1207658" y="4485132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F2E137-EC28-48F8-9198-1F0253902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69AF7-7BEB-44E4-9852-375E34362B5B}" type="datetime1">
              <a:rPr lang="en-US" smtClean="0"/>
              <a:t>3/12/2020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9422CD-6F62-4DD6-89EF-07A60B42D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69C6AFF8-42B4-4D05-969B-9F5FB3355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7434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2120900"/>
            <a:ext cx="4639736" cy="37481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15944" y="2120900"/>
            <a:ext cx="4639736" cy="374819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82D47D-B0DC-4C40-BCC6-BBBA32584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AC38D-0552-4C82-B593-E6124DFADBE2}" type="datetime1">
              <a:rPr lang="en-US" smtClean="0"/>
              <a:t>3/12/2020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690D34E-7EBD-44B2-83CA-4C126A18D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2AC511A1-9BBD-42DE-92FB-2AF44F8E9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67317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958274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15944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15944" y="2958273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F8A515-AA94-45D1-9223-5C227261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F0F1C-5577-4ACB-BB62-DF8F3C494C7E}" type="datetime1">
              <a:rPr lang="en-US" smtClean="0"/>
              <a:t>3/12/2020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D052F5BC-98E0-4D60-AD67-9547738B7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38552DC-952E-41EA-AAAF-C2187523C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59569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7392073F-158F-44A3-8913-917AFFC1B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5B394-D9F9-4F0C-B15D-605F45CB9E9F}" type="datetime1">
              <a:rPr lang="en-US" smtClean="0"/>
              <a:t>3/12/2020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EED72207-24CA-42B7-A975-2F8E41CBA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D01080F2-251A-4B88-9A62-16F46D724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92441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8E9C91B-7EAD-4562-AB0E-DFB9663AECE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67345-2558-425A-8533-9BFDBCE15005}" type="datetime1">
              <a:rPr lang="en-US" smtClean="0"/>
              <a:t>3/12/2020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41295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D90D66-BCB9-4229-A829-628874352AC0}"/>
              </a:ext>
            </a:extLst>
          </p:cNvPr>
          <p:cNvSpPr/>
          <p:nvPr/>
        </p:nvSpPr>
        <p:spPr>
          <a:xfrm>
            <a:off x="16" y="0"/>
            <a:ext cx="4654296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466" y="786383"/>
            <a:ext cx="3517567" cy="2093975"/>
          </a:xfrm>
        </p:spPr>
        <p:txBody>
          <a:bodyPr anchor="b">
            <a:normAutofit/>
          </a:bodyPr>
          <a:lstStyle>
            <a:lvl1pPr>
              <a:lnSpc>
                <a:spcPct val="90000"/>
              </a:lnSpc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8984" y="812799"/>
            <a:ext cx="5928344" cy="52947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3465" y="3043050"/>
            <a:ext cx="3517567" cy="3064505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3464" y="6446520"/>
            <a:ext cx="3517568" cy="365125"/>
          </a:xfrm>
        </p:spPr>
        <p:txBody>
          <a:bodyPr/>
          <a:lstStyle>
            <a:lvl1pPr algn="l">
              <a:defRPr/>
            </a:lvl1pPr>
          </a:lstStyle>
          <a:p>
            <a:fld id="{92BEA474-078D-4E9B-9B14-09A87B19DC46}" type="datetime1">
              <a:rPr lang="en-US" smtClean="0"/>
              <a:t>3/12/2020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458983" y="6446520"/>
            <a:ext cx="5334019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A98EE3D-8CD1-4C3F-BD1C-C98C9596463C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7793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A134939-39C0-4522-A125-A13DFDA66490}"/>
              </a:ext>
            </a:extLst>
          </p:cNvPr>
          <p:cNvSpPr/>
          <p:nvPr/>
        </p:nvSpPr>
        <p:spPr>
          <a:xfrm>
            <a:off x="0" y="4578350"/>
            <a:ext cx="12188825" cy="227965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578350"/>
          </a:xfrm>
          <a:solidFill>
            <a:schemeClr val="bg1">
              <a:lumMod val="85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79" y="4799362"/>
            <a:ext cx="10113645" cy="743682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79" y="5715000"/>
            <a:ext cx="10113264" cy="60960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07D986-8816-4272-A432-0437A28A9828}" type="datetime1">
              <a:rPr lang="en-US" smtClean="0"/>
              <a:t>3/12/2020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6818262" cy="365125"/>
          </a:xfrm>
        </p:spPr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20232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D5506EE-1026-4F35-9ACC-BD05BE0F9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2A279-0833-481D-8C56-F67FD0AC6C50}" type="datetime1">
              <a:rPr lang="en-US" smtClean="0"/>
              <a:t>3/12/2020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7696E5F-8D95-4450-AE52-5438E6EDE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99B2253-74CC-409E-BEB0-F8EFCFCB5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58876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1B68A5B-D9FA-424B-A4EB-30E7223836B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F33D6B0-F070-45C4-A472-19F432BE39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7DA83-5663-4C9C-B9AA-0B40A3DAFF81}" type="datetime1">
              <a:rPr lang="en-US" smtClean="0"/>
              <a:t>3/12/2020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75399F-DAB2-410D-967F-ED17E6F79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F762A46F-6BE5-4D12-9412-5CA7672EA8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79356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16A0E3C-60E6-4F39-BC55-5F7C224E1F7C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108201"/>
            <a:ext cx="10058400" cy="376089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rgbClr val="FFFFFF"/>
                </a:solidFill>
              </a:defRPr>
            </a:lvl1pPr>
          </a:lstStyle>
          <a:p>
            <a:fld id="{62D6E202-B606-4609-B914-27C9371A1F6D}" type="datetime1">
              <a:rPr lang="en-US" smtClean="0"/>
              <a:t>3/12/2020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7279" y="6446838"/>
            <a:ext cx="68182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rgbClr val="FFFFFF"/>
                </a:solidFill>
              </a:defRPr>
            </a:lvl1pPr>
          </a:lstStyle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5025DAC-8B93-4160-B017-3A274A5828C0}"/>
              </a:ext>
            </a:extLst>
          </p:cNvPr>
          <p:cNvCxnSpPr/>
          <p:nvPr/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9857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72" r:id="rId5"/>
    <p:sldLayoutId id="2147483666" r:id="rId6"/>
    <p:sldLayoutId id="2147483667" r:id="rId7"/>
    <p:sldLayoutId id="2147483668" r:id="rId8"/>
    <p:sldLayoutId id="2147483671" r:id="rId9"/>
    <p:sldLayoutId id="2147483669" r:id="rId10"/>
    <p:sldLayoutId id="2147483670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500" i="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12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AF4F2BA-3C03-4E2C-8ABC-0949B61B3C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F29B00A-7019-4B30-8508-4A70C571D3D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</a:blip>
          <a:srcRect t="14232" b="1498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id="{63E8C236-0D33-4C1E-80D6-AB7561E5C7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>
            <a:normAutofit/>
          </a:bodyPr>
          <a:lstStyle/>
          <a:p>
            <a:r>
              <a:rPr lang="fr-FR" sz="7500" dirty="0">
                <a:solidFill>
                  <a:srgbClr val="FFFFFF"/>
                </a:solidFill>
                <a:latin typeface="Century" panose="02040604050505020304" pitchFamily="18" charset="0"/>
              </a:rPr>
              <a:t>Séance d’Anticipation</a:t>
            </a:r>
            <a:br>
              <a:rPr lang="fr-FR" sz="7500" dirty="0">
                <a:solidFill>
                  <a:srgbClr val="FFFFFF"/>
                </a:solidFill>
                <a:latin typeface="Century" panose="02040604050505020304" pitchFamily="18" charset="0"/>
              </a:rPr>
            </a:br>
            <a:r>
              <a:rPr lang="fr-FR" sz="7500" dirty="0">
                <a:solidFill>
                  <a:srgbClr val="FFFFFF"/>
                </a:solidFill>
                <a:latin typeface="Century" panose="02040604050505020304" pitchFamily="18" charset="0"/>
              </a:rPr>
              <a:t>Anat’ du Petit Bassin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F99AB10-EFBE-4AF8-809F-702CE1680E9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00051" y="4645152"/>
            <a:ext cx="10058400" cy="1143000"/>
          </a:xfrm>
        </p:spPr>
        <p:txBody>
          <a:bodyPr>
            <a:normAutofit/>
          </a:bodyPr>
          <a:lstStyle/>
          <a:p>
            <a:r>
              <a:rPr lang="fr-FR" dirty="0" err="1">
                <a:solidFill>
                  <a:srgbClr val="FFFFFF"/>
                </a:solidFill>
              </a:rPr>
              <a:t>Lénaviculaires</a:t>
            </a:r>
            <a:r>
              <a:rPr lang="fr-FR" dirty="0">
                <a:solidFill>
                  <a:srgbClr val="FFFFFF"/>
                </a:solidFill>
              </a:rPr>
              <a:t> et </a:t>
            </a:r>
            <a:r>
              <a:rPr lang="fr-FR" dirty="0" err="1">
                <a:solidFill>
                  <a:srgbClr val="FFFFFF"/>
                </a:solidFill>
              </a:rPr>
              <a:t>Sachacetabulum</a:t>
            </a:r>
            <a:endParaRPr lang="fr-FR" dirty="0">
              <a:solidFill>
                <a:srgbClr val="FFFFFF"/>
              </a:solidFill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07787ED-5EDC-4C54-AD87-55B60D0FE3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B40A8CA7-7D5A-43B0-A1A0-B558ECA9E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51656848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53E08B-F8CD-4FE4-BDA8-A0AAFB1BDF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7500" dirty="0">
                <a:solidFill>
                  <a:schemeClr val="tx1"/>
                </a:solidFill>
                <a:latin typeface="Century" panose="02040604050505020304" pitchFamily="18" charset="0"/>
              </a:rPr>
              <a:t>Parois du Petit Bassin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D5040A2-7A47-4074-8FC3-F22646C2B67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Vascularisation, Lymphatiques</a:t>
            </a:r>
          </a:p>
        </p:txBody>
      </p:sp>
    </p:spTree>
    <p:extLst>
      <p:ext uri="{BB962C8B-B14F-4D97-AF65-F5344CB8AC3E}">
        <p14:creationId xmlns:p14="http://schemas.microsoft.com/office/powerpoint/2010/main" val="25182643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C85AB4-507A-48C0-8DD6-1C2C421F7B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dirty="0">
                <a:solidFill>
                  <a:schemeClr val="tx1"/>
                </a:solidFill>
                <a:latin typeface="Century" panose="02040604050505020304" pitchFamily="18" charset="0"/>
              </a:rPr>
              <a:t>Parois Vasculaires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C171801-4229-4A92-8DFD-4086ADFB8C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31516" y="3521287"/>
            <a:ext cx="5364484" cy="947420"/>
          </a:xfrm>
        </p:spPr>
        <p:txBody>
          <a:bodyPr>
            <a:noAutofit/>
          </a:bodyPr>
          <a:lstStyle/>
          <a:p>
            <a:pPr algn="ctr"/>
            <a:r>
              <a:rPr lang="fr-FR" sz="2500" b="1" dirty="0">
                <a:solidFill>
                  <a:srgbClr val="FF0000"/>
                </a:solidFill>
              </a:rPr>
              <a:t>La division artérielle se fait </a:t>
            </a:r>
            <a:r>
              <a:rPr lang="fr-FR" sz="2500" b="1" u="sng" dirty="0">
                <a:solidFill>
                  <a:srgbClr val="FF0000"/>
                </a:solidFill>
              </a:rPr>
              <a:t>au dessus et en avant</a:t>
            </a:r>
            <a:r>
              <a:rPr lang="fr-FR" sz="2500" b="1" dirty="0">
                <a:solidFill>
                  <a:srgbClr val="FF0000"/>
                </a:solidFill>
              </a:rPr>
              <a:t> de la réunion veineuse </a:t>
            </a:r>
          </a:p>
        </p:txBody>
      </p:sp>
      <p:pic>
        <p:nvPicPr>
          <p:cNvPr id="6" name="Espace réservé du contenu 5" descr="Une image contenant texte, carte&#10;&#10;Description générée automatiquement">
            <a:extLst>
              <a:ext uri="{FF2B5EF4-FFF2-40B4-BE49-F238E27FC236}">
                <a16:creationId xmlns:a16="http://schemas.microsoft.com/office/drawing/2014/main" id="{AF70BE0C-B97F-4508-B1E7-7E27317E7F2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6969" y="1905140"/>
            <a:ext cx="4883515" cy="4421891"/>
          </a:xfrm>
        </p:spPr>
      </p:pic>
    </p:spTree>
    <p:extLst>
      <p:ext uri="{BB962C8B-B14F-4D97-AF65-F5344CB8AC3E}">
        <p14:creationId xmlns:p14="http://schemas.microsoft.com/office/powerpoint/2010/main" val="10827319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6E4482-E971-45E8-87C3-1015E82FC5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dirty="0">
                <a:solidFill>
                  <a:schemeClr val="tx1"/>
                </a:solidFill>
                <a:latin typeface="Century" panose="02040604050505020304" pitchFamily="18" charset="0"/>
              </a:rPr>
              <a:t>Artère Iliaque Interne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B087EB6-5D5D-4EC6-B948-4195F650AAC6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algn="ctr"/>
            <a:r>
              <a:rPr lang="fr-FR" sz="2200" b="1" u="sng" dirty="0">
                <a:solidFill>
                  <a:srgbClr val="FF0000"/>
                </a:solidFill>
              </a:rPr>
              <a:t>Tronc postérieur</a:t>
            </a:r>
          </a:p>
          <a:p>
            <a:r>
              <a:rPr lang="fr-FR" dirty="0">
                <a:sym typeface="Wingdings" panose="05000000000000000000" pitchFamily="2" charset="2"/>
              </a:rPr>
              <a:t> </a:t>
            </a:r>
            <a:r>
              <a:rPr lang="fr-FR" b="1" dirty="0">
                <a:sym typeface="Wingdings" panose="05000000000000000000" pitchFamily="2" charset="2"/>
              </a:rPr>
              <a:t>UNIQUEMENT</a:t>
            </a:r>
            <a:r>
              <a:rPr lang="fr-FR" dirty="0">
                <a:sym typeface="Wingdings" panose="05000000000000000000" pitchFamily="2" charset="2"/>
              </a:rPr>
              <a:t> à destinée pariétale</a:t>
            </a:r>
          </a:p>
          <a:p>
            <a:endParaRPr lang="fr-FR" dirty="0">
              <a:sym typeface="Wingdings" panose="05000000000000000000" pitchFamily="2" charset="2"/>
            </a:endParaRPr>
          </a:p>
          <a:p>
            <a:pPr>
              <a:buClr>
                <a:schemeClr val="accent3"/>
              </a:buClr>
              <a:buFont typeface="Wingdings" panose="05000000000000000000" pitchFamily="2" charset="2"/>
              <a:buChar char="v"/>
            </a:pPr>
            <a:r>
              <a:rPr lang="fr-FR" dirty="0">
                <a:sym typeface="Wingdings" panose="05000000000000000000" pitchFamily="2" charset="2"/>
              </a:rPr>
              <a:t> A. Sacrée latérale </a:t>
            </a:r>
          </a:p>
          <a:p>
            <a:pPr>
              <a:buClr>
                <a:schemeClr val="accent3"/>
              </a:buClr>
              <a:buFont typeface="Wingdings" panose="05000000000000000000" pitchFamily="2" charset="2"/>
              <a:buChar char="v"/>
            </a:pPr>
            <a:r>
              <a:rPr lang="fr-FR" dirty="0">
                <a:sym typeface="Wingdings" panose="05000000000000000000" pitchFamily="2" charset="2"/>
              </a:rPr>
              <a:t> A. Glutéale supérieure</a:t>
            </a:r>
          </a:p>
          <a:p>
            <a:pPr lvl="1">
              <a:buClr>
                <a:schemeClr val="accent3"/>
              </a:buClr>
              <a:buFont typeface="Wingdings" panose="05000000000000000000" pitchFamily="2" charset="2"/>
              <a:buChar char="v"/>
            </a:pPr>
            <a:r>
              <a:rPr lang="fr-FR" dirty="0">
                <a:sym typeface="Wingdings" panose="05000000000000000000" pitchFamily="2" charset="2"/>
              </a:rPr>
              <a:t> Passe dans canal sus-pyramidal +++</a:t>
            </a:r>
          </a:p>
          <a:p>
            <a:pPr>
              <a:buClr>
                <a:schemeClr val="accent3"/>
              </a:buClr>
              <a:buFont typeface="Wingdings" panose="05000000000000000000" pitchFamily="2" charset="2"/>
              <a:buChar char="v"/>
            </a:pPr>
            <a:r>
              <a:rPr lang="fr-FR" dirty="0">
                <a:sym typeface="Wingdings" panose="05000000000000000000" pitchFamily="2" charset="2"/>
              </a:rPr>
              <a:t> A. </a:t>
            </a:r>
            <a:r>
              <a:rPr lang="fr-FR" dirty="0" err="1">
                <a:sym typeface="Wingdings" panose="05000000000000000000" pitchFamily="2" charset="2"/>
              </a:rPr>
              <a:t>Ilio-lombaire</a:t>
            </a:r>
            <a:r>
              <a:rPr lang="fr-FR" dirty="0">
                <a:sym typeface="Wingdings" panose="05000000000000000000" pitchFamily="2" charset="2"/>
              </a:rPr>
              <a:t> 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330C981-C10E-4397-AC9D-8F2BD9676DB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algn="ctr"/>
            <a:r>
              <a:rPr lang="fr-FR" sz="2200" b="1" u="sng" dirty="0">
                <a:solidFill>
                  <a:srgbClr val="FF0000"/>
                </a:solidFill>
              </a:rPr>
              <a:t>Tronc antérieur</a:t>
            </a:r>
            <a:endParaRPr lang="fr-FR" sz="2200" b="1" dirty="0">
              <a:solidFill>
                <a:srgbClr val="FF0000"/>
              </a:solidFill>
            </a:endParaRPr>
          </a:p>
          <a:p>
            <a:pPr>
              <a:buClr>
                <a:schemeClr val="accent3"/>
              </a:buClr>
              <a:buFont typeface="Wingdings" panose="05000000000000000000" pitchFamily="2" charset="2"/>
              <a:buChar char="v"/>
            </a:pPr>
            <a:r>
              <a:rPr lang="fr-FR" dirty="0">
                <a:solidFill>
                  <a:schemeClr val="tx1"/>
                </a:solidFill>
              </a:rPr>
              <a:t> A. Ombilicale (vessie +++)</a:t>
            </a:r>
          </a:p>
          <a:p>
            <a:pPr>
              <a:buClr>
                <a:schemeClr val="accent3"/>
              </a:buClr>
              <a:buFont typeface="Wingdings" panose="05000000000000000000" pitchFamily="2" charset="2"/>
              <a:buChar char="v"/>
            </a:pPr>
            <a:r>
              <a:rPr lang="fr-FR" dirty="0">
                <a:solidFill>
                  <a:schemeClr val="tx1"/>
                </a:solidFill>
              </a:rPr>
              <a:t> A. Obturatrice </a:t>
            </a:r>
          </a:p>
          <a:p>
            <a:pPr lvl="1">
              <a:buClr>
                <a:schemeClr val="accent3"/>
              </a:buClr>
              <a:buFont typeface="Wingdings" panose="05000000000000000000" pitchFamily="2" charset="2"/>
              <a:buChar char="v"/>
            </a:pPr>
            <a:r>
              <a:rPr lang="fr-FR" dirty="0">
                <a:solidFill>
                  <a:schemeClr val="tx1"/>
                </a:solidFill>
              </a:rPr>
              <a:t> Passe dans gouttière sous-pubienne </a:t>
            </a:r>
          </a:p>
          <a:p>
            <a:pPr>
              <a:buClr>
                <a:schemeClr val="accent3"/>
              </a:buClr>
              <a:buFont typeface="Wingdings" panose="05000000000000000000" pitchFamily="2" charset="2"/>
              <a:buChar char="v"/>
            </a:pPr>
            <a:r>
              <a:rPr lang="fr-FR" dirty="0">
                <a:solidFill>
                  <a:schemeClr val="tx1"/>
                </a:solidFill>
              </a:rPr>
              <a:t> A. Glutéale inférieure </a:t>
            </a:r>
          </a:p>
          <a:p>
            <a:pPr lvl="1">
              <a:buClr>
                <a:schemeClr val="accent3"/>
              </a:buClr>
              <a:buFont typeface="Wingdings" panose="05000000000000000000" pitchFamily="2" charset="2"/>
              <a:buChar char="v"/>
            </a:pPr>
            <a:r>
              <a:rPr lang="fr-FR" dirty="0">
                <a:solidFill>
                  <a:schemeClr val="tx1"/>
                </a:solidFill>
              </a:rPr>
              <a:t> Passe dans canal sous-pyramidal +++</a:t>
            </a:r>
          </a:p>
          <a:p>
            <a:pPr>
              <a:buClr>
                <a:schemeClr val="accent3"/>
              </a:buClr>
              <a:buFont typeface="Wingdings" panose="05000000000000000000" pitchFamily="2" charset="2"/>
              <a:buChar char="v"/>
            </a:pPr>
            <a:r>
              <a:rPr lang="fr-FR" dirty="0">
                <a:solidFill>
                  <a:schemeClr val="tx1"/>
                </a:solidFill>
              </a:rPr>
              <a:t> A. Rectale inférieure</a:t>
            </a:r>
          </a:p>
          <a:p>
            <a:pPr lvl="1">
              <a:buClr>
                <a:schemeClr val="accent3"/>
              </a:buClr>
              <a:buFont typeface="Wingdings" panose="05000000000000000000" pitchFamily="2" charset="2"/>
              <a:buChar char="v"/>
            </a:pPr>
            <a:r>
              <a:rPr lang="fr-FR" dirty="0">
                <a:solidFill>
                  <a:schemeClr val="tx1"/>
                </a:solidFill>
              </a:rPr>
              <a:t> Passe dans canal sous-pyramidal</a:t>
            </a:r>
          </a:p>
          <a:p>
            <a:pPr lvl="1">
              <a:buClr>
                <a:schemeClr val="accent3"/>
              </a:buClr>
              <a:buFont typeface="Wingdings" panose="05000000000000000000" pitchFamily="2" charset="2"/>
              <a:buChar char="v"/>
            </a:pPr>
            <a:r>
              <a:rPr lang="fr-FR" b="1" dirty="0">
                <a:solidFill>
                  <a:schemeClr val="tx1"/>
                </a:solidFill>
              </a:rPr>
              <a:t> Collatérale pudendale interne ++</a:t>
            </a:r>
          </a:p>
          <a:p>
            <a:pPr>
              <a:buFont typeface="Wingdings" panose="05000000000000000000" pitchFamily="2" charset="2"/>
              <a:buChar char="v"/>
            </a:pPr>
            <a:endParaRPr lang="fr-FR" b="1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98598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785DD8-22B9-44D3-AD39-F4F6550B32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chemeClr val="tx1"/>
                </a:solidFill>
                <a:latin typeface="Century" panose="02040604050505020304" pitchFamily="18" charset="0"/>
              </a:rPr>
              <a:t>Artère Pudendale Interne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087921C-A7AB-4FDF-93FE-CB1AE67F84E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Clr>
                <a:schemeClr val="accent3"/>
              </a:buClr>
              <a:buFont typeface="Wingdings" panose="05000000000000000000" pitchFamily="2" charset="2"/>
              <a:buChar char="v"/>
            </a:pPr>
            <a:r>
              <a:rPr lang="fr-FR" dirty="0"/>
              <a:t> </a:t>
            </a:r>
            <a:r>
              <a:rPr lang="fr-FR" u="sng" dirty="0"/>
              <a:t>Terminale</a:t>
            </a:r>
            <a:r>
              <a:rPr lang="fr-FR" dirty="0"/>
              <a:t> a. hypogastrique</a:t>
            </a:r>
          </a:p>
          <a:p>
            <a:pPr>
              <a:buClr>
                <a:schemeClr val="accent3"/>
              </a:buClr>
              <a:buFont typeface="Wingdings" panose="05000000000000000000" pitchFamily="2" charset="2"/>
              <a:buChar char="v"/>
            </a:pPr>
            <a:r>
              <a:rPr lang="fr-FR" dirty="0"/>
              <a:t> Apport sanguin majoritaire du périnée ++</a:t>
            </a:r>
          </a:p>
          <a:p>
            <a:pPr marL="0" indent="0" algn="ctr">
              <a:buNone/>
            </a:pPr>
            <a:r>
              <a:rPr lang="fr-FR" sz="2200" b="1" u="sng" dirty="0">
                <a:solidFill>
                  <a:srgbClr val="FF0000"/>
                </a:solidFill>
              </a:rPr>
              <a:t>Trajet +++</a:t>
            </a:r>
          </a:p>
          <a:p>
            <a:pPr marL="342900" indent="-342900">
              <a:buClr>
                <a:schemeClr val="accent3"/>
              </a:buClr>
              <a:buFont typeface="+mj-lt"/>
              <a:buAutoNum type="arabicPeriod"/>
            </a:pPr>
            <a:r>
              <a:rPr lang="fr-FR" dirty="0">
                <a:solidFill>
                  <a:schemeClr val="tx1"/>
                </a:solidFill>
              </a:rPr>
              <a:t>Canal sous-pyramidal</a:t>
            </a:r>
          </a:p>
          <a:p>
            <a:pPr marL="342900" indent="-342900">
              <a:buClr>
                <a:schemeClr val="accent3"/>
              </a:buClr>
              <a:buFont typeface="+mj-lt"/>
              <a:buAutoNum type="arabicPeriod"/>
            </a:pPr>
            <a:r>
              <a:rPr lang="fr-FR" b="1" dirty="0">
                <a:solidFill>
                  <a:schemeClr val="tx1"/>
                </a:solidFill>
              </a:rPr>
              <a:t>En arrière et en dehors du ligament sacro-épineux (</a:t>
            </a:r>
            <a:r>
              <a:rPr lang="fr-FR" b="1" dirty="0">
                <a:solidFill>
                  <a:srgbClr val="FF0000"/>
                </a:solidFill>
              </a:rPr>
              <a:t>cravate le ligament +++</a:t>
            </a:r>
            <a:r>
              <a:rPr lang="fr-FR" b="1" dirty="0">
                <a:solidFill>
                  <a:schemeClr val="tx1"/>
                </a:solidFill>
              </a:rPr>
              <a:t>)</a:t>
            </a:r>
          </a:p>
          <a:p>
            <a:pPr marL="342900" indent="-342900">
              <a:buClr>
                <a:schemeClr val="accent3"/>
              </a:buClr>
              <a:buFont typeface="+mj-lt"/>
              <a:buAutoNum type="arabicPeriod"/>
            </a:pPr>
            <a:r>
              <a:rPr lang="fr-FR" dirty="0">
                <a:solidFill>
                  <a:schemeClr val="tx1"/>
                </a:solidFill>
              </a:rPr>
              <a:t>Retour dans le petit bassin</a:t>
            </a:r>
          </a:p>
        </p:txBody>
      </p:sp>
      <p:pic>
        <p:nvPicPr>
          <p:cNvPr id="6" name="Espace réservé du contenu 5" descr="Une image contenant habits, table&#10;&#10;Description générée automatiquement">
            <a:extLst>
              <a:ext uri="{FF2B5EF4-FFF2-40B4-BE49-F238E27FC236}">
                <a16:creationId xmlns:a16="http://schemas.microsoft.com/office/drawing/2014/main" id="{AB834FCF-98BD-4C23-AA05-E6B661E3FA7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254"/>
          <a:stretch/>
        </p:blipFill>
        <p:spPr>
          <a:xfrm>
            <a:off x="5737016" y="2039620"/>
            <a:ext cx="5845386" cy="4254256"/>
          </a:xfrm>
        </p:spPr>
      </p:pic>
    </p:spTree>
    <p:extLst>
      <p:ext uri="{BB962C8B-B14F-4D97-AF65-F5344CB8AC3E}">
        <p14:creationId xmlns:p14="http://schemas.microsoft.com/office/powerpoint/2010/main" val="29757119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CB3F9F-5F1D-44D7-860C-7F26EAA0C0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chemeClr val="tx1"/>
                </a:solidFill>
                <a:latin typeface="Century" panose="02040604050505020304" pitchFamily="18" charset="0"/>
              </a:rPr>
              <a:t>Uretères et vaisseaux pelviens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4BD359A-714B-4E0E-A319-5C3C8A663C4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2200" b="1" u="sng" dirty="0">
                <a:solidFill>
                  <a:srgbClr val="FF0000"/>
                </a:solidFill>
              </a:rPr>
              <a:t>Uretère droit</a:t>
            </a:r>
          </a:p>
          <a:p>
            <a:pPr>
              <a:buClr>
                <a:schemeClr val="accent3"/>
              </a:buClr>
              <a:buFont typeface="Wingdings" panose="05000000000000000000" pitchFamily="2" charset="2"/>
              <a:buChar char="v"/>
            </a:pPr>
            <a:r>
              <a:rPr lang="fr-FR" dirty="0"/>
              <a:t> Passe en dehors + en dessous de la division </a:t>
            </a:r>
          </a:p>
          <a:p>
            <a:pPr>
              <a:buClr>
                <a:schemeClr val="accent3"/>
              </a:buClr>
              <a:buFont typeface="Wingdings" panose="05000000000000000000" pitchFamily="2" charset="2"/>
              <a:buChar char="v"/>
            </a:pPr>
            <a:r>
              <a:rPr lang="fr-FR" dirty="0"/>
              <a:t> </a:t>
            </a:r>
            <a:r>
              <a:rPr lang="fr-FR" b="1" dirty="0"/>
              <a:t>Surcroise l’a. iliaque externe</a:t>
            </a:r>
          </a:p>
          <a:p>
            <a:pPr algn="ctr"/>
            <a:endParaRPr lang="fr-FR" sz="2400" b="1" u="sng" dirty="0">
              <a:solidFill>
                <a:srgbClr val="FF0000"/>
              </a:solidFill>
            </a:endParaRPr>
          </a:p>
          <a:p>
            <a:pPr algn="ctr"/>
            <a:r>
              <a:rPr lang="fr-FR" sz="2200" b="1" u="sng" dirty="0">
                <a:solidFill>
                  <a:srgbClr val="FF0000"/>
                </a:solidFill>
              </a:rPr>
              <a:t>Uretère gauche</a:t>
            </a:r>
          </a:p>
          <a:p>
            <a:pPr>
              <a:buClr>
                <a:schemeClr val="accent3"/>
              </a:buClr>
              <a:buFont typeface="Wingdings" panose="05000000000000000000" pitchFamily="2" charset="2"/>
              <a:buChar char="v"/>
            </a:pPr>
            <a:r>
              <a:rPr lang="fr-FR" dirty="0"/>
              <a:t> Passe en dedans + au dessus de la division</a:t>
            </a:r>
          </a:p>
          <a:p>
            <a:pPr>
              <a:buClr>
                <a:schemeClr val="accent3"/>
              </a:buClr>
              <a:buFont typeface="Wingdings" panose="05000000000000000000" pitchFamily="2" charset="2"/>
              <a:buChar char="v"/>
            </a:pPr>
            <a:r>
              <a:rPr lang="fr-FR" b="1" dirty="0"/>
              <a:t> Surcroise l’a. iliaque commune</a:t>
            </a:r>
          </a:p>
        </p:txBody>
      </p:sp>
      <p:pic>
        <p:nvPicPr>
          <p:cNvPr id="6" name="Espace réservé du contenu 5" descr="Une image contenant dessin&#10;&#10;Description générée automatiquement">
            <a:extLst>
              <a:ext uri="{FF2B5EF4-FFF2-40B4-BE49-F238E27FC236}">
                <a16:creationId xmlns:a16="http://schemas.microsoft.com/office/drawing/2014/main" id="{E600E528-ECDC-4B32-86A0-DD8A49794422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7519" y="1998979"/>
            <a:ext cx="3683319" cy="4313361"/>
          </a:xfrm>
        </p:spPr>
      </p:pic>
    </p:spTree>
    <p:extLst>
      <p:ext uri="{BB962C8B-B14F-4D97-AF65-F5344CB8AC3E}">
        <p14:creationId xmlns:p14="http://schemas.microsoft.com/office/powerpoint/2010/main" val="23846565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368505-9259-433E-87AB-279E0108B8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chemeClr val="tx1"/>
                </a:solidFill>
                <a:latin typeface="Century" panose="02040604050505020304" pitchFamily="18" charset="0"/>
              </a:rPr>
              <a:t>Lymphatiques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E42A969-C72E-43EE-A28A-75F6F1B33F5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fr-FR" dirty="0"/>
              <a:t> Drainage </a:t>
            </a:r>
            <a:r>
              <a:rPr lang="fr-FR" b="1" dirty="0"/>
              <a:t>très riche +++</a:t>
            </a:r>
          </a:p>
          <a:p>
            <a:pPr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fr-FR" b="1" dirty="0"/>
              <a:t> </a:t>
            </a:r>
            <a:r>
              <a:rPr lang="fr-FR" dirty="0"/>
              <a:t>Nœuds inguinaux superficiels</a:t>
            </a:r>
          </a:p>
          <a:p>
            <a:pPr lvl="1"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fr-FR" dirty="0"/>
              <a:t>4 cadrans autour de la v. grande saphène</a:t>
            </a:r>
          </a:p>
          <a:p>
            <a:pPr lvl="1"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fr-FR" dirty="0"/>
              <a:t> Cadrans interne : vulve + marge anale (</a:t>
            </a:r>
            <a:r>
              <a:rPr lang="fr-FR" dirty="0" err="1"/>
              <a:t>Kc</a:t>
            </a:r>
            <a:r>
              <a:rPr lang="fr-FR" dirty="0"/>
              <a:t> ++)</a:t>
            </a:r>
          </a:p>
          <a:p>
            <a:pPr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fr-FR" dirty="0"/>
              <a:t> Chaine iliaque externe </a:t>
            </a:r>
          </a:p>
          <a:p>
            <a:pPr lvl="1"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fr-FR" dirty="0"/>
              <a:t> 3 groupes autour des vx. Iliaques externes</a:t>
            </a:r>
          </a:p>
          <a:p>
            <a:pPr lvl="1"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fr-FR" dirty="0"/>
              <a:t> Selon position : médiale/intermédiaire/latérale</a:t>
            </a:r>
          </a:p>
          <a:p>
            <a:pPr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fr-FR" dirty="0"/>
              <a:t> Nœuds lymphatiques du promontoire</a:t>
            </a:r>
          </a:p>
          <a:p>
            <a:pPr lvl="1"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fr-FR" dirty="0"/>
              <a:t> En regard du sacrum</a:t>
            </a:r>
          </a:p>
          <a:p>
            <a:pPr marL="201168" lvl="1" indent="0">
              <a:buClr>
                <a:schemeClr val="accent2"/>
              </a:buClr>
              <a:buNone/>
            </a:pPr>
            <a:endParaRPr lang="fr-FR" dirty="0"/>
          </a:p>
        </p:txBody>
      </p:sp>
      <p:pic>
        <p:nvPicPr>
          <p:cNvPr id="6" name="Espace réservé du contenu 5">
            <a:extLst>
              <a:ext uri="{FF2B5EF4-FFF2-40B4-BE49-F238E27FC236}">
                <a16:creationId xmlns:a16="http://schemas.microsoft.com/office/drawing/2014/main" id="{BF67B21C-B4FD-4723-A65E-832AEA1EF98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4984" y="2389292"/>
            <a:ext cx="4639736" cy="3479801"/>
          </a:xfrm>
        </p:spPr>
      </p:pic>
    </p:spTree>
    <p:extLst>
      <p:ext uri="{BB962C8B-B14F-4D97-AF65-F5344CB8AC3E}">
        <p14:creationId xmlns:p14="http://schemas.microsoft.com/office/powerpoint/2010/main" val="7915329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37C0FF-014F-409C-9252-997B8636D3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chemeClr val="tx1"/>
                </a:solidFill>
                <a:latin typeface="Century" panose="02040604050505020304" pitchFamily="18" charset="0"/>
              </a:rPr>
              <a:t>Drainage ovarien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F63DBC5-B605-4176-A5AD-334BD370264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fr-FR" sz="2200" b="1" u="sng" dirty="0">
                <a:solidFill>
                  <a:srgbClr val="FF0000"/>
                </a:solidFill>
              </a:rPr>
              <a:t>Ovaire droit</a:t>
            </a:r>
          </a:p>
          <a:p>
            <a:pPr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fr-FR" dirty="0"/>
              <a:t> Dans la VCI </a:t>
            </a:r>
            <a:r>
              <a:rPr lang="fr-FR" i="1" dirty="0"/>
              <a:t>(via v. gonadique D)</a:t>
            </a:r>
          </a:p>
          <a:p>
            <a:pPr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fr-FR" i="1" dirty="0"/>
              <a:t> </a:t>
            </a:r>
            <a:r>
              <a:rPr lang="fr-FR" dirty="0"/>
              <a:t>Métastases hépatiques + autres</a:t>
            </a:r>
            <a:endParaRPr lang="fr-FR" i="1" dirty="0"/>
          </a:p>
          <a:p>
            <a:pPr marL="0" indent="0" algn="ctr">
              <a:buNone/>
            </a:pPr>
            <a:endParaRPr lang="fr-FR" dirty="0"/>
          </a:p>
          <a:p>
            <a:pPr marL="0" indent="0" algn="ctr">
              <a:buNone/>
            </a:pPr>
            <a:r>
              <a:rPr lang="fr-FR" sz="2200" b="1" u="sng" dirty="0">
                <a:solidFill>
                  <a:srgbClr val="FF0000"/>
                </a:solidFill>
              </a:rPr>
              <a:t>Ovaire gauche</a:t>
            </a:r>
          </a:p>
          <a:p>
            <a:pPr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fr-FR" dirty="0"/>
              <a:t> Dans la V. Rénale G </a:t>
            </a:r>
            <a:r>
              <a:rPr lang="fr-FR" i="1" dirty="0"/>
              <a:t>(via v. gonadique G)</a:t>
            </a:r>
          </a:p>
          <a:p>
            <a:pPr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fr-FR" i="1" dirty="0"/>
              <a:t> </a:t>
            </a:r>
            <a:r>
              <a:rPr lang="fr-FR" dirty="0"/>
              <a:t>Métastases rénales gauches </a:t>
            </a:r>
            <a:endParaRPr lang="fr-FR" i="1" dirty="0"/>
          </a:p>
        </p:txBody>
      </p:sp>
      <p:pic>
        <p:nvPicPr>
          <p:cNvPr id="6" name="Espace réservé du contenu 5">
            <a:extLst>
              <a:ext uri="{FF2B5EF4-FFF2-40B4-BE49-F238E27FC236}">
                <a16:creationId xmlns:a16="http://schemas.microsoft.com/office/drawing/2014/main" id="{17A85D0D-E6DF-4453-9B69-27BBC9923EC2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0418" y="1950266"/>
            <a:ext cx="4754154" cy="4423501"/>
          </a:xfrm>
        </p:spPr>
      </p:pic>
    </p:spTree>
    <p:extLst>
      <p:ext uri="{BB962C8B-B14F-4D97-AF65-F5344CB8AC3E}">
        <p14:creationId xmlns:p14="http://schemas.microsoft.com/office/powerpoint/2010/main" val="26098681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53E08B-F8CD-4FE4-BDA8-A0AAFB1BDF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7500" dirty="0">
                <a:solidFill>
                  <a:schemeClr val="tx1"/>
                </a:solidFill>
                <a:latin typeface="Century" panose="02040604050505020304" pitchFamily="18" charset="0"/>
              </a:rPr>
              <a:t>Les Diaphragmes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D5040A2-7A47-4074-8FC3-F22646C2B67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Périnéal, Pelvien</a:t>
            </a:r>
          </a:p>
        </p:txBody>
      </p:sp>
    </p:spTree>
    <p:extLst>
      <p:ext uri="{BB962C8B-B14F-4D97-AF65-F5344CB8AC3E}">
        <p14:creationId xmlns:p14="http://schemas.microsoft.com/office/powerpoint/2010/main" val="37661817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AAF41A-9467-493F-9BE6-5E7484CA2F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chemeClr val="tx1"/>
                </a:solidFill>
                <a:latin typeface="Century" panose="02040604050505020304" pitchFamily="18" charset="0"/>
              </a:rPr>
              <a:t>Situation des diaphragmes ++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D7EE8D3-6B3D-4239-B312-4DC19364B98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Clr>
                <a:schemeClr val="accent6"/>
              </a:buClr>
              <a:buFont typeface="Wingdings" panose="05000000000000000000" pitchFamily="2" charset="2"/>
              <a:buChar char="§"/>
            </a:pPr>
            <a:r>
              <a:rPr lang="fr-FR" sz="2200" dirty="0"/>
              <a:t> Diaphragme </a:t>
            </a:r>
            <a:r>
              <a:rPr lang="fr-FR" sz="2200" b="1" dirty="0"/>
              <a:t>périnéal </a:t>
            </a:r>
            <a:r>
              <a:rPr lang="fr-FR" sz="2200" b="1" u="sng" dirty="0"/>
              <a:t>en bas</a:t>
            </a:r>
          </a:p>
          <a:p>
            <a:pPr lvl="1">
              <a:buClr>
                <a:schemeClr val="accent6"/>
              </a:buClr>
              <a:buFont typeface="Wingdings" panose="05000000000000000000" pitchFamily="2" charset="2"/>
              <a:buChar char="§"/>
            </a:pPr>
            <a:r>
              <a:rPr lang="fr-FR" sz="1800" dirty="0"/>
              <a:t>Muscle transverse profond en 16</a:t>
            </a:r>
          </a:p>
          <a:p>
            <a:pPr lvl="1">
              <a:buClr>
                <a:schemeClr val="accent6"/>
              </a:buClr>
              <a:buFont typeface="Wingdings" panose="05000000000000000000" pitchFamily="2" charset="2"/>
              <a:buChar char="§"/>
            </a:pPr>
            <a:r>
              <a:rPr lang="fr-FR" sz="1800" dirty="0"/>
              <a:t>Ferme le petit bassin par le bas </a:t>
            </a:r>
          </a:p>
          <a:p>
            <a:pPr lvl="1">
              <a:buClr>
                <a:schemeClr val="accent6"/>
              </a:buClr>
              <a:buFont typeface="Wingdings" panose="05000000000000000000" pitchFamily="2" charset="2"/>
              <a:buChar char="§"/>
            </a:pPr>
            <a:r>
              <a:rPr lang="fr-FR" sz="1800" dirty="0"/>
              <a:t>« Plancher du petit bassin »</a:t>
            </a:r>
          </a:p>
          <a:p>
            <a:pPr marL="0" indent="0">
              <a:buClr>
                <a:schemeClr val="accent6"/>
              </a:buClr>
              <a:buNone/>
            </a:pPr>
            <a:r>
              <a:rPr lang="fr-FR" dirty="0"/>
              <a:t> </a:t>
            </a:r>
          </a:p>
          <a:p>
            <a:pPr>
              <a:buClr>
                <a:schemeClr val="accent6"/>
              </a:buClr>
              <a:buFont typeface="Wingdings" panose="05000000000000000000" pitchFamily="2" charset="2"/>
              <a:buChar char="§"/>
            </a:pPr>
            <a:r>
              <a:rPr lang="fr-FR" sz="2200" dirty="0"/>
              <a:t> Diaphragme </a:t>
            </a:r>
            <a:r>
              <a:rPr lang="fr-FR" sz="2200" b="1" dirty="0"/>
              <a:t>pelvien </a:t>
            </a:r>
            <a:r>
              <a:rPr lang="fr-FR" sz="2200" b="1" u="sng" dirty="0"/>
              <a:t>en haut</a:t>
            </a:r>
          </a:p>
          <a:p>
            <a:pPr lvl="1">
              <a:buClr>
                <a:schemeClr val="accent6"/>
              </a:buClr>
              <a:buFont typeface="Wingdings" panose="05000000000000000000" pitchFamily="2" charset="2"/>
              <a:buChar char="§"/>
            </a:pPr>
            <a:r>
              <a:rPr lang="fr-FR" sz="1800" dirty="0"/>
              <a:t>Elément majeur de stabilité +++</a:t>
            </a:r>
          </a:p>
          <a:p>
            <a:pPr lvl="1">
              <a:buClr>
                <a:schemeClr val="accent6"/>
              </a:buClr>
              <a:buFont typeface="Wingdings" panose="05000000000000000000" pitchFamily="2" charset="2"/>
              <a:buChar char="§"/>
            </a:pPr>
            <a:r>
              <a:rPr lang="fr-FR" sz="1800" b="1" u="sng" dirty="0"/>
              <a:t>S</a:t>
            </a:r>
            <a:r>
              <a:rPr lang="fr-FR" sz="1800" dirty="0"/>
              <a:t>tabilité – </a:t>
            </a:r>
            <a:r>
              <a:rPr lang="fr-FR" sz="1800" b="1" u="sng" dirty="0"/>
              <a:t>S</a:t>
            </a:r>
            <a:r>
              <a:rPr lang="fr-FR" sz="1800" dirty="0"/>
              <a:t>upérieur </a:t>
            </a:r>
          </a:p>
        </p:txBody>
      </p:sp>
      <p:pic>
        <p:nvPicPr>
          <p:cNvPr id="6" name="Espace réservé du contenu 5" descr="Une image contenant texte, carte&#10;&#10;Description générée automatiquement">
            <a:extLst>
              <a:ext uri="{FF2B5EF4-FFF2-40B4-BE49-F238E27FC236}">
                <a16:creationId xmlns:a16="http://schemas.microsoft.com/office/drawing/2014/main" id="{CB06F964-DEFB-47ED-B43D-A66B5E47E7E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2120900"/>
            <a:ext cx="5203621" cy="3844537"/>
          </a:xfrm>
        </p:spPr>
      </p:pic>
    </p:spTree>
    <p:extLst>
      <p:ext uri="{BB962C8B-B14F-4D97-AF65-F5344CB8AC3E}">
        <p14:creationId xmlns:p14="http://schemas.microsoft.com/office/powerpoint/2010/main" val="10604363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325BD2-42E6-4285-84FC-7BBEFDD70D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chemeClr val="tx1"/>
                </a:solidFill>
                <a:latin typeface="Century" panose="02040604050505020304" pitchFamily="18" charset="0"/>
              </a:rPr>
              <a:t>Diaphragme Périnéal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2214805-8A52-4737-BE58-3C781EF525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80" y="2120900"/>
            <a:ext cx="4639736" cy="4042833"/>
          </a:xfrm>
        </p:spPr>
        <p:txBody>
          <a:bodyPr>
            <a:normAutofit lnSpcReduction="10000"/>
          </a:bodyPr>
          <a:lstStyle/>
          <a:p>
            <a:pPr algn="ctr"/>
            <a:r>
              <a:rPr lang="fr-FR" sz="2200" b="1" u="sng" dirty="0">
                <a:solidFill>
                  <a:srgbClr val="FF0000"/>
                </a:solidFill>
              </a:rPr>
              <a:t>Triangle postérieur</a:t>
            </a:r>
          </a:p>
          <a:p>
            <a:pPr>
              <a:buClr>
                <a:schemeClr val="accent6"/>
              </a:buClr>
              <a:buFont typeface="Wingdings" panose="05000000000000000000" pitchFamily="2" charset="2"/>
              <a:buChar char="§"/>
            </a:pPr>
            <a:r>
              <a:rPr lang="fr-FR" dirty="0"/>
              <a:t> Sphincter strié de l’anus </a:t>
            </a:r>
            <a:r>
              <a:rPr lang="fr-FR" b="1" dirty="0"/>
              <a:t>(n. rectal inf. S4)</a:t>
            </a:r>
          </a:p>
          <a:p>
            <a:pPr algn="ctr"/>
            <a:r>
              <a:rPr lang="fr-FR" sz="2200" b="1" u="sng" dirty="0">
                <a:solidFill>
                  <a:srgbClr val="FF0000"/>
                </a:solidFill>
              </a:rPr>
              <a:t>Triangle antérieur</a:t>
            </a:r>
          </a:p>
          <a:p>
            <a:pPr>
              <a:buClr>
                <a:schemeClr val="accent6"/>
              </a:buClr>
              <a:buFont typeface="Wingdings" panose="05000000000000000000" pitchFamily="2" charset="2"/>
              <a:buChar char="§"/>
            </a:pPr>
            <a:r>
              <a:rPr lang="fr-FR" dirty="0"/>
              <a:t> Muscles en cornet (2 paires) </a:t>
            </a:r>
          </a:p>
          <a:p>
            <a:pPr>
              <a:buClr>
                <a:schemeClr val="accent6"/>
              </a:buClr>
              <a:buFont typeface="Wingdings" panose="05000000000000000000" pitchFamily="2" charset="2"/>
              <a:buChar char="§"/>
            </a:pPr>
            <a:r>
              <a:rPr lang="fr-FR" dirty="0"/>
              <a:t> Muscles transverses (2 paires) </a:t>
            </a:r>
          </a:p>
          <a:p>
            <a:pPr>
              <a:buClr>
                <a:schemeClr val="accent6"/>
              </a:buClr>
              <a:buFont typeface="Wingdings" panose="05000000000000000000" pitchFamily="2" charset="2"/>
              <a:buChar char="§"/>
            </a:pPr>
            <a:r>
              <a:rPr lang="fr-FR" dirty="0"/>
              <a:t> Constricteur de la vulve </a:t>
            </a:r>
          </a:p>
          <a:p>
            <a:pPr>
              <a:buClr>
                <a:schemeClr val="accent6"/>
              </a:buClr>
              <a:buFont typeface="Wingdings" panose="05000000000000000000" pitchFamily="2" charset="2"/>
              <a:buChar char="§"/>
            </a:pPr>
            <a:r>
              <a:rPr lang="fr-FR" dirty="0"/>
              <a:t> Sphincter strié de l’urètre = </a:t>
            </a:r>
            <a:r>
              <a:rPr lang="fr-FR" dirty="0" err="1"/>
              <a:t>urétro</a:t>
            </a:r>
            <a:r>
              <a:rPr lang="fr-FR" dirty="0"/>
              <a:t>-vaginal </a:t>
            </a:r>
          </a:p>
          <a:p>
            <a:pPr marL="0" indent="0">
              <a:buClr>
                <a:schemeClr val="accent6"/>
              </a:buClr>
              <a:buNone/>
            </a:pPr>
            <a:r>
              <a:rPr lang="fr-FR" b="1" dirty="0">
                <a:sym typeface="Wingdings" panose="05000000000000000000" pitchFamily="2" charset="2"/>
              </a:rPr>
              <a:t> Nerf pudendal S2-S3-S4</a:t>
            </a:r>
            <a:endParaRPr lang="fr-FR" b="1" dirty="0"/>
          </a:p>
        </p:txBody>
      </p:sp>
      <p:pic>
        <p:nvPicPr>
          <p:cNvPr id="6" name="Espace réservé du contenu 5">
            <a:extLst>
              <a:ext uri="{FF2B5EF4-FFF2-40B4-BE49-F238E27FC236}">
                <a16:creationId xmlns:a16="http://schemas.microsoft.com/office/drawing/2014/main" id="{F16EA1A4-E06C-419B-A1EB-16AC43B3A67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7473"/>
          <a:stretch/>
        </p:blipFill>
        <p:spPr>
          <a:xfrm>
            <a:off x="7198841" y="2120899"/>
            <a:ext cx="3895879" cy="3748194"/>
          </a:xfrm>
        </p:spPr>
      </p:pic>
    </p:spTree>
    <p:extLst>
      <p:ext uri="{BB962C8B-B14F-4D97-AF65-F5344CB8AC3E}">
        <p14:creationId xmlns:p14="http://schemas.microsoft.com/office/powerpoint/2010/main" val="38223619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A5A7E6-70AB-4BDA-A430-9372F8DFC9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chemeClr val="tx1"/>
                </a:solidFill>
                <a:latin typeface="Century" panose="02040604050505020304" pitchFamily="18" charset="0"/>
              </a:rPr>
              <a:t>Diaphragme Pelvien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242E2F8-96B7-4ACC-A632-06AB539C7B23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ctr"/>
            <a:r>
              <a:rPr lang="fr-FR" sz="2200" b="1" u="sng" dirty="0">
                <a:solidFill>
                  <a:srgbClr val="FF0000"/>
                </a:solidFill>
              </a:rPr>
              <a:t>2 muscles </a:t>
            </a:r>
          </a:p>
          <a:p>
            <a:pPr marL="342900" indent="-342900">
              <a:buClr>
                <a:schemeClr val="accent6"/>
              </a:buClr>
              <a:buFont typeface="+mj-lt"/>
              <a:buAutoNum type="arabicPeriod"/>
            </a:pPr>
            <a:r>
              <a:rPr lang="fr-FR" dirty="0"/>
              <a:t>Coccygien </a:t>
            </a:r>
          </a:p>
          <a:p>
            <a:pPr marL="635508" lvl="1" indent="-342900">
              <a:buClr>
                <a:schemeClr val="accent6"/>
              </a:buClr>
              <a:buFont typeface="+mj-lt"/>
              <a:buAutoNum type="arabicPeriod"/>
            </a:pPr>
            <a:r>
              <a:rPr lang="fr-FR" dirty="0"/>
              <a:t>Epine ischiaque </a:t>
            </a:r>
            <a:r>
              <a:rPr lang="fr-FR" dirty="0">
                <a:sym typeface="Wingdings" panose="05000000000000000000" pitchFamily="2" charset="2"/>
              </a:rPr>
              <a:t> sacrum + coccyx</a:t>
            </a:r>
          </a:p>
          <a:p>
            <a:pPr marL="635508" lvl="1" indent="-342900">
              <a:buClr>
                <a:schemeClr val="accent6"/>
              </a:buClr>
              <a:buFont typeface="+mj-lt"/>
              <a:buAutoNum type="arabicPeriod"/>
            </a:pPr>
            <a:endParaRPr lang="fr-FR" dirty="0">
              <a:sym typeface="Wingdings" panose="05000000000000000000" pitchFamily="2" charset="2"/>
            </a:endParaRPr>
          </a:p>
          <a:p>
            <a:pPr marL="342900" indent="-342900">
              <a:buClr>
                <a:schemeClr val="accent6"/>
              </a:buClr>
              <a:buFont typeface="+mj-lt"/>
              <a:buAutoNum type="arabicPeriod"/>
            </a:pPr>
            <a:r>
              <a:rPr lang="fr-FR" dirty="0" err="1">
                <a:sym typeface="Wingdings" panose="05000000000000000000" pitchFamily="2" charset="2"/>
              </a:rPr>
              <a:t>Levator</a:t>
            </a:r>
            <a:r>
              <a:rPr lang="fr-FR" dirty="0">
                <a:sym typeface="Wingdings" panose="05000000000000000000" pitchFamily="2" charset="2"/>
              </a:rPr>
              <a:t> </a:t>
            </a:r>
            <a:r>
              <a:rPr lang="fr-FR" dirty="0" err="1">
                <a:sym typeface="Wingdings" panose="05000000000000000000" pitchFamily="2" charset="2"/>
              </a:rPr>
              <a:t>ani</a:t>
            </a:r>
            <a:r>
              <a:rPr lang="fr-FR" dirty="0">
                <a:sym typeface="Wingdings" panose="05000000000000000000" pitchFamily="2" charset="2"/>
              </a:rPr>
              <a:t> </a:t>
            </a:r>
          </a:p>
          <a:p>
            <a:pPr marL="635508" lvl="1" indent="-342900">
              <a:buClr>
                <a:schemeClr val="accent6"/>
              </a:buClr>
              <a:buFont typeface="+mj-lt"/>
              <a:buAutoNum type="arabicPeriod"/>
            </a:pPr>
            <a:r>
              <a:rPr lang="fr-FR" dirty="0" err="1">
                <a:sym typeface="Wingdings" panose="05000000000000000000" pitchFamily="2" charset="2"/>
              </a:rPr>
              <a:t>Pubo</a:t>
            </a:r>
            <a:r>
              <a:rPr lang="fr-FR" dirty="0">
                <a:sym typeface="Wingdings" panose="05000000000000000000" pitchFamily="2" charset="2"/>
              </a:rPr>
              <a:t>-coccygien (antérieur élévateur)</a:t>
            </a:r>
          </a:p>
          <a:p>
            <a:pPr marL="704088" lvl="2" indent="-228600">
              <a:buClr>
                <a:schemeClr val="accent6"/>
              </a:buClr>
              <a:buFont typeface="+mj-lt"/>
              <a:buAutoNum type="arabicPeriod"/>
            </a:pPr>
            <a:endParaRPr lang="fr-FR" dirty="0">
              <a:sym typeface="Wingdings" panose="05000000000000000000" pitchFamily="2" charset="2"/>
            </a:endParaRPr>
          </a:p>
          <a:p>
            <a:pPr marL="635508" lvl="1" indent="-342900">
              <a:buClr>
                <a:schemeClr val="accent6"/>
              </a:buClr>
              <a:buFont typeface="+mj-lt"/>
              <a:buAutoNum type="arabicPeriod"/>
            </a:pPr>
            <a:r>
              <a:rPr lang="fr-FR" dirty="0">
                <a:sym typeface="Wingdings" panose="05000000000000000000" pitchFamily="2" charset="2"/>
              </a:rPr>
              <a:t>Ilio-coccygien (latéral sphinctérien)</a:t>
            </a:r>
            <a:endParaRPr lang="fr-FR" dirty="0"/>
          </a:p>
        </p:txBody>
      </p:sp>
      <p:pic>
        <p:nvPicPr>
          <p:cNvPr id="10" name="Espace réservé du contenu 9">
            <a:extLst>
              <a:ext uri="{FF2B5EF4-FFF2-40B4-BE49-F238E27FC236}">
                <a16:creationId xmlns:a16="http://schemas.microsoft.com/office/drawing/2014/main" id="{9BAF913B-05E0-445B-94C1-E6BDC5575F8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998"/>
          <a:stretch/>
        </p:blipFill>
        <p:spPr>
          <a:xfrm>
            <a:off x="6454986" y="2120900"/>
            <a:ext cx="3826933" cy="3904671"/>
          </a:xfrm>
        </p:spPr>
      </p:pic>
    </p:spTree>
    <p:extLst>
      <p:ext uri="{BB962C8B-B14F-4D97-AF65-F5344CB8AC3E}">
        <p14:creationId xmlns:p14="http://schemas.microsoft.com/office/powerpoint/2010/main" val="33970920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53E08B-F8CD-4FE4-BDA8-A0AAFB1BDF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7500" dirty="0">
                <a:latin typeface="Century" panose="02040604050505020304" pitchFamily="18" charset="0"/>
              </a:rPr>
              <a:t>Les Fascias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D5040A2-7A47-4074-8FC3-F22646C2B67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Périnéal, Pelvien</a:t>
            </a:r>
          </a:p>
        </p:txBody>
      </p:sp>
    </p:spTree>
    <p:extLst>
      <p:ext uri="{BB962C8B-B14F-4D97-AF65-F5344CB8AC3E}">
        <p14:creationId xmlns:p14="http://schemas.microsoft.com/office/powerpoint/2010/main" val="13122002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741D47-3DA8-4CA9-97D9-F087A54985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latin typeface="Century" panose="02040604050505020304" pitchFamily="18" charset="0"/>
              </a:rPr>
              <a:t>Fascia Périnéal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1675871-AB63-4FFC-8C43-9F48D99C3444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algn="ctr"/>
            <a:r>
              <a:rPr lang="fr-FR" sz="2200" b="1" u="sng" dirty="0">
                <a:solidFill>
                  <a:srgbClr val="FF0000"/>
                </a:solidFill>
              </a:rPr>
              <a:t>Fascia superficialis </a:t>
            </a:r>
          </a:p>
          <a:p>
            <a:r>
              <a:rPr lang="fr-FR" dirty="0">
                <a:sym typeface="Wingdings" panose="05000000000000000000" pitchFamily="2" charset="2"/>
              </a:rPr>
              <a:t> Pas spécifique ; séparation de la graisse</a:t>
            </a:r>
          </a:p>
          <a:p>
            <a:pPr algn="ctr"/>
            <a:r>
              <a:rPr lang="fr-FR" sz="2200" b="1" u="sng" dirty="0">
                <a:solidFill>
                  <a:srgbClr val="FF0000"/>
                </a:solidFill>
                <a:sym typeface="Wingdings" panose="05000000000000000000" pitchFamily="2" charset="2"/>
              </a:rPr>
              <a:t>Fascia périnéal profond</a:t>
            </a:r>
          </a:p>
          <a:p>
            <a:pPr marL="342900" indent="-342900">
              <a:buFont typeface="+mj-lt"/>
              <a:buAutoNum type="arabicPeriod"/>
            </a:pPr>
            <a:r>
              <a:rPr lang="fr-FR" dirty="0">
                <a:sym typeface="Wingdings" panose="05000000000000000000" pitchFamily="2" charset="2"/>
              </a:rPr>
              <a:t>Fascia périnéal supérieur </a:t>
            </a:r>
          </a:p>
          <a:p>
            <a:pPr marL="635508" lvl="1" indent="-342900">
              <a:buFont typeface="+mj-lt"/>
              <a:buAutoNum type="arabicPeriod"/>
            </a:pPr>
            <a:r>
              <a:rPr lang="fr-FR" dirty="0">
                <a:sym typeface="Wingdings" panose="05000000000000000000" pitchFamily="2" charset="2"/>
              </a:rPr>
              <a:t>Grêle, pas de résistance </a:t>
            </a:r>
          </a:p>
          <a:p>
            <a:pPr marL="635508" lvl="1" indent="-342900">
              <a:buFont typeface="+mj-lt"/>
              <a:buAutoNum type="arabicPeriod"/>
            </a:pPr>
            <a:r>
              <a:rPr lang="fr-FR" dirty="0">
                <a:sym typeface="Wingdings" panose="05000000000000000000" pitchFamily="2" charset="2"/>
              </a:rPr>
              <a:t>Partie sup du m. transverse profond </a:t>
            </a:r>
          </a:p>
          <a:p>
            <a:pPr marL="342900" indent="-342900">
              <a:buFont typeface="+mj-lt"/>
              <a:buAutoNum type="arabicPeriod"/>
            </a:pPr>
            <a:r>
              <a:rPr lang="fr-FR" dirty="0">
                <a:sym typeface="Wingdings" panose="05000000000000000000" pitchFamily="2" charset="2"/>
              </a:rPr>
              <a:t>Fascia périnéal </a:t>
            </a:r>
            <a:r>
              <a:rPr lang="fr-FR" b="1" dirty="0">
                <a:sym typeface="Wingdings" panose="05000000000000000000" pitchFamily="2" charset="2"/>
              </a:rPr>
              <a:t>inférieur ++</a:t>
            </a:r>
          </a:p>
          <a:p>
            <a:pPr marL="635508" lvl="1" indent="-342900">
              <a:buFont typeface="+mj-lt"/>
              <a:buAutoNum type="arabicPeriod"/>
            </a:pPr>
            <a:r>
              <a:rPr lang="fr-FR" dirty="0">
                <a:sym typeface="Wingdings" panose="05000000000000000000" pitchFamily="2" charset="2"/>
              </a:rPr>
              <a:t>Epais et résistant </a:t>
            </a:r>
          </a:p>
          <a:p>
            <a:pPr marL="635508" lvl="1" indent="-342900">
              <a:buFont typeface="+mj-lt"/>
              <a:buAutoNum type="arabicPeriod"/>
            </a:pPr>
            <a:r>
              <a:rPr lang="fr-FR" dirty="0">
                <a:sym typeface="Wingdings" panose="05000000000000000000" pitchFamily="2" charset="2"/>
              </a:rPr>
              <a:t>A la partie inférieure des m. transverses </a:t>
            </a:r>
          </a:p>
          <a:p>
            <a:pPr marL="342900" indent="-342900">
              <a:buFont typeface="+mj-lt"/>
              <a:buAutoNum type="arabicPeriod"/>
            </a:pPr>
            <a:endParaRPr lang="fr-FR" dirty="0">
              <a:sym typeface="Wingdings" panose="05000000000000000000" pitchFamily="2" charset="2"/>
            </a:endParaRPr>
          </a:p>
        </p:txBody>
      </p:sp>
      <p:pic>
        <p:nvPicPr>
          <p:cNvPr id="6" name="Espace réservé du contenu 5" descr="Une image contenant extérieur, femme, debout, posant&#10;&#10;Description générée automatiquement">
            <a:extLst>
              <a:ext uri="{FF2B5EF4-FFF2-40B4-BE49-F238E27FC236}">
                <a16:creationId xmlns:a16="http://schemas.microsoft.com/office/drawing/2014/main" id="{3EB2C109-F31C-4D02-8B87-8D078536977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688" y="2255441"/>
            <a:ext cx="4638675" cy="3479006"/>
          </a:xfrm>
        </p:spPr>
      </p:pic>
    </p:spTree>
    <p:extLst>
      <p:ext uri="{BB962C8B-B14F-4D97-AF65-F5344CB8AC3E}">
        <p14:creationId xmlns:p14="http://schemas.microsoft.com/office/powerpoint/2010/main" val="40815137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1B0FE-0CA9-4AAC-ADD2-89D06C380C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latin typeface="Century" panose="02040604050505020304" pitchFamily="18" charset="0"/>
              </a:rPr>
              <a:t>Fascia Pelvien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BB7D8A7-DF19-444B-9310-7D38E3EB2436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ctr"/>
            <a:r>
              <a:rPr lang="fr-FR" sz="2200" b="1" u="sng" dirty="0">
                <a:solidFill>
                  <a:srgbClr val="FF0000"/>
                </a:solidFill>
              </a:rPr>
              <a:t>Fascia inférieur / superficiel 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fr-FR" dirty="0"/>
              <a:t> Grêle 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fr-FR" dirty="0"/>
              <a:t> Limité au </a:t>
            </a:r>
            <a:r>
              <a:rPr lang="fr-FR" dirty="0" err="1"/>
              <a:t>lig</a:t>
            </a:r>
            <a:r>
              <a:rPr lang="fr-FR" dirty="0"/>
              <a:t>. sacro-tubéral </a:t>
            </a:r>
          </a:p>
          <a:p>
            <a:pPr marL="0" indent="0" algn="ctr">
              <a:buNone/>
            </a:pPr>
            <a:r>
              <a:rPr lang="fr-FR" sz="2200" b="1" u="sng" dirty="0">
                <a:solidFill>
                  <a:srgbClr val="FF0000"/>
                </a:solidFill>
              </a:rPr>
              <a:t>Fascia supérieur / profond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fr-FR" dirty="0"/>
              <a:t> </a:t>
            </a:r>
            <a:r>
              <a:rPr lang="fr-FR" b="1" dirty="0"/>
              <a:t>Très épais et puissant 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fr-FR" dirty="0"/>
              <a:t> 4 épaississements depuis épine ischiatique</a:t>
            </a:r>
          </a:p>
        </p:txBody>
      </p:sp>
      <p:pic>
        <p:nvPicPr>
          <p:cNvPr id="6" name="Espace réservé du contenu 5" descr="Une image contenant dessin&#10;&#10;Description générée automatiquement">
            <a:extLst>
              <a:ext uri="{FF2B5EF4-FFF2-40B4-BE49-F238E27FC236}">
                <a16:creationId xmlns:a16="http://schemas.microsoft.com/office/drawing/2014/main" id="{9A3D90A4-5DF1-4E9E-AC04-FFE686CA4F3C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7666"/>
          <a:stretch/>
        </p:blipFill>
        <p:spPr>
          <a:xfrm>
            <a:off x="6454986" y="2120900"/>
            <a:ext cx="4064000" cy="4083523"/>
          </a:xfrm>
        </p:spPr>
      </p:pic>
    </p:spTree>
    <p:extLst>
      <p:ext uri="{BB962C8B-B14F-4D97-AF65-F5344CB8AC3E}">
        <p14:creationId xmlns:p14="http://schemas.microsoft.com/office/powerpoint/2010/main" val="25711684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EDF1E7-C711-4064-9BFC-0C6D03F1B2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latin typeface="Century" panose="02040604050505020304" pitchFamily="18" charset="0"/>
              </a:rPr>
              <a:t>Comparaison des Fascias </a:t>
            </a:r>
          </a:p>
        </p:txBody>
      </p:sp>
      <p:pic>
        <p:nvPicPr>
          <p:cNvPr id="5" name="Espace réservé du contenu 4" descr="Une image contenant texte, carte&#10;&#10;Description générée automatiquement">
            <a:extLst>
              <a:ext uri="{FF2B5EF4-FFF2-40B4-BE49-F238E27FC236}">
                <a16:creationId xmlns:a16="http://schemas.microsoft.com/office/drawing/2014/main" id="{850F3986-518F-4ADC-B568-790F0AC7C5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7302"/>
          <a:stretch/>
        </p:blipFill>
        <p:spPr>
          <a:xfrm>
            <a:off x="4295677" y="2022830"/>
            <a:ext cx="3600646" cy="4242948"/>
          </a:xfrm>
        </p:spPr>
      </p:pic>
    </p:spTree>
    <p:extLst>
      <p:ext uri="{BB962C8B-B14F-4D97-AF65-F5344CB8AC3E}">
        <p14:creationId xmlns:p14="http://schemas.microsoft.com/office/powerpoint/2010/main" val="12293508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53E08B-F8CD-4FE4-BDA8-A0AAFB1BDF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7500" dirty="0">
                <a:latin typeface="Century" panose="02040604050505020304" pitchFamily="18" charset="0"/>
              </a:rPr>
              <a:t>Les Organes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D5040A2-7A47-4074-8FC3-F22646C2B67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Vagin, Utérus</a:t>
            </a:r>
          </a:p>
        </p:txBody>
      </p:sp>
    </p:spTree>
    <p:extLst>
      <p:ext uri="{BB962C8B-B14F-4D97-AF65-F5344CB8AC3E}">
        <p14:creationId xmlns:p14="http://schemas.microsoft.com/office/powerpoint/2010/main" val="42055641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A5A7E6-70AB-4BDA-A430-9372F8DFC9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chemeClr val="tx1"/>
                </a:solidFill>
                <a:latin typeface="Century" panose="02040604050505020304" pitchFamily="18" charset="0"/>
              </a:rPr>
              <a:t>Innervation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242E2F8-96B7-4ACC-A632-06AB539C7B23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ctr"/>
            <a:r>
              <a:rPr lang="fr-FR" sz="2200" b="1" u="sng" dirty="0">
                <a:solidFill>
                  <a:srgbClr val="FF0000"/>
                </a:solidFill>
              </a:rPr>
              <a:t>Innervation du vagin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fr-FR" dirty="0"/>
              <a:t> Partie supérieure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fr-FR" dirty="0"/>
              <a:t> Partie inférieure </a:t>
            </a:r>
          </a:p>
          <a:p>
            <a:pPr>
              <a:buFont typeface="Wingdings" panose="05000000000000000000" pitchFamily="2" charset="2"/>
              <a:buChar char="Ø"/>
            </a:pPr>
            <a:endParaRPr lang="fr-FR" dirty="0"/>
          </a:p>
          <a:p>
            <a:pPr marL="0" indent="0" algn="ctr">
              <a:buNone/>
            </a:pPr>
            <a:r>
              <a:rPr lang="fr-FR" sz="2200" b="1" u="sng" dirty="0">
                <a:solidFill>
                  <a:srgbClr val="FF0000"/>
                </a:solidFill>
              </a:rPr>
              <a:t>Innervation de l’utérus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fr-FR" dirty="0"/>
              <a:t> Plexus intra-utérin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fr-FR" dirty="0"/>
              <a:t> Nerfs viscéraux 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BD0D18A-6991-4C2B-A0CD-D281198C2F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515944" y="2120900"/>
            <a:ext cx="4639736" cy="696807"/>
          </a:xfrm>
        </p:spPr>
        <p:txBody>
          <a:bodyPr>
            <a:normAutofit/>
          </a:bodyPr>
          <a:lstStyle/>
          <a:p>
            <a:pPr algn="ctr"/>
            <a:r>
              <a:rPr lang="fr-FR" sz="2200" b="1" u="sng" dirty="0">
                <a:solidFill>
                  <a:srgbClr val="FF0000"/>
                </a:solidFill>
              </a:rPr>
              <a:t>La péridurale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C1938A9C-2C3B-4674-8E52-50CCC8AF23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36452" y="2817707"/>
            <a:ext cx="4998720" cy="3332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523933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VTI">
  <a:themeElements>
    <a:clrScheme name="AnalogousFromLightSeedRightStep">
      <a:dk1>
        <a:srgbClr val="000000"/>
      </a:dk1>
      <a:lt1>
        <a:srgbClr val="FFFFFF"/>
      </a:lt1>
      <a:dk2>
        <a:srgbClr val="243541"/>
      </a:dk2>
      <a:lt2>
        <a:srgbClr val="E8E2E3"/>
      </a:lt2>
      <a:accent1>
        <a:srgbClr val="65AEA6"/>
      </a:accent1>
      <a:accent2>
        <a:srgbClr val="58AACF"/>
      </a:accent2>
      <a:accent3>
        <a:srgbClr val="8199DB"/>
      </a:accent3>
      <a:accent4>
        <a:srgbClr val="7666D3"/>
      </a:accent4>
      <a:accent5>
        <a:srgbClr val="B481DB"/>
      </a:accent5>
      <a:accent6>
        <a:srgbClr val="D166D3"/>
      </a:accent6>
      <a:hlink>
        <a:srgbClr val="AE6970"/>
      </a:hlink>
      <a:folHlink>
        <a:srgbClr val="7F7F7F"/>
      </a:folHlink>
    </a:clrScheme>
    <a:fontScheme name="Retrospect">
      <a:majorFont>
        <a:latin typeface="Bembo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 Nova Light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VTI" id="{ABE3C30C-0FC0-4450-828E-52DE70F1BCCB}" vid="{A6E2497D-935A-4CFD-B9FD-6DCB15FA68B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282</TotalTime>
  <Words>514</Words>
  <Application>Microsoft Office PowerPoint</Application>
  <PresentationFormat>Grand écran</PresentationFormat>
  <Paragraphs>116</Paragraphs>
  <Slides>18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5" baseType="lpstr">
      <vt:lpstr>Arial Nova Light</vt:lpstr>
      <vt:lpstr>Bembo</vt:lpstr>
      <vt:lpstr>Calibri</vt:lpstr>
      <vt:lpstr>Century</vt:lpstr>
      <vt:lpstr>Courier New</vt:lpstr>
      <vt:lpstr>Wingdings</vt:lpstr>
      <vt:lpstr>RetrospectVTI</vt:lpstr>
      <vt:lpstr>Séance d’Anticipation Anat’ du Petit Bassin</vt:lpstr>
      <vt:lpstr>Parois du Petit Bassin</vt:lpstr>
      <vt:lpstr>Parois Vasculaires</vt:lpstr>
      <vt:lpstr>Artère Iliaque Interne </vt:lpstr>
      <vt:lpstr>Artère Pudendale Interne</vt:lpstr>
      <vt:lpstr>Uretères et vaisseaux pelviens</vt:lpstr>
      <vt:lpstr>Lymphatiques</vt:lpstr>
      <vt:lpstr>Drainage ovarien</vt:lpstr>
      <vt:lpstr>Les Diaphragmes</vt:lpstr>
      <vt:lpstr>Situation des diaphragmes ++</vt:lpstr>
      <vt:lpstr>Diaphragme Périnéal </vt:lpstr>
      <vt:lpstr>Diaphragme Pelvien</vt:lpstr>
      <vt:lpstr>Les Fascias</vt:lpstr>
      <vt:lpstr>Fascia Périnéal</vt:lpstr>
      <vt:lpstr>Fascia Pelvien </vt:lpstr>
      <vt:lpstr>Comparaison des Fascias </vt:lpstr>
      <vt:lpstr>Les Organes</vt:lpstr>
      <vt:lpstr>Innervation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Séance d’Anticipation Anat’ du Petit Bassin</dc:title>
  <dc:creator>Sacha H-k</dc:creator>
  <cp:lastModifiedBy>Sacha H-k</cp:lastModifiedBy>
  <cp:revision>13</cp:revision>
  <dcterms:created xsi:type="dcterms:W3CDTF">2020-03-09T08:52:38Z</dcterms:created>
  <dcterms:modified xsi:type="dcterms:W3CDTF">2020-03-12T12:34:31Z</dcterms:modified>
</cp:coreProperties>
</file>