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9" r:id="rId22"/>
    <p:sldId id="277" r:id="rId23"/>
    <p:sldId id="280" r:id="rId24"/>
    <p:sldId id="278" r:id="rId25"/>
    <p:sldId id="281" r:id="rId26"/>
    <p:sldId id="282" r:id="rId27"/>
    <p:sldId id="283" r:id="rId28"/>
    <p:sldId id="284" r:id="rId29"/>
    <p:sldId id="285" r:id="rId30"/>
    <p:sldId id="287" r:id="rId31"/>
    <p:sldId id="288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6"/>
    <p:restoredTop sz="73047"/>
  </p:normalViewPr>
  <p:slideViewPr>
    <p:cSldViewPr snapToGrid="0">
      <p:cViewPr varScale="1">
        <p:scale>
          <a:sx n="79" d="100"/>
          <a:sy n="79" d="100"/>
        </p:scale>
        <p:origin x="16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6559B5-D328-294D-91F6-10DA4E5D3704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FF60E8-4EBE-AC4C-AD80-E64602E94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1841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On a donc le nerf olfactif et son tractus olfactif qui se sépare en 2 stries :</a:t>
            </a:r>
          </a:p>
          <a:p>
            <a:r>
              <a:rPr lang="fr-FR" dirty="0"/>
              <a:t>• une latérale : se dirige vers le noyau de l'hippocampe au niveau du gyrus temporal. L’aire</a:t>
            </a:r>
          </a:p>
          <a:p>
            <a:r>
              <a:rPr lang="fr-FR" dirty="0"/>
              <a:t>temporal est l’aire olfactive latérale ou aire olfactive primaire : c’est l’air de la sensation de</a:t>
            </a:r>
          </a:p>
          <a:p>
            <a:r>
              <a:rPr lang="fr-FR" dirty="0"/>
              <a:t>l'olfaction</a:t>
            </a:r>
          </a:p>
          <a:p>
            <a:r>
              <a:rPr lang="fr-FR" dirty="0"/>
              <a:t>• une médiale : se dirige au niveau des aires </a:t>
            </a:r>
            <a:r>
              <a:rPr lang="fr-FR" dirty="0" err="1"/>
              <a:t>sub</a:t>
            </a:r>
            <a:r>
              <a:rPr lang="fr-FR" dirty="0"/>
              <a:t>-calleuses (en-dessous du corps calleux) au</a:t>
            </a:r>
          </a:p>
          <a:p>
            <a:endParaRPr lang="fr-FR" dirty="0"/>
          </a:p>
          <a:p>
            <a:r>
              <a:rPr lang="fr-FR" dirty="0"/>
              <a:t>niveau du gyrus </a:t>
            </a:r>
            <a:r>
              <a:rPr lang="fr-FR" dirty="0" err="1"/>
              <a:t>paraterminal</a:t>
            </a:r>
            <a:r>
              <a:rPr lang="fr-FR" dirty="0"/>
              <a:t> : c'est l'air olfactive médiale, qui permet l'appréciation ou la dé-</a:t>
            </a:r>
          </a:p>
          <a:p>
            <a:r>
              <a:rPr lang="fr-FR" dirty="0"/>
              <a:t>pression des odeurs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531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Petite incohérence entre la l’os lacrymal et le planum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8635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7439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2039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5577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9946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28739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8171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728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755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737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62517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1845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55424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2544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6691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9733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11896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0282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734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60E8-4EBE-AC4C-AD80-E64602E94F6A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793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CF73CA-F13C-5A84-E3F3-1D553167BB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4E36A6-DCEB-E223-EEFC-BC04C5028F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E642CF-EBB2-E324-DE74-76AED2067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70DCC2-B496-8E14-C791-A31197A33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EC3C6B-F988-E0C4-5B6B-787AAACD6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4291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15071E-7A49-7283-8DFE-638F10172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C08404-3E46-47CC-D50E-5860A395A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BBD895-39F5-83D0-7DFD-37A0F5A55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17BE7D-79C0-F62E-9E59-584952A5D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910E78-BB62-8030-D926-ED72F488D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258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B51C7-6245-5891-7F7C-38449F660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E68C84C-C84E-2BF8-5DE3-7015F3E9A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CCDCF0-B703-21CE-B6FC-736466642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692620-87BB-AF07-D864-B188E1289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50908B-F2B4-C205-B2F1-82033F02E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385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FA0AE7-7AA9-4B24-EC24-DB71576F8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A1D8894-465C-6E60-F183-3600642EB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821F69-78B0-46D2-2D2F-D06620DBDB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D69B82C-8634-801E-C138-19A07468D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9F51982-CBFA-7027-9AEC-7BFA95B4B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771CD5E-11A0-1C79-987B-B08A69ED5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843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70FE8-F2CE-46C3-8380-55921F885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B767C28-0AFA-AE37-4C8B-04C64CEDF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7B00EA2-2FAF-EEEE-BDC2-1EF7DFB31E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1F44D02-3304-9935-C6AD-7736BEBCD3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7DE8A3A-6F5D-E860-03D4-FFB2DD0F1A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F149630-2A26-DAE8-C5C6-A2B86C295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95878E4-919D-40B0-1A83-DEDC41A71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BC81D24-7687-98E4-3C4D-446EDFED0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8007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187ED4-5B71-E794-C412-E6A26E2C9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74678D1-D8BD-5302-B100-3218C6889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59CE819-3595-1463-9FD5-F32295CA7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F86B544-5A4D-4823-D134-D47D996B5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274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F4A469-1E96-677F-11BF-B587EA2B9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2852A69-DAF8-211B-AACA-A961886D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5D734AC-EE88-9E90-05E8-4B5EB58C3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995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FF59F6-016D-3C53-3ED0-63C30685F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416E1D6-5D0A-F9D6-84F0-E032C629B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3FD452E-C314-BB3B-FB1C-D2DE0CD87D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1BDC8BF-E027-539F-BCE4-72A6A5FDD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F9EE42-B2C6-A23D-92E8-421622DCA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F103472-E48E-0315-BDA2-65FCEC5E4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984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8A1AD2-4D4C-C38F-9D79-C0AC538E7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C7E0933-4E3C-1AD9-9200-B916680C09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82F1A4-E501-1F56-40A3-09EB2B379A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65D69FA-4634-65A8-91C1-C90FAC420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3333096-6B71-CA54-AAA1-EBD75AB80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E1D2F06-3006-C474-87A8-47458810E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51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262C9-A3BB-DA1D-6181-DA4ED0375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7BB3CD-697C-6F0C-174E-747A5A065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E9024C-BBFC-391F-7A2A-DEA0F2767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D02214-4431-4C3A-D3F8-E918D8980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8D4FC2-64FE-CEE3-644E-BB880E108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129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A5DBF33-2803-1356-B27D-BCC8905790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E65569-D5C4-74B4-75DF-002F2D9FEE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0CF232-1EB8-F6B7-9651-63629B580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DBA7EB-6C92-324E-A269-26D4F10B6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4D7CEF-E587-5CF5-F96D-6BFF7AC65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614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206F892-B79D-D479-7C21-49DF8C14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9EB40C-092B-B2E3-1FB4-168DE23F3E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CE31A9-3AA4-6219-41D1-26C264F435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869481-22F2-1243-A231-7F8BC64A0D23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E4AB52-3991-64DC-3FB3-7128622324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D9317B-6947-D9EE-AC99-7F4296BB83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85594A-E14C-9A45-8AAE-9082AC9AF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839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Visage humain, dessin humoristique, capture d’écran&#10;&#10;Description générée automatiquement">
            <a:extLst>
              <a:ext uri="{FF2B5EF4-FFF2-40B4-BE49-F238E27FC236}">
                <a16:creationId xmlns:a16="http://schemas.microsoft.com/office/drawing/2014/main" id="{EC082C1F-7FE9-31B3-9ACB-BD08AF28D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3109"/>
            <a:ext cx="12192000" cy="6391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590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 </a:t>
            </a:r>
            <a:r>
              <a:rPr lang="fr-FR" sz="2000" dirty="0"/>
              <a:t>: A propos des organes des sens, indiquez la(les) réponse(s) exacte(s</a:t>
            </a:r>
          </a:p>
          <a:p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chaine neuronale comprend en général 3 neurones : Un préganglionnaire, un ganglionnaire et un thalamique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Larynx et hypopharynx forment le </a:t>
            </a:r>
            <a:r>
              <a:rPr lang="fr-FR" sz="2000" dirty="0" err="1"/>
              <a:t>laryngo-pharynx</a:t>
            </a:r>
            <a:r>
              <a:rPr lang="fr-FR" sz="2000" dirty="0"/>
              <a:t>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muqueuse postérieure de la trachée remonte jusqu’au cartilage thyroïde pour redescendre vers l’œsophage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L’os frontal, l’os maxillaire et le sphénoïde possèdent des sinus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et d sont fausses </a:t>
            </a:r>
          </a:p>
        </p:txBody>
      </p:sp>
    </p:spTree>
    <p:extLst>
      <p:ext uri="{BB962C8B-B14F-4D97-AF65-F5344CB8AC3E}">
        <p14:creationId xmlns:p14="http://schemas.microsoft.com/office/powerpoint/2010/main" val="295963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 </a:t>
            </a:r>
            <a:r>
              <a:rPr lang="fr-FR" sz="2000" dirty="0"/>
              <a:t>: A propos des organes des sens, indiquez la(les) réponse(s) exacte(s</a:t>
            </a:r>
          </a:p>
          <a:p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chaine neuronale comprend en général 3 neurones : Un préganglionnaire, un ganglionnaire et un thalamique </a:t>
            </a:r>
            <a:r>
              <a:rPr lang="fr-FR" sz="2000" b="1" dirty="0">
                <a:solidFill>
                  <a:srgbClr val="FF0000"/>
                </a:solidFill>
              </a:rPr>
              <a:t>(intra-axial)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Larynx et hypopharynx forment le </a:t>
            </a:r>
            <a:r>
              <a:rPr lang="fr-FR" sz="2000" b="1" dirty="0" err="1">
                <a:solidFill>
                  <a:srgbClr val="92D050"/>
                </a:solidFill>
              </a:rPr>
              <a:t>laryngo-pharynx</a:t>
            </a:r>
            <a:r>
              <a:rPr lang="fr-FR" sz="2000" b="1" dirty="0">
                <a:solidFill>
                  <a:srgbClr val="92D050"/>
                </a:solidFill>
              </a:rPr>
              <a:t>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muqueuse postérieure de la trachée remonte jusqu’au cartilage thyroïde pour redescendre vers l’œsophage </a:t>
            </a:r>
            <a:r>
              <a:rPr lang="fr-FR" sz="2000" b="1" dirty="0">
                <a:solidFill>
                  <a:srgbClr val="FF0000"/>
                </a:solidFill>
              </a:rPr>
              <a:t>( remonte jusqu’au cartilage cricoïde)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L’os frontal, l’os maxillaire et le sphénoïde possèdent des sinus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et d sont fausses </a:t>
            </a:r>
          </a:p>
        </p:txBody>
      </p:sp>
    </p:spTree>
    <p:extLst>
      <p:ext uri="{BB962C8B-B14F-4D97-AF65-F5344CB8AC3E}">
        <p14:creationId xmlns:p14="http://schemas.microsoft.com/office/powerpoint/2010/main" val="274784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2 </a:t>
            </a:r>
            <a:r>
              <a:rPr lang="fr-FR" sz="2000" dirty="0"/>
              <a:t>: A propos de l’olfaction, indiquez la(les) réponse(s) exacte(s</a:t>
            </a:r>
          </a:p>
          <a:p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3 neurones : ganglionnaire, intra-axial et thalamique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Les fosses nasales sont composées d’un orifice d’entrée d’air : les choanes, et un de sortie :  l’orifice piriforme des fosses nasales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L’olfaction est permise par un phénomène de turbulences amenant l’air à passer sous le cornet nasal inférieur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C’est à travers la lame criblée de l’éthmoïde que repose le bulbe du II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et d sont fausses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2821876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DC2F08A-D360-AC36-9076-B5BD89333A12}"/>
              </a:ext>
            </a:extLst>
          </p:cNvPr>
          <p:cNvSpPr txBox="1"/>
          <p:nvPr/>
        </p:nvSpPr>
        <p:spPr>
          <a:xfrm>
            <a:off x="931068" y="1505439"/>
            <a:ext cx="10587037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2 </a:t>
            </a:r>
            <a:r>
              <a:rPr lang="fr-FR" sz="2000" dirty="0"/>
              <a:t>: A propos de l’olfaction, indiquez la(les) réponse(s) exacte(s</a:t>
            </a:r>
          </a:p>
          <a:p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3 neurones : ganglionnaire, intra-axial et thalamique </a:t>
            </a:r>
            <a:r>
              <a:rPr lang="fr-FR" sz="2000" b="1" dirty="0">
                <a:solidFill>
                  <a:srgbClr val="FF0000"/>
                </a:solidFill>
              </a:rPr>
              <a:t>(2 neurones ++++++++++)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Les fosses nasales sont composées d’un orifice d’entrée : les choanes, et un de sortie :  l’orifice piriforme des fosses nasales </a:t>
            </a:r>
            <a:r>
              <a:rPr lang="fr-FR" sz="2000" b="1" dirty="0">
                <a:solidFill>
                  <a:srgbClr val="FF0000"/>
                </a:solidFill>
              </a:rPr>
              <a:t>(inversé)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L’olfaction est permise par un phénomène de turbulences amenant l’air à passer sous le cornet nasal inférieur </a:t>
            </a:r>
            <a:r>
              <a:rPr lang="fr-FR" sz="2000" b="1" dirty="0">
                <a:solidFill>
                  <a:srgbClr val="FF0000"/>
                </a:solidFill>
              </a:rPr>
              <a:t>(Non au-dessus pour aller sur le toit des fosses)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C’est à travers la lame criblée de l’éthmoïde que repose le bulbe du II </a:t>
            </a:r>
            <a:r>
              <a:rPr lang="fr-FR" sz="2000" b="1" dirty="0">
                <a:solidFill>
                  <a:srgbClr val="FF0000"/>
                </a:solidFill>
              </a:rPr>
              <a:t>(I)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Les réponses a, b, c, et d sont fausses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67560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3 </a:t>
            </a:r>
            <a:r>
              <a:rPr lang="fr-FR" sz="2000" dirty="0"/>
              <a:t>: A propos de l’olfaction, indiquez la(les) réponse(s) exacte(s</a:t>
            </a:r>
          </a:p>
          <a:p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muqueuse olfactive est composée de 2 parties : la lamina propria et l’épithélium olfactif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L’information sensitive est permise par le nerf olfactif ou nerf I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Dans l’olfaction, il y a transformation d’un sens chimique en un sens </a:t>
            </a:r>
            <a:r>
              <a:rPr lang="fr-FR" sz="2000" dirty="0" err="1"/>
              <a:t>electrique</a:t>
            </a:r>
            <a:r>
              <a:rPr lang="fr-FR" sz="2000" dirty="0"/>
              <a:t>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tractus olfactif se sépare en 2 stries une latérale au niveau du gyrus </a:t>
            </a:r>
            <a:r>
              <a:rPr lang="fr-FR" sz="2000" dirty="0" err="1"/>
              <a:t>paraterminal</a:t>
            </a:r>
            <a:r>
              <a:rPr lang="fr-FR" sz="2000" dirty="0"/>
              <a:t> et une médiale au niveau du gyrus temporal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et d sont fausses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64552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3 </a:t>
            </a:r>
            <a:r>
              <a:rPr lang="fr-FR" sz="2000" dirty="0"/>
              <a:t>: A propos de l’olfaction, indiquez la(les) réponse(s) exacte(s</a:t>
            </a:r>
          </a:p>
          <a:p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La muqueuse olfactive est composée de 2 parties : la lamina propria et l’épithélium olfactif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L’information sensitive est permise par le nerf olfactif ou nerf I </a:t>
            </a:r>
            <a:r>
              <a:rPr lang="fr-FR" sz="2000" b="1" dirty="0">
                <a:solidFill>
                  <a:srgbClr val="FF0000"/>
                </a:solidFill>
              </a:rPr>
              <a:t>(sensorielle)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Dans l’olfaction, il y a transformation d’un signal chimique en un sens électrique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tractus olfactif se sépare en 2 stries une latérale au niveau du gyrus </a:t>
            </a:r>
            <a:r>
              <a:rPr lang="fr-FR" sz="2000" dirty="0" err="1"/>
              <a:t>paraterminal</a:t>
            </a:r>
            <a:r>
              <a:rPr lang="fr-FR" sz="2000" dirty="0"/>
              <a:t> et une médiale au niveau du gyrus temporal </a:t>
            </a:r>
            <a:r>
              <a:rPr lang="fr-FR" sz="2000" b="1" dirty="0">
                <a:solidFill>
                  <a:srgbClr val="FF0000"/>
                </a:solidFill>
              </a:rPr>
              <a:t>(inverse)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et d sont fausses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908848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4 </a:t>
            </a:r>
            <a:r>
              <a:rPr lang="fr-FR" sz="2000" dirty="0"/>
              <a:t>: A propos de la cavité orbitaire,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Paroi supérieure = frontal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Latérale : Os malaire et GAS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Inférieure : Os malaire, os maxillaire, GAS et lacrymal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Médiale : Nasal, lame papyracée de l’éthmoïde, os lacrymal et sphénoïde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et d sont fausses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661546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4 </a:t>
            </a:r>
            <a:r>
              <a:rPr lang="fr-FR" sz="2000" dirty="0"/>
              <a:t>: A propos de la cavité orbitaire,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Paroi supérieure = frontal </a:t>
            </a:r>
            <a:r>
              <a:rPr lang="fr-FR" sz="2000" b="1" dirty="0">
                <a:solidFill>
                  <a:srgbClr val="FF0000"/>
                </a:solidFill>
              </a:rPr>
              <a:t>(PAS aussi)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Latérale : Os malaire et GAS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Inférieure : Os malaire, os maxillaire, GAS et lacrymal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Médiale : Nasal, lame papyracée de l’éthmoïde, os lacrymal et sphénoïde </a:t>
            </a:r>
            <a:r>
              <a:rPr lang="fr-FR" sz="2000" b="1" dirty="0">
                <a:solidFill>
                  <a:srgbClr val="FF0000"/>
                </a:solidFill>
              </a:rPr>
              <a:t>(pas nasal)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et d sont fausses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2787069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5 </a:t>
            </a:r>
            <a:r>
              <a:rPr lang="fr-FR" sz="2000" dirty="0"/>
              <a:t>: A propos de la vision,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tunique la plus externe (blanche) constitue la tunique nerveuse de l’œil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</a:t>
            </a:r>
            <a:r>
              <a:rPr lang="fr-FR" sz="2000" dirty="0" err="1"/>
              <a:t>fovea</a:t>
            </a:r>
            <a:r>
              <a:rPr lang="fr-FR" sz="2000" dirty="0"/>
              <a:t> désigne le centre de la rétine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CRISTALLIN EST UNE LENTILLE BICONCAVE ?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 L’iris délimite deux parties : la chambre antérieure et la chambre postérieure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et d sont fausses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040001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5555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5 </a:t>
            </a:r>
            <a:r>
              <a:rPr lang="fr-FR" sz="2000" dirty="0"/>
              <a:t>: A propos de la vision,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tunique la plus externe (blanche) constitue la tunique nerveuse de l’œil </a:t>
            </a:r>
            <a:r>
              <a:rPr lang="fr-FR" sz="2000" b="1" dirty="0">
                <a:solidFill>
                  <a:srgbClr val="FF0000"/>
                </a:solidFill>
              </a:rPr>
              <a:t>(c’est la fibreuse)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La fovéa désigne le centre de la rétine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FF0000"/>
                </a:solidFill>
              </a:rPr>
              <a:t>Le CRISTALLIN EST UNE LENTILLE BICONCAVE ? (biconvexe)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 L’iris délimite deux parties : la chambre antérieure et la chambre postérieure </a:t>
            </a:r>
            <a:r>
              <a:rPr lang="fr-FR" sz="2000" b="1" dirty="0">
                <a:solidFill>
                  <a:srgbClr val="FF0000"/>
                </a:solidFill>
              </a:rPr>
              <a:t>(le cristallin +++++++)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et d sont fausses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8731255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1037035" y="2005502"/>
            <a:ext cx="10587037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u="sng" dirty="0"/>
              <a:t>Vrai ou Faux</a:t>
            </a:r>
            <a:r>
              <a:rPr lang="fr-FR" sz="2000" dirty="0"/>
              <a:t>: A propos de l’hémianopsie latérale homonyme</a:t>
            </a:r>
          </a:p>
          <a:p>
            <a:pPr marL="342900" indent="-342900" algn="ctr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Si elle se situe à droite, les champs visuels nasal de l’œil droit et temporal de l’œil gauche seront impactés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8963496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1037035" y="2005502"/>
            <a:ext cx="10587037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u="sng" dirty="0"/>
              <a:t>Vrai ou Faux</a:t>
            </a:r>
            <a:r>
              <a:rPr lang="fr-FR" sz="2000" dirty="0"/>
              <a:t>: A propos de l’hémianopsie latérale homonyme</a:t>
            </a:r>
          </a:p>
          <a:p>
            <a:pPr marL="342900" indent="-342900" algn="ctr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b="1" dirty="0">
                <a:solidFill>
                  <a:srgbClr val="92D050"/>
                </a:solidFill>
              </a:rPr>
              <a:t>Si elle se situe à droite, les champs visuels nasal de l’œil droit et temporal de l’œil gauche seront impactés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4004290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0160A78-BB02-67F7-3915-60E4A09A2C17}"/>
              </a:ext>
            </a:extLst>
          </p:cNvPr>
          <p:cNvSpPr txBox="1"/>
          <p:nvPr/>
        </p:nvSpPr>
        <p:spPr>
          <a:xfrm>
            <a:off x="802481" y="2019790"/>
            <a:ext cx="10587037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u="sng" dirty="0"/>
              <a:t>Vrai ou Faux</a:t>
            </a:r>
            <a:r>
              <a:rPr lang="fr-FR" sz="2000" dirty="0"/>
              <a:t>: A propos de l’hémianopsie latérale homonyme</a:t>
            </a:r>
          </a:p>
          <a:p>
            <a:pPr marL="342900" indent="-342900" algn="ctr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Si elle se situe à gauche, les </a:t>
            </a:r>
            <a:r>
              <a:rPr lang="fr-FR" sz="2000" dirty="0" err="1"/>
              <a:t>hémirétines</a:t>
            </a:r>
            <a:r>
              <a:rPr lang="fr-FR" sz="2000" dirty="0"/>
              <a:t> nasale de l’œil droit et temporale de l’œil gauche seront impactés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1900637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0160A78-BB02-67F7-3915-60E4A09A2C17}"/>
              </a:ext>
            </a:extLst>
          </p:cNvPr>
          <p:cNvSpPr txBox="1"/>
          <p:nvPr/>
        </p:nvSpPr>
        <p:spPr>
          <a:xfrm>
            <a:off x="802481" y="2019790"/>
            <a:ext cx="10587037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u="sng" dirty="0"/>
              <a:t>Vrai ou Faux</a:t>
            </a:r>
            <a:r>
              <a:rPr lang="fr-FR" sz="2000" dirty="0"/>
              <a:t>: A propos de l’hémianopsie latérale homonyme</a:t>
            </a:r>
          </a:p>
          <a:p>
            <a:pPr marL="342900" indent="-342900" algn="ctr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b="1" dirty="0">
                <a:solidFill>
                  <a:srgbClr val="92D050"/>
                </a:solidFill>
              </a:rPr>
              <a:t>Si elle se situe à gauche, les </a:t>
            </a:r>
            <a:r>
              <a:rPr lang="fr-FR" sz="2000" b="1" dirty="0" err="1">
                <a:solidFill>
                  <a:srgbClr val="92D050"/>
                </a:solidFill>
              </a:rPr>
              <a:t>hémirétines</a:t>
            </a:r>
            <a:r>
              <a:rPr lang="fr-FR" sz="2000" b="1" dirty="0">
                <a:solidFill>
                  <a:srgbClr val="92D050"/>
                </a:solidFill>
              </a:rPr>
              <a:t> nasale de l’œil droit et temporale de l’œil gauche seront impactés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2877807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8 </a:t>
            </a:r>
            <a:r>
              <a:rPr lang="fr-FR" sz="2000" dirty="0"/>
              <a:t>: A propos de la vision,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1</a:t>
            </a:r>
            <a:r>
              <a:rPr lang="fr-FR" sz="2000" baseline="30000" dirty="0"/>
              <a:t>er</a:t>
            </a:r>
            <a:r>
              <a:rPr lang="fr-FR" sz="2000" dirty="0"/>
              <a:t> neurone ganglionnaire intra-rétinien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2eme neurone chiasmatique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3eme neurone thalamique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Les fibres nerveuses sortent de l’œil en un tractus : le tractus optique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 Les réponses a, b, c, et d sont fausses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4845482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8 </a:t>
            </a:r>
            <a:r>
              <a:rPr lang="fr-FR" sz="2000" dirty="0"/>
              <a:t>: A propos de la vision,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1</a:t>
            </a:r>
            <a:r>
              <a:rPr lang="fr-FR" sz="2000" b="1" baseline="30000" dirty="0">
                <a:solidFill>
                  <a:srgbClr val="92D050"/>
                </a:solidFill>
              </a:rPr>
              <a:t>er</a:t>
            </a:r>
            <a:r>
              <a:rPr lang="fr-FR" sz="2000" b="1" dirty="0">
                <a:solidFill>
                  <a:srgbClr val="92D050"/>
                </a:solidFill>
              </a:rPr>
              <a:t> neurone ganglionnaire intra-rétinien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2eme neurone chiasmatique </a:t>
            </a:r>
            <a:r>
              <a:rPr lang="fr-FR" sz="2000" b="1" dirty="0">
                <a:solidFill>
                  <a:srgbClr val="FF0000"/>
                </a:solidFill>
              </a:rPr>
              <a:t>(2 premiers neurones intra-rétiniens) 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3eme neurone thalamique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Les fibres nerveuses sortent de l’œil en un tractus : le tractus optique </a:t>
            </a:r>
            <a:r>
              <a:rPr lang="fr-FR" sz="2000" b="1" dirty="0">
                <a:solidFill>
                  <a:srgbClr val="FF0000"/>
                </a:solidFill>
              </a:rPr>
              <a:t>(nerf optique) 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 Les réponses a, b, c, et d sont fausses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6632120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6170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9 </a:t>
            </a:r>
            <a:r>
              <a:rPr lang="fr-FR" sz="2000" dirty="0"/>
              <a:t>: A propos de la vision,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macula correspond à l’endroit où la vision est la plus précise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fovéa correspond à l’endroit où la vision est la plus précise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papille correspond à l’endroit où la vision est la plus précise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papille correspond à l’endroit où les faisceaux ne pourrons pas transmettre d’information lumineuse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 et d sont fausses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9442648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6170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9 </a:t>
            </a:r>
            <a:r>
              <a:rPr lang="fr-FR" sz="2000" dirty="0"/>
              <a:t>: A propos de la vision,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La macula correspond à l’endroit où la vision est la plus précise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La fovéa correspond à l’endroit où la vision est la plus précise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papille correspond à l’endroit où la vision est la plus précise </a:t>
            </a:r>
            <a:r>
              <a:rPr lang="fr-FR" sz="2000" b="1" dirty="0">
                <a:solidFill>
                  <a:srgbClr val="FF0000"/>
                </a:solidFill>
              </a:rPr>
              <a:t>(au contraire)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La papille correspond à l’endroit où les faisceaux ne pourront pas transmettre d’information lumineuse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 et d sont fausses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9308104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10 </a:t>
            </a:r>
            <a:r>
              <a:rPr lang="fr-FR" sz="2000" dirty="0"/>
              <a:t>: A propos de l’audition et de l’équilibre,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On peut comparer l’audition à un tabouret à 3 pieds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tympan fait la frontière entre oreille moyenne et interne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L’os osselets de l’audition sont au nombre de 4 : le marteau, l’enclume, l’étrier et la platine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trompe d’eustache s’abouche au niveau de l’oreille moyenne, elle va y relier l’oropharynx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 et d sont fausses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5123835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6478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10 </a:t>
            </a:r>
            <a:r>
              <a:rPr lang="fr-FR" sz="2000" dirty="0"/>
              <a:t>: A propos de l’audition et de l’équilibre, indiquez la(les) réponse(s) exacte(s)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On peut comparer l’audition à un tabouret à 3 pieds </a:t>
            </a:r>
            <a:r>
              <a:rPr lang="fr-FR" sz="2000" b="1" dirty="0">
                <a:solidFill>
                  <a:srgbClr val="FF0000"/>
                </a:solidFill>
              </a:rPr>
              <a:t>(équilibre)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tympan fait la frontière entre oreille moyenne et interne</a:t>
            </a:r>
            <a:r>
              <a:rPr lang="fr-FR" sz="2000" b="1" dirty="0">
                <a:solidFill>
                  <a:srgbClr val="FF0000"/>
                </a:solidFill>
              </a:rPr>
              <a:t> (externe et moyenne)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L’os osselets de l’audition sont au nombre de 4 : le marteau, l’enclume, l’étrier et la platine  </a:t>
            </a:r>
            <a:r>
              <a:rPr lang="fr-FR" sz="2000" b="1" dirty="0">
                <a:solidFill>
                  <a:srgbClr val="FF0000"/>
                </a:solidFill>
              </a:rPr>
              <a:t>(la platine appartient à l’étrier)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trompe d’eustache s’abouche au niveau de l’oreille moyenne, elle va y relier l’oropharynx </a:t>
            </a:r>
            <a:r>
              <a:rPr lang="fr-FR" sz="2000" b="1" dirty="0">
                <a:solidFill>
                  <a:srgbClr val="FF0000"/>
                </a:solidFill>
              </a:rPr>
              <a:t>(nasopharynx +++)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Les réponses a, b, c,  et d sont fausses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4281302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7248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11 </a:t>
            </a:r>
            <a:r>
              <a:rPr lang="fr-FR" sz="2000" dirty="0"/>
              <a:t>:A propos de l’audition et de l’équilibre, indiquez la(les) réponse(s) exacte(s)</a:t>
            </a:r>
          </a:p>
          <a:p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Au niveau de l’oreille interne nous avons 2 structures principales : le vestibule avec le labyrinthe osseux et membraneux et la cochlée spiralée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vestibule se situe en antérieur de la cochlée</a:t>
            </a:r>
            <a:endParaRPr lang="fr-FR" sz="2000" b="1" dirty="0">
              <a:solidFill>
                <a:srgbClr val="FF000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contingent cochléaire du VII est destiné à l’audition, le contingent vestibulaire à l’équilibre  </a:t>
            </a:r>
            <a:endParaRPr lang="fr-FR" sz="2000" b="1" dirty="0">
              <a:solidFill>
                <a:srgbClr val="FF000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Au sein du méat auditif externe passe le nerf </a:t>
            </a:r>
            <a:r>
              <a:rPr lang="fr-FR" sz="2000" dirty="0" err="1"/>
              <a:t>vestibulo</a:t>
            </a:r>
            <a:r>
              <a:rPr lang="fr-FR" sz="2000" dirty="0"/>
              <a:t>-cochléaire ainsi que le facial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 et d sont fausses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5148356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7248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11 </a:t>
            </a:r>
            <a:r>
              <a:rPr lang="fr-FR" sz="2000" dirty="0"/>
              <a:t>:A propos de l’audition et de l’équilibre, indiquez la(les) réponse(s) exacte(s)</a:t>
            </a:r>
          </a:p>
          <a:p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Au niveau de l’oreille interne nous avons 2 structures principales : le vestibule avec le labyrinthe osseux et membraneux et la cochlée spiralée </a:t>
            </a:r>
            <a:r>
              <a:rPr lang="fr-FR" sz="2000" b="1" dirty="0">
                <a:solidFill>
                  <a:srgbClr val="FF0000"/>
                </a:solidFill>
              </a:rPr>
              <a:t>(labyrinthe cochlée)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vestibule se situe en antérieur de la cochlée </a:t>
            </a:r>
            <a:r>
              <a:rPr lang="fr-FR" sz="2000" b="1" dirty="0">
                <a:solidFill>
                  <a:srgbClr val="FF0000"/>
                </a:solidFill>
              </a:rPr>
              <a:t>(inverse)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contingent cochléaire du VII est destiné à l’audition, le contingent vestibulaire à l’équilibre  </a:t>
            </a:r>
            <a:r>
              <a:rPr lang="fr-FR" sz="2000" b="1" dirty="0">
                <a:solidFill>
                  <a:srgbClr val="FF0000"/>
                </a:solidFill>
              </a:rPr>
              <a:t>(du VIII)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Au sein du méat auditif externe passe le nerf </a:t>
            </a:r>
            <a:r>
              <a:rPr lang="fr-FR" sz="2000" b="1" dirty="0" err="1">
                <a:solidFill>
                  <a:srgbClr val="92D050"/>
                </a:solidFill>
              </a:rPr>
              <a:t>vestibulo</a:t>
            </a:r>
            <a:r>
              <a:rPr lang="fr-FR" sz="2000" b="1" dirty="0">
                <a:solidFill>
                  <a:srgbClr val="92D050"/>
                </a:solidFill>
              </a:rPr>
              <a:t>-cochléaire ainsi que le facial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 et d sont fausses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23732971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6786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12 </a:t>
            </a:r>
            <a:r>
              <a:rPr lang="fr-FR" sz="2000" dirty="0"/>
              <a:t>: A propos du gout,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gout est principalement effectué par le ventre de la langue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Les papilles </a:t>
            </a:r>
            <a:r>
              <a:rPr lang="fr-FR" sz="2000" dirty="0" err="1"/>
              <a:t>circumvalées</a:t>
            </a:r>
            <a:r>
              <a:rPr lang="fr-FR" sz="2000" dirty="0"/>
              <a:t> sont une région frontière entre le 1/3 post et 2/3 </a:t>
            </a:r>
            <a:r>
              <a:rPr lang="fr-FR" sz="2000" dirty="0" err="1"/>
              <a:t>ant</a:t>
            </a: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 La systématisation du gout fait intervenir 3 neurones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Au niveau du gout, il y a transformation du signal chimique en un signal électrique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 Les réponses a, b, c,  et d sont fausses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0695420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6786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12 </a:t>
            </a:r>
            <a:r>
              <a:rPr lang="fr-FR" sz="2000" dirty="0"/>
              <a:t>: A propos du gout,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gout est principalement effectué par le ventre de la langue </a:t>
            </a:r>
            <a:r>
              <a:rPr lang="fr-FR" sz="2000" b="1" dirty="0">
                <a:solidFill>
                  <a:srgbClr val="FF0000"/>
                </a:solidFill>
              </a:rPr>
              <a:t>(dos)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Les papilles </a:t>
            </a:r>
            <a:r>
              <a:rPr lang="fr-FR" sz="2000" b="1" dirty="0" err="1">
                <a:solidFill>
                  <a:srgbClr val="92D050"/>
                </a:solidFill>
              </a:rPr>
              <a:t>circumvalées</a:t>
            </a:r>
            <a:r>
              <a:rPr lang="fr-FR" sz="2000" b="1" dirty="0">
                <a:solidFill>
                  <a:srgbClr val="92D050"/>
                </a:solidFill>
              </a:rPr>
              <a:t> sont une région frontière entre le 1/3 post et 2/3 </a:t>
            </a:r>
            <a:r>
              <a:rPr lang="fr-FR" sz="2000" b="1" dirty="0" err="1">
                <a:solidFill>
                  <a:srgbClr val="92D050"/>
                </a:solidFill>
              </a:rPr>
              <a:t>ant</a:t>
            </a:r>
            <a:endParaRPr lang="fr-FR" sz="2000" b="1" dirty="0">
              <a:solidFill>
                <a:srgbClr val="92D05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 La systématisation du gout fait intervenir 3 neurones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Au niveau du gout, il y a transformation du signal chimique en un signal électrique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 Les réponses a, b, c,  et d sont fausses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8206780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7709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13 </a:t>
            </a:r>
            <a:r>
              <a:rPr lang="fr-FR" sz="2000" dirty="0"/>
              <a:t>: A propos du gout,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Les fibres du nerf lingual V3 proviennent de la corde du tympan du nerf facial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sensorialité est permise par les nerfs lingual, IX et XII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La base de la langue est innervée par le IX (de manière sensorielle)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noyau du tractus solitaire correspond au noyau du gout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 et d sont fausses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3246320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8325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13 </a:t>
            </a:r>
            <a:r>
              <a:rPr lang="fr-FR" sz="2000" dirty="0"/>
              <a:t>: A propos du gout,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Les fibres du nerf lingual V3 proviennent de la corde du tympan du nerf facial </a:t>
            </a:r>
            <a:r>
              <a:rPr lang="fr-FR" sz="2000" b="1" dirty="0">
                <a:solidFill>
                  <a:srgbClr val="FF0000"/>
                </a:solidFill>
              </a:rPr>
              <a:t>(V3 = nerf mandibulaire)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 La sensorialité est permise par les nerfs lingual, IX et XII </a:t>
            </a:r>
            <a:r>
              <a:rPr lang="fr-FR" sz="2000" b="1" dirty="0">
                <a:solidFill>
                  <a:srgbClr val="FF0000"/>
                </a:solidFill>
              </a:rPr>
              <a:t>(XII motricité)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La base de la langue est innervée par le IX (de manière sensorielle)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Le noyau du tractus solitaire correspond au noyau du gout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 et d sont fausses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40981105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8171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14 </a:t>
            </a:r>
            <a:r>
              <a:rPr lang="fr-FR" sz="2000" dirty="0"/>
              <a:t>: A propos du gout,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L’amer se situe se situe en regard de la base de la langue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sucrée se situe en regard de la pointe de la langue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L’acide se situe en regard des bords latéraux de la langue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Le salé couvre une zone, de la partie latérale jusqu’ la pointe de la langue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 Les réponses a, b, c,  et d sont fausses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9135587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3CBB7-109F-FE79-4506-A910B5BAF5D7}"/>
              </a:ext>
            </a:extLst>
          </p:cNvPr>
          <p:cNvSpPr txBox="1"/>
          <p:nvPr/>
        </p:nvSpPr>
        <p:spPr>
          <a:xfrm>
            <a:off x="931068" y="1505439"/>
            <a:ext cx="10587037" cy="8171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14 </a:t>
            </a:r>
            <a:r>
              <a:rPr lang="fr-FR" sz="2000" dirty="0"/>
              <a:t>: A propos du gout, indiquez la(les) réponse(s) exacte(s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L’amer se situe se situe en regard de la base de la langue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Le sucrée se situe en regard de la pointe de la langue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L’acide se situe en regard des bords latéraux de la langue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Le salé couvre une zone, de la partie latérale jusqu’ la pointe de la langue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 Les réponses a, b, c,  et d sont fausses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9591951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BA848CC-9F34-5ABE-9E06-9DA9ADB88348}"/>
              </a:ext>
            </a:extLst>
          </p:cNvPr>
          <p:cNvSpPr txBox="1"/>
          <p:nvPr/>
        </p:nvSpPr>
        <p:spPr>
          <a:xfrm>
            <a:off x="931068" y="1505439"/>
            <a:ext cx="10587037" cy="663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15 </a:t>
            </a:r>
            <a:r>
              <a:rPr lang="fr-FR" sz="2000" dirty="0"/>
              <a:t>: A propos de l’audition et de l’équilibre, indiquez la(les) réponse(s) exacte(s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Au sein du vestibule, il y a 3 canaux semi-circulaires orientés dans les différents plans de l’espace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L’extrémité non ampullaire des canaux antérieurs et postérieurs sont partagées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L ’aqueduc du canal cochléaire est directement connecté au  saccule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C’est d’ailleurs  sur le saccule que sont montés les canaux vestibulaires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 et d sont fausses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2111153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8F42D-2423-3293-66D1-3D9455581EF1}"/>
              </a:ext>
            </a:extLst>
          </p:cNvPr>
          <p:cNvSpPr/>
          <p:nvPr/>
        </p:nvSpPr>
        <p:spPr>
          <a:xfrm>
            <a:off x="567928" y="596503"/>
            <a:ext cx="11056144" cy="5664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BA848CC-9F34-5ABE-9E06-9DA9ADB88348}"/>
              </a:ext>
            </a:extLst>
          </p:cNvPr>
          <p:cNvSpPr txBox="1"/>
          <p:nvPr/>
        </p:nvSpPr>
        <p:spPr>
          <a:xfrm>
            <a:off x="931068" y="1505439"/>
            <a:ext cx="10587037" cy="663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QCM 15 </a:t>
            </a:r>
            <a:r>
              <a:rPr lang="fr-FR" sz="2000" dirty="0"/>
              <a:t>: A propos de l’audition et de l’équilibre, indiquez la(les) réponse(s) exacte(s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Au sein du vestibule, il y a 3 canaux semi-circulaires orientés dans les différents plans de l’espace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L’extrémité non ampullaire des canaux antérieurs et postérieurs sont partagées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b="1" dirty="0">
                <a:solidFill>
                  <a:srgbClr val="92D050"/>
                </a:solidFill>
              </a:rPr>
              <a:t>L ’aqueduc du canal cochléaire est directement connecté au saccule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r>
              <a:rPr lang="fr-FR" sz="2000" dirty="0"/>
              <a:t>C’est d’ailleurs sur le saccule que sont montés les canaux vestibulaires </a:t>
            </a:r>
            <a:r>
              <a:rPr lang="fr-FR" sz="2000" b="1" dirty="0">
                <a:solidFill>
                  <a:srgbClr val="FF0000"/>
                </a:solidFill>
              </a:rPr>
              <a:t>(utricule)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lphaLcParenR"/>
            </a:pPr>
            <a:r>
              <a:rPr lang="fr-FR" sz="2000" dirty="0"/>
              <a:t>Les réponses a, b, c,  et d sont fausses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 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lphaLcParenR"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214972149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2541</Words>
  <Application>Microsoft Macintosh PowerPoint</Application>
  <PresentationFormat>Grand écran</PresentationFormat>
  <Paragraphs>348</Paragraphs>
  <Slides>31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Dylan Brinvilier</dc:creator>
  <cp:lastModifiedBy>Dylan Brinvilier</cp:lastModifiedBy>
  <cp:revision>3</cp:revision>
  <dcterms:created xsi:type="dcterms:W3CDTF">2024-04-15T13:23:18Z</dcterms:created>
  <dcterms:modified xsi:type="dcterms:W3CDTF">2024-04-16T18:25:38Z</dcterms:modified>
</cp:coreProperties>
</file>