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 rtl="0"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56" autoAdjust="0"/>
    <p:restoredTop sz="96623" autoAdjust="0"/>
  </p:normalViewPr>
  <p:slideViewPr>
    <p:cSldViewPr snapToGrid="0">
      <p:cViewPr varScale="1">
        <p:scale>
          <a:sx n="91" d="100"/>
          <a:sy n="91" d="100"/>
        </p:scale>
        <p:origin x="68" y="2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370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662DC9D-A958-4EBE-970C-AE65925C38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3CE8ADD-74E6-43EB-A72E-1833437F141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79360-6F95-41E5-84EB-DB639602E362}" type="datetime1">
              <a:rPr lang="fr-FR" smtClean="0"/>
              <a:t>16/12/2021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2E9EA35-62A0-4E24-B8C6-D3D00A452C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2D7A061-5A12-4889-AF18-5728237DC66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C0110-3202-4AA7-955D-273181A899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5271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310B7A-ACA5-42B5-A2E8-E8AA03F9D677}" type="datetime1">
              <a:rPr lang="fr-FR" smtClean="0"/>
              <a:pPr/>
              <a:t>16/12/2021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BE93A-A0B0-4AA5-B89E-9B1E294923A8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12476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BE93A-A0B0-4AA5-B89E-9B1E294923A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801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 rtlCol="0"/>
          <a:lstStyle/>
          <a:p>
            <a:pPr rtl="0"/>
            <a:fld id="{939A60D0-6DE7-423B-8BD7-9C6F7721B297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88C6C3-FA91-40F8-895A-33DC20581E05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AED46D36-39F5-4AE4-9773-2114E6BDA200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D45D405-0901-4436-846E-DA6259812302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80C22F6-BC9A-4423-BBC8-D96BB0BE0024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D61B148-71E8-4581-9F2A-2C519F736833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888D447-C815-4A5A-9FF2-51A83E2D570C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rtlCol="0" anchor="ctr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7D40F4-5386-451B-8542-02D1A007EF7E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A37E5D-BBA9-4081-98F8-81486F91E13C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’imag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BC098A-546F-4540-A566-3051268BD42F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BFEF4949-41A1-4D70-A568-BD4FDB37AEB7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A75EC818-94CC-485B-B003-3E46DD5E8FFB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  <p:sp>
        <p:nvSpPr>
          <p:cNvPr id="9" name="Zone de texte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fr-FR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Zone de texte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fr-FR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professionn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09DB5029-FDBC-4D97-90F3-4D0A6D7DB625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r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7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8" name="Espace réservé du texte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10" name="Espace réservé du texte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11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66AC4D5-CB52-412E-A150-EECD785D1AC6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19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20" name="Espace réservé d’image 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1" name="Espace réservé du texte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22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23" name="Espace réservé d’image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4" name="Espace réservé du texte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25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26" name="Espace réservé d’image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27" name="Espace réservé du texte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B761B65-211A-4309-8303-BD3AFF3C0634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 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6E14777-DE38-42EE-8F19-25D189438C02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vertical 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51D681E7-773C-4930-850D-1A92183F9ADD}" type="datetime1">
              <a:rPr lang="fr-FR" noProof="0" smtClean="0"/>
              <a:t>16/12/2021</a:t>
            </a:fld>
            <a:endParaRPr lang="fr-FR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 rtlCol="0"/>
          <a:lstStyle/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fr-FR" noProof="0" smtClean="0"/>
              <a:t>‹N°›</a:t>
            </a:fld>
            <a:endParaRPr lang="fr-FR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fr-FR" noProof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89DCD3FF-9FE9-4EDF-9E3F-1E323BB4FF91}" type="datetime1">
              <a:rPr lang="fr-FR" noProof="0" smtClean="0"/>
              <a:t>16/12/2021</a:t>
            </a:fld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fr-FR" dirty="0" err="1"/>
              <a:t>Odontogénèse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371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96B967-F9CB-410E-9795-9E3CD481C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accent2"/>
                </a:solidFill>
              </a:rPr>
              <a:t>I- épithélium </a:t>
            </a:r>
            <a:r>
              <a:rPr lang="fr-FR" dirty="0" err="1">
                <a:solidFill>
                  <a:schemeClr val="accent2"/>
                </a:solidFill>
              </a:rPr>
              <a:t>odontogène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22FD12-5E67-4077-AF24-318772EF7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Dialogue épithélium-mésenchyme </a:t>
            </a:r>
            <a:r>
              <a:rPr lang="fr-FR" dirty="0">
                <a:sym typeface="Wingdings" panose="05000000000000000000" pitchFamily="2" charset="2"/>
              </a:rPr>
              <a:t> genèse de l’organe dentaire</a:t>
            </a:r>
          </a:p>
          <a:p>
            <a:endParaRPr lang="fr-FR" u="sng" dirty="0">
              <a:sym typeface="Wingdings" panose="05000000000000000000" pitchFamily="2" charset="2"/>
            </a:endParaRPr>
          </a:p>
          <a:p>
            <a:endParaRPr lang="fr-FR" u="sng" dirty="0">
              <a:sym typeface="Wingdings" panose="05000000000000000000" pitchFamily="2" charset="2"/>
            </a:endParaRPr>
          </a:p>
          <a:p>
            <a:r>
              <a:rPr lang="fr-FR" u="sng" dirty="0">
                <a:sym typeface="Wingdings" panose="05000000000000000000" pitchFamily="2" charset="2"/>
              </a:rPr>
              <a:t>A la fin du stade de neurulation : </a:t>
            </a:r>
            <a:r>
              <a:rPr lang="fr-FR" dirty="0">
                <a:sym typeface="Wingdings" panose="05000000000000000000" pitchFamily="2" charset="2"/>
              </a:rPr>
              <a:t>mouvement antéro-postérieur  création du stomodeum  plicature  arcs pharyngés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A partir des arcs pharyngés vont se développer les procès </a:t>
            </a:r>
            <a:r>
              <a:rPr lang="fr-FR" dirty="0" err="1">
                <a:sym typeface="Wingdings" panose="05000000000000000000" pitchFamily="2" charset="2"/>
              </a:rPr>
              <a:t>mand</a:t>
            </a:r>
            <a:r>
              <a:rPr lang="fr-FR" dirty="0">
                <a:sym typeface="Wingdings" panose="05000000000000000000" pitchFamily="2" charset="2"/>
              </a:rPr>
              <a:t> et max</a:t>
            </a:r>
          </a:p>
        </p:txBody>
      </p:sp>
    </p:spTree>
    <p:extLst>
      <p:ext uri="{BB962C8B-B14F-4D97-AF65-F5344CB8AC3E}">
        <p14:creationId xmlns:p14="http://schemas.microsoft.com/office/powerpoint/2010/main" val="1595495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4F837-6E73-4258-AA9F-C351D86EC50E}"/>
              </a:ext>
            </a:extLst>
          </p:cNvPr>
          <p:cNvSpPr txBox="1"/>
          <p:nvPr/>
        </p:nvSpPr>
        <p:spPr>
          <a:xfrm>
            <a:off x="516467" y="1837266"/>
            <a:ext cx="636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</a:rPr>
              <a:t>J28</a:t>
            </a:r>
            <a:r>
              <a:rPr lang="fr-FR" dirty="0"/>
              <a:t> : procès maxillaire et mandibulaire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FB1A786-5860-406F-B8DF-72E8D17C2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763" y="2899807"/>
            <a:ext cx="5685035" cy="297605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65789C4-F351-4D59-A67F-D83F7ACD7E9F}"/>
              </a:ext>
            </a:extLst>
          </p:cNvPr>
          <p:cNvSpPr txBox="1"/>
          <p:nvPr/>
        </p:nvSpPr>
        <p:spPr>
          <a:xfrm>
            <a:off x="7594600" y="3060469"/>
            <a:ext cx="3666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1. </a:t>
            </a:r>
            <a:r>
              <a:rPr lang="fr-FR" dirty="0">
                <a:solidFill>
                  <a:srgbClr val="FFC000"/>
                </a:solidFill>
              </a:rPr>
              <a:t>Prolifération</a:t>
            </a:r>
            <a:r>
              <a:rPr lang="fr-FR" dirty="0"/>
              <a:t> des masses cellulaires latéral du 1</a:t>
            </a:r>
            <a:r>
              <a:rPr lang="fr-FR" baseline="30000" dirty="0"/>
              <a:t>er</a:t>
            </a:r>
            <a:r>
              <a:rPr lang="fr-FR" dirty="0"/>
              <a:t> arc dans la zone distal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B43F22C-2A56-4CBC-9167-FFD0E1EBC06B}"/>
              </a:ext>
            </a:extLst>
          </p:cNvPr>
          <p:cNvSpPr txBox="1"/>
          <p:nvPr/>
        </p:nvSpPr>
        <p:spPr>
          <a:xfrm>
            <a:off x="7594600" y="4387836"/>
            <a:ext cx="284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2. </a:t>
            </a:r>
            <a:r>
              <a:rPr lang="fr-FR" dirty="0">
                <a:solidFill>
                  <a:srgbClr val="FFC000"/>
                </a:solidFill>
              </a:rPr>
              <a:t>Dédoublement</a:t>
            </a:r>
            <a:r>
              <a:rPr lang="fr-FR" dirty="0"/>
              <a:t> pour former le procès maxillaire et mandibulaire</a:t>
            </a:r>
          </a:p>
        </p:txBody>
      </p:sp>
    </p:spTree>
    <p:extLst>
      <p:ext uri="{BB962C8B-B14F-4D97-AF65-F5344CB8AC3E}">
        <p14:creationId xmlns:p14="http://schemas.microsoft.com/office/powerpoint/2010/main" val="1509332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4F837-6E73-4258-AA9F-C351D86EC50E}"/>
              </a:ext>
            </a:extLst>
          </p:cNvPr>
          <p:cNvSpPr txBox="1"/>
          <p:nvPr/>
        </p:nvSpPr>
        <p:spPr>
          <a:xfrm>
            <a:off x="516467" y="1837266"/>
            <a:ext cx="636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</a:rPr>
              <a:t>J30</a:t>
            </a:r>
            <a:r>
              <a:rPr lang="fr-FR" dirty="0"/>
              <a:t> : épithélium </a:t>
            </a:r>
            <a:r>
              <a:rPr lang="fr-FR" dirty="0" err="1"/>
              <a:t>odontogène</a:t>
            </a:r>
            <a:r>
              <a:rPr lang="fr-FR" dirty="0"/>
              <a:t>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5789C4-F351-4D59-A67F-D83F7ACD7E9F}"/>
              </a:ext>
            </a:extLst>
          </p:cNvPr>
          <p:cNvSpPr txBox="1"/>
          <p:nvPr/>
        </p:nvSpPr>
        <p:spPr>
          <a:xfrm>
            <a:off x="7594600" y="3060469"/>
            <a:ext cx="4148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Sur la partie SUP du mandibule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0D1736D-FD35-403C-B212-C3EF30D1E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763" y="2815306"/>
            <a:ext cx="5685036" cy="297605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3C07D36-BF06-4113-BC37-9C7384898D6A}"/>
              </a:ext>
            </a:extLst>
          </p:cNvPr>
          <p:cNvSpPr txBox="1"/>
          <p:nvPr/>
        </p:nvSpPr>
        <p:spPr>
          <a:xfrm>
            <a:off x="7594600" y="3615267"/>
            <a:ext cx="3666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Sur la partie INF du maxillaire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7FE8626-1639-4087-913B-7C06BBE17479}"/>
              </a:ext>
            </a:extLst>
          </p:cNvPr>
          <p:cNvSpPr txBox="1"/>
          <p:nvPr/>
        </p:nvSpPr>
        <p:spPr>
          <a:xfrm>
            <a:off x="7213601" y="4402667"/>
            <a:ext cx="4588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!! L’épithélium </a:t>
            </a:r>
            <a:r>
              <a:rPr lang="fr-FR" dirty="0" err="1"/>
              <a:t>odontogène</a:t>
            </a:r>
            <a:r>
              <a:rPr lang="fr-FR" dirty="0"/>
              <a:t> dérive de l’épithélium oral !!</a:t>
            </a:r>
          </a:p>
        </p:txBody>
      </p:sp>
    </p:spTree>
    <p:extLst>
      <p:ext uri="{BB962C8B-B14F-4D97-AF65-F5344CB8AC3E}">
        <p14:creationId xmlns:p14="http://schemas.microsoft.com/office/powerpoint/2010/main" val="3922397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4F837-6E73-4258-AA9F-C351D86EC50E}"/>
              </a:ext>
            </a:extLst>
          </p:cNvPr>
          <p:cNvSpPr txBox="1"/>
          <p:nvPr/>
        </p:nvSpPr>
        <p:spPr>
          <a:xfrm>
            <a:off x="516467" y="1837266"/>
            <a:ext cx="636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</a:rPr>
              <a:t>J35</a:t>
            </a:r>
            <a:r>
              <a:rPr lang="fr-FR" dirty="0"/>
              <a:t> : bourgeon nasal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5789C4-F351-4D59-A67F-D83F7ACD7E9F}"/>
              </a:ext>
            </a:extLst>
          </p:cNvPr>
          <p:cNvSpPr txBox="1"/>
          <p:nvPr/>
        </p:nvSpPr>
        <p:spPr>
          <a:xfrm>
            <a:off x="7448171" y="3925706"/>
            <a:ext cx="36660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bourgeon céphalique antérieur devient le bourgeon nasal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3E8307D-3CFC-4724-9B53-4411469FF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762" y="2899342"/>
            <a:ext cx="5685035" cy="297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56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4F837-6E73-4258-AA9F-C351D86EC50E}"/>
              </a:ext>
            </a:extLst>
          </p:cNvPr>
          <p:cNvSpPr txBox="1"/>
          <p:nvPr/>
        </p:nvSpPr>
        <p:spPr>
          <a:xfrm>
            <a:off x="516467" y="1837266"/>
            <a:ext cx="636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</a:rPr>
              <a:t>J36</a:t>
            </a:r>
            <a:r>
              <a:rPr lang="fr-FR" dirty="0"/>
              <a:t> : apparition de 2 </a:t>
            </a:r>
            <a:r>
              <a:rPr lang="fr-FR" dirty="0" err="1"/>
              <a:t>épithélia</a:t>
            </a:r>
            <a:r>
              <a:rPr lang="fr-FR" dirty="0"/>
              <a:t> </a:t>
            </a:r>
            <a:r>
              <a:rPr lang="fr-FR" dirty="0" err="1"/>
              <a:t>odontogènes</a:t>
            </a:r>
            <a:r>
              <a:rPr lang="fr-FR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5789C4-F351-4D59-A67F-D83F7ACD7E9F}"/>
              </a:ext>
            </a:extLst>
          </p:cNvPr>
          <p:cNvSpPr txBox="1"/>
          <p:nvPr/>
        </p:nvSpPr>
        <p:spPr>
          <a:xfrm>
            <a:off x="7281334" y="4025669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Sur la partie INF du bourgeon nasal !!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5C2EC74-3361-4620-9D58-7C81B7EC7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7762" y="2899807"/>
            <a:ext cx="5685035" cy="292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110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D24F837-6E73-4258-AA9F-C351D86EC50E}"/>
              </a:ext>
            </a:extLst>
          </p:cNvPr>
          <p:cNvSpPr txBox="1"/>
          <p:nvPr/>
        </p:nvSpPr>
        <p:spPr>
          <a:xfrm>
            <a:off x="516467" y="1837266"/>
            <a:ext cx="6366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• </a:t>
            </a:r>
            <a:r>
              <a:rPr lang="fr-FR" dirty="0">
                <a:solidFill>
                  <a:srgbClr val="FF0000"/>
                </a:solidFill>
              </a:rPr>
              <a:t>J38</a:t>
            </a:r>
            <a:r>
              <a:rPr lang="fr-FR" dirty="0"/>
              <a:t> : épithélium </a:t>
            </a:r>
            <a:r>
              <a:rPr lang="fr-FR" dirty="0" err="1"/>
              <a:t>odontogène</a:t>
            </a:r>
            <a:r>
              <a:rPr lang="fr-FR" dirty="0"/>
              <a:t> continue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5789C4-F351-4D59-A67F-D83F7ACD7E9F}"/>
              </a:ext>
            </a:extLst>
          </p:cNvPr>
          <p:cNvSpPr txBox="1"/>
          <p:nvPr/>
        </p:nvSpPr>
        <p:spPr>
          <a:xfrm>
            <a:off x="7594599" y="3661602"/>
            <a:ext cx="3666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EO MAX: fusion de 4 </a:t>
            </a:r>
            <a:r>
              <a:rPr lang="fr-FR" dirty="0" err="1"/>
              <a:t>épithélia</a:t>
            </a:r>
            <a:r>
              <a:rPr lang="fr-FR" dirty="0"/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B43F22C-2A56-4CBC-9167-FFD0E1EBC06B}"/>
              </a:ext>
            </a:extLst>
          </p:cNvPr>
          <p:cNvSpPr txBox="1"/>
          <p:nvPr/>
        </p:nvSpPr>
        <p:spPr>
          <a:xfrm>
            <a:off x="7594599" y="4387836"/>
            <a:ext cx="4072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EO MAND: fusion de 2 </a:t>
            </a:r>
            <a:r>
              <a:rPr lang="fr-FR" dirty="0" err="1"/>
              <a:t>épithélia</a:t>
            </a:r>
            <a:r>
              <a:rPr lang="fr-FR" dirty="0"/>
              <a:t>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21CE23E-5534-4B26-85E1-7A760BEAD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64" y="2899807"/>
            <a:ext cx="5675432" cy="288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15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DC6A52-8746-47EB-BAD4-1AC94F10D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</p:spPr>
        <p:txBody>
          <a:bodyPr>
            <a:normAutofit/>
          </a:bodyPr>
          <a:lstStyle/>
          <a:p>
            <a:r>
              <a:rPr lang="fr-FR" sz="3700" dirty="0">
                <a:solidFill>
                  <a:schemeClr val="accent2"/>
                </a:solidFill>
              </a:rPr>
              <a:t>II- évolution de l’épithélium </a:t>
            </a:r>
            <a:r>
              <a:rPr lang="fr-FR" sz="3700" dirty="0" err="1">
                <a:solidFill>
                  <a:schemeClr val="accent2"/>
                </a:solidFill>
              </a:rPr>
              <a:t>odontogène</a:t>
            </a:r>
            <a:r>
              <a:rPr lang="fr-FR" sz="3700" dirty="0">
                <a:solidFill>
                  <a:schemeClr val="accent2"/>
                </a:solidFill>
              </a:rPr>
              <a:t> et du mésenchyme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21673D-09F9-4C12-826C-2AF31EEBEA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94560"/>
            <a:ext cx="5816600" cy="4024125"/>
          </a:xfrm>
        </p:spPr>
        <p:txBody>
          <a:bodyPr>
            <a:normAutofit/>
          </a:bodyPr>
          <a:lstStyle/>
          <a:p>
            <a:r>
              <a:rPr lang="fr-FR" dirty="0"/>
              <a:t>L’épithélium buccal = 2 à 3 strates cellulaires</a:t>
            </a:r>
          </a:p>
          <a:p>
            <a:r>
              <a:rPr lang="fr-FR" dirty="0"/>
              <a:t>L’EO se distingue par une augmentation de strates cellulaires</a:t>
            </a:r>
          </a:p>
          <a:p>
            <a:r>
              <a:rPr lang="fr-FR" dirty="0">
                <a:sym typeface="Wingdings" panose="05000000000000000000" pitchFamily="2" charset="2"/>
              </a:rPr>
              <a:t>Apparaît comme un épaississement de l’épithélium buccal </a:t>
            </a:r>
            <a:endParaRPr lang="fr-FR" dirty="0"/>
          </a:p>
          <a:p>
            <a:r>
              <a:rPr lang="fr-FR" dirty="0"/>
              <a:t>Densification cellulaire au niveau du tissu ectomésenchymateux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F47ED95-445D-4F2C-A9CB-CAF4C6DA3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9926" y="2370089"/>
            <a:ext cx="4828741" cy="311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85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D0E95D-8406-4584-B4C7-7F8D030E2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762000"/>
            <a:ext cx="9067800" cy="1295400"/>
          </a:xfrm>
        </p:spPr>
        <p:txBody>
          <a:bodyPr>
            <a:normAutofit/>
          </a:bodyPr>
          <a:lstStyle/>
          <a:p>
            <a:r>
              <a:rPr lang="fr-FR" sz="2800" dirty="0"/>
              <a:t>l’épithélium </a:t>
            </a:r>
            <a:r>
              <a:rPr lang="fr-FR" sz="2800" dirty="0" err="1"/>
              <a:t>odontogène</a:t>
            </a:r>
            <a:r>
              <a:rPr lang="fr-FR" sz="2800" dirty="0"/>
              <a:t> va donner 2 lames :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47D1B2-1835-4C2F-A820-D6F0748EE5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u="sng" dirty="0"/>
              <a:t>Lame dentaire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0846BA0-A390-4228-9DB7-A591CC0582A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fr-FR" dirty="0"/>
              <a:t>Préfigure les futurs arcades dentaires maxillaire et mandibulaire</a:t>
            </a:r>
          </a:p>
          <a:p>
            <a:r>
              <a:rPr lang="fr-FR" dirty="0"/>
              <a:t>Va donner les </a:t>
            </a:r>
            <a:r>
              <a:rPr lang="fr-FR" dirty="0">
                <a:solidFill>
                  <a:schemeClr val="accent1"/>
                </a:solidFill>
              </a:rPr>
              <a:t>placodes dentaires </a:t>
            </a:r>
            <a:r>
              <a:rPr lang="fr-FR" dirty="0"/>
              <a:t>qui sont à l’origine des germes dentaires temporaires  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5E753F-F603-4B11-A784-AC4F73E569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u="sng" dirty="0"/>
              <a:t>Lame vestibulaire 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C969880-3F24-4D15-B638-083014BF636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fr-FR" dirty="0"/>
              <a:t>S’apoptose pour donner le </a:t>
            </a:r>
            <a:r>
              <a:rPr lang="fr-FR" dirty="0">
                <a:solidFill>
                  <a:schemeClr val="accent1"/>
                </a:solidFill>
              </a:rPr>
              <a:t>vestibule</a:t>
            </a:r>
          </a:p>
        </p:txBody>
      </p:sp>
    </p:spTree>
    <p:extLst>
      <p:ext uri="{BB962C8B-B14F-4D97-AF65-F5344CB8AC3E}">
        <p14:creationId xmlns:p14="http://schemas.microsoft.com/office/powerpoint/2010/main" val="1620580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CC046-6CBE-485E-98B4-00B2DDE9F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0600" y="764373"/>
            <a:ext cx="9245600" cy="1293028"/>
          </a:xfrm>
        </p:spPr>
        <p:txBody>
          <a:bodyPr>
            <a:normAutofit/>
          </a:bodyPr>
          <a:lstStyle/>
          <a:p>
            <a:r>
              <a:rPr lang="fr-FR" sz="2800" dirty="0"/>
              <a:t>Les lames et placodes dentaires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BD8495-1D88-470C-AF3E-D6A151B89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2" y="2194560"/>
            <a:ext cx="7044267" cy="4024125"/>
          </a:xfrm>
        </p:spPr>
        <p:txBody>
          <a:bodyPr>
            <a:normAutofit/>
          </a:bodyPr>
          <a:lstStyle/>
          <a:p>
            <a:r>
              <a:rPr lang="fr-FR" dirty="0"/>
              <a:t>10 placodes par arcade appendus à la lame dentaire par un cordon épithélial (lame dentaire 1er) </a:t>
            </a:r>
          </a:p>
          <a:p>
            <a:pPr marL="0" indent="0">
              <a:buNone/>
            </a:pPr>
            <a:r>
              <a:rPr lang="fr-FR" dirty="0">
                <a:sym typeface="Wingdings" panose="05000000000000000000" pitchFamily="2" charset="2"/>
              </a:rPr>
              <a:t> Donc 10 dents temporaires par arcade</a:t>
            </a:r>
            <a:endParaRPr lang="fr-FR" dirty="0"/>
          </a:p>
          <a:p>
            <a:endParaRPr lang="fr-FR" dirty="0"/>
          </a:p>
          <a:p>
            <a:r>
              <a:rPr lang="fr-FR" dirty="0"/>
              <a:t>A partir de la lame dentaire 1</a:t>
            </a:r>
            <a:r>
              <a:rPr lang="fr-FR" baseline="30000" dirty="0"/>
              <a:t>er </a:t>
            </a:r>
            <a:r>
              <a:rPr lang="fr-FR" dirty="0"/>
              <a:t> va se développer la lame dentaires secondaire qui donnera 16 dents définitives par arcades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4E7931B-868F-4FFA-BB6D-5F9A15D93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0798" y="2272748"/>
            <a:ext cx="2169604" cy="3639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23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8DBF389-2F96-47CC-BB8F-48242B843E50}"/>
              </a:ext>
            </a:extLst>
          </p:cNvPr>
          <p:cNvSpPr txBox="1"/>
          <p:nvPr/>
        </p:nvSpPr>
        <p:spPr>
          <a:xfrm>
            <a:off x="821266" y="1947333"/>
            <a:ext cx="9770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Chaque placodes évoluera de façon similaire jusqu’au stade de cloche en subissant différentes transformations morphologiques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92D47A4-1E4D-46C6-AADB-4E03DD252797}"/>
              </a:ext>
            </a:extLst>
          </p:cNvPr>
          <p:cNvSpPr txBox="1"/>
          <p:nvPr/>
        </p:nvSpPr>
        <p:spPr>
          <a:xfrm>
            <a:off x="821266" y="2828436"/>
            <a:ext cx="1079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Une placode évolue en 3 stades :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4BDFB73-63A1-4C83-B84C-13EDDBDBE252}"/>
              </a:ext>
            </a:extLst>
          </p:cNvPr>
          <p:cNvSpPr txBox="1"/>
          <p:nvPr/>
        </p:nvSpPr>
        <p:spPr>
          <a:xfrm>
            <a:off x="1253067" y="3204865"/>
            <a:ext cx="711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Bourgeon 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47505C8-0B66-43EE-8B5C-8AA4102AE274}"/>
              </a:ext>
            </a:extLst>
          </p:cNvPr>
          <p:cNvSpPr txBox="1"/>
          <p:nvPr/>
        </p:nvSpPr>
        <p:spPr>
          <a:xfrm>
            <a:off x="1253067" y="3560002"/>
            <a:ext cx="711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Cupule (jeune puis âgée)</a:t>
            </a:r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155F2A9-3AC2-45AD-9925-184054D08EEC}"/>
              </a:ext>
            </a:extLst>
          </p:cNvPr>
          <p:cNvSpPr txBox="1"/>
          <p:nvPr/>
        </p:nvSpPr>
        <p:spPr>
          <a:xfrm>
            <a:off x="1253067" y="3872468"/>
            <a:ext cx="711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Cloche  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135B6F3-6A7A-4555-973D-0E362091D120}"/>
              </a:ext>
            </a:extLst>
          </p:cNvPr>
          <p:cNvSpPr txBox="1"/>
          <p:nvPr/>
        </p:nvSpPr>
        <p:spPr>
          <a:xfrm>
            <a:off x="829733" y="4470400"/>
            <a:ext cx="10532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Même composition tissulaire pour chaque placode mais agencement différent des tissus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DFA9ABD-155D-4B6E-B837-CE1A508A32FC}"/>
              </a:ext>
            </a:extLst>
          </p:cNvPr>
          <p:cNvSpPr txBox="1"/>
          <p:nvPr/>
        </p:nvSpPr>
        <p:spPr>
          <a:xfrm>
            <a:off x="1253067" y="4846829"/>
            <a:ext cx="711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ym typeface="Wingdings" panose="05000000000000000000" pitchFamily="2" charset="2"/>
              </a:rPr>
              <a:t> Pour donner des formes différentes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82268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FE2A7-66F3-42C3-8423-D0FD37192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9867" y="713573"/>
            <a:ext cx="9694333" cy="1293028"/>
          </a:xfrm>
        </p:spPr>
        <p:txBody>
          <a:bodyPr/>
          <a:lstStyle/>
          <a:p>
            <a:r>
              <a:rPr lang="fr-FR" dirty="0">
                <a:solidFill>
                  <a:schemeClr val="accent2"/>
                </a:solidFill>
              </a:rPr>
              <a:t>III- stade d’évolution des placodes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1FFD2AB-133A-4513-BEDE-53A4CCC20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192" y="3232134"/>
            <a:ext cx="3575028" cy="118746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272541C-EEFD-4CB5-8683-29810CE58E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4545" y="2006601"/>
            <a:ext cx="2670005" cy="4187977"/>
          </a:xfrm>
          <a:prstGeom prst="rect">
            <a:avLst/>
          </a:prstGeom>
        </p:spPr>
      </p:pic>
      <p:sp>
        <p:nvSpPr>
          <p:cNvPr id="12" name="Flèche : droite 11">
            <a:extLst>
              <a:ext uri="{FF2B5EF4-FFF2-40B4-BE49-F238E27FC236}">
                <a16:creationId xmlns:a16="http://schemas.microsoft.com/office/drawing/2014/main" id="{714C827E-1D4D-4768-88F8-436B948123CE}"/>
              </a:ext>
            </a:extLst>
          </p:cNvPr>
          <p:cNvSpPr/>
          <p:nvPr/>
        </p:nvSpPr>
        <p:spPr>
          <a:xfrm>
            <a:off x="4572000" y="3606800"/>
            <a:ext cx="2192867" cy="465667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9327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8A1A1-326F-4F2D-997A-73143066E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/>
              <a:t>Stade de bourgeon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7F694D-413F-4B2C-A06D-A6965C250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1800" b="1" u="sng" dirty="0">
                <a:solidFill>
                  <a:srgbClr val="00B0F0"/>
                </a:solidFill>
                <a:effectLst/>
              </a:rPr>
              <a:t>Partie épithéliale </a:t>
            </a:r>
            <a:r>
              <a:rPr lang="fr-FR" sz="1800" dirty="0">
                <a:effectLst/>
              </a:rPr>
              <a:t>: </a:t>
            </a:r>
            <a:r>
              <a:rPr lang="fr-FR" sz="1600" dirty="0"/>
              <a:t>Forme un </a:t>
            </a:r>
            <a:r>
              <a:rPr lang="fr-FR" sz="1600" u="sng" dirty="0"/>
              <a:t>cylindre</a:t>
            </a:r>
            <a:r>
              <a:rPr lang="fr-FR" sz="1600" dirty="0"/>
              <a:t> s’enfonçant dans l’</a:t>
            </a:r>
            <a:r>
              <a:rPr lang="fr-FR" sz="1600" dirty="0" err="1"/>
              <a:t>ecto-mesenchyme</a:t>
            </a:r>
            <a:endParaRPr lang="fr-FR" sz="1800" dirty="0"/>
          </a:p>
          <a:p>
            <a:pPr marL="0" indent="0">
              <a:buNone/>
            </a:pPr>
            <a:r>
              <a:rPr lang="fr-FR" sz="1600" dirty="0"/>
              <a:t>De l’extérieur vers l’intérieur on a : </a:t>
            </a:r>
            <a:r>
              <a:rPr lang="fr-FR" sz="1600" i="1" dirty="0">
                <a:sym typeface="Wingdings" panose="05000000000000000000" pitchFamily="2" charset="2"/>
              </a:rPr>
              <a:t>Membrane basale  Cellules basales  Cellule de remplissage</a:t>
            </a:r>
          </a:p>
          <a:p>
            <a:pPr marL="0" indent="0">
              <a:buNone/>
            </a:pPr>
            <a:r>
              <a:rPr lang="fr-FR" sz="1600" dirty="0">
                <a:sym typeface="Wingdings" panose="05000000000000000000" pitchFamily="2" charset="2"/>
              </a:rPr>
              <a:t>formation dans la partie </a:t>
            </a:r>
            <a:r>
              <a:rPr lang="fr-FR" sz="1600" u="sng" dirty="0">
                <a:sym typeface="Wingdings" panose="05000000000000000000" pitchFamily="2" charset="2"/>
              </a:rPr>
              <a:t>apicale</a:t>
            </a:r>
            <a:r>
              <a:rPr lang="fr-FR" sz="1600" dirty="0">
                <a:sym typeface="Wingdings" panose="05000000000000000000" pitchFamily="2" charset="2"/>
              </a:rPr>
              <a:t> d’un </a:t>
            </a:r>
            <a:r>
              <a:rPr lang="fr-FR" sz="1600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nœud de l’émail primaire </a:t>
            </a:r>
            <a:r>
              <a:rPr lang="fr-FR" sz="1600" dirty="0">
                <a:sym typeface="Wingdings" panose="05000000000000000000" pitchFamily="2" charset="2"/>
              </a:rPr>
              <a:t>(NEP)</a:t>
            </a: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00B05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sz="1800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sz="1800" dirty="0">
                <a:effectLst/>
                <a:sym typeface="Wingdings" panose="05000000000000000000" pitchFamily="2" charset="2"/>
              </a:rPr>
              <a:t>: </a:t>
            </a:r>
            <a:r>
              <a:rPr lang="fr-FR" sz="1600" dirty="0">
                <a:effectLst/>
                <a:sym typeface="Wingdings" panose="05000000000000000000" pitchFamily="2" charset="2"/>
              </a:rPr>
              <a:t>Faible MEC et forte densité cellulaire</a:t>
            </a:r>
          </a:p>
          <a:p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FFC00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périphérie </a:t>
            </a:r>
            <a:r>
              <a:rPr lang="fr-FR" sz="1800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:</a:t>
            </a:r>
            <a:r>
              <a:rPr lang="fr-FR" sz="1800" dirty="0">
                <a:effectLst/>
                <a:sym typeface="Wingdings" panose="05000000000000000000" pitchFamily="2" charset="2"/>
              </a:rPr>
              <a:t> </a:t>
            </a:r>
            <a:r>
              <a:rPr lang="fr-FR" sz="1600" dirty="0">
                <a:effectLst/>
                <a:sym typeface="Wingdings" panose="05000000000000000000" pitchFamily="2" charset="2"/>
              </a:rPr>
              <a:t>Ne se distingue pas de l’</a:t>
            </a:r>
            <a:r>
              <a:rPr lang="fr-FR" sz="1600" dirty="0" err="1">
                <a:effectLst/>
                <a:sym typeface="Wingdings" panose="05000000000000000000" pitchFamily="2" charset="2"/>
              </a:rPr>
              <a:t>ecto-mesenchyme</a:t>
            </a:r>
            <a:endParaRPr lang="fr-FR" sz="1600" dirty="0">
              <a:effectLst/>
            </a:endParaRPr>
          </a:p>
          <a:p>
            <a:endParaRPr lang="fr-FR" sz="1800" dirty="0">
              <a:effectLst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35405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C4C138-BBE2-4601-9B27-F6960A44C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F6555DCA-BE6B-44B7-A0E9-3DF12F93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08" y="562356"/>
            <a:ext cx="11073384" cy="5733288"/>
          </a:xfrm>
          <a:prstGeom prst="roundRect">
            <a:avLst>
              <a:gd name="adj" fmla="val 3242"/>
            </a:avLst>
          </a:prstGeom>
          <a:solidFill>
            <a:srgbClr val="FFFFFF"/>
          </a:solidFill>
          <a:ln w="317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907E280-0DE1-4EDB-A8C9-5C995CAC3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DC353DF-A1B4-465E-BBF7-F59C3DB25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631" y="873252"/>
            <a:ext cx="7074737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2181715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8A1A1-326F-4F2D-997A-73143066E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/>
              <a:t>Stade de cupule jeune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7F694D-413F-4B2C-A06D-A6965C250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069502"/>
            <a:ext cx="10820400" cy="4024125"/>
          </a:xfrm>
        </p:spPr>
        <p:txBody>
          <a:bodyPr/>
          <a:lstStyle/>
          <a:p>
            <a:r>
              <a:rPr lang="fr-FR" sz="1800" b="1" u="sng" dirty="0">
                <a:solidFill>
                  <a:srgbClr val="00B0F0"/>
                </a:solidFill>
                <a:effectLst/>
              </a:rPr>
              <a:t>Partie épithéliale </a:t>
            </a:r>
            <a:r>
              <a:rPr lang="fr-FR" sz="1800" dirty="0">
                <a:effectLst/>
              </a:rPr>
              <a:t>: </a:t>
            </a:r>
            <a:r>
              <a:rPr lang="fr-FR" sz="1600" dirty="0">
                <a:effectLst/>
              </a:rPr>
              <a:t>Prend le nom </a:t>
            </a:r>
            <a:r>
              <a:rPr lang="fr-FR" sz="1600" dirty="0">
                <a:solidFill>
                  <a:schemeClr val="tx1"/>
                </a:solidFill>
                <a:effectLst/>
              </a:rPr>
              <a:t>d’</a:t>
            </a:r>
            <a:r>
              <a:rPr lang="fr-FR" sz="1600" b="1" dirty="0">
                <a:solidFill>
                  <a:srgbClr val="00B0F0"/>
                </a:solidFill>
                <a:effectLst/>
              </a:rPr>
              <a:t>organe de l’émail</a:t>
            </a:r>
          </a:p>
          <a:p>
            <a:pPr marL="0" indent="0">
              <a:buNone/>
            </a:pPr>
            <a:r>
              <a:rPr lang="fr-FR" sz="1600" dirty="0">
                <a:effectLst/>
              </a:rPr>
              <a:t>La couche cellulaire basale prend le nom </a:t>
            </a:r>
            <a:r>
              <a:rPr lang="fr-FR" sz="1600" b="1" u="sng" dirty="0">
                <a:solidFill>
                  <a:srgbClr val="FF0000"/>
                </a:solidFill>
                <a:effectLst/>
              </a:rPr>
              <a:t>d’épithélium dentaire externe (EDE)</a:t>
            </a:r>
            <a:r>
              <a:rPr lang="fr-FR" sz="1600" u="sng" dirty="0">
                <a:solidFill>
                  <a:srgbClr val="FF0000"/>
                </a:solidFill>
                <a:effectLst/>
              </a:rPr>
              <a:t> </a:t>
            </a:r>
            <a:r>
              <a:rPr lang="fr-FR" sz="1600" dirty="0">
                <a:effectLst/>
              </a:rPr>
              <a:t>en regard de l’extérieur de la cupule et </a:t>
            </a:r>
            <a:r>
              <a:rPr lang="fr-FR" sz="1600" b="1" u="sng" dirty="0">
                <a:solidFill>
                  <a:srgbClr val="FF0000"/>
                </a:solidFill>
                <a:effectLst/>
              </a:rPr>
              <a:t>d’épithélium dentaire interne (EDI) </a:t>
            </a:r>
            <a:r>
              <a:rPr lang="fr-FR" sz="1600" dirty="0">
                <a:effectLst/>
              </a:rPr>
              <a:t>en regard de l’intérieur de la cupule, face a la partie </a:t>
            </a:r>
            <a:r>
              <a:rPr lang="fr-FR" sz="1600" dirty="0" err="1">
                <a:effectLst/>
              </a:rPr>
              <a:t>écto</a:t>
            </a:r>
            <a:r>
              <a:rPr lang="fr-FR" sz="1600" dirty="0">
                <a:effectLst/>
              </a:rPr>
              <a:t>-mésenchymateuse</a:t>
            </a:r>
          </a:p>
          <a:p>
            <a:pPr marL="0" indent="0">
              <a:buNone/>
            </a:pPr>
            <a:r>
              <a:rPr lang="fr-FR" sz="1600" dirty="0">
                <a:effectLst/>
              </a:rPr>
              <a:t>De l</a:t>
            </a:r>
            <a:r>
              <a:rPr lang="fr-FR" sz="1600" dirty="0"/>
              <a:t>’extérieur vers l’intérieur 3 strates cellulaire : EDE </a:t>
            </a:r>
            <a:r>
              <a:rPr lang="fr-FR" sz="1600" dirty="0">
                <a:sym typeface="Wingdings" panose="05000000000000000000" pitchFamily="2" charset="2"/>
              </a:rPr>
              <a:t> Cellule de remplissage  EDI</a:t>
            </a:r>
            <a:endParaRPr lang="fr-FR" sz="1800" dirty="0"/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00B05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sz="1800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sz="1800" dirty="0">
                <a:effectLst/>
                <a:sym typeface="Wingdings" panose="05000000000000000000" pitchFamily="2" charset="2"/>
              </a:rPr>
              <a:t>: </a:t>
            </a:r>
            <a:r>
              <a:rPr lang="fr-FR" sz="1600" dirty="0">
                <a:effectLst/>
              </a:rPr>
              <a:t>En regard de l’EDI , apparition d’une </a:t>
            </a:r>
            <a:r>
              <a:rPr lang="fr-FR" sz="1600" b="1" dirty="0">
                <a:effectLst/>
              </a:rPr>
              <a:t>vascularisation </a:t>
            </a:r>
            <a:r>
              <a:rPr lang="fr-FR" sz="1600" b="1" dirty="0">
                <a:solidFill>
                  <a:srgbClr val="FF0000"/>
                </a:solidFill>
                <a:effectLst/>
              </a:rPr>
              <a:t>inorganisée</a:t>
            </a:r>
            <a:endParaRPr lang="fr-FR" sz="1800" dirty="0">
              <a:effectLst/>
              <a:sym typeface="Wingdings" panose="05000000000000000000" pitchFamily="2" charset="2"/>
            </a:endParaRPr>
          </a:p>
          <a:p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FFC00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périphérie </a:t>
            </a:r>
            <a:r>
              <a:rPr lang="fr-FR" sz="1800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:</a:t>
            </a:r>
            <a:r>
              <a:rPr lang="fr-FR" sz="1800" dirty="0">
                <a:effectLst/>
                <a:sym typeface="Wingdings" panose="05000000000000000000" pitchFamily="2" charset="2"/>
              </a:rPr>
              <a:t> </a:t>
            </a:r>
            <a:r>
              <a:rPr lang="fr-FR" sz="1600" dirty="0">
                <a:effectLst/>
              </a:rPr>
              <a:t>Apparition du </a:t>
            </a:r>
            <a:r>
              <a:rPr lang="fr-FR" sz="1600" dirty="0">
                <a:solidFill>
                  <a:srgbClr val="FFC000"/>
                </a:solidFill>
                <a:effectLst/>
              </a:rPr>
              <a:t>sac folliculaire (SF), </a:t>
            </a:r>
            <a:r>
              <a:rPr lang="fr-FR" sz="1600" dirty="0">
                <a:effectLst/>
              </a:rPr>
              <a:t>composé de strates inorganisées</a:t>
            </a:r>
          </a:p>
          <a:p>
            <a:endParaRPr lang="fr-FR" sz="1800" dirty="0">
              <a:effectLst/>
            </a:endParaRPr>
          </a:p>
          <a:p>
            <a:endParaRPr lang="fr-FR" sz="1800" dirty="0">
              <a:effectLst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993428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C4C138-BBE2-4601-9B27-F6960A44C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F6555DCA-BE6B-44B7-A0E9-3DF12F93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08" y="562356"/>
            <a:ext cx="11073384" cy="5733288"/>
          </a:xfrm>
          <a:prstGeom prst="roundRect">
            <a:avLst>
              <a:gd name="adj" fmla="val 3242"/>
            </a:avLst>
          </a:prstGeom>
          <a:solidFill>
            <a:srgbClr val="FFFFFF"/>
          </a:solidFill>
          <a:ln w="317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907E280-0DE1-4EDB-A8C9-5C995CAC3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519C811-DF0F-4C63-AE37-ED1DDACD3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979" y="873252"/>
            <a:ext cx="7462041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422321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8A1A1-326F-4F2D-997A-73143066E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/>
              <a:t>Stade de cupule âgée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7F694D-413F-4B2C-A06D-A6965C250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1800" b="1" u="sng" dirty="0">
                <a:solidFill>
                  <a:srgbClr val="00B0F0"/>
                </a:solidFill>
                <a:effectLst/>
              </a:rPr>
              <a:t>Partie épithéliale </a:t>
            </a:r>
            <a:r>
              <a:rPr lang="fr-FR" sz="1800" dirty="0">
                <a:effectLst/>
              </a:rPr>
              <a:t>:</a:t>
            </a:r>
          </a:p>
          <a:p>
            <a:pPr marL="0" indent="0">
              <a:buNone/>
            </a:pPr>
            <a:r>
              <a:rPr lang="fr-FR" sz="1600" b="1" dirty="0">
                <a:solidFill>
                  <a:srgbClr val="FF0000"/>
                </a:solidFill>
                <a:effectLst/>
              </a:rPr>
              <a:t>Disparition</a:t>
            </a:r>
            <a:r>
              <a:rPr lang="fr-FR" sz="1600" dirty="0">
                <a:effectLst/>
              </a:rPr>
              <a:t> du NEP </a:t>
            </a:r>
            <a:r>
              <a:rPr lang="fr-FR" sz="1600" b="1" dirty="0">
                <a:effectLst/>
              </a:rPr>
              <a:t>+++</a:t>
            </a:r>
          </a:p>
          <a:p>
            <a:pPr marL="0" indent="0">
              <a:buNone/>
            </a:pPr>
            <a:r>
              <a:rPr lang="fr-FR" sz="1600" dirty="0">
                <a:effectLst/>
              </a:rPr>
              <a:t>Modifications morphologique des cellules de remplissage en cellules étoilées </a:t>
            </a:r>
            <a:r>
              <a:rPr lang="fr-FR" sz="1600" dirty="0">
                <a:effectLst/>
                <a:sym typeface="Wingdings" panose="05000000000000000000" pitchFamily="2" charset="2"/>
              </a:rPr>
              <a:t> devient le </a:t>
            </a:r>
            <a:r>
              <a:rPr lang="fr-FR" sz="1600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réticulum étoilé</a:t>
            </a:r>
            <a:r>
              <a:rPr lang="fr-FR" sz="1600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 (RE)</a:t>
            </a:r>
            <a:endParaRPr lang="fr-FR" sz="1600" dirty="0">
              <a:effectLst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sz="1600" i="1" dirty="0"/>
              <a:t>l’extérieur vers l’intérieur on a : EDE </a:t>
            </a:r>
            <a:r>
              <a:rPr lang="fr-FR" sz="1600" i="1" dirty="0">
                <a:sym typeface="Wingdings" panose="05000000000000000000" pitchFamily="2" charset="2"/>
              </a:rPr>
              <a:t> RE </a:t>
            </a:r>
            <a:r>
              <a:rPr lang="fr-FR" sz="1600" i="1" dirty="0"/>
              <a:t> EDI</a:t>
            </a: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00B05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sz="1800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sz="1800" b="1" u="sng" dirty="0">
                <a:solidFill>
                  <a:srgbClr val="00B050"/>
                </a:solidFill>
                <a:sym typeface="Wingdings" panose="05000000000000000000" pitchFamily="2" charset="2"/>
              </a:rPr>
              <a:t>:</a:t>
            </a:r>
            <a:r>
              <a:rPr lang="fr-FR" sz="1800" b="1" dirty="0">
                <a:solidFill>
                  <a:srgbClr val="00B050"/>
                </a:solidFill>
                <a:sym typeface="Wingdings" panose="05000000000000000000" pitchFamily="2" charset="2"/>
              </a:rPr>
              <a:t> </a:t>
            </a:r>
            <a:r>
              <a:rPr lang="fr-FR" sz="1600" dirty="0">
                <a:sym typeface="Wingdings" panose="05000000000000000000" pitchFamily="2" charset="2"/>
              </a:rPr>
              <a:t>p</a:t>
            </a:r>
            <a:r>
              <a:rPr lang="fr-FR" sz="1600" dirty="0">
                <a:effectLst/>
                <a:sym typeface="Wingdings" panose="05000000000000000000" pitchFamily="2" charset="2"/>
              </a:rPr>
              <a:t>rend le nom de </a:t>
            </a:r>
            <a:r>
              <a:rPr lang="fr-FR" sz="1600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papille </a:t>
            </a:r>
            <a:r>
              <a:rPr lang="fr-FR" sz="1600" b="1" dirty="0" err="1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écto-msenchymateuse</a:t>
            </a:r>
            <a:endParaRPr lang="fr-FR" sz="1800" b="1" u="sng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sz="1600" dirty="0">
                <a:effectLst/>
                <a:sym typeface="Wingdings" panose="05000000000000000000" pitchFamily="2" charset="2"/>
              </a:rPr>
              <a:t>On note une vascularisation plus organisée et un début d’innervation</a:t>
            </a: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endParaRPr lang="fr-FR" sz="1800" b="1" u="sng" dirty="0">
              <a:solidFill>
                <a:srgbClr val="FFC000"/>
              </a:solidFill>
              <a:effectLst/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périphérie </a:t>
            </a:r>
            <a:r>
              <a:rPr lang="fr-FR" sz="1800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: </a:t>
            </a:r>
            <a:r>
              <a:rPr lang="fr-FR" sz="1600" dirty="0">
                <a:effectLst/>
                <a:sym typeface="Wingdings" panose="05000000000000000000" pitchFamily="2" charset="2"/>
              </a:rPr>
              <a:t>organisation du SF en strates cellulaires</a:t>
            </a:r>
          </a:p>
          <a:p>
            <a:endParaRPr lang="fr-FR" sz="1800" dirty="0">
              <a:effectLst/>
            </a:endParaRPr>
          </a:p>
          <a:p>
            <a:pPr marL="0" indent="0">
              <a:buNone/>
            </a:pPr>
            <a:endParaRPr lang="fr-FR" sz="1800" dirty="0">
              <a:effectLst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08649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C4C138-BBE2-4601-9B27-F6960A44C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F6555DCA-BE6B-44B7-A0E9-3DF12F93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08" y="562356"/>
            <a:ext cx="11073384" cy="5733288"/>
          </a:xfrm>
          <a:prstGeom prst="roundRect">
            <a:avLst>
              <a:gd name="adj" fmla="val 3242"/>
            </a:avLst>
          </a:prstGeom>
          <a:solidFill>
            <a:srgbClr val="FFFFFF"/>
          </a:solidFill>
          <a:ln w="317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907E280-0DE1-4EDB-A8C9-5C995CAC3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6B7FFA5-3F94-45C9-8453-AC76498E3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985" y="873252"/>
            <a:ext cx="7174030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915548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8A1A1-326F-4F2D-997A-73143066E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/>
              <a:t>Stade de cloche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7F694D-413F-4B2C-A06D-A6965C250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7117"/>
            <a:ext cx="10820400" cy="4962888"/>
          </a:xfrm>
        </p:spPr>
        <p:txBody>
          <a:bodyPr>
            <a:normAutofit/>
          </a:bodyPr>
          <a:lstStyle/>
          <a:p>
            <a:r>
              <a:rPr lang="fr-FR" sz="1800" b="1" u="sng" dirty="0">
                <a:solidFill>
                  <a:srgbClr val="00B0F0"/>
                </a:solidFill>
                <a:effectLst/>
              </a:rPr>
              <a:t>Partie épithéliale </a:t>
            </a:r>
            <a:r>
              <a:rPr lang="fr-FR" sz="1800" dirty="0">
                <a:effectLst/>
              </a:rPr>
              <a:t>:</a:t>
            </a:r>
          </a:p>
          <a:p>
            <a:pPr marL="0" indent="0" algn="just">
              <a:buNone/>
            </a:pPr>
            <a:r>
              <a:rPr lang="fr-FR" sz="1600" dirty="0">
                <a:effectLst/>
              </a:rPr>
              <a:t>Apparition de </a:t>
            </a:r>
            <a:r>
              <a:rPr lang="fr-FR" sz="1600" b="1" dirty="0">
                <a:solidFill>
                  <a:srgbClr val="FF0000"/>
                </a:solidFill>
                <a:effectLst/>
              </a:rPr>
              <a:t>Nœuds d’Email Secondaires ( 1 ou + ) </a:t>
            </a:r>
            <a:r>
              <a:rPr lang="fr-FR" sz="1600" dirty="0">
                <a:effectLst/>
              </a:rPr>
              <a:t>dans les zones des futures cuspides</a:t>
            </a:r>
          </a:p>
          <a:p>
            <a:pPr marL="0" indent="0" algn="just">
              <a:buNone/>
            </a:pPr>
            <a:r>
              <a:rPr lang="fr-FR" sz="1600" dirty="0">
                <a:effectLst/>
              </a:rPr>
              <a:t>Entre le RE et l’EDI apparait </a:t>
            </a:r>
            <a:r>
              <a:rPr lang="fr-FR" sz="1600" b="1" dirty="0">
                <a:effectLst/>
              </a:rPr>
              <a:t>le </a:t>
            </a:r>
            <a:r>
              <a:rPr lang="fr-FR" sz="1600" b="1" u="sng" dirty="0">
                <a:effectLst/>
              </a:rPr>
              <a:t>Striatum </a:t>
            </a:r>
            <a:r>
              <a:rPr lang="fr-FR" sz="1600" b="1" u="sng" dirty="0" err="1">
                <a:effectLst/>
              </a:rPr>
              <a:t>Intermedium</a:t>
            </a:r>
            <a:r>
              <a:rPr lang="fr-FR" sz="1600" b="1" u="sng" dirty="0">
                <a:effectLst/>
              </a:rPr>
              <a:t> (SI)</a:t>
            </a:r>
            <a:r>
              <a:rPr lang="fr-FR" sz="1600" u="sng" dirty="0">
                <a:effectLst/>
              </a:rPr>
              <a:t> </a:t>
            </a:r>
          </a:p>
          <a:p>
            <a:pPr marL="0" indent="0" algn="just">
              <a:buNone/>
            </a:pPr>
            <a:r>
              <a:rPr lang="fr-FR" sz="1600" dirty="0">
                <a:effectLst/>
              </a:rPr>
              <a:t>EDI = futurs </a:t>
            </a:r>
            <a:r>
              <a:rPr lang="fr-FR" sz="1600" b="1" dirty="0">
                <a:effectLst/>
              </a:rPr>
              <a:t>améloblastes</a:t>
            </a:r>
            <a:r>
              <a:rPr lang="fr-FR" sz="1600" dirty="0">
                <a:effectLst/>
              </a:rPr>
              <a:t> +++</a:t>
            </a:r>
          </a:p>
          <a:p>
            <a:pPr marL="0" indent="0" algn="just">
              <a:buNone/>
            </a:pPr>
            <a:r>
              <a:rPr lang="fr-FR" sz="1600" dirty="0">
                <a:effectLst/>
              </a:rPr>
              <a:t>Extrémités de la cloche : EDI et EDE se superposent donnant la </a:t>
            </a:r>
            <a:r>
              <a:rPr lang="fr-FR" sz="1600" b="1" dirty="0">
                <a:solidFill>
                  <a:srgbClr val="FF0000"/>
                </a:solidFill>
                <a:effectLst/>
              </a:rPr>
              <a:t>Gaine Epithéliale de Hertwig</a:t>
            </a:r>
            <a:r>
              <a:rPr lang="fr-FR" sz="1600" dirty="0">
                <a:solidFill>
                  <a:srgbClr val="FF0000"/>
                </a:solidFill>
                <a:effectLst/>
              </a:rPr>
              <a:t> </a:t>
            </a:r>
            <a:r>
              <a:rPr lang="fr-FR" sz="1600" dirty="0">
                <a:effectLst/>
              </a:rPr>
              <a:t>à l’origine des racines +++</a:t>
            </a:r>
          </a:p>
          <a:p>
            <a:pPr marL="0" indent="0" algn="just">
              <a:buNone/>
            </a:pPr>
            <a:r>
              <a:rPr lang="fr-FR" sz="1600" dirty="0">
                <a:effectLst/>
              </a:rPr>
              <a:t>Apparition progressive de la </a:t>
            </a:r>
            <a:r>
              <a:rPr lang="fr-FR" sz="1600" u="sng" dirty="0">
                <a:effectLst/>
              </a:rPr>
              <a:t>lame dentaire secondaire</a:t>
            </a: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sz="1800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sz="1800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sz="1800" b="1" u="sng" dirty="0">
                <a:solidFill>
                  <a:srgbClr val="00B050"/>
                </a:solidFill>
                <a:sym typeface="Wingdings" panose="05000000000000000000" pitchFamily="2" charset="2"/>
              </a:rPr>
              <a:t>:</a:t>
            </a:r>
          </a:p>
          <a:p>
            <a:pPr marL="0" indent="0">
              <a:buNone/>
            </a:pPr>
            <a:r>
              <a:rPr lang="fr-FR" sz="1600" dirty="0">
                <a:effectLst/>
              </a:rPr>
              <a:t>Véritable </a:t>
            </a:r>
            <a:r>
              <a:rPr lang="fr-FR" sz="1600" b="1" dirty="0">
                <a:solidFill>
                  <a:srgbClr val="FF0000"/>
                </a:solidFill>
                <a:effectLst/>
              </a:rPr>
              <a:t>axe vasculaire </a:t>
            </a:r>
            <a:r>
              <a:rPr lang="fr-FR" sz="1600" dirty="0">
                <a:effectLst/>
              </a:rPr>
              <a:t>et innervation se développe</a:t>
            </a:r>
          </a:p>
          <a:p>
            <a:pPr marL="0" indent="0">
              <a:buNone/>
            </a:pPr>
            <a:r>
              <a:rPr lang="fr-FR" sz="1600" dirty="0">
                <a:effectLst/>
              </a:rPr>
              <a:t>Les cellules en face de l’EDI se différencient en </a:t>
            </a:r>
            <a:r>
              <a:rPr lang="fr-FR" sz="1600" b="1" dirty="0">
                <a:effectLst/>
              </a:rPr>
              <a:t>odontoblastes</a:t>
            </a:r>
          </a:p>
          <a:p>
            <a:pPr marL="0" indent="0">
              <a:buNone/>
            </a:pPr>
            <a:r>
              <a:rPr lang="fr-FR" sz="1600" dirty="0"/>
              <a:t>I</a:t>
            </a:r>
            <a:r>
              <a:rPr lang="fr-FR" sz="1600" dirty="0">
                <a:effectLst/>
              </a:rPr>
              <a:t>ndividualisation de chaque germe dans une crypte osseuse</a:t>
            </a: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r>
              <a:rPr lang="fr-FR" sz="1800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périphérie </a:t>
            </a:r>
            <a:r>
              <a:rPr lang="fr-FR" sz="1800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: </a:t>
            </a:r>
            <a:r>
              <a:rPr lang="fr-FR" sz="1600" dirty="0">
                <a:sym typeface="Wingdings" panose="05000000000000000000" pitchFamily="2" charset="2"/>
              </a:rPr>
              <a:t>l</a:t>
            </a:r>
            <a:r>
              <a:rPr lang="fr-FR" sz="1600" dirty="0">
                <a:effectLst/>
              </a:rPr>
              <a:t>e SF donne le </a:t>
            </a:r>
            <a:r>
              <a:rPr lang="fr-FR" sz="1600" b="1" dirty="0" err="1">
                <a:solidFill>
                  <a:srgbClr val="FF0000"/>
                </a:solidFill>
                <a:effectLst/>
              </a:rPr>
              <a:t>desmondonte</a:t>
            </a:r>
            <a:r>
              <a:rPr lang="fr-FR" sz="1600" b="1" dirty="0">
                <a:solidFill>
                  <a:srgbClr val="FF0000"/>
                </a:solidFill>
                <a:effectLst/>
              </a:rPr>
              <a:t> (=LDA)</a:t>
            </a:r>
            <a:r>
              <a:rPr lang="fr-FR" sz="1600" dirty="0">
                <a:solidFill>
                  <a:srgbClr val="FF0000"/>
                </a:solidFill>
                <a:effectLst/>
              </a:rPr>
              <a:t>, </a:t>
            </a:r>
            <a:r>
              <a:rPr lang="fr-FR" sz="1600" dirty="0">
                <a:effectLst/>
              </a:rPr>
              <a:t>entre l’os et la dent</a:t>
            </a:r>
          </a:p>
          <a:p>
            <a:endParaRPr lang="fr-FR" sz="1800" dirty="0">
              <a:effectLst/>
            </a:endParaRPr>
          </a:p>
          <a:p>
            <a:pPr marL="0" indent="0">
              <a:buNone/>
            </a:pPr>
            <a:endParaRPr lang="fr-FR" sz="1800" dirty="0">
              <a:effectLst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7717627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DC4C138-BBE2-4601-9B27-F6960A44C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F6555DCA-BE6B-44B7-A0E9-3DF12F930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9308" y="562356"/>
            <a:ext cx="11073384" cy="5733288"/>
          </a:xfrm>
          <a:prstGeom prst="roundRect">
            <a:avLst>
              <a:gd name="adj" fmla="val 3242"/>
            </a:avLst>
          </a:prstGeom>
          <a:solidFill>
            <a:srgbClr val="FFFFFF"/>
          </a:solidFill>
          <a:ln w="317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907E280-0DE1-4EDB-A8C9-5C995CAC3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A9FAC84-C079-4506-BC8B-B11C1C1C6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634" y="873252"/>
            <a:ext cx="7224732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9463927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B4D87FF-B48F-432F-B623-B693173A342C}"/>
              </a:ext>
            </a:extLst>
          </p:cNvPr>
          <p:cNvSpPr txBox="1"/>
          <p:nvPr/>
        </p:nvSpPr>
        <p:spPr>
          <a:xfrm>
            <a:off x="467672" y="1919542"/>
            <a:ext cx="120268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u="sng" dirty="0">
                <a:effectLst/>
              </a:rPr>
              <a:t>QCM : A propos des placodes dentaires donner la ou les vraie(s) :</a:t>
            </a:r>
          </a:p>
          <a:p>
            <a:endParaRPr lang="fr-FR" sz="1800" dirty="0">
              <a:effectLst/>
            </a:endParaRPr>
          </a:p>
          <a:p>
            <a:r>
              <a:rPr lang="fr-FR" sz="1800" dirty="0">
                <a:effectLst/>
              </a:rPr>
              <a:t>A) Chaque placode évolue de sa propre façon mais toujours selon 3 stades (bourgeon, cupule, cloche)</a:t>
            </a:r>
          </a:p>
          <a:p>
            <a:endParaRPr lang="fr-FR" sz="1800" dirty="0">
              <a:effectLst/>
            </a:endParaRPr>
          </a:p>
          <a:p>
            <a:r>
              <a:rPr lang="fr-FR" sz="1800" dirty="0">
                <a:effectLst/>
              </a:rPr>
              <a:t>B) Au stade de bourgeon le nœud d’émail secondaire apparait </a:t>
            </a:r>
          </a:p>
          <a:p>
            <a:endParaRPr lang="fr-FR" sz="1800" dirty="0">
              <a:effectLst/>
            </a:endParaRPr>
          </a:p>
          <a:p>
            <a:r>
              <a:rPr lang="fr-FR" sz="1800" dirty="0">
                <a:effectLst/>
              </a:rPr>
              <a:t>C) Le réticulum étoilé apparaissant au stade de cupule âgée se trouve à l’extérieur de l’EDE</a:t>
            </a:r>
          </a:p>
          <a:p>
            <a:endParaRPr lang="fr-FR" sz="1800" dirty="0">
              <a:effectLst/>
            </a:endParaRPr>
          </a:p>
          <a:p>
            <a:r>
              <a:rPr lang="fr-FR" sz="1800" dirty="0">
                <a:effectLst/>
              </a:rPr>
              <a:t>D) Au stade de cloche on observe un axe vasculaire ainsi qu’un début d’innervation</a:t>
            </a:r>
          </a:p>
          <a:p>
            <a:endParaRPr lang="fr-FR" sz="1800" dirty="0">
              <a:effectLst/>
            </a:endParaRPr>
          </a:p>
          <a:p>
            <a:r>
              <a:rPr lang="fr-FR" sz="1800" dirty="0">
                <a:effectLst/>
              </a:rPr>
              <a:t>E) Toutes les propositions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48305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CAF407E-27B7-4CBC-BD3F-521C3566F6A9}"/>
              </a:ext>
            </a:extLst>
          </p:cNvPr>
          <p:cNvSpPr txBox="1"/>
          <p:nvPr/>
        </p:nvSpPr>
        <p:spPr>
          <a:xfrm>
            <a:off x="1821820" y="2128947"/>
            <a:ext cx="737104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lphaUcParenR"/>
            </a:pPr>
            <a:r>
              <a:rPr lang="fr-FR" dirty="0">
                <a:solidFill>
                  <a:schemeClr val="accent1"/>
                </a:solidFill>
              </a:rPr>
              <a:t>Faux : ils évoluent de façon SIMILAIRE </a:t>
            </a:r>
          </a:p>
          <a:p>
            <a:pPr marL="342900" indent="-342900">
              <a:buFontTx/>
              <a:buAutoNum type="alphaUcParenR"/>
            </a:pPr>
            <a:endParaRPr lang="fr-FR" dirty="0">
              <a:solidFill>
                <a:schemeClr val="accent1"/>
              </a:solidFill>
            </a:endParaRPr>
          </a:p>
          <a:p>
            <a:pPr marL="342900" indent="-342900">
              <a:buFontTx/>
              <a:buAutoNum type="alphaUcParenR"/>
            </a:pPr>
            <a:r>
              <a:rPr lang="fr-FR" dirty="0">
                <a:solidFill>
                  <a:schemeClr val="accent1"/>
                </a:solidFill>
              </a:rPr>
              <a:t>Faux : au stade de CLOCHE</a:t>
            </a:r>
          </a:p>
          <a:p>
            <a:pPr marL="342900" indent="-342900">
              <a:buFontTx/>
              <a:buAutoNum type="alphaUcParenR"/>
            </a:pPr>
            <a:endParaRPr lang="fr-FR" dirty="0">
              <a:solidFill>
                <a:schemeClr val="accent1"/>
              </a:solidFill>
            </a:endParaRPr>
          </a:p>
          <a:p>
            <a:pPr marL="342900" indent="-342900">
              <a:buFontTx/>
              <a:buAutoNum type="alphaUcParenR"/>
            </a:pPr>
            <a:r>
              <a:rPr lang="fr-FR" dirty="0">
                <a:solidFill>
                  <a:schemeClr val="accent1"/>
                </a:solidFill>
              </a:rPr>
              <a:t>Faux : se situe a l’intérieur de l’EDE et a l’extérieur de l’EDI</a:t>
            </a:r>
          </a:p>
          <a:p>
            <a:pPr marL="342900" indent="-342900">
              <a:buFontTx/>
              <a:buAutoNum type="alphaUcParenR"/>
            </a:pPr>
            <a:endParaRPr lang="fr-FR" dirty="0">
              <a:solidFill>
                <a:schemeClr val="accent1"/>
              </a:solidFill>
            </a:endParaRPr>
          </a:p>
          <a:p>
            <a:pPr marL="342900" indent="-342900">
              <a:buFontTx/>
              <a:buAutoNum type="alphaUcParenR"/>
            </a:pPr>
            <a:r>
              <a:rPr lang="fr-FR" dirty="0">
                <a:solidFill>
                  <a:schemeClr val="accent1"/>
                </a:solidFill>
              </a:rPr>
              <a:t>Faux : début d’innervation = stade de cupule âgée </a:t>
            </a:r>
          </a:p>
          <a:p>
            <a:pPr marL="342900" indent="-342900">
              <a:buFontTx/>
              <a:buAutoNum type="alphaUcParenR"/>
            </a:pPr>
            <a:endParaRPr lang="fr-FR" dirty="0">
              <a:solidFill>
                <a:schemeClr val="accent1"/>
              </a:solidFill>
            </a:endParaRPr>
          </a:p>
          <a:p>
            <a:pPr marL="342900" indent="-342900">
              <a:buFontTx/>
              <a:buAutoNum type="alphaUcParenR"/>
            </a:pPr>
            <a:r>
              <a:rPr lang="fr-FR" dirty="0">
                <a:solidFill>
                  <a:srgbClr val="00B050"/>
                </a:solidFill>
              </a:rPr>
              <a:t>Vrai </a:t>
            </a:r>
          </a:p>
          <a:p>
            <a:pPr marL="342900" indent="-342900">
              <a:buAutoNum type="alphaUcParenR"/>
            </a:pPr>
            <a:endParaRPr lang="fr-FR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536453"/>
      </p:ext>
    </p:extLst>
  </p:cSld>
  <p:clrMapOvr>
    <a:masterClrMapping/>
  </p:clrMapOvr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tf00001028_wac</Template>
  <TotalTime>6087</TotalTime>
  <Words>785</Words>
  <Application>Microsoft Office PowerPoint</Application>
  <PresentationFormat>Grand écran</PresentationFormat>
  <Paragraphs>121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Century Gothic</vt:lpstr>
      <vt:lpstr>Traînée de condensation</vt:lpstr>
      <vt:lpstr>Odontogénèse</vt:lpstr>
      <vt:lpstr>I- épithélium odontogène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II- évolution de l’épithélium odontogène et du mésenchyme</vt:lpstr>
      <vt:lpstr>l’épithélium odontogène va donner 2 lames :</vt:lpstr>
      <vt:lpstr>Les lames et placodes dentaires </vt:lpstr>
      <vt:lpstr>Présentation PowerPoint</vt:lpstr>
      <vt:lpstr>III- stade d’évolution des placodes </vt:lpstr>
      <vt:lpstr>Stade de bourgeon</vt:lpstr>
      <vt:lpstr>Présentation PowerPoint</vt:lpstr>
      <vt:lpstr>Stade de cupule jeune</vt:lpstr>
      <vt:lpstr>Présentation PowerPoint</vt:lpstr>
      <vt:lpstr>Stade de cupule âgée</vt:lpstr>
      <vt:lpstr>Présentation PowerPoint</vt:lpstr>
      <vt:lpstr>Stade de cloche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Odontogénèse</dc:title>
  <dc:creator>Enzo Sortelle</dc:creator>
  <cp:lastModifiedBy>Enzo Sortelle</cp:lastModifiedBy>
  <cp:revision>31</cp:revision>
  <dcterms:created xsi:type="dcterms:W3CDTF">2021-11-03T16:46:13Z</dcterms:created>
  <dcterms:modified xsi:type="dcterms:W3CDTF">2021-12-16T14:33:30Z</dcterms:modified>
</cp:coreProperties>
</file>