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8288000" cy="10287000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Cormorant Garamond" pitchFamily="2" charset="77"/>
      <p:bold r:id="rId28"/>
      <p:italic r:id="rId29"/>
      <p:boldItalic r:id="rId30"/>
    </p:embeddedFont>
    <p:embeddedFont>
      <p:font typeface="Open Sans" panose="020B0606030504020204" pitchFamily="34" charset="0"/>
      <p:regular r:id="rId31"/>
      <p:bold r:id="rId32"/>
      <p:italic r:id="rId33"/>
      <p:boldItalic r:id="rId34"/>
    </p:embeddedFont>
    <p:embeddedFont>
      <p:font typeface="Open Sans ExtraBold" panose="020B0606030504020204" pitchFamily="34" charset="0"/>
      <p:bold r:id="rId35"/>
      <p:italic r:id="rId36"/>
      <p:boldItalic r:id="rId37"/>
    </p:embeddedFont>
    <p:embeddedFont>
      <p:font typeface="Open Sans Light" panose="020B0306030504020204" pitchFamily="34" charset="0"/>
      <p:regular r:id="rId38"/>
      <p:bold r:id="rId39"/>
      <p:italic r:id="rId40"/>
      <p:boldItalic r:id="rId4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2" roundtripDataSignature="AMtx7mg9gbbJk3evVBBRR/WAcH38Nh8+q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59"/>
  </p:normalViewPr>
  <p:slideViewPr>
    <p:cSldViewPr snapToGrid="0">
      <p:cViewPr varScale="1">
        <p:scale>
          <a:sx n="70" d="100"/>
          <a:sy n="70" d="100"/>
        </p:scale>
        <p:origin x="840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9" Type="http://schemas.openxmlformats.org/officeDocument/2006/relationships/font" Target="fonts/font16.fntdata"/><Relationship Id="rId21" Type="http://schemas.openxmlformats.org/officeDocument/2006/relationships/slide" Target="slides/slide20.xml"/><Relationship Id="rId34" Type="http://schemas.openxmlformats.org/officeDocument/2006/relationships/font" Target="fonts/font11.fntdata"/><Relationship Id="rId42" Type="http://customschemas.google.com/relationships/presentationmetadata" Target="meta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font" Target="fonts/font14.fntdata"/><Relationship Id="rId40" Type="http://schemas.openxmlformats.org/officeDocument/2006/relationships/font" Target="fonts/font17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36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font" Target="fonts/font12.fntdata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font" Target="fonts/font15.fntdata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font" Target="fonts/font1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" name="Google Shape;158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2" name="Google Shape;192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" name="Google Shape;197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3" name="Google Shape;223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9" name="Google Shape;239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9" name="Google Shape;249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3" name="Google Shape;263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4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2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2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2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6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26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2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2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27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2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2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8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28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28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28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2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0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30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30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3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3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3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1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31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31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3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3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2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3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3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3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3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3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3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3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3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‹N°›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" name="Google Shape;84;p1"/>
          <p:cNvGrpSpPr/>
          <p:nvPr/>
        </p:nvGrpSpPr>
        <p:grpSpPr>
          <a:xfrm>
            <a:off x="-331051" y="0"/>
            <a:ext cx="18727601" cy="1637629"/>
            <a:chOff x="0" y="0"/>
            <a:chExt cx="24970135" cy="2183505"/>
          </a:xfrm>
        </p:grpSpPr>
        <p:pic>
          <p:nvPicPr>
            <p:cNvPr id="85" name="Google Shape;85;p1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8339776" y="0"/>
              <a:ext cx="8339776" cy="218350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6" name="Google Shape;86;p1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 flipH="1">
              <a:off x="0" y="0"/>
              <a:ext cx="8339776" cy="218350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7" name="Google Shape;87;p1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 flipH="1">
              <a:off x="16630358" y="0"/>
              <a:ext cx="8339776" cy="218350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88" name="Google Shape;88;p1"/>
          <p:cNvSpPr txBox="1"/>
          <p:nvPr/>
        </p:nvSpPr>
        <p:spPr>
          <a:xfrm>
            <a:off x="1028700" y="3957235"/>
            <a:ext cx="7300487" cy="4307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000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99" b="1" i="0" u="none" strike="noStrike" cap="none">
                <a:solidFill>
                  <a:srgbClr val="FFFFFF"/>
                </a:solidFill>
                <a:latin typeface="Cormorant Garamond"/>
                <a:ea typeface="Cormorant Garamond"/>
                <a:cs typeface="Cormorant Garamond"/>
                <a:sym typeface="Cormorant Garamond"/>
              </a:rPr>
              <a:t>LES OBJETS  CONNECTÉES</a:t>
            </a:r>
            <a:endParaRPr/>
          </a:p>
        </p:txBody>
      </p:sp>
      <p:pic>
        <p:nvPicPr>
          <p:cNvPr id="89" name="Google Shape;89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677400" y="4152900"/>
            <a:ext cx="8333937" cy="49581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"/>
          <p:cNvSpPr txBox="1"/>
          <p:nvPr/>
        </p:nvSpPr>
        <p:spPr>
          <a:xfrm>
            <a:off x="1452820" y="3934910"/>
            <a:ext cx="15382359" cy="1525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100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743" b="1" i="0" u="none" strike="noStrike" cap="none">
                <a:solidFill>
                  <a:srgbClr val="FFFFFF"/>
                </a:solidFill>
                <a:latin typeface="Cormorant Garamond"/>
                <a:ea typeface="Cormorant Garamond"/>
                <a:cs typeface="Cormorant Garamond"/>
                <a:sym typeface="Cormorant Garamond"/>
              </a:rPr>
              <a:t>I-UN PEU D'HISTOIRE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526980" y="-540821"/>
            <a:ext cx="7121239" cy="53488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873271" y="4286567"/>
            <a:ext cx="7202023" cy="5393920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3"/>
          <p:cNvSpPr txBox="1"/>
          <p:nvPr/>
        </p:nvSpPr>
        <p:spPr>
          <a:xfrm>
            <a:off x="517638" y="537527"/>
            <a:ext cx="9355634" cy="887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Histoire des objets connectées</a:t>
            </a:r>
            <a:endParaRPr/>
          </a:p>
        </p:txBody>
      </p:sp>
      <p:sp>
        <p:nvSpPr>
          <p:cNvPr id="102" name="Google Shape;102;p3"/>
          <p:cNvSpPr txBox="1"/>
          <p:nvPr/>
        </p:nvSpPr>
        <p:spPr>
          <a:xfrm>
            <a:off x="517638" y="4219892"/>
            <a:ext cx="7886105" cy="1780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734059" marR="0" lvl="1" indent="-367030" algn="ctr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feu de signalisations</a:t>
            </a:r>
            <a:endParaRPr/>
          </a:p>
          <a:p>
            <a:pPr marL="734059" marR="0" lvl="1" indent="-367030" algn="ctr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capteur de pression (parking/péages)</a:t>
            </a:r>
            <a:endParaRPr/>
          </a:p>
          <a:p>
            <a:pPr marL="734059" marR="0" lvl="1" indent="-367030" algn="ctr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chaîne de production automatisé</a:t>
            </a:r>
            <a:endParaRPr/>
          </a:p>
        </p:txBody>
      </p:sp>
      <p:sp>
        <p:nvSpPr>
          <p:cNvPr id="103" name="Google Shape;103;p3"/>
          <p:cNvSpPr txBox="1"/>
          <p:nvPr/>
        </p:nvSpPr>
        <p:spPr>
          <a:xfrm>
            <a:off x="1015910" y="1973425"/>
            <a:ext cx="7886100" cy="12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Origine ancienne</a:t>
            </a:r>
            <a:endParaRPr/>
          </a:p>
        </p:txBody>
      </p:sp>
      <p:sp>
        <p:nvSpPr>
          <p:cNvPr id="104" name="Google Shape;104;p3"/>
          <p:cNvSpPr txBox="1"/>
          <p:nvPr/>
        </p:nvSpPr>
        <p:spPr>
          <a:xfrm>
            <a:off x="359149" y="6916852"/>
            <a:ext cx="8784900" cy="272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1" i="0" u="none" strike="noStrike" cap="none">
                <a:solidFill>
                  <a:srgbClr val="DB4B2D"/>
                </a:solidFill>
                <a:latin typeface="Open Sans"/>
                <a:ea typeface="Open Sans"/>
                <a:cs typeface="Open Sans"/>
                <a:sym typeface="Open Sans"/>
              </a:rPr>
              <a:t>/!\ même si c'est objets sont </a:t>
            </a:r>
            <a:r>
              <a:rPr lang="en-US" sz="3399" b="1">
                <a:solidFill>
                  <a:srgbClr val="DB4B2D"/>
                </a:solidFill>
                <a:latin typeface="Open Sans"/>
                <a:ea typeface="Open Sans"/>
                <a:cs typeface="Open Sans"/>
                <a:sym typeface="Open Sans"/>
              </a:rPr>
              <a:t>commandés</a:t>
            </a:r>
            <a:r>
              <a:rPr lang="en-US" sz="3399" b="1" i="0" u="none" strike="noStrike" cap="none">
                <a:solidFill>
                  <a:srgbClr val="DB4B2D"/>
                </a:solidFill>
                <a:latin typeface="Open Sans"/>
                <a:ea typeface="Open Sans"/>
                <a:cs typeface="Open Sans"/>
                <a:sym typeface="Open Sans"/>
              </a:rPr>
              <a:t> à distance/automatisés,  ils répondent rarement/transmettent des données à l'utilisateur 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oogle Shape;109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10113127">
            <a:off x="10646159" y="4257637"/>
            <a:ext cx="6201955" cy="49051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230099" y="590550"/>
            <a:ext cx="5778532" cy="56688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103842" y="6259363"/>
            <a:ext cx="5870278" cy="4656592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4"/>
          <p:cNvSpPr/>
          <p:nvPr/>
        </p:nvSpPr>
        <p:spPr>
          <a:xfrm rot="-2699999">
            <a:off x="2626022" y="5967766"/>
            <a:ext cx="3929368" cy="4734136"/>
          </a:xfrm>
          <a:custGeom>
            <a:avLst/>
            <a:gdLst/>
            <a:ahLst/>
            <a:cxnLst/>
            <a:rect l="l" t="t" r="r" b="b"/>
            <a:pathLst>
              <a:path w="1426210" h="1718310" extrusionOk="0">
                <a:moveTo>
                  <a:pt x="1182370" y="1245870"/>
                </a:moveTo>
                <a:cubicBezTo>
                  <a:pt x="1211580" y="1075690"/>
                  <a:pt x="1426210" y="635000"/>
                  <a:pt x="1372870" y="290830"/>
                </a:cubicBezTo>
                <a:cubicBezTo>
                  <a:pt x="1348740" y="138430"/>
                  <a:pt x="1188720" y="0"/>
                  <a:pt x="1042670" y="50800"/>
                </a:cubicBezTo>
                <a:cubicBezTo>
                  <a:pt x="984250" y="71120"/>
                  <a:pt x="938530" y="118110"/>
                  <a:pt x="904240" y="170180"/>
                </a:cubicBezTo>
                <a:cubicBezTo>
                  <a:pt x="811530" y="309880"/>
                  <a:pt x="795020" y="483870"/>
                  <a:pt x="787400" y="652780"/>
                </a:cubicBezTo>
                <a:cubicBezTo>
                  <a:pt x="787400" y="664210"/>
                  <a:pt x="792480" y="664210"/>
                  <a:pt x="787400" y="652780"/>
                </a:cubicBezTo>
                <a:cubicBezTo>
                  <a:pt x="732790" y="524510"/>
                  <a:pt x="647700" y="401320"/>
                  <a:pt x="539750" y="316230"/>
                </a:cubicBezTo>
                <a:cubicBezTo>
                  <a:pt x="419100" y="220980"/>
                  <a:pt x="222250" y="200660"/>
                  <a:pt x="119380" y="314960"/>
                </a:cubicBezTo>
                <a:cubicBezTo>
                  <a:pt x="0" y="445770"/>
                  <a:pt x="68580" y="655320"/>
                  <a:pt x="163830" y="805180"/>
                </a:cubicBezTo>
                <a:cubicBezTo>
                  <a:pt x="378460" y="1144270"/>
                  <a:pt x="698500" y="1405890"/>
                  <a:pt x="1041400" y="1615440"/>
                </a:cubicBezTo>
                <a:cubicBezTo>
                  <a:pt x="1083310" y="1640840"/>
                  <a:pt x="1158240" y="1685290"/>
                  <a:pt x="1212850" y="1713230"/>
                </a:cubicBezTo>
                <a:cubicBezTo>
                  <a:pt x="1223010" y="1718310"/>
                  <a:pt x="1233170" y="1708150"/>
                  <a:pt x="1228090" y="1697990"/>
                </a:cubicBezTo>
                <a:cubicBezTo>
                  <a:pt x="1210310" y="1666240"/>
                  <a:pt x="1116330" y="1551940"/>
                  <a:pt x="1182370" y="1245870"/>
                </a:cubicBezTo>
                <a:close/>
              </a:path>
            </a:pathLst>
          </a:custGeom>
          <a:solidFill>
            <a:srgbClr val="9AB6D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Google Shape;113;p4"/>
          <p:cNvSpPr txBox="1"/>
          <p:nvPr/>
        </p:nvSpPr>
        <p:spPr>
          <a:xfrm>
            <a:off x="372411" y="1834583"/>
            <a:ext cx="9657625" cy="537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i="0" u="none" strike="noStrike" cap="none">
                <a:solidFill>
                  <a:srgbClr val="000000"/>
                </a:solidFill>
                <a:latin typeface="Cormorant Garamond"/>
                <a:ea typeface="Cormorant Garamond"/>
                <a:cs typeface="Cormorant Garamond"/>
                <a:sym typeface="Cormorant Garamond"/>
              </a:rPr>
              <a:t>LE PREMIER OBJET CONNECTÉ - 2003</a:t>
            </a:r>
            <a:endParaRPr/>
          </a:p>
        </p:txBody>
      </p:sp>
      <p:sp>
        <p:nvSpPr>
          <p:cNvPr id="114" name="Google Shape;114;p4"/>
          <p:cNvSpPr txBox="1"/>
          <p:nvPr/>
        </p:nvSpPr>
        <p:spPr>
          <a:xfrm>
            <a:off x="372411" y="2762885"/>
            <a:ext cx="9280732" cy="23806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sng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Ampoule DAL connecté au WIFI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- Rafi Haladjian </a:t>
            </a:r>
            <a:r>
              <a:rPr lang="en-US" sz="33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2003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Change de couleur en fonction de: météo/actualités/mails</a:t>
            </a:r>
            <a:endParaRPr/>
          </a:p>
        </p:txBody>
      </p:sp>
      <p:sp>
        <p:nvSpPr>
          <p:cNvPr id="115" name="Google Shape;115;p4"/>
          <p:cNvSpPr txBox="1"/>
          <p:nvPr/>
        </p:nvSpPr>
        <p:spPr>
          <a:xfrm>
            <a:off x="3321546" y="7596273"/>
            <a:ext cx="3098877" cy="14719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99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Hé! moi aussi je change de couleur selon la météo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5"/>
          <p:cNvSpPr txBox="1"/>
          <p:nvPr/>
        </p:nvSpPr>
        <p:spPr>
          <a:xfrm>
            <a:off x="1452820" y="3934910"/>
            <a:ext cx="15382359" cy="1525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100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743" b="1" i="0" u="none" strike="noStrike" cap="none">
                <a:solidFill>
                  <a:srgbClr val="FFFFFF"/>
                </a:solidFill>
                <a:latin typeface="Cormorant Garamond"/>
                <a:ea typeface="Cormorant Garamond"/>
                <a:cs typeface="Cormorant Garamond"/>
                <a:sym typeface="Cormorant Garamond"/>
              </a:rPr>
              <a:t>II-DÉFINITION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44000" y="0"/>
            <a:ext cx="7480794" cy="74807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411198" y="5143500"/>
            <a:ext cx="6312168" cy="68925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32299" y="6334870"/>
            <a:ext cx="5928195" cy="3952130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6"/>
          <p:cNvSpPr txBox="1"/>
          <p:nvPr/>
        </p:nvSpPr>
        <p:spPr>
          <a:xfrm>
            <a:off x="1192411" y="952500"/>
            <a:ext cx="6530578" cy="679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1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99" b="1" i="0" u="none" strike="noStrike" cap="none">
                <a:solidFill>
                  <a:srgbClr val="FF1616"/>
                </a:solidFill>
                <a:latin typeface="Open Sans"/>
                <a:ea typeface="Open Sans"/>
                <a:cs typeface="Open Sans"/>
                <a:sym typeface="Open Sans"/>
              </a:rPr>
              <a:t>Pas de définition officielle</a:t>
            </a:r>
            <a:endParaRPr/>
          </a:p>
        </p:txBody>
      </p:sp>
      <p:sp>
        <p:nvSpPr>
          <p:cNvPr id="129" name="Google Shape;129;p6"/>
          <p:cNvSpPr txBox="1"/>
          <p:nvPr/>
        </p:nvSpPr>
        <p:spPr>
          <a:xfrm>
            <a:off x="554856" y="2256755"/>
            <a:ext cx="7805700" cy="345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734059" marR="0" lvl="1" indent="-367030" algn="ctr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Tout matériel </a:t>
            </a:r>
            <a:r>
              <a:rPr lang="en-US" sz="3399">
                <a:latin typeface="Open Sans Light"/>
                <a:ea typeface="Open Sans Light"/>
                <a:cs typeface="Open Sans Light"/>
                <a:sym typeface="Open Sans Light"/>
              </a:rPr>
              <a:t>électronique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</a:t>
            </a:r>
            <a:endParaRPr/>
          </a:p>
          <a:p>
            <a:pPr marL="734059" marR="0" lvl="1" indent="-367030" algn="ctr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Communique avec un ordinateur/smartphone/tablette</a:t>
            </a:r>
            <a:endParaRPr/>
          </a:p>
          <a:p>
            <a:pPr marL="734059" marR="0" lvl="1" indent="-367030" algn="ctr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liaison sans fil</a:t>
            </a:r>
            <a:endParaRPr/>
          </a:p>
          <a:p>
            <a:pPr marL="734059" marR="0" lvl="1" indent="-367030" algn="ctr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Relié à un réseau local/internet 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Google Shape;134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81978" y="1820545"/>
            <a:ext cx="7551907" cy="42379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932307" y="5743575"/>
            <a:ext cx="2987787" cy="4298883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7"/>
          <p:cNvSpPr txBox="1"/>
          <p:nvPr/>
        </p:nvSpPr>
        <p:spPr>
          <a:xfrm>
            <a:off x="3367906" y="537528"/>
            <a:ext cx="11552188" cy="887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FEFCFC"/>
                </a:solidFill>
                <a:latin typeface="Open Sans"/>
                <a:ea typeface="Open Sans"/>
                <a:cs typeface="Open Sans"/>
                <a:sym typeface="Open Sans"/>
              </a:rPr>
              <a:t>Caractéristiques des objets connectés</a:t>
            </a:r>
            <a:endParaRPr/>
          </a:p>
        </p:txBody>
      </p:sp>
      <p:sp>
        <p:nvSpPr>
          <p:cNvPr id="137" name="Google Shape;137;p7"/>
          <p:cNvSpPr txBox="1"/>
          <p:nvPr/>
        </p:nvSpPr>
        <p:spPr>
          <a:xfrm>
            <a:off x="657671" y="2762885"/>
            <a:ext cx="8829300" cy="345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1" i="0" u="none" strike="noStrike" cap="none">
                <a:solidFill>
                  <a:srgbClr val="DB4B2D"/>
                </a:solidFill>
                <a:latin typeface="Open Sans"/>
                <a:ea typeface="Open Sans"/>
                <a:cs typeface="Open Sans"/>
                <a:sym typeface="Open Sans"/>
              </a:rPr>
              <a:t>Interactifs ++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transforme un objet physique traditionnels en objets </a:t>
            </a:r>
            <a:r>
              <a:rPr lang="en-US" sz="33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intelligents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produit des données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fonctionne en </a:t>
            </a:r>
            <a:r>
              <a:rPr lang="en-US" sz="33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réseau</a:t>
            </a:r>
            <a:endParaRPr/>
          </a:p>
        </p:txBody>
      </p:sp>
      <p:sp>
        <p:nvSpPr>
          <p:cNvPr id="138" name="Google Shape;138;p7"/>
          <p:cNvSpPr txBox="1"/>
          <p:nvPr/>
        </p:nvSpPr>
        <p:spPr>
          <a:xfrm>
            <a:off x="657671" y="6277610"/>
            <a:ext cx="9497616" cy="29806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Connections d'objets entre eux ==&gt; personnes liés entre elles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Engendre </a:t>
            </a:r>
            <a:r>
              <a:rPr lang="en-US" sz="3399" b="0" i="0" u="sng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beaucoup de données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utilisé par les </a:t>
            </a:r>
            <a:r>
              <a:rPr lang="en-US" sz="3399" b="0" i="0" u="none" strike="noStrike" cap="none">
                <a:solidFill>
                  <a:srgbClr val="2D5524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grandes surfaces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pour organiser les rayons</a:t>
            </a:r>
            <a:endParaRPr/>
          </a:p>
        </p:txBody>
      </p:sp>
      <p:sp>
        <p:nvSpPr>
          <p:cNvPr id="139" name="Google Shape;139;p7"/>
          <p:cNvSpPr txBox="1"/>
          <p:nvPr/>
        </p:nvSpPr>
        <p:spPr>
          <a:xfrm>
            <a:off x="15452611" y="6669372"/>
            <a:ext cx="2310519" cy="23806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FEFCFC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Ancêtre même des caddie connectés 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8"/>
          <p:cNvSpPr/>
          <p:nvPr/>
        </p:nvSpPr>
        <p:spPr>
          <a:xfrm>
            <a:off x="13430542" y="0"/>
            <a:ext cx="4380914" cy="4400550"/>
          </a:xfrm>
          <a:custGeom>
            <a:avLst/>
            <a:gdLst/>
            <a:ahLst/>
            <a:cxnLst/>
            <a:rect l="l" t="t" r="r" b="b"/>
            <a:pathLst>
              <a:path w="6321665" h="6350000" extrusionOk="0">
                <a:moveTo>
                  <a:pt x="3160833" y="0"/>
                </a:moveTo>
                <a:lnTo>
                  <a:pt x="3160833" y="0"/>
                </a:lnTo>
                <a:cubicBezTo>
                  <a:pt x="4908795" y="7817"/>
                  <a:pt x="6321666" y="1427021"/>
                  <a:pt x="6321666" y="3175000"/>
                </a:cubicBezTo>
                <a:cubicBezTo>
                  <a:pt x="6321666" y="4922979"/>
                  <a:pt x="4908795" y="6342183"/>
                  <a:pt x="3160833" y="6350000"/>
                </a:cubicBezTo>
                <a:cubicBezTo>
                  <a:pt x="1412871" y="6342183"/>
                  <a:pt x="0" y="4922979"/>
                  <a:pt x="0" y="3175000"/>
                </a:cubicBezTo>
                <a:cubicBezTo>
                  <a:pt x="0" y="1427021"/>
                  <a:pt x="1412871" y="7817"/>
                  <a:pt x="3160833" y="0"/>
                </a:cubicBezTo>
                <a:close/>
              </a:path>
            </a:pathLst>
          </a:custGeom>
          <a:solidFill>
            <a:srgbClr val="9AB6D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45" name="Google Shape;145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44520" y="5033647"/>
            <a:ext cx="7528142" cy="4224653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8"/>
          <p:cNvSpPr txBox="1"/>
          <p:nvPr/>
        </p:nvSpPr>
        <p:spPr>
          <a:xfrm>
            <a:off x="5765693" y="5795575"/>
            <a:ext cx="7085795" cy="3133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8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0" b="1" i="0" u="none" strike="noStrike" cap="none">
                <a:solidFill>
                  <a:srgbClr val="FF1616"/>
                </a:solidFill>
                <a:latin typeface="Open Sans ExtraBold"/>
                <a:ea typeface="Open Sans ExtraBold"/>
                <a:cs typeface="Open Sans ExtraBold"/>
                <a:sym typeface="Open Sans ExtraBold"/>
              </a:rPr>
              <a:t>Ecosystème OC</a:t>
            </a:r>
            <a:endParaRPr/>
          </a:p>
        </p:txBody>
      </p:sp>
      <p:sp>
        <p:nvSpPr>
          <p:cNvPr id="147" name="Google Shape;147;p8"/>
          <p:cNvSpPr/>
          <p:nvPr/>
        </p:nvSpPr>
        <p:spPr>
          <a:xfrm>
            <a:off x="13430542" y="4857750"/>
            <a:ext cx="4380914" cy="4400550"/>
          </a:xfrm>
          <a:custGeom>
            <a:avLst/>
            <a:gdLst/>
            <a:ahLst/>
            <a:cxnLst/>
            <a:rect l="l" t="t" r="r" b="b"/>
            <a:pathLst>
              <a:path w="6321665" h="6350000" extrusionOk="0">
                <a:moveTo>
                  <a:pt x="3160833" y="0"/>
                </a:moveTo>
                <a:lnTo>
                  <a:pt x="3160833" y="0"/>
                </a:lnTo>
                <a:cubicBezTo>
                  <a:pt x="4908795" y="7817"/>
                  <a:pt x="6321666" y="1427021"/>
                  <a:pt x="6321666" y="3175000"/>
                </a:cubicBezTo>
                <a:cubicBezTo>
                  <a:pt x="6321666" y="4922979"/>
                  <a:pt x="4908795" y="6342183"/>
                  <a:pt x="3160833" y="6350000"/>
                </a:cubicBezTo>
                <a:cubicBezTo>
                  <a:pt x="1412871" y="6342183"/>
                  <a:pt x="0" y="4922979"/>
                  <a:pt x="0" y="3175000"/>
                </a:cubicBezTo>
                <a:cubicBezTo>
                  <a:pt x="0" y="1427021"/>
                  <a:pt x="1412871" y="7817"/>
                  <a:pt x="3160833" y="0"/>
                </a:cubicBezTo>
                <a:close/>
              </a:path>
            </a:pathLst>
          </a:custGeom>
          <a:solidFill>
            <a:srgbClr val="9AB6D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8" name="Google Shape;148;p8"/>
          <p:cNvSpPr/>
          <p:nvPr/>
        </p:nvSpPr>
        <p:spPr>
          <a:xfrm>
            <a:off x="1153788" y="0"/>
            <a:ext cx="4380914" cy="4400550"/>
          </a:xfrm>
          <a:custGeom>
            <a:avLst/>
            <a:gdLst/>
            <a:ahLst/>
            <a:cxnLst/>
            <a:rect l="l" t="t" r="r" b="b"/>
            <a:pathLst>
              <a:path w="6321665" h="6350000" extrusionOk="0">
                <a:moveTo>
                  <a:pt x="3160833" y="0"/>
                </a:moveTo>
                <a:lnTo>
                  <a:pt x="3160833" y="0"/>
                </a:lnTo>
                <a:cubicBezTo>
                  <a:pt x="4908795" y="7817"/>
                  <a:pt x="6321666" y="1427021"/>
                  <a:pt x="6321666" y="3175000"/>
                </a:cubicBezTo>
                <a:cubicBezTo>
                  <a:pt x="6321666" y="4922979"/>
                  <a:pt x="4908795" y="6342183"/>
                  <a:pt x="3160833" y="6350000"/>
                </a:cubicBezTo>
                <a:cubicBezTo>
                  <a:pt x="1412871" y="6342183"/>
                  <a:pt x="0" y="4922979"/>
                  <a:pt x="0" y="3175000"/>
                </a:cubicBezTo>
                <a:cubicBezTo>
                  <a:pt x="0" y="1427021"/>
                  <a:pt x="1412871" y="7817"/>
                  <a:pt x="3160833" y="0"/>
                </a:cubicBezTo>
                <a:close/>
              </a:path>
            </a:pathLst>
          </a:custGeom>
          <a:solidFill>
            <a:srgbClr val="9AB6D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8"/>
          <p:cNvSpPr/>
          <p:nvPr/>
        </p:nvSpPr>
        <p:spPr>
          <a:xfrm>
            <a:off x="620388" y="5243125"/>
            <a:ext cx="4380914" cy="4400550"/>
          </a:xfrm>
          <a:custGeom>
            <a:avLst/>
            <a:gdLst/>
            <a:ahLst/>
            <a:cxnLst/>
            <a:rect l="l" t="t" r="r" b="b"/>
            <a:pathLst>
              <a:path w="6321665" h="6350000" extrusionOk="0">
                <a:moveTo>
                  <a:pt x="3160833" y="0"/>
                </a:moveTo>
                <a:lnTo>
                  <a:pt x="3160833" y="0"/>
                </a:lnTo>
                <a:cubicBezTo>
                  <a:pt x="4908795" y="7817"/>
                  <a:pt x="6321666" y="1427021"/>
                  <a:pt x="6321666" y="3175000"/>
                </a:cubicBezTo>
                <a:cubicBezTo>
                  <a:pt x="6321666" y="4922979"/>
                  <a:pt x="4908795" y="6342183"/>
                  <a:pt x="3160833" y="6350000"/>
                </a:cubicBezTo>
                <a:cubicBezTo>
                  <a:pt x="1412871" y="6342183"/>
                  <a:pt x="0" y="4922979"/>
                  <a:pt x="0" y="3175000"/>
                </a:cubicBezTo>
                <a:cubicBezTo>
                  <a:pt x="0" y="1427021"/>
                  <a:pt x="1412871" y="7817"/>
                  <a:pt x="3160833" y="0"/>
                </a:cubicBezTo>
                <a:close/>
              </a:path>
            </a:pathLst>
          </a:custGeom>
          <a:solidFill>
            <a:srgbClr val="9AB6D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0" name="Google Shape;150;p8"/>
          <p:cNvSpPr/>
          <p:nvPr/>
        </p:nvSpPr>
        <p:spPr>
          <a:xfrm>
            <a:off x="7118134" y="457200"/>
            <a:ext cx="4380914" cy="4400550"/>
          </a:xfrm>
          <a:custGeom>
            <a:avLst/>
            <a:gdLst/>
            <a:ahLst/>
            <a:cxnLst/>
            <a:rect l="l" t="t" r="r" b="b"/>
            <a:pathLst>
              <a:path w="6321665" h="6350000" extrusionOk="0">
                <a:moveTo>
                  <a:pt x="3160833" y="0"/>
                </a:moveTo>
                <a:lnTo>
                  <a:pt x="3160833" y="0"/>
                </a:lnTo>
                <a:cubicBezTo>
                  <a:pt x="4908795" y="7817"/>
                  <a:pt x="6321666" y="1427021"/>
                  <a:pt x="6321666" y="3175000"/>
                </a:cubicBezTo>
                <a:cubicBezTo>
                  <a:pt x="6321666" y="4922979"/>
                  <a:pt x="4908795" y="6342183"/>
                  <a:pt x="3160833" y="6350000"/>
                </a:cubicBezTo>
                <a:cubicBezTo>
                  <a:pt x="1412871" y="6342183"/>
                  <a:pt x="0" y="4922979"/>
                  <a:pt x="0" y="3175000"/>
                </a:cubicBezTo>
                <a:cubicBezTo>
                  <a:pt x="0" y="1427021"/>
                  <a:pt x="1412871" y="7817"/>
                  <a:pt x="3160833" y="0"/>
                </a:cubicBezTo>
                <a:close/>
              </a:path>
            </a:pathLst>
          </a:custGeom>
          <a:solidFill>
            <a:srgbClr val="9AB6D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p8"/>
          <p:cNvSpPr txBox="1"/>
          <p:nvPr/>
        </p:nvSpPr>
        <p:spPr>
          <a:xfrm>
            <a:off x="1143970" y="1770380"/>
            <a:ext cx="4400550" cy="887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Fabricant</a:t>
            </a:r>
            <a:endParaRPr/>
          </a:p>
        </p:txBody>
      </p:sp>
      <p:sp>
        <p:nvSpPr>
          <p:cNvPr id="152" name="Google Shape;152;p8"/>
          <p:cNvSpPr txBox="1"/>
          <p:nvPr/>
        </p:nvSpPr>
        <p:spPr>
          <a:xfrm>
            <a:off x="610570" y="6654801"/>
            <a:ext cx="4400550" cy="887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Opérateur</a:t>
            </a:r>
            <a:endParaRPr/>
          </a:p>
        </p:txBody>
      </p:sp>
      <p:sp>
        <p:nvSpPr>
          <p:cNvPr id="153" name="Google Shape;153;p8"/>
          <p:cNvSpPr txBox="1"/>
          <p:nvPr/>
        </p:nvSpPr>
        <p:spPr>
          <a:xfrm>
            <a:off x="7108316" y="2562225"/>
            <a:ext cx="4400550" cy="887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Fournisseur</a:t>
            </a:r>
            <a:endParaRPr/>
          </a:p>
        </p:txBody>
      </p:sp>
      <p:sp>
        <p:nvSpPr>
          <p:cNvPr id="154" name="Google Shape;154;p8"/>
          <p:cNvSpPr txBox="1"/>
          <p:nvPr/>
        </p:nvSpPr>
        <p:spPr>
          <a:xfrm>
            <a:off x="13420725" y="1709103"/>
            <a:ext cx="4400550" cy="887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Intégrateur</a:t>
            </a:r>
            <a:endParaRPr/>
          </a:p>
        </p:txBody>
      </p:sp>
      <p:sp>
        <p:nvSpPr>
          <p:cNvPr id="155" name="Google Shape;155;p8"/>
          <p:cNvSpPr txBox="1"/>
          <p:nvPr/>
        </p:nvSpPr>
        <p:spPr>
          <a:xfrm>
            <a:off x="13420725" y="6654801"/>
            <a:ext cx="4400550" cy="887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Acteurs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9"/>
          <p:cNvSpPr txBox="1"/>
          <p:nvPr/>
        </p:nvSpPr>
        <p:spPr>
          <a:xfrm>
            <a:off x="1452820" y="3686551"/>
            <a:ext cx="15382359" cy="30091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100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743" b="1" i="0" u="none" strike="noStrike" cap="none">
                <a:solidFill>
                  <a:srgbClr val="FFFFFF"/>
                </a:solidFill>
                <a:latin typeface="Cormorant Garamond"/>
                <a:ea typeface="Cormorant Garamond"/>
                <a:cs typeface="Cormorant Garamond"/>
                <a:sym typeface="Cormorant Garamond"/>
              </a:rPr>
              <a:t>III-VULNÉRABILITÉ DES OBJETS CONNECTÉS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Google Shape;165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2281" y="5143500"/>
            <a:ext cx="4658143" cy="48459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454956" y="4800600"/>
            <a:ext cx="4415623" cy="5188823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10"/>
          <p:cNvSpPr txBox="1"/>
          <p:nvPr/>
        </p:nvSpPr>
        <p:spPr>
          <a:xfrm>
            <a:off x="3372148" y="537527"/>
            <a:ext cx="9943505" cy="887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Manque de protection By design</a:t>
            </a:r>
            <a:endParaRPr/>
          </a:p>
        </p:txBody>
      </p:sp>
      <p:sp>
        <p:nvSpPr>
          <p:cNvPr id="168" name="Google Shape;168;p10"/>
          <p:cNvSpPr txBox="1"/>
          <p:nvPr/>
        </p:nvSpPr>
        <p:spPr>
          <a:xfrm>
            <a:off x="1028700" y="1974216"/>
            <a:ext cx="7009805" cy="7124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Vulnérabilité système</a:t>
            </a:r>
            <a:endParaRPr/>
          </a:p>
        </p:txBody>
      </p:sp>
      <p:sp>
        <p:nvSpPr>
          <p:cNvPr id="169" name="Google Shape;169;p10"/>
          <p:cNvSpPr txBox="1"/>
          <p:nvPr/>
        </p:nvSpPr>
        <p:spPr>
          <a:xfrm>
            <a:off x="10237905" y="1666079"/>
            <a:ext cx="7315200" cy="155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Risque d'atteinte de la vie privée augmente </a:t>
            </a:r>
            <a:endParaRPr/>
          </a:p>
        </p:txBody>
      </p:sp>
      <p:sp>
        <p:nvSpPr>
          <p:cNvPr id="170" name="Google Shape;170;p10"/>
          <p:cNvSpPr txBox="1"/>
          <p:nvPr/>
        </p:nvSpPr>
        <p:spPr>
          <a:xfrm>
            <a:off x="9107537" y="5622607"/>
            <a:ext cx="9943505" cy="7124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Impact sur le monde physique</a:t>
            </a:r>
            <a:endParaRPr/>
          </a:p>
        </p:txBody>
      </p:sp>
      <p:sp>
        <p:nvSpPr>
          <p:cNvPr id="171" name="Google Shape;171;p10"/>
          <p:cNvSpPr txBox="1"/>
          <p:nvPr/>
        </p:nvSpPr>
        <p:spPr>
          <a:xfrm>
            <a:off x="773311" y="2673350"/>
            <a:ext cx="8334226" cy="1780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Piratage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++ </a:t>
            </a:r>
            <a:endParaRPr/>
          </a:p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effets </a:t>
            </a:r>
            <a:r>
              <a:rPr lang="en-US" sz="3399" b="1" i="0" u="none" strike="noStrike" cap="none">
                <a:solidFill>
                  <a:srgbClr val="FF1616"/>
                </a:solidFill>
                <a:latin typeface="Open Sans"/>
                <a:ea typeface="Open Sans"/>
                <a:cs typeface="Open Sans"/>
                <a:sym typeface="Open Sans"/>
              </a:rPr>
              <a:t>dominos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sur tous les objets connectés de l'entreprise </a:t>
            </a:r>
            <a:endParaRPr/>
          </a:p>
        </p:txBody>
      </p:sp>
      <p:sp>
        <p:nvSpPr>
          <p:cNvPr id="172" name="Google Shape;172;p10"/>
          <p:cNvSpPr txBox="1"/>
          <p:nvPr/>
        </p:nvSpPr>
        <p:spPr>
          <a:xfrm>
            <a:off x="9870579" y="3362960"/>
            <a:ext cx="8417421" cy="1780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Quantité d'information sur l'utilisateur </a:t>
            </a:r>
            <a:r>
              <a:rPr lang="en-US" sz="3399" b="0" i="0" u="sng" strike="noStrike" cap="none">
                <a:solidFill>
                  <a:srgbClr val="FF1616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augmente</a:t>
            </a:r>
            <a:endParaRPr/>
          </a:p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localisation, données bancaires…</a:t>
            </a:r>
            <a:endParaRPr/>
          </a:p>
        </p:txBody>
      </p:sp>
      <p:sp>
        <p:nvSpPr>
          <p:cNvPr id="173" name="Google Shape;173;p10"/>
          <p:cNvSpPr txBox="1"/>
          <p:nvPr/>
        </p:nvSpPr>
        <p:spPr>
          <a:xfrm>
            <a:off x="10438209" y="6611302"/>
            <a:ext cx="7582495" cy="29806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Sécurité insuffisante 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augmentation critique température de fonderie 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pannes de courant à l’échelle de plusieurs agglomérations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Google Shape;178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555973" y="2406207"/>
            <a:ext cx="7074803" cy="7880793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11"/>
          <p:cNvSpPr txBox="1"/>
          <p:nvPr/>
        </p:nvSpPr>
        <p:spPr>
          <a:xfrm>
            <a:off x="2670048" y="518477"/>
            <a:ext cx="8256913" cy="13140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99" b="0" i="0" u="none" strike="noStrike" cap="none" dirty="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Marché fragile</a:t>
            </a:r>
            <a:endParaRPr dirty="0"/>
          </a:p>
        </p:txBody>
      </p:sp>
      <p:sp>
        <p:nvSpPr>
          <p:cNvPr id="180" name="Google Shape;180;p11"/>
          <p:cNvSpPr txBox="1"/>
          <p:nvPr/>
        </p:nvSpPr>
        <p:spPr>
          <a:xfrm>
            <a:off x="1016347" y="2419667"/>
            <a:ext cx="9958200" cy="491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Valeur d’usage encore</a:t>
            </a:r>
            <a:r>
              <a:rPr lang="en-US" sz="3399" b="0" i="0" u="none" strike="noStrike" cap="none">
                <a:solidFill>
                  <a:srgbClr val="FF1616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incertaine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: 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--&gt; « </a:t>
            </a:r>
            <a:r>
              <a:rPr lang="en-US" sz="3399" b="1" i="0" u="sng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l’effet gadget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"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--&gt; l'utilisateur doit être connaisseur</a:t>
            </a:r>
            <a:endParaRPr/>
          </a:p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FF1616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FF1616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Desinterêt rapide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: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commercialisation </a:t>
            </a:r>
            <a:r>
              <a:rPr lang="en-US" sz="3399">
                <a:latin typeface="Open Sans Light"/>
                <a:ea typeface="Open Sans Light"/>
                <a:cs typeface="Open Sans Light"/>
                <a:sym typeface="Open Sans Light"/>
              </a:rPr>
              <a:t>intéressante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si </a:t>
            </a:r>
            <a:r>
              <a:rPr lang="en-US" sz="33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usage quotidien</a:t>
            </a:r>
            <a:endParaRPr/>
          </a:p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Durée de vie </a:t>
            </a:r>
            <a:r>
              <a:rPr lang="en-US" sz="3399" b="0" i="0" u="none" strike="noStrike" cap="none">
                <a:solidFill>
                  <a:srgbClr val="FF1616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insuffisante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:</a:t>
            </a:r>
            <a:endParaRPr/>
          </a:p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1" i="0" u="sng" strike="noStrike" cap="none">
                <a:solidFill>
                  <a:srgbClr val="FF1616"/>
                </a:solidFill>
                <a:latin typeface="Open Sans"/>
                <a:ea typeface="Open Sans"/>
                <a:cs typeface="Open Sans"/>
                <a:sym typeface="Open Sans"/>
              </a:rPr>
              <a:t>Autonomie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très observés pour l'achat 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2"/>
          <p:cNvSpPr txBox="1"/>
          <p:nvPr/>
        </p:nvSpPr>
        <p:spPr>
          <a:xfrm>
            <a:off x="1329261" y="4191538"/>
            <a:ext cx="15629479" cy="1233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299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658" b="1" i="0" u="none" strike="noStrike" cap="none">
                <a:solidFill>
                  <a:srgbClr val="FFFFFF"/>
                </a:solidFill>
                <a:latin typeface="Cormorant Garamond"/>
                <a:ea typeface="Cormorant Garamond"/>
                <a:cs typeface="Cormorant Garamond"/>
                <a:sym typeface="Cormorant Garamond"/>
              </a:rPr>
              <a:t>SANTÉ CONNECTÉE</a:t>
            </a:r>
            <a:endParaRPr/>
          </a:p>
        </p:txBody>
      </p:sp>
      <p:grpSp>
        <p:nvGrpSpPr>
          <p:cNvPr id="186" name="Google Shape;186;p12"/>
          <p:cNvGrpSpPr/>
          <p:nvPr/>
        </p:nvGrpSpPr>
        <p:grpSpPr>
          <a:xfrm>
            <a:off x="-331051" y="0"/>
            <a:ext cx="18727601" cy="1637629"/>
            <a:chOff x="0" y="0"/>
            <a:chExt cx="24970135" cy="2183505"/>
          </a:xfrm>
        </p:grpSpPr>
        <p:pic>
          <p:nvPicPr>
            <p:cNvPr id="187" name="Google Shape;187;p1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8339776" y="0"/>
              <a:ext cx="8339776" cy="218350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" name="Google Shape;188;p1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 flipH="1">
              <a:off x="0" y="0"/>
              <a:ext cx="8339776" cy="218350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9" name="Google Shape;189;p1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 flipH="1">
              <a:off x="16630358" y="0"/>
              <a:ext cx="8339776" cy="2183505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3"/>
          <p:cNvSpPr txBox="1"/>
          <p:nvPr/>
        </p:nvSpPr>
        <p:spPr>
          <a:xfrm>
            <a:off x="1452820" y="3934910"/>
            <a:ext cx="15382359" cy="1525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100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743" b="1" i="0" u="none" strike="noStrike" cap="none">
                <a:solidFill>
                  <a:srgbClr val="FFFFFF"/>
                </a:solidFill>
                <a:latin typeface="Cormorant Garamond"/>
                <a:ea typeface="Cormorant Garamond"/>
                <a:cs typeface="Cormorant Garamond"/>
                <a:sym typeface="Cormorant Garamond"/>
              </a:rPr>
              <a:t>I-DÉFINITION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" name="Google Shape;199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44000" y="3967386"/>
            <a:ext cx="10115723" cy="3905437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14"/>
          <p:cNvSpPr txBox="1"/>
          <p:nvPr/>
        </p:nvSpPr>
        <p:spPr>
          <a:xfrm>
            <a:off x="430225" y="1408205"/>
            <a:ext cx="7949400" cy="345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Santé connectée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: </a:t>
            </a:r>
            <a:endParaRPr/>
          </a:p>
          <a:p>
            <a:pPr marL="457200" marR="0" lvl="0" indent="-444436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FF1616"/>
              </a:buClr>
              <a:buSzPts val="3399"/>
              <a:buFont typeface="Open Sans Light"/>
              <a:buChar char="●"/>
            </a:pPr>
            <a:r>
              <a:rPr lang="en-US" sz="3399" b="0" i="0" u="none" strike="noStrike" cap="none">
                <a:solidFill>
                  <a:srgbClr val="FF1616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solution technologique</a:t>
            </a:r>
            <a:endParaRPr/>
          </a:p>
          <a:p>
            <a:pPr marL="457200" marR="0" lvl="0" indent="-444436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SzPts val="3399"/>
              <a:buFont typeface="Open Sans Light"/>
              <a:buChar char="●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mesure des </a:t>
            </a:r>
            <a:r>
              <a:rPr lang="en-US" sz="3399" b="0" i="0" u="none" strike="noStrike" cap="none">
                <a:solidFill>
                  <a:srgbClr val="FF1616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paramètre médicaux</a:t>
            </a:r>
            <a:endParaRPr/>
          </a:p>
          <a:p>
            <a:pPr marL="457200" marR="0" lvl="0" indent="-444436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SzPts val="3399"/>
              <a:buFont typeface="Open Sans Light"/>
              <a:buChar char="●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mesures des paramètre liés à l'activité </a:t>
            </a:r>
            <a:r>
              <a:rPr lang="en-US" sz="3399" b="0" i="0" u="none" strike="noStrike" cap="none">
                <a:solidFill>
                  <a:srgbClr val="FF1616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physique et bien-être</a:t>
            </a:r>
            <a:endParaRPr/>
          </a:p>
        </p:txBody>
      </p:sp>
      <p:sp>
        <p:nvSpPr>
          <p:cNvPr id="201" name="Google Shape;201;p14"/>
          <p:cNvSpPr txBox="1"/>
          <p:nvPr/>
        </p:nvSpPr>
        <p:spPr>
          <a:xfrm>
            <a:off x="430219" y="5025705"/>
            <a:ext cx="7357500" cy="198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E-santé</a:t>
            </a:r>
            <a:endParaRPr/>
          </a:p>
          <a:p>
            <a:pPr marL="457200" marR="0" lvl="0" indent="-444436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SzPts val="3399"/>
              <a:buFont typeface="Open Sans Light"/>
              <a:buChar char="●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utilisation du </a:t>
            </a:r>
            <a:r>
              <a:rPr lang="en-US" sz="3399" b="0" i="0" u="none" strike="noStrike" cap="none">
                <a:solidFill>
                  <a:srgbClr val="FF1616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numérique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pour la santé</a:t>
            </a:r>
            <a:endParaRPr/>
          </a:p>
        </p:txBody>
      </p:sp>
      <p:sp>
        <p:nvSpPr>
          <p:cNvPr id="202" name="Google Shape;202;p14"/>
          <p:cNvSpPr txBox="1"/>
          <p:nvPr/>
        </p:nvSpPr>
        <p:spPr>
          <a:xfrm>
            <a:off x="430213" y="7178010"/>
            <a:ext cx="7357500" cy="272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m-santé:</a:t>
            </a:r>
            <a:endParaRPr/>
          </a:p>
          <a:p>
            <a:pPr marL="457200" marR="0" lvl="0" indent="-444436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SzPts val="3399"/>
              <a:buFont typeface="Open Sans Light"/>
              <a:buChar char="●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dispositifs </a:t>
            </a:r>
            <a:r>
              <a:rPr lang="en-US" sz="3399" b="0" i="0" u="none" strike="noStrike" cap="none">
                <a:solidFill>
                  <a:srgbClr val="FF1616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mobiles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(portables/tablettes)</a:t>
            </a:r>
            <a:endParaRPr/>
          </a:p>
          <a:p>
            <a:pPr marL="457200" marR="0" lvl="0" indent="-444436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Open Sans Light"/>
              <a:buChar char="●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surveillance des patients </a:t>
            </a:r>
            <a:endParaRPr/>
          </a:p>
        </p:txBody>
      </p:sp>
      <p:sp>
        <p:nvSpPr>
          <p:cNvPr id="203" name="Google Shape;203;p14"/>
          <p:cNvSpPr txBox="1"/>
          <p:nvPr/>
        </p:nvSpPr>
        <p:spPr>
          <a:xfrm>
            <a:off x="1753419" y="142875"/>
            <a:ext cx="14781163" cy="11277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600" b="1" i="0" u="none" strike="noStrike" cap="none">
                <a:solidFill>
                  <a:srgbClr val="FEFCFC"/>
                </a:solidFill>
                <a:latin typeface="Open Sans ExtraBold"/>
                <a:ea typeface="Open Sans ExtraBold"/>
                <a:cs typeface="Open Sans ExtraBold"/>
                <a:sym typeface="Open Sans ExtraBold"/>
              </a:rPr>
              <a:t>Les différentes santés connectées</a:t>
            </a:r>
            <a:endParaRPr/>
          </a:p>
        </p:txBody>
      </p:sp>
      <p:sp>
        <p:nvSpPr>
          <p:cNvPr id="204" name="Google Shape;204;p14"/>
          <p:cNvSpPr txBox="1"/>
          <p:nvPr/>
        </p:nvSpPr>
        <p:spPr>
          <a:xfrm>
            <a:off x="9991799" y="6542722"/>
            <a:ext cx="6229201" cy="887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Maintient à domicile</a:t>
            </a:r>
            <a:endParaRPr/>
          </a:p>
        </p:txBody>
      </p:sp>
      <p:sp>
        <p:nvSpPr>
          <p:cNvPr id="205" name="Google Shape;205;p14"/>
          <p:cNvSpPr txBox="1"/>
          <p:nvPr/>
        </p:nvSpPr>
        <p:spPr>
          <a:xfrm>
            <a:off x="12661106" y="4175125"/>
            <a:ext cx="5626894" cy="887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E santé et m santé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" name="Google Shape;210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8100000">
            <a:off x="603472" y="5710178"/>
            <a:ext cx="6201955" cy="490518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10113127">
            <a:off x="-158794" y="566678"/>
            <a:ext cx="6201955" cy="490518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0012882">
            <a:off x="7077709" y="1928737"/>
            <a:ext cx="4132582" cy="32684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63013">
            <a:off x="10882721" y="5996408"/>
            <a:ext cx="5025641" cy="3974825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15"/>
          <p:cNvSpPr txBox="1"/>
          <p:nvPr/>
        </p:nvSpPr>
        <p:spPr>
          <a:xfrm>
            <a:off x="4247555" y="5130738"/>
            <a:ext cx="9792900" cy="192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1" i="0" u="none" strike="noStrike" cap="none">
                <a:solidFill>
                  <a:srgbClr val="FEFCFC"/>
                </a:solidFill>
                <a:latin typeface="Open Sans"/>
                <a:ea typeface="Open Sans"/>
                <a:cs typeface="Open Sans"/>
                <a:sym typeface="Open Sans"/>
              </a:rPr>
              <a:t>Avantages de la santé connecté</a:t>
            </a:r>
            <a:r>
              <a:rPr lang="en-US" sz="5199" b="1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b="1"/>
          </a:p>
        </p:txBody>
      </p:sp>
      <p:sp>
        <p:nvSpPr>
          <p:cNvPr id="215" name="Google Shape;215;p15"/>
          <p:cNvSpPr txBox="1"/>
          <p:nvPr/>
        </p:nvSpPr>
        <p:spPr>
          <a:xfrm>
            <a:off x="1028700" y="461327"/>
            <a:ext cx="3826966" cy="36588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Connection du patient avec sa </a:t>
            </a:r>
            <a:r>
              <a:rPr lang="en-US" sz="5199" b="0" i="0" u="none" strike="noStrike" cap="none">
                <a:solidFill>
                  <a:srgbClr val="FF1616"/>
                </a:solidFill>
                <a:latin typeface="Open Sans"/>
                <a:ea typeface="Open Sans"/>
                <a:cs typeface="Open Sans"/>
                <a:sym typeface="Open Sans"/>
              </a:rPr>
              <a:t>physiologie</a:t>
            </a:r>
            <a:endParaRPr/>
          </a:p>
        </p:txBody>
      </p:sp>
      <p:pic>
        <p:nvPicPr>
          <p:cNvPr id="216" name="Google Shape;216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3397407">
            <a:off x="11949521" y="400322"/>
            <a:ext cx="5025641" cy="3974825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15"/>
          <p:cNvSpPr txBox="1"/>
          <p:nvPr/>
        </p:nvSpPr>
        <p:spPr>
          <a:xfrm>
            <a:off x="12935620" y="461327"/>
            <a:ext cx="4931866" cy="36588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Connection du patient avec son </a:t>
            </a:r>
            <a:r>
              <a:rPr lang="en-US" sz="5199" b="0" i="0" u="none" strike="noStrike" cap="none">
                <a:solidFill>
                  <a:srgbClr val="FF1616"/>
                </a:solidFill>
                <a:latin typeface="Open Sans"/>
                <a:ea typeface="Open Sans"/>
                <a:cs typeface="Open Sans"/>
                <a:sym typeface="Open Sans"/>
              </a:rPr>
              <a:t>environnement</a:t>
            </a:r>
            <a:endParaRPr/>
          </a:p>
        </p:txBody>
      </p:sp>
      <p:sp>
        <p:nvSpPr>
          <p:cNvPr id="218" name="Google Shape;218;p15"/>
          <p:cNvSpPr txBox="1"/>
          <p:nvPr/>
        </p:nvSpPr>
        <p:spPr>
          <a:xfrm>
            <a:off x="7230517" y="2609850"/>
            <a:ext cx="3826966" cy="1811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Connection des patient </a:t>
            </a:r>
            <a:endParaRPr/>
          </a:p>
        </p:txBody>
      </p:sp>
      <p:sp>
        <p:nvSpPr>
          <p:cNvPr id="219" name="Google Shape;219;p15"/>
          <p:cNvSpPr txBox="1"/>
          <p:nvPr/>
        </p:nvSpPr>
        <p:spPr>
          <a:xfrm>
            <a:off x="11479336" y="6523355"/>
            <a:ext cx="5122366" cy="2734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Connection</a:t>
            </a:r>
            <a:endParaRPr/>
          </a:p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 des professionnels </a:t>
            </a:r>
            <a:endParaRPr/>
          </a:p>
        </p:txBody>
      </p:sp>
      <p:sp>
        <p:nvSpPr>
          <p:cNvPr id="220" name="Google Shape;220;p15"/>
          <p:cNvSpPr txBox="1"/>
          <p:nvPr/>
        </p:nvSpPr>
        <p:spPr>
          <a:xfrm>
            <a:off x="773236" y="7051357"/>
            <a:ext cx="6457281" cy="1811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Connection professionel/patient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Google Shape;225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90859" y="5559230"/>
            <a:ext cx="7622323" cy="47277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597906" y="1028700"/>
            <a:ext cx="5690094" cy="5690094"/>
          </a:xfrm>
          <a:prstGeom prst="rect">
            <a:avLst/>
          </a:prstGeom>
          <a:noFill/>
          <a:ln>
            <a:noFill/>
          </a:ln>
        </p:spPr>
      </p:pic>
      <p:sp>
        <p:nvSpPr>
          <p:cNvPr id="227" name="Google Shape;227;p16"/>
          <p:cNvSpPr txBox="1"/>
          <p:nvPr/>
        </p:nvSpPr>
        <p:spPr>
          <a:xfrm>
            <a:off x="10206038" y="4819968"/>
            <a:ext cx="9525" cy="580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264388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16"/>
          <p:cNvSpPr txBox="1"/>
          <p:nvPr/>
        </p:nvSpPr>
        <p:spPr>
          <a:xfrm>
            <a:off x="616819" y="537528"/>
            <a:ext cx="10196400" cy="192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Attentes des </a:t>
            </a:r>
            <a:r>
              <a:rPr lang="en-US" sz="5199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usagers</a:t>
            </a:r>
            <a:r>
              <a:rPr lang="en-US" sz="5199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de la e-santé</a:t>
            </a:r>
            <a:endParaRPr/>
          </a:p>
        </p:txBody>
      </p:sp>
      <p:sp>
        <p:nvSpPr>
          <p:cNvPr id="229" name="Google Shape;229;p16"/>
          <p:cNvSpPr txBox="1"/>
          <p:nvPr/>
        </p:nvSpPr>
        <p:spPr>
          <a:xfrm>
            <a:off x="616819" y="2506027"/>
            <a:ext cx="10788900" cy="272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réponses aux </a:t>
            </a:r>
            <a:r>
              <a:rPr lang="en-US" sz="3399" b="1" i="0" u="none" strike="noStrike" cap="none">
                <a:solidFill>
                  <a:srgbClr val="FF1616"/>
                </a:solidFill>
                <a:latin typeface="Open Sans"/>
                <a:ea typeface="Open Sans"/>
                <a:cs typeface="Open Sans"/>
                <a:sym typeface="Open Sans"/>
              </a:rPr>
              <a:t>déserts médicaux</a:t>
            </a:r>
            <a:endParaRPr/>
          </a:p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prise en </a:t>
            </a:r>
            <a:r>
              <a:rPr lang="en-US" sz="3399" b="0" i="0" u="none" strike="noStrike" cap="none">
                <a:solidFill>
                  <a:srgbClr val="FF1616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charge à distances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des personnes à risques</a:t>
            </a:r>
            <a:endParaRPr/>
          </a:p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traitement des</a:t>
            </a:r>
            <a:r>
              <a:rPr lang="en-US" sz="3399" b="0" i="0" u="none" strike="noStrike" cap="none">
                <a:solidFill>
                  <a:srgbClr val="FF1616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maladies chroniques</a:t>
            </a:r>
            <a:endParaRPr/>
          </a:p>
          <a:p>
            <a:pPr marL="734059" marR="0" lvl="1" indent="-367030" algn="l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399"/>
              <a:buFont typeface="Arial"/>
              <a:buChar char="•"/>
            </a:pPr>
            <a:r>
              <a:rPr lang="en-US" sz="3399">
                <a:latin typeface="Open Sans Light"/>
                <a:ea typeface="Open Sans Light"/>
                <a:cs typeface="Open Sans Light"/>
                <a:sym typeface="Open Sans Light"/>
              </a:rPr>
              <a:t>réduit</a:t>
            </a:r>
            <a:r>
              <a:rPr lang="en-US" sz="3399" b="0" i="0" u="none" strike="noStrike" cap="none">
                <a:solidFill>
                  <a:srgbClr val="000000"/>
                </a:solidFill>
                <a:latin typeface="Open Sans Light"/>
                <a:ea typeface="Open Sans Light"/>
                <a:cs typeface="Open Sans Light"/>
                <a:sym typeface="Open Sans Light"/>
              </a:rPr>
              <a:t> le coût de notre système de santé </a:t>
            </a:r>
            <a:endParaRPr/>
          </a:p>
        </p:txBody>
      </p:sp>
      <p:sp>
        <p:nvSpPr>
          <p:cNvPr id="230" name="Google Shape;230;p16"/>
          <p:cNvSpPr txBox="1"/>
          <p:nvPr/>
        </p:nvSpPr>
        <p:spPr>
          <a:xfrm>
            <a:off x="2896717" y="7981593"/>
            <a:ext cx="6229201" cy="887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Maintient à domicile</a:t>
            </a:r>
            <a:endParaRPr/>
          </a:p>
        </p:txBody>
      </p:sp>
      <p:sp>
        <p:nvSpPr>
          <p:cNvPr id="231" name="Google Shape;231;p16"/>
          <p:cNvSpPr txBox="1"/>
          <p:nvPr/>
        </p:nvSpPr>
        <p:spPr>
          <a:xfrm>
            <a:off x="8520188" y="5861646"/>
            <a:ext cx="3371701" cy="1811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199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santé du patient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7"/>
          <p:cNvSpPr txBox="1"/>
          <p:nvPr/>
        </p:nvSpPr>
        <p:spPr>
          <a:xfrm>
            <a:off x="1066800" y="1573292"/>
            <a:ext cx="15087600" cy="714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propos des objets connectés, cochez </a:t>
            </a:r>
            <a:r>
              <a:rPr lang="en-US" sz="4000" b="0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L’ITEM</a:t>
            </a:r>
            <a:r>
              <a:rPr lang="en-US" sz="4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vrai :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A) Il n’y a pas de risque de fuite des informations personnelles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B) Il n’y a pas de risque physique en cas d’attaque sur un objet connecté car </a:t>
            </a:r>
            <a:r>
              <a:rPr lang="en-US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tout</a:t>
            </a:r>
            <a:r>
              <a:rPr lang="en-US" sz="4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est</a:t>
            </a:r>
            <a:r>
              <a:rPr lang="en-US" sz="4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informatique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C) Les objets connectées sont anciens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D) La barrière des </a:t>
            </a:r>
            <a:r>
              <a:rPr lang="en-US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péages</a:t>
            </a:r>
            <a:r>
              <a:rPr lang="en-US" sz="4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des autoroutes n’est pas une forme d’objet connecté.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E) Les propositions A, B, C et D sont fausses </a:t>
            </a:r>
            <a:endParaRPr/>
          </a:p>
          <a:p>
            <a:pPr marL="0" marR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4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8"/>
          <p:cNvSpPr txBox="1"/>
          <p:nvPr/>
        </p:nvSpPr>
        <p:spPr>
          <a:xfrm>
            <a:off x="1066800" y="1573292"/>
            <a:ext cx="15087600" cy="71404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propos des objets connectés, cochez </a:t>
            </a:r>
            <a:r>
              <a:rPr lang="en-US" sz="4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L’ITEM</a:t>
            </a:r>
            <a:r>
              <a:rPr lang="en-US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vrai :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A) Il n’y a pas de risque de fuite des informations personnelles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B) Il n’y a pas de risque physique en cas d’attaque sur un objet connecté car tous ce fait par informatique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C) Les objets connectées sont anciens 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D) La barrière des payage des autoroutes n’est pas une forme d’objet connecté. 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E) Les propositions A, B, C et D sont fausses </a:t>
            </a:r>
            <a:endParaRPr/>
          </a:p>
          <a:p>
            <a:pPr marL="0" marR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4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18"/>
          <p:cNvSpPr txBox="1"/>
          <p:nvPr/>
        </p:nvSpPr>
        <p:spPr>
          <a:xfrm>
            <a:off x="14325600" y="2476500"/>
            <a:ext cx="3657600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Au contraire si!</a:t>
            </a:r>
            <a:endParaRPr/>
          </a:p>
        </p:txBody>
      </p:sp>
      <p:sp>
        <p:nvSpPr>
          <p:cNvPr id="243" name="Google Shape;243;p18"/>
          <p:cNvSpPr txBox="1"/>
          <p:nvPr/>
        </p:nvSpPr>
        <p:spPr>
          <a:xfrm>
            <a:off x="1600200" y="571500"/>
            <a:ext cx="8763000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Reponse : C</a:t>
            </a:r>
            <a:endParaRPr/>
          </a:p>
        </p:txBody>
      </p:sp>
      <p:sp>
        <p:nvSpPr>
          <p:cNvPr id="244" name="Google Shape;244;p18"/>
          <p:cNvSpPr txBox="1"/>
          <p:nvPr/>
        </p:nvSpPr>
        <p:spPr>
          <a:xfrm>
            <a:off x="8229600" y="3964483"/>
            <a:ext cx="8305800" cy="1077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Si une usine est piraté cela peut avoir de lourde conséquences sur la santé des habitants autours</a:t>
            </a:r>
            <a:endParaRPr/>
          </a:p>
        </p:txBody>
      </p:sp>
      <p:sp>
        <p:nvSpPr>
          <p:cNvPr id="245" name="Google Shape;245;p18"/>
          <p:cNvSpPr txBox="1"/>
          <p:nvPr/>
        </p:nvSpPr>
        <p:spPr>
          <a:xfrm>
            <a:off x="8991600" y="5041701"/>
            <a:ext cx="3048000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Voir item D</a:t>
            </a:r>
            <a:endParaRPr/>
          </a:p>
        </p:txBody>
      </p:sp>
      <p:sp>
        <p:nvSpPr>
          <p:cNvPr id="246" name="Google Shape;246;p18"/>
          <p:cNvSpPr txBox="1"/>
          <p:nvPr/>
        </p:nvSpPr>
        <p:spPr>
          <a:xfrm>
            <a:off x="3352800" y="6438900"/>
            <a:ext cx="3581400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SI!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9"/>
          <p:cNvSpPr/>
          <p:nvPr/>
        </p:nvSpPr>
        <p:spPr>
          <a:xfrm>
            <a:off x="990600" y="1409700"/>
            <a:ext cx="14706601" cy="6785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  A propos des attentes de la santé connectés, cochez </a:t>
            </a:r>
            <a:r>
              <a:rPr lang="en-US" sz="4000" u="sng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L’ITEM</a:t>
            </a: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vrai :</a:t>
            </a:r>
            <a:endParaRPr/>
          </a:p>
          <a:p>
            <a:pPr marL="0" marR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A) Elle ne répond malheureusement pas aux problème des </a:t>
            </a:r>
            <a:r>
              <a:rPr lang="en-US" sz="4000">
                <a:latin typeface="Calibri"/>
                <a:ea typeface="Calibri"/>
                <a:cs typeface="Calibri"/>
                <a:sym typeface="Calibri"/>
              </a:rPr>
              <a:t>déserts</a:t>
            </a: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médicaux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B) Elle permet de connecté un patient et un professionnel de santé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C) Elle ne permet malheureusement pas de suivre les maladies chronique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D) Elle augmente le coût de la santé car il faut acheter </a:t>
            </a:r>
            <a:r>
              <a:rPr lang="en-US" sz="4000">
                <a:latin typeface="Calibri"/>
                <a:ea typeface="Calibri"/>
                <a:cs typeface="Calibri"/>
                <a:sym typeface="Calibri"/>
              </a:rPr>
              <a:t>tous</a:t>
            </a: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les appareils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E) Les propositions A, B, C et D sont fausses 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20"/>
          <p:cNvSpPr/>
          <p:nvPr/>
        </p:nvSpPr>
        <p:spPr>
          <a:xfrm>
            <a:off x="838200" y="1333500"/>
            <a:ext cx="14706601" cy="6785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  A propos des attentes de la santé connectés, cochez </a:t>
            </a:r>
            <a:r>
              <a:rPr lang="en-US" sz="4000" u="sng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L’ITEM</a:t>
            </a: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vrai :</a:t>
            </a:r>
            <a:endParaRPr/>
          </a:p>
          <a:p>
            <a:pPr marL="0" marR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A) Elle ne répond malheureusement pas aux problème des déserts médicaux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B) Elle permet de connecté un patient et un professionnel de santé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C) Elle ne permet malheureusement pas de suivre les maladies chronique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D) Elle augmente le coût de la santé car il faut acheter tout les appareils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E) Les propositions A, B, C et D sont fausses </a:t>
            </a:r>
            <a:endParaRPr/>
          </a:p>
        </p:txBody>
      </p:sp>
      <p:sp>
        <p:nvSpPr>
          <p:cNvPr id="257" name="Google Shape;257;p20"/>
          <p:cNvSpPr txBox="1"/>
          <p:nvPr/>
        </p:nvSpPr>
        <p:spPr>
          <a:xfrm>
            <a:off x="4038600" y="2781300"/>
            <a:ext cx="5486400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Si elle connecte tout le monde!</a:t>
            </a:r>
            <a:endParaRPr/>
          </a:p>
        </p:txBody>
      </p:sp>
      <p:sp>
        <p:nvSpPr>
          <p:cNvPr id="258" name="Google Shape;258;p20"/>
          <p:cNvSpPr txBox="1"/>
          <p:nvPr/>
        </p:nvSpPr>
        <p:spPr>
          <a:xfrm>
            <a:off x="4058653" y="5143500"/>
            <a:ext cx="5486400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Au contraire!</a:t>
            </a:r>
            <a:endParaRPr/>
          </a:p>
        </p:txBody>
      </p:sp>
      <p:sp>
        <p:nvSpPr>
          <p:cNvPr id="259" name="Google Shape;259;p20"/>
          <p:cNvSpPr txBox="1"/>
          <p:nvPr/>
        </p:nvSpPr>
        <p:spPr>
          <a:xfrm>
            <a:off x="3276600" y="6628538"/>
            <a:ext cx="6553200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Elle diminue les coûts de la santé!</a:t>
            </a:r>
            <a:endParaRPr/>
          </a:p>
        </p:txBody>
      </p:sp>
      <p:sp>
        <p:nvSpPr>
          <p:cNvPr id="260" name="Google Shape;260;p20"/>
          <p:cNvSpPr txBox="1"/>
          <p:nvPr/>
        </p:nvSpPr>
        <p:spPr>
          <a:xfrm>
            <a:off x="2514600" y="190500"/>
            <a:ext cx="9753600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Réponse : B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DCEF"/>
        </a:solidFill>
        <a:effectLst/>
      </p:bgPr>
    </p:bg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21"/>
          <p:cNvSpPr txBox="1"/>
          <p:nvPr/>
        </p:nvSpPr>
        <p:spPr>
          <a:xfrm>
            <a:off x="3551465" y="3057183"/>
            <a:ext cx="11185069" cy="29576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9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154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Merci!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750</Words>
  <Application>Microsoft Macintosh PowerPoint</Application>
  <PresentationFormat>Personnalisé</PresentationFormat>
  <Paragraphs>115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8" baseType="lpstr">
      <vt:lpstr>Open Sans ExtraBold</vt:lpstr>
      <vt:lpstr>Calibri</vt:lpstr>
      <vt:lpstr>Arial</vt:lpstr>
      <vt:lpstr>Open Sans Light</vt:lpstr>
      <vt:lpstr>Cormorant Garamond</vt:lpstr>
      <vt:lpstr>Open Sans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cp:lastModifiedBy>Clementine Schwartz</cp:lastModifiedBy>
  <cp:revision>2</cp:revision>
  <dcterms:created xsi:type="dcterms:W3CDTF">2006-08-16T00:00:00Z</dcterms:created>
  <dcterms:modified xsi:type="dcterms:W3CDTF">2021-08-27T16:01:33Z</dcterms:modified>
</cp:coreProperties>
</file>