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6" r:id="rId13"/>
    <p:sldId id="268" r:id="rId14"/>
    <p:sldId id="26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98" r:id="rId32"/>
    <p:sldId id="288" r:id="rId33"/>
    <p:sldId id="291" r:id="rId34"/>
    <p:sldId id="289" r:id="rId35"/>
    <p:sldId id="292" r:id="rId36"/>
    <p:sldId id="290" r:id="rId37"/>
    <p:sldId id="293" r:id="rId38"/>
    <p:sldId id="294" r:id="rId39"/>
    <p:sldId id="295" r:id="rId40"/>
    <p:sldId id="296" r:id="rId41"/>
    <p:sldId id="297" r:id="rId42"/>
    <p:sldId id="287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259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758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8077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5086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316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58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722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9829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74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756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0104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6473E-1AFB-4671-92A8-9FD5DF1F2D50}" type="datetimeFigureOut">
              <a:rPr lang="fr-FR" smtClean="0"/>
              <a:t>22/08/2020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2008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f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f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f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fif"/><Relationship Id="rId2" Type="http://schemas.openxmlformats.org/officeDocument/2006/relationships/image" Target="../media/image24.jf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f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17133-3340-4304-81DB-BCAA13A3A6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8329" y="887569"/>
            <a:ext cx="8637073" cy="2541431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Le noyau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911B45D-437F-46A4-96FD-F9EFC511C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837" y="1567003"/>
            <a:ext cx="4627010" cy="303385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9C82963-3442-4D43-96AA-FBCC2F3B87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53" y="1567004"/>
            <a:ext cx="2561369" cy="3033854"/>
          </a:xfrm>
          <a:prstGeom prst="rect">
            <a:avLst/>
          </a:prstGeom>
        </p:spPr>
      </p:pic>
      <p:pic>
        <p:nvPicPr>
          <p:cNvPr id="9" name="Image 8" descr="Une image contenant signe, pièce, horloge, dessin&#10;&#10;Description générée automatiquement">
            <a:extLst>
              <a:ext uri="{FF2B5EF4-FFF2-40B4-BE49-F238E27FC236}">
                <a16:creationId xmlns:a16="http://schemas.microsoft.com/office/drawing/2014/main" id="{6CE97AE6-FBE4-483D-88FC-171CFD35CD4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281" y="4600858"/>
            <a:ext cx="1747766" cy="157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35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11E633-CC6D-482C-B566-8970BE207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299819"/>
            <a:ext cx="9603275" cy="1049235"/>
          </a:xfrm>
        </p:spPr>
        <p:txBody>
          <a:bodyPr>
            <a:normAutofit/>
          </a:bodyPr>
          <a:lstStyle/>
          <a:p>
            <a:r>
              <a:rPr lang="fr-FR" sz="4000" dirty="0">
                <a:solidFill>
                  <a:srgbClr val="FF3399"/>
                </a:solidFill>
              </a:rPr>
              <a:t>I- Rutherford et son expérience :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2608837-8099-4348-A74E-11CE58ADB90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1521" y="4202808"/>
            <a:ext cx="2280352" cy="1845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0DF665C-A8F5-40E4-8AAE-13D70F33C1A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77" y="2288283"/>
            <a:ext cx="4425347" cy="294094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F8C0AF-0585-41A3-8482-04204BF7F64A}"/>
              </a:ext>
            </a:extLst>
          </p:cNvPr>
          <p:cNvSpPr txBox="1"/>
          <p:nvPr/>
        </p:nvSpPr>
        <p:spPr>
          <a:xfrm>
            <a:off x="10153650" y="66675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F484FC-6EF2-4A07-82F8-BCFCC69CADC8}"/>
              </a:ext>
            </a:extLst>
          </p:cNvPr>
          <p:cNvSpPr/>
          <p:nvPr/>
        </p:nvSpPr>
        <p:spPr>
          <a:xfrm>
            <a:off x="6010275" y="2112698"/>
            <a:ext cx="5044578" cy="1984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plupart des particules vont traverser le vide sans être déviées 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 panose="020F0502020204030204" pitchFamily="34" charset="0"/>
              <a:buChar char="-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petit pourcentage va passer à proximité du noyau et être dévié du fait de la charge positive 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 certaines vont rentrer en contact avec le noyau et rebondir sur la feuille d’or 1/20 000 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885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48D3E7-8AEF-4585-9085-F1EA478E6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400" dirty="0">
                <a:solidFill>
                  <a:srgbClr val="FF3399"/>
                </a:solidFill>
              </a:rPr>
              <a:t>II/ Composition du noyau et classification</a:t>
            </a:r>
            <a:br>
              <a:rPr lang="fr-FR" dirty="0"/>
            </a:b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1FFF065-DDC0-42C8-969F-66D890ED3B1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056" y="2145143"/>
            <a:ext cx="475742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19C695C-F240-4081-98BD-03436D0D849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62" y="3429000"/>
            <a:ext cx="4271909" cy="228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486289C-5F1C-4167-8BFB-296C7ADC56BD}"/>
              </a:ext>
            </a:extLst>
          </p:cNvPr>
          <p:cNvSpPr/>
          <p:nvPr/>
        </p:nvSpPr>
        <p:spPr>
          <a:xfrm>
            <a:off x="576316" y="3107168"/>
            <a:ext cx="5676900" cy="2303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A= nombre de nucléons (neutron et de proton) = nombre de masse 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Z= nombre de proton= nombre d'électron, proportionnel à la charge électrique du noyau= nombre de charge, indissociable de l’élément chimique 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X= symbole de l'élément 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N= nombre de neutron (A-Z)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EAC6EEAE-AA98-4C08-A16D-5FA5A9BD1373}"/>
              </a:ext>
            </a:extLst>
          </p:cNvPr>
          <p:cNvCxnSpPr>
            <a:cxnSpLocks/>
          </p:cNvCxnSpPr>
          <p:nvPr/>
        </p:nvCxnSpPr>
        <p:spPr>
          <a:xfrm>
            <a:off x="6381750" y="1853754"/>
            <a:ext cx="0" cy="428034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29ECE379-71F6-431B-9EE5-BC5F6B00F421}"/>
              </a:ext>
            </a:extLst>
          </p:cNvPr>
          <p:cNvSpPr/>
          <p:nvPr/>
        </p:nvSpPr>
        <p:spPr>
          <a:xfrm>
            <a:off x="7059061" y="2236433"/>
            <a:ext cx="4271909" cy="779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tableau périodique des éléments classe les éléments par le Z croissant</a:t>
            </a:r>
          </a:p>
        </p:txBody>
      </p:sp>
    </p:spTree>
    <p:extLst>
      <p:ext uri="{BB962C8B-B14F-4D97-AF65-F5344CB8AC3E}">
        <p14:creationId xmlns:p14="http://schemas.microsoft.com/office/powerpoint/2010/main" val="3880341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38564-9840-4C30-8346-148516ED8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000" dirty="0">
                <a:solidFill>
                  <a:srgbClr val="FF3399"/>
                </a:solidFill>
              </a:rPr>
              <a:t>II/ Composition du noyau et classification</a:t>
            </a:r>
            <a:br>
              <a:rPr lang="fr-FR" sz="4000" dirty="0">
                <a:solidFill>
                  <a:srgbClr val="FF3399"/>
                </a:solidFill>
              </a:rPr>
            </a:br>
            <a:endParaRPr lang="fr-FR" sz="4000" dirty="0">
              <a:solidFill>
                <a:srgbClr val="FF3399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522D28F-6987-43EB-9DAC-6B15854614B3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7" t="7449" r="13710" b="33309"/>
          <a:stretch/>
        </p:blipFill>
        <p:spPr bwMode="auto">
          <a:xfrm>
            <a:off x="6253216" y="4096247"/>
            <a:ext cx="2777173" cy="20183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CA1BF32-9270-4956-9788-664CCF248EA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327" y="1983104"/>
            <a:ext cx="3269298" cy="2360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A45752E-8391-4C15-AAA7-1C43B4DE46F0}"/>
              </a:ext>
            </a:extLst>
          </p:cNvPr>
          <p:cNvSpPr/>
          <p:nvPr/>
        </p:nvSpPr>
        <p:spPr>
          <a:xfrm>
            <a:off x="4745673" y="1983104"/>
            <a:ext cx="6449376" cy="2113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table des nuclides est plus adaptée à la radioactivité. </a:t>
            </a:r>
            <a:b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abscisse Z et en ordonné N. </a:t>
            </a:r>
            <a:b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 fait apparaitre :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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isotones : même nombre Neutron,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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isotopes : même nombre de Proton, </a:t>
            </a: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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isobares : même nombre de nucléons A, 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666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3FF99-A8F7-4D55-B215-99C0C02D1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b="1" u="sng" dirty="0"/>
              <a:t> </a:t>
            </a:r>
            <a:r>
              <a:rPr lang="fr-FR" sz="3600" dirty="0">
                <a:solidFill>
                  <a:srgbClr val="FF3399"/>
                </a:solidFill>
              </a:rPr>
              <a:t>Nucléons et particules </a:t>
            </a:r>
            <a:r>
              <a:rPr lang="fr-FR" sz="3600" dirty="0" err="1">
                <a:solidFill>
                  <a:srgbClr val="FF3399"/>
                </a:solidFill>
              </a:rPr>
              <a:t>elementaires</a:t>
            </a:r>
            <a:endParaRPr lang="fr-FR" sz="3600" dirty="0">
              <a:solidFill>
                <a:srgbClr val="FF3399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276461-C7CA-4C75-B154-4E7A4C3B49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Les nucléons sont : </a:t>
            </a:r>
          </a:p>
          <a:p>
            <a:pPr>
              <a:buFontTx/>
              <a:buChar char="-"/>
            </a:pPr>
            <a:r>
              <a:rPr lang="fr-FR" dirty="0"/>
              <a:t>Le proton, stable à l’état libre, de charge positive (1eV) et de masse 1,007 u</a:t>
            </a:r>
          </a:p>
          <a:p>
            <a:pPr>
              <a:buFontTx/>
              <a:buChar char="-"/>
            </a:pPr>
            <a:r>
              <a:rPr lang="fr-FR" dirty="0"/>
              <a:t>Le neutron, instable à l’état libre, sans charge et de masse 1,009 u</a:t>
            </a:r>
          </a:p>
          <a:p>
            <a:r>
              <a:rPr lang="fr-FR" dirty="0"/>
              <a:t>Les particules élémentaires de la famille ordinaire sont :</a:t>
            </a:r>
          </a:p>
          <a:p>
            <a:pPr lvl="0">
              <a:buFontTx/>
              <a:buChar char="-"/>
            </a:pPr>
            <a:r>
              <a:rPr lang="fr-FR" dirty="0"/>
              <a:t>Les leptons : l’électron et l’antineutrino </a:t>
            </a:r>
          </a:p>
          <a:p>
            <a:pPr lvl="0">
              <a:buFontTx/>
              <a:buChar char="-"/>
            </a:pPr>
            <a:r>
              <a:rPr lang="fr-FR" dirty="0"/>
              <a:t>Les quarks : constituent les nucléons et sont dans ces particules. </a:t>
            </a:r>
            <a:br>
              <a:rPr lang="fr-FR" dirty="0"/>
            </a:br>
            <a:r>
              <a:rPr lang="fr-FR" dirty="0"/>
              <a:t>2 types : quark up chargé +2/3 e et les quark down chargé -1/3e. </a:t>
            </a:r>
            <a:br>
              <a:rPr lang="fr-FR" dirty="0"/>
            </a:br>
            <a:r>
              <a:rPr lang="fr-FR" dirty="0"/>
              <a:t>Le proton est donc </a:t>
            </a:r>
            <a:r>
              <a:rPr lang="fr-FR" dirty="0" err="1"/>
              <a:t>uud</a:t>
            </a:r>
            <a:r>
              <a:rPr lang="fr-FR" dirty="0"/>
              <a:t> (=1e) et le neutron </a:t>
            </a:r>
            <a:r>
              <a:rPr lang="fr-FR" dirty="0" err="1"/>
              <a:t>udd</a:t>
            </a:r>
            <a:r>
              <a:rPr lang="fr-FR" dirty="0"/>
              <a:t> (=0e).</a:t>
            </a:r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AADD359-2DA8-42B4-9E80-B650F02BCB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537" y="3006369"/>
            <a:ext cx="2820988" cy="2821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699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AA55B2-3582-4BDA-99D6-0659FB735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>
            <a:normAutofit fontScale="90000"/>
          </a:bodyPr>
          <a:lstStyle/>
          <a:p>
            <a:r>
              <a:rPr lang="fr-FR" sz="3600" dirty="0">
                <a:solidFill>
                  <a:srgbClr val="FF3399"/>
                </a:solidFill>
              </a:rPr>
              <a:t>III/ Energie de liaison et défaut de masse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E1371F-1DFD-40D9-9F83-9F079956A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Masse du noyau &lt; Masse des nucléons individuellement </a:t>
            </a:r>
          </a:p>
          <a:p>
            <a:r>
              <a:rPr lang="fr-FR" dirty="0"/>
              <a:t>Ce défaut de masse est lié à l’énergie de liaison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7846E65-ACAD-4CA4-BD41-B122C6FB9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0" y="16859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4D1303-094A-4B02-9AAD-012F72749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0" y="50768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D43DB8D-AA91-4FC0-8176-C428AE37C8C2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6277" y="3083610"/>
            <a:ext cx="26574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5E8C239-A3C2-40CF-938F-9D9B064D599F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6853" y="2059890"/>
            <a:ext cx="30480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B7F85E63-1236-4228-A177-3F76638E20B4}"/>
                  </a:ext>
                </a:extLst>
              </p:cNvPr>
              <p:cNvSpPr/>
              <p:nvPr/>
            </p:nvSpPr>
            <p:spPr>
              <a:xfrm>
                <a:off x="3968971" y="3298140"/>
                <a:ext cx="5013104" cy="2831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fr-FR" sz="32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  <m:sub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𝑳</m:t>
                        </m:r>
                      </m:sub>
                    </m:sSub>
                  </m:oMath>
                </a14:m>
                <a:r>
                  <a:rPr lang="fr-FR" sz="3200" b="1" dirty="0">
                    <a:solidFill>
                      <a:schemeClr val="accent3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fr-FR" sz="3200" b="1" dirty="0">
                    <a:solidFill>
                      <a:schemeClr val="accent3"/>
                    </a:solidFill>
                    <a:latin typeface="Calibri" panose="020F0502020204030204" pitchFamily="34" charset="0"/>
                    <a:ea typeface="Calibri" panose="020F0502020204030204" pitchFamily="34" charset="0"/>
                  </a:rPr>
                  <a:t> Δ</a:t>
                </a:r>
                <a:r>
                  <a:rPr lang="fr-FR" sz="3200" b="1" dirty="0">
                    <a:solidFill>
                      <a:schemeClr val="accent3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(kg) *c² Joule</a:t>
                </a:r>
              </a:p>
              <a:p>
                <a:endParaRPr lang="fr-FR" sz="32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fr-FR" sz="3200" dirty="0"/>
                  <a:t>On convertit </a:t>
                </a:r>
              </a:p>
              <a:p>
                <a:endParaRPr lang="fr-FR" sz="32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fr-FR" sz="32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</m:oMath>
                </a14:m>
                <a:r>
                  <a:rPr lang="fr-FR" sz="3200" b="1" dirty="0">
                    <a:solidFill>
                      <a:schemeClr val="accent3"/>
                    </a:solidFill>
                  </a:rPr>
                  <a:t>= ΔM (u) *931,5 MeV</a:t>
                </a:r>
                <a:endParaRPr lang="fr-FR" sz="3200" b="1" dirty="0"/>
              </a:p>
              <a:p>
                <a:r>
                  <a:rPr lang="fr-FR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fr-FR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B7F85E63-1236-4228-A177-3F76638E20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971" y="3298140"/>
                <a:ext cx="5013104" cy="2831544"/>
              </a:xfrm>
              <a:prstGeom prst="rect">
                <a:avLst/>
              </a:prstGeom>
              <a:blipFill>
                <a:blip r:embed="rId4"/>
                <a:stretch>
                  <a:fillRect t="-258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 9">
            <a:extLst>
              <a:ext uri="{FF2B5EF4-FFF2-40B4-BE49-F238E27FC236}">
                <a16:creationId xmlns:a16="http://schemas.microsoft.com/office/drawing/2014/main" id="{0DE88453-01AB-4924-827E-A68EF6D47D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353" y="3741038"/>
            <a:ext cx="1814221" cy="220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981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E7C19A-0415-4721-8B2F-90CA22F87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299819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IV/ Facteurs de stabilité :</a:t>
            </a:r>
            <a:br>
              <a:rPr lang="fr-FR" dirty="0"/>
            </a:br>
            <a:endParaRPr lang="fr-FR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91DDCB12-1CE0-46A8-85A1-7B295072BE96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916" y="2143263"/>
            <a:ext cx="4038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3A787DF-0D84-4FAD-9687-39900C8DEAC7}"/>
              </a:ext>
            </a:extLst>
          </p:cNvPr>
          <p:cNvSpPr/>
          <p:nvPr/>
        </p:nvSpPr>
        <p:spPr>
          <a:xfrm>
            <a:off x="1451578" y="2143263"/>
            <a:ext cx="6096000" cy="194489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Clr>
                <a:srgbClr val="0000FF"/>
              </a:buClr>
              <a:buFont typeface="+mj-lt"/>
              <a:buAutoNum type="alphaUcPeriod"/>
            </a:pPr>
            <a:r>
              <a:rPr lang="fr-FR" sz="3200" b="1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Energie de liaison par nucléons</a:t>
            </a:r>
            <a:endParaRPr lang="fr-FR" sz="2800" b="1" dirty="0">
              <a:noFill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C’est l’énergie qui lie les nucléons entre eux.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fr-F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Plus E/A augmente plus le noyau est stable </a:t>
            </a:r>
            <a:endParaRPr lang="fr-F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AF02A42-4F3B-45EE-BE0F-5FF669459B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578" y="4088154"/>
            <a:ext cx="16002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26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333B8-AE95-40BB-BE28-0D8000012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229677"/>
            <a:ext cx="9603275" cy="1049235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FF3399"/>
                </a:solidFill>
              </a:rPr>
              <a:t>IV/ Facteurs de stabilité 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6CBA0A-DA54-4EA9-A331-5CE2057E64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defTabSz="457200">
              <a:lnSpc>
                <a:spcPct val="115000"/>
              </a:lnSpc>
              <a:spcAft>
                <a:spcPts val="1000"/>
              </a:spcAft>
              <a:buClr>
                <a:srgbClr val="0000FF"/>
              </a:buClr>
              <a:buNone/>
            </a:pPr>
            <a:r>
              <a:rPr lang="fr-FR" sz="3200" b="1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cs typeface="Times New Roman" panose="02020603050405020304" pitchFamily="18" charset="0"/>
              </a:rPr>
              <a:t>B. Nombre de neutron 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noyaux où A &lt;20 sont stables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Puis le nombre de neutrons doit être supérieur </a:t>
            </a:r>
            <a:b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celui des protons pour être stable</a:t>
            </a:r>
            <a:endParaRPr lang="fr-FR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A&gt;200 quoiqu'il arrive ils sont instables</a:t>
            </a:r>
            <a:endParaRPr lang="fr-FR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00358BF-7268-4031-AA2E-F5186652359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3"/>
          <a:stretch/>
        </p:blipFill>
        <p:spPr bwMode="auto">
          <a:xfrm>
            <a:off x="6909643" y="2177710"/>
            <a:ext cx="4238625" cy="345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767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63AD8-152F-40B6-B0BD-849F13FEF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15704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IV/ Facteurs de stabilité :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A4E0D6-96DE-473D-B699-CBCD5067F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defTabSz="457200">
              <a:lnSpc>
                <a:spcPct val="115000"/>
              </a:lnSpc>
              <a:spcAft>
                <a:spcPts val="1000"/>
              </a:spcAft>
              <a:buClr>
                <a:srgbClr val="0000FF"/>
              </a:buClr>
              <a:buNone/>
            </a:pPr>
            <a:r>
              <a:rPr lang="fr-FR" sz="3200" b="1" dirty="0">
                <a:solidFill>
                  <a:srgbClr val="0000FF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cs typeface="Times New Roman" panose="02020603050405020304" pitchFamily="18" charset="0"/>
              </a:rPr>
              <a:t>C. Parité du nombre de nucléons</a:t>
            </a:r>
          </a:p>
          <a:p>
            <a:r>
              <a:rPr lang="fr-FR" dirty="0"/>
              <a:t>S’il y a parité : </a:t>
            </a:r>
            <a:r>
              <a:rPr lang="fr-FR" b="1" dirty="0"/>
              <a:t>les spins s’annulent et la stabilité augmente</a:t>
            </a:r>
            <a:r>
              <a:rPr lang="fr-FR" dirty="0"/>
              <a:t>.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FA51599-37CB-467B-9537-C545AC1D9305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8350" y="3763380"/>
            <a:ext cx="48768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DEB68FB-B843-4C04-B7E9-377274AFA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9175" y="1391655"/>
            <a:ext cx="2667000" cy="474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73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E94D2-A11E-44F6-BADB-FB9BD0944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V/ Fission et fusion</a:t>
            </a:r>
            <a:endParaRPr lang="fr-FR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04FC79C-10F1-46CC-B764-2844A93495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851" y="1876426"/>
            <a:ext cx="10350004" cy="4143374"/>
          </a:xfrm>
        </p:spPr>
        <p:txBody>
          <a:bodyPr>
            <a:normAutofit fontScale="92500" lnSpcReduction="20000"/>
          </a:bodyPr>
          <a:lstStyle/>
          <a:p>
            <a:r>
              <a:rPr lang="fr-FR" dirty="0"/>
              <a:t>La </a:t>
            </a:r>
            <a:r>
              <a:rPr lang="fr-FR" b="1" dirty="0"/>
              <a:t>fusion</a:t>
            </a:r>
            <a:r>
              <a:rPr lang="fr-FR" dirty="0"/>
              <a:t> : fusion </a:t>
            </a:r>
            <a:r>
              <a:rPr lang="fr-FR" b="1" dirty="0"/>
              <a:t>2 noyaux plus petit en un plus gros</a:t>
            </a:r>
            <a:r>
              <a:rPr lang="fr-FR" dirty="0"/>
              <a:t>. </a:t>
            </a:r>
          </a:p>
          <a:p>
            <a:pPr lvl="1"/>
            <a:r>
              <a:rPr lang="fr-FR" dirty="0"/>
              <a:t>Augmentation de l’énergie de liaison,</a:t>
            </a:r>
          </a:p>
          <a:p>
            <a:pPr lvl="1"/>
            <a:r>
              <a:rPr lang="fr-FR" dirty="0"/>
              <a:t>Perte de masse</a:t>
            </a:r>
          </a:p>
          <a:p>
            <a:pPr lvl="1"/>
            <a:r>
              <a:rPr lang="fr-FR" dirty="0"/>
              <a:t>Libération d'énergie. </a:t>
            </a:r>
          </a:p>
          <a:p>
            <a:pPr lvl="1"/>
            <a:r>
              <a:rPr lang="fr-FR" dirty="0"/>
              <a:t>Noyaux légers de A faible qui fusionnent en augmentant l'énergie de liaison et donc perte de masse.</a:t>
            </a:r>
            <a:br>
              <a:rPr lang="fr-FR" dirty="0"/>
            </a:br>
            <a:r>
              <a:rPr lang="fr-FR" dirty="0"/>
              <a:t>Ce défaut de masse entraine une libération d'énergie pour l'extérieur.</a:t>
            </a:r>
          </a:p>
          <a:p>
            <a:r>
              <a:rPr lang="fr-FR" dirty="0"/>
              <a:t>La </a:t>
            </a:r>
            <a:r>
              <a:rPr lang="fr-FR" b="1" dirty="0"/>
              <a:t>fission</a:t>
            </a:r>
            <a:r>
              <a:rPr lang="fr-FR" dirty="0"/>
              <a:t> : </a:t>
            </a:r>
            <a:r>
              <a:rPr lang="fr-FR" b="1" dirty="0"/>
              <a:t>noyau volumineux qui se sépare en 2 noyaux plus petits</a:t>
            </a:r>
            <a:r>
              <a:rPr lang="fr-FR" dirty="0"/>
              <a:t>. </a:t>
            </a:r>
          </a:p>
          <a:p>
            <a:pPr lvl="1"/>
            <a:r>
              <a:rPr lang="fr-FR" dirty="0"/>
              <a:t>Perte de masse </a:t>
            </a:r>
          </a:p>
          <a:p>
            <a:pPr lvl="1"/>
            <a:r>
              <a:rPr lang="fr-FR" dirty="0"/>
              <a:t>Libération d’énergie</a:t>
            </a:r>
          </a:p>
          <a:p>
            <a:pPr lvl="1"/>
            <a:r>
              <a:rPr lang="fr-FR" dirty="0"/>
              <a:t>Noyaux lourds de A fort.</a:t>
            </a:r>
            <a:br>
              <a:rPr lang="fr-FR" dirty="0"/>
            </a:br>
            <a:r>
              <a:rPr lang="fr-FR" dirty="0"/>
              <a:t>Le noyau se sépare en 2 noyaux fils de masse plus faibles </a:t>
            </a:r>
            <a:br>
              <a:rPr lang="fr-FR" dirty="0"/>
            </a:br>
            <a:r>
              <a:rPr lang="fr-FR" dirty="0"/>
              <a:t>Donc libération d'énergie. </a:t>
            </a:r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7EE3A21-DAD7-4A15-8506-CD454100C31C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" r="7291"/>
          <a:stretch/>
        </p:blipFill>
        <p:spPr bwMode="auto">
          <a:xfrm>
            <a:off x="8425497" y="3570234"/>
            <a:ext cx="3442653" cy="27353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03094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E94D2-A11E-44F6-BADB-FB9BD0944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V/ Fission et fusion</a:t>
            </a:r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83CAD8-CB2D-4C11-A6B1-773CE5C46EF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32918" y="2181225"/>
            <a:ext cx="6126163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F7B9A42-A951-4042-A3BC-6B62AF04CB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6" r="5850" b="19701"/>
          <a:stretch/>
        </p:blipFill>
        <p:spPr>
          <a:xfrm>
            <a:off x="9324975" y="95250"/>
            <a:ext cx="2352675" cy="286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537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41290-17E3-4E20-834C-4AD09D704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261719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fr-FR" sz="3600" dirty="0">
                <a:solidFill>
                  <a:srgbClr val="FF3399"/>
                </a:solidFill>
              </a:rPr>
              <a:t>PAUSE POUR pas finir comme </a:t>
            </a:r>
            <a:r>
              <a:rPr lang="fr-FR" sz="3600" dirty="0" err="1">
                <a:solidFill>
                  <a:srgbClr val="FF3399"/>
                </a:solidFill>
              </a:rPr>
              <a:t>yanousa</a:t>
            </a:r>
            <a:r>
              <a:rPr lang="fr-FR" sz="3600" dirty="0">
                <a:solidFill>
                  <a:srgbClr val="FF3399"/>
                </a:solidFill>
              </a:rPr>
              <a:t>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D788D9-AF21-4FDF-8BE7-35B0712B5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811" y="2455069"/>
            <a:ext cx="5584377" cy="3141212"/>
          </a:xfrm>
        </p:spPr>
      </p:pic>
    </p:spTree>
    <p:extLst>
      <p:ext uri="{BB962C8B-B14F-4D97-AF65-F5344CB8AC3E}">
        <p14:creationId xmlns:p14="http://schemas.microsoft.com/office/powerpoint/2010/main" val="914097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17133-3340-4304-81DB-BCAA13A3A6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2565" y="887569"/>
            <a:ext cx="8637073" cy="2541431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La radioactivité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AA8B770-8C40-4226-83F0-862217CAA8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" t="11072" r="5352" b="22054"/>
          <a:stretch/>
        </p:blipFill>
        <p:spPr>
          <a:xfrm>
            <a:off x="4350625" y="3644185"/>
            <a:ext cx="3490750" cy="29051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2CF6309-F4B3-4BD1-A01B-D16C68BE8B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147" y="672384"/>
            <a:ext cx="3076575" cy="1485900"/>
          </a:xfrm>
          <a:prstGeom prst="rect">
            <a:avLst/>
          </a:prstGeom>
        </p:spPr>
      </p:pic>
      <p:pic>
        <p:nvPicPr>
          <p:cNvPr id="9" name="Image 8" descr="Une image contenant signe, pièce, horloge, dessin&#10;&#10;Description générée automatiquement">
            <a:extLst>
              <a:ext uri="{FF2B5EF4-FFF2-40B4-BE49-F238E27FC236}">
                <a16:creationId xmlns:a16="http://schemas.microsoft.com/office/drawing/2014/main" id="{F4911B99-2923-4545-B1C1-FFBBBC761AE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4" y="427163"/>
            <a:ext cx="2122991" cy="197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865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2CF74-E358-453D-9036-A49167C4C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788" y="1309081"/>
            <a:ext cx="9603275" cy="1049235"/>
          </a:xfrm>
        </p:spPr>
        <p:txBody>
          <a:bodyPr/>
          <a:lstStyle/>
          <a:p>
            <a:pPr algn="ctr"/>
            <a:r>
              <a:rPr lang="fr-FR" sz="3600" dirty="0">
                <a:solidFill>
                  <a:srgbClr val="FF3399"/>
                </a:solidFill>
              </a:rPr>
              <a:t>I/ Généralités : 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781A59-ABE2-42E3-99B4-9C95BA4C6C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Modification spontanée du noyau d’un atome : noyau père 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noyau fils (masse inférieure).</a:t>
            </a:r>
          </a:p>
          <a:p>
            <a:r>
              <a:rPr lang="fr-FR" b="1" dirty="0"/>
              <a:t>Perte de masse</a:t>
            </a:r>
            <a:r>
              <a:rPr lang="fr-FR" dirty="0"/>
              <a:t> 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b="1" dirty="0"/>
              <a:t>augmentation de l’énergie de liaison</a:t>
            </a:r>
            <a:r>
              <a:rPr lang="fr-FR" dirty="0"/>
              <a:t> + libération d’énergie emportée par une particule ou un photon.</a:t>
            </a:r>
          </a:p>
          <a:p>
            <a:r>
              <a:rPr lang="fr-FR" dirty="0">
                <a:sym typeface="Wingdings" panose="05000000000000000000" pitchFamily="2" charset="2"/>
              </a:rPr>
              <a:t>augmente</a:t>
            </a:r>
            <a:r>
              <a:rPr lang="fr-FR" dirty="0"/>
              <a:t> la </a:t>
            </a:r>
            <a:r>
              <a:rPr lang="fr-FR" b="1" dirty="0"/>
              <a:t>stabilité et la cohésion</a:t>
            </a:r>
            <a:r>
              <a:rPr lang="fr-FR" dirty="0"/>
              <a:t> des nucléons du noyau fils</a:t>
            </a:r>
          </a:p>
          <a:p>
            <a:r>
              <a:rPr lang="fr-FR" dirty="0"/>
              <a:t>La radioactivité est un phénomène </a:t>
            </a:r>
            <a:r>
              <a:rPr lang="fr-FR" b="1" dirty="0"/>
              <a:t>naturel</a:t>
            </a:r>
            <a:r>
              <a:rPr lang="fr-FR" dirty="0"/>
              <a:t> et </a:t>
            </a:r>
            <a:r>
              <a:rPr lang="fr-FR" b="1" dirty="0"/>
              <a:t>probabiliste</a:t>
            </a:r>
            <a:endParaRPr lang="fr-FR" dirty="0"/>
          </a:p>
        </p:txBody>
      </p:sp>
      <p:pic>
        <p:nvPicPr>
          <p:cNvPr id="2050" name="Picture 2" descr="Radioactivité — Wikipédia">
            <a:extLst>
              <a:ext uri="{FF2B5EF4-FFF2-40B4-BE49-F238E27FC236}">
                <a16:creationId xmlns:a16="http://schemas.microsoft.com/office/drawing/2014/main" id="{20C92CC0-9563-4969-B05D-9E1BB1D80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692" y="3741038"/>
            <a:ext cx="22860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e top 10 des Peintures à Connaître Absolument !">
            <a:extLst>
              <a:ext uri="{FF2B5EF4-FFF2-40B4-BE49-F238E27FC236}">
                <a16:creationId xmlns:a16="http://schemas.microsoft.com/office/drawing/2014/main" id="{2166D68A-C7C4-4BC7-8661-22CD03266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347799"/>
            <a:ext cx="307657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495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C1AE45-6F7A-4148-AB69-24DB8D8DC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fr-FR" dirty="0"/>
              <a:t>Les noyaux stables sont sur la vallée de la stabilité</a:t>
            </a:r>
          </a:p>
          <a:p>
            <a:pPr lvl="0"/>
            <a:r>
              <a:rPr lang="fr-FR" dirty="0"/>
              <a:t>Les noyaux avec un nombre de </a:t>
            </a:r>
            <a:r>
              <a:rPr lang="fr-FR" b="1" dirty="0"/>
              <a:t>nucléons</a:t>
            </a:r>
            <a:r>
              <a:rPr lang="fr-FR" dirty="0"/>
              <a:t> </a:t>
            </a:r>
            <a:r>
              <a:rPr lang="fr-FR" b="1" dirty="0"/>
              <a:t>supérieurs</a:t>
            </a:r>
            <a:br>
              <a:rPr lang="fr-FR" b="1" dirty="0"/>
            </a:br>
            <a:r>
              <a:rPr lang="fr-FR" b="1" dirty="0"/>
              <a:t>à 200</a:t>
            </a:r>
            <a:r>
              <a:rPr lang="fr-FR" dirty="0"/>
              <a:t> subiront la </a:t>
            </a:r>
            <a:r>
              <a:rPr lang="fr-FR" b="1" dirty="0"/>
              <a:t>radioactivité α.</a:t>
            </a:r>
            <a:endParaRPr lang="fr-FR" dirty="0"/>
          </a:p>
          <a:p>
            <a:pPr lvl="0"/>
            <a:r>
              <a:rPr lang="fr-FR" dirty="0"/>
              <a:t>Ceux avec un </a:t>
            </a:r>
            <a:r>
              <a:rPr lang="fr-FR" b="1" dirty="0"/>
              <a:t>excès de protons</a:t>
            </a:r>
            <a:r>
              <a:rPr lang="fr-FR" dirty="0"/>
              <a:t> : la </a:t>
            </a:r>
            <a:r>
              <a:rPr lang="fr-FR" b="1" dirty="0"/>
              <a:t>radioactivité β+.</a:t>
            </a:r>
            <a:r>
              <a:rPr lang="fr-FR" dirty="0"/>
              <a:t> </a:t>
            </a:r>
          </a:p>
          <a:p>
            <a:pPr lvl="0"/>
            <a:r>
              <a:rPr lang="fr-FR" dirty="0"/>
              <a:t>Ceux avec un </a:t>
            </a:r>
            <a:r>
              <a:rPr lang="fr-FR" b="1" dirty="0"/>
              <a:t>excès de neutrons</a:t>
            </a:r>
            <a:r>
              <a:rPr lang="fr-FR" dirty="0"/>
              <a:t> : la </a:t>
            </a:r>
            <a:r>
              <a:rPr lang="fr-FR" b="1" dirty="0"/>
              <a:t>radioactivité β-</a:t>
            </a:r>
            <a:r>
              <a:rPr lang="fr-FR" dirty="0"/>
              <a:t>. </a:t>
            </a:r>
          </a:p>
          <a:p>
            <a:pPr lvl="0"/>
            <a:r>
              <a:rPr lang="fr-FR" dirty="0"/>
              <a:t>Il y a aussi les </a:t>
            </a:r>
            <a:r>
              <a:rPr lang="fr-FR" b="1" dirty="0"/>
              <a:t>modifications de l’énergie</a:t>
            </a:r>
            <a:r>
              <a:rPr lang="fr-FR" dirty="0"/>
              <a:t> par désexcitation : isomérique.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8813924-4E0F-4EAC-A699-EF923795F33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159" y="966396"/>
            <a:ext cx="3261995" cy="3450613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B4A69721-CE55-4452-8888-A5E2D931C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11" y="338458"/>
            <a:ext cx="2113364" cy="167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3069C1DF-BA4A-4B01-A183-E75B299B8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9942" y="1391655"/>
            <a:ext cx="9604375" cy="1049337"/>
          </a:xfrm>
        </p:spPr>
        <p:txBody>
          <a:bodyPr/>
          <a:lstStyle/>
          <a:p>
            <a:r>
              <a:rPr lang="fr-FR" sz="3600" dirty="0">
                <a:solidFill>
                  <a:srgbClr val="FF3399"/>
                </a:solidFill>
              </a:rPr>
              <a:t>I/ Généralités : </a:t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3529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4362C-C15E-4C47-93D3-C5453877A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I/ Généralités :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A8001C-60C3-4D3C-AD88-3484B11A1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Lois de conservation </a:t>
            </a:r>
            <a:r>
              <a:rPr lang="fr-FR" dirty="0"/>
              <a:t>: toujours appliquées </a:t>
            </a:r>
          </a:p>
          <a:p>
            <a:pPr lvl="1"/>
            <a:r>
              <a:rPr lang="fr-FR" dirty="0"/>
              <a:t>Nombre de </a:t>
            </a:r>
            <a:r>
              <a:rPr lang="fr-FR" b="1" dirty="0"/>
              <a:t>nucléons A</a:t>
            </a:r>
            <a:r>
              <a:rPr lang="fr-FR" dirty="0"/>
              <a:t> reste constant (se répartit) </a:t>
            </a:r>
          </a:p>
          <a:p>
            <a:pPr lvl="1"/>
            <a:r>
              <a:rPr lang="fr-FR" dirty="0"/>
              <a:t>Conservation de la </a:t>
            </a:r>
            <a:r>
              <a:rPr lang="fr-FR" b="1" dirty="0"/>
              <a:t>charge Z</a:t>
            </a:r>
          </a:p>
          <a:p>
            <a:pPr lvl="1"/>
            <a:r>
              <a:rPr lang="fr-FR" dirty="0"/>
              <a:t>Conservation de </a:t>
            </a:r>
            <a:r>
              <a:rPr lang="fr-FR" b="1" dirty="0"/>
              <a:t>l’énergie totale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Conservation de la </a:t>
            </a:r>
            <a:r>
              <a:rPr lang="fr-FR" b="1" dirty="0"/>
              <a:t>quantité de mouvement</a:t>
            </a:r>
            <a:endParaRPr lang="fr-FR" dirty="0"/>
          </a:p>
          <a:p>
            <a:pPr algn="ctr"/>
            <a:r>
              <a:rPr lang="fr-FR" b="1" dirty="0"/>
              <a:t>La radioactivité tend donc toujours vers une masse minimale et une énergie de liaison maximale.</a:t>
            </a:r>
            <a:endParaRPr lang="fr-FR" dirty="0"/>
          </a:p>
          <a:p>
            <a:endParaRPr lang="fr-FR" dirty="0"/>
          </a:p>
        </p:txBody>
      </p:sp>
      <p:pic>
        <p:nvPicPr>
          <p:cNvPr id="5" name="Image 4" descr="Une image contenant personne, habits, intérieur, assis&#10;&#10;Description générée automatiquement">
            <a:extLst>
              <a:ext uri="{FF2B5EF4-FFF2-40B4-BE49-F238E27FC236}">
                <a16:creationId xmlns:a16="http://schemas.microsoft.com/office/drawing/2014/main" id="{E2641D66-0363-458A-91B7-B6BB22F47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125" y="576898"/>
            <a:ext cx="1890183" cy="335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04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2745D-2DC7-4283-B14B-CC446B15B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II/ La radioactivité alpha :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6E6C65-D9BE-4184-9D03-DC3CC8F244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La </a:t>
            </a:r>
            <a:r>
              <a:rPr lang="fr-FR" b="1" dirty="0"/>
              <a:t>particule α</a:t>
            </a:r>
            <a:r>
              <a:rPr lang="fr-FR" dirty="0"/>
              <a:t> =noyau de l’atome d’Hélium (4 ;2),</a:t>
            </a:r>
            <a:r>
              <a:rPr lang="fr-FR" b="1" dirty="0"/>
              <a:t> très stable, </a:t>
            </a:r>
            <a:r>
              <a:rPr lang="fr-FR" dirty="0"/>
              <a:t>El de </a:t>
            </a:r>
            <a:r>
              <a:rPr lang="fr-FR" b="1" dirty="0"/>
              <a:t>7MeV/A.</a:t>
            </a:r>
            <a:r>
              <a:rPr lang="fr-FR" dirty="0"/>
              <a:t> </a:t>
            </a:r>
          </a:p>
          <a:p>
            <a:r>
              <a:rPr lang="fr-FR" dirty="0"/>
              <a:t>C’est le </a:t>
            </a:r>
            <a:r>
              <a:rPr lang="fr-FR" b="1" dirty="0"/>
              <a:t>seul noyau émis spontanément</a:t>
            </a:r>
            <a:r>
              <a:rPr lang="fr-FR" dirty="0"/>
              <a:t>. Concerne les </a:t>
            </a:r>
            <a:r>
              <a:rPr lang="fr-FR" b="1" dirty="0"/>
              <a:t>noyaux de A&gt;200.</a:t>
            </a:r>
            <a:r>
              <a:rPr lang="fr-FR" dirty="0"/>
              <a:t> </a:t>
            </a:r>
          </a:p>
          <a:p>
            <a:r>
              <a:rPr lang="fr-FR" dirty="0"/>
              <a:t>Ils perdent alors 4 nucléons d’un coup, dont 2 protons.</a:t>
            </a:r>
          </a:p>
          <a:p>
            <a:r>
              <a:rPr lang="fr-FR" dirty="0"/>
              <a:t>Réaction de désintégration : </a:t>
            </a:r>
          </a:p>
          <a:p>
            <a:pPr lvl="1"/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92D140A-280D-4829-B193-99D30167AF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807210" y="4130549"/>
            <a:ext cx="5273993" cy="1423618"/>
          </a:xfrm>
          <a:prstGeom prst="rect">
            <a:avLst/>
          </a:prstGeom>
        </p:spPr>
      </p:pic>
      <p:pic>
        <p:nvPicPr>
          <p:cNvPr id="6" name="Image 5" descr="Une image contenant personne, extérieur, alimentation, tenant&#10;&#10;Description générée automatiquement">
            <a:extLst>
              <a:ext uri="{FF2B5EF4-FFF2-40B4-BE49-F238E27FC236}">
                <a16:creationId xmlns:a16="http://schemas.microsoft.com/office/drawing/2014/main" id="{4CBF45B7-D5B0-4B90-A738-ED656B5145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6640" y="3117934"/>
            <a:ext cx="2214880" cy="295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71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6C23B4-DCEC-487E-9862-9C1070C0A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6408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II/ La radioactivité alpha :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A741E5-4804-4CC6-BEE2-84B98367A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fr-FR" b="1" dirty="0"/>
              <a:t>Bilan masse énergie </a:t>
            </a:r>
            <a:r>
              <a:rPr lang="fr-FR" dirty="0"/>
              <a:t>(conservation de E) :</a:t>
            </a:r>
          </a:p>
          <a:p>
            <a:pPr marL="0" lvl="0" indent="0">
              <a:buNone/>
            </a:pPr>
            <a:br>
              <a:rPr lang="fr-FR" dirty="0"/>
            </a:br>
            <a:r>
              <a:rPr lang="fr-FR" dirty="0"/>
              <a:t>Cela nous donne donc la différence de masse que l’on </a:t>
            </a:r>
            <a:r>
              <a:rPr lang="fr-FR" b="1" dirty="0"/>
              <a:t>multiplie par 931,5</a:t>
            </a:r>
            <a:r>
              <a:rPr lang="fr-FR" dirty="0"/>
              <a:t> 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b="1" dirty="0">
                <a:sym typeface="Wingdings" panose="05000000000000000000" pitchFamily="2" charset="2"/>
              </a:rPr>
              <a:t>E</a:t>
            </a:r>
            <a:r>
              <a:rPr lang="fr-FR" b="1" dirty="0"/>
              <a:t> disponible</a:t>
            </a:r>
            <a:r>
              <a:rPr lang="fr-FR" dirty="0"/>
              <a:t> </a:t>
            </a:r>
            <a:r>
              <a:rPr lang="fr-FR" b="1" dirty="0"/>
              <a:t>en MeV.</a:t>
            </a:r>
            <a:r>
              <a:rPr lang="fr-FR" dirty="0"/>
              <a:t> </a:t>
            </a:r>
          </a:p>
          <a:p>
            <a:r>
              <a:rPr lang="fr-FR" dirty="0"/>
              <a:t> </a:t>
            </a:r>
          </a:p>
          <a:p>
            <a:pPr lvl="0"/>
            <a:r>
              <a:rPr lang="fr-FR" b="1" dirty="0"/>
              <a:t>Le spectre</a:t>
            </a:r>
            <a:r>
              <a:rPr lang="fr-FR" dirty="0"/>
              <a:t> (conservation de la quantité de mouvement) :</a:t>
            </a:r>
            <a:br>
              <a:rPr lang="fr-FR" dirty="0"/>
            </a:br>
            <a:r>
              <a:rPr lang="fr-FR" dirty="0"/>
              <a:t>Donc </a:t>
            </a:r>
            <a:r>
              <a:rPr lang="fr-FR" b="1" dirty="0"/>
              <a:t>α emporte toute l’énergie</a:t>
            </a:r>
            <a:r>
              <a:rPr lang="fr-FR" dirty="0"/>
              <a:t> disponible. On obtient donc un </a:t>
            </a:r>
            <a:br>
              <a:rPr lang="fr-FR" dirty="0"/>
            </a:br>
            <a:r>
              <a:rPr lang="fr-FR" b="1" dirty="0"/>
              <a:t>spectre de raie</a:t>
            </a:r>
            <a:r>
              <a:rPr lang="fr-FR" dirty="0"/>
              <a:t> avec une raie </a:t>
            </a:r>
            <a:r>
              <a:rPr lang="fr-FR" b="1" dirty="0"/>
              <a:t>entre 4 et 10 MeV</a:t>
            </a:r>
            <a:r>
              <a:rPr lang="fr-FR" dirty="0"/>
              <a:t>= énergie disponible. 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97C7724-69EA-41AC-A051-F073635F109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415" y="2413320"/>
            <a:ext cx="5826760" cy="44164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1E5FC77-34DE-4590-B503-2BA1284B5DB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832" y="3305709"/>
            <a:ext cx="1825021" cy="169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781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39AC53-ED38-4FD5-9808-9EB8E291D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II/ La radioactivité alpha 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9D351F-EDD6-41CB-A9A5-76BF46BA1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fr-FR" b="1" dirty="0"/>
              <a:t>Le parcours dans la matière</a:t>
            </a:r>
            <a:r>
              <a:rPr lang="fr-FR" dirty="0"/>
              <a:t> : </a:t>
            </a:r>
            <a:br>
              <a:rPr lang="fr-FR" dirty="0"/>
            </a:br>
            <a:r>
              <a:rPr lang="fr-FR" dirty="0"/>
              <a:t>La particule α est </a:t>
            </a:r>
            <a:r>
              <a:rPr lang="fr-FR" b="1" dirty="0"/>
              <a:t>lourde, </a:t>
            </a:r>
            <a:r>
              <a:rPr lang="fr-FR" dirty="0"/>
              <a:t>vitesse </a:t>
            </a:r>
            <a:r>
              <a:rPr lang="fr-FR" b="1" dirty="0"/>
              <a:t>non relativiste</a:t>
            </a:r>
            <a:r>
              <a:rPr lang="fr-FR" dirty="0"/>
              <a:t> et une trajectoire </a:t>
            </a:r>
            <a:r>
              <a:rPr lang="fr-FR" b="1" dirty="0"/>
              <a:t>rectiligne</a:t>
            </a:r>
            <a:br>
              <a:rPr lang="fr-FR" b="1" dirty="0"/>
            </a:br>
            <a:r>
              <a:rPr lang="fr-FR" b="1" dirty="0"/>
              <a:t>Directement ionisante</a:t>
            </a:r>
            <a:r>
              <a:rPr lang="fr-FR" dirty="0"/>
              <a:t>., parcours est </a:t>
            </a:r>
            <a:r>
              <a:rPr lang="fr-FR" b="1" dirty="0"/>
              <a:t>court</a:t>
            </a:r>
            <a:r>
              <a:rPr lang="fr-FR" dirty="0"/>
              <a:t> avec des </a:t>
            </a:r>
            <a:r>
              <a:rPr lang="fr-FR" b="1" dirty="0"/>
              <a:t>effets biologiques obligatoires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Se termine avec un </a:t>
            </a:r>
            <a:r>
              <a:rPr lang="fr-FR" b="1" dirty="0"/>
              <a:t>maximum d’ionisation</a:t>
            </a:r>
            <a:r>
              <a:rPr lang="fr-FR" dirty="0"/>
              <a:t> qu’on appelle le </a:t>
            </a:r>
            <a:r>
              <a:rPr lang="fr-FR" b="1" dirty="0"/>
              <a:t>pic de Bragg</a:t>
            </a:r>
            <a:r>
              <a:rPr lang="fr-FR" dirty="0"/>
              <a:t>. </a:t>
            </a:r>
          </a:p>
          <a:p>
            <a:pPr marL="0" indent="0">
              <a:buNone/>
            </a:pPr>
            <a:endParaRPr lang="fr-FR" dirty="0"/>
          </a:p>
          <a:p>
            <a:pPr lvl="0"/>
            <a:r>
              <a:rPr lang="fr-FR" b="1" dirty="0"/>
              <a:t>Les applications biomédicales</a:t>
            </a:r>
            <a:r>
              <a:rPr lang="fr-FR" dirty="0"/>
              <a:t> (exemple du radon 222) : </a:t>
            </a:r>
          </a:p>
          <a:p>
            <a:pPr lvl="0"/>
            <a:r>
              <a:rPr lang="fr-FR" dirty="0"/>
              <a:t>La </a:t>
            </a:r>
            <a:r>
              <a:rPr lang="fr-FR" u="sng" dirty="0"/>
              <a:t>radioprotection</a:t>
            </a:r>
            <a:r>
              <a:rPr lang="fr-FR" dirty="0"/>
              <a:t> : </a:t>
            </a:r>
            <a:r>
              <a:rPr lang="fr-FR" b="1" dirty="0"/>
              <a:t>source externe</a:t>
            </a:r>
            <a:r>
              <a:rPr lang="fr-FR" dirty="0"/>
              <a:t> 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 </a:t>
            </a:r>
            <a:r>
              <a:rPr lang="fr-FR" b="1" dirty="0"/>
              <a:t>aucun danger</a:t>
            </a:r>
            <a:r>
              <a:rPr lang="fr-FR" dirty="0"/>
              <a:t> </a:t>
            </a:r>
            <a:br>
              <a:rPr lang="fr-FR" dirty="0"/>
            </a:br>
            <a:r>
              <a:rPr lang="fr-FR" b="1" dirty="0"/>
              <a:t>Source interne</a:t>
            </a:r>
            <a:r>
              <a:rPr lang="fr-FR" dirty="0"/>
              <a:t>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b="1" dirty="0"/>
              <a:t>ionisations pulmonaires</a:t>
            </a:r>
            <a:r>
              <a:rPr lang="fr-FR" dirty="0"/>
              <a:t>.</a:t>
            </a:r>
          </a:p>
          <a:p>
            <a:pPr lvl="0"/>
            <a:r>
              <a:rPr lang="fr-FR" dirty="0"/>
              <a:t>La </a:t>
            </a:r>
            <a:r>
              <a:rPr lang="fr-FR" u="sng" dirty="0"/>
              <a:t>radiothérapie</a:t>
            </a:r>
            <a:r>
              <a:rPr lang="fr-FR" dirty="0"/>
              <a:t> : effets </a:t>
            </a:r>
            <a:r>
              <a:rPr lang="fr-FR" b="1" dirty="0"/>
              <a:t>ionisants à courte distance</a:t>
            </a:r>
            <a:r>
              <a:rPr lang="fr-FR" dirty="0"/>
              <a:t> donc </a:t>
            </a:r>
            <a:r>
              <a:rPr lang="fr-FR" b="1" dirty="0"/>
              <a:t>destruction locale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A3FCEA2-C3B2-4E07-A604-661FFDC4E6B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454" y="3350311"/>
            <a:ext cx="2322195" cy="168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2693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550FCD-E5A9-45AE-AE87-3A97BB89A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III/ Les transformations isobariques :</a:t>
            </a:r>
            <a:br>
              <a:rPr lang="fr-FR" dirty="0"/>
            </a:br>
            <a:endParaRPr lang="fr-FR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66DD8F-EDFC-4ECC-BE67-DD1F843EF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dirty="0"/>
              <a:t>Elles se produisent </a:t>
            </a:r>
            <a:r>
              <a:rPr lang="fr-FR" sz="2400" b="1" dirty="0"/>
              <a:t>sans changement du nombre de masse A </a:t>
            </a:r>
            <a:r>
              <a:rPr lang="fr-FR" sz="2400" dirty="0"/>
              <a:t>du noyau père. </a:t>
            </a:r>
          </a:p>
          <a:p>
            <a:r>
              <a:rPr lang="fr-FR" sz="2400" dirty="0"/>
              <a:t>Mais Z et N changent. Il y a une descente dans la vallée de la stabilité </a:t>
            </a:r>
            <a:r>
              <a:rPr lang="fr-FR" sz="2400" dirty="0">
                <a:sym typeface="Wingdings" panose="05000000000000000000" pitchFamily="2" charset="2"/>
              </a:rPr>
              <a:t></a:t>
            </a:r>
            <a:r>
              <a:rPr lang="fr-FR" sz="2400" dirty="0"/>
              <a:t>Augmente la stabilité.</a:t>
            </a:r>
          </a:p>
          <a:p>
            <a:endParaRPr lang="fr-FR" dirty="0"/>
          </a:p>
        </p:txBody>
      </p:sp>
      <p:pic>
        <p:nvPicPr>
          <p:cNvPr id="7" name="Espace réservé du contenu 3">
            <a:extLst>
              <a:ext uri="{FF2B5EF4-FFF2-40B4-BE49-F238E27FC236}">
                <a16:creationId xmlns:a16="http://schemas.microsoft.com/office/drawing/2014/main" id="{FD02C1BF-ABE9-4CE0-9FD5-59564073D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7287" y="3477611"/>
            <a:ext cx="2147888" cy="208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1409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8D477D-05A5-4B4F-BB77-E9C934A55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A- La désintégration β – </a:t>
            </a:r>
            <a:br>
              <a:rPr lang="fr-FR" dirty="0">
                <a:solidFill>
                  <a:srgbClr val="FF3399"/>
                </a:solidFill>
              </a:rPr>
            </a:br>
            <a:endParaRPr lang="fr-FR" dirty="0">
              <a:solidFill>
                <a:srgbClr val="FF3399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082F84-6C88-458A-9FE8-3CDD32976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/>
              <a:t>Excès de neutrons :</a:t>
            </a:r>
            <a:r>
              <a:rPr lang="fr-FR" dirty="0"/>
              <a:t> </a:t>
            </a:r>
            <a:r>
              <a:rPr lang="fr-FR" b="1" dirty="0"/>
              <a:t>émission</a:t>
            </a:r>
            <a:r>
              <a:rPr lang="fr-FR" dirty="0"/>
              <a:t> d’une particule </a:t>
            </a:r>
            <a:r>
              <a:rPr lang="fr-FR" b="1" dirty="0"/>
              <a:t>béta moins et d’un antineutrino</a:t>
            </a:r>
            <a:r>
              <a:rPr lang="fr-FR" dirty="0"/>
              <a:t>. Donc </a:t>
            </a:r>
            <a:r>
              <a:rPr lang="fr-FR" b="1" dirty="0"/>
              <a:t>perte d’un neutron et un gain d’un proton</a:t>
            </a:r>
            <a:r>
              <a:rPr lang="fr-FR" dirty="0"/>
              <a:t>.  </a:t>
            </a:r>
          </a:p>
          <a:p>
            <a:pPr lvl="0"/>
            <a:r>
              <a:rPr lang="fr-FR" b="1" dirty="0"/>
              <a:t>Réaction de désintégration : </a:t>
            </a:r>
            <a:br>
              <a:rPr lang="fr-FR" dirty="0"/>
            </a:br>
            <a:r>
              <a:rPr lang="fr-FR" dirty="0"/>
              <a:t>Le neutron devient un proton en inversant un quark down en quark up. </a:t>
            </a:r>
          </a:p>
          <a:p>
            <a:pPr lvl="0"/>
            <a:r>
              <a:rPr lang="fr-FR" b="1" dirty="0"/>
              <a:t>Le bilan énergétique est : </a:t>
            </a:r>
          </a:p>
          <a:p>
            <a:pPr marL="0" lvl="0" indent="0">
              <a:buNone/>
            </a:pPr>
            <a:r>
              <a:rPr lang="fr-FR" dirty="0"/>
              <a:t>La masse</a:t>
            </a:r>
            <a:r>
              <a:rPr lang="fr-FR" b="1" dirty="0"/>
              <a:t> du noyau père est supérieure</a:t>
            </a:r>
            <a:r>
              <a:rPr lang="fr-FR" dirty="0"/>
              <a:t> à celle des autres particules. </a:t>
            </a:r>
            <a:br>
              <a:rPr lang="fr-FR" dirty="0"/>
            </a:br>
            <a:r>
              <a:rPr lang="fr-FR" dirty="0"/>
              <a:t>La différence de masse est calculée en soustrayant la masse des éléments finaux (élément fils et béta moins (en simplifiant la masse de béta moins disparait)) à la masse du noyau père.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6196034-55C9-4167-88CB-263120DE534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965" y="2393722"/>
            <a:ext cx="2849880" cy="67124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2803FCF-696F-4EF1-81CB-F31108257EE0}"/>
              </a:ext>
            </a:extLst>
          </p:cNvPr>
          <p:cNvSpPr txBox="1"/>
          <p:nvPr/>
        </p:nvSpPr>
        <p:spPr>
          <a:xfrm>
            <a:off x="3320664" y="5321115"/>
            <a:ext cx="5865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err="1">
                <a:solidFill>
                  <a:srgbClr val="0070C0"/>
                </a:solidFill>
              </a:rPr>
              <a:t>Mnémo</a:t>
            </a:r>
            <a:r>
              <a:rPr lang="fr-FR" sz="2800" dirty="0">
                <a:solidFill>
                  <a:srgbClr val="0070C0"/>
                </a:solidFill>
              </a:rPr>
              <a:t>: </a:t>
            </a:r>
            <a:r>
              <a:rPr lang="fr-FR" sz="2800" dirty="0" err="1">
                <a:solidFill>
                  <a:srgbClr val="0070C0"/>
                </a:solidFill>
              </a:rPr>
              <a:t>moiNs</a:t>
            </a:r>
            <a:r>
              <a:rPr lang="fr-FR" sz="2800" dirty="0">
                <a:solidFill>
                  <a:srgbClr val="0070C0"/>
                </a:solidFill>
              </a:rPr>
              <a:t> </a:t>
            </a:r>
            <a:r>
              <a:rPr lang="fr-FR" sz="2800" dirty="0">
                <a:solidFill>
                  <a:srgbClr val="0070C0"/>
                </a:solidFill>
                <a:sym typeface="Wingdings" panose="05000000000000000000" pitchFamily="2" charset="2"/>
              </a:rPr>
              <a:t> excès de Neutrons</a:t>
            </a:r>
            <a:endParaRPr lang="fr-FR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8741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6EA2EB-1B15-4EF8-A30D-6879AA763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A- La désintégration β –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D2ECEC-395C-42BD-B252-2C19733F87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1126" y="2015732"/>
            <a:ext cx="9673728" cy="3804043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fr-FR" b="1" dirty="0"/>
              <a:t>Schéma de la désintégration : </a:t>
            </a:r>
            <a:br>
              <a:rPr lang="fr-FR" b="1" dirty="0"/>
            </a:br>
            <a:r>
              <a:rPr lang="fr-FR" dirty="0"/>
              <a:t>Energie cinétique emporté par les particules émises dont on détecte que l’énergie du béta moins. </a:t>
            </a:r>
            <a:br>
              <a:rPr lang="fr-FR" dirty="0"/>
            </a:br>
            <a:r>
              <a:rPr lang="fr-FR" b="1" dirty="0"/>
              <a:t>Spectre électronique continue</a:t>
            </a:r>
            <a:r>
              <a:rPr lang="fr-FR" dirty="0"/>
              <a:t> qui théoriquement va de 0 à Emax. Mais en réalité </a:t>
            </a:r>
            <a:r>
              <a:rPr lang="fr-FR" b="1" dirty="0"/>
              <a:t>décalé vers la gauche</a:t>
            </a:r>
            <a:r>
              <a:rPr lang="fr-FR" dirty="0"/>
              <a:t> car </a:t>
            </a:r>
            <a:r>
              <a:rPr lang="fr-FR" b="1" dirty="0"/>
              <a:t>attraction coulombienne</a:t>
            </a:r>
            <a:r>
              <a:rPr lang="fr-FR" dirty="0"/>
              <a:t>. </a:t>
            </a:r>
          </a:p>
          <a:p>
            <a:pPr lvl="0"/>
            <a:endParaRPr lang="fr-FR" b="1" dirty="0"/>
          </a:p>
          <a:p>
            <a:pPr lvl="0"/>
            <a:r>
              <a:rPr lang="fr-FR" b="1" dirty="0"/>
              <a:t>Parcours dans la matière :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les électrons sont chargés </a:t>
            </a: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dirty="0"/>
              <a:t>ionisations</a:t>
            </a:r>
            <a:r>
              <a:rPr lang="fr-FR" dirty="0">
                <a:sym typeface="Wingdings" panose="05000000000000000000" pitchFamily="2" charset="2"/>
              </a:rPr>
              <a:t></a:t>
            </a:r>
            <a:r>
              <a:rPr lang="fr-FR" dirty="0"/>
              <a:t> </a:t>
            </a:r>
            <a:r>
              <a:rPr lang="fr-FR" b="1" dirty="0"/>
              <a:t>parcours non rectiligne</a:t>
            </a:r>
            <a:r>
              <a:rPr lang="fr-FR" dirty="0"/>
              <a:t>. </a:t>
            </a:r>
            <a:br>
              <a:rPr lang="fr-FR" dirty="0"/>
            </a:br>
            <a:r>
              <a:rPr lang="fr-FR" dirty="0"/>
              <a:t>L’antineutrino est très pénétrant donc interagit peu.</a:t>
            </a:r>
          </a:p>
          <a:p>
            <a:pPr lvl="0"/>
            <a:r>
              <a:rPr lang="fr-FR" b="1" dirty="0"/>
              <a:t>Les applications biomédicales :</a:t>
            </a:r>
            <a:r>
              <a:rPr lang="fr-FR" dirty="0"/>
              <a:t> </a:t>
            </a:r>
            <a:br>
              <a:rPr lang="fr-FR" dirty="0"/>
            </a:br>
            <a:r>
              <a:rPr lang="fr-FR" b="1" dirty="0"/>
              <a:t>L’iode 131,</a:t>
            </a:r>
            <a:r>
              <a:rPr lang="fr-FR" dirty="0"/>
              <a:t> qui se désintègre en Xénon 131 métastable, sert pour soigner le cancer métastasique ou non du cancer de la </a:t>
            </a:r>
            <a:r>
              <a:rPr lang="fr-FR" b="1" dirty="0"/>
              <a:t>thyroïde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9FE9B0C-C7C7-4E88-A531-49451CED0E0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457" y="2949231"/>
            <a:ext cx="2556193" cy="2032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4921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F4F7C7-A53B-4ECE-80F8-0320C7E42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2054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B- La désintégration β +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F46781-352F-4D72-BC1D-A4FE38293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551470"/>
          </a:xfrm>
        </p:spPr>
        <p:txBody>
          <a:bodyPr>
            <a:normAutofit fontScale="85000" lnSpcReduction="10000"/>
          </a:bodyPr>
          <a:lstStyle/>
          <a:p>
            <a:r>
              <a:rPr lang="fr-FR" dirty="0"/>
              <a:t>Excès de protons dans le noyau. Il est émis : béta plus et neutrino. </a:t>
            </a:r>
            <a:br>
              <a:rPr lang="fr-FR" dirty="0"/>
            </a:br>
            <a:r>
              <a:rPr lang="fr-FR" dirty="0"/>
              <a:t>La particule béta plus est un positon : particule identique à l’électron mais avec une charge positive. Il ne pré existe pas dans le noyau mais nait de la transformation. Il y a perte de proton au profit d’un neutron. </a:t>
            </a:r>
          </a:p>
          <a:p>
            <a:endParaRPr lang="fr-FR" dirty="0"/>
          </a:p>
          <a:p>
            <a:r>
              <a:rPr lang="fr-FR" b="1" dirty="0"/>
              <a:t>La réaction dans le noyau :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Un proton devient un neutron (inversion de quarks) avec émission d’un béta plus et d’un neutrino</a:t>
            </a:r>
            <a:br>
              <a:rPr lang="fr-FR" dirty="0"/>
            </a:br>
            <a:endParaRPr lang="fr-FR" dirty="0"/>
          </a:p>
          <a:p>
            <a:r>
              <a:rPr lang="fr-FR" b="1" dirty="0"/>
              <a:t>L’énergie totale</a:t>
            </a:r>
            <a:r>
              <a:rPr lang="fr-FR" dirty="0"/>
              <a:t> </a:t>
            </a:r>
          </a:p>
          <a:p>
            <a:pPr marL="0" indent="0">
              <a:buNone/>
            </a:pPr>
            <a:r>
              <a:rPr lang="fr-FR" dirty="0"/>
              <a:t>On la multiplie à c² si M est en kg ou par 931,5 si M est en u. </a:t>
            </a:r>
            <a:br>
              <a:rPr lang="fr-FR" dirty="0"/>
            </a:br>
            <a:r>
              <a:rPr lang="fr-FR" b="1" dirty="0"/>
              <a:t>SEUIL DE 1,022MeV</a:t>
            </a:r>
            <a:r>
              <a:rPr lang="fr-FR" dirty="0"/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22CFD9-63D5-4A3C-AA39-7E102A367CFD}"/>
              </a:ext>
            </a:extLst>
          </p:cNvPr>
          <p:cNvSpPr/>
          <p:nvPr/>
        </p:nvSpPr>
        <p:spPr>
          <a:xfrm>
            <a:off x="3553477" y="5567202"/>
            <a:ext cx="5085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 err="1">
                <a:solidFill>
                  <a:srgbClr val="0070C0"/>
                </a:solidFill>
              </a:rPr>
              <a:t>Mnémo</a:t>
            </a:r>
            <a:r>
              <a:rPr lang="fr-FR" sz="2800" dirty="0">
                <a:solidFill>
                  <a:srgbClr val="0070C0"/>
                </a:solidFill>
              </a:rPr>
              <a:t>: Plus </a:t>
            </a:r>
            <a:r>
              <a:rPr lang="fr-FR" sz="2800" dirty="0">
                <a:solidFill>
                  <a:srgbClr val="0070C0"/>
                </a:solidFill>
                <a:sym typeface="Wingdings" panose="05000000000000000000" pitchFamily="2" charset="2"/>
              </a:rPr>
              <a:t> excès de Protons</a:t>
            </a:r>
            <a:endParaRPr lang="fr-FR" sz="2800" dirty="0">
              <a:solidFill>
                <a:srgbClr val="0070C0"/>
              </a:solidFill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5B92F9D-2AF9-4C08-8901-877B93C63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845742" y="2916208"/>
            <a:ext cx="2288858" cy="72522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54D11F3-BA79-45AE-859B-1719AEF67C7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531200" y="4265510"/>
            <a:ext cx="4076383" cy="56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7475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D6E68-E49D-4FB6-B5FE-874990BCF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B- La désintégration β +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7B9ADE-CAFC-4FB7-AAA9-13ED91AFC4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84214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fr-FR" b="1" dirty="0"/>
              <a:t>Spectre :</a:t>
            </a:r>
            <a:r>
              <a:rPr lang="fr-FR" dirty="0"/>
              <a:t> </a:t>
            </a:r>
            <a:r>
              <a:rPr lang="fr-FR" b="1" dirty="0"/>
              <a:t>Spectre électronique continu non décalé</a:t>
            </a:r>
            <a:br>
              <a:rPr lang="fr-FR" dirty="0"/>
            </a:br>
            <a:endParaRPr lang="fr-FR" dirty="0"/>
          </a:p>
          <a:p>
            <a:pPr lvl="0"/>
            <a:r>
              <a:rPr lang="fr-FR" b="1" dirty="0"/>
              <a:t>Le parcours dans la matière :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Interactions avec électrons (donc parcours sinueux) et une fois arrêté : réaction d’annihilation avec émission de 2 photons</a:t>
            </a:r>
            <a:br>
              <a:rPr lang="fr-FR" dirty="0"/>
            </a:br>
            <a:r>
              <a:rPr lang="fr-FR" dirty="0"/>
              <a:t>Disparition de toute masse au profit d’une énergie équivalente sous forme de 2 photons de 0,511 MeV chacun. </a:t>
            </a:r>
            <a:br>
              <a:rPr lang="fr-FR" dirty="0"/>
            </a:br>
            <a:r>
              <a:rPr lang="fr-FR" dirty="0"/>
              <a:t>Le parcours des </a:t>
            </a:r>
            <a:r>
              <a:rPr lang="fr-FR" b="1" dirty="0"/>
              <a:t>photons </a:t>
            </a:r>
            <a:r>
              <a:rPr lang="fr-FR" dirty="0"/>
              <a:t>: effet photo électrique et Compton : couche de plomb ou béton. </a:t>
            </a:r>
            <a:br>
              <a:rPr lang="fr-FR" dirty="0"/>
            </a:br>
            <a:endParaRPr lang="fr-FR" dirty="0"/>
          </a:p>
          <a:p>
            <a:pPr lvl="0"/>
            <a:r>
              <a:rPr lang="fr-FR" b="1" dirty="0"/>
              <a:t>Application biomédicale :</a:t>
            </a:r>
            <a:r>
              <a:rPr lang="fr-FR" dirty="0"/>
              <a:t> </a:t>
            </a:r>
            <a:r>
              <a:rPr lang="fr-FR" dirty="0" err="1"/>
              <a:t>Fluoro</a:t>
            </a:r>
            <a:r>
              <a:rPr lang="fr-FR" dirty="0"/>
              <a:t>-</a:t>
            </a:r>
            <a:r>
              <a:rPr lang="fr-FR" dirty="0" err="1"/>
              <a:t>déoxy</a:t>
            </a:r>
            <a:r>
              <a:rPr lang="fr-FR" dirty="0"/>
              <a:t>-glucose</a:t>
            </a:r>
            <a:br>
              <a:rPr lang="fr-FR" dirty="0"/>
            </a:br>
            <a:r>
              <a:rPr lang="fr-FR" dirty="0"/>
              <a:t>Le </a:t>
            </a:r>
            <a:r>
              <a:rPr lang="fr-FR" b="1" dirty="0"/>
              <a:t>fluor 18</a:t>
            </a:r>
            <a:r>
              <a:rPr lang="fr-FR" dirty="0"/>
              <a:t> </a:t>
            </a:r>
            <a:r>
              <a:rPr lang="fr-FR" b="1" dirty="0"/>
              <a:t>détecte si cellule cancéreuse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2F17B82-4DD5-4B69-9623-E6E3D94D1A7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290" y="1916272"/>
            <a:ext cx="2233560" cy="128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2762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97D1F9-E5B7-47B6-8C20-809ADFE12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5379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C- Capture électronique :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99659F-5811-4D89-BCE1-4695597E3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/>
              <a:t>Excès de proton</a:t>
            </a:r>
            <a:r>
              <a:rPr lang="fr-FR" b="1" dirty="0">
                <a:sym typeface="Wingdings" panose="05000000000000000000" pitchFamily="2" charset="2"/>
              </a:rPr>
              <a:t></a:t>
            </a:r>
            <a:r>
              <a:rPr lang="fr-FR" dirty="0"/>
              <a:t> </a:t>
            </a:r>
            <a:r>
              <a:rPr lang="fr-FR" b="1" dirty="0"/>
              <a:t>capture d’un électron d’une couche électronique</a:t>
            </a:r>
            <a:r>
              <a:rPr lang="fr-FR" dirty="0"/>
              <a:t> </a:t>
            </a:r>
            <a:r>
              <a:rPr lang="fr-FR" b="1" dirty="0"/>
              <a:t>profonde</a:t>
            </a:r>
          </a:p>
          <a:p>
            <a:pPr lvl="0"/>
            <a:r>
              <a:rPr lang="fr-FR" b="1" dirty="0"/>
              <a:t>Réaction :</a:t>
            </a:r>
            <a:r>
              <a:rPr lang="fr-FR" dirty="0"/>
              <a:t> </a:t>
            </a:r>
          </a:p>
          <a:p>
            <a:pPr marL="0" lvl="0" indent="0">
              <a:buNone/>
            </a:pPr>
            <a:r>
              <a:rPr lang="fr-FR" b="1" dirty="0"/>
              <a:t>Désintégration très discrète</a:t>
            </a:r>
            <a:r>
              <a:rPr lang="fr-FR" dirty="0"/>
              <a:t> car neutrino indétectable</a:t>
            </a:r>
          </a:p>
          <a:p>
            <a:pPr lvl="0"/>
            <a:r>
              <a:rPr lang="fr-FR" b="1" dirty="0"/>
              <a:t>Bilan énergétique :</a:t>
            </a:r>
            <a:r>
              <a:rPr lang="fr-FR" dirty="0"/>
              <a:t> </a:t>
            </a:r>
          </a:p>
          <a:p>
            <a:r>
              <a:rPr lang="fr-FR" dirty="0"/>
              <a:t>Puis on la multiplie encore une fois par c² si m (en kg) mais </a:t>
            </a:r>
            <a:r>
              <a:rPr lang="fr-FR" b="1" dirty="0"/>
              <a:t>on y enlève l’énergie de liaison de l’électron capturé </a:t>
            </a:r>
            <a:r>
              <a:rPr lang="fr-FR" dirty="0"/>
              <a:t>qui est l’énergie seuil. </a:t>
            </a:r>
          </a:p>
          <a:p>
            <a:r>
              <a:rPr lang="fr-FR" dirty="0"/>
              <a:t>Compétition avec la Béta + que si on est au dessus du seuil de 1,022MeV sinon il n’y a que la CE. 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7EC6548-5AE8-43F5-9328-BEA30C0368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349115" y="3429000"/>
            <a:ext cx="5760720" cy="50355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385EFF5-F3D0-4EB2-98CF-4E1565E4152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056" y="2440890"/>
            <a:ext cx="2996565" cy="83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52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87556D-FE89-4093-BAD2-10201D5C8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C- Capture électronique :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7A7887-B215-437F-8CD8-3D7987E54B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b="1" dirty="0"/>
              <a:t>Le spectre :  pas de spectre direct de CE donc spectre indirecte lié au réarrangement du cortège électronique.</a:t>
            </a:r>
          </a:p>
          <a:p>
            <a:pPr marL="0" indent="0">
              <a:buNone/>
            </a:pPr>
            <a:r>
              <a:rPr lang="fr-FR" dirty="0"/>
              <a:t>Il y a des émissions de photons de fluorescences (E=EK-EL) ou d’électron de Auger (E=[EK-EL]-EL). Le spectre est un spectre de raie car les valeurs sont très précises avec les énergies des électrons. </a:t>
            </a:r>
          </a:p>
          <a:p>
            <a:pPr marL="0" indent="0">
              <a:buNone/>
            </a:pPr>
            <a:r>
              <a:rPr lang="fr-FR" b="1" dirty="0"/>
              <a:t>C’est un spectre atomique indirect d’origine électronique ou électromagnétique.</a:t>
            </a:r>
            <a:r>
              <a:rPr lang="fr-FR" dirty="0"/>
              <a:t>   </a:t>
            </a:r>
            <a:endParaRPr lang="fr-FR" b="1" dirty="0"/>
          </a:p>
          <a:p>
            <a:pPr lvl="0"/>
            <a:r>
              <a:rPr lang="fr-FR" b="1" dirty="0"/>
              <a:t>Parcours : </a:t>
            </a:r>
          </a:p>
          <a:p>
            <a:pPr marL="0" lvl="0" indent="0">
              <a:buNone/>
            </a:pPr>
            <a:r>
              <a:rPr lang="fr-FR" b="1" dirty="0"/>
              <a:t>	Neutrino</a:t>
            </a:r>
            <a:r>
              <a:rPr lang="fr-FR" dirty="0"/>
              <a:t> : pas d’interactions donc indétectable </a:t>
            </a:r>
            <a:br>
              <a:rPr lang="fr-FR" dirty="0"/>
            </a:br>
            <a:r>
              <a:rPr lang="fr-FR" dirty="0"/>
              <a:t>	</a:t>
            </a:r>
            <a:r>
              <a:rPr lang="fr-FR" b="1" dirty="0"/>
              <a:t>Photons</a:t>
            </a:r>
            <a:r>
              <a:rPr lang="fr-FR" dirty="0"/>
              <a:t> </a:t>
            </a:r>
            <a:r>
              <a:rPr lang="fr-FR" b="1" dirty="0"/>
              <a:t>X :</a:t>
            </a:r>
            <a:r>
              <a:rPr lang="fr-FR" dirty="0"/>
              <a:t> effet photoélectrique ou Compton</a:t>
            </a:r>
          </a:p>
          <a:p>
            <a:pPr lvl="0"/>
            <a:r>
              <a:rPr lang="fr-FR" b="1" dirty="0"/>
              <a:t>Application :</a:t>
            </a:r>
            <a:r>
              <a:rPr lang="fr-FR" dirty="0"/>
              <a:t> </a:t>
            </a:r>
            <a:br>
              <a:rPr lang="fr-FR" dirty="0"/>
            </a:br>
            <a:r>
              <a:rPr lang="fr-FR" b="1" dirty="0"/>
              <a:t>Scintigraphique cardiaque du Thallium 201</a:t>
            </a:r>
            <a:r>
              <a:rPr lang="fr-FR" dirty="0"/>
              <a:t> pour voir si le </a:t>
            </a:r>
            <a:r>
              <a:rPr lang="fr-FR" b="1" dirty="0"/>
              <a:t>cœur est bien irrigué</a:t>
            </a:r>
            <a:r>
              <a:rPr lang="fr-FR" dirty="0"/>
              <a:t>.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A2C3D9C-8394-4137-9C57-F4C8E6F2DF2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024" y="3335706"/>
            <a:ext cx="2101076" cy="204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1685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D90FA9-AD42-41FF-998F-E385DCDDF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dirty="0">
                <a:solidFill>
                  <a:srgbClr val="FF3399"/>
                </a:solidFill>
              </a:rPr>
              <a:t>IV/ Les transformations isomériques :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A4F6A7-1306-496F-A3C0-52B1ABD5C6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Les </a:t>
            </a:r>
            <a:r>
              <a:rPr lang="fr-FR" b="1" dirty="0"/>
              <a:t>isomères</a:t>
            </a:r>
            <a:r>
              <a:rPr lang="fr-FR" dirty="0"/>
              <a:t> = même atome mais </a:t>
            </a:r>
            <a:r>
              <a:rPr lang="fr-FR" b="1" dirty="0"/>
              <a:t>niveau d’énergie du noyau différent</a:t>
            </a:r>
            <a:r>
              <a:rPr lang="fr-FR" dirty="0"/>
              <a:t>.  </a:t>
            </a:r>
          </a:p>
          <a:p>
            <a:r>
              <a:rPr lang="fr-FR" dirty="0"/>
              <a:t>Il y a trois niveaux d’énergie différents :</a:t>
            </a:r>
          </a:p>
          <a:p>
            <a:pPr lvl="0"/>
            <a:r>
              <a:rPr lang="fr-FR" b="1" dirty="0"/>
              <a:t>Niveau fondamental</a:t>
            </a:r>
            <a:r>
              <a:rPr lang="fr-FR" dirty="0"/>
              <a:t> : </a:t>
            </a:r>
            <a:r>
              <a:rPr lang="fr-FR" b="1" dirty="0"/>
              <a:t>cohérence maximale</a:t>
            </a:r>
            <a:r>
              <a:rPr lang="fr-FR" dirty="0"/>
              <a:t>.  </a:t>
            </a:r>
          </a:p>
          <a:p>
            <a:pPr lvl="0"/>
            <a:r>
              <a:rPr lang="fr-FR" b="1" dirty="0"/>
              <a:t>Etat excité</a:t>
            </a:r>
            <a:r>
              <a:rPr lang="fr-FR" dirty="0"/>
              <a:t> : </a:t>
            </a:r>
            <a:r>
              <a:rPr lang="fr-FR" u="sng" dirty="0"/>
              <a:t>instable</a:t>
            </a:r>
            <a:r>
              <a:rPr lang="fr-FR" dirty="0"/>
              <a:t>. Fait suite à une transformation radioactive, état temporaire. Transformation isomérique </a:t>
            </a:r>
            <a:r>
              <a:rPr lang="fr-FR" b="1" u="sng" dirty="0"/>
              <a:t>très rapidement</a:t>
            </a:r>
            <a:endParaRPr lang="fr-FR" dirty="0"/>
          </a:p>
          <a:p>
            <a:pPr lvl="0"/>
            <a:r>
              <a:rPr lang="fr-FR" b="1" dirty="0"/>
              <a:t>Etat métastable</a:t>
            </a:r>
            <a:r>
              <a:rPr lang="fr-FR" dirty="0"/>
              <a:t> : </a:t>
            </a:r>
            <a:r>
              <a:rPr lang="fr-FR" b="1" dirty="0"/>
              <a:t>instable</a:t>
            </a:r>
            <a:r>
              <a:rPr lang="fr-FR" dirty="0"/>
              <a:t>. Met </a:t>
            </a:r>
            <a:r>
              <a:rPr lang="fr-FR" b="1" u="sng" dirty="0"/>
              <a:t>plus de temps</a:t>
            </a:r>
            <a:r>
              <a:rPr lang="fr-FR" b="1" dirty="0"/>
              <a:t> </a:t>
            </a:r>
            <a:r>
              <a:rPr lang="fr-FR" dirty="0"/>
              <a:t>à revenir à l’état fondamental. 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F35F9DE-90B3-4DED-8BC3-73B76CAA47B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137" y="2463882"/>
            <a:ext cx="3781743" cy="106172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8920D64-34A1-44D3-AFA1-75BC58D287F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102" y="4767579"/>
            <a:ext cx="4764723" cy="1642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0917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E33D0-FCB9-4CD4-B8D5-5E740FAFF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A- Emission d’un photon gamma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A658BE-A75D-4D5F-AE59-9FDEEDF87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b="1" dirty="0"/>
              <a:t>Réaction :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Noyau fils faisant suite à une transformation radioactive qui par désexcitation γ va donner un fils dans son état fondamental et un </a:t>
            </a:r>
            <a:r>
              <a:rPr lang="fr-FR" b="1" dirty="0"/>
              <a:t>rayonnement γ (= rayonnement électromagnétique)</a:t>
            </a:r>
            <a:r>
              <a:rPr lang="fr-FR" dirty="0"/>
              <a:t> d’</a:t>
            </a:r>
            <a:r>
              <a:rPr lang="fr-FR" b="1" dirty="0"/>
              <a:t>origine nucléaire</a:t>
            </a:r>
            <a:r>
              <a:rPr lang="fr-FR" dirty="0"/>
              <a:t>. </a:t>
            </a:r>
          </a:p>
          <a:p>
            <a:endParaRPr lang="fr-FR" dirty="0"/>
          </a:p>
          <a:p>
            <a:pPr lvl="0"/>
            <a:r>
              <a:rPr lang="fr-FR" b="1" dirty="0"/>
              <a:t>Bilan :</a:t>
            </a:r>
            <a:r>
              <a:rPr lang="fr-FR" dirty="0"/>
              <a:t>  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81DB45A-FC01-4E6D-AF9C-7DB8067F06D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822" y="3206432"/>
            <a:ext cx="3474403" cy="794068"/>
          </a:xfrm>
          <a:prstGeom prst="rect">
            <a:avLst/>
          </a:prstGeom>
        </p:spPr>
      </p:pic>
      <p:pic>
        <p:nvPicPr>
          <p:cNvPr id="8194" name="Image 29">
            <a:extLst>
              <a:ext uri="{FF2B5EF4-FFF2-40B4-BE49-F238E27FC236}">
                <a16:creationId xmlns:a16="http://schemas.microsoft.com/office/drawing/2014/main" id="{28884E24-F795-446C-AE95-75513EC6C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4" y="4600574"/>
            <a:ext cx="3886897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Image 30">
            <a:extLst>
              <a:ext uri="{FF2B5EF4-FFF2-40B4-BE49-F238E27FC236}">
                <a16:creationId xmlns:a16="http://schemas.microsoft.com/office/drawing/2014/main" id="{D2A71DBF-EA61-4715-A5E8-A7230057C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49" y="4555017"/>
            <a:ext cx="2824829" cy="88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5678930-D579-48A1-A6CC-59E2C3CE2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7F42F18-DD54-4FA7-87EF-58303811F8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7175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8051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415E32-DEB8-454F-A61F-4F1B77157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A- Emission d’un photon gamma</a:t>
            </a:r>
            <a:endParaRPr lang="fr-FR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0952BD8-9E29-4ACA-8A70-F946B6A4F4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fr-FR" b="1" dirty="0"/>
              <a:t>Spectre :</a:t>
            </a:r>
            <a:r>
              <a:rPr lang="fr-FR" dirty="0"/>
              <a:t> Emission d’un </a:t>
            </a:r>
            <a:r>
              <a:rPr lang="fr-FR" b="1" dirty="0"/>
              <a:t>seul photon qui </a:t>
            </a:r>
            <a:br>
              <a:rPr lang="fr-FR" b="1" dirty="0"/>
            </a:br>
            <a:r>
              <a:rPr lang="fr-FR" b="1" dirty="0"/>
              <a:t>emporte toute l’énergie.</a:t>
            </a:r>
            <a:br>
              <a:rPr lang="fr-FR" dirty="0"/>
            </a:br>
            <a:r>
              <a:rPr lang="fr-FR" b="1" dirty="0"/>
              <a:t>Spectre de raie électromagnétique </a:t>
            </a:r>
            <a:br>
              <a:rPr lang="fr-FR" b="1" dirty="0"/>
            </a:br>
            <a:r>
              <a:rPr lang="fr-FR" b="1" dirty="0"/>
              <a:t>d’origine nucléaire.</a:t>
            </a:r>
            <a:endParaRPr lang="fr-FR" dirty="0"/>
          </a:p>
          <a:p>
            <a:endParaRPr lang="fr-FR" dirty="0"/>
          </a:p>
          <a:p>
            <a:pPr lvl="0"/>
            <a:r>
              <a:rPr lang="fr-FR" b="1" dirty="0"/>
              <a:t>Parcours dans la matière :</a:t>
            </a:r>
            <a:r>
              <a:rPr lang="fr-FR" dirty="0"/>
              <a:t> Le photon est un rayonnement électromagnétique avec des interactions non obligatoire, très pénétrant et </a:t>
            </a:r>
            <a:r>
              <a:rPr lang="fr-FR" b="1" dirty="0"/>
              <a:t>provoque des ionisations</a:t>
            </a:r>
            <a:r>
              <a:rPr lang="fr-FR" dirty="0"/>
              <a:t> par collisions avec les électrons : effet photo électrique, effet Compton et création de paires. </a:t>
            </a:r>
            <a:br>
              <a:rPr lang="fr-FR" dirty="0"/>
            </a:br>
            <a:endParaRPr lang="fr-FR" dirty="0"/>
          </a:p>
          <a:p>
            <a:pPr lvl="0"/>
            <a:r>
              <a:rPr lang="fr-FR" b="1" dirty="0"/>
              <a:t>Applications biomédicales : Iode 131</a:t>
            </a:r>
            <a:r>
              <a:rPr lang="fr-FR" dirty="0"/>
              <a:t> capté lors du </a:t>
            </a:r>
            <a:r>
              <a:rPr lang="fr-FR" b="1" dirty="0"/>
              <a:t>cancer de la thyroïde.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Le photon γ utilisable pour observer la répartition du xénon métastable dans le corps du patient.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85F8034-7F74-4ECB-B6C2-F9A1B01A68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0" y="1967129"/>
            <a:ext cx="4330561" cy="1512728"/>
          </a:xfrm>
          <a:prstGeom prst="rect">
            <a:avLst/>
          </a:prstGeom>
        </p:spPr>
      </p:pic>
      <p:pic>
        <p:nvPicPr>
          <p:cNvPr id="8" name="Espace réservé du contenu 4">
            <a:extLst>
              <a:ext uri="{FF2B5EF4-FFF2-40B4-BE49-F238E27FC236}">
                <a16:creationId xmlns:a16="http://schemas.microsoft.com/office/drawing/2014/main" id="{33F7A875-DFE6-4432-8F79-6CB66B7E12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717" y="254000"/>
            <a:ext cx="1499558" cy="199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6877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7BC2A-311B-4290-9381-CB3B62121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391655"/>
            <a:ext cx="9603275" cy="1049235"/>
          </a:xfrm>
        </p:spPr>
        <p:txBody>
          <a:bodyPr/>
          <a:lstStyle/>
          <a:p>
            <a:r>
              <a:rPr lang="fr-FR" b="1" dirty="0">
                <a:solidFill>
                  <a:srgbClr val="FF3399"/>
                </a:solidFill>
              </a:rPr>
              <a:t>B- conversion interne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2E1BA9-3378-4A16-BD77-CF91850D7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7" y="1892277"/>
            <a:ext cx="9603275" cy="3450613"/>
          </a:xfrm>
        </p:spPr>
        <p:txBody>
          <a:bodyPr>
            <a:normAutofit/>
          </a:bodyPr>
          <a:lstStyle/>
          <a:p>
            <a:r>
              <a:rPr lang="fr-FR" b="1" dirty="0"/>
              <a:t>Réaction :</a:t>
            </a:r>
            <a:r>
              <a:rPr lang="fr-FR" dirty="0"/>
              <a:t> C’est une désexcitation </a:t>
            </a:r>
            <a:r>
              <a:rPr lang="fr-FR" b="1" dirty="0"/>
              <a:t>sans émission de photons ou de particules</a:t>
            </a:r>
            <a:r>
              <a:rPr lang="fr-FR" dirty="0"/>
              <a:t> ; L’énergie disponible est </a:t>
            </a:r>
            <a:r>
              <a:rPr lang="fr-FR" b="1" dirty="0"/>
              <a:t>transmise à un électron du cortège</a:t>
            </a:r>
            <a:r>
              <a:rPr lang="fr-FR" dirty="0"/>
              <a:t> et celui-ci sera </a:t>
            </a:r>
            <a:r>
              <a:rPr lang="fr-FR" b="1" dirty="0"/>
              <a:t>expulsé</a:t>
            </a:r>
            <a:r>
              <a:rPr lang="fr-FR" dirty="0"/>
              <a:t>. L’atome est donc ionisé. Le vide du cortège sera </a:t>
            </a:r>
            <a:r>
              <a:rPr lang="fr-FR" b="1" dirty="0"/>
              <a:t>comblé par réarrangement</a:t>
            </a:r>
            <a:r>
              <a:rPr lang="fr-FR" dirty="0"/>
              <a:t> électronique (photons de fluorescence et électrons de Auger).</a:t>
            </a:r>
          </a:p>
          <a:p>
            <a:r>
              <a:rPr lang="fr-FR" b="1" dirty="0"/>
              <a:t>Bilan : </a:t>
            </a:r>
          </a:p>
          <a:p>
            <a:pPr lvl="0"/>
            <a:r>
              <a:rPr lang="fr-FR" b="1" dirty="0"/>
              <a:t>Le spectre :</a:t>
            </a:r>
            <a:br>
              <a:rPr lang="fr-FR" dirty="0"/>
            </a:br>
            <a:r>
              <a:rPr lang="fr-FR" b="1" dirty="0"/>
              <a:t>Spectre de raies électroniques (électron éjecté).</a:t>
            </a:r>
            <a:br>
              <a:rPr lang="fr-FR" b="1" dirty="0"/>
            </a:br>
            <a:r>
              <a:rPr lang="fr-FR" b="1" dirty="0"/>
              <a:t>Spectre de raies électromagnétiques (réarrangement). D’origines atomiques.</a:t>
            </a:r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3085B7E-3478-43D3-9B91-17A407506A9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014" y="3423483"/>
            <a:ext cx="2693035" cy="58654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2F081F8-8343-4695-9DB5-31E4A32F206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395" y="3417557"/>
            <a:ext cx="2561591" cy="58654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8B7AFF4-A052-42D4-8FE5-ABEDA496B05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413" y="3157195"/>
            <a:ext cx="1108075" cy="146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5471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9E54AE-BEE8-4E56-8F2B-D6E01B7BC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800" dirty="0">
                <a:solidFill>
                  <a:srgbClr val="FF3399"/>
                </a:solidFill>
              </a:rPr>
              <a:t>Quelques QCM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A033F4-25C9-48C7-BBA8-1AEEA51C8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Connectez vous à </a:t>
            </a:r>
            <a:r>
              <a:rPr lang="fr-FR" dirty="0" err="1"/>
              <a:t>Socrative</a:t>
            </a:r>
            <a:r>
              <a:rPr lang="fr-FR" dirty="0"/>
              <a:t>. </a:t>
            </a:r>
          </a:p>
          <a:p>
            <a:r>
              <a:rPr lang="fr-FR"/>
              <a:t>Salle :</a:t>
            </a:r>
            <a:endParaRPr lang="fr-FR" dirty="0"/>
          </a:p>
          <a:p>
            <a:pPr marL="0" indent="0" algn="ctr">
              <a:buNone/>
            </a:pPr>
            <a:r>
              <a:rPr lang="fr-FR" sz="13800">
                <a:solidFill>
                  <a:srgbClr val="FF3399"/>
                </a:solidFill>
              </a:rPr>
              <a:t>FUSHUE3A</a:t>
            </a:r>
            <a:endParaRPr lang="fr-FR" sz="13800" dirty="0">
              <a:solidFill>
                <a:srgbClr val="FF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2439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4A64A4-BC0F-4CF4-A565-0B86C9E04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966497"/>
            <a:ext cx="9603275" cy="1049235"/>
          </a:xfrm>
        </p:spPr>
        <p:txBody>
          <a:bodyPr/>
          <a:lstStyle/>
          <a:p>
            <a:r>
              <a:rPr lang="fr-FR" dirty="0"/>
              <a:t>QCM 1 :  A propos de la Classification et de la composition des atomes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31B2D2-097D-4812-A080-1A5C88ADA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2400" dirty="0"/>
              <a:t>A :  La table des nuclides fait apparaître les isotones (mêmes nombre de nucléons) </a:t>
            </a:r>
          </a:p>
          <a:p>
            <a:r>
              <a:rPr lang="fr-FR" sz="2400" dirty="0"/>
              <a:t>B :  L’abondance isotopique est l’abondance d’un isotope d’un même élément </a:t>
            </a:r>
          </a:p>
          <a:p>
            <a:r>
              <a:rPr lang="fr-FR" sz="2400" dirty="0"/>
              <a:t>C :  Les leptons sont de 2 types et prisonniers dans le noyau </a:t>
            </a:r>
          </a:p>
          <a:p>
            <a:r>
              <a:rPr lang="fr-FR" sz="2400" dirty="0"/>
              <a:t>D :  Le proton est composée de 2 quarks up et 1 quark down </a:t>
            </a:r>
          </a:p>
          <a:p>
            <a:r>
              <a:rPr lang="fr-FR" sz="2400" dirty="0"/>
              <a:t>E : Tout est faux </a:t>
            </a:r>
          </a:p>
        </p:txBody>
      </p:sp>
    </p:spTree>
    <p:extLst>
      <p:ext uri="{BB962C8B-B14F-4D97-AF65-F5344CB8AC3E}">
        <p14:creationId xmlns:p14="http://schemas.microsoft.com/office/powerpoint/2010/main" val="24983723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6F28DC-149B-4AD4-9419-9251146E8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 : BD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D24610-4F19-407E-B8FD-7800CFC38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:  La table des nuclides fait apparaître les isotones (mêmes nombre de </a:t>
            </a:r>
            <a:r>
              <a:rPr lang="fr-FR" strike="sngStrike" dirty="0"/>
              <a:t>nucléons</a:t>
            </a:r>
            <a:r>
              <a:rPr lang="fr-FR" dirty="0"/>
              <a:t>) NEUTRONS</a:t>
            </a:r>
          </a:p>
          <a:p>
            <a:r>
              <a:rPr lang="fr-FR" b="1" dirty="0"/>
              <a:t>B :  L’abondance isotopique est l’abondance d’un isotope d’un même élément </a:t>
            </a:r>
          </a:p>
          <a:p>
            <a:r>
              <a:rPr lang="fr-FR" dirty="0"/>
              <a:t>C :  Les leptons sont de 2 types et </a:t>
            </a:r>
            <a:r>
              <a:rPr lang="fr-FR" strike="sngStrike" dirty="0"/>
              <a:t>prisonniers dans le noyau </a:t>
            </a:r>
            <a:r>
              <a:rPr lang="fr-FR" dirty="0"/>
              <a:t>libres dans l’espace</a:t>
            </a:r>
          </a:p>
          <a:p>
            <a:r>
              <a:rPr lang="fr-FR" b="1" dirty="0"/>
              <a:t>D :  Le proton est composée de 2 quarks up et 1 quark down </a:t>
            </a:r>
          </a:p>
          <a:p>
            <a:r>
              <a:rPr lang="fr-FR" dirty="0"/>
              <a:t>E : Tout est faux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54405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D17B2A-E553-4FD2-9299-EA3AAC2A8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342420"/>
            <a:ext cx="9603275" cy="1886430"/>
          </a:xfrm>
        </p:spPr>
        <p:txBody>
          <a:bodyPr>
            <a:noAutofit/>
          </a:bodyPr>
          <a:lstStyle/>
          <a:p>
            <a:r>
              <a:rPr lang="fr-FR" sz="2800" dirty="0"/>
              <a:t>QCM 2 : Calculez l’énergie de liaison de l’atome d’aluminium (Z= 13, A= 27) sachant que </a:t>
            </a:r>
            <a:br>
              <a:rPr lang="fr-FR" sz="2800" dirty="0"/>
            </a:br>
            <a:r>
              <a:rPr lang="fr-FR" sz="2800" dirty="0"/>
              <a:t>sa masse est de 26,9815u ? m(proton) = 1,00728u ; m(neutron) = 1,00866u ; m(électron) = 0,00055u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76607F-36B6-4B28-8808-03CFC7FD78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400" dirty="0"/>
              <a:t>A : 32,8 </a:t>
            </a:r>
          </a:p>
          <a:p>
            <a:r>
              <a:rPr lang="fr-FR" sz="2400" dirty="0"/>
              <a:t>B : 97,1 </a:t>
            </a:r>
          </a:p>
          <a:p>
            <a:r>
              <a:rPr lang="fr-FR" sz="2400" dirty="0"/>
              <a:t>C : 163,7 </a:t>
            </a:r>
          </a:p>
          <a:p>
            <a:r>
              <a:rPr lang="fr-FR" sz="2400" dirty="0"/>
              <a:t>D : 224,9 </a:t>
            </a:r>
          </a:p>
          <a:p>
            <a:r>
              <a:rPr lang="fr-FR" sz="2400" dirty="0"/>
              <a:t>E : 571,2</a:t>
            </a:r>
          </a:p>
        </p:txBody>
      </p:sp>
    </p:spTree>
    <p:extLst>
      <p:ext uri="{BB962C8B-B14F-4D97-AF65-F5344CB8AC3E}">
        <p14:creationId xmlns:p14="http://schemas.microsoft.com/office/powerpoint/2010/main" val="5451769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402E2-8835-4E55-968D-5E9BDFF4C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269740"/>
            <a:ext cx="9603275" cy="1049235"/>
          </a:xfrm>
        </p:spPr>
        <p:txBody>
          <a:bodyPr/>
          <a:lstStyle/>
          <a:p>
            <a:r>
              <a:rPr lang="fr-FR" dirty="0"/>
              <a:t>QCM 2 : D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062382-1581-448C-8058-FA42E1083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/>
              <a:t>∆m = (13mp + 14mn + 13me) – m( aluminium) </a:t>
            </a:r>
          </a:p>
          <a:p>
            <a:pPr lvl="1"/>
            <a:r>
              <a:rPr lang="fr-FR" sz="2000" dirty="0"/>
              <a:t>= (13 x 1,00728) + (13 x 0,00055) + (14 x 1,00866) – (26,9815) </a:t>
            </a:r>
          </a:p>
          <a:p>
            <a:pPr lvl="1"/>
            <a:r>
              <a:rPr lang="fr-FR" sz="2000" dirty="0"/>
              <a:t>∆m = (13,095 + 14,1212 + 0,00715) – (26,9815) </a:t>
            </a:r>
          </a:p>
          <a:p>
            <a:pPr lvl="1"/>
            <a:r>
              <a:rPr lang="fr-FR" sz="2000" dirty="0"/>
              <a:t>∆m = 27,223 – 26,9815 </a:t>
            </a:r>
          </a:p>
          <a:p>
            <a:pPr lvl="1"/>
            <a:r>
              <a:rPr lang="fr-FR" sz="2000" dirty="0"/>
              <a:t>∆m = 0,24145u ; </a:t>
            </a:r>
          </a:p>
          <a:p>
            <a:pPr lvl="1"/>
            <a:r>
              <a:rPr lang="fr-FR" sz="2000" dirty="0"/>
              <a:t>EL = 931,5 x 0,24145 </a:t>
            </a:r>
          </a:p>
          <a:p>
            <a:pPr lvl="1"/>
            <a:r>
              <a:rPr lang="fr-FR" sz="2000" dirty="0"/>
              <a:t>= 224,9 MeV</a:t>
            </a:r>
          </a:p>
        </p:txBody>
      </p:sp>
      <p:pic>
        <p:nvPicPr>
          <p:cNvPr id="5" name="Image 4" descr="Une image contenant personne, intérieur, homme, regardant&#10;&#10;Description générée automatiquement">
            <a:extLst>
              <a:ext uri="{FF2B5EF4-FFF2-40B4-BE49-F238E27FC236}">
                <a16:creationId xmlns:a16="http://schemas.microsoft.com/office/drawing/2014/main" id="{D5C69ACA-4872-4646-8C53-61072B1DAD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14"/>
          <a:stretch/>
        </p:blipFill>
        <p:spPr>
          <a:xfrm>
            <a:off x="8393747" y="3051608"/>
            <a:ext cx="2528253" cy="2974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16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B3BD2A-9ABD-4800-9936-496BD8448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3 : A propos des généralités Radioactives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062AA3-671E-404C-B67B-D91127B89E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:  La radioactivité est un phénomène variable selon les conditions physico-chimiques</a:t>
            </a:r>
          </a:p>
          <a:p>
            <a:r>
              <a:rPr lang="fr-FR" dirty="0"/>
              <a:t>B :  Le xénon 54 peut subir la radioactivité alpha </a:t>
            </a:r>
          </a:p>
          <a:p>
            <a:r>
              <a:rPr lang="fr-FR" dirty="0"/>
              <a:t>C :  Il y a conservation du nombre de masse </a:t>
            </a:r>
          </a:p>
          <a:p>
            <a:r>
              <a:rPr lang="fr-FR" dirty="0"/>
              <a:t>D :  Il y a 2 niveaux d’énergies : métastable et excité </a:t>
            </a:r>
          </a:p>
          <a:p>
            <a:r>
              <a:rPr lang="fr-FR" dirty="0"/>
              <a:t>E :  Tout est faux</a:t>
            </a:r>
          </a:p>
        </p:txBody>
      </p:sp>
    </p:spTree>
    <p:extLst>
      <p:ext uri="{BB962C8B-B14F-4D97-AF65-F5344CB8AC3E}">
        <p14:creationId xmlns:p14="http://schemas.microsoft.com/office/powerpoint/2010/main" val="18354591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ED2A0A-E8CE-410F-BA01-7847EC6CC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1269740"/>
            <a:ext cx="9603275" cy="1049235"/>
          </a:xfrm>
        </p:spPr>
        <p:txBody>
          <a:bodyPr/>
          <a:lstStyle/>
          <a:p>
            <a:r>
              <a:rPr lang="fr-FR" dirty="0"/>
              <a:t>QCM 3 : 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E6F1FA-79A8-4FEF-8615-0B0FFDC19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:  La radioactivité est un phénomène variable selon les conditions physico-chimiques</a:t>
            </a:r>
            <a:br>
              <a:rPr lang="fr-FR" dirty="0"/>
            </a:br>
            <a:r>
              <a:rPr lang="fr-FR" dirty="0">
                <a:sym typeface="Wingdings" panose="05000000000000000000" pitchFamily="2" charset="2"/>
              </a:rPr>
              <a:t> INVARIABLE SELON LES CONDITIONS</a:t>
            </a:r>
            <a:endParaRPr lang="fr-FR" dirty="0"/>
          </a:p>
          <a:p>
            <a:r>
              <a:rPr lang="fr-FR" dirty="0"/>
              <a:t>B :  Le xénon 54 peut subir la radioactivité alpha </a:t>
            </a:r>
            <a:r>
              <a:rPr lang="fr-FR" dirty="0">
                <a:sym typeface="Wingdings" panose="05000000000000000000" pitchFamily="2" charset="2"/>
              </a:rPr>
              <a:t> Que si A&gt;200</a:t>
            </a:r>
            <a:endParaRPr lang="fr-FR" dirty="0"/>
          </a:p>
          <a:p>
            <a:r>
              <a:rPr lang="fr-FR" b="1" dirty="0"/>
              <a:t>C :  Il y a conservation du nombre de masse </a:t>
            </a:r>
          </a:p>
          <a:p>
            <a:r>
              <a:rPr lang="fr-FR" dirty="0"/>
              <a:t>D :  Il y a 2 niveaux d’énergies : métastable et excité </a:t>
            </a:r>
            <a:r>
              <a:rPr lang="fr-FR" dirty="0">
                <a:sym typeface="Wingdings" panose="05000000000000000000" pitchFamily="2" charset="2"/>
              </a:rPr>
              <a:t> 3 niveaux </a:t>
            </a:r>
            <a:r>
              <a:rPr lang="fr-FR" dirty="0" err="1">
                <a:sym typeface="Wingdings" panose="05000000000000000000" pitchFamily="2" charset="2"/>
              </a:rPr>
              <a:t>ya</a:t>
            </a:r>
            <a:r>
              <a:rPr lang="fr-FR" dirty="0">
                <a:sym typeface="Wingdings" panose="05000000000000000000" pitchFamily="2" charset="2"/>
              </a:rPr>
              <a:t> le fondamental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33221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2E32A-87D3-4825-95B0-6A3568636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4 : A propos des désintégrations isobariques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0056AB-F59B-44B4-98B4-3AAB699581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:  L’antineutrino (émis lors de la Béta +) est quasiment impossible à détecter </a:t>
            </a:r>
          </a:p>
          <a:p>
            <a:r>
              <a:rPr lang="fr-FR" dirty="0"/>
              <a:t>B :  Béta + intervient lors d’un excès de neutrons </a:t>
            </a:r>
          </a:p>
          <a:p>
            <a:r>
              <a:rPr lang="fr-FR" dirty="0"/>
              <a:t>C :  Le spectre de la conversion interne est un spectre de raies électroniques dû au réarrangement électronique</a:t>
            </a:r>
          </a:p>
          <a:p>
            <a:r>
              <a:rPr lang="fr-FR" dirty="0"/>
              <a:t>D :  La désintégration gamma émet 2 photons de 511 keV chacun </a:t>
            </a:r>
          </a:p>
          <a:p>
            <a:r>
              <a:rPr lang="fr-FR" dirty="0"/>
              <a:t>E :  Tout est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60379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F1F275-7B55-437F-B10E-60BEF41E8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4 : 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A36B60-8AA9-48F0-948B-B4F28E258E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:  L’antineutrino (émis lors de la </a:t>
            </a:r>
            <a:r>
              <a:rPr lang="fr-FR" b="1" dirty="0"/>
              <a:t>Béta -) </a:t>
            </a:r>
            <a:r>
              <a:rPr lang="fr-FR" dirty="0"/>
              <a:t>est quasiment impossible à détecter </a:t>
            </a:r>
          </a:p>
          <a:p>
            <a:r>
              <a:rPr lang="fr-FR" dirty="0"/>
              <a:t>B :  Béta + intervient lors d’un excès de </a:t>
            </a:r>
            <a:r>
              <a:rPr lang="fr-FR" strike="sngStrike" dirty="0"/>
              <a:t>neutrons  </a:t>
            </a:r>
            <a:r>
              <a:rPr lang="fr-FR" b="1" dirty="0"/>
              <a:t>protons </a:t>
            </a:r>
            <a:endParaRPr lang="fr-FR" b="1" strike="sngStrike" dirty="0"/>
          </a:p>
          <a:p>
            <a:r>
              <a:rPr lang="fr-FR" dirty="0"/>
              <a:t>C :  Le spectre de la conversion interne est un spectre de raies électroniques dû au </a:t>
            </a:r>
            <a:r>
              <a:rPr lang="fr-FR" strike="sngStrike" dirty="0"/>
              <a:t>réarrangement électronique </a:t>
            </a:r>
            <a:r>
              <a:rPr lang="fr-FR" b="1" dirty="0"/>
              <a:t>éjection de l’électron </a:t>
            </a:r>
            <a:endParaRPr lang="fr-FR" b="1" strike="sngStrike" dirty="0"/>
          </a:p>
          <a:p>
            <a:r>
              <a:rPr lang="fr-FR" dirty="0"/>
              <a:t>D :  La désintégration gamma émet 2 photons de 511 keV chacun </a:t>
            </a:r>
            <a:r>
              <a:rPr lang="fr-FR" b="1" dirty="0"/>
              <a:t>ARCHI FAUX </a:t>
            </a:r>
          </a:p>
          <a:p>
            <a:r>
              <a:rPr lang="fr-FR" dirty="0"/>
              <a:t>E :  Tout est faux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158473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5E431-04F8-4731-A215-E86315627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8" y="471144"/>
            <a:ext cx="9603275" cy="1049235"/>
          </a:xfrm>
        </p:spPr>
        <p:txBody>
          <a:bodyPr>
            <a:noAutofit/>
          </a:bodyPr>
          <a:lstStyle/>
          <a:p>
            <a:r>
              <a:rPr lang="fr-FR" sz="2400" dirty="0"/>
              <a:t>Qcm 5 :  </a:t>
            </a:r>
            <a:r>
              <a:rPr lang="fr-FR" sz="2400" dirty="0" err="1"/>
              <a:t>Yanousa</a:t>
            </a:r>
            <a:r>
              <a:rPr lang="fr-FR" sz="2400" dirty="0"/>
              <a:t> qui travaille dans la fibre optique (optique !) décide de créer une lampe à l’aide des photons gamma émis lors d’une béta +. Aide le à trouver l’énergie libérée (en </a:t>
            </a:r>
            <a:r>
              <a:rPr lang="fr-FR" sz="2400" dirty="0" err="1"/>
              <a:t>mev</a:t>
            </a:r>
            <a:r>
              <a:rPr lang="fr-FR" sz="2400" dirty="0"/>
              <a:t>) lors de la réaction suivante :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Espace réservé du contenu 8">
                <a:extLst>
                  <a:ext uri="{FF2B5EF4-FFF2-40B4-BE49-F238E27FC236}">
                    <a16:creationId xmlns:a16="http://schemas.microsoft.com/office/drawing/2014/main" id="{91599918-7A4A-4961-BE5C-37362AF723E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Pre>
                      <m:sPrePr>
                        <m:ctrlPr>
                          <a:rPr lang="fr-FR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  <m:sup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22</m:t>
                        </m:r>
                      </m:sup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𝑁𝑎</m:t>
                        </m:r>
                      </m:e>
                    </m:sPre>
                    <m:r>
                      <a:rPr lang="fr-FR" b="0" i="1" smtClean="0">
                        <a:latin typeface="Cambria Math" panose="02040503050406030204" pitchFamily="18" charset="0"/>
                      </a:rPr>
                      <m:t>→</m:t>
                    </m:r>
                    <m:sPre>
                      <m:sPre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sub>
                      <m:sup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22</m:t>
                        </m:r>
                      </m:sup>
                      <m:e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𝑁𝑒</m:t>
                        </m:r>
                      </m:e>
                    </m:sPre>
                    <m:r>
                      <a:rPr lang="fr-FR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β</m:t>
                        </m:r>
                      </m:e>
                      <m:sup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fr-FR" b="0" i="1" smtClean="0">
                        <a:latin typeface="Cambria Math" panose="02040503050406030204" pitchFamily="18" charset="0"/>
                      </a:rPr>
                      <m:t>+</m:t>
                    </m:r>
                    <m:sPre>
                      <m:sPrePr>
                        <m:ctrlPr>
                          <a:rPr lang="fr-FR" b="0" i="1" smtClean="0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fr-FR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l-GR" i="1" smtClean="0">
                            <a:latin typeface="Cambria Math" panose="02040503050406030204" pitchFamily="18" charset="0"/>
                          </a:rPr>
                          <m:t>ν</m:t>
                        </m:r>
                      </m:e>
                    </m:sPre>
                  </m:oMath>
                </a14:m>
                <a:r>
                  <a:rPr lang="fr-FR" dirty="0"/>
                  <a:t> où masse Na = 22,085 u, masse Ne= 21,987, </a:t>
                </a:r>
                <a:br>
                  <a:rPr lang="fr-FR" dirty="0"/>
                </a:br>
                <a:r>
                  <a:rPr lang="fr-FR" dirty="0"/>
                  <a:t>m(proton) = 1,00728u ; m(neutron) = 1,00866u ; m(électron) = 0,00055u  </a:t>
                </a:r>
              </a:p>
              <a:p>
                <a:r>
                  <a:rPr lang="fr-FR" dirty="0"/>
                  <a:t>A : 70,4</a:t>
                </a:r>
              </a:p>
              <a:p>
                <a:r>
                  <a:rPr lang="fr-FR" dirty="0"/>
                  <a:t>B : 79,8</a:t>
                </a:r>
              </a:p>
              <a:p>
                <a:r>
                  <a:rPr lang="fr-FR" dirty="0"/>
                  <a:t>C : 85,7</a:t>
                </a:r>
              </a:p>
              <a:p>
                <a:r>
                  <a:rPr lang="fr-FR" dirty="0"/>
                  <a:t>D : 90,2</a:t>
                </a:r>
              </a:p>
              <a:p>
                <a:r>
                  <a:rPr lang="fr-FR" dirty="0"/>
                  <a:t>E :  96,9 </a:t>
                </a:r>
              </a:p>
            </p:txBody>
          </p:sp>
        </mc:Choice>
        <mc:Fallback>
          <p:sp>
            <p:nvSpPr>
              <p:cNvPr id="9" name="Espace réservé du contenu 8">
                <a:extLst>
                  <a:ext uri="{FF2B5EF4-FFF2-40B4-BE49-F238E27FC236}">
                    <a16:creationId xmlns:a16="http://schemas.microsoft.com/office/drawing/2014/main" id="{91599918-7A4A-4961-BE5C-37362AF723E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7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43690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9BCE54-556A-441B-B3D1-8679037D7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Réponse D</a:t>
            </a:r>
          </a:p>
        </p:txBody>
      </p:sp>
      <p:pic>
        <p:nvPicPr>
          <p:cNvPr id="4" name="Image 3" descr="Une image contenant personne, intérieur, garçon, jeune&#10;&#10;Description générée automatiquement">
            <a:extLst>
              <a:ext uri="{FF2B5EF4-FFF2-40B4-BE49-F238E27FC236}">
                <a16:creationId xmlns:a16="http://schemas.microsoft.com/office/drawing/2014/main" id="{1D88B979-24C4-4490-B078-7A9BAFF3A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854" y="1926525"/>
            <a:ext cx="2667000" cy="3629025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41714C95-ABF1-48F5-98FC-E886C496B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050" y="2015732"/>
            <a:ext cx="9686926" cy="4037749"/>
          </a:xfrm>
        </p:spPr>
        <p:txBody>
          <a:bodyPr>
            <a:normAutofit/>
          </a:bodyPr>
          <a:lstStyle/>
          <a:p>
            <a:r>
              <a:rPr lang="fr-FR" dirty="0"/>
              <a:t>Alors</a:t>
            </a:r>
          </a:p>
          <a:p>
            <a:r>
              <a:rPr lang="fr-FR" dirty="0"/>
              <a:t> Donc </a:t>
            </a:r>
            <a:r>
              <a:rPr lang="el-GR" dirty="0">
                <a:latin typeface="Calibri" panose="020F0502020204030204" pitchFamily="34" charset="0"/>
                <a:cs typeface="Calibri" panose="020F0502020204030204" pitchFamily="34" charset="0"/>
              </a:rPr>
              <a:t>Δ</a:t>
            </a:r>
            <a:r>
              <a:rPr lang="fr-FR" dirty="0">
                <a:latin typeface="Calibri" panose="020F0502020204030204" pitchFamily="34" charset="0"/>
                <a:cs typeface="Calibri" panose="020F0502020204030204" pitchFamily="34" charset="0"/>
              </a:rPr>
              <a:t>M = </a:t>
            </a:r>
            <a:r>
              <a:rPr lang="fr-FR" dirty="0"/>
              <a:t>22, 085 – 21, 987 – 2 * 0,00055 = 0,0969</a:t>
            </a:r>
          </a:p>
          <a:p>
            <a:r>
              <a:rPr lang="fr-FR" dirty="0"/>
              <a:t>E= 0,0969* 931,5 </a:t>
            </a:r>
          </a:p>
          <a:p>
            <a:r>
              <a:rPr lang="fr-FR" dirty="0"/>
              <a:t>E= 90,2 </a:t>
            </a:r>
          </a:p>
          <a:p>
            <a:r>
              <a:rPr lang="fr-FR" dirty="0"/>
              <a:t>Pour aller plus vite faites *1000 et prenez la valeur du dessous</a:t>
            </a:r>
            <a:br>
              <a:rPr lang="fr-FR" dirty="0"/>
            </a:br>
            <a:r>
              <a:rPr lang="fr-FR" dirty="0"/>
              <a:t>ça marche dans 95% des cas</a:t>
            </a:r>
            <a:br>
              <a:rPr lang="fr-FR" dirty="0"/>
            </a:br>
            <a:endParaRPr lang="fr-FR" dirty="0"/>
          </a:p>
          <a:p>
            <a:r>
              <a:rPr lang="fr-FR" dirty="0"/>
              <a:t>Merci </a:t>
            </a:r>
            <a:r>
              <a:rPr lang="fr-FR" dirty="0" err="1"/>
              <a:t>Yanousa</a:t>
            </a:r>
            <a:r>
              <a:rPr lang="fr-FR" dirty="0"/>
              <a:t> va pouvoir éviter la guillotine (o-tine!) </a:t>
            </a:r>
            <a:br>
              <a:rPr lang="fr-FR" dirty="0"/>
            </a:br>
            <a:r>
              <a:rPr lang="fr-FR" dirty="0"/>
              <a:t>Sacré </a:t>
            </a:r>
            <a:r>
              <a:rPr lang="fr-FR" dirty="0" err="1"/>
              <a:t>Yanousa</a:t>
            </a:r>
            <a:r>
              <a:rPr lang="fr-FR" dirty="0"/>
              <a:t> quand même ! Bossez bien la </a:t>
            </a:r>
            <a:r>
              <a:rPr lang="fr-FR" dirty="0" err="1"/>
              <a:t>biomol</a:t>
            </a:r>
            <a:r>
              <a:rPr lang="fr-FR" dirty="0"/>
              <a:t> ça lui fera plaisir </a:t>
            </a:r>
          </a:p>
          <a:p>
            <a:endParaRPr lang="fr-FR" dirty="0"/>
          </a:p>
        </p:txBody>
      </p:sp>
      <p:pic>
        <p:nvPicPr>
          <p:cNvPr id="8" name="Espace réservé du contenu 4">
            <a:extLst>
              <a:ext uri="{FF2B5EF4-FFF2-40B4-BE49-F238E27FC236}">
                <a16:creationId xmlns:a16="http://schemas.microsoft.com/office/drawing/2014/main" id="{33DBEF0F-5801-4FCB-872C-7E546F8CB863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098427" y="2015732"/>
            <a:ext cx="497205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5972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E4C91D-C1DF-4743-8E41-0D0B8501B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dirty="0">
                <a:solidFill>
                  <a:srgbClr val="FF3399"/>
                </a:solidFill>
              </a:rPr>
              <a:t>MERCIIIIIII</a:t>
            </a:r>
          </a:p>
        </p:txBody>
      </p:sp>
      <p:pic>
        <p:nvPicPr>
          <p:cNvPr id="12" name="Espace réservé du contenu 8">
            <a:extLst>
              <a:ext uri="{FF2B5EF4-FFF2-40B4-BE49-F238E27FC236}">
                <a16:creationId xmlns:a16="http://schemas.microsoft.com/office/drawing/2014/main" id="{541B8B4F-3E65-46F4-9E90-5FE296187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952" y="2016125"/>
            <a:ext cx="1940421" cy="3449638"/>
          </a:xfrm>
        </p:spPr>
      </p:pic>
    </p:spTree>
    <p:extLst>
      <p:ext uri="{BB962C8B-B14F-4D97-AF65-F5344CB8AC3E}">
        <p14:creationId xmlns:p14="http://schemas.microsoft.com/office/powerpoint/2010/main" val="3860032629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erie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e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e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6501</TotalTime>
  <Words>2629</Words>
  <Application>Microsoft Office PowerPoint</Application>
  <PresentationFormat>Grand écran</PresentationFormat>
  <Paragraphs>219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Cambria Math</vt:lpstr>
      <vt:lpstr>Gill Sans MT</vt:lpstr>
      <vt:lpstr>Symbol</vt:lpstr>
      <vt:lpstr>Galerie</vt:lpstr>
      <vt:lpstr>Le noyau </vt:lpstr>
      <vt:lpstr>I- Rutherford et son expérience : </vt:lpstr>
      <vt:lpstr>II/ Composition du noyau et classification </vt:lpstr>
      <vt:lpstr>II/ Composition du noyau et classification </vt:lpstr>
      <vt:lpstr> Nucléons et particules elementaires</vt:lpstr>
      <vt:lpstr>III/ Energie de liaison et défaut de masse</vt:lpstr>
      <vt:lpstr>IV/ Facteurs de stabilité : </vt:lpstr>
      <vt:lpstr>IV/ Facteurs de stabilité :</vt:lpstr>
      <vt:lpstr>IV/ Facteurs de stabilité :</vt:lpstr>
      <vt:lpstr>V/ Fission et fusion</vt:lpstr>
      <vt:lpstr>V/ Fission et fusion</vt:lpstr>
      <vt:lpstr>PAUSE POUR pas finir comme yanousa </vt:lpstr>
      <vt:lpstr>La radioactivité</vt:lpstr>
      <vt:lpstr>I/ Généralités :  </vt:lpstr>
      <vt:lpstr>I/ Généralités :  </vt:lpstr>
      <vt:lpstr>I/ Généralités :</vt:lpstr>
      <vt:lpstr>II/ La radioactivité alpha : </vt:lpstr>
      <vt:lpstr>II/ La radioactivité alpha : </vt:lpstr>
      <vt:lpstr>II/ La radioactivité alpha :</vt:lpstr>
      <vt:lpstr>III/ Les transformations isobariques : </vt:lpstr>
      <vt:lpstr>A- La désintégration β –  </vt:lpstr>
      <vt:lpstr>A- La désintégration β –</vt:lpstr>
      <vt:lpstr>B- La désintégration β +</vt:lpstr>
      <vt:lpstr>B- La désintégration β +</vt:lpstr>
      <vt:lpstr>C- Capture électronique : </vt:lpstr>
      <vt:lpstr>C- Capture électronique :</vt:lpstr>
      <vt:lpstr>IV/ Les transformations isomériques :</vt:lpstr>
      <vt:lpstr>A- Emission d’un photon gamma</vt:lpstr>
      <vt:lpstr>A- Emission d’un photon gamma</vt:lpstr>
      <vt:lpstr>B- conversion interne</vt:lpstr>
      <vt:lpstr>Quelques QCM </vt:lpstr>
      <vt:lpstr>QCM 1 :  A propos de la Classification et de la composition des atomes</vt:lpstr>
      <vt:lpstr>QCM 1 : BD </vt:lpstr>
      <vt:lpstr>QCM 2 : Calculez l’énergie de liaison de l’atome d’aluminium (Z= 13, A= 27) sachant que  sa masse est de 26,9815u ? m(proton) = 1,00728u ; m(neutron) = 1,00866u ; m(électron) = 0,00055u </vt:lpstr>
      <vt:lpstr>QCM 2 : D</vt:lpstr>
      <vt:lpstr>QCM 3 : A propos des généralités Radioactives </vt:lpstr>
      <vt:lpstr>QCM 3 : C</vt:lpstr>
      <vt:lpstr>Qcm 4 : A propos des désintégrations isobariques </vt:lpstr>
      <vt:lpstr>QCM 4 : E</vt:lpstr>
      <vt:lpstr>Qcm 5 :  Yanousa qui travaille dans la fibre optique (optique !) décide de créer une lampe à l’aide des photons gamma émis lors d’une béta +. Aide le à trouver l’énergie libérée (en mev) lors de la réaction suivante : </vt:lpstr>
      <vt:lpstr>Réponse D</vt:lpstr>
      <vt:lpstr>MERCIIIIIII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noyau </dc:title>
  <dc:creator>Emilie ELLEON</dc:creator>
  <cp:lastModifiedBy>Emilie ELLEON</cp:lastModifiedBy>
  <cp:revision>48</cp:revision>
  <dcterms:created xsi:type="dcterms:W3CDTF">2020-08-07T15:23:13Z</dcterms:created>
  <dcterms:modified xsi:type="dcterms:W3CDTF">2020-08-22T03:56:35Z</dcterms:modified>
</cp:coreProperties>
</file>