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06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BAF5D-5CD0-4A82-94A5-AF3E9675943D}" type="datetimeFigureOut">
              <a:rPr lang="fr-FR" smtClean="0"/>
              <a:pPr/>
              <a:t>30/04/2010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070D7-152D-4B6D-8564-AC41017CC55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BAF5D-5CD0-4A82-94A5-AF3E9675943D}" type="datetimeFigureOut">
              <a:rPr lang="fr-FR" smtClean="0"/>
              <a:pPr/>
              <a:t>30/04/2010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070D7-152D-4B6D-8564-AC41017CC55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BAF5D-5CD0-4A82-94A5-AF3E9675943D}" type="datetimeFigureOut">
              <a:rPr lang="fr-FR" smtClean="0"/>
              <a:pPr/>
              <a:t>30/04/2010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070D7-152D-4B6D-8564-AC41017CC55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BAF5D-5CD0-4A82-94A5-AF3E9675943D}" type="datetimeFigureOut">
              <a:rPr lang="fr-FR" smtClean="0"/>
              <a:pPr/>
              <a:t>30/04/2010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070D7-152D-4B6D-8564-AC41017CC55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BAF5D-5CD0-4A82-94A5-AF3E9675943D}" type="datetimeFigureOut">
              <a:rPr lang="fr-FR" smtClean="0"/>
              <a:pPr/>
              <a:t>30/04/2010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070D7-152D-4B6D-8564-AC41017CC55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BAF5D-5CD0-4A82-94A5-AF3E9675943D}" type="datetimeFigureOut">
              <a:rPr lang="fr-FR" smtClean="0"/>
              <a:pPr/>
              <a:t>30/04/2010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070D7-152D-4B6D-8564-AC41017CC55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BAF5D-5CD0-4A82-94A5-AF3E9675943D}" type="datetimeFigureOut">
              <a:rPr lang="fr-FR" smtClean="0"/>
              <a:pPr/>
              <a:t>30/04/2010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070D7-152D-4B6D-8564-AC41017CC55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BAF5D-5CD0-4A82-94A5-AF3E9675943D}" type="datetimeFigureOut">
              <a:rPr lang="fr-FR" smtClean="0"/>
              <a:pPr/>
              <a:t>30/04/2010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070D7-152D-4B6D-8564-AC41017CC55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BAF5D-5CD0-4A82-94A5-AF3E9675943D}" type="datetimeFigureOut">
              <a:rPr lang="fr-FR" smtClean="0"/>
              <a:pPr/>
              <a:t>30/04/2010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070D7-152D-4B6D-8564-AC41017CC55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BAF5D-5CD0-4A82-94A5-AF3E9675943D}" type="datetimeFigureOut">
              <a:rPr lang="fr-FR" smtClean="0"/>
              <a:pPr/>
              <a:t>30/04/2010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070D7-152D-4B6D-8564-AC41017CC55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1BAF5D-5CD0-4A82-94A5-AF3E9675943D}" type="datetimeFigureOut">
              <a:rPr lang="fr-FR" smtClean="0"/>
              <a:pPr/>
              <a:t>30/04/2010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070D7-152D-4B6D-8564-AC41017CC55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1BAF5D-5CD0-4A82-94A5-AF3E9675943D}" type="datetimeFigureOut">
              <a:rPr lang="fr-FR" smtClean="0"/>
              <a:pPr/>
              <a:t>30/04/2010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F070D7-152D-4B6D-8564-AC41017CC55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0070C0"/>
                </a:solidFill>
              </a:rPr>
              <a:t>La chaîne respiratoire mitochondriale</a:t>
            </a:r>
            <a:endParaRPr lang="fr-FR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solidFill>
                  <a:srgbClr val="0070C0"/>
                </a:solidFill>
              </a:rPr>
              <a:t>La </a:t>
            </a:r>
            <a:r>
              <a:rPr lang="fr-FR" dirty="0" smtClean="0">
                <a:solidFill>
                  <a:srgbClr val="0070C0"/>
                </a:solidFill>
              </a:rPr>
              <a:t>CRM et phosphorylatio</a:t>
            </a:r>
            <a:r>
              <a:rPr lang="fr-FR" dirty="0" smtClean="0">
                <a:solidFill>
                  <a:srgbClr val="0070C0"/>
                </a:solidFill>
              </a:rPr>
              <a:t>n oxydative</a:t>
            </a:r>
            <a:endParaRPr lang="fr-FR" dirty="0">
              <a:solidFill>
                <a:srgbClr val="0070C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85720" y="1600200"/>
            <a:ext cx="8715436" cy="4972072"/>
          </a:xfrm>
        </p:spPr>
        <p:txBody>
          <a:bodyPr>
            <a:normAutofit lnSpcReduction="10000"/>
          </a:bodyPr>
          <a:lstStyle/>
          <a:p>
            <a:pPr>
              <a:buNone/>
            </a:pPr>
            <a:endParaRPr lang="fr-FR" dirty="0" smtClean="0"/>
          </a:p>
          <a:p>
            <a:pPr>
              <a:buNone/>
            </a:pPr>
            <a:endParaRPr lang="fr-FR" dirty="0"/>
          </a:p>
          <a:p>
            <a:pPr>
              <a:buNone/>
            </a:pPr>
            <a:endParaRPr lang="fr-FR" dirty="0" smtClean="0"/>
          </a:p>
          <a:p>
            <a:pPr>
              <a:buNone/>
            </a:pPr>
            <a:endParaRPr lang="fr-FR" dirty="0"/>
          </a:p>
          <a:p>
            <a:pPr>
              <a:buNone/>
            </a:pPr>
            <a:endParaRPr lang="fr-FR" dirty="0" smtClean="0"/>
          </a:p>
          <a:p>
            <a:pPr>
              <a:buNone/>
            </a:pPr>
            <a:endParaRPr lang="fr-FR" dirty="0"/>
          </a:p>
          <a:p>
            <a:pPr>
              <a:buNone/>
            </a:pPr>
            <a:endParaRPr lang="fr-FR" dirty="0" smtClean="0"/>
          </a:p>
          <a:p>
            <a:pPr>
              <a:buNone/>
            </a:pPr>
            <a:r>
              <a:rPr lang="fr-FR" dirty="0" smtClean="0"/>
              <a:t>     </a:t>
            </a:r>
          </a:p>
          <a:p>
            <a:pPr>
              <a:buNone/>
            </a:pPr>
            <a:r>
              <a:rPr lang="fr-FR" dirty="0" smtClean="0">
                <a:solidFill>
                  <a:srgbClr val="00B0F0"/>
                </a:solidFill>
              </a:rPr>
              <a:t> </a:t>
            </a:r>
            <a:r>
              <a:rPr lang="fr-FR" sz="2800" dirty="0" smtClean="0">
                <a:solidFill>
                  <a:srgbClr val="00B0F0"/>
                </a:solidFill>
              </a:rPr>
              <a:t>C1               </a:t>
            </a:r>
            <a:r>
              <a:rPr lang="fr-FR" sz="2800" dirty="0" smtClean="0">
                <a:solidFill>
                  <a:schemeClr val="accent6">
                    <a:lumMod val="75000"/>
                  </a:schemeClr>
                </a:solidFill>
              </a:rPr>
              <a:t> C2           Acyl-</a:t>
            </a:r>
            <a:r>
              <a:rPr lang="fr-FR" sz="2800" dirty="0" err="1" smtClean="0">
                <a:solidFill>
                  <a:schemeClr val="accent6">
                    <a:lumMod val="75000"/>
                  </a:schemeClr>
                </a:solidFill>
              </a:rPr>
              <a:t>CoA</a:t>
            </a:r>
            <a:r>
              <a:rPr lang="fr-FR" sz="28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fr-FR" sz="2800" dirty="0" smtClean="0">
                <a:solidFill>
                  <a:schemeClr val="accent6">
                    <a:lumMod val="75000"/>
                  </a:schemeClr>
                </a:solidFill>
              </a:rPr>
              <a:t>DH   </a:t>
            </a:r>
            <a:r>
              <a:rPr lang="fr-FR" sz="28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 C3            </a:t>
            </a:r>
            <a:r>
              <a:rPr lang="fr-FR" sz="28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C4        </a:t>
            </a:r>
            <a:r>
              <a:rPr lang="fr-FR" sz="2800" dirty="0" smtClean="0">
                <a:solidFill>
                  <a:srgbClr val="0070C0"/>
                </a:solidFill>
              </a:rPr>
              <a:t> C5</a:t>
            </a:r>
            <a:endParaRPr lang="fr-FR" sz="2800" dirty="0">
              <a:solidFill>
                <a:srgbClr val="0070C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71472" y="3286124"/>
            <a:ext cx="8429684" cy="92869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/>
          <p:cNvSpPr txBox="1"/>
          <p:nvPr/>
        </p:nvSpPr>
        <p:spPr>
          <a:xfrm>
            <a:off x="7429520" y="1214422"/>
            <a:ext cx="1428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u="sng" dirty="0" smtClean="0"/>
              <a:t>Espace IntermbR</a:t>
            </a:r>
            <a:endParaRPr lang="fr-FR" sz="1400" u="sng" dirty="0"/>
          </a:p>
        </p:txBody>
      </p:sp>
      <p:sp>
        <p:nvSpPr>
          <p:cNvPr id="6" name="ZoneTexte 5"/>
          <p:cNvSpPr txBox="1"/>
          <p:nvPr/>
        </p:nvSpPr>
        <p:spPr>
          <a:xfrm>
            <a:off x="8001024" y="6550223"/>
            <a:ext cx="135732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u="sng" dirty="0" smtClean="0"/>
              <a:t>Matrice mito</a:t>
            </a:r>
            <a:endParaRPr lang="fr-FR" sz="1400" u="sng" dirty="0"/>
          </a:p>
        </p:txBody>
      </p:sp>
      <p:sp>
        <p:nvSpPr>
          <p:cNvPr id="7" name="Rectangle 6"/>
          <p:cNvSpPr/>
          <p:nvPr/>
        </p:nvSpPr>
        <p:spPr>
          <a:xfrm>
            <a:off x="857224" y="3000372"/>
            <a:ext cx="571504" cy="157163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Flèche courbée vers le bas 7"/>
          <p:cNvSpPr/>
          <p:nvPr/>
        </p:nvSpPr>
        <p:spPr>
          <a:xfrm>
            <a:off x="857224" y="4357694"/>
            <a:ext cx="642942" cy="642942"/>
          </a:xfrm>
          <a:prstGeom prst="curvedDown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285720" y="5072074"/>
            <a:ext cx="92869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NADH+H+</a:t>
            </a:r>
            <a:endParaRPr lang="fr-FR" sz="1400" dirty="0"/>
          </a:p>
        </p:txBody>
      </p:sp>
      <p:sp>
        <p:nvSpPr>
          <p:cNvPr id="10" name="ZoneTexte 9"/>
          <p:cNvSpPr txBox="1"/>
          <p:nvPr/>
        </p:nvSpPr>
        <p:spPr>
          <a:xfrm>
            <a:off x="1214414" y="5072074"/>
            <a:ext cx="92869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NAD+</a:t>
            </a:r>
            <a:endParaRPr lang="fr-FR" sz="1400" dirty="0"/>
          </a:p>
        </p:txBody>
      </p:sp>
      <p:cxnSp>
        <p:nvCxnSpPr>
          <p:cNvPr id="12" name="Connecteur droit avec flèche 11"/>
          <p:cNvCxnSpPr/>
          <p:nvPr/>
        </p:nvCxnSpPr>
        <p:spPr>
          <a:xfrm rot="5400000" flipH="1" flipV="1">
            <a:off x="999306" y="4143380"/>
            <a:ext cx="286546" cy="794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ZoneTexte 13"/>
          <p:cNvSpPr txBox="1"/>
          <p:nvPr/>
        </p:nvSpPr>
        <p:spPr>
          <a:xfrm>
            <a:off x="857224" y="3714752"/>
            <a:ext cx="642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FMN</a:t>
            </a:r>
            <a:endParaRPr lang="fr-FR" dirty="0"/>
          </a:p>
        </p:txBody>
      </p:sp>
      <p:cxnSp>
        <p:nvCxnSpPr>
          <p:cNvPr id="16" name="Connecteur droit avec flèche 15"/>
          <p:cNvCxnSpPr/>
          <p:nvPr/>
        </p:nvCxnSpPr>
        <p:spPr>
          <a:xfrm rot="5400000" flipH="1" flipV="1">
            <a:off x="1000100" y="3571876"/>
            <a:ext cx="285752" cy="1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ZoneTexte 18"/>
          <p:cNvSpPr txBox="1"/>
          <p:nvPr/>
        </p:nvSpPr>
        <p:spPr>
          <a:xfrm>
            <a:off x="857224" y="3071810"/>
            <a:ext cx="571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FeS</a:t>
            </a:r>
            <a:endParaRPr lang="fr-FR" dirty="0"/>
          </a:p>
        </p:txBody>
      </p:sp>
      <p:sp>
        <p:nvSpPr>
          <p:cNvPr id="20" name="Flèche vers le bas 19"/>
          <p:cNvSpPr/>
          <p:nvPr/>
        </p:nvSpPr>
        <p:spPr>
          <a:xfrm flipH="1" flipV="1">
            <a:off x="1000100" y="2571744"/>
            <a:ext cx="285752" cy="428628"/>
          </a:xfrm>
          <a:prstGeom prst="down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ZoneTexte 20"/>
          <p:cNvSpPr txBox="1"/>
          <p:nvPr/>
        </p:nvSpPr>
        <p:spPr>
          <a:xfrm>
            <a:off x="928662" y="2214554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7030A0"/>
                </a:solidFill>
              </a:rPr>
              <a:t>4H</a:t>
            </a:r>
            <a:r>
              <a:rPr lang="fr-FR" dirty="0" smtClean="0">
                <a:solidFill>
                  <a:srgbClr val="7030A0"/>
                </a:solidFill>
              </a:rPr>
              <a:t>+</a:t>
            </a:r>
            <a:endParaRPr lang="fr-FR" dirty="0">
              <a:solidFill>
                <a:srgbClr val="7030A0"/>
              </a:solidFill>
            </a:endParaRPr>
          </a:p>
        </p:txBody>
      </p:sp>
      <p:sp>
        <p:nvSpPr>
          <p:cNvPr id="22" name="Ellipse 21"/>
          <p:cNvSpPr/>
          <p:nvPr/>
        </p:nvSpPr>
        <p:spPr>
          <a:xfrm>
            <a:off x="2214546" y="3857628"/>
            <a:ext cx="857256" cy="714380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Ellipse 22"/>
          <p:cNvSpPr/>
          <p:nvPr/>
        </p:nvSpPr>
        <p:spPr>
          <a:xfrm>
            <a:off x="3500430" y="3786190"/>
            <a:ext cx="857256" cy="714380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Ellipse 23"/>
          <p:cNvSpPr/>
          <p:nvPr/>
        </p:nvSpPr>
        <p:spPr>
          <a:xfrm>
            <a:off x="2857488" y="2928934"/>
            <a:ext cx="857256" cy="714380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Flèche courbée vers le bas 24"/>
          <p:cNvSpPr/>
          <p:nvPr/>
        </p:nvSpPr>
        <p:spPr>
          <a:xfrm>
            <a:off x="2214546" y="4429132"/>
            <a:ext cx="857256" cy="571504"/>
          </a:xfrm>
          <a:prstGeom prst="curvedDown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26" name="Flèche courbée vers le haut 25"/>
          <p:cNvSpPr/>
          <p:nvPr/>
        </p:nvSpPr>
        <p:spPr>
          <a:xfrm>
            <a:off x="2857488" y="2500306"/>
            <a:ext cx="928694" cy="428628"/>
          </a:xfrm>
          <a:prstGeom prst="curvedUp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27" name="Flèche courbée vers le bas 26"/>
          <p:cNvSpPr/>
          <p:nvPr/>
        </p:nvSpPr>
        <p:spPr>
          <a:xfrm>
            <a:off x="3643306" y="4357694"/>
            <a:ext cx="642942" cy="571504"/>
          </a:xfrm>
          <a:prstGeom prst="curvedDown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28" name="ZoneTexte 27"/>
          <p:cNvSpPr txBox="1"/>
          <p:nvPr/>
        </p:nvSpPr>
        <p:spPr>
          <a:xfrm>
            <a:off x="1785918" y="5072074"/>
            <a:ext cx="92869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Succinate</a:t>
            </a:r>
            <a:endParaRPr lang="fr-FR" sz="1400" dirty="0"/>
          </a:p>
        </p:txBody>
      </p:sp>
      <p:sp>
        <p:nvSpPr>
          <p:cNvPr id="29" name="ZoneTexte 28"/>
          <p:cNvSpPr txBox="1"/>
          <p:nvPr/>
        </p:nvSpPr>
        <p:spPr>
          <a:xfrm>
            <a:off x="2500298" y="5072074"/>
            <a:ext cx="92869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Fumarate</a:t>
            </a:r>
            <a:endParaRPr lang="fr-FR" sz="1400" dirty="0"/>
          </a:p>
        </p:txBody>
      </p:sp>
      <p:sp>
        <p:nvSpPr>
          <p:cNvPr id="30" name="ZoneTexte 29"/>
          <p:cNvSpPr txBox="1"/>
          <p:nvPr/>
        </p:nvSpPr>
        <p:spPr>
          <a:xfrm>
            <a:off x="3357554" y="5000636"/>
            <a:ext cx="642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Acyl-</a:t>
            </a:r>
            <a:r>
              <a:rPr lang="fr-FR" sz="1400" dirty="0" err="1" smtClean="0"/>
              <a:t>coA</a:t>
            </a:r>
            <a:endParaRPr lang="fr-FR" sz="1400" dirty="0"/>
          </a:p>
        </p:txBody>
      </p:sp>
      <p:sp>
        <p:nvSpPr>
          <p:cNvPr id="31" name="ZoneTexte 30"/>
          <p:cNvSpPr txBox="1"/>
          <p:nvPr/>
        </p:nvSpPr>
        <p:spPr>
          <a:xfrm>
            <a:off x="3857620" y="5000636"/>
            <a:ext cx="12144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1400" dirty="0" smtClean="0"/>
              <a:t>Δ</a:t>
            </a:r>
            <a:r>
              <a:rPr lang="fr-FR" sz="1400" dirty="0" smtClean="0"/>
              <a:t>acyl-</a:t>
            </a:r>
            <a:r>
              <a:rPr lang="fr-FR" sz="1400" dirty="0" err="1" smtClean="0"/>
              <a:t>coA</a:t>
            </a:r>
            <a:endParaRPr lang="fr-FR" sz="1400" dirty="0"/>
          </a:p>
        </p:txBody>
      </p:sp>
      <p:sp>
        <p:nvSpPr>
          <p:cNvPr id="32" name="ZoneTexte 31"/>
          <p:cNvSpPr txBox="1"/>
          <p:nvPr/>
        </p:nvSpPr>
        <p:spPr>
          <a:xfrm>
            <a:off x="2428860" y="2071678"/>
            <a:ext cx="8572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Gly3-P</a:t>
            </a:r>
            <a:endParaRPr lang="fr-FR" sz="1400" dirty="0"/>
          </a:p>
        </p:txBody>
      </p:sp>
      <p:sp>
        <p:nvSpPr>
          <p:cNvPr id="33" name="ZoneTexte 32"/>
          <p:cNvSpPr txBox="1"/>
          <p:nvPr/>
        </p:nvSpPr>
        <p:spPr>
          <a:xfrm>
            <a:off x="3357554" y="2071678"/>
            <a:ext cx="17145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DHAP</a:t>
            </a:r>
            <a:endParaRPr lang="fr-FR" sz="1400" dirty="0"/>
          </a:p>
        </p:txBody>
      </p:sp>
      <p:sp>
        <p:nvSpPr>
          <p:cNvPr id="34" name="ZoneTexte 33"/>
          <p:cNvSpPr txBox="1"/>
          <p:nvPr/>
        </p:nvSpPr>
        <p:spPr>
          <a:xfrm>
            <a:off x="2285984" y="4143380"/>
            <a:ext cx="7858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FADH2</a:t>
            </a:r>
            <a:endParaRPr lang="fr-FR" sz="1600" dirty="0"/>
          </a:p>
        </p:txBody>
      </p:sp>
      <p:cxnSp>
        <p:nvCxnSpPr>
          <p:cNvPr id="36" name="Connecteur droit avec flèche 35"/>
          <p:cNvCxnSpPr>
            <a:stCxn id="34" idx="0"/>
          </p:cNvCxnSpPr>
          <p:nvPr/>
        </p:nvCxnSpPr>
        <p:spPr>
          <a:xfrm rot="5400000" flipH="1" flipV="1">
            <a:off x="2588611" y="4090514"/>
            <a:ext cx="216000" cy="36000"/>
          </a:xfrm>
          <a:prstGeom prst="straightConnector1">
            <a:avLst/>
          </a:prstGeom>
          <a:ln w="190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ZoneTexte 44"/>
          <p:cNvSpPr txBox="1"/>
          <p:nvPr/>
        </p:nvSpPr>
        <p:spPr>
          <a:xfrm>
            <a:off x="2500298" y="3786190"/>
            <a:ext cx="7143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FeS</a:t>
            </a:r>
            <a:endParaRPr lang="fr-FR" sz="1600" dirty="0"/>
          </a:p>
        </p:txBody>
      </p:sp>
      <p:sp>
        <p:nvSpPr>
          <p:cNvPr id="47" name="ZoneTexte 46"/>
          <p:cNvSpPr txBox="1"/>
          <p:nvPr/>
        </p:nvSpPr>
        <p:spPr>
          <a:xfrm>
            <a:off x="3571868" y="4071942"/>
            <a:ext cx="10001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FADH2</a:t>
            </a:r>
            <a:endParaRPr lang="fr-FR" sz="1600" dirty="0"/>
          </a:p>
        </p:txBody>
      </p:sp>
      <p:cxnSp>
        <p:nvCxnSpPr>
          <p:cNvPr id="49" name="Connecteur droit avec flèche 48"/>
          <p:cNvCxnSpPr/>
          <p:nvPr/>
        </p:nvCxnSpPr>
        <p:spPr>
          <a:xfrm rot="5400000" flipH="1" flipV="1">
            <a:off x="3893339" y="4036223"/>
            <a:ext cx="142876" cy="71438"/>
          </a:xfrm>
          <a:prstGeom prst="straightConnector1">
            <a:avLst/>
          </a:prstGeom>
          <a:ln w="190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ZoneTexte 52"/>
          <p:cNvSpPr txBox="1"/>
          <p:nvPr/>
        </p:nvSpPr>
        <p:spPr>
          <a:xfrm>
            <a:off x="3786182" y="3786190"/>
            <a:ext cx="10715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FeS</a:t>
            </a:r>
            <a:endParaRPr lang="fr-FR" sz="1600" dirty="0"/>
          </a:p>
        </p:txBody>
      </p:sp>
      <p:sp>
        <p:nvSpPr>
          <p:cNvPr id="54" name="ZoneTexte 53"/>
          <p:cNvSpPr txBox="1"/>
          <p:nvPr/>
        </p:nvSpPr>
        <p:spPr>
          <a:xfrm>
            <a:off x="2857488" y="2928934"/>
            <a:ext cx="10001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FADH2</a:t>
            </a:r>
            <a:endParaRPr lang="fr-FR" sz="1600" dirty="0"/>
          </a:p>
        </p:txBody>
      </p:sp>
      <p:cxnSp>
        <p:nvCxnSpPr>
          <p:cNvPr id="56" name="Connecteur droit avec flèche 55"/>
          <p:cNvCxnSpPr/>
          <p:nvPr/>
        </p:nvCxnSpPr>
        <p:spPr>
          <a:xfrm rot="5400000">
            <a:off x="3107521" y="3250405"/>
            <a:ext cx="214314" cy="1588"/>
          </a:xfrm>
          <a:prstGeom prst="straightConnector1">
            <a:avLst/>
          </a:prstGeom>
          <a:ln w="190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ZoneTexte 61"/>
          <p:cNvSpPr txBox="1"/>
          <p:nvPr/>
        </p:nvSpPr>
        <p:spPr>
          <a:xfrm>
            <a:off x="2928926" y="3286124"/>
            <a:ext cx="1071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FeS</a:t>
            </a:r>
            <a:endParaRPr lang="fr-FR" dirty="0"/>
          </a:p>
        </p:txBody>
      </p:sp>
      <p:sp>
        <p:nvSpPr>
          <p:cNvPr id="63" name="ZoneTexte 62"/>
          <p:cNvSpPr txBox="1"/>
          <p:nvPr/>
        </p:nvSpPr>
        <p:spPr>
          <a:xfrm>
            <a:off x="1928794" y="1500174"/>
            <a:ext cx="3143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solidFill>
                  <a:schemeClr val="accent6">
                    <a:lumMod val="75000"/>
                  </a:schemeClr>
                </a:solidFill>
              </a:rPr>
              <a:t>Navette Glycérol 3P</a:t>
            </a:r>
            <a:endParaRPr lang="fr-FR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cxnSp>
        <p:nvCxnSpPr>
          <p:cNvPr id="40" name="Connecteur droit avec flèche 39"/>
          <p:cNvCxnSpPr>
            <a:endCxn id="50" idx="1"/>
          </p:cNvCxnSpPr>
          <p:nvPr/>
        </p:nvCxnSpPr>
        <p:spPr>
          <a:xfrm>
            <a:off x="1285852" y="3286124"/>
            <a:ext cx="2928958" cy="439641"/>
          </a:xfrm>
          <a:prstGeom prst="straightConnector1">
            <a:avLst/>
          </a:prstGeom>
          <a:ln w="190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Connecteur droit avec flèche 41"/>
          <p:cNvCxnSpPr>
            <a:endCxn id="50" idx="1"/>
          </p:cNvCxnSpPr>
          <p:nvPr/>
        </p:nvCxnSpPr>
        <p:spPr>
          <a:xfrm>
            <a:off x="3428992" y="3500438"/>
            <a:ext cx="785818" cy="225327"/>
          </a:xfrm>
          <a:prstGeom prst="straightConnector1">
            <a:avLst/>
          </a:prstGeom>
          <a:ln w="190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Connecteur droit avec flèche 43"/>
          <p:cNvCxnSpPr>
            <a:stCxn id="22" idx="7"/>
          </p:cNvCxnSpPr>
          <p:nvPr/>
        </p:nvCxnSpPr>
        <p:spPr>
          <a:xfrm rot="5400000" flipH="1" flipV="1">
            <a:off x="3456790" y="3204224"/>
            <a:ext cx="247492" cy="1268552"/>
          </a:xfrm>
          <a:prstGeom prst="straightConnector1">
            <a:avLst/>
          </a:prstGeom>
          <a:ln w="190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Connecteur droit avec flèche 47"/>
          <p:cNvCxnSpPr/>
          <p:nvPr/>
        </p:nvCxnSpPr>
        <p:spPr>
          <a:xfrm rot="5400000" flipH="1" flipV="1">
            <a:off x="4142578" y="3786190"/>
            <a:ext cx="143670" cy="143670"/>
          </a:xfrm>
          <a:prstGeom prst="straightConnector1">
            <a:avLst/>
          </a:prstGeom>
          <a:ln w="190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ZoneTexte 49"/>
          <p:cNvSpPr txBox="1"/>
          <p:nvPr/>
        </p:nvSpPr>
        <p:spPr>
          <a:xfrm>
            <a:off x="4214810" y="3571876"/>
            <a:ext cx="6429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CoE Q</a:t>
            </a:r>
            <a:endParaRPr lang="fr-FR" sz="1400" dirty="0"/>
          </a:p>
        </p:txBody>
      </p:sp>
      <p:sp>
        <p:nvSpPr>
          <p:cNvPr id="51" name="Rectangle 50"/>
          <p:cNvSpPr/>
          <p:nvPr/>
        </p:nvSpPr>
        <p:spPr>
          <a:xfrm>
            <a:off x="5357818" y="2857496"/>
            <a:ext cx="571504" cy="178595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67" name="Connecteur droit avec flèche 66"/>
          <p:cNvCxnSpPr/>
          <p:nvPr/>
        </p:nvCxnSpPr>
        <p:spPr>
          <a:xfrm>
            <a:off x="4714876" y="3714752"/>
            <a:ext cx="180000" cy="1"/>
          </a:xfrm>
          <a:prstGeom prst="straightConnector1">
            <a:avLst/>
          </a:prstGeom>
          <a:ln w="190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ZoneTexte 71"/>
          <p:cNvSpPr txBox="1"/>
          <p:nvPr/>
        </p:nvSpPr>
        <p:spPr>
          <a:xfrm>
            <a:off x="4857752" y="3571876"/>
            <a:ext cx="57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CoE QH2</a:t>
            </a:r>
            <a:endParaRPr lang="fr-FR" sz="1400" dirty="0"/>
          </a:p>
        </p:txBody>
      </p:sp>
      <p:cxnSp>
        <p:nvCxnSpPr>
          <p:cNvPr id="74" name="Connecteur droit avec flèche 73"/>
          <p:cNvCxnSpPr/>
          <p:nvPr/>
        </p:nvCxnSpPr>
        <p:spPr>
          <a:xfrm>
            <a:off x="5214942" y="3714752"/>
            <a:ext cx="285752" cy="1588"/>
          </a:xfrm>
          <a:prstGeom prst="straightConnector1">
            <a:avLst/>
          </a:prstGeom>
          <a:ln w="190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ZoneTexte 74"/>
          <p:cNvSpPr txBox="1"/>
          <p:nvPr/>
        </p:nvSpPr>
        <p:spPr>
          <a:xfrm>
            <a:off x="5429256" y="3571876"/>
            <a:ext cx="857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Cyt b</a:t>
            </a:r>
            <a:endParaRPr lang="fr-FR" sz="1600" dirty="0"/>
          </a:p>
        </p:txBody>
      </p:sp>
      <p:cxnSp>
        <p:nvCxnSpPr>
          <p:cNvPr id="77" name="Connecteur droit avec flèche 76"/>
          <p:cNvCxnSpPr/>
          <p:nvPr/>
        </p:nvCxnSpPr>
        <p:spPr>
          <a:xfrm rot="5400000" flipH="1" flipV="1">
            <a:off x="5536413" y="3536157"/>
            <a:ext cx="214314" cy="1588"/>
          </a:xfrm>
          <a:prstGeom prst="straightConnector1">
            <a:avLst/>
          </a:prstGeom>
          <a:ln w="190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ZoneTexte 77"/>
          <p:cNvSpPr txBox="1"/>
          <p:nvPr/>
        </p:nvSpPr>
        <p:spPr>
          <a:xfrm>
            <a:off x="5286380" y="3071810"/>
            <a:ext cx="8572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Cyt C1</a:t>
            </a:r>
            <a:endParaRPr lang="fr-FR" sz="1600" dirty="0"/>
          </a:p>
        </p:txBody>
      </p:sp>
      <p:sp>
        <p:nvSpPr>
          <p:cNvPr id="79" name="Ellipse 78"/>
          <p:cNvSpPr/>
          <p:nvPr/>
        </p:nvSpPr>
        <p:spPr>
          <a:xfrm>
            <a:off x="5929322" y="2571744"/>
            <a:ext cx="928694" cy="71438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0" name="ZoneTexte 79"/>
          <p:cNvSpPr txBox="1"/>
          <p:nvPr/>
        </p:nvSpPr>
        <p:spPr>
          <a:xfrm>
            <a:off x="5929322" y="2643182"/>
            <a:ext cx="10715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Cyt c </a:t>
            </a:r>
            <a:r>
              <a:rPr lang="fr-FR" sz="1200" dirty="0" smtClean="0"/>
              <a:t>(Fe2+)</a:t>
            </a:r>
            <a:endParaRPr lang="fr-FR" sz="1200" dirty="0"/>
          </a:p>
        </p:txBody>
      </p:sp>
      <p:cxnSp>
        <p:nvCxnSpPr>
          <p:cNvPr id="82" name="Connecteur droit avec flèche 81"/>
          <p:cNvCxnSpPr/>
          <p:nvPr/>
        </p:nvCxnSpPr>
        <p:spPr>
          <a:xfrm rot="5400000">
            <a:off x="6286512" y="2928934"/>
            <a:ext cx="142876" cy="1588"/>
          </a:xfrm>
          <a:prstGeom prst="straightConnector1">
            <a:avLst/>
          </a:prstGeom>
          <a:ln w="190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ZoneTexte 82"/>
          <p:cNvSpPr txBox="1"/>
          <p:nvPr/>
        </p:nvSpPr>
        <p:spPr>
          <a:xfrm>
            <a:off x="5929322" y="2928934"/>
            <a:ext cx="11430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Cyt c </a:t>
            </a:r>
            <a:r>
              <a:rPr lang="fr-FR" sz="1200" dirty="0" smtClean="0"/>
              <a:t>(Fe3+)</a:t>
            </a:r>
            <a:endParaRPr lang="fr-FR" sz="1200" dirty="0"/>
          </a:p>
        </p:txBody>
      </p:sp>
      <p:sp>
        <p:nvSpPr>
          <p:cNvPr id="84" name="Rectangle 83"/>
          <p:cNvSpPr/>
          <p:nvPr/>
        </p:nvSpPr>
        <p:spPr>
          <a:xfrm>
            <a:off x="6858016" y="2786058"/>
            <a:ext cx="571504" cy="185738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86" name="Connecteur droit avec flèche 85"/>
          <p:cNvCxnSpPr>
            <a:endCxn id="87" idx="1"/>
          </p:cNvCxnSpPr>
          <p:nvPr/>
        </p:nvCxnSpPr>
        <p:spPr>
          <a:xfrm>
            <a:off x="6786578" y="3071810"/>
            <a:ext cx="142876" cy="11013"/>
          </a:xfrm>
          <a:prstGeom prst="straightConnector1">
            <a:avLst/>
          </a:prstGeom>
          <a:ln w="190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ZoneTexte 86"/>
          <p:cNvSpPr txBox="1"/>
          <p:nvPr/>
        </p:nvSpPr>
        <p:spPr>
          <a:xfrm>
            <a:off x="6929454" y="2928934"/>
            <a:ext cx="6429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Cyt a</a:t>
            </a:r>
            <a:endParaRPr lang="fr-FR" sz="1400" dirty="0"/>
          </a:p>
        </p:txBody>
      </p:sp>
      <p:cxnSp>
        <p:nvCxnSpPr>
          <p:cNvPr id="89" name="Connecteur droit avec flèche 88"/>
          <p:cNvCxnSpPr/>
          <p:nvPr/>
        </p:nvCxnSpPr>
        <p:spPr>
          <a:xfrm rot="5400000">
            <a:off x="6958325" y="3543005"/>
            <a:ext cx="120852" cy="3571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ZoneTexte 89"/>
          <p:cNvSpPr txBox="1"/>
          <p:nvPr/>
        </p:nvSpPr>
        <p:spPr>
          <a:xfrm>
            <a:off x="5357818" y="4071942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FeS</a:t>
            </a:r>
            <a:endParaRPr lang="fr-FR" dirty="0"/>
          </a:p>
        </p:txBody>
      </p:sp>
      <p:sp>
        <p:nvSpPr>
          <p:cNvPr id="91" name="ZoneTexte 90"/>
          <p:cNvSpPr txBox="1"/>
          <p:nvPr/>
        </p:nvSpPr>
        <p:spPr>
          <a:xfrm>
            <a:off x="6858016" y="3571876"/>
            <a:ext cx="8572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Cyt a3</a:t>
            </a:r>
            <a:endParaRPr lang="fr-FR" sz="1400" dirty="0"/>
          </a:p>
        </p:txBody>
      </p:sp>
      <p:cxnSp>
        <p:nvCxnSpPr>
          <p:cNvPr id="93" name="Connecteur droit avec flèche 92"/>
          <p:cNvCxnSpPr/>
          <p:nvPr/>
        </p:nvCxnSpPr>
        <p:spPr>
          <a:xfrm rot="5400000" flipH="1" flipV="1">
            <a:off x="7000891" y="3214687"/>
            <a:ext cx="214313" cy="71435"/>
          </a:xfrm>
          <a:prstGeom prst="straightConnector1">
            <a:avLst/>
          </a:prstGeom>
          <a:ln w="19050">
            <a:solidFill>
              <a:srgbClr val="00206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Connecteur droit avec flèche 94"/>
          <p:cNvCxnSpPr/>
          <p:nvPr/>
        </p:nvCxnSpPr>
        <p:spPr>
          <a:xfrm rot="5400000">
            <a:off x="7009432" y="3849088"/>
            <a:ext cx="232952" cy="107157"/>
          </a:xfrm>
          <a:prstGeom prst="straightConnector1">
            <a:avLst/>
          </a:prstGeom>
          <a:ln w="19050">
            <a:solidFill>
              <a:srgbClr val="00206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ZoneTexte 96"/>
          <p:cNvSpPr txBox="1"/>
          <p:nvPr/>
        </p:nvSpPr>
        <p:spPr>
          <a:xfrm>
            <a:off x="6786578" y="3286125"/>
            <a:ext cx="6429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Cu2+</a:t>
            </a:r>
            <a:endParaRPr lang="fr-FR" sz="1400" dirty="0"/>
          </a:p>
        </p:txBody>
      </p:sp>
      <p:sp>
        <p:nvSpPr>
          <p:cNvPr id="113" name="ZoneTexte 112"/>
          <p:cNvSpPr txBox="1"/>
          <p:nvPr/>
        </p:nvSpPr>
        <p:spPr>
          <a:xfrm>
            <a:off x="6786578" y="4000504"/>
            <a:ext cx="8572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Cu2+</a:t>
            </a:r>
            <a:endParaRPr lang="fr-FR" sz="1400" dirty="0"/>
          </a:p>
        </p:txBody>
      </p:sp>
      <p:cxnSp>
        <p:nvCxnSpPr>
          <p:cNvPr id="115" name="Connecteur droit avec flèche 114"/>
          <p:cNvCxnSpPr>
            <a:endCxn id="84" idx="2"/>
          </p:cNvCxnSpPr>
          <p:nvPr/>
        </p:nvCxnSpPr>
        <p:spPr>
          <a:xfrm rot="16200000" flipH="1">
            <a:off x="6929454" y="4429132"/>
            <a:ext cx="357190" cy="71438"/>
          </a:xfrm>
          <a:prstGeom prst="straightConnector1">
            <a:avLst/>
          </a:prstGeom>
          <a:ln w="190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6" name="Flèche courbée vers le bas 115"/>
          <p:cNvSpPr/>
          <p:nvPr/>
        </p:nvSpPr>
        <p:spPr>
          <a:xfrm>
            <a:off x="6929454" y="4572008"/>
            <a:ext cx="500066" cy="500066"/>
          </a:xfrm>
          <a:prstGeom prst="curvedDownArrow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117" name="ZoneTexte 116"/>
          <p:cNvSpPr txBox="1"/>
          <p:nvPr/>
        </p:nvSpPr>
        <p:spPr>
          <a:xfrm>
            <a:off x="5857884" y="5072074"/>
            <a:ext cx="18573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2</a:t>
            </a:r>
            <a:r>
              <a:rPr lang="fr-FR" sz="1400" dirty="0" smtClean="0"/>
              <a:t>H+ + ½ O2 + 2e-</a:t>
            </a:r>
            <a:endParaRPr lang="fr-FR" sz="1400" dirty="0"/>
          </a:p>
        </p:txBody>
      </p:sp>
      <p:sp>
        <p:nvSpPr>
          <p:cNvPr id="118" name="ZoneTexte 117"/>
          <p:cNvSpPr txBox="1"/>
          <p:nvPr/>
        </p:nvSpPr>
        <p:spPr>
          <a:xfrm>
            <a:off x="7215206" y="5072074"/>
            <a:ext cx="12144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H2O</a:t>
            </a:r>
            <a:endParaRPr lang="fr-FR" sz="1400" dirty="0"/>
          </a:p>
        </p:txBody>
      </p:sp>
      <p:sp>
        <p:nvSpPr>
          <p:cNvPr id="121" name="Flèche vers le bas 120"/>
          <p:cNvSpPr/>
          <p:nvPr/>
        </p:nvSpPr>
        <p:spPr>
          <a:xfrm flipH="1" flipV="1">
            <a:off x="5500694" y="2428868"/>
            <a:ext cx="285752" cy="428628"/>
          </a:xfrm>
          <a:prstGeom prst="down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2" name="Flèche vers le bas 121"/>
          <p:cNvSpPr/>
          <p:nvPr/>
        </p:nvSpPr>
        <p:spPr>
          <a:xfrm flipH="1" flipV="1">
            <a:off x="7000892" y="2357430"/>
            <a:ext cx="285752" cy="428628"/>
          </a:xfrm>
          <a:prstGeom prst="down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5" name="ZoneTexte 124"/>
          <p:cNvSpPr txBox="1"/>
          <p:nvPr/>
        </p:nvSpPr>
        <p:spPr>
          <a:xfrm>
            <a:off x="5429256" y="2143116"/>
            <a:ext cx="78581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>
                <a:solidFill>
                  <a:srgbClr val="7030A0"/>
                </a:solidFill>
              </a:rPr>
              <a:t>4H+</a:t>
            </a:r>
            <a:endParaRPr lang="fr-FR" sz="1600" dirty="0">
              <a:solidFill>
                <a:srgbClr val="7030A0"/>
              </a:solidFill>
            </a:endParaRPr>
          </a:p>
        </p:txBody>
      </p:sp>
      <p:sp>
        <p:nvSpPr>
          <p:cNvPr id="126" name="ZoneTexte 125"/>
          <p:cNvSpPr txBox="1"/>
          <p:nvPr/>
        </p:nvSpPr>
        <p:spPr>
          <a:xfrm>
            <a:off x="6858016" y="2071678"/>
            <a:ext cx="12858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>
                <a:solidFill>
                  <a:srgbClr val="7030A0"/>
                </a:solidFill>
              </a:rPr>
              <a:t>2H+</a:t>
            </a:r>
            <a:endParaRPr lang="fr-FR" sz="1600" dirty="0">
              <a:solidFill>
                <a:srgbClr val="7030A0"/>
              </a:solidFill>
            </a:endParaRPr>
          </a:p>
        </p:txBody>
      </p:sp>
      <p:cxnSp>
        <p:nvCxnSpPr>
          <p:cNvPr id="128" name="Connecteur droit avec flèche 127"/>
          <p:cNvCxnSpPr/>
          <p:nvPr/>
        </p:nvCxnSpPr>
        <p:spPr>
          <a:xfrm rot="5400000" flipH="1" flipV="1">
            <a:off x="5822165" y="2893215"/>
            <a:ext cx="214314" cy="142876"/>
          </a:xfrm>
          <a:prstGeom prst="straightConnector1">
            <a:avLst/>
          </a:prstGeom>
          <a:ln w="1905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2" name="Rectangle 131"/>
          <p:cNvSpPr/>
          <p:nvPr/>
        </p:nvSpPr>
        <p:spPr>
          <a:xfrm>
            <a:off x="8001024" y="3286124"/>
            <a:ext cx="71438" cy="13573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3" name="Rectangle 132"/>
          <p:cNvSpPr/>
          <p:nvPr/>
        </p:nvSpPr>
        <p:spPr>
          <a:xfrm>
            <a:off x="8286776" y="3286124"/>
            <a:ext cx="71438" cy="13573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4" name="Rectangle 133"/>
          <p:cNvSpPr/>
          <p:nvPr/>
        </p:nvSpPr>
        <p:spPr>
          <a:xfrm>
            <a:off x="8072462" y="2786058"/>
            <a:ext cx="214314" cy="18573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5" name="Ellipse 134"/>
          <p:cNvSpPr/>
          <p:nvPr/>
        </p:nvSpPr>
        <p:spPr>
          <a:xfrm>
            <a:off x="7929586" y="4214818"/>
            <a:ext cx="214314" cy="642942"/>
          </a:xfrm>
          <a:prstGeom prst="ellips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7" name="Ellipse 136"/>
          <p:cNvSpPr/>
          <p:nvPr/>
        </p:nvSpPr>
        <p:spPr>
          <a:xfrm>
            <a:off x="8215338" y="4214818"/>
            <a:ext cx="214314" cy="642942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8" name="ZoneTexte 137"/>
          <p:cNvSpPr txBox="1"/>
          <p:nvPr/>
        </p:nvSpPr>
        <p:spPr>
          <a:xfrm>
            <a:off x="7858148" y="4357694"/>
            <a:ext cx="357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dirty="0" smtClean="0">
                <a:solidFill>
                  <a:schemeClr val="bg1">
                    <a:lumMod val="95000"/>
                  </a:schemeClr>
                </a:solidFill>
              </a:rPr>
              <a:t>α</a:t>
            </a:r>
            <a:endParaRPr lang="fr-FR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39" name="ZoneTexte 138"/>
          <p:cNvSpPr txBox="1"/>
          <p:nvPr/>
        </p:nvSpPr>
        <p:spPr>
          <a:xfrm>
            <a:off x="8143900" y="4357694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dirty="0" smtClean="0"/>
              <a:t>β</a:t>
            </a:r>
            <a:endParaRPr lang="fr-FR" dirty="0"/>
          </a:p>
        </p:txBody>
      </p:sp>
      <p:cxnSp>
        <p:nvCxnSpPr>
          <p:cNvPr id="141" name="Connecteur droit avec flèche 140"/>
          <p:cNvCxnSpPr>
            <a:stCxn id="126" idx="3"/>
          </p:cNvCxnSpPr>
          <p:nvPr/>
        </p:nvCxnSpPr>
        <p:spPr>
          <a:xfrm>
            <a:off x="8143900" y="2240955"/>
            <a:ext cx="71438" cy="3331185"/>
          </a:xfrm>
          <a:prstGeom prst="straightConnector1">
            <a:avLst/>
          </a:prstGeom>
          <a:ln w="5715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7" name="ZoneTexte 146"/>
          <p:cNvSpPr txBox="1"/>
          <p:nvPr/>
        </p:nvSpPr>
        <p:spPr>
          <a:xfrm>
            <a:off x="8001024" y="5643578"/>
            <a:ext cx="92869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>
                <a:solidFill>
                  <a:srgbClr val="7030A0"/>
                </a:solidFill>
              </a:rPr>
              <a:t>H+</a:t>
            </a:r>
            <a:endParaRPr lang="fr-FR" sz="1600" dirty="0">
              <a:solidFill>
                <a:srgbClr val="7030A0"/>
              </a:solidFill>
            </a:endParaRPr>
          </a:p>
        </p:txBody>
      </p:sp>
      <p:sp>
        <p:nvSpPr>
          <p:cNvPr id="149" name="Flèche courbée vers le bas 148"/>
          <p:cNvSpPr/>
          <p:nvPr/>
        </p:nvSpPr>
        <p:spPr>
          <a:xfrm>
            <a:off x="7715272" y="4857760"/>
            <a:ext cx="1143008" cy="714380"/>
          </a:xfrm>
          <a:prstGeom prst="curvedDownArrow">
            <a:avLst>
              <a:gd name="adj1" fmla="val 9033"/>
              <a:gd name="adj2" fmla="val 50000"/>
              <a:gd name="adj3" fmla="val 21952"/>
            </a:avLst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7030A0"/>
              </a:solidFill>
            </a:endParaRPr>
          </a:p>
        </p:txBody>
      </p:sp>
      <p:sp>
        <p:nvSpPr>
          <p:cNvPr id="150" name="ZoneTexte 149"/>
          <p:cNvSpPr txBox="1"/>
          <p:nvPr/>
        </p:nvSpPr>
        <p:spPr>
          <a:xfrm>
            <a:off x="7286644" y="5572140"/>
            <a:ext cx="92869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solidFill>
                  <a:srgbClr val="7030A0"/>
                </a:solidFill>
              </a:rPr>
              <a:t>ADP + Pi</a:t>
            </a:r>
            <a:endParaRPr lang="fr-FR" sz="1400" dirty="0">
              <a:solidFill>
                <a:srgbClr val="7030A0"/>
              </a:solidFill>
            </a:endParaRPr>
          </a:p>
        </p:txBody>
      </p:sp>
      <p:sp>
        <p:nvSpPr>
          <p:cNvPr id="151" name="ZoneTexte 150"/>
          <p:cNvSpPr txBox="1"/>
          <p:nvPr/>
        </p:nvSpPr>
        <p:spPr>
          <a:xfrm>
            <a:off x="8501090" y="5500702"/>
            <a:ext cx="15716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>
                <a:solidFill>
                  <a:srgbClr val="7030A0"/>
                </a:solidFill>
              </a:rPr>
              <a:t>ATP</a:t>
            </a:r>
            <a:endParaRPr lang="fr-FR" sz="1600" dirty="0">
              <a:solidFill>
                <a:srgbClr val="7030A0"/>
              </a:solidFill>
            </a:endParaRPr>
          </a:p>
        </p:txBody>
      </p:sp>
      <p:sp>
        <p:nvSpPr>
          <p:cNvPr id="152" name="ZoneTexte 151"/>
          <p:cNvSpPr txBox="1"/>
          <p:nvPr/>
        </p:nvSpPr>
        <p:spPr>
          <a:xfrm>
            <a:off x="1428728" y="2643182"/>
            <a:ext cx="207170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solidFill>
                  <a:srgbClr val="FF0000"/>
                </a:solidFill>
              </a:rPr>
              <a:t>roténone</a:t>
            </a:r>
            <a:endParaRPr lang="fr-FR" sz="1400" dirty="0">
              <a:solidFill>
                <a:srgbClr val="FF0000"/>
              </a:solidFill>
            </a:endParaRPr>
          </a:p>
        </p:txBody>
      </p:sp>
      <p:sp>
        <p:nvSpPr>
          <p:cNvPr id="153" name="Flèche vers le bas 152"/>
          <p:cNvSpPr/>
          <p:nvPr/>
        </p:nvSpPr>
        <p:spPr>
          <a:xfrm>
            <a:off x="1785918" y="2928934"/>
            <a:ext cx="71438" cy="428628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5" name="ZoneTexte 154"/>
          <p:cNvSpPr txBox="1"/>
          <p:nvPr/>
        </p:nvSpPr>
        <p:spPr>
          <a:xfrm>
            <a:off x="4143372" y="2643182"/>
            <a:ext cx="114300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 smtClean="0">
                <a:solidFill>
                  <a:srgbClr val="FF0000"/>
                </a:solidFill>
              </a:rPr>
              <a:t>Antimycine A</a:t>
            </a:r>
            <a:endParaRPr lang="fr-FR" sz="1200" dirty="0">
              <a:solidFill>
                <a:srgbClr val="FF0000"/>
              </a:solidFill>
            </a:endParaRPr>
          </a:p>
        </p:txBody>
      </p:sp>
      <p:cxnSp>
        <p:nvCxnSpPr>
          <p:cNvPr id="158" name="Forme 157"/>
          <p:cNvCxnSpPr>
            <a:stCxn id="155" idx="2"/>
          </p:cNvCxnSpPr>
          <p:nvPr/>
        </p:nvCxnSpPr>
        <p:spPr>
          <a:xfrm rot="16200000" flipH="1">
            <a:off x="4817657" y="2817400"/>
            <a:ext cx="580257" cy="785818"/>
          </a:xfrm>
          <a:prstGeom prst="bentConnector2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9" name="ZoneTexte 158"/>
          <p:cNvSpPr txBox="1"/>
          <p:nvPr/>
        </p:nvSpPr>
        <p:spPr>
          <a:xfrm>
            <a:off x="5929322" y="4714884"/>
            <a:ext cx="307183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 smtClean="0">
                <a:solidFill>
                  <a:srgbClr val="FF0000"/>
                </a:solidFill>
              </a:rPr>
              <a:t>Cyanure, CO</a:t>
            </a:r>
            <a:endParaRPr lang="fr-FR" sz="1200" dirty="0">
              <a:solidFill>
                <a:srgbClr val="FF0000"/>
              </a:solidFill>
            </a:endParaRPr>
          </a:p>
        </p:txBody>
      </p:sp>
      <p:cxnSp>
        <p:nvCxnSpPr>
          <p:cNvPr id="161" name="Forme 160"/>
          <p:cNvCxnSpPr>
            <a:endCxn id="91" idx="1"/>
          </p:cNvCxnSpPr>
          <p:nvPr/>
        </p:nvCxnSpPr>
        <p:spPr>
          <a:xfrm rot="5400000" flipH="1" flipV="1">
            <a:off x="6113424" y="3970292"/>
            <a:ext cx="989119" cy="500066"/>
          </a:xfrm>
          <a:prstGeom prst="bentConnector2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solidFill>
                  <a:srgbClr val="0070C0"/>
                </a:solidFill>
              </a:rPr>
              <a:t>La CRM et phosphorylation oxydative</a:t>
            </a:r>
            <a:endParaRPr lang="fr-FR" dirty="0">
              <a:solidFill>
                <a:srgbClr val="0070C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14282" y="1285860"/>
            <a:ext cx="8643998" cy="571504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fr-FR" sz="1600" dirty="0" smtClean="0"/>
              <a:t>Dans </a:t>
            </a:r>
            <a:r>
              <a:rPr lang="fr-FR" sz="1600" dirty="0" smtClean="0"/>
              <a:t>toutes les cellules SAUF érythrocytes!!</a:t>
            </a:r>
          </a:p>
          <a:p>
            <a:pPr>
              <a:buNone/>
            </a:pPr>
            <a:r>
              <a:rPr lang="fr-FR" sz="1800" dirty="0" smtClean="0">
                <a:solidFill>
                  <a:srgbClr val="0070C0"/>
                </a:solidFill>
              </a:rPr>
              <a:t>But: </a:t>
            </a:r>
          </a:p>
          <a:p>
            <a:pPr>
              <a:buFontTx/>
              <a:buChar char="-"/>
            </a:pPr>
            <a:r>
              <a:rPr lang="fr-FR" sz="1600" dirty="0" smtClean="0"/>
              <a:t>Réoxydation de NADH+ et FADH2</a:t>
            </a:r>
          </a:p>
          <a:p>
            <a:pPr>
              <a:buFontTx/>
              <a:buChar char="-"/>
            </a:pPr>
            <a:r>
              <a:rPr lang="fr-FR" sz="1600" dirty="0" smtClean="0"/>
              <a:t>Utilisation du pouvoir réducteur de ces coE pour la synthèse d’ATP</a:t>
            </a:r>
          </a:p>
          <a:p>
            <a:pPr>
              <a:buNone/>
            </a:pPr>
            <a:endParaRPr lang="fr-FR" sz="1800" dirty="0" smtClean="0"/>
          </a:p>
          <a:p>
            <a:pPr>
              <a:buNone/>
            </a:pPr>
            <a:r>
              <a:rPr lang="fr-FR" sz="1800" dirty="0" smtClean="0">
                <a:solidFill>
                  <a:srgbClr val="0070C0"/>
                </a:solidFill>
              </a:rPr>
              <a:t>ATP synthase </a:t>
            </a:r>
            <a:r>
              <a:rPr lang="fr-FR" sz="1800" dirty="0" smtClean="0"/>
              <a:t>→ 2 domaines:</a:t>
            </a:r>
          </a:p>
          <a:p>
            <a:pPr>
              <a:buNone/>
            </a:pPr>
            <a:r>
              <a:rPr lang="fr-FR" sz="1600" dirty="0" smtClean="0"/>
              <a:t>F0= canal à protons totalement transmbR</a:t>
            </a:r>
          </a:p>
          <a:p>
            <a:pPr>
              <a:buNone/>
            </a:pPr>
            <a:r>
              <a:rPr lang="fr-FR" sz="1600" dirty="0" smtClean="0"/>
              <a:t>F1= associé à F0 permet la synthèse d’ATP, totalement extrambR (baigne dans la matrice mito). 2 types de protéines associées entre elles: 3 s/u </a:t>
            </a:r>
            <a:r>
              <a:rPr lang="el-GR" sz="1600" dirty="0" smtClean="0"/>
              <a:t>α</a:t>
            </a:r>
            <a:r>
              <a:rPr lang="fr-FR" sz="1600" dirty="0" smtClean="0"/>
              <a:t> et 3 s/u </a:t>
            </a:r>
            <a:r>
              <a:rPr lang="el-GR" sz="1600" dirty="0" smtClean="0"/>
              <a:t>β</a:t>
            </a:r>
            <a:endParaRPr lang="fr-FR" sz="1600" dirty="0" smtClean="0"/>
          </a:p>
          <a:p>
            <a:pPr>
              <a:buNone/>
            </a:pPr>
            <a:endParaRPr lang="fr-FR" sz="1800" dirty="0" smtClean="0"/>
          </a:p>
          <a:p>
            <a:pPr>
              <a:buNone/>
            </a:pPr>
            <a:r>
              <a:rPr lang="fr-FR" sz="1800" dirty="0" smtClean="0">
                <a:solidFill>
                  <a:srgbClr val="0070C0"/>
                </a:solidFill>
              </a:rPr>
              <a:t>La synthèse d’ATP </a:t>
            </a:r>
            <a:r>
              <a:rPr lang="fr-FR" sz="1800" dirty="0" smtClean="0"/>
              <a:t>se fait grâce:</a:t>
            </a:r>
          </a:p>
          <a:p>
            <a:pPr>
              <a:buFontTx/>
              <a:buChar char="-"/>
            </a:pPr>
            <a:r>
              <a:rPr lang="fr-FR" sz="1600" dirty="0" smtClean="0"/>
              <a:t>Force proton motrice du au passage des protons à travers F1</a:t>
            </a:r>
          </a:p>
          <a:p>
            <a:pPr>
              <a:buFontTx/>
              <a:buChar char="-"/>
            </a:pPr>
            <a:r>
              <a:rPr lang="fr-FR" sz="1600" dirty="0" smtClean="0"/>
              <a:t>Gradient de pH ( pH(Espace intermbR) &lt; pH(matrice) )</a:t>
            </a:r>
          </a:p>
          <a:p>
            <a:pPr>
              <a:buFontTx/>
              <a:buChar char="-"/>
            </a:pPr>
            <a:r>
              <a:rPr lang="fr-FR" sz="1600" dirty="0" smtClean="0"/>
              <a:t>Potentiel électrique (accumulation de charges + dans l’espace intermbR)</a:t>
            </a:r>
          </a:p>
          <a:p>
            <a:pPr>
              <a:buFontTx/>
              <a:buChar char="-"/>
            </a:pPr>
            <a:endParaRPr lang="fr-FR" sz="1800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fr-FR" sz="1800" dirty="0" smtClean="0">
                <a:solidFill>
                  <a:srgbClr val="0070C0"/>
                </a:solidFill>
              </a:rPr>
              <a:t>La vitesse de phosphorylation  oxydative </a:t>
            </a:r>
            <a:r>
              <a:rPr lang="fr-FR" sz="1800" dirty="0" smtClean="0"/>
              <a:t>dépend:</a:t>
            </a:r>
          </a:p>
          <a:p>
            <a:pPr>
              <a:buFontTx/>
              <a:buChar char="-"/>
            </a:pPr>
            <a:r>
              <a:rPr lang="fr-FR" sz="1600" dirty="0" smtClean="0"/>
              <a:t>De l’apport en NADH</a:t>
            </a:r>
          </a:p>
          <a:p>
            <a:pPr>
              <a:buFontTx/>
              <a:buChar char="-"/>
            </a:pPr>
            <a:r>
              <a:rPr lang="fr-FR" sz="1600" dirty="0" smtClean="0"/>
              <a:t>De l’apport en oxygène</a:t>
            </a:r>
          </a:p>
          <a:p>
            <a:pPr>
              <a:buFontTx/>
              <a:buChar char="-"/>
            </a:pPr>
            <a:r>
              <a:rPr lang="fr-FR" sz="1600" dirty="0" smtClean="0"/>
              <a:t>Du rapport [ATP]/[ADP][Pi] (elle s’accélère quand le rapport diminue)</a:t>
            </a:r>
          </a:p>
          <a:p>
            <a:pPr>
              <a:buNone/>
            </a:pPr>
            <a:endParaRPr lang="fr-FR" sz="1600" dirty="0" smtClean="0"/>
          </a:p>
          <a:p>
            <a:pPr>
              <a:buNone/>
            </a:pPr>
            <a:endParaRPr lang="fr-FR" sz="1800" dirty="0" smtClean="0"/>
          </a:p>
          <a:p>
            <a:pPr>
              <a:buNone/>
            </a:pPr>
            <a:endParaRPr lang="fr-FR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249</Words>
  <Application>Microsoft Office PowerPoint</Application>
  <PresentationFormat>Affichage à l'écran (4:3)</PresentationFormat>
  <Paragraphs>74</Paragraphs>
  <Slides>3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Thème Office</vt:lpstr>
      <vt:lpstr>La chaîne respiratoire mitochondriale</vt:lpstr>
      <vt:lpstr>La CRM et phosphorylation oxydative</vt:lpstr>
      <vt:lpstr>La CRM et phosphorylation oxydative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chaîne respiratoire mitochondriale</dc:title>
  <dc:creator>Justine</dc:creator>
  <cp:lastModifiedBy>Justine</cp:lastModifiedBy>
  <cp:revision>17</cp:revision>
  <dcterms:created xsi:type="dcterms:W3CDTF">2010-04-29T18:26:38Z</dcterms:created>
  <dcterms:modified xsi:type="dcterms:W3CDTF">2010-04-30T09:45:17Z</dcterms:modified>
</cp:coreProperties>
</file>