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tiff" ContentType="image/tiff"/>
  <Default Extension="rels" ContentType="application/vnd.openxmlformats-package.relationships+xml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6" r:id="rId1"/>
  </p:sldMasterIdLst>
  <p:notesMasterIdLst>
    <p:notesMasterId r:id="rId37"/>
  </p:notesMasterIdLst>
  <p:sldIdLst>
    <p:sldId id="257" r:id="rId2"/>
    <p:sldId id="258" r:id="rId3"/>
    <p:sldId id="259" r:id="rId4"/>
    <p:sldId id="260" r:id="rId5"/>
    <p:sldId id="290" r:id="rId6"/>
    <p:sldId id="275" r:id="rId7"/>
    <p:sldId id="302" r:id="rId8"/>
    <p:sldId id="277" r:id="rId9"/>
    <p:sldId id="305" r:id="rId10"/>
    <p:sldId id="278" r:id="rId11"/>
    <p:sldId id="303" r:id="rId12"/>
    <p:sldId id="306" r:id="rId13"/>
    <p:sldId id="281" r:id="rId14"/>
    <p:sldId id="276" r:id="rId15"/>
    <p:sldId id="295" r:id="rId16"/>
    <p:sldId id="279" r:id="rId17"/>
    <p:sldId id="280" r:id="rId18"/>
    <p:sldId id="274" r:id="rId19"/>
    <p:sldId id="284" r:id="rId20"/>
    <p:sldId id="293" r:id="rId21"/>
    <p:sldId id="285" r:id="rId22"/>
    <p:sldId id="294" r:id="rId23"/>
    <p:sldId id="291" r:id="rId24"/>
    <p:sldId id="286" r:id="rId25"/>
    <p:sldId id="292" r:id="rId26"/>
    <p:sldId id="289" r:id="rId27"/>
    <p:sldId id="288" r:id="rId28"/>
    <p:sldId id="304" r:id="rId29"/>
    <p:sldId id="262" r:id="rId30"/>
    <p:sldId id="296" r:id="rId31"/>
    <p:sldId id="297" r:id="rId32"/>
    <p:sldId id="298" r:id="rId33"/>
    <p:sldId id="299" r:id="rId34"/>
    <p:sldId id="300" r:id="rId35"/>
    <p:sldId id="301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CAED"/>
    <a:srgbClr val="C54351"/>
    <a:srgbClr val="B49C9D"/>
    <a:srgbClr val="7C928D"/>
    <a:srgbClr val="9C8787"/>
    <a:srgbClr val="A0BBB3"/>
    <a:srgbClr val="F0D1D0"/>
    <a:srgbClr val="D0A1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49"/>
    <p:restoredTop sz="94648"/>
  </p:normalViewPr>
  <p:slideViewPr>
    <p:cSldViewPr snapToGrid="0" snapToObjects="1">
      <p:cViewPr>
        <p:scale>
          <a:sx n="100" d="100"/>
          <a:sy n="100" d="100"/>
        </p:scale>
        <p:origin x="992" y="312"/>
      </p:cViewPr>
      <p:guideLst/>
    </p:cSldViewPr>
  </p:slideViewPr>
  <p:notesTextViewPr>
    <p:cViewPr>
      <p:scale>
        <a:sx n="65" d="100"/>
        <a:sy n="6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notesMaster" Target="notesMasters/notesMaster1.xml"/><Relationship Id="rId38" Type="http://schemas.openxmlformats.org/officeDocument/2006/relationships/presProps" Target="presProps.xml"/><Relationship Id="rId39" Type="http://schemas.openxmlformats.org/officeDocument/2006/relationships/viewProps" Target="viewProps.xml"/><Relationship Id="rId40" Type="http://schemas.openxmlformats.org/officeDocument/2006/relationships/theme" Target="theme/theme1.xml"/><Relationship Id="rId4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75BEAB-45E1-D747-86AE-3747C60BFCC2}" type="datetimeFigureOut">
              <a:rPr lang="en-US" smtClean="0"/>
              <a:t>8/24/16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00B163-9B8B-C849-AF2E-D7DB62701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887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8/24/16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06896A-5C9E-4A0F-9335-EA655F3CA57E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7C2106-93D8-4430-9160-CE8980892F7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946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00B163-9B8B-C849-AF2E-D7DB6270147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1153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l'EMBRYON</a:t>
            </a:r>
            <a:r>
              <a:rPr lang="fr-FR" baseline="0" dirty="0" smtClean="0"/>
              <a:t> DEVIENT PIRIFORME</a:t>
            </a:r>
          </a:p>
          <a:p>
            <a:r>
              <a:rPr lang="fr-FR" baseline="0" dirty="0" smtClean="0"/>
              <a:t>Oublie pas de donner le sens ! :)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00B163-9B8B-C849-AF2E-D7DB6270147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966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C’est là où il faut dire que les feuillets vont prendre des cellules d’abord en haut et sur</a:t>
            </a:r>
            <a:r>
              <a:rPr lang="fr-FR" baseline="0" dirty="0" smtClean="0"/>
              <a:t> le côté puis en bas et au centre </a:t>
            </a:r>
            <a:r>
              <a:rPr lang="fr-FR" baseline="0" dirty="0" smtClean="0">
                <a:sym typeface="Wingdings"/>
              </a:rPr>
              <a:t></a:t>
            </a:r>
          </a:p>
          <a:p>
            <a:r>
              <a:rPr lang="fr-FR" baseline="0" dirty="0" smtClean="0">
                <a:sym typeface="Wingdings"/>
              </a:rPr>
              <a:t>Oublie pas le homolatéral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00B163-9B8B-C849-AF2E-D7DB6270147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087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ATTENTION</a:t>
            </a:r>
            <a:r>
              <a:rPr lang="fr-FR" baseline="0" dirty="0" smtClean="0"/>
              <a:t> ! Ectoderme = DIFFERENCIATION !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00B163-9B8B-C849-AF2E-D7DB6270147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3442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</a:t>
            </a:r>
            <a:r>
              <a:rPr lang="en-US" baseline="0" dirty="0" smtClean="0"/>
              <a:t>t hop on </a:t>
            </a:r>
            <a:r>
              <a:rPr lang="en-US" baseline="0" dirty="0" err="1" smtClean="0"/>
              <a:t>reprend</a:t>
            </a:r>
            <a:r>
              <a:rPr lang="en-US" baseline="0" dirty="0" smtClean="0"/>
              <a:t> pour </a:t>
            </a:r>
            <a:r>
              <a:rPr lang="en-US" baseline="0" dirty="0" err="1" smtClean="0"/>
              <a:t>Chloé</a:t>
            </a:r>
            <a:r>
              <a:rPr lang="en-US" baseline="0" dirty="0" smtClean="0"/>
              <a:t> !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00B163-9B8B-C849-AF2E-D7DB6270147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8347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J’ai</a:t>
            </a:r>
            <a:r>
              <a:rPr lang="en-US" dirty="0" smtClean="0"/>
              <a:t> du mal avec </a:t>
            </a:r>
            <a:r>
              <a:rPr lang="en-US" dirty="0" err="1" smtClean="0"/>
              <a:t>cette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partie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territoire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presomptif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hesite</a:t>
            </a:r>
            <a:r>
              <a:rPr lang="en-US" baseline="0" dirty="0" smtClean="0"/>
              <a:t> pas a </a:t>
            </a:r>
            <a:r>
              <a:rPr lang="en-US" baseline="0" dirty="0" err="1" smtClean="0"/>
              <a:t>l’arranger</a:t>
            </a:r>
            <a:r>
              <a:rPr lang="en-US" baseline="0" dirty="0" smtClean="0"/>
              <a:t> </a:t>
            </a:r>
            <a:r>
              <a:rPr lang="en-US" baseline="0" dirty="0" smtClean="0">
                <a:sym typeface="Wingdings"/>
              </a:rPr>
              <a:t>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00B163-9B8B-C849-AF2E-D7DB6270147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78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382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966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196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636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983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608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670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702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635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997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4701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09010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7841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384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758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782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341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353CED7-996A-8D46-B711-A12F2F554C0B}" type="datetimeFigureOut">
              <a:rPr lang="en-US" smtClean="0"/>
              <a:t>8/24/16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313A029-BEAD-8A44-80B0-448C0E3DE2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429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  <p:sldLayoutId id="2147483798" r:id="rId12"/>
    <p:sldLayoutId id="2147483799" r:id="rId13"/>
    <p:sldLayoutId id="2147483800" r:id="rId14"/>
    <p:sldLayoutId id="2147483801" r:id="rId15"/>
    <p:sldLayoutId id="2147483802" r:id="rId16"/>
    <p:sldLayoutId id="2147483803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tiff"/><Relationship Id="rId3" Type="http://schemas.openxmlformats.org/officeDocument/2006/relationships/image" Target="../media/image6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tif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tif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tiff"/><Relationship Id="rId3" Type="http://schemas.openxmlformats.org/officeDocument/2006/relationships/image" Target="../media/image10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tif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tif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tif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4.tif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tif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tif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tiff"/><Relationship Id="rId3" Type="http://schemas.openxmlformats.org/officeDocument/2006/relationships/image" Target="../media/image18.tif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tiff"/><Relationship Id="rId3" Type="http://schemas.openxmlformats.org/officeDocument/2006/relationships/image" Target="../media/image20.tif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emf"/><Relationship Id="rId3" Type="http://schemas.openxmlformats.org/officeDocument/2006/relationships/image" Target="../media/image22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tiff"/><Relationship Id="rId3" Type="http://schemas.openxmlformats.org/officeDocument/2006/relationships/image" Target="../media/image24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tiff"/><Relationship Id="rId3" Type="http://schemas.openxmlformats.org/officeDocument/2006/relationships/image" Target="../media/image26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tiff"/><Relationship Id="rId3" Type="http://schemas.openxmlformats.org/officeDocument/2006/relationships/image" Target="../media/image28.e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tif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tiff"/><Relationship Id="rId3" Type="http://schemas.openxmlformats.org/officeDocument/2006/relationships/image" Target="../media/image31.tif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tif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tif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tiff"/><Relationship Id="rId3" Type="http://schemas.openxmlformats.org/officeDocument/2006/relationships/image" Target="../media/image34.tif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tif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e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e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e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ous-titre 2"/>
          <p:cNvSpPr/>
          <p:nvPr/>
        </p:nvSpPr>
        <p:spPr>
          <a:xfrm>
            <a:off x="0" y="6359400"/>
            <a:ext cx="12191760" cy="49824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0" compatLnSpc="0">
            <a:noAutofit/>
          </a:bodyPr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1001"/>
              </a:spcAft>
              <a:buNone/>
              <a:tabLst/>
              <a:defRPr sz="1800"/>
            </a:pPr>
            <a:r>
              <a:rPr lang="fr-BE" sz="2000" b="1" i="0" u="none" strike="noStrike" kern="1200" spc="0" dirty="0" err="1">
                <a:ln>
                  <a:noFill/>
                </a:ln>
                <a:solidFill>
                  <a:srgbClr val="C00000"/>
                </a:solidFill>
                <a:latin typeface="Calibri" pitchFamily="18"/>
                <a:ea typeface="Arial Unicode MS" pitchFamily="2"/>
                <a:cs typeface="Arial Unicode MS" pitchFamily="2"/>
              </a:rPr>
              <a:t>Zork</a:t>
            </a:r>
            <a:r>
              <a:rPr lang="fr-BE" sz="2000" b="1" i="0" u="none" strike="noStrike" kern="1200" spc="0" dirty="0">
                <a:ln>
                  <a:noFill/>
                </a:ln>
                <a:solidFill>
                  <a:srgbClr val="C00000"/>
                </a:solidFill>
                <a:latin typeface="Calibri" pitchFamily="18"/>
                <a:ea typeface="Arial Unicode MS" pitchFamily="2"/>
                <a:cs typeface="Arial Unicode MS" pitchFamily="2"/>
              </a:rPr>
              <a:t> &amp; </a:t>
            </a:r>
            <a:r>
              <a:rPr lang="fr-BE" sz="2000" b="1" i="0" u="none" strike="noStrike" kern="1200" spc="0" dirty="0" err="1">
                <a:ln>
                  <a:noFill/>
                </a:ln>
                <a:solidFill>
                  <a:srgbClr val="C00000"/>
                </a:solidFill>
                <a:latin typeface="Calibri" pitchFamily="18"/>
                <a:ea typeface="Arial Unicode MS" pitchFamily="2"/>
                <a:cs typeface="Arial Unicode MS" pitchFamily="2"/>
              </a:rPr>
              <a:t>Bhaiya</a:t>
            </a:r>
            <a:r>
              <a:rPr lang="fr-BE" sz="2000" b="1" i="0" u="none" strike="noStrike" kern="1200" spc="0" dirty="0">
                <a:ln>
                  <a:noFill/>
                </a:ln>
                <a:solidFill>
                  <a:srgbClr val="C00000"/>
                </a:solidFill>
                <a:latin typeface="Calibri" pitchFamily="18"/>
                <a:ea typeface="Arial Unicode MS" pitchFamily="2"/>
                <a:cs typeface="Arial Unicode MS" pitchFamily="2"/>
              </a:rPr>
              <a:t> :D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440240" y="237600"/>
            <a:ext cx="3310919" cy="271908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itre 1"/>
          <p:cNvSpPr txBox="1">
            <a:spLocks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z="7200" dirty="0" smtClean="0">
                <a:solidFill>
                  <a:srgbClr val="0070C0"/>
                </a:solidFill>
              </a:rPr>
              <a:t>embr</a:t>
            </a:r>
            <a:r>
              <a:rPr lang="fr-FR" sz="7200" b="1" dirty="0" smtClean="0">
                <a:solidFill>
                  <a:schemeClr val="accent6">
                    <a:lumMod val="75000"/>
                  </a:schemeClr>
                </a:solidFill>
              </a:rPr>
              <a:t>yolo</a:t>
            </a:r>
            <a:r>
              <a:rPr lang="fr-FR" sz="7200" dirty="0" smtClean="0">
                <a:solidFill>
                  <a:srgbClr val="0070C0"/>
                </a:solidFill>
              </a:rPr>
              <a:t>gie</a:t>
            </a:r>
            <a:endParaRPr lang="fr-FR" sz="7200" dirty="0">
              <a:solidFill>
                <a:srgbClr val="0070C0"/>
              </a:solidFill>
            </a:endParaRPr>
          </a:p>
        </p:txBody>
      </p:sp>
      <p:sp>
        <p:nvSpPr>
          <p:cNvPr id="7" name="Sous-titre 2"/>
          <p:cNvSpPr txBox="1">
            <a:spLocks/>
          </p:cNvSpPr>
          <p:nvPr/>
        </p:nvSpPr>
        <p:spPr>
          <a:xfrm>
            <a:off x="0" y="3619830"/>
            <a:ext cx="12192000" cy="498764"/>
          </a:xfrm>
          <a:prstGeom prst="rect">
            <a:avLst/>
          </a:prstGeom>
        </p:spPr>
        <p:txBody>
          <a:bodyPr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FR" sz="2800" i="1" dirty="0" smtClean="0">
                <a:solidFill>
                  <a:schemeClr val="bg1">
                    <a:lumMod val="50000"/>
                  </a:schemeClr>
                </a:solidFill>
              </a:rPr>
              <a:t>troisième semaine du développement embryonnaire</a:t>
            </a:r>
            <a:endParaRPr lang="fr-FR" sz="2800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859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1" y="261257"/>
            <a:ext cx="8817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u="sng" dirty="0" err="1" smtClean="0">
                <a:latin typeface="Snell Roundhand" pitchFamily="18"/>
              </a:rPr>
              <a:t>Cours</a:t>
            </a:r>
            <a:r>
              <a:rPr lang="en-US" sz="7200" b="1" u="sng" dirty="0">
                <a:latin typeface="Snell Roundhand" pitchFamily="18"/>
              </a:rPr>
              <a:t> </a:t>
            </a:r>
            <a:r>
              <a:rPr lang="en-US" sz="7200" b="1" u="sng" dirty="0" smtClean="0">
                <a:latin typeface="Snell Roundhand" pitchFamily="18"/>
              </a:rPr>
              <a:t>3</a:t>
            </a:r>
            <a:endParaRPr lang="en-US" sz="7200" dirty="0"/>
          </a:p>
        </p:txBody>
      </p:sp>
      <p:sp>
        <p:nvSpPr>
          <p:cNvPr id="3" name="TextBox 2"/>
          <p:cNvSpPr txBox="1"/>
          <p:nvPr/>
        </p:nvSpPr>
        <p:spPr>
          <a:xfrm>
            <a:off x="283028" y="1937657"/>
            <a:ext cx="576608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</a:rPr>
              <a:t>I. SIGNES DE GROSSESSE</a:t>
            </a:r>
          </a:p>
          <a:p>
            <a:pPr marL="457200" lvl="0" indent="-457200">
              <a:buFont typeface="+mj-lt"/>
              <a:buAutoNum type="alphaLcParenR"/>
            </a:pPr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</a:rPr>
              <a:t>SIGNES CLINIQUES</a:t>
            </a:r>
          </a:p>
          <a:p>
            <a:pPr marL="457200" lvl="0" indent="-457200">
              <a:buFont typeface="+mj-lt"/>
              <a:buAutoNum type="alphaLcParenR"/>
            </a:pPr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</a:rPr>
              <a:t>SIGNES BIOLOGIQUES</a:t>
            </a:r>
          </a:p>
          <a:p>
            <a:pPr marL="457200" lvl="0" indent="-457200">
              <a:buFont typeface="+mj-lt"/>
              <a:buAutoNum type="alphaLcParenR"/>
            </a:pPr>
            <a:endParaRPr lang="en-US" sz="24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lvl="0"/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</a:rPr>
              <a:t>II. PROCESSUS DE GASTRULATION</a:t>
            </a:r>
            <a:endParaRPr lang="en-US" sz="2400" dirty="0" smtClean="0"/>
          </a:p>
          <a:p>
            <a:pPr marL="457200" lvl="0" indent="-457200">
              <a:buFont typeface="+mj-lt"/>
              <a:buAutoNum type="alphaLcParenR"/>
            </a:pPr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</a:rPr>
              <a:t>MISE EN PLACE DES 3 FEUILLETS PRIMITIFS </a:t>
            </a:r>
            <a:r>
              <a:rPr lang="en-US" sz="2000" i="1" dirty="0" smtClean="0">
                <a:solidFill>
                  <a:schemeClr val="accent3">
                    <a:lumMod val="75000"/>
                  </a:schemeClr>
                </a:solidFill>
              </a:rPr>
              <a:t>J15-17</a:t>
            </a:r>
          </a:p>
          <a:p>
            <a:pPr marL="457200" lvl="0" indent="-457200">
              <a:buFont typeface="+mj-lt"/>
              <a:buAutoNum type="alphaLcParenR"/>
            </a:pPr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</a:rPr>
              <a:t>MISE EN PLACE DE LA CHORDE </a:t>
            </a:r>
            <a:r>
              <a:rPr lang="en-US" sz="2000" i="1" dirty="0" smtClean="0">
                <a:solidFill>
                  <a:schemeClr val="accent3">
                    <a:lumMod val="75000"/>
                  </a:schemeClr>
                </a:solidFill>
              </a:rPr>
              <a:t>J17-19</a:t>
            </a:r>
          </a:p>
          <a:p>
            <a:pPr marL="457200" lvl="0" indent="-457200">
              <a:buFont typeface="+mj-lt"/>
              <a:buAutoNum type="alphaLcParenR"/>
            </a:pPr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</a:rPr>
              <a:t>NEURULATION </a:t>
            </a:r>
            <a:r>
              <a:rPr lang="en-US" sz="2000" i="1" dirty="0" smtClean="0">
                <a:solidFill>
                  <a:schemeClr val="accent3">
                    <a:lumMod val="75000"/>
                  </a:schemeClr>
                </a:solidFill>
              </a:rPr>
              <a:t>J18-20</a:t>
            </a:r>
          </a:p>
          <a:p>
            <a:pPr marL="400050" lvl="0" indent="-400050">
              <a:buAutoNum type="romanUcPeriod"/>
            </a:pPr>
            <a:endParaRPr lang="en-US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lvl="0"/>
            <a:endParaRPr lang="en-US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585856" y="1937657"/>
            <a:ext cx="5334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</a:rPr>
              <a:t>III. EVOLUTION DES ÉLÉMENTS</a:t>
            </a:r>
          </a:p>
          <a:p>
            <a:pPr marL="342900" lvl="0" indent="-342900">
              <a:buFont typeface="+mj-lt"/>
              <a:buAutoNum type="alphaLcParenR"/>
            </a:pPr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</a:rPr>
              <a:t>DEVENIR DU NEUROECTODERME</a:t>
            </a:r>
          </a:p>
          <a:p>
            <a:pPr marL="342900" lvl="0" indent="-342900">
              <a:buFont typeface="+mj-lt"/>
              <a:buAutoNum type="alphaLcParenR"/>
            </a:pPr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</a:rPr>
              <a:t>EVOLUTION DU MESOBLASTE INTRA-EMBRYONNAIRE (MIE)</a:t>
            </a:r>
          </a:p>
          <a:p>
            <a:pPr marL="342900" lvl="0" indent="-342900">
              <a:buFont typeface="+mj-lt"/>
              <a:buAutoNum type="alphaLcParenR"/>
            </a:pPr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</a:rPr>
              <a:t>DELIMITATION ET PLICATURE</a:t>
            </a:r>
          </a:p>
          <a:p>
            <a:pPr marL="342900" lvl="0" indent="-342900">
              <a:buFont typeface="+mj-lt"/>
              <a:buAutoNum type="alphaLcParenR"/>
            </a:pPr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</a:rPr>
              <a:t>EVOLUTION DE LA VVS</a:t>
            </a:r>
          </a:p>
          <a:p>
            <a:pPr lvl="0"/>
            <a:r>
              <a:rPr lang="en-US" sz="20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</a:rPr>
              <a:t>     - </a:t>
            </a:r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ALLANTOIDE</a:t>
            </a:r>
          </a:p>
          <a:p>
            <a:pPr lvl="0"/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      - GONOCYTES PRIMORDIAUX </a:t>
            </a:r>
          </a:p>
          <a:p>
            <a:pPr marL="400050" lvl="0" indent="-400050">
              <a:buAutoNum type="romanUcPeriod"/>
            </a:pPr>
            <a:endParaRPr lang="en-US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lvl="0"/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</a:rPr>
              <a:t>IV. VASCULARISATION DE L’EMBRYON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7662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9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900" decel="100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" decel="100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00" decel="100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900" decel="100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08295" y="0"/>
            <a:ext cx="96785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dirty="0" smtClean="0">
                <a:solidFill>
                  <a:srgbClr val="FF0000"/>
                </a:solidFill>
              </a:rPr>
              <a:t>I. SIGNES DE GROSSESSE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96948" y="923330"/>
            <a:ext cx="107899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 smtClean="0">
                <a:solidFill>
                  <a:srgbClr val="7030A0"/>
                </a:solidFill>
              </a:rPr>
              <a:t>a) SIGNES CLINIQUES</a:t>
            </a:r>
          </a:p>
          <a:p>
            <a:endParaRPr lang="en-US" sz="2800" u="sng" dirty="0" smtClean="0">
              <a:solidFill>
                <a:srgbClr val="FF0000"/>
              </a:solidFill>
            </a:endParaRPr>
          </a:p>
          <a:p>
            <a:pPr marL="342900" indent="-342900">
              <a:buFontTx/>
              <a:buChar char="-"/>
            </a:pPr>
            <a:r>
              <a:rPr lang="en-US" sz="2000" dirty="0" smtClean="0"/>
              <a:t>AMÉNORRHÉE (ABSENCE DE RÈGLES)</a:t>
            </a:r>
          </a:p>
          <a:p>
            <a:pPr marL="342900" indent="-342900">
              <a:buFontTx/>
              <a:buChar char="-"/>
            </a:pPr>
            <a:r>
              <a:rPr lang="en-US" sz="2000" dirty="0" smtClean="0"/>
              <a:t>TENSION AU NIVEAU DES SEINS</a:t>
            </a:r>
          </a:p>
          <a:p>
            <a:pPr marL="342900" indent="-342900">
              <a:buFontTx/>
              <a:buChar char="-"/>
            </a:pPr>
            <a:r>
              <a:rPr lang="en-US" sz="2000" dirty="0" smtClean="0"/>
              <a:t>PREMIÈRES NAUSÉES</a:t>
            </a:r>
          </a:p>
          <a:p>
            <a:pPr marL="342900" indent="-342900">
              <a:buFontTx/>
              <a:buChar char="-"/>
            </a:pPr>
            <a:r>
              <a:rPr lang="en-US" sz="2000" dirty="0" smtClean="0"/>
              <a:t>POLLAKIURIE, TROUBLES URINAIRES</a:t>
            </a:r>
          </a:p>
          <a:p>
            <a:pPr marL="342900" indent="-342900">
              <a:buFontTx/>
              <a:buChar char="-"/>
            </a:pPr>
            <a:r>
              <a:rPr lang="en-US" sz="2000" dirty="0" smtClean="0"/>
              <a:t>CONSTIPATION PLUS OU MOINS IMPORTANTE</a:t>
            </a:r>
          </a:p>
          <a:p>
            <a:pPr marL="514350" indent="-514350">
              <a:buFont typeface="+mj-lt"/>
              <a:buAutoNum type="alphaLcParenR"/>
            </a:pPr>
            <a:endParaRPr lang="en-US" sz="2800" u="sng" dirty="0" smtClean="0">
              <a:solidFill>
                <a:srgbClr val="FF0000"/>
              </a:solidFill>
            </a:endParaRPr>
          </a:p>
          <a:p>
            <a:pPr marL="514350" indent="-514350">
              <a:buAutoNum type="alphaLcParenR"/>
            </a:pPr>
            <a:endParaRPr lang="en-US" sz="2800" u="sng" dirty="0" smtClean="0">
              <a:solidFill>
                <a:srgbClr val="FF0000"/>
              </a:solidFill>
            </a:endParaRPr>
          </a:p>
          <a:p>
            <a:pPr marL="514350" indent="-514350">
              <a:buAutoNum type="alphaLcParenR"/>
            </a:pPr>
            <a:endParaRPr lang="en-US" sz="2800" u="sng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99591" y="3847207"/>
            <a:ext cx="573492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u="sng" dirty="0">
                <a:solidFill>
                  <a:srgbClr val="7030A0"/>
                </a:solidFill>
              </a:rPr>
              <a:t>b</a:t>
            </a:r>
            <a:r>
              <a:rPr lang="fr-FR" sz="2800" u="sng" dirty="0" smtClean="0">
                <a:solidFill>
                  <a:srgbClr val="7030A0"/>
                </a:solidFill>
              </a:rPr>
              <a:t>) SIGNES BIOLOGIQUES</a:t>
            </a:r>
          </a:p>
          <a:p>
            <a:endParaRPr lang="fr-FR" dirty="0" smtClean="0"/>
          </a:p>
          <a:p>
            <a:pPr marL="285750" indent="-285750">
              <a:buFontTx/>
              <a:buChar char="-"/>
            </a:pPr>
            <a:r>
              <a:rPr lang="fr-FR" sz="2000" dirty="0" smtClean="0"/>
              <a:t>PRÉSENCE DE </a:t>
            </a:r>
            <a:r>
              <a:rPr lang="fr-FR" sz="2000" b="1" u="sng" dirty="0" smtClean="0"/>
              <a:t>HCG</a:t>
            </a:r>
            <a:r>
              <a:rPr lang="fr-FR" sz="2000" dirty="0" smtClean="0"/>
              <a:t> DANS LES URINES, SECRÉTÉE PAR LE SYNCYTIOTROPHOBLASTE</a:t>
            </a:r>
          </a:p>
          <a:p>
            <a:pPr marL="285750" indent="-285750">
              <a:buFontTx/>
              <a:buChar char="-"/>
            </a:pPr>
            <a:endParaRPr lang="fr-FR" sz="2000" dirty="0" smtClean="0"/>
          </a:p>
          <a:p>
            <a:pPr marL="285750" indent="-285750">
              <a:buFontTx/>
              <a:buChar char="-"/>
            </a:pPr>
            <a:r>
              <a:rPr lang="fr-FR" sz="2000" dirty="0" smtClean="0"/>
              <a:t>STIMULE LE CORPS JAUNE GRAVIDIQUE </a:t>
            </a:r>
            <a:r>
              <a:rPr lang="is-IS" sz="2000" dirty="0" smtClean="0"/>
              <a:t>→</a:t>
            </a:r>
            <a:r>
              <a:rPr lang="fr-FR" sz="2000" dirty="0" smtClean="0"/>
              <a:t> PROGESTÉRONE </a:t>
            </a:r>
            <a:r>
              <a:rPr lang="is-IS" sz="2000" dirty="0" smtClean="0"/>
              <a:t>→</a:t>
            </a:r>
            <a:r>
              <a:rPr lang="fr-FR" sz="2000" dirty="0" smtClean="0"/>
              <a:t> ENDOMÈTRE EN DENTELLE SÉCRÉTRICE</a:t>
            </a:r>
            <a:endParaRPr lang="fr-FR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363" y="3864498"/>
            <a:ext cx="3939735" cy="26295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1016" y="738664"/>
            <a:ext cx="2446002" cy="280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506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4732" y="154745"/>
            <a:ext cx="95238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II. PROCESSUS DE GASTRULATION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40677" y="1262741"/>
            <a:ext cx="1057890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 smtClean="0">
                <a:solidFill>
                  <a:srgbClr val="7030A0"/>
                </a:solidFill>
              </a:rPr>
              <a:t>a) MISE EN PLACE DES 3 FEUILLETS PRIMITIFS </a:t>
            </a:r>
            <a:r>
              <a:rPr lang="en-US" sz="2800" i="1" u="sng" dirty="0" smtClean="0">
                <a:solidFill>
                  <a:srgbClr val="7030A0"/>
                </a:solidFill>
              </a:rPr>
              <a:t>J15-17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13470" y="2062960"/>
            <a:ext cx="983331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APPARITION DU </a:t>
            </a:r>
            <a:r>
              <a:rPr lang="en-US" sz="2000" b="1" u="sng" dirty="0" smtClean="0"/>
              <a:t>SILLON PRIMITIF</a:t>
            </a:r>
            <a:r>
              <a:rPr lang="en-US" sz="2000" dirty="0" smtClean="0"/>
              <a:t> (ARRIERE) SUR L’ÉPIBLASTE PRIMITIF EN POSITION CAUDALE, PUIS DU </a:t>
            </a:r>
            <a:r>
              <a:rPr lang="en-US" sz="2000" b="1" u="sng" dirty="0" smtClean="0"/>
              <a:t>NOEUD DE HENSEN</a:t>
            </a:r>
            <a:r>
              <a:rPr lang="en-US" sz="2000" dirty="0" smtClean="0"/>
              <a:t> (AVANT): DEPRESSION PROFONDE</a:t>
            </a:r>
          </a:p>
          <a:p>
            <a:endParaRPr lang="en-US" sz="2000" dirty="0" smtClean="0"/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ELLE AVANCE DANS LE SENS </a:t>
            </a:r>
            <a:r>
              <a:rPr lang="en-US" sz="2000" b="1" u="sng" dirty="0" smtClean="0"/>
              <a:t>CAUDO-CRÂNIAL</a:t>
            </a:r>
            <a:r>
              <a:rPr lang="en-US" sz="2000" dirty="0" smtClean="0"/>
              <a:t> JUSQU’À LA MOITIÉ DU DISQUE, QUI ADOPTE UN ASPECT </a:t>
            </a:r>
            <a:r>
              <a:rPr lang="en-US" sz="2000" b="1" u="sng" dirty="0" smtClean="0"/>
              <a:t>PIRIFORME</a:t>
            </a:r>
          </a:p>
          <a:p>
            <a:endParaRPr lang="en-US" sz="2000" dirty="0" smtClean="0"/>
          </a:p>
          <a:p>
            <a:pPr marL="342900" indent="-342900">
              <a:buFont typeface="Arial" charset="0"/>
              <a:buChar char="•"/>
            </a:pPr>
            <a:endParaRPr lang="en-US" sz="2000" dirty="0" smtClean="0"/>
          </a:p>
          <a:p>
            <a:pPr marL="342900" indent="-342900">
              <a:buFont typeface="Arial" charset="0"/>
              <a:buChar char="•"/>
            </a:pPr>
            <a:endParaRPr lang="en-US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1963" y="3437429"/>
            <a:ext cx="2559637" cy="3461479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>
            <a:off x="5885374" y="5647250"/>
            <a:ext cx="1683826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5885374" y="6189519"/>
            <a:ext cx="1683826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108840" y="5454996"/>
            <a:ext cx="18991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NOEUD DE HENSEN</a:t>
            </a:r>
            <a:endParaRPr lang="en-US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4249516" y="6030665"/>
            <a:ext cx="17584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SILLON PRIMITIF</a:t>
            </a:r>
            <a:endParaRPr lang="en-US" sz="1600" dirty="0"/>
          </a:p>
        </p:txBody>
      </p:sp>
      <p:sp>
        <p:nvSpPr>
          <p:cNvPr id="6" name="Left Brace 5"/>
          <p:cNvSpPr/>
          <p:nvPr/>
        </p:nvSpPr>
        <p:spPr>
          <a:xfrm>
            <a:off x="3911600" y="5417724"/>
            <a:ext cx="197240" cy="1056784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146300" y="576145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LIGNE PRIMITIVE</a:t>
            </a:r>
            <a:endParaRPr lang="en-US" b="1" u="sng" dirty="0"/>
          </a:p>
        </p:txBody>
      </p:sp>
      <p:sp>
        <p:nvSpPr>
          <p:cNvPr id="12" name="TextBox 11"/>
          <p:cNvSpPr txBox="1"/>
          <p:nvPr/>
        </p:nvSpPr>
        <p:spPr>
          <a:xfrm>
            <a:off x="4863416" y="5761450"/>
            <a:ext cx="241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+</a:t>
            </a:r>
            <a:endParaRPr lang="en-US" dirty="0"/>
          </a:p>
        </p:txBody>
      </p:sp>
      <p:sp>
        <p:nvSpPr>
          <p:cNvPr id="16" name="Cylindre 15"/>
          <p:cNvSpPr/>
          <p:nvPr/>
        </p:nvSpPr>
        <p:spPr>
          <a:xfrm>
            <a:off x="7569200" y="5647249"/>
            <a:ext cx="279400" cy="87110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/>
          <p:cNvSpPr/>
          <p:nvPr/>
        </p:nvSpPr>
        <p:spPr>
          <a:xfrm>
            <a:off x="7569200" y="6369219"/>
            <a:ext cx="279400" cy="298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/>
          <p:cNvSpPr/>
          <p:nvPr/>
        </p:nvSpPr>
        <p:spPr>
          <a:xfrm>
            <a:off x="7492999" y="5253889"/>
            <a:ext cx="436685" cy="466195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56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419 " pathEditMode="relative" ptsTypes="AA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6" grpId="0" animBg="1"/>
      <p:bldP spid="11" grpId="0"/>
      <p:bldP spid="12" grpId="0"/>
      <p:bldP spid="16" grpId="0" animBg="1"/>
      <p:bldP spid="15" grpId="0" animBg="1"/>
      <p:bldP spid="15" grpId="1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4732" y="154745"/>
            <a:ext cx="95238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II. PROCESSUS DE GASTRULATION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40677" y="1262741"/>
            <a:ext cx="1057890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 smtClean="0">
                <a:solidFill>
                  <a:srgbClr val="7030A0"/>
                </a:solidFill>
              </a:rPr>
              <a:t>a) MISE EN PLACE DES 3 FEUILLETS PRIMITIFS </a:t>
            </a:r>
            <a:r>
              <a:rPr lang="en-US" sz="2800" i="1" u="sng" dirty="0" smtClean="0">
                <a:solidFill>
                  <a:srgbClr val="7030A0"/>
                </a:solidFill>
              </a:rPr>
              <a:t>J15-17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13470" y="2062960"/>
            <a:ext cx="98333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 smtClean="0"/>
          </a:p>
          <a:p>
            <a:pPr marL="342900" indent="-342900">
              <a:buFont typeface="Arial" charset="0"/>
              <a:buChar char="•"/>
            </a:pPr>
            <a:endParaRPr lang="en-US" sz="2000" dirty="0" smtClean="0"/>
          </a:p>
          <a:p>
            <a:pPr marL="342900" indent="-342900">
              <a:buFont typeface="Arial" charset="0"/>
              <a:buChar char="•"/>
            </a:pPr>
            <a:endParaRPr 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513470" y="2062960"/>
            <a:ext cx="1070317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EN PROJECTION CHEZ L’ENFANT, LA LIGNE PRIMITIVE (</a:t>
            </a:r>
            <a:r>
              <a:rPr lang="en-US" sz="2000" u="sng" dirty="0" smtClean="0"/>
              <a:t>POSTERIEURE</a:t>
            </a:r>
            <a:r>
              <a:rPr lang="en-US" sz="2000" dirty="0" smtClean="0"/>
              <a:t>) CORRESPOND </a:t>
            </a:r>
            <a:r>
              <a:rPr lang="en-US" sz="2000" dirty="0" err="1" smtClean="0"/>
              <a:t>À</a:t>
            </a:r>
            <a:r>
              <a:rPr lang="en-US" sz="2000" dirty="0" smtClean="0"/>
              <a:t> LA PARTIE </a:t>
            </a:r>
            <a:r>
              <a:rPr lang="en-US" sz="2000" b="1" u="sng" dirty="0" smtClean="0"/>
              <a:t>DU BASSIN ET DU FESSIER</a:t>
            </a:r>
          </a:p>
          <a:p>
            <a:pPr marL="342900" indent="-342900">
              <a:buFont typeface="Arial" charset="0"/>
              <a:buChar char="•"/>
            </a:pPr>
            <a:endParaRPr lang="en-US" sz="2000" dirty="0" smtClean="0"/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EN AVANT DE LA LP, ON TROUVERA LE DOS (PARTIE </a:t>
            </a:r>
            <a:r>
              <a:rPr lang="en-US" sz="2000" u="sng" dirty="0" smtClean="0"/>
              <a:t>MEDIANE</a:t>
            </a:r>
            <a:r>
              <a:rPr lang="en-US" sz="2000" dirty="0" smtClean="0"/>
              <a:t>) ET PLUS </a:t>
            </a:r>
            <a:r>
              <a:rPr lang="en-US" sz="2000" u="sng" dirty="0" smtClean="0"/>
              <a:t>ANTERIEUREMENT</a:t>
            </a:r>
            <a:r>
              <a:rPr lang="en-US" sz="2000" dirty="0" smtClean="0"/>
              <a:t>, LE CERVEAU</a:t>
            </a:r>
          </a:p>
          <a:p>
            <a:endParaRPr lang="en-US" sz="2000" dirty="0"/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LE VERSANT ÉPIBLASTIQUE CORREPOND </a:t>
            </a:r>
            <a:r>
              <a:rPr lang="en-US" sz="2000" dirty="0" err="1" smtClean="0"/>
              <a:t>À</a:t>
            </a:r>
            <a:r>
              <a:rPr lang="en-US" sz="2000" dirty="0" smtClean="0"/>
              <a:t> LA </a:t>
            </a:r>
            <a:r>
              <a:rPr lang="en-US" sz="2000" b="1" u="sng" dirty="0" smtClean="0"/>
              <a:t>PARTIE DORSALE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3186" y="4309729"/>
            <a:ext cx="3060700" cy="265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64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4732" y="154745"/>
            <a:ext cx="95238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II. PROCESSUS DE GASTRULATION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6609" y="1262741"/>
            <a:ext cx="1139483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 smtClean="0">
                <a:solidFill>
                  <a:srgbClr val="7030A0"/>
                </a:solidFill>
              </a:rPr>
              <a:t>a) MISE EN PLACE DES 3 FEUILLETS PRIMITIFS </a:t>
            </a:r>
            <a:r>
              <a:rPr lang="en-US" sz="2800" i="1" u="sng" dirty="0" smtClean="0">
                <a:solidFill>
                  <a:srgbClr val="7030A0"/>
                </a:solidFill>
              </a:rPr>
              <a:t>J15-17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3557" y="2062960"/>
            <a:ext cx="1101500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 smtClean="0"/>
              <a:t>LA LP PARTITIONNE LE DISQUE SELON UN PLAN DE </a:t>
            </a:r>
            <a:r>
              <a:rPr lang="en-US" sz="2000" b="1" u="sng" dirty="0" smtClean="0"/>
              <a:t>SYMETRIE BILATERALE </a:t>
            </a:r>
            <a:r>
              <a:rPr lang="en-US" sz="2000" dirty="0" smtClean="0"/>
              <a:t>AVEC 2 AXES: 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- </a:t>
            </a:r>
            <a:r>
              <a:rPr lang="en-US" sz="2000" b="1" u="sng" dirty="0" smtClean="0"/>
              <a:t>LONGITUDINAL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- </a:t>
            </a:r>
            <a:r>
              <a:rPr lang="en-US" sz="2000" b="1" u="sng" dirty="0" smtClean="0"/>
              <a:t>DORSO-VENTRAL</a:t>
            </a:r>
          </a:p>
          <a:p>
            <a:endParaRPr lang="en-US" sz="2000" dirty="0"/>
          </a:p>
          <a:p>
            <a:pPr algn="r"/>
            <a:r>
              <a:rPr lang="is-IS" sz="2000" i="1" dirty="0" smtClean="0"/>
              <a:t>→ </a:t>
            </a:r>
            <a:r>
              <a:rPr lang="en-US" sz="2000" i="1" dirty="0" smtClean="0"/>
              <a:t> IL Y A APPARITION D’UN HAUT, BAS, DROITE ET GAUCHE</a:t>
            </a:r>
            <a:r>
              <a:rPr lang="is-IS" sz="2000" i="1" dirty="0" smtClean="0"/>
              <a:t>… </a:t>
            </a:r>
            <a:endParaRPr lang="en-US" sz="2000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57" y="3392854"/>
            <a:ext cx="4181231" cy="32822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6838" y="3708962"/>
            <a:ext cx="5493922" cy="2966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358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4732" y="154745"/>
            <a:ext cx="95238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II. PROCESSUS DE GASTRULATION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6609" y="1262741"/>
            <a:ext cx="1139483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 smtClean="0">
                <a:solidFill>
                  <a:srgbClr val="7030A0"/>
                </a:solidFill>
              </a:rPr>
              <a:t>a) MISE EN PLACE DES 3 FEUILLETS PRIMITIFS </a:t>
            </a:r>
            <a:r>
              <a:rPr lang="en-US" sz="2800" i="1" u="sng" dirty="0" smtClean="0">
                <a:solidFill>
                  <a:srgbClr val="7030A0"/>
                </a:solidFill>
              </a:rPr>
              <a:t>J15-17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3557" y="2062960"/>
            <a:ext cx="110150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CHAQUE CELLULE DE L’ÉPIBLASTE PASSÉE SOUS LA LIGNE PRIMITIVE DÉVELOPPERA UN TISSU </a:t>
            </a:r>
            <a:r>
              <a:rPr lang="en-US" sz="2000" b="1" u="sng" dirty="0" smtClean="0"/>
              <a:t>HOMOLATÉRALEMENT</a:t>
            </a:r>
            <a:r>
              <a:rPr lang="en-US" sz="2000" dirty="0" smtClean="0"/>
              <a:t>: UNE CELLULE PASSANT SOUS LA LIGNE À GAUCHE DÉVELOPPERA LA PARTIE GAUCHE </a:t>
            </a:r>
          </a:p>
          <a:p>
            <a:pPr marL="342900" indent="-342900">
              <a:buFont typeface="Arial" charset="0"/>
              <a:buChar char="•"/>
            </a:pPr>
            <a:endParaRPr lang="en-US" sz="2000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3974" y="2863179"/>
            <a:ext cx="6428180" cy="3609777"/>
          </a:xfrm>
          <a:prstGeom prst="rect">
            <a:avLst/>
          </a:prstGeom>
        </p:spPr>
      </p:pic>
      <p:sp>
        <p:nvSpPr>
          <p:cNvPr id="6" name="Flèche vers le bas 5"/>
          <p:cNvSpPr/>
          <p:nvPr/>
        </p:nvSpPr>
        <p:spPr>
          <a:xfrm>
            <a:off x="5628164" y="3920256"/>
            <a:ext cx="469900" cy="838200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lèche vers le bas 8"/>
          <p:cNvSpPr/>
          <p:nvPr/>
        </p:nvSpPr>
        <p:spPr>
          <a:xfrm>
            <a:off x="7367758" y="2548199"/>
            <a:ext cx="469900" cy="838200"/>
          </a:xfrm>
          <a:prstGeom prst="downArrow">
            <a:avLst/>
          </a:prstGeom>
          <a:solidFill>
            <a:schemeClr val="accent5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23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1.11111E-6 L 0.00039 0.12847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641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1.11111E-6 L 0.00039 0.12477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9" grpId="0" animBg="1"/>
      <p:bldP spid="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4732" y="154745"/>
            <a:ext cx="95238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II. PROCESSUS DE GASTRULATION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6609" y="1262741"/>
            <a:ext cx="1139483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 smtClean="0">
                <a:solidFill>
                  <a:srgbClr val="7030A0"/>
                </a:solidFill>
              </a:rPr>
              <a:t>a) MISE EN PLACE DES 3 FEUILLETS PRIMITIFS </a:t>
            </a:r>
            <a:r>
              <a:rPr lang="en-US" sz="2800" i="1" u="sng" dirty="0" smtClean="0">
                <a:solidFill>
                  <a:srgbClr val="7030A0"/>
                </a:solidFill>
              </a:rPr>
              <a:t>J15-17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3557" y="2062960"/>
            <a:ext cx="110150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pPr algn="r"/>
            <a:endParaRPr lang="en-US" sz="2000" i="1" dirty="0"/>
          </a:p>
        </p:txBody>
      </p:sp>
      <p:sp>
        <p:nvSpPr>
          <p:cNvPr id="6" name="TextBox 5"/>
          <p:cNvSpPr txBox="1"/>
          <p:nvPr/>
        </p:nvSpPr>
        <p:spPr>
          <a:xfrm>
            <a:off x="323557" y="2062960"/>
            <a:ext cx="1186844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LE PASSAGE DU DISQUE DIDERMIQUE AU </a:t>
            </a:r>
            <a:r>
              <a:rPr lang="en-US" sz="2000" b="1" u="sng" dirty="0" smtClean="0"/>
              <a:t>TRIDERMIQUE</a:t>
            </a:r>
            <a:r>
              <a:rPr lang="en-US" sz="2000" dirty="0" smtClean="0"/>
              <a:t> SE FAIT GRÂCE AUX MIGRATIONS DE CELLULES ÉPIBLASTIQUES</a:t>
            </a:r>
          </a:p>
          <a:p>
            <a:pPr marL="342900" indent="-342900">
              <a:buFont typeface="Arial" charset="0"/>
              <a:buChar char="•"/>
            </a:pPr>
            <a:endParaRPr lang="en-US" sz="2000" dirty="0" smtClean="0"/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EN PLONGEANT DANS LA LP, ELLES PASSENT DU STADE PLURIPOTENT AU </a:t>
            </a:r>
            <a:r>
              <a:rPr lang="en-US" sz="2000" b="1" u="sng" dirty="0" smtClean="0"/>
              <a:t>STADE MULTIPOTENT</a:t>
            </a:r>
          </a:p>
          <a:p>
            <a:pPr marL="342900" indent="-342900">
              <a:buFont typeface="Arial" charset="0"/>
              <a:buChar char="•"/>
            </a:pPr>
            <a:endParaRPr lang="en-US" sz="2000" b="1" u="sng" dirty="0" smtClean="0"/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ON OBTIENT 3 POPULATIONS DE CELLULES: </a:t>
            </a:r>
          </a:p>
          <a:p>
            <a:pPr marL="285750" indent="-285750">
              <a:buFontTx/>
              <a:buChar char="-"/>
            </a:pPr>
            <a:r>
              <a:rPr lang="en-US" sz="2000" b="1" u="sng" dirty="0" smtClean="0">
                <a:solidFill>
                  <a:srgbClr val="FF0000"/>
                </a:solidFill>
              </a:rPr>
              <a:t>ENDODERME</a:t>
            </a:r>
            <a:r>
              <a:rPr lang="en-US" sz="2000" dirty="0" smtClean="0"/>
              <a:t>, POUR LES PREMIÈRES MIGRATIONS CELLULAIRES, REMPLACE </a:t>
            </a:r>
            <a:r>
              <a:rPr lang="en-US" sz="2000" u="sng" dirty="0" smtClean="0"/>
              <a:t>TOTALEMENT</a:t>
            </a:r>
            <a:r>
              <a:rPr lang="en-US" sz="2000" dirty="0" smtClean="0"/>
              <a:t> L’HYPOBLASTE</a:t>
            </a:r>
          </a:p>
          <a:p>
            <a:pPr marL="285750" indent="-285750">
              <a:buFontTx/>
              <a:buChar char="-"/>
            </a:pPr>
            <a:r>
              <a:rPr lang="en-US" sz="2000" b="1" u="sng" dirty="0" smtClean="0">
                <a:solidFill>
                  <a:srgbClr val="FF0000"/>
                </a:solidFill>
              </a:rPr>
              <a:t>MESODERME INTRA-EMBRYONNAIRE</a:t>
            </a:r>
          </a:p>
          <a:p>
            <a:pPr marL="285750" indent="-285750">
              <a:buFontTx/>
              <a:buChar char="-"/>
            </a:pPr>
            <a:r>
              <a:rPr lang="en-US" sz="2000" b="1" u="sng" dirty="0" smtClean="0">
                <a:solidFill>
                  <a:srgbClr val="FF0000"/>
                </a:solidFill>
              </a:rPr>
              <a:t>ECTODERME</a:t>
            </a:r>
            <a:r>
              <a:rPr lang="en-US" sz="2000" dirty="0" smtClean="0"/>
              <a:t>, EX-ÉPIBLASTE</a:t>
            </a:r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2002" y="4320832"/>
            <a:ext cx="3492500" cy="23241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8302" y="5482882"/>
            <a:ext cx="53527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PS: ENDODERME=ENTOBLASTE; MESODERME=MESOBLASTE; ECTODERME=ECTOBLASTE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578934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Rectangle à coins arrondis 1"/>
          <p:cNvSpPr/>
          <p:nvPr/>
        </p:nvSpPr>
        <p:spPr>
          <a:xfrm>
            <a:off x="819154" y="38100"/>
            <a:ext cx="3826135" cy="6477000"/>
          </a:xfrm>
          <a:custGeom>
            <a:avLst/>
            <a:gdLst>
              <a:gd name="connsiteX0" fmla="*/ 0 w 2540000"/>
              <a:gd name="connsiteY0" fmla="*/ 423342 h 3340100"/>
              <a:gd name="connsiteX1" fmla="*/ 423342 w 2540000"/>
              <a:gd name="connsiteY1" fmla="*/ 0 h 3340100"/>
              <a:gd name="connsiteX2" fmla="*/ 2116658 w 2540000"/>
              <a:gd name="connsiteY2" fmla="*/ 0 h 3340100"/>
              <a:gd name="connsiteX3" fmla="*/ 2540000 w 2540000"/>
              <a:gd name="connsiteY3" fmla="*/ 423342 h 3340100"/>
              <a:gd name="connsiteX4" fmla="*/ 2540000 w 2540000"/>
              <a:gd name="connsiteY4" fmla="*/ 2916758 h 3340100"/>
              <a:gd name="connsiteX5" fmla="*/ 2116658 w 2540000"/>
              <a:gd name="connsiteY5" fmla="*/ 3340100 h 3340100"/>
              <a:gd name="connsiteX6" fmla="*/ 423342 w 2540000"/>
              <a:gd name="connsiteY6" fmla="*/ 3340100 h 3340100"/>
              <a:gd name="connsiteX7" fmla="*/ 0 w 2540000"/>
              <a:gd name="connsiteY7" fmla="*/ 2916758 h 3340100"/>
              <a:gd name="connsiteX8" fmla="*/ 0 w 2540000"/>
              <a:gd name="connsiteY8" fmla="*/ 423342 h 3340100"/>
              <a:gd name="connsiteX0" fmla="*/ 0 w 2540000"/>
              <a:gd name="connsiteY0" fmla="*/ 423342 h 4851400"/>
              <a:gd name="connsiteX1" fmla="*/ 423342 w 2540000"/>
              <a:gd name="connsiteY1" fmla="*/ 0 h 4851400"/>
              <a:gd name="connsiteX2" fmla="*/ 2116658 w 2540000"/>
              <a:gd name="connsiteY2" fmla="*/ 0 h 4851400"/>
              <a:gd name="connsiteX3" fmla="*/ 2540000 w 2540000"/>
              <a:gd name="connsiteY3" fmla="*/ 423342 h 4851400"/>
              <a:gd name="connsiteX4" fmla="*/ 2540000 w 2540000"/>
              <a:gd name="connsiteY4" fmla="*/ 2916758 h 4851400"/>
              <a:gd name="connsiteX5" fmla="*/ 1329258 w 2540000"/>
              <a:gd name="connsiteY5" fmla="*/ 4851400 h 4851400"/>
              <a:gd name="connsiteX6" fmla="*/ 423342 w 2540000"/>
              <a:gd name="connsiteY6" fmla="*/ 3340100 h 4851400"/>
              <a:gd name="connsiteX7" fmla="*/ 0 w 2540000"/>
              <a:gd name="connsiteY7" fmla="*/ 2916758 h 4851400"/>
              <a:gd name="connsiteX8" fmla="*/ 0 w 2540000"/>
              <a:gd name="connsiteY8" fmla="*/ 423342 h 4851400"/>
              <a:gd name="connsiteX0" fmla="*/ 0 w 2540000"/>
              <a:gd name="connsiteY0" fmla="*/ 423342 h 4902200"/>
              <a:gd name="connsiteX1" fmla="*/ 423342 w 2540000"/>
              <a:gd name="connsiteY1" fmla="*/ 0 h 4902200"/>
              <a:gd name="connsiteX2" fmla="*/ 2116658 w 2540000"/>
              <a:gd name="connsiteY2" fmla="*/ 0 h 4902200"/>
              <a:gd name="connsiteX3" fmla="*/ 2540000 w 2540000"/>
              <a:gd name="connsiteY3" fmla="*/ 423342 h 4902200"/>
              <a:gd name="connsiteX4" fmla="*/ 2540000 w 2540000"/>
              <a:gd name="connsiteY4" fmla="*/ 2916758 h 4902200"/>
              <a:gd name="connsiteX5" fmla="*/ 1329258 w 2540000"/>
              <a:gd name="connsiteY5" fmla="*/ 4851400 h 4902200"/>
              <a:gd name="connsiteX6" fmla="*/ 1071042 w 2540000"/>
              <a:gd name="connsiteY6" fmla="*/ 4902200 h 4902200"/>
              <a:gd name="connsiteX7" fmla="*/ 0 w 2540000"/>
              <a:gd name="connsiteY7" fmla="*/ 2916758 h 4902200"/>
              <a:gd name="connsiteX8" fmla="*/ 0 w 2540000"/>
              <a:gd name="connsiteY8" fmla="*/ 423342 h 4902200"/>
              <a:gd name="connsiteX0" fmla="*/ 0 w 2540000"/>
              <a:gd name="connsiteY0" fmla="*/ 423342 h 4902200"/>
              <a:gd name="connsiteX1" fmla="*/ 423342 w 2540000"/>
              <a:gd name="connsiteY1" fmla="*/ 0 h 4902200"/>
              <a:gd name="connsiteX2" fmla="*/ 2116658 w 2540000"/>
              <a:gd name="connsiteY2" fmla="*/ 0 h 4902200"/>
              <a:gd name="connsiteX3" fmla="*/ 2540000 w 2540000"/>
              <a:gd name="connsiteY3" fmla="*/ 423342 h 4902200"/>
              <a:gd name="connsiteX4" fmla="*/ 2540000 w 2540000"/>
              <a:gd name="connsiteY4" fmla="*/ 2916758 h 4902200"/>
              <a:gd name="connsiteX5" fmla="*/ 1341958 w 2540000"/>
              <a:gd name="connsiteY5" fmla="*/ 4902200 h 4902200"/>
              <a:gd name="connsiteX6" fmla="*/ 1071042 w 2540000"/>
              <a:gd name="connsiteY6" fmla="*/ 4902200 h 4902200"/>
              <a:gd name="connsiteX7" fmla="*/ 0 w 2540000"/>
              <a:gd name="connsiteY7" fmla="*/ 2916758 h 4902200"/>
              <a:gd name="connsiteX8" fmla="*/ 0 w 2540000"/>
              <a:gd name="connsiteY8" fmla="*/ 423342 h 4902200"/>
              <a:gd name="connsiteX0" fmla="*/ 0 w 2540000"/>
              <a:gd name="connsiteY0" fmla="*/ 1388542 h 5867400"/>
              <a:gd name="connsiteX1" fmla="*/ 423342 w 2540000"/>
              <a:gd name="connsiteY1" fmla="*/ 965200 h 5867400"/>
              <a:gd name="connsiteX2" fmla="*/ 1257300 w 2540000"/>
              <a:gd name="connsiteY2" fmla="*/ 0 h 5867400"/>
              <a:gd name="connsiteX3" fmla="*/ 2116658 w 2540000"/>
              <a:gd name="connsiteY3" fmla="*/ 965200 h 5867400"/>
              <a:gd name="connsiteX4" fmla="*/ 2540000 w 2540000"/>
              <a:gd name="connsiteY4" fmla="*/ 1388542 h 5867400"/>
              <a:gd name="connsiteX5" fmla="*/ 2540000 w 2540000"/>
              <a:gd name="connsiteY5" fmla="*/ 3881958 h 5867400"/>
              <a:gd name="connsiteX6" fmla="*/ 1341958 w 2540000"/>
              <a:gd name="connsiteY6" fmla="*/ 5867400 h 5867400"/>
              <a:gd name="connsiteX7" fmla="*/ 1071042 w 2540000"/>
              <a:gd name="connsiteY7" fmla="*/ 5867400 h 5867400"/>
              <a:gd name="connsiteX8" fmla="*/ 0 w 2540000"/>
              <a:gd name="connsiteY8" fmla="*/ 3881958 h 5867400"/>
              <a:gd name="connsiteX9" fmla="*/ 0 w 2540000"/>
              <a:gd name="connsiteY9" fmla="*/ 1388542 h 5867400"/>
              <a:gd name="connsiteX0" fmla="*/ 0 w 2562399"/>
              <a:gd name="connsiteY0" fmla="*/ 1388542 h 5867400"/>
              <a:gd name="connsiteX1" fmla="*/ 423342 w 2562399"/>
              <a:gd name="connsiteY1" fmla="*/ 965200 h 5867400"/>
              <a:gd name="connsiteX2" fmla="*/ 1257300 w 2562399"/>
              <a:gd name="connsiteY2" fmla="*/ 0 h 5867400"/>
              <a:gd name="connsiteX3" fmla="*/ 2408758 w 2562399"/>
              <a:gd name="connsiteY3" fmla="*/ 0 h 5867400"/>
              <a:gd name="connsiteX4" fmla="*/ 2540000 w 2562399"/>
              <a:gd name="connsiteY4" fmla="*/ 1388542 h 5867400"/>
              <a:gd name="connsiteX5" fmla="*/ 2540000 w 2562399"/>
              <a:gd name="connsiteY5" fmla="*/ 3881958 h 5867400"/>
              <a:gd name="connsiteX6" fmla="*/ 1341958 w 2562399"/>
              <a:gd name="connsiteY6" fmla="*/ 5867400 h 5867400"/>
              <a:gd name="connsiteX7" fmla="*/ 1071042 w 2562399"/>
              <a:gd name="connsiteY7" fmla="*/ 5867400 h 5867400"/>
              <a:gd name="connsiteX8" fmla="*/ 0 w 2562399"/>
              <a:gd name="connsiteY8" fmla="*/ 3881958 h 5867400"/>
              <a:gd name="connsiteX9" fmla="*/ 0 w 2562399"/>
              <a:gd name="connsiteY9" fmla="*/ 1388542 h 5867400"/>
              <a:gd name="connsiteX0" fmla="*/ 16974 w 2579373"/>
              <a:gd name="connsiteY0" fmla="*/ 1388542 h 5867400"/>
              <a:gd name="connsiteX1" fmla="*/ 160916 w 2579373"/>
              <a:gd name="connsiteY1" fmla="*/ 12700 h 5867400"/>
              <a:gd name="connsiteX2" fmla="*/ 1274274 w 2579373"/>
              <a:gd name="connsiteY2" fmla="*/ 0 h 5867400"/>
              <a:gd name="connsiteX3" fmla="*/ 2425732 w 2579373"/>
              <a:gd name="connsiteY3" fmla="*/ 0 h 5867400"/>
              <a:gd name="connsiteX4" fmla="*/ 2556974 w 2579373"/>
              <a:gd name="connsiteY4" fmla="*/ 1388542 h 5867400"/>
              <a:gd name="connsiteX5" fmla="*/ 2556974 w 2579373"/>
              <a:gd name="connsiteY5" fmla="*/ 3881958 h 5867400"/>
              <a:gd name="connsiteX6" fmla="*/ 1358932 w 2579373"/>
              <a:gd name="connsiteY6" fmla="*/ 5867400 h 5867400"/>
              <a:gd name="connsiteX7" fmla="*/ 1088016 w 2579373"/>
              <a:gd name="connsiteY7" fmla="*/ 5867400 h 5867400"/>
              <a:gd name="connsiteX8" fmla="*/ 16974 w 2579373"/>
              <a:gd name="connsiteY8" fmla="*/ 3881958 h 5867400"/>
              <a:gd name="connsiteX9" fmla="*/ 16974 w 2579373"/>
              <a:gd name="connsiteY9" fmla="*/ 1388542 h 5867400"/>
              <a:gd name="connsiteX0" fmla="*/ 0 w 2968799"/>
              <a:gd name="connsiteY0" fmla="*/ 1413942 h 5867400"/>
              <a:gd name="connsiteX1" fmla="*/ 550342 w 2968799"/>
              <a:gd name="connsiteY1" fmla="*/ 12700 h 5867400"/>
              <a:gd name="connsiteX2" fmla="*/ 1663700 w 2968799"/>
              <a:gd name="connsiteY2" fmla="*/ 0 h 5867400"/>
              <a:gd name="connsiteX3" fmla="*/ 2815158 w 2968799"/>
              <a:gd name="connsiteY3" fmla="*/ 0 h 5867400"/>
              <a:gd name="connsiteX4" fmla="*/ 2946400 w 2968799"/>
              <a:gd name="connsiteY4" fmla="*/ 1388542 h 5867400"/>
              <a:gd name="connsiteX5" fmla="*/ 2946400 w 2968799"/>
              <a:gd name="connsiteY5" fmla="*/ 3881958 h 5867400"/>
              <a:gd name="connsiteX6" fmla="*/ 1748358 w 2968799"/>
              <a:gd name="connsiteY6" fmla="*/ 5867400 h 5867400"/>
              <a:gd name="connsiteX7" fmla="*/ 1477442 w 2968799"/>
              <a:gd name="connsiteY7" fmla="*/ 5867400 h 5867400"/>
              <a:gd name="connsiteX8" fmla="*/ 406400 w 2968799"/>
              <a:gd name="connsiteY8" fmla="*/ 3881958 h 5867400"/>
              <a:gd name="connsiteX9" fmla="*/ 0 w 2968799"/>
              <a:gd name="connsiteY9" fmla="*/ 1413942 h 5867400"/>
              <a:gd name="connsiteX0" fmla="*/ 19047 w 2987846"/>
              <a:gd name="connsiteY0" fmla="*/ 1413942 h 5867400"/>
              <a:gd name="connsiteX1" fmla="*/ 82547 w 2987846"/>
              <a:gd name="connsiteY1" fmla="*/ 444500 h 5867400"/>
              <a:gd name="connsiteX2" fmla="*/ 569389 w 2987846"/>
              <a:gd name="connsiteY2" fmla="*/ 12700 h 5867400"/>
              <a:gd name="connsiteX3" fmla="*/ 1682747 w 2987846"/>
              <a:gd name="connsiteY3" fmla="*/ 0 h 5867400"/>
              <a:gd name="connsiteX4" fmla="*/ 2834205 w 2987846"/>
              <a:gd name="connsiteY4" fmla="*/ 0 h 5867400"/>
              <a:gd name="connsiteX5" fmla="*/ 2965447 w 2987846"/>
              <a:gd name="connsiteY5" fmla="*/ 1388542 h 5867400"/>
              <a:gd name="connsiteX6" fmla="*/ 2965447 w 2987846"/>
              <a:gd name="connsiteY6" fmla="*/ 3881958 h 5867400"/>
              <a:gd name="connsiteX7" fmla="*/ 1767405 w 2987846"/>
              <a:gd name="connsiteY7" fmla="*/ 5867400 h 5867400"/>
              <a:gd name="connsiteX8" fmla="*/ 1496489 w 2987846"/>
              <a:gd name="connsiteY8" fmla="*/ 5867400 h 5867400"/>
              <a:gd name="connsiteX9" fmla="*/ 425447 w 2987846"/>
              <a:gd name="connsiteY9" fmla="*/ 3881958 h 5867400"/>
              <a:gd name="connsiteX10" fmla="*/ 19047 w 2987846"/>
              <a:gd name="connsiteY10" fmla="*/ 1413942 h 5867400"/>
              <a:gd name="connsiteX0" fmla="*/ 19047 w 2987846"/>
              <a:gd name="connsiteY0" fmla="*/ 1617142 h 6070600"/>
              <a:gd name="connsiteX1" fmla="*/ 82547 w 2987846"/>
              <a:gd name="connsiteY1" fmla="*/ 647700 h 6070600"/>
              <a:gd name="connsiteX2" fmla="*/ 582089 w 2987846"/>
              <a:gd name="connsiteY2" fmla="*/ 0 h 6070600"/>
              <a:gd name="connsiteX3" fmla="*/ 1682747 w 2987846"/>
              <a:gd name="connsiteY3" fmla="*/ 203200 h 6070600"/>
              <a:gd name="connsiteX4" fmla="*/ 2834205 w 2987846"/>
              <a:gd name="connsiteY4" fmla="*/ 203200 h 6070600"/>
              <a:gd name="connsiteX5" fmla="*/ 2965447 w 2987846"/>
              <a:gd name="connsiteY5" fmla="*/ 1591742 h 6070600"/>
              <a:gd name="connsiteX6" fmla="*/ 2965447 w 2987846"/>
              <a:gd name="connsiteY6" fmla="*/ 4085158 h 6070600"/>
              <a:gd name="connsiteX7" fmla="*/ 1767405 w 2987846"/>
              <a:gd name="connsiteY7" fmla="*/ 6070600 h 6070600"/>
              <a:gd name="connsiteX8" fmla="*/ 1496489 w 2987846"/>
              <a:gd name="connsiteY8" fmla="*/ 6070600 h 6070600"/>
              <a:gd name="connsiteX9" fmla="*/ 425447 w 2987846"/>
              <a:gd name="connsiteY9" fmla="*/ 4085158 h 6070600"/>
              <a:gd name="connsiteX10" fmla="*/ 19047 w 2987846"/>
              <a:gd name="connsiteY10" fmla="*/ 1617142 h 6070600"/>
              <a:gd name="connsiteX0" fmla="*/ 19047 w 2987846"/>
              <a:gd name="connsiteY0" fmla="*/ 1769542 h 6223000"/>
              <a:gd name="connsiteX1" fmla="*/ 82547 w 2987846"/>
              <a:gd name="connsiteY1" fmla="*/ 800100 h 6223000"/>
              <a:gd name="connsiteX2" fmla="*/ 582089 w 2987846"/>
              <a:gd name="connsiteY2" fmla="*/ 152400 h 6223000"/>
              <a:gd name="connsiteX3" fmla="*/ 1809747 w 2987846"/>
              <a:gd name="connsiteY3" fmla="*/ 0 h 6223000"/>
              <a:gd name="connsiteX4" fmla="*/ 2834205 w 2987846"/>
              <a:gd name="connsiteY4" fmla="*/ 355600 h 6223000"/>
              <a:gd name="connsiteX5" fmla="*/ 2965447 w 2987846"/>
              <a:gd name="connsiteY5" fmla="*/ 1744142 h 6223000"/>
              <a:gd name="connsiteX6" fmla="*/ 2965447 w 2987846"/>
              <a:gd name="connsiteY6" fmla="*/ 4237558 h 6223000"/>
              <a:gd name="connsiteX7" fmla="*/ 1767405 w 2987846"/>
              <a:gd name="connsiteY7" fmla="*/ 6223000 h 6223000"/>
              <a:gd name="connsiteX8" fmla="*/ 1496489 w 2987846"/>
              <a:gd name="connsiteY8" fmla="*/ 6223000 h 6223000"/>
              <a:gd name="connsiteX9" fmla="*/ 425447 w 2987846"/>
              <a:gd name="connsiteY9" fmla="*/ 4237558 h 6223000"/>
              <a:gd name="connsiteX10" fmla="*/ 19047 w 2987846"/>
              <a:gd name="connsiteY10" fmla="*/ 1769542 h 6223000"/>
              <a:gd name="connsiteX0" fmla="*/ 19047 w 3085302"/>
              <a:gd name="connsiteY0" fmla="*/ 1769542 h 6223000"/>
              <a:gd name="connsiteX1" fmla="*/ 82547 w 3085302"/>
              <a:gd name="connsiteY1" fmla="*/ 800100 h 6223000"/>
              <a:gd name="connsiteX2" fmla="*/ 582089 w 3085302"/>
              <a:gd name="connsiteY2" fmla="*/ 152400 h 6223000"/>
              <a:gd name="connsiteX3" fmla="*/ 1809747 w 3085302"/>
              <a:gd name="connsiteY3" fmla="*/ 0 h 6223000"/>
              <a:gd name="connsiteX4" fmla="*/ 2986605 w 3085302"/>
              <a:gd name="connsiteY4" fmla="*/ 127000 h 6223000"/>
              <a:gd name="connsiteX5" fmla="*/ 2965447 w 3085302"/>
              <a:gd name="connsiteY5" fmla="*/ 1744142 h 6223000"/>
              <a:gd name="connsiteX6" fmla="*/ 2965447 w 3085302"/>
              <a:gd name="connsiteY6" fmla="*/ 4237558 h 6223000"/>
              <a:gd name="connsiteX7" fmla="*/ 1767405 w 3085302"/>
              <a:gd name="connsiteY7" fmla="*/ 6223000 h 6223000"/>
              <a:gd name="connsiteX8" fmla="*/ 1496489 w 3085302"/>
              <a:gd name="connsiteY8" fmla="*/ 6223000 h 6223000"/>
              <a:gd name="connsiteX9" fmla="*/ 425447 w 3085302"/>
              <a:gd name="connsiteY9" fmla="*/ 4237558 h 6223000"/>
              <a:gd name="connsiteX10" fmla="*/ 19047 w 3085302"/>
              <a:gd name="connsiteY10" fmla="*/ 1769542 h 6223000"/>
              <a:gd name="connsiteX0" fmla="*/ 19047 w 3308347"/>
              <a:gd name="connsiteY0" fmla="*/ 1769542 h 6223000"/>
              <a:gd name="connsiteX1" fmla="*/ 82547 w 3308347"/>
              <a:gd name="connsiteY1" fmla="*/ 800100 h 6223000"/>
              <a:gd name="connsiteX2" fmla="*/ 582089 w 3308347"/>
              <a:gd name="connsiteY2" fmla="*/ 152400 h 6223000"/>
              <a:gd name="connsiteX3" fmla="*/ 1809747 w 3308347"/>
              <a:gd name="connsiteY3" fmla="*/ 0 h 6223000"/>
              <a:gd name="connsiteX4" fmla="*/ 2986605 w 3308347"/>
              <a:gd name="connsiteY4" fmla="*/ 127000 h 6223000"/>
              <a:gd name="connsiteX5" fmla="*/ 3308347 w 3308347"/>
              <a:gd name="connsiteY5" fmla="*/ 1858442 h 6223000"/>
              <a:gd name="connsiteX6" fmla="*/ 2965447 w 3308347"/>
              <a:gd name="connsiteY6" fmla="*/ 4237558 h 6223000"/>
              <a:gd name="connsiteX7" fmla="*/ 1767405 w 3308347"/>
              <a:gd name="connsiteY7" fmla="*/ 6223000 h 6223000"/>
              <a:gd name="connsiteX8" fmla="*/ 1496489 w 3308347"/>
              <a:gd name="connsiteY8" fmla="*/ 6223000 h 6223000"/>
              <a:gd name="connsiteX9" fmla="*/ 425447 w 3308347"/>
              <a:gd name="connsiteY9" fmla="*/ 4237558 h 6223000"/>
              <a:gd name="connsiteX10" fmla="*/ 19047 w 3308347"/>
              <a:gd name="connsiteY10" fmla="*/ 1769542 h 6223000"/>
              <a:gd name="connsiteX0" fmla="*/ 19047 w 3308347"/>
              <a:gd name="connsiteY0" fmla="*/ 1769542 h 6223000"/>
              <a:gd name="connsiteX1" fmla="*/ 82547 w 3308347"/>
              <a:gd name="connsiteY1" fmla="*/ 800100 h 6223000"/>
              <a:gd name="connsiteX2" fmla="*/ 582089 w 3308347"/>
              <a:gd name="connsiteY2" fmla="*/ 152400 h 6223000"/>
              <a:gd name="connsiteX3" fmla="*/ 1809747 w 3308347"/>
              <a:gd name="connsiteY3" fmla="*/ 0 h 6223000"/>
              <a:gd name="connsiteX4" fmla="*/ 2986605 w 3308347"/>
              <a:gd name="connsiteY4" fmla="*/ 127000 h 6223000"/>
              <a:gd name="connsiteX5" fmla="*/ 3308347 w 3308347"/>
              <a:gd name="connsiteY5" fmla="*/ 1858442 h 6223000"/>
              <a:gd name="connsiteX6" fmla="*/ 2647947 w 3308347"/>
              <a:gd name="connsiteY6" fmla="*/ 4237558 h 6223000"/>
              <a:gd name="connsiteX7" fmla="*/ 1767405 w 3308347"/>
              <a:gd name="connsiteY7" fmla="*/ 6223000 h 6223000"/>
              <a:gd name="connsiteX8" fmla="*/ 1496489 w 3308347"/>
              <a:gd name="connsiteY8" fmla="*/ 6223000 h 6223000"/>
              <a:gd name="connsiteX9" fmla="*/ 425447 w 3308347"/>
              <a:gd name="connsiteY9" fmla="*/ 4237558 h 6223000"/>
              <a:gd name="connsiteX10" fmla="*/ 19047 w 3308347"/>
              <a:gd name="connsiteY10" fmla="*/ 1769542 h 6223000"/>
              <a:gd name="connsiteX0" fmla="*/ 19047 w 3308347"/>
              <a:gd name="connsiteY0" fmla="*/ 1769542 h 6223000"/>
              <a:gd name="connsiteX1" fmla="*/ 82547 w 3308347"/>
              <a:gd name="connsiteY1" fmla="*/ 800100 h 6223000"/>
              <a:gd name="connsiteX2" fmla="*/ 582089 w 3308347"/>
              <a:gd name="connsiteY2" fmla="*/ 152400 h 6223000"/>
              <a:gd name="connsiteX3" fmla="*/ 1809747 w 3308347"/>
              <a:gd name="connsiteY3" fmla="*/ 0 h 6223000"/>
              <a:gd name="connsiteX4" fmla="*/ 2986605 w 3308347"/>
              <a:gd name="connsiteY4" fmla="*/ 127000 h 6223000"/>
              <a:gd name="connsiteX5" fmla="*/ 3308347 w 3308347"/>
              <a:gd name="connsiteY5" fmla="*/ 1858442 h 6223000"/>
              <a:gd name="connsiteX6" fmla="*/ 2647947 w 3308347"/>
              <a:gd name="connsiteY6" fmla="*/ 4237558 h 6223000"/>
              <a:gd name="connsiteX7" fmla="*/ 1767405 w 3308347"/>
              <a:gd name="connsiteY7" fmla="*/ 6223000 h 6223000"/>
              <a:gd name="connsiteX8" fmla="*/ 1496489 w 3308347"/>
              <a:gd name="connsiteY8" fmla="*/ 6223000 h 6223000"/>
              <a:gd name="connsiteX9" fmla="*/ 717547 w 3308347"/>
              <a:gd name="connsiteY9" fmla="*/ 4237558 h 6223000"/>
              <a:gd name="connsiteX10" fmla="*/ 19047 w 3308347"/>
              <a:gd name="connsiteY10" fmla="*/ 1769542 h 6223000"/>
              <a:gd name="connsiteX0" fmla="*/ 19047 w 3463258"/>
              <a:gd name="connsiteY0" fmla="*/ 1769542 h 6223000"/>
              <a:gd name="connsiteX1" fmla="*/ 82547 w 3463258"/>
              <a:gd name="connsiteY1" fmla="*/ 800100 h 6223000"/>
              <a:gd name="connsiteX2" fmla="*/ 582089 w 3463258"/>
              <a:gd name="connsiteY2" fmla="*/ 152400 h 6223000"/>
              <a:gd name="connsiteX3" fmla="*/ 1809747 w 3463258"/>
              <a:gd name="connsiteY3" fmla="*/ 0 h 6223000"/>
              <a:gd name="connsiteX4" fmla="*/ 2986605 w 3463258"/>
              <a:gd name="connsiteY4" fmla="*/ 127000 h 6223000"/>
              <a:gd name="connsiteX5" fmla="*/ 3448047 w 3463258"/>
              <a:gd name="connsiteY5" fmla="*/ 762000 h 6223000"/>
              <a:gd name="connsiteX6" fmla="*/ 3308347 w 3463258"/>
              <a:gd name="connsiteY6" fmla="*/ 1858442 h 6223000"/>
              <a:gd name="connsiteX7" fmla="*/ 2647947 w 3463258"/>
              <a:gd name="connsiteY7" fmla="*/ 4237558 h 6223000"/>
              <a:gd name="connsiteX8" fmla="*/ 1767405 w 3463258"/>
              <a:gd name="connsiteY8" fmla="*/ 6223000 h 6223000"/>
              <a:gd name="connsiteX9" fmla="*/ 1496489 w 3463258"/>
              <a:gd name="connsiteY9" fmla="*/ 6223000 h 6223000"/>
              <a:gd name="connsiteX10" fmla="*/ 717547 w 3463258"/>
              <a:gd name="connsiteY10" fmla="*/ 4237558 h 6223000"/>
              <a:gd name="connsiteX11" fmla="*/ 19047 w 3463258"/>
              <a:gd name="connsiteY11" fmla="*/ 1769542 h 6223000"/>
              <a:gd name="connsiteX0" fmla="*/ 19047 w 3603657"/>
              <a:gd name="connsiteY0" fmla="*/ 1769542 h 6223000"/>
              <a:gd name="connsiteX1" fmla="*/ 82547 w 3603657"/>
              <a:gd name="connsiteY1" fmla="*/ 800100 h 6223000"/>
              <a:gd name="connsiteX2" fmla="*/ 582089 w 3603657"/>
              <a:gd name="connsiteY2" fmla="*/ 152400 h 6223000"/>
              <a:gd name="connsiteX3" fmla="*/ 1809747 w 3603657"/>
              <a:gd name="connsiteY3" fmla="*/ 0 h 6223000"/>
              <a:gd name="connsiteX4" fmla="*/ 2986605 w 3603657"/>
              <a:gd name="connsiteY4" fmla="*/ 127000 h 6223000"/>
              <a:gd name="connsiteX5" fmla="*/ 3448047 w 3603657"/>
              <a:gd name="connsiteY5" fmla="*/ 762000 h 6223000"/>
              <a:gd name="connsiteX6" fmla="*/ 3575047 w 3603657"/>
              <a:gd name="connsiteY6" fmla="*/ 2188642 h 6223000"/>
              <a:gd name="connsiteX7" fmla="*/ 2647947 w 3603657"/>
              <a:gd name="connsiteY7" fmla="*/ 4237558 h 6223000"/>
              <a:gd name="connsiteX8" fmla="*/ 1767405 w 3603657"/>
              <a:gd name="connsiteY8" fmla="*/ 6223000 h 6223000"/>
              <a:gd name="connsiteX9" fmla="*/ 1496489 w 3603657"/>
              <a:gd name="connsiteY9" fmla="*/ 6223000 h 6223000"/>
              <a:gd name="connsiteX10" fmla="*/ 717547 w 3603657"/>
              <a:gd name="connsiteY10" fmla="*/ 4237558 h 6223000"/>
              <a:gd name="connsiteX11" fmla="*/ 19047 w 3603657"/>
              <a:gd name="connsiteY11" fmla="*/ 1769542 h 6223000"/>
              <a:gd name="connsiteX0" fmla="*/ 19047 w 3686435"/>
              <a:gd name="connsiteY0" fmla="*/ 1769542 h 6223000"/>
              <a:gd name="connsiteX1" fmla="*/ 82547 w 3686435"/>
              <a:gd name="connsiteY1" fmla="*/ 800100 h 6223000"/>
              <a:gd name="connsiteX2" fmla="*/ 582089 w 3686435"/>
              <a:gd name="connsiteY2" fmla="*/ 152400 h 6223000"/>
              <a:gd name="connsiteX3" fmla="*/ 1809747 w 3686435"/>
              <a:gd name="connsiteY3" fmla="*/ 0 h 6223000"/>
              <a:gd name="connsiteX4" fmla="*/ 2986605 w 3686435"/>
              <a:gd name="connsiteY4" fmla="*/ 127000 h 6223000"/>
              <a:gd name="connsiteX5" fmla="*/ 3663947 w 3686435"/>
              <a:gd name="connsiteY5" fmla="*/ 723900 h 6223000"/>
              <a:gd name="connsiteX6" fmla="*/ 3575047 w 3686435"/>
              <a:gd name="connsiteY6" fmla="*/ 2188642 h 6223000"/>
              <a:gd name="connsiteX7" fmla="*/ 2647947 w 3686435"/>
              <a:gd name="connsiteY7" fmla="*/ 4237558 h 6223000"/>
              <a:gd name="connsiteX8" fmla="*/ 1767405 w 3686435"/>
              <a:gd name="connsiteY8" fmla="*/ 6223000 h 6223000"/>
              <a:gd name="connsiteX9" fmla="*/ 1496489 w 3686435"/>
              <a:gd name="connsiteY9" fmla="*/ 6223000 h 6223000"/>
              <a:gd name="connsiteX10" fmla="*/ 717547 w 3686435"/>
              <a:gd name="connsiteY10" fmla="*/ 4237558 h 6223000"/>
              <a:gd name="connsiteX11" fmla="*/ 19047 w 3686435"/>
              <a:gd name="connsiteY11" fmla="*/ 1769542 h 6223000"/>
              <a:gd name="connsiteX0" fmla="*/ 19047 w 3686435"/>
              <a:gd name="connsiteY0" fmla="*/ 1883842 h 6337300"/>
              <a:gd name="connsiteX1" fmla="*/ 82547 w 3686435"/>
              <a:gd name="connsiteY1" fmla="*/ 914400 h 6337300"/>
              <a:gd name="connsiteX2" fmla="*/ 582089 w 3686435"/>
              <a:gd name="connsiteY2" fmla="*/ 266700 h 6337300"/>
              <a:gd name="connsiteX3" fmla="*/ 1809747 w 3686435"/>
              <a:gd name="connsiteY3" fmla="*/ 114300 h 6337300"/>
              <a:gd name="connsiteX4" fmla="*/ 2707205 w 3686435"/>
              <a:gd name="connsiteY4" fmla="*/ 0 h 6337300"/>
              <a:gd name="connsiteX5" fmla="*/ 3663947 w 3686435"/>
              <a:gd name="connsiteY5" fmla="*/ 838200 h 6337300"/>
              <a:gd name="connsiteX6" fmla="*/ 3575047 w 3686435"/>
              <a:gd name="connsiteY6" fmla="*/ 2302942 h 6337300"/>
              <a:gd name="connsiteX7" fmla="*/ 2647947 w 3686435"/>
              <a:gd name="connsiteY7" fmla="*/ 4351858 h 6337300"/>
              <a:gd name="connsiteX8" fmla="*/ 1767405 w 3686435"/>
              <a:gd name="connsiteY8" fmla="*/ 6337300 h 6337300"/>
              <a:gd name="connsiteX9" fmla="*/ 1496489 w 3686435"/>
              <a:gd name="connsiteY9" fmla="*/ 6337300 h 6337300"/>
              <a:gd name="connsiteX10" fmla="*/ 717547 w 3686435"/>
              <a:gd name="connsiteY10" fmla="*/ 4351858 h 6337300"/>
              <a:gd name="connsiteX11" fmla="*/ 19047 w 3686435"/>
              <a:gd name="connsiteY11" fmla="*/ 1883842 h 6337300"/>
              <a:gd name="connsiteX0" fmla="*/ 19047 w 3686435"/>
              <a:gd name="connsiteY0" fmla="*/ 2023542 h 6477000"/>
              <a:gd name="connsiteX1" fmla="*/ 82547 w 3686435"/>
              <a:gd name="connsiteY1" fmla="*/ 1054100 h 6477000"/>
              <a:gd name="connsiteX2" fmla="*/ 582089 w 3686435"/>
              <a:gd name="connsiteY2" fmla="*/ 406400 h 6477000"/>
              <a:gd name="connsiteX3" fmla="*/ 1720847 w 3686435"/>
              <a:gd name="connsiteY3" fmla="*/ 0 h 6477000"/>
              <a:gd name="connsiteX4" fmla="*/ 2707205 w 3686435"/>
              <a:gd name="connsiteY4" fmla="*/ 139700 h 6477000"/>
              <a:gd name="connsiteX5" fmla="*/ 3663947 w 3686435"/>
              <a:gd name="connsiteY5" fmla="*/ 977900 h 6477000"/>
              <a:gd name="connsiteX6" fmla="*/ 3575047 w 3686435"/>
              <a:gd name="connsiteY6" fmla="*/ 2442642 h 6477000"/>
              <a:gd name="connsiteX7" fmla="*/ 2647947 w 3686435"/>
              <a:gd name="connsiteY7" fmla="*/ 4491558 h 6477000"/>
              <a:gd name="connsiteX8" fmla="*/ 1767405 w 3686435"/>
              <a:gd name="connsiteY8" fmla="*/ 6477000 h 6477000"/>
              <a:gd name="connsiteX9" fmla="*/ 1496489 w 3686435"/>
              <a:gd name="connsiteY9" fmla="*/ 6477000 h 6477000"/>
              <a:gd name="connsiteX10" fmla="*/ 717547 w 3686435"/>
              <a:gd name="connsiteY10" fmla="*/ 4491558 h 6477000"/>
              <a:gd name="connsiteX11" fmla="*/ 19047 w 3686435"/>
              <a:gd name="connsiteY11" fmla="*/ 2023542 h 6477000"/>
              <a:gd name="connsiteX0" fmla="*/ 19047 w 3686435"/>
              <a:gd name="connsiteY0" fmla="*/ 2023542 h 6477000"/>
              <a:gd name="connsiteX1" fmla="*/ 82547 w 3686435"/>
              <a:gd name="connsiteY1" fmla="*/ 1054100 h 6477000"/>
              <a:gd name="connsiteX2" fmla="*/ 493189 w 3686435"/>
              <a:gd name="connsiteY2" fmla="*/ 279400 h 6477000"/>
              <a:gd name="connsiteX3" fmla="*/ 1720847 w 3686435"/>
              <a:gd name="connsiteY3" fmla="*/ 0 h 6477000"/>
              <a:gd name="connsiteX4" fmla="*/ 2707205 w 3686435"/>
              <a:gd name="connsiteY4" fmla="*/ 139700 h 6477000"/>
              <a:gd name="connsiteX5" fmla="*/ 3663947 w 3686435"/>
              <a:gd name="connsiteY5" fmla="*/ 977900 h 6477000"/>
              <a:gd name="connsiteX6" fmla="*/ 3575047 w 3686435"/>
              <a:gd name="connsiteY6" fmla="*/ 2442642 h 6477000"/>
              <a:gd name="connsiteX7" fmla="*/ 2647947 w 3686435"/>
              <a:gd name="connsiteY7" fmla="*/ 4491558 h 6477000"/>
              <a:gd name="connsiteX8" fmla="*/ 1767405 w 3686435"/>
              <a:gd name="connsiteY8" fmla="*/ 6477000 h 6477000"/>
              <a:gd name="connsiteX9" fmla="*/ 1496489 w 3686435"/>
              <a:gd name="connsiteY9" fmla="*/ 6477000 h 6477000"/>
              <a:gd name="connsiteX10" fmla="*/ 717547 w 3686435"/>
              <a:gd name="connsiteY10" fmla="*/ 4491558 h 6477000"/>
              <a:gd name="connsiteX11" fmla="*/ 19047 w 3686435"/>
              <a:gd name="connsiteY11" fmla="*/ 2023542 h 6477000"/>
              <a:gd name="connsiteX0" fmla="*/ 5017 w 3812105"/>
              <a:gd name="connsiteY0" fmla="*/ 2201342 h 6477000"/>
              <a:gd name="connsiteX1" fmla="*/ 208217 w 3812105"/>
              <a:gd name="connsiteY1" fmla="*/ 1054100 h 6477000"/>
              <a:gd name="connsiteX2" fmla="*/ 618859 w 3812105"/>
              <a:gd name="connsiteY2" fmla="*/ 279400 h 6477000"/>
              <a:gd name="connsiteX3" fmla="*/ 1846517 w 3812105"/>
              <a:gd name="connsiteY3" fmla="*/ 0 h 6477000"/>
              <a:gd name="connsiteX4" fmla="*/ 2832875 w 3812105"/>
              <a:gd name="connsiteY4" fmla="*/ 139700 h 6477000"/>
              <a:gd name="connsiteX5" fmla="*/ 3789617 w 3812105"/>
              <a:gd name="connsiteY5" fmla="*/ 977900 h 6477000"/>
              <a:gd name="connsiteX6" fmla="*/ 3700717 w 3812105"/>
              <a:gd name="connsiteY6" fmla="*/ 2442642 h 6477000"/>
              <a:gd name="connsiteX7" fmla="*/ 2773617 w 3812105"/>
              <a:gd name="connsiteY7" fmla="*/ 4491558 h 6477000"/>
              <a:gd name="connsiteX8" fmla="*/ 1893075 w 3812105"/>
              <a:gd name="connsiteY8" fmla="*/ 6477000 h 6477000"/>
              <a:gd name="connsiteX9" fmla="*/ 1622159 w 3812105"/>
              <a:gd name="connsiteY9" fmla="*/ 6477000 h 6477000"/>
              <a:gd name="connsiteX10" fmla="*/ 843217 w 3812105"/>
              <a:gd name="connsiteY10" fmla="*/ 4491558 h 6477000"/>
              <a:gd name="connsiteX11" fmla="*/ 5017 w 3812105"/>
              <a:gd name="connsiteY11" fmla="*/ 2201342 h 6477000"/>
              <a:gd name="connsiteX0" fmla="*/ 19047 w 3826135"/>
              <a:gd name="connsiteY0" fmla="*/ 2201342 h 6477000"/>
              <a:gd name="connsiteX1" fmla="*/ 82547 w 3826135"/>
              <a:gd name="connsiteY1" fmla="*/ 1016000 h 6477000"/>
              <a:gd name="connsiteX2" fmla="*/ 632889 w 3826135"/>
              <a:gd name="connsiteY2" fmla="*/ 279400 h 6477000"/>
              <a:gd name="connsiteX3" fmla="*/ 1860547 w 3826135"/>
              <a:gd name="connsiteY3" fmla="*/ 0 h 6477000"/>
              <a:gd name="connsiteX4" fmla="*/ 2846905 w 3826135"/>
              <a:gd name="connsiteY4" fmla="*/ 139700 h 6477000"/>
              <a:gd name="connsiteX5" fmla="*/ 3803647 w 3826135"/>
              <a:gd name="connsiteY5" fmla="*/ 977900 h 6477000"/>
              <a:gd name="connsiteX6" fmla="*/ 3714747 w 3826135"/>
              <a:gd name="connsiteY6" fmla="*/ 2442642 h 6477000"/>
              <a:gd name="connsiteX7" fmla="*/ 2787647 w 3826135"/>
              <a:gd name="connsiteY7" fmla="*/ 4491558 h 6477000"/>
              <a:gd name="connsiteX8" fmla="*/ 1907105 w 3826135"/>
              <a:gd name="connsiteY8" fmla="*/ 6477000 h 6477000"/>
              <a:gd name="connsiteX9" fmla="*/ 1636189 w 3826135"/>
              <a:gd name="connsiteY9" fmla="*/ 6477000 h 6477000"/>
              <a:gd name="connsiteX10" fmla="*/ 857247 w 3826135"/>
              <a:gd name="connsiteY10" fmla="*/ 4491558 h 6477000"/>
              <a:gd name="connsiteX11" fmla="*/ 19047 w 3826135"/>
              <a:gd name="connsiteY11" fmla="*/ 2201342 h 647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26135" h="6477000">
                <a:moveTo>
                  <a:pt x="19047" y="2201342"/>
                </a:moveTo>
                <a:cubicBezTo>
                  <a:pt x="-14820" y="1645366"/>
                  <a:pt x="-9177" y="1249540"/>
                  <a:pt x="82547" y="1016000"/>
                </a:cubicBezTo>
                <a:cubicBezTo>
                  <a:pt x="174271" y="782460"/>
                  <a:pt x="389472" y="370417"/>
                  <a:pt x="632889" y="279400"/>
                </a:cubicBezTo>
                <a:lnTo>
                  <a:pt x="1860547" y="0"/>
                </a:lnTo>
                <a:lnTo>
                  <a:pt x="2846905" y="139700"/>
                </a:lnTo>
                <a:cubicBezTo>
                  <a:pt x="3081855" y="285750"/>
                  <a:pt x="3750023" y="689326"/>
                  <a:pt x="3803647" y="977900"/>
                </a:cubicBezTo>
                <a:cubicBezTo>
                  <a:pt x="3857271" y="1266474"/>
                  <a:pt x="3809997" y="1882432"/>
                  <a:pt x="3714747" y="2442642"/>
                </a:cubicBezTo>
                <a:lnTo>
                  <a:pt x="2787647" y="4491558"/>
                </a:lnTo>
                <a:cubicBezTo>
                  <a:pt x="2787647" y="4725363"/>
                  <a:pt x="2140910" y="6477000"/>
                  <a:pt x="1907105" y="6477000"/>
                </a:cubicBezTo>
                <a:lnTo>
                  <a:pt x="1636189" y="6477000"/>
                </a:lnTo>
                <a:cubicBezTo>
                  <a:pt x="1402384" y="6477000"/>
                  <a:pt x="857247" y="4725363"/>
                  <a:pt x="857247" y="4491558"/>
                </a:cubicBezTo>
                <a:lnTo>
                  <a:pt x="19047" y="2201342"/>
                </a:lnTo>
                <a:close/>
              </a:path>
            </a:pathLst>
          </a:cu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9" name="Grouper 8"/>
          <p:cNvGrpSpPr/>
          <p:nvPr/>
        </p:nvGrpSpPr>
        <p:grpSpPr>
          <a:xfrm>
            <a:off x="5283200" y="1778000"/>
            <a:ext cx="850900" cy="228600"/>
            <a:chOff x="5549900" y="1778000"/>
            <a:chExt cx="850900" cy="228600"/>
          </a:xfrm>
        </p:grpSpPr>
        <p:sp>
          <p:nvSpPr>
            <p:cNvPr id="3" name="Rectangle à coins arrondis 2"/>
            <p:cNvSpPr/>
            <p:nvPr/>
          </p:nvSpPr>
          <p:spPr>
            <a:xfrm>
              <a:off x="5549900" y="1778000"/>
              <a:ext cx="850900" cy="228600"/>
            </a:xfrm>
            <a:prstGeom prst="roundRect">
              <a:avLst/>
            </a:prstGeom>
            <a:solidFill>
              <a:schemeClr val="accent5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Ellipse 3"/>
            <p:cNvSpPr/>
            <p:nvPr/>
          </p:nvSpPr>
          <p:spPr>
            <a:xfrm>
              <a:off x="5969000" y="1854200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0" name="Grouper 9"/>
          <p:cNvGrpSpPr/>
          <p:nvPr/>
        </p:nvGrpSpPr>
        <p:grpSpPr>
          <a:xfrm>
            <a:off x="6127750" y="1778000"/>
            <a:ext cx="850900" cy="228600"/>
            <a:chOff x="5549900" y="1778000"/>
            <a:chExt cx="850900" cy="228600"/>
          </a:xfrm>
        </p:grpSpPr>
        <p:sp>
          <p:nvSpPr>
            <p:cNvPr id="11" name="Rectangle à coins arrondis 10"/>
            <p:cNvSpPr/>
            <p:nvPr/>
          </p:nvSpPr>
          <p:spPr>
            <a:xfrm>
              <a:off x="5549900" y="1778000"/>
              <a:ext cx="850900" cy="228600"/>
            </a:xfrm>
            <a:prstGeom prst="roundRect">
              <a:avLst/>
            </a:prstGeom>
            <a:solidFill>
              <a:schemeClr val="accent5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Ellipse 11"/>
            <p:cNvSpPr/>
            <p:nvPr/>
          </p:nvSpPr>
          <p:spPr>
            <a:xfrm>
              <a:off x="5969000" y="1854200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3" name="Grouper 12"/>
          <p:cNvGrpSpPr/>
          <p:nvPr/>
        </p:nvGrpSpPr>
        <p:grpSpPr>
          <a:xfrm>
            <a:off x="6978650" y="1778000"/>
            <a:ext cx="850900" cy="228600"/>
            <a:chOff x="5549900" y="1778000"/>
            <a:chExt cx="850900" cy="228600"/>
          </a:xfrm>
        </p:grpSpPr>
        <p:sp>
          <p:nvSpPr>
            <p:cNvPr id="14" name="Rectangle à coins arrondis 13"/>
            <p:cNvSpPr/>
            <p:nvPr/>
          </p:nvSpPr>
          <p:spPr>
            <a:xfrm>
              <a:off x="5549900" y="1778000"/>
              <a:ext cx="850900" cy="228600"/>
            </a:xfrm>
            <a:prstGeom prst="roundRect">
              <a:avLst/>
            </a:prstGeom>
            <a:solidFill>
              <a:schemeClr val="accent5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Ellipse 14"/>
            <p:cNvSpPr/>
            <p:nvPr/>
          </p:nvSpPr>
          <p:spPr>
            <a:xfrm>
              <a:off x="5969000" y="1854200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7" name="Rectangle à coins arrondis 16"/>
          <p:cNvSpPr/>
          <p:nvPr/>
        </p:nvSpPr>
        <p:spPr>
          <a:xfrm>
            <a:off x="7823200" y="1778000"/>
            <a:ext cx="850900" cy="228600"/>
          </a:xfrm>
          <a:prstGeom prst="roundRect">
            <a:avLst/>
          </a:prstGeom>
          <a:solidFill>
            <a:schemeClr val="accent5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/>
          <p:cNvSpPr/>
          <p:nvPr/>
        </p:nvSpPr>
        <p:spPr>
          <a:xfrm>
            <a:off x="8242300" y="1854200"/>
            <a:ext cx="76200" cy="762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9" name="Grouper 18"/>
          <p:cNvGrpSpPr/>
          <p:nvPr/>
        </p:nvGrpSpPr>
        <p:grpSpPr>
          <a:xfrm>
            <a:off x="8667750" y="1778000"/>
            <a:ext cx="850900" cy="228600"/>
            <a:chOff x="5549900" y="1778000"/>
            <a:chExt cx="850900" cy="228600"/>
          </a:xfrm>
        </p:grpSpPr>
        <p:sp>
          <p:nvSpPr>
            <p:cNvPr id="20" name="Rectangle à coins arrondis 19"/>
            <p:cNvSpPr/>
            <p:nvPr/>
          </p:nvSpPr>
          <p:spPr>
            <a:xfrm>
              <a:off x="5549900" y="1778000"/>
              <a:ext cx="850900" cy="228600"/>
            </a:xfrm>
            <a:prstGeom prst="roundRect">
              <a:avLst/>
            </a:prstGeom>
            <a:solidFill>
              <a:schemeClr val="accent5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Ellipse 20"/>
            <p:cNvSpPr/>
            <p:nvPr/>
          </p:nvSpPr>
          <p:spPr>
            <a:xfrm>
              <a:off x="5969000" y="1854200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2" name="Grouper 21"/>
          <p:cNvGrpSpPr/>
          <p:nvPr/>
        </p:nvGrpSpPr>
        <p:grpSpPr>
          <a:xfrm>
            <a:off x="9512300" y="1778000"/>
            <a:ext cx="850900" cy="228600"/>
            <a:chOff x="5549900" y="1778000"/>
            <a:chExt cx="850900" cy="228600"/>
          </a:xfrm>
        </p:grpSpPr>
        <p:sp>
          <p:nvSpPr>
            <p:cNvPr id="23" name="Rectangle à coins arrondis 22"/>
            <p:cNvSpPr/>
            <p:nvPr/>
          </p:nvSpPr>
          <p:spPr>
            <a:xfrm>
              <a:off x="5549900" y="1778000"/>
              <a:ext cx="850900" cy="228600"/>
            </a:xfrm>
            <a:prstGeom prst="roundRect">
              <a:avLst/>
            </a:prstGeom>
            <a:solidFill>
              <a:schemeClr val="accent5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Ellipse 23"/>
            <p:cNvSpPr/>
            <p:nvPr/>
          </p:nvSpPr>
          <p:spPr>
            <a:xfrm>
              <a:off x="5969000" y="1854200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6" name="Rectangle à coins arrondis 25"/>
          <p:cNvSpPr/>
          <p:nvPr/>
        </p:nvSpPr>
        <p:spPr>
          <a:xfrm>
            <a:off x="10363200" y="1778000"/>
            <a:ext cx="850900" cy="228600"/>
          </a:xfrm>
          <a:prstGeom prst="roundRect">
            <a:avLst/>
          </a:prstGeom>
          <a:solidFill>
            <a:schemeClr val="accent5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/>
          <p:cNvSpPr/>
          <p:nvPr/>
        </p:nvSpPr>
        <p:spPr>
          <a:xfrm>
            <a:off x="10782300" y="1854200"/>
            <a:ext cx="76200" cy="762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30" name="Grouper 29"/>
          <p:cNvGrpSpPr/>
          <p:nvPr/>
        </p:nvGrpSpPr>
        <p:grpSpPr>
          <a:xfrm>
            <a:off x="5283200" y="3009900"/>
            <a:ext cx="850900" cy="228600"/>
            <a:chOff x="5283200" y="2959100"/>
            <a:chExt cx="850900" cy="228600"/>
          </a:xfrm>
        </p:grpSpPr>
        <p:sp>
          <p:nvSpPr>
            <p:cNvPr id="28" name="Rectangle à coins arrondis 27"/>
            <p:cNvSpPr/>
            <p:nvPr/>
          </p:nvSpPr>
          <p:spPr>
            <a:xfrm>
              <a:off x="5283200" y="2959100"/>
              <a:ext cx="850900" cy="228600"/>
            </a:xfrm>
            <a:prstGeom prst="round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" name="Ellipse 28"/>
            <p:cNvSpPr/>
            <p:nvPr/>
          </p:nvSpPr>
          <p:spPr>
            <a:xfrm>
              <a:off x="5702300" y="3035300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1" name="Grouper 30"/>
          <p:cNvGrpSpPr/>
          <p:nvPr/>
        </p:nvGrpSpPr>
        <p:grpSpPr>
          <a:xfrm>
            <a:off x="6134100" y="3009900"/>
            <a:ext cx="850900" cy="228600"/>
            <a:chOff x="5283200" y="2959100"/>
            <a:chExt cx="850900" cy="228600"/>
          </a:xfrm>
        </p:grpSpPr>
        <p:sp>
          <p:nvSpPr>
            <p:cNvPr id="32" name="Rectangle à coins arrondis 31"/>
            <p:cNvSpPr/>
            <p:nvPr/>
          </p:nvSpPr>
          <p:spPr>
            <a:xfrm>
              <a:off x="5283200" y="2959100"/>
              <a:ext cx="850900" cy="228600"/>
            </a:xfrm>
            <a:prstGeom prst="round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" name="Ellipse 32"/>
            <p:cNvSpPr/>
            <p:nvPr/>
          </p:nvSpPr>
          <p:spPr>
            <a:xfrm>
              <a:off x="5702300" y="3035300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4" name="Grouper 33"/>
          <p:cNvGrpSpPr/>
          <p:nvPr/>
        </p:nvGrpSpPr>
        <p:grpSpPr>
          <a:xfrm>
            <a:off x="6985000" y="3009900"/>
            <a:ext cx="850900" cy="228600"/>
            <a:chOff x="5283200" y="2959100"/>
            <a:chExt cx="850900" cy="228600"/>
          </a:xfrm>
        </p:grpSpPr>
        <p:sp>
          <p:nvSpPr>
            <p:cNvPr id="35" name="Rectangle à coins arrondis 34"/>
            <p:cNvSpPr/>
            <p:nvPr/>
          </p:nvSpPr>
          <p:spPr>
            <a:xfrm>
              <a:off x="5283200" y="2959100"/>
              <a:ext cx="850900" cy="228600"/>
            </a:xfrm>
            <a:prstGeom prst="round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" name="Ellipse 35"/>
            <p:cNvSpPr/>
            <p:nvPr/>
          </p:nvSpPr>
          <p:spPr>
            <a:xfrm>
              <a:off x="5702300" y="3035300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7" name="Grouper 36"/>
          <p:cNvGrpSpPr/>
          <p:nvPr/>
        </p:nvGrpSpPr>
        <p:grpSpPr>
          <a:xfrm>
            <a:off x="7835900" y="3009900"/>
            <a:ext cx="850900" cy="228600"/>
            <a:chOff x="5283200" y="2959100"/>
            <a:chExt cx="850900" cy="228600"/>
          </a:xfrm>
        </p:grpSpPr>
        <p:sp>
          <p:nvSpPr>
            <p:cNvPr id="38" name="Rectangle à coins arrondis 37"/>
            <p:cNvSpPr/>
            <p:nvPr/>
          </p:nvSpPr>
          <p:spPr>
            <a:xfrm>
              <a:off x="5283200" y="2959100"/>
              <a:ext cx="850900" cy="228600"/>
            </a:xfrm>
            <a:prstGeom prst="round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" name="Ellipse 38"/>
            <p:cNvSpPr/>
            <p:nvPr/>
          </p:nvSpPr>
          <p:spPr>
            <a:xfrm>
              <a:off x="5702300" y="3035300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0" name="Grouper 39"/>
          <p:cNvGrpSpPr/>
          <p:nvPr/>
        </p:nvGrpSpPr>
        <p:grpSpPr>
          <a:xfrm>
            <a:off x="8686800" y="3009900"/>
            <a:ext cx="850900" cy="228600"/>
            <a:chOff x="5283200" y="2959100"/>
            <a:chExt cx="850900" cy="228600"/>
          </a:xfrm>
        </p:grpSpPr>
        <p:sp>
          <p:nvSpPr>
            <p:cNvPr id="41" name="Rectangle à coins arrondis 40"/>
            <p:cNvSpPr/>
            <p:nvPr/>
          </p:nvSpPr>
          <p:spPr>
            <a:xfrm>
              <a:off x="5283200" y="2959100"/>
              <a:ext cx="850900" cy="228600"/>
            </a:xfrm>
            <a:prstGeom prst="round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2" name="Ellipse 41"/>
            <p:cNvSpPr/>
            <p:nvPr/>
          </p:nvSpPr>
          <p:spPr>
            <a:xfrm>
              <a:off x="5702300" y="3035300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3" name="Grouper 42"/>
          <p:cNvGrpSpPr/>
          <p:nvPr/>
        </p:nvGrpSpPr>
        <p:grpSpPr>
          <a:xfrm>
            <a:off x="9537700" y="3009900"/>
            <a:ext cx="850900" cy="228600"/>
            <a:chOff x="5283200" y="2959100"/>
            <a:chExt cx="850900" cy="228600"/>
          </a:xfrm>
        </p:grpSpPr>
        <p:sp>
          <p:nvSpPr>
            <p:cNvPr id="44" name="Rectangle à coins arrondis 43"/>
            <p:cNvSpPr/>
            <p:nvPr/>
          </p:nvSpPr>
          <p:spPr>
            <a:xfrm>
              <a:off x="5283200" y="2959100"/>
              <a:ext cx="850900" cy="228600"/>
            </a:xfrm>
            <a:prstGeom prst="round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5" name="Ellipse 44"/>
            <p:cNvSpPr/>
            <p:nvPr/>
          </p:nvSpPr>
          <p:spPr>
            <a:xfrm>
              <a:off x="5702300" y="3035300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6" name="Grouper 45"/>
          <p:cNvGrpSpPr/>
          <p:nvPr/>
        </p:nvGrpSpPr>
        <p:grpSpPr>
          <a:xfrm>
            <a:off x="10394950" y="3009900"/>
            <a:ext cx="850900" cy="228600"/>
            <a:chOff x="5283200" y="2959100"/>
            <a:chExt cx="850900" cy="228600"/>
          </a:xfrm>
        </p:grpSpPr>
        <p:sp>
          <p:nvSpPr>
            <p:cNvPr id="47" name="Rectangle à coins arrondis 46"/>
            <p:cNvSpPr/>
            <p:nvPr/>
          </p:nvSpPr>
          <p:spPr>
            <a:xfrm>
              <a:off x="5283200" y="2959100"/>
              <a:ext cx="850900" cy="228600"/>
            </a:xfrm>
            <a:prstGeom prst="round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8" name="Ellipse 47"/>
            <p:cNvSpPr/>
            <p:nvPr/>
          </p:nvSpPr>
          <p:spPr>
            <a:xfrm>
              <a:off x="5702300" y="3035300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69" name="Grouper 68"/>
          <p:cNvGrpSpPr/>
          <p:nvPr/>
        </p:nvGrpSpPr>
        <p:grpSpPr>
          <a:xfrm>
            <a:off x="7378700" y="2247900"/>
            <a:ext cx="850900" cy="228600"/>
            <a:chOff x="7378700" y="2247900"/>
            <a:chExt cx="850900" cy="228600"/>
          </a:xfrm>
        </p:grpSpPr>
        <p:sp>
          <p:nvSpPr>
            <p:cNvPr id="49" name="Rectangle à coins arrondis 48"/>
            <p:cNvSpPr/>
            <p:nvPr/>
          </p:nvSpPr>
          <p:spPr>
            <a:xfrm rot="1376168">
              <a:off x="7378700" y="2247900"/>
              <a:ext cx="850900" cy="228600"/>
            </a:xfrm>
            <a:prstGeom prst="roundRect">
              <a:avLst/>
            </a:prstGeom>
            <a:gradFill flip="none" rotWithShape="1">
              <a:gsLst>
                <a:gs pos="1000">
                  <a:schemeClr val="accent5"/>
                </a:gs>
                <a:gs pos="100000">
                  <a:srgbClr val="FFC000"/>
                </a:gs>
              </a:gsLst>
              <a:lin ang="0" scaled="1"/>
              <a:tileRect/>
            </a:gra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0" name="Ellipse 49"/>
            <p:cNvSpPr/>
            <p:nvPr/>
          </p:nvSpPr>
          <p:spPr>
            <a:xfrm rot="1376168">
              <a:off x="7797800" y="2324100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70" name="Grouper 69"/>
          <p:cNvGrpSpPr/>
          <p:nvPr/>
        </p:nvGrpSpPr>
        <p:grpSpPr>
          <a:xfrm>
            <a:off x="8249146" y="2236440"/>
            <a:ext cx="850900" cy="228600"/>
            <a:chOff x="8249146" y="2236440"/>
            <a:chExt cx="850900" cy="228600"/>
          </a:xfrm>
        </p:grpSpPr>
        <p:sp>
          <p:nvSpPr>
            <p:cNvPr id="51" name="Rectangle à coins arrondis 50"/>
            <p:cNvSpPr/>
            <p:nvPr/>
          </p:nvSpPr>
          <p:spPr>
            <a:xfrm rot="20108855">
              <a:off x="8249146" y="2236440"/>
              <a:ext cx="850900" cy="228600"/>
            </a:xfrm>
            <a:prstGeom prst="roundRect">
              <a:avLst/>
            </a:prstGeom>
            <a:gradFill>
              <a:gsLst>
                <a:gs pos="100000">
                  <a:schemeClr val="accent5"/>
                </a:gs>
                <a:gs pos="0">
                  <a:srgbClr val="FFC000"/>
                </a:gs>
              </a:gsLst>
              <a:lin ang="0" scaled="1"/>
            </a:gra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2" name="Ellipse 51"/>
            <p:cNvSpPr/>
            <p:nvPr/>
          </p:nvSpPr>
          <p:spPr>
            <a:xfrm rot="20108855">
              <a:off x="8668246" y="2312640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6" name="Grouper 55"/>
          <p:cNvGrpSpPr/>
          <p:nvPr/>
        </p:nvGrpSpPr>
        <p:grpSpPr>
          <a:xfrm>
            <a:off x="7829550" y="3010925"/>
            <a:ext cx="850900" cy="228600"/>
            <a:chOff x="7829550" y="3010925"/>
            <a:chExt cx="850900" cy="228600"/>
          </a:xfrm>
        </p:grpSpPr>
        <p:sp>
          <p:nvSpPr>
            <p:cNvPr id="53" name="Rectangle à coins arrondis 52"/>
            <p:cNvSpPr/>
            <p:nvPr/>
          </p:nvSpPr>
          <p:spPr>
            <a:xfrm>
              <a:off x="7829550" y="3010925"/>
              <a:ext cx="850900" cy="22860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" name="Ellipse 53"/>
            <p:cNvSpPr/>
            <p:nvPr/>
          </p:nvSpPr>
          <p:spPr>
            <a:xfrm>
              <a:off x="8248650" y="3087125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7" name="Grouper 56"/>
          <p:cNvGrpSpPr/>
          <p:nvPr/>
        </p:nvGrpSpPr>
        <p:grpSpPr>
          <a:xfrm>
            <a:off x="8680450" y="3009900"/>
            <a:ext cx="850900" cy="228600"/>
            <a:chOff x="7829550" y="3010925"/>
            <a:chExt cx="850900" cy="228600"/>
          </a:xfrm>
        </p:grpSpPr>
        <p:sp>
          <p:nvSpPr>
            <p:cNvPr id="58" name="Rectangle à coins arrondis 57"/>
            <p:cNvSpPr/>
            <p:nvPr/>
          </p:nvSpPr>
          <p:spPr>
            <a:xfrm>
              <a:off x="7829550" y="3010925"/>
              <a:ext cx="850900" cy="22860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9" name="Ellipse 58"/>
            <p:cNvSpPr/>
            <p:nvPr/>
          </p:nvSpPr>
          <p:spPr>
            <a:xfrm>
              <a:off x="8248650" y="3087125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60" name="Grouper 59"/>
          <p:cNvGrpSpPr/>
          <p:nvPr/>
        </p:nvGrpSpPr>
        <p:grpSpPr>
          <a:xfrm>
            <a:off x="9531350" y="3009900"/>
            <a:ext cx="850900" cy="228600"/>
            <a:chOff x="7829550" y="3010925"/>
            <a:chExt cx="850900" cy="228600"/>
          </a:xfrm>
        </p:grpSpPr>
        <p:sp>
          <p:nvSpPr>
            <p:cNvPr id="61" name="Rectangle à coins arrondis 60"/>
            <p:cNvSpPr/>
            <p:nvPr/>
          </p:nvSpPr>
          <p:spPr>
            <a:xfrm>
              <a:off x="7829550" y="3010925"/>
              <a:ext cx="850900" cy="22860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2" name="Ellipse 61"/>
            <p:cNvSpPr/>
            <p:nvPr/>
          </p:nvSpPr>
          <p:spPr>
            <a:xfrm>
              <a:off x="8248650" y="3087125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63" name="Grouper 62"/>
          <p:cNvGrpSpPr/>
          <p:nvPr/>
        </p:nvGrpSpPr>
        <p:grpSpPr>
          <a:xfrm>
            <a:off x="6127750" y="3009900"/>
            <a:ext cx="850900" cy="228600"/>
            <a:chOff x="7829550" y="3010925"/>
            <a:chExt cx="850900" cy="228600"/>
          </a:xfrm>
        </p:grpSpPr>
        <p:sp>
          <p:nvSpPr>
            <p:cNvPr id="64" name="Rectangle à coins arrondis 63"/>
            <p:cNvSpPr/>
            <p:nvPr/>
          </p:nvSpPr>
          <p:spPr>
            <a:xfrm>
              <a:off x="7829550" y="3010925"/>
              <a:ext cx="850900" cy="22860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5" name="Ellipse 64"/>
            <p:cNvSpPr/>
            <p:nvPr/>
          </p:nvSpPr>
          <p:spPr>
            <a:xfrm>
              <a:off x="8248650" y="3087125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66" name="Grouper 65"/>
          <p:cNvGrpSpPr/>
          <p:nvPr/>
        </p:nvGrpSpPr>
        <p:grpSpPr>
          <a:xfrm>
            <a:off x="6978650" y="3009900"/>
            <a:ext cx="850900" cy="228600"/>
            <a:chOff x="7829550" y="3010925"/>
            <a:chExt cx="850900" cy="228600"/>
          </a:xfrm>
        </p:grpSpPr>
        <p:sp>
          <p:nvSpPr>
            <p:cNvPr id="67" name="Rectangle à coins arrondis 66"/>
            <p:cNvSpPr/>
            <p:nvPr/>
          </p:nvSpPr>
          <p:spPr>
            <a:xfrm>
              <a:off x="7829550" y="3010925"/>
              <a:ext cx="850900" cy="22860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" name="Ellipse 67"/>
            <p:cNvSpPr/>
            <p:nvPr/>
          </p:nvSpPr>
          <p:spPr>
            <a:xfrm>
              <a:off x="8248650" y="3087125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71" name="ZoneTexte 70"/>
          <p:cNvSpPr txBox="1"/>
          <p:nvPr/>
        </p:nvSpPr>
        <p:spPr>
          <a:xfrm>
            <a:off x="7747000" y="3327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grpSp>
        <p:nvGrpSpPr>
          <p:cNvPr id="120" name="Grouper 119"/>
          <p:cNvGrpSpPr/>
          <p:nvPr/>
        </p:nvGrpSpPr>
        <p:grpSpPr>
          <a:xfrm>
            <a:off x="8235950" y="2247900"/>
            <a:ext cx="850900" cy="228600"/>
            <a:chOff x="9504706" y="2308706"/>
            <a:chExt cx="850900" cy="228600"/>
          </a:xfrm>
        </p:grpSpPr>
        <p:sp>
          <p:nvSpPr>
            <p:cNvPr id="116" name="Rectangle à coins arrondis 115"/>
            <p:cNvSpPr/>
            <p:nvPr/>
          </p:nvSpPr>
          <p:spPr>
            <a:xfrm rot="20062788">
              <a:off x="9504706" y="2308706"/>
              <a:ext cx="850900" cy="228600"/>
            </a:xfrm>
            <a:prstGeom prst="round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00B050"/>
                </a:gs>
              </a:gsLst>
              <a:lin ang="0" scaled="1"/>
              <a:tileRect/>
            </a:gra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7" name="Ellipse 116"/>
            <p:cNvSpPr/>
            <p:nvPr/>
          </p:nvSpPr>
          <p:spPr>
            <a:xfrm rot="20062788">
              <a:off x="9942885" y="2368922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24" name="Grouper 123"/>
          <p:cNvGrpSpPr/>
          <p:nvPr/>
        </p:nvGrpSpPr>
        <p:grpSpPr>
          <a:xfrm>
            <a:off x="7384471" y="2252971"/>
            <a:ext cx="850900" cy="228600"/>
            <a:chOff x="6571063" y="2439844"/>
            <a:chExt cx="850900" cy="228600"/>
          </a:xfrm>
        </p:grpSpPr>
        <p:sp>
          <p:nvSpPr>
            <p:cNvPr id="118" name="Rectangle à coins arrondis 117"/>
            <p:cNvSpPr/>
            <p:nvPr/>
          </p:nvSpPr>
          <p:spPr>
            <a:xfrm rot="1340414">
              <a:off x="6571063" y="2439844"/>
              <a:ext cx="850900" cy="228600"/>
            </a:xfrm>
            <a:prstGeom prst="round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00B050"/>
                </a:gs>
              </a:gsLst>
              <a:lin ang="0" scaled="1"/>
              <a:tileRect/>
            </a:gra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9" name="Ellipse 118"/>
            <p:cNvSpPr/>
            <p:nvPr/>
          </p:nvSpPr>
          <p:spPr>
            <a:xfrm rot="1340414">
              <a:off x="6950775" y="2543777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21" name="Grouper 120"/>
          <p:cNvGrpSpPr/>
          <p:nvPr/>
        </p:nvGrpSpPr>
        <p:grpSpPr>
          <a:xfrm>
            <a:off x="8855278" y="2258983"/>
            <a:ext cx="850900" cy="228600"/>
            <a:chOff x="9504706" y="2308706"/>
            <a:chExt cx="850900" cy="228600"/>
          </a:xfrm>
        </p:grpSpPr>
        <p:sp>
          <p:nvSpPr>
            <p:cNvPr id="122" name="Rectangle à coins arrondis 121"/>
            <p:cNvSpPr/>
            <p:nvPr/>
          </p:nvSpPr>
          <p:spPr>
            <a:xfrm rot="20062788">
              <a:off x="9504706" y="2308706"/>
              <a:ext cx="850900" cy="228600"/>
            </a:xfrm>
            <a:prstGeom prst="round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00B050"/>
                </a:gs>
              </a:gsLst>
              <a:lin ang="0" scaled="1"/>
              <a:tileRect/>
            </a:gra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3" name="Ellipse 122"/>
            <p:cNvSpPr/>
            <p:nvPr/>
          </p:nvSpPr>
          <p:spPr>
            <a:xfrm rot="20062788">
              <a:off x="9942885" y="2368922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25" name="Grouper 124"/>
          <p:cNvGrpSpPr/>
          <p:nvPr/>
        </p:nvGrpSpPr>
        <p:grpSpPr>
          <a:xfrm>
            <a:off x="6776657" y="2328464"/>
            <a:ext cx="850900" cy="228600"/>
            <a:chOff x="6571063" y="2439844"/>
            <a:chExt cx="850900" cy="228600"/>
          </a:xfrm>
        </p:grpSpPr>
        <p:sp>
          <p:nvSpPr>
            <p:cNvPr id="126" name="Rectangle à coins arrondis 125"/>
            <p:cNvSpPr/>
            <p:nvPr/>
          </p:nvSpPr>
          <p:spPr>
            <a:xfrm rot="1340414">
              <a:off x="6571063" y="2439844"/>
              <a:ext cx="850900" cy="228600"/>
            </a:xfrm>
            <a:prstGeom prst="round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00B050"/>
                </a:gs>
              </a:gsLst>
              <a:lin ang="0" scaled="1"/>
              <a:tileRect/>
            </a:gra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7" name="Ellipse 126"/>
            <p:cNvSpPr/>
            <p:nvPr/>
          </p:nvSpPr>
          <p:spPr>
            <a:xfrm rot="1340414">
              <a:off x="6950775" y="2543777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29" name="Grouper 128"/>
          <p:cNvGrpSpPr/>
          <p:nvPr/>
        </p:nvGrpSpPr>
        <p:grpSpPr>
          <a:xfrm>
            <a:off x="10394950" y="3009900"/>
            <a:ext cx="850900" cy="228600"/>
            <a:chOff x="7829550" y="3010925"/>
            <a:chExt cx="850900" cy="228600"/>
          </a:xfrm>
        </p:grpSpPr>
        <p:sp>
          <p:nvSpPr>
            <p:cNvPr id="130" name="Rectangle à coins arrondis 129"/>
            <p:cNvSpPr/>
            <p:nvPr/>
          </p:nvSpPr>
          <p:spPr>
            <a:xfrm>
              <a:off x="7829550" y="3010925"/>
              <a:ext cx="850900" cy="22860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1" name="Ellipse 130"/>
            <p:cNvSpPr/>
            <p:nvPr/>
          </p:nvSpPr>
          <p:spPr>
            <a:xfrm>
              <a:off x="8248650" y="3087125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32" name="Grouper 131"/>
          <p:cNvGrpSpPr/>
          <p:nvPr/>
        </p:nvGrpSpPr>
        <p:grpSpPr>
          <a:xfrm>
            <a:off x="5264150" y="3009900"/>
            <a:ext cx="850900" cy="228600"/>
            <a:chOff x="7829550" y="3010925"/>
            <a:chExt cx="850900" cy="228600"/>
          </a:xfrm>
        </p:grpSpPr>
        <p:sp>
          <p:nvSpPr>
            <p:cNvPr id="133" name="Rectangle à coins arrondis 132"/>
            <p:cNvSpPr/>
            <p:nvPr/>
          </p:nvSpPr>
          <p:spPr>
            <a:xfrm>
              <a:off x="7829550" y="3010925"/>
              <a:ext cx="850900" cy="22860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4" name="Ellipse 133"/>
            <p:cNvSpPr/>
            <p:nvPr/>
          </p:nvSpPr>
          <p:spPr>
            <a:xfrm>
              <a:off x="8248650" y="3087125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66" name="Grouper 165"/>
          <p:cNvGrpSpPr/>
          <p:nvPr/>
        </p:nvGrpSpPr>
        <p:grpSpPr>
          <a:xfrm>
            <a:off x="5219700" y="2089692"/>
            <a:ext cx="2584725" cy="838200"/>
            <a:chOff x="5274846" y="2096207"/>
            <a:chExt cx="2584725" cy="838200"/>
          </a:xfrm>
        </p:grpSpPr>
        <p:grpSp>
          <p:nvGrpSpPr>
            <p:cNvPr id="141" name="Grouper 140"/>
            <p:cNvGrpSpPr/>
            <p:nvPr/>
          </p:nvGrpSpPr>
          <p:grpSpPr>
            <a:xfrm>
              <a:off x="5283200" y="2096207"/>
              <a:ext cx="850900" cy="228600"/>
              <a:chOff x="5283200" y="2096207"/>
              <a:chExt cx="850900" cy="228600"/>
            </a:xfrm>
          </p:grpSpPr>
          <p:sp>
            <p:nvSpPr>
              <p:cNvPr id="135" name="Rectangle à coins arrondis 134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36" name="Ellipse 135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42" name="Grouper 141"/>
            <p:cNvGrpSpPr/>
            <p:nvPr/>
          </p:nvGrpSpPr>
          <p:grpSpPr>
            <a:xfrm>
              <a:off x="5274846" y="2401007"/>
              <a:ext cx="850900" cy="228600"/>
              <a:chOff x="5283200" y="2096207"/>
              <a:chExt cx="850900" cy="228600"/>
            </a:xfrm>
          </p:grpSpPr>
          <p:sp>
            <p:nvSpPr>
              <p:cNvPr id="143" name="Rectangle à coins arrondis 142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44" name="Ellipse 143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45" name="Grouper 144"/>
            <p:cNvGrpSpPr/>
            <p:nvPr/>
          </p:nvGrpSpPr>
          <p:grpSpPr>
            <a:xfrm>
              <a:off x="5283200" y="2705807"/>
              <a:ext cx="850900" cy="228600"/>
              <a:chOff x="5283200" y="2096207"/>
              <a:chExt cx="850900" cy="228600"/>
            </a:xfrm>
          </p:grpSpPr>
          <p:sp>
            <p:nvSpPr>
              <p:cNvPr id="146" name="Rectangle à coins arrondis 145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47" name="Ellipse 146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48" name="Grouper 147"/>
            <p:cNvGrpSpPr/>
            <p:nvPr/>
          </p:nvGrpSpPr>
          <p:grpSpPr>
            <a:xfrm>
              <a:off x="6145815" y="2096207"/>
              <a:ext cx="850900" cy="228600"/>
              <a:chOff x="5283200" y="2096207"/>
              <a:chExt cx="850900" cy="228600"/>
            </a:xfrm>
          </p:grpSpPr>
          <p:sp>
            <p:nvSpPr>
              <p:cNvPr id="149" name="Rectangle à coins arrondis 148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50" name="Ellipse 149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51" name="Grouper 150"/>
            <p:cNvGrpSpPr/>
            <p:nvPr/>
          </p:nvGrpSpPr>
          <p:grpSpPr>
            <a:xfrm>
              <a:off x="6137461" y="2401007"/>
              <a:ext cx="850900" cy="228600"/>
              <a:chOff x="5283200" y="2096207"/>
              <a:chExt cx="850900" cy="228600"/>
            </a:xfrm>
          </p:grpSpPr>
          <p:sp>
            <p:nvSpPr>
              <p:cNvPr id="152" name="Rectangle à coins arrondis 151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53" name="Ellipse 152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54" name="Grouper 153"/>
            <p:cNvGrpSpPr/>
            <p:nvPr/>
          </p:nvGrpSpPr>
          <p:grpSpPr>
            <a:xfrm>
              <a:off x="6145815" y="2705807"/>
              <a:ext cx="850900" cy="228600"/>
              <a:chOff x="5283200" y="2096207"/>
              <a:chExt cx="850900" cy="228600"/>
            </a:xfrm>
          </p:grpSpPr>
          <p:sp>
            <p:nvSpPr>
              <p:cNvPr id="155" name="Rectangle à coins arrondis 154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56" name="Ellipse 155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57" name="Grouper 156"/>
            <p:cNvGrpSpPr/>
            <p:nvPr/>
          </p:nvGrpSpPr>
          <p:grpSpPr>
            <a:xfrm>
              <a:off x="7008671" y="2096207"/>
              <a:ext cx="850900" cy="228600"/>
              <a:chOff x="5283200" y="2096207"/>
              <a:chExt cx="850900" cy="228600"/>
            </a:xfrm>
          </p:grpSpPr>
          <p:sp>
            <p:nvSpPr>
              <p:cNvPr id="158" name="Rectangle à coins arrondis 157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59" name="Ellipse 158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60" name="Grouper 159"/>
            <p:cNvGrpSpPr/>
            <p:nvPr/>
          </p:nvGrpSpPr>
          <p:grpSpPr>
            <a:xfrm>
              <a:off x="7000317" y="2401007"/>
              <a:ext cx="850900" cy="228600"/>
              <a:chOff x="5283200" y="2096207"/>
              <a:chExt cx="850900" cy="228600"/>
            </a:xfrm>
          </p:grpSpPr>
          <p:sp>
            <p:nvSpPr>
              <p:cNvPr id="161" name="Rectangle à coins arrondis 160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62" name="Ellipse 161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63" name="Grouper 162"/>
            <p:cNvGrpSpPr/>
            <p:nvPr/>
          </p:nvGrpSpPr>
          <p:grpSpPr>
            <a:xfrm>
              <a:off x="7008671" y="2705807"/>
              <a:ext cx="850900" cy="228600"/>
              <a:chOff x="5283200" y="2096207"/>
              <a:chExt cx="850900" cy="228600"/>
            </a:xfrm>
          </p:grpSpPr>
          <p:sp>
            <p:nvSpPr>
              <p:cNvPr id="164" name="Rectangle à coins arrondis 163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65" name="Ellipse 164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grpSp>
        <p:nvGrpSpPr>
          <p:cNvPr id="167" name="Grouper 166"/>
          <p:cNvGrpSpPr/>
          <p:nvPr/>
        </p:nvGrpSpPr>
        <p:grpSpPr>
          <a:xfrm>
            <a:off x="8673440" y="2093271"/>
            <a:ext cx="2584725" cy="838200"/>
            <a:chOff x="5274846" y="2096207"/>
            <a:chExt cx="2584725" cy="838200"/>
          </a:xfrm>
        </p:grpSpPr>
        <p:grpSp>
          <p:nvGrpSpPr>
            <p:cNvPr id="168" name="Grouper 167"/>
            <p:cNvGrpSpPr/>
            <p:nvPr/>
          </p:nvGrpSpPr>
          <p:grpSpPr>
            <a:xfrm>
              <a:off x="5283200" y="2096207"/>
              <a:ext cx="850900" cy="228600"/>
              <a:chOff x="5283200" y="2096207"/>
              <a:chExt cx="850900" cy="228600"/>
            </a:xfrm>
          </p:grpSpPr>
          <p:sp>
            <p:nvSpPr>
              <p:cNvPr id="193" name="Rectangle à coins arrondis 192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94" name="Ellipse 193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69" name="Grouper 168"/>
            <p:cNvGrpSpPr/>
            <p:nvPr/>
          </p:nvGrpSpPr>
          <p:grpSpPr>
            <a:xfrm>
              <a:off x="5274846" y="2401007"/>
              <a:ext cx="850900" cy="228600"/>
              <a:chOff x="5283200" y="2096207"/>
              <a:chExt cx="850900" cy="228600"/>
            </a:xfrm>
          </p:grpSpPr>
          <p:sp>
            <p:nvSpPr>
              <p:cNvPr id="191" name="Rectangle à coins arrondis 190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92" name="Ellipse 191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70" name="Grouper 169"/>
            <p:cNvGrpSpPr/>
            <p:nvPr/>
          </p:nvGrpSpPr>
          <p:grpSpPr>
            <a:xfrm>
              <a:off x="5283200" y="2705807"/>
              <a:ext cx="850900" cy="228600"/>
              <a:chOff x="5283200" y="2096207"/>
              <a:chExt cx="850900" cy="228600"/>
            </a:xfrm>
          </p:grpSpPr>
          <p:sp>
            <p:nvSpPr>
              <p:cNvPr id="189" name="Rectangle à coins arrondis 188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90" name="Ellipse 189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71" name="Grouper 170"/>
            <p:cNvGrpSpPr/>
            <p:nvPr/>
          </p:nvGrpSpPr>
          <p:grpSpPr>
            <a:xfrm>
              <a:off x="6145815" y="2096207"/>
              <a:ext cx="850900" cy="228600"/>
              <a:chOff x="5283200" y="2096207"/>
              <a:chExt cx="850900" cy="228600"/>
            </a:xfrm>
          </p:grpSpPr>
          <p:sp>
            <p:nvSpPr>
              <p:cNvPr id="187" name="Rectangle à coins arrondis 186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88" name="Ellipse 187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72" name="Grouper 171"/>
            <p:cNvGrpSpPr/>
            <p:nvPr/>
          </p:nvGrpSpPr>
          <p:grpSpPr>
            <a:xfrm>
              <a:off x="6137461" y="2401007"/>
              <a:ext cx="850900" cy="228600"/>
              <a:chOff x="5283200" y="2096207"/>
              <a:chExt cx="850900" cy="228600"/>
            </a:xfrm>
          </p:grpSpPr>
          <p:sp>
            <p:nvSpPr>
              <p:cNvPr id="185" name="Rectangle à coins arrondis 184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86" name="Ellipse 185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73" name="Grouper 172"/>
            <p:cNvGrpSpPr/>
            <p:nvPr/>
          </p:nvGrpSpPr>
          <p:grpSpPr>
            <a:xfrm>
              <a:off x="6145815" y="2705807"/>
              <a:ext cx="850900" cy="228600"/>
              <a:chOff x="5283200" y="2096207"/>
              <a:chExt cx="850900" cy="228600"/>
            </a:xfrm>
          </p:grpSpPr>
          <p:sp>
            <p:nvSpPr>
              <p:cNvPr id="183" name="Rectangle à coins arrondis 182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84" name="Ellipse 183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74" name="Grouper 173"/>
            <p:cNvGrpSpPr/>
            <p:nvPr/>
          </p:nvGrpSpPr>
          <p:grpSpPr>
            <a:xfrm>
              <a:off x="7008671" y="2096207"/>
              <a:ext cx="850900" cy="228600"/>
              <a:chOff x="5283200" y="2096207"/>
              <a:chExt cx="850900" cy="228600"/>
            </a:xfrm>
          </p:grpSpPr>
          <p:sp>
            <p:nvSpPr>
              <p:cNvPr id="181" name="Rectangle à coins arrondis 180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82" name="Ellipse 181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75" name="Grouper 174"/>
            <p:cNvGrpSpPr/>
            <p:nvPr/>
          </p:nvGrpSpPr>
          <p:grpSpPr>
            <a:xfrm>
              <a:off x="7000317" y="2401007"/>
              <a:ext cx="850900" cy="228600"/>
              <a:chOff x="5283200" y="2096207"/>
              <a:chExt cx="850900" cy="228600"/>
            </a:xfrm>
          </p:grpSpPr>
          <p:sp>
            <p:nvSpPr>
              <p:cNvPr id="179" name="Rectangle à coins arrondis 178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80" name="Ellipse 179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76" name="Grouper 175"/>
            <p:cNvGrpSpPr/>
            <p:nvPr/>
          </p:nvGrpSpPr>
          <p:grpSpPr>
            <a:xfrm>
              <a:off x="7008671" y="2705807"/>
              <a:ext cx="850900" cy="228600"/>
              <a:chOff x="5283200" y="2096207"/>
              <a:chExt cx="850900" cy="228600"/>
            </a:xfrm>
          </p:grpSpPr>
          <p:sp>
            <p:nvSpPr>
              <p:cNvPr id="177" name="Rectangle à coins arrondis 176"/>
              <p:cNvSpPr/>
              <p:nvPr/>
            </p:nvSpPr>
            <p:spPr>
              <a:xfrm>
                <a:off x="5283200" y="2096207"/>
                <a:ext cx="850900" cy="22860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78" name="Ellipse 177"/>
              <p:cNvSpPr/>
              <p:nvPr/>
            </p:nvSpPr>
            <p:spPr>
              <a:xfrm>
                <a:off x="5702300" y="2172407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grpSp>
        <p:nvGrpSpPr>
          <p:cNvPr id="197" name="Grouper 196"/>
          <p:cNvGrpSpPr/>
          <p:nvPr/>
        </p:nvGrpSpPr>
        <p:grpSpPr>
          <a:xfrm>
            <a:off x="7818854" y="2090736"/>
            <a:ext cx="850900" cy="228600"/>
            <a:chOff x="10160000" y="929164"/>
            <a:chExt cx="850900" cy="228600"/>
          </a:xfrm>
        </p:grpSpPr>
        <p:sp>
          <p:nvSpPr>
            <p:cNvPr id="195" name="Rectangle à coins arrondis 194"/>
            <p:cNvSpPr/>
            <p:nvPr/>
          </p:nvSpPr>
          <p:spPr>
            <a:xfrm>
              <a:off x="10160000" y="929164"/>
              <a:ext cx="850900" cy="228600"/>
            </a:xfrm>
            <a:prstGeom prst="roundRect">
              <a:avLst/>
            </a:prstGeom>
            <a:solidFill>
              <a:srgbClr val="00B05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6" name="Ellipse 195"/>
            <p:cNvSpPr/>
            <p:nvPr/>
          </p:nvSpPr>
          <p:spPr>
            <a:xfrm>
              <a:off x="10579100" y="1005364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04" name="Rectangle à coins arrondis 1"/>
          <p:cNvSpPr/>
          <p:nvPr/>
        </p:nvSpPr>
        <p:spPr>
          <a:xfrm>
            <a:off x="818683" y="38100"/>
            <a:ext cx="3826135" cy="6477000"/>
          </a:xfrm>
          <a:custGeom>
            <a:avLst/>
            <a:gdLst>
              <a:gd name="connsiteX0" fmla="*/ 0 w 2540000"/>
              <a:gd name="connsiteY0" fmla="*/ 423342 h 3340100"/>
              <a:gd name="connsiteX1" fmla="*/ 423342 w 2540000"/>
              <a:gd name="connsiteY1" fmla="*/ 0 h 3340100"/>
              <a:gd name="connsiteX2" fmla="*/ 2116658 w 2540000"/>
              <a:gd name="connsiteY2" fmla="*/ 0 h 3340100"/>
              <a:gd name="connsiteX3" fmla="*/ 2540000 w 2540000"/>
              <a:gd name="connsiteY3" fmla="*/ 423342 h 3340100"/>
              <a:gd name="connsiteX4" fmla="*/ 2540000 w 2540000"/>
              <a:gd name="connsiteY4" fmla="*/ 2916758 h 3340100"/>
              <a:gd name="connsiteX5" fmla="*/ 2116658 w 2540000"/>
              <a:gd name="connsiteY5" fmla="*/ 3340100 h 3340100"/>
              <a:gd name="connsiteX6" fmla="*/ 423342 w 2540000"/>
              <a:gd name="connsiteY6" fmla="*/ 3340100 h 3340100"/>
              <a:gd name="connsiteX7" fmla="*/ 0 w 2540000"/>
              <a:gd name="connsiteY7" fmla="*/ 2916758 h 3340100"/>
              <a:gd name="connsiteX8" fmla="*/ 0 w 2540000"/>
              <a:gd name="connsiteY8" fmla="*/ 423342 h 3340100"/>
              <a:gd name="connsiteX0" fmla="*/ 0 w 2540000"/>
              <a:gd name="connsiteY0" fmla="*/ 423342 h 4851400"/>
              <a:gd name="connsiteX1" fmla="*/ 423342 w 2540000"/>
              <a:gd name="connsiteY1" fmla="*/ 0 h 4851400"/>
              <a:gd name="connsiteX2" fmla="*/ 2116658 w 2540000"/>
              <a:gd name="connsiteY2" fmla="*/ 0 h 4851400"/>
              <a:gd name="connsiteX3" fmla="*/ 2540000 w 2540000"/>
              <a:gd name="connsiteY3" fmla="*/ 423342 h 4851400"/>
              <a:gd name="connsiteX4" fmla="*/ 2540000 w 2540000"/>
              <a:gd name="connsiteY4" fmla="*/ 2916758 h 4851400"/>
              <a:gd name="connsiteX5" fmla="*/ 1329258 w 2540000"/>
              <a:gd name="connsiteY5" fmla="*/ 4851400 h 4851400"/>
              <a:gd name="connsiteX6" fmla="*/ 423342 w 2540000"/>
              <a:gd name="connsiteY6" fmla="*/ 3340100 h 4851400"/>
              <a:gd name="connsiteX7" fmla="*/ 0 w 2540000"/>
              <a:gd name="connsiteY7" fmla="*/ 2916758 h 4851400"/>
              <a:gd name="connsiteX8" fmla="*/ 0 w 2540000"/>
              <a:gd name="connsiteY8" fmla="*/ 423342 h 4851400"/>
              <a:gd name="connsiteX0" fmla="*/ 0 w 2540000"/>
              <a:gd name="connsiteY0" fmla="*/ 423342 h 4902200"/>
              <a:gd name="connsiteX1" fmla="*/ 423342 w 2540000"/>
              <a:gd name="connsiteY1" fmla="*/ 0 h 4902200"/>
              <a:gd name="connsiteX2" fmla="*/ 2116658 w 2540000"/>
              <a:gd name="connsiteY2" fmla="*/ 0 h 4902200"/>
              <a:gd name="connsiteX3" fmla="*/ 2540000 w 2540000"/>
              <a:gd name="connsiteY3" fmla="*/ 423342 h 4902200"/>
              <a:gd name="connsiteX4" fmla="*/ 2540000 w 2540000"/>
              <a:gd name="connsiteY4" fmla="*/ 2916758 h 4902200"/>
              <a:gd name="connsiteX5" fmla="*/ 1329258 w 2540000"/>
              <a:gd name="connsiteY5" fmla="*/ 4851400 h 4902200"/>
              <a:gd name="connsiteX6" fmla="*/ 1071042 w 2540000"/>
              <a:gd name="connsiteY6" fmla="*/ 4902200 h 4902200"/>
              <a:gd name="connsiteX7" fmla="*/ 0 w 2540000"/>
              <a:gd name="connsiteY7" fmla="*/ 2916758 h 4902200"/>
              <a:gd name="connsiteX8" fmla="*/ 0 w 2540000"/>
              <a:gd name="connsiteY8" fmla="*/ 423342 h 4902200"/>
              <a:gd name="connsiteX0" fmla="*/ 0 w 2540000"/>
              <a:gd name="connsiteY0" fmla="*/ 423342 h 4902200"/>
              <a:gd name="connsiteX1" fmla="*/ 423342 w 2540000"/>
              <a:gd name="connsiteY1" fmla="*/ 0 h 4902200"/>
              <a:gd name="connsiteX2" fmla="*/ 2116658 w 2540000"/>
              <a:gd name="connsiteY2" fmla="*/ 0 h 4902200"/>
              <a:gd name="connsiteX3" fmla="*/ 2540000 w 2540000"/>
              <a:gd name="connsiteY3" fmla="*/ 423342 h 4902200"/>
              <a:gd name="connsiteX4" fmla="*/ 2540000 w 2540000"/>
              <a:gd name="connsiteY4" fmla="*/ 2916758 h 4902200"/>
              <a:gd name="connsiteX5" fmla="*/ 1341958 w 2540000"/>
              <a:gd name="connsiteY5" fmla="*/ 4902200 h 4902200"/>
              <a:gd name="connsiteX6" fmla="*/ 1071042 w 2540000"/>
              <a:gd name="connsiteY6" fmla="*/ 4902200 h 4902200"/>
              <a:gd name="connsiteX7" fmla="*/ 0 w 2540000"/>
              <a:gd name="connsiteY7" fmla="*/ 2916758 h 4902200"/>
              <a:gd name="connsiteX8" fmla="*/ 0 w 2540000"/>
              <a:gd name="connsiteY8" fmla="*/ 423342 h 4902200"/>
              <a:gd name="connsiteX0" fmla="*/ 0 w 2540000"/>
              <a:gd name="connsiteY0" fmla="*/ 1388542 h 5867400"/>
              <a:gd name="connsiteX1" fmla="*/ 423342 w 2540000"/>
              <a:gd name="connsiteY1" fmla="*/ 965200 h 5867400"/>
              <a:gd name="connsiteX2" fmla="*/ 1257300 w 2540000"/>
              <a:gd name="connsiteY2" fmla="*/ 0 h 5867400"/>
              <a:gd name="connsiteX3" fmla="*/ 2116658 w 2540000"/>
              <a:gd name="connsiteY3" fmla="*/ 965200 h 5867400"/>
              <a:gd name="connsiteX4" fmla="*/ 2540000 w 2540000"/>
              <a:gd name="connsiteY4" fmla="*/ 1388542 h 5867400"/>
              <a:gd name="connsiteX5" fmla="*/ 2540000 w 2540000"/>
              <a:gd name="connsiteY5" fmla="*/ 3881958 h 5867400"/>
              <a:gd name="connsiteX6" fmla="*/ 1341958 w 2540000"/>
              <a:gd name="connsiteY6" fmla="*/ 5867400 h 5867400"/>
              <a:gd name="connsiteX7" fmla="*/ 1071042 w 2540000"/>
              <a:gd name="connsiteY7" fmla="*/ 5867400 h 5867400"/>
              <a:gd name="connsiteX8" fmla="*/ 0 w 2540000"/>
              <a:gd name="connsiteY8" fmla="*/ 3881958 h 5867400"/>
              <a:gd name="connsiteX9" fmla="*/ 0 w 2540000"/>
              <a:gd name="connsiteY9" fmla="*/ 1388542 h 5867400"/>
              <a:gd name="connsiteX0" fmla="*/ 0 w 2562399"/>
              <a:gd name="connsiteY0" fmla="*/ 1388542 h 5867400"/>
              <a:gd name="connsiteX1" fmla="*/ 423342 w 2562399"/>
              <a:gd name="connsiteY1" fmla="*/ 965200 h 5867400"/>
              <a:gd name="connsiteX2" fmla="*/ 1257300 w 2562399"/>
              <a:gd name="connsiteY2" fmla="*/ 0 h 5867400"/>
              <a:gd name="connsiteX3" fmla="*/ 2408758 w 2562399"/>
              <a:gd name="connsiteY3" fmla="*/ 0 h 5867400"/>
              <a:gd name="connsiteX4" fmla="*/ 2540000 w 2562399"/>
              <a:gd name="connsiteY4" fmla="*/ 1388542 h 5867400"/>
              <a:gd name="connsiteX5" fmla="*/ 2540000 w 2562399"/>
              <a:gd name="connsiteY5" fmla="*/ 3881958 h 5867400"/>
              <a:gd name="connsiteX6" fmla="*/ 1341958 w 2562399"/>
              <a:gd name="connsiteY6" fmla="*/ 5867400 h 5867400"/>
              <a:gd name="connsiteX7" fmla="*/ 1071042 w 2562399"/>
              <a:gd name="connsiteY7" fmla="*/ 5867400 h 5867400"/>
              <a:gd name="connsiteX8" fmla="*/ 0 w 2562399"/>
              <a:gd name="connsiteY8" fmla="*/ 3881958 h 5867400"/>
              <a:gd name="connsiteX9" fmla="*/ 0 w 2562399"/>
              <a:gd name="connsiteY9" fmla="*/ 1388542 h 5867400"/>
              <a:gd name="connsiteX0" fmla="*/ 16974 w 2579373"/>
              <a:gd name="connsiteY0" fmla="*/ 1388542 h 5867400"/>
              <a:gd name="connsiteX1" fmla="*/ 160916 w 2579373"/>
              <a:gd name="connsiteY1" fmla="*/ 12700 h 5867400"/>
              <a:gd name="connsiteX2" fmla="*/ 1274274 w 2579373"/>
              <a:gd name="connsiteY2" fmla="*/ 0 h 5867400"/>
              <a:gd name="connsiteX3" fmla="*/ 2425732 w 2579373"/>
              <a:gd name="connsiteY3" fmla="*/ 0 h 5867400"/>
              <a:gd name="connsiteX4" fmla="*/ 2556974 w 2579373"/>
              <a:gd name="connsiteY4" fmla="*/ 1388542 h 5867400"/>
              <a:gd name="connsiteX5" fmla="*/ 2556974 w 2579373"/>
              <a:gd name="connsiteY5" fmla="*/ 3881958 h 5867400"/>
              <a:gd name="connsiteX6" fmla="*/ 1358932 w 2579373"/>
              <a:gd name="connsiteY6" fmla="*/ 5867400 h 5867400"/>
              <a:gd name="connsiteX7" fmla="*/ 1088016 w 2579373"/>
              <a:gd name="connsiteY7" fmla="*/ 5867400 h 5867400"/>
              <a:gd name="connsiteX8" fmla="*/ 16974 w 2579373"/>
              <a:gd name="connsiteY8" fmla="*/ 3881958 h 5867400"/>
              <a:gd name="connsiteX9" fmla="*/ 16974 w 2579373"/>
              <a:gd name="connsiteY9" fmla="*/ 1388542 h 5867400"/>
              <a:gd name="connsiteX0" fmla="*/ 0 w 2968799"/>
              <a:gd name="connsiteY0" fmla="*/ 1413942 h 5867400"/>
              <a:gd name="connsiteX1" fmla="*/ 550342 w 2968799"/>
              <a:gd name="connsiteY1" fmla="*/ 12700 h 5867400"/>
              <a:gd name="connsiteX2" fmla="*/ 1663700 w 2968799"/>
              <a:gd name="connsiteY2" fmla="*/ 0 h 5867400"/>
              <a:gd name="connsiteX3" fmla="*/ 2815158 w 2968799"/>
              <a:gd name="connsiteY3" fmla="*/ 0 h 5867400"/>
              <a:gd name="connsiteX4" fmla="*/ 2946400 w 2968799"/>
              <a:gd name="connsiteY4" fmla="*/ 1388542 h 5867400"/>
              <a:gd name="connsiteX5" fmla="*/ 2946400 w 2968799"/>
              <a:gd name="connsiteY5" fmla="*/ 3881958 h 5867400"/>
              <a:gd name="connsiteX6" fmla="*/ 1748358 w 2968799"/>
              <a:gd name="connsiteY6" fmla="*/ 5867400 h 5867400"/>
              <a:gd name="connsiteX7" fmla="*/ 1477442 w 2968799"/>
              <a:gd name="connsiteY7" fmla="*/ 5867400 h 5867400"/>
              <a:gd name="connsiteX8" fmla="*/ 406400 w 2968799"/>
              <a:gd name="connsiteY8" fmla="*/ 3881958 h 5867400"/>
              <a:gd name="connsiteX9" fmla="*/ 0 w 2968799"/>
              <a:gd name="connsiteY9" fmla="*/ 1413942 h 5867400"/>
              <a:gd name="connsiteX0" fmla="*/ 19047 w 2987846"/>
              <a:gd name="connsiteY0" fmla="*/ 1413942 h 5867400"/>
              <a:gd name="connsiteX1" fmla="*/ 82547 w 2987846"/>
              <a:gd name="connsiteY1" fmla="*/ 444500 h 5867400"/>
              <a:gd name="connsiteX2" fmla="*/ 569389 w 2987846"/>
              <a:gd name="connsiteY2" fmla="*/ 12700 h 5867400"/>
              <a:gd name="connsiteX3" fmla="*/ 1682747 w 2987846"/>
              <a:gd name="connsiteY3" fmla="*/ 0 h 5867400"/>
              <a:gd name="connsiteX4" fmla="*/ 2834205 w 2987846"/>
              <a:gd name="connsiteY4" fmla="*/ 0 h 5867400"/>
              <a:gd name="connsiteX5" fmla="*/ 2965447 w 2987846"/>
              <a:gd name="connsiteY5" fmla="*/ 1388542 h 5867400"/>
              <a:gd name="connsiteX6" fmla="*/ 2965447 w 2987846"/>
              <a:gd name="connsiteY6" fmla="*/ 3881958 h 5867400"/>
              <a:gd name="connsiteX7" fmla="*/ 1767405 w 2987846"/>
              <a:gd name="connsiteY7" fmla="*/ 5867400 h 5867400"/>
              <a:gd name="connsiteX8" fmla="*/ 1496489 w 2987846"/>
              <a:gd name="connsiteY8" fmla="*/ 5867400 h 5867400"/>
              <a:gd name="connsiteX9" fmla="*/ 425447 w 2987846"/>
              <a:gd name="connsiteY9" fmla="*/ 3881958 h 5867400"/>
              <a:gd name="connsiteX10" fmla="*/ 19047 w 2987846"/>
              <a:gd name="connsiteY10" fmla="*/ 1413942 h 5867400"/>
              <a:gd name="connsiteX0" fmla="*/ 19047 w 2987846"/>
              <a:gd name="connsiteY0" fmla="*/ 1617142 h 6070600"/>
              <a:gd name="connsiteX1" fmla="*/ 82547 w 2987846"/>
              <a:gd name="connsiteY1" fmla="*/ 647700 h 6070600"/>
              <a:gd name="connsiteX2" fmla="*/ 582089 w 2987846"/>
              <a:gd name="connsiteY2" fmla="*/ 0 h 6070600"/>
              <a:gd name="connsiteX3" fmla="*/ 1682747 w 2987846"/>
              <a:gd name="connsiteY3" fmla="*/ 203200 h 6070600"/>
              <a:gd name="connsiteX4" fmla="*/ 2834205 w 2987846"/>
              <a:gd name="connsiteY4" fmla="*/ 203200 h 6070600"/>
              <a:gd name="connsiteX5" fmla="*/ 2965447 w 2987846"/>
              <a:gd name="connsiteY5" fmla="*/ 1591742 h 6070600"/>
              <a:gd name="connsiteX6" fmla="*/ 2965447 w 2987846"/>
              <a:gd name="connsiteY6" fmla="*/ 4085158 h 6070600"/>
              <a:gd name="connsiteX7" fmla="*/ 1767405 w 2987846"/>
              <a:gd name="connsiteY7" fmla="*/ 6070600 h 6070600"/>
              <a:gd name="connsiteX8" fmla="*/ 1496489 w 2987846"/>
              <a:gd name="connsiteY8" fmla="*/ 6070600 h 6070600"/>
              <a:gd name="connsiteX9" fmla="*/ 425447 w 2987846"/>
              <a:gd name="connsiteY9" fmla="*/ 4085158 h 6070600"/>
              <a:gd name="connsiteX10" fmla="*/ 19047 w 2987846"/>
              <a:gd name="connsiteY10" fmla="*/ 1617142 h 6070600"/>
              <a:gd name="connsiteX0" fmla="*/ 19047 w 2987846"/>
              <a:gd name="connsiteY0" fmla="*/ 1769542 h 6223000"/>
              <a:gd name="connsiteX1" fmla="*/ 82547 w 2987846"/>
              <a:gd name="connsiteY1" fmla="*/ 800100 h 6223000"/>
              <a:gd name="connsiteX2" fmla="*/ 582089 w 2987846"/>
              <a:gd name="connsiteY2" fmla="*/ 152400 h 6223000"/>
              <a:gd name="connsiteX3" fmla="*/ 1809747 w 2987846"/>
              <a:gd name="connsiteY3" fmla="*/ 0 h 6223000"/>
              <a:gd name="connsiteX4" fmla="*/ 2834205 w 2987846"/>
              <a:gd name="connsiteY4" fmla="*/ 355600 h 6223000"/>
              <a:gd name="connsiteX5" fmla="*/ 2965447 w 2987846"/>
              <a:gd name="connsiteY5" fmla="*/ 1744142 h 6223000"/>
              <a:gd name="connsiteX6" fmla="*/ 2965447 w 2987846"/>
              <a:gd name="connsiteY6" fmla="*/ 4237558 h 6223000"/>
              <a:gd name="connsiteX7" fmla="*/ 1767405 w 2987846"/>
              <a:gd name="connsiteY7" fmla="*/ 6223000 h 6223000"/>
              <a:gd name="connsiteX8" fmla="*/ 1496489 w 2987846"/>
              <a:gd name="connsiteY8" fmla="*/ 6223000 h 6223000"/>
              <a:gd name="connsiteX9" fmla="*/ 425447 w 2987846"/>
              <a:gd name="connsiteY9" fmla="*/ 4237558 h 6223000"/>
              <a:gd name="connsiteX10" fmla="*/ 19047 w 2987846"/>
              <a:gd name="connsiteY10" fmla="*/ 1769542 h 6223000"/>
              <a:gd name="connsiteX0" fmla="*/ 19047 w 3085302"/>
              <a:gd name="connsiteY0" fmla="*/ 1769542 h 6223000"/>
              <a:gd name="connsiteX1" fmla="*/ 82547 w 3085302"/>
              <a:gd name="connsiteY1" fmla="*/ 800100 h 6223000"/>
              <a:gd name="connsiteX2" fmla="*/ 582089 w 3085302"/>
              <a:gd name="connsiteY2" fmla="*/ 152400 h 6223000"/>
              <a:gd name="connsiteX3" fmla="*/ 1809747 w 3085302"/>
              <a:gd name="connsiteY3" fmla="*/ 0 h 6223000"/>
              <a:gd name="connsiteX4" fmla="*/ 2986605 w 3085302"/>
              <a:gd name="connsiteY4" fmla="*/ 127000 h 6223000"/>
              <a:gd name="connsiteX5" fmla="*/ 2965447 w 3085302"/>
              <a:gd name="connsiteY5" fmla="*/ 1744142 h 6223000"/>
              <a:gd name="connsiteX6" fmla="*/ 2965447 w 3085302"/>
              <a:gd name="connsiteY6" fmla="*/ 4237558 h 6223000"/>
              <a:gd name="connsiteX7" fmla="*/ 1767405 w 3085302"/>
              <a:gd name="connsiteY7" fmla="*/ 6223000 h 6223000"/>
              <a:gd name="connsiteX8" fmla="*/ 1496489 w 3085302"/>
              <a:gd name="connsiteY8" fmla="*/ 6223000 h 6223000"/>
              <a:gd name="connsiteX9" fmla="*/ 425447 w 3085302"/>
              <a:gd name="connsiteY9" fmla="*/ 4237558 h 6223000"/>
              <a:gd name="connsiteX10" fmla="*/ 19047 w 3085302"/>
              <a:gd name="connsiteY10" fmla="*/ 1769542 h 6223000"/>
              <a:gd name="connsiteX0" fmla="*/ 19047 w 3308347"/>
              <a:gd name="connsiteY0" fmla="*/ 1769542 h 6223000"/>
              <a:gd name="connsiteX1" fmla="*/ 82547 w 3308347"/>
              <a:gd name="connsiteY1" fmla="*/ 800100 h 6223000"/>
              <a:gd name="connsiteX2" fmla="*/ 582089 w 3308347"/>
              <a:gd name="connsiteY2" fmla="*/ 152400 h 6223000"/>
              <a:gd name="connsiteX3" fmla="*/ 1809747 w 3308347"/>
              <a:gd name="connsiteY3" fmla="*/ 0 h 6223000"/>
              <a:gd name="connsiteX4" fmla="*/ 2986605 w 3308347"/>
              <a:gd name="connsiteY4" fmla="*/ 127000 h 6223000"/>
              <a:gd name="connsiteX5" fmla="*/ 3308347 w 3308347"/>
              <a:gd name="connsiteY5" fmla="*/ 1858442 h 6223000"/>
              <a:gd name="connsiteX6" fmla="*/ 2965447 w 3308347"/>
              <a:gd name="connsiteY6" fmla="*/ 4237558 h 6223000"/>
              <a:gd name="connsiteX7" fmla="*/ 1767405 w 3308347"/>
              <a:gd name="connsiteY7" fmla="*/ 6223000 h 6223000"/>
              <a:gd name="connsiteX8" fmla="*/ 1496489 w 3308347"/>
              <a:gd name="connsiteY8" fmla="*/ 6223000 h 6223000"/>
              <a:gd name="connsiteX9" fmla="*/ 425447 w 3308347"/>
              <a:gd name="connsiteY9" fmla="*/ 4237558 h 6223000"/>
              <a:gd name="connsiteX10" fmla="*/ 19047 w 3308347"/>
              <a:gd name="connsiteY10" fmla="*/ 1769542 h 6223000"/>
              <a:gd name="connsiteX0" fmla="*/ 19047 w 3308347"/>
              <a:gd name="connsiteY0" fmla="*/ 1769542 h 6223000"/>
              <a:gd name="connsiteX1" fmla="*/ 82547 w 3308347"/>
              <a:gd name="connsiteY1" fmla="*/ 800100 h 6223000"/>
              <a:gd name="connsiteX2" fmla="*/ 582089 w 3308347"/>
              <a:gd name="connsiteY2" fmla="*/ 152400 h 6223000"/>
              <a:gd name="connsiteX3" fmla="*/ 1809747 w 3308347"/>
              <a:gd name="connsiteY3" fmla="*/ 0 h 6223000"/>
              <a:gd name="connsiteX4" fmla="*/ 2986605 w 3308347"/>
              <a:gd name="connsiteY4" fmla="*/ 127000 h 6223000"/>
              <a:gd name="connsiteX5" fmla="*/ 3308347 w 3308347"/>
              <a:gd name="connsiteY5" fmla="*/ 1858442 h 6223000"/>
              <a:gd name="connsiteX6" fmla="*/ 2647947 w 3308347"/>
              <a:gd name="connsiteY6" fmla="*/ 4237558 h 6223000"/>
              <a:gd name="connsiteX7" fmla="*/ 1767405 w 3308347"/>
              <a:gd name="connsiteY7" fmla="*/ 6223000 h 6223000"/>
              <a:gd name="connsiteX8" fmla="*/ 1496489 w 3308347"/>
              <a:gd name="connsiteY8" fmla="*/ 6223000 h 6223000"/>
              <a:gd name="connsiteX9" fmla="*/ 425447 w 3308347"/>
              <a:gd name="connsiteY9" fmla="*/ 4237558 h 6223000"/>
              <a:gd name="connsiteX10" fmla="*/ 19047 w 3308347"/>
              <a:gd name="connsiteY10" fmla="*/ 1769542 h 6223000"/>
              <a:gd name="connsiteX0" fmla="*/ 19047 w 3308347"/>
              <a:gd name="connsiteY0" fmla="*/ 1769542 h 6223000"/>
              <a:gd name="connsiteX1" fmla="*/ 82547 w 3308347"/>
              <a:gd name="connsiteY1" fmla="*/ 800100 h 6223000"/>
              <a:gd name="connsiteX2" fmla="*/ 582089 w 3308347"/>
              <a:gd name="connsiteY2" fmla="*/ 152400 h 6223000"/>
              <a:gd name="connsiteX3" fmla="*/ 1809747 w 3308347"/>
              <a:gd name="connsiteY3" fmla="*/ 0 h 6223000"/>
              <a:gd name="connsiteX4" fmla="*/ 2986605 w 3308347"/>
              <a:gd name="connsiteY4" fmla="*/ 127000 h 6223000"/>
              <a:gd name="connsiteX5" fmla="*/ 3308347 w 3308347"/>
              <a:gd name="connsiteY5" fmla="*/ 1858442 h 6223000"/>
              <a:gd name="connsiteX6" fmla="*/ 2647947 w 3308347"/>
              <a:gd name="connsiteY6" fmla="*/ 4237558 h 6223000"/>
              <a:gd name="connsiteX7" fmla="*/ 1767405 w 3308347"/>
              <a:gd name="connsiteY7" fmla="*/ 6223000 h 6223000"/>
              <a:gd name="connsiteX8" fmla="*/ 1496489 w 3308347"/>
              <a:gd name="connsiteY8" fmla="*/ 6223000 h 6223000"/>
              <a:gd name="connsiteX9" fmla="*/ 717547 w 3308347"/>
              <a:gd name="connsiteY9" fmla="*/ 4237558 h 6223000"/>
              <a:gd name="connsiteX10" fmla="*/ 19047 w 3308347"/>
              <a:gd name="connsiteY10" fmla="*/ 1769542 h 6223000"/>
              <a:gd name="connsiteX0" fmla="*/ 19047 w 3463258"/>
              <a:gd name="connsiteY0" fmla="*/ 1769542 h 6223000"/>
              <a:gd name="connsiteX1" fmla="*/ 82547 w 3463258"/>
              <a:gd name="connsiteY1" fmla="*/ 800100 h 6223000"/>
              <a:gd name="connsiteX2" fmla="*/ 582089 w 3463258"/>
              <a:gd name="connsiteY2" fmla="*/ 152400 h 6223000"/>
              <a:gd name="connsiteX3" fmla="*/ 1809747 w 3463258"/>
              <a:gd name="connsiteY3" fmla="*/ 0 h 6223000"/>
              <a:gd name="connsiteX4" fmla="*/ 2986605 w 3463258"/>
              <a:gd name="connsiteY4" fmla="*/ 127000 h 6223000"/>
              <a:gd name="connsiteX5" fmla="*/ 3448047 w 3463258"/>
              <a:gd name="connsiteY5" fmla="*/ 762000 h 6223000"/>
              <a:gd name="connsiteX6" fmla="*/ 3308347 w 3463258"/>
              <a:gd name="connsiteY6" fmla="*/ 1858442 h 6223000"/>
              <a:gd name="connsiteX7" fmla="*/ 2647947 w 3463258"/>
              <a:gd name="connsiteY7" fmla="*/ 4237558 h 6223000"/>
              <a:gd name="connsiteX8" fmla="*/ 1767405 w 3463258"/>
              <a:gd name="connsiteY8" fmla="*/ 6223000 h 6223000"/>
              <a:gd name="connsiteX9" fmla="*/ 1496489 w 3463258"/>
              <a:gd name="connsiteY9" fmla="*/ 6223000 h 6223000"/>
              <a:gd name="connsiteX10" fmla="*/ 717547 w 3463258"/>
              <a:gd name="connsiteY10" fmla="*/ 4237558 h 6223000"/>
              <a:gd name="connsiteX11" fmla="*/ 19047 w 3463258"/>
              <a:gd name="connsiteY11" fmla="*/ 1769542 h 6223000"/>
              <a:gd name="connsiteX0" fmla="*/ 19047 w 3603657"/>
              <a:gd name="connsiteY0" fmla="*/ 1769542 h 6223000"/>
              <a:gd name="connsiteX1" fmla="*/ 82547 w 3603657"/>
              <a:gd name="connsiteY1" fmla="*/ 800100 h 6223000"/>
              <a:gd name="connsiteX2" fmla="*/ 582089 w 3603657"/>
              <a:gd name="connsiteY2" fmla="*/ 152400 h 6223000"/>
              <a:gd name="connsiteX3" fmla="*/ 1809747 w 3603657"/>
              <a:gd name="connsiteY3" fmla="*/ 0 h 6223000"/>
              <a:gd name="connsiteX4" fmla="*/ 2986605 w 3603657"/>
              <a:gd name="connsiteY4" fmla="*/ 127000 h 6223000"/>
              <a:gd name="connsiteX5" fmla="*/ 3448047 w 3603657"/>
              <a:gd name="connsiteY5" fmla="*/ 762000 h 6223000"/>
              <a:gd name="connsiteX6" fmla="*/ 3575047 w 3603657"/>
              <a:gd name="connsiteY6" fmla="*/ 2188642 h 6223000"/>
              <a:gd name="connsiteX7" fmla="*/ 2647947 w 3603657"/>
              <a:gd name="connsiteY7" fmla="*/ 4237558 h 6223000"/>
              <a:gd name="connsiteX8" fmla="*/ 1767405 w 3603657"/>
              <a:gd name="connsiteY8" fmla="*/ 6223000 h 6223000"/>
              <a:gd name="connsiteX9" fmla="*/ 1496489 w 3603657"/>
              <a:gd name="connsiteY9" fmla="*/ 6223000 h 6223000"/>
              <a:gd name="connsiteX10" fmla="*/ 717547 w 3603657"/>
              <a:gd name="connsiteY10" fmla="*/ 4237558 h 6223000"/>
              <a:gd name="connsiteX11" fmla="*/ 19047 w 3603657"/>
              <a:gd name="connsiteY11" fmla="*/ 1769542 h 6223000"/>
              <a:gd name="connsiteX0" fmla="*/ 19047 w 3686435"/>
              <a:gd name="connsiteY0" fmla="*/ 1769542 h 6223000"/>
              <a:gd name="connsiteX1" fmla="*/ 82547 w 3686435"/>
              <a:gd name="connsiteY1" fmla="*/ 800100 h 6223000"/>
              <a:gd name="connsiteX2" fmla="*/ 582089 w 3686435"/>
              <a:gd name="connsiteY2" fmla="*/ 152400 h 6223000"/>
              <a:gd name="connsiteX3" fmla="*/ 1809747 w 3686435"/>
              <a:gd name="connsiteY3" fmla="*/ 0 h 6223000"/>
              <a:gd name="connsiteX4" fmla="*/ 2986605 w 3686435"/>
              <a:gd name="connsiteY4" fmla="*/ 127000 h 6223000"/>
              <a:gd name="connsiteX5" fmla="*/ 3663947 w 3686435"/>
              <a:gd name="connsiteY5" fmla="*/ 723900 h 6223000"/>
              <a:gd name="connsiteX6" fmla="*/ 3575047 w 3686435"/>
              <a:gd name="connsiteY6" fmla="*/ 2188642 h 6223000"/>
              <a:gd name="connsiteX7" fmla="*/ 2647947 w 3686435"/>
              <a:gd name="connsiteY7" fmla="*/ 4237558 h 6223000"/>
              <a:gd name="connsiteX8" fmla="*/ 1767405 w 3686435"/>
              <a:gd name="connsiteY8" fmla="*/ 6223000 h 6223000"/>
              <a:gd name="connsiteX9" fmla="*/ 1496489 w 3686435"/>
              <a:gd name="connsiteY9" fmla="*/ 6223000 h 6223000"/>
              <a:gd name="connsiteX10" fmla="*/ 717547 w 3686435"/>
              <a:gd name="connsiteY10" fmla="*/ 4237558 h 6223000"/>
              <a:gd name="connsiteX11" fmla="*/ 19047 w 3686435"/>
              <a:gd name="connsiteY11" fmla="*/ 1769542 h 6223000"/>
              <a:gd name="connsiteX0" fmla="*/ 19047 w 3686435"/>
              <a:gd name="connsiteY0" fmla="*/ 1883842 h 6337300"/>
              <a:gd name="connsiteX1" fmla="*/ 82547 w 3686435"/>
              <a:gd name="connsiteY1" fmla="*/ 914400 h 6337300"/>
              <a:gd name="connsiteX2" fmla="*/ 582089 w 3686435"/>
              <a:gd name="connsiteY2" fmla="*/ 266700 h 6337300"/>
              <a:gd name="connsiteX3" fmla="*/ 1809747 w 3686435"/>
              <a:gd name="connsiteY3" fmla="*/ 114300 h 6337300"/>
              <a:gd name="connsiteX4" fmla="*/ 2707205 w 3686435"/>
              <a:gd name="connsiteY4" fmla="*/ 0 h 6337300"/>
              <a:gd name="connsiteX5" fmla="*/ 3663947 w 3686435"/>
              <a:gd name="connsiteY5" fmla="*/ 838200 h 6337300"/>
              <a:gd name="connsiteX6" fmla="*/ 3575047 w 3686435"/>
              <a:gd name="connsiteY6" fmla="*/ 2302942 h 6337300"/>
              <a:gd name="connsiteX7" fmla="*/ 2647947 w 3686435"/>
              <a:gd name="connsiteY7" fmla="*/ 4351858 h 6337300"/>
              <a:gd name="connsiteX8" fmla="*/ 1767405 w 3686435"/>
              <a:gd name="connsiteY8" fmla="*/ 6337300 h 6337300"/>
              <a:gd name="connsiteX9" fmla="*/ 1496489 w 3686435"/>
              <a:gd name="connsiteY9" fmla="*/ 6337300 h 6337300"/>
              <a:gd name="connsiteX10" fmla="*/ 717547 w 3686435"/>
              <a:gd name="connsiteY10" fmla="*/ 4351858 h 6337300"/>
              <a:gd name="connsiteX11" fmla="*/ 19047 w 3686435"/>
              <a:gd name="connsiteY11" fmla="*/ 1883842 h 6337300"/>
              <a:gd name="connsiteX0" fmla="*/ 19047 w 3686435"/>
              <a:gd name="connsiteY0" fmla="*/ 2023542 h 6477000"/>
              <a:gd name="connsiteX1" fmla="*/ 82547 w 3686435"/>
              <a:gd name="connsiteY1" fmla="*/ 1054100 h 6477000"/>
              <a:gd name="connsiteX2" fmla="*/ 582089 w 3686435"/>
              <a:gd name="connsiteY2" fmla="*/ 406400 h 6477000"/>
              <a:gd name="connsiteX3" fmla="*/ 1720847 w 3686435"/>
              <a:gd name="connsiteY3" fmla="*/ 0 h 6477000"/>
              <a:gd name="connsiteX4" fmla="*/ 2707205 w 3686435"/>
              <a:gd name="connsiteY4" fmla="*/ 139700 h 6477000"/>
              <a:gd name="connsiteX5" fmla="*/ 3663947 w 3686435"/>
              <a:gd name="connsiteY5" fmla="*/ 977900 h 6477000"/>
              <a:gd name="connsiteX6" fmla="*/ 3575047 w 3686435"/>
              <a:gd name="connsiteY6" fmla="*/ 2442642 h 6477000"/>
              <a:gd name="connsiteX7" fmla="*/ 2647947 w 3686435"/>
              <a:gd name="connsiteY7" fmla="*/ 4491558 h 6477000"/>
              <a:gd name="connsiteX8" fmla="*/ 1767405 w 3686435"/>
              <a:gd name="connsiteY8" fmla="*/ 6477000 h 6477000"/>
              <a:gd name="connsiteX9" fmla="*/ 1496489 w 3686435"/>
              <a:gd name="connsiteY9" fmla="*/ 6477000 h 6477000"/>
              <a:gd name="connsiteX10" fmla="*/ 717547 w 3686435"/>
              <a:gd name="connsiteY10" fmla="*/ 4491558 h 6477000"/>
              <a:gd name="connsiteX11" fmla="*/ 19047 w 3686435"/>
              <a:gd name="connsiteY11" fmla="*/ 2023542 h 6477000"/>
              <a:gd name="connsiteX0" fmla="*/ 19047 w 3686435"/>
              <a:gd name="connsiteY0" fmla="*/ 2023542 h 6477000"/>
              <a:gd name="connsiteX1" fmla="*/ 82547 w 3686435"/>
              <a:gd name="connsiteY1" fmla="*/ 1054100 h 6477000"/>
              <a:gd name="connsiteX2" fmla="*/ 493189 w 3686435"/>
              <a:gd name="connsiteY2" fmla="*/ 279400 h 6477000"/>
              <a:gd name="connsiteX3" fmla="*/ 1720847 w 3686435"/>
              <a:gd name="connsiteY3" fmla="*/ 0 h 6477000"/>
              <a:gd name="connsiteX4" fmla="*/ 2707205 w 3686435"/>
              <a:gd name="connsiteY4" fmla="*/ 139700 h 6477000"/>
              <a:gd name="connsiteX5" fmla="*/ 3663947 w 3686435"/>
              <a:gd name="connsiteY5" fmla="*/ 977900 h 6477000"/>
              <a:gd name="connsiteX6" fmla="*/ 3575047 w 3686435"/>
              <a:gd name="connsiteY6" fmla="*/ 2442642 h 6477000"/>
              <a:gd name="connsiteX7" fmla="*/ 2647947 w 3686435"/>
              <a:gd name="connsiteY7" fmla="*/ 4491558 h 6477000"/>
              <a:gd name="connsiteX8" fmla="*/ 1767405 w 3686435"/>
              <a:gd name="connsiteY8" fmla="*/ 6477000 h 6477000"/>
              <a:gd name="connsiteX9" fmla="*/ 1496489 w 3686435"/>
              <a:gd name="connsiteY9" fmla="*/ 6477000 h 6477000"/>
              <a:gd name="connsiteX10" fmla="*/ 717547 w 3686435"/>
              <a:gd name="connsiteY10" fmla="*/ 4491558 h 6477000"/>
              <a:gd name="connsiteX11" fmla="*/ 19047 w 3686435"/>
              <a:gd name="connsiteY11" fmla="*/ 2023542 h 6477000"/>
              <a:gd name="connsiteX0" fmla="*/ 5017 w 3812105"/>
              <a:gd name="connsiteY0" fmla="*/ 2201342 h 6477000"/>
              <a:gd name="connsiteX1" fmla="*/ 208217 w 3812105"/>
              <a:gd name="connsiteY1" fmla="*/ 1054100 h 6477000"/>
              <a:gd name="connsiteX2" fmla="*/ 618859 w 3812105"/>
              <a:gd name="connsiteY2" fmla="*/ 279400 h 6477000"/>
              <a:gd name="connsiteX3" fmla="*/ 1846517 w 3812105"/>
              <a:gd name="connsiteY3" fmla="*/ 0 h 6477000"/>
              <a:gd name="connsiteX4" fmla="*/ 2832875 w 3812105"/>
              <a:gd name="connsiteY4" fmla="*/ 139700 h 6477000"/>
              <a:gd name="connsiteX5" fmla="*/ 3789617 w 3812105"/>
              <a:gd name="connsiteY5" fmla="*/ 977900 h 6477000"/>
              <a:gd name="connsiteX6" fmla="*/ 3700717 w 3812105"/>
              <a:gd name="connsiteY6" fmla="*/ 2442642 h 6477000"/>
              <a:gd name="connsiteX7" fmla="*/ 2773617 w 3812105"/>
              <a:gd name="connsiteY7" fmla="*/ 4491558 h 6477000"/>
              <a:gd name="connsiteX8" fmla="*/ 1893075 w 3812105"/>
              <a:gd name="connsiteY8" fmla="*/ 6477000 h 6477000"/>
              <a:gd name="connsiteX9" fmla="*/ 1622159 w 3812105"/>
              <a:gd name="connsiteY9" fmla="*/ 6477000 h 6477000"/>
              <a:gd name="connsiteX10" fmla="*/ 843217 w 3812105"/>
              <a:gd name="connsiteY10" fmla="*/ 4491558 h 6477000"/>
              <a:gd name="connsiteX11" fmla="*/ 5017 w 3812105"/>
              <a:gd name="connsiteY11" fmla="*/ 2201342 h 6477000"/>
              <a:gd name="connsiteX0" fmla="*/ 19047 w 3826135"/>
              <a:gd name="connsiteY0" fmla="*/ 2201342 h 6477000"/>
              <a:gd name="connsiteX1" fmla="*/ 82547 w 3826135"/>
              <a:gd name="connsiteY1" fmla="*/ 1016000 h 6477000"/>
              <a:gd name="connsiteX2" fmla="*/ 632889 w 3826135"/>
              <a:gd name="connsiteY2" fmla="*/ 279400 h 6477000"/>
              <a:gd name="connsiteX3" fmla="*/ 1860547 w 3826135"/>
              <a:gd name="connsiteY3" fmla="*/ 0 h 6477000"/>
              <a:gd name="connsiteX4" fmla="*/ 2846905 w 3826135"/>
              <a:gd name="connsiteY4" fmla="*/ 139700 h 6477000"/>
              <a:gd name="connsiteX5" fmla="*/ 3803647 w 3826135"/>
              <a:gd name="connsiteY5" fmla="*/ 977900 h 6477000"/>
              <a:gd name="connsiteX6" fmla="*/ 3714747 w 3826135"/>
              <a:gd name="connsiteY6" fmla="*/ 2442642 h 6477000"/>
              <a:gd name="connsiteX7" fmla="*/ 2787647 w 3826135"/>
              <a:gd name="connsiteY7" fmla="*/ 4491558 h 6477000"/>
              <a:gd name="connsiteX8" fmla="*/ 1907105 w 3826135"/>
              <a:gd name="connsiteY8" fmla="*/ 6477000 h 6477000"/>
              <a:gd name="connsiteX9" fmla="*/ 1636189 w 3826135"/>
              <a:gd name="connsiteY9" fmla="*/ 6477000 h 6477000"/>
              <a:gd name="connsiteX10" fmla="*/ 857247 w 3826135"/>
              <a:gd name="connsiteY10" fmla="*/ 4491558 h 6477000"/>
              <a:gd name="connsiteX11" fmla="*/ 19047 w 3826135"/>
              <a:gd name="connsiteY11" fmla="*/ 2201342 h 647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26135" h="6477000">
                <a:moveTo>
                  <a:pt x="19047" y="2201342"/>
                </a:moveTo>
                <a:cubicBezTo>
                  <a:pt x="-14820" y="1645366"/>
                  <a:pt x="-9177" y="1249540"/>
                  <a:pt x="82547" y="1016000"/>
                </a:cubicBezTo>
                <a:cubicBezTo>
                  <a:pt x="174271" y="782460"/>
                  <a:pt x="389472" y="370417"/>
                  <a:pt x="632889" y="279400"/>
                </a:cubicBezTo>
                <a:lnTo>
                  <a:pt x="1860547" y="0"/>
                </a:lnTo>
                <a:lnTo>
                  <a:pt x="2846905" y="139700"/>
                </a:lnTo>
                <a:cubicBezTo>
                  <a:pt x="3081855" y="285750"/>
                  <a:pt x="3750023" y="689326"/>
                  <a:pt x="3803647" y="977900"/>
                </a:cubicBezTo>
                <a:cubicBezTo>
                  <a:pt x="3857271" y="1266474"/>
                  <a:pt x="3809997" y="1882432"/>
                  <a:pt x="3714747" y="2442642"/>
                </a:cubicBezTo>
                <a:lnTo>
                  <a:pt x="2787647" y="4491558"/>
                </a:lnTo>
                <a:cubicBezTo>
                  <a:pt x="2787647" y="4725363"/>
                  <a:pt x="2140910" y="6477000"/>
                  <a:pt x="1907105" y="6477000"/>
                </a:cubicBezTo>
                <a:lnTo>
                  <a:pt x="1636189" y="6477000"/>
                </a:lnTo>
                <a:cubicBezTo>
                  <a:pt x="1402384" y="6477000"/>
                  <a:pt x="857247" y="4725363"/>
                  <a:pt x="857247" y="4491558"/>
                </a:cubicBezTo>
                <a:lnTo>
                  <a:pt x="19047" y="2201342"/>
                </a:lnTo>
                <a:close/>
              </a:path>
            </a:pathLst>
          </a:cu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98" name="Grouper 197"/>
          <p:cNvGrpSpPr/>
          <p:nvPr/>
        </p:nvGrpSpPr>
        <p:grpSpPr>
          <a:xfrm>
            <a:off x="7805050" y="2395517"/>
            <a:ext cx="850900" cy="228600"/>
            <a:chOff x="10160000" y="929164"/>
            <a:chExt cx="850900" cy="228600"/>
          </a:xfrm>
        </p:grpSpPr>
        <p:sp>
          <p:nvSpPr>
            <p:cNvPr id="199" name="Rectangle à coins arrondis 198"/>
            <p:cNvSpPr/>
            <p:nvPr/>
          </p:nvSpPr>
          <p:spPr>
            <a:xfrm>
              <a:off x="10160000" y="929164"/>
              <a:ext cx="850900" cy="228600"/>
            </a:xfrm>
            <a:prstGeom prst="roundRect">
              <a:avLst/>
            </a:prstGeom>
            <a:solidFill>
              <a:srgbClr val="00B05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0" name="Ellipse 199"/>
            <p:cNvSpPr/>
            <p:nvPr/>
          </p:nvSpPr>
          <p:spPr>
            <a:xfrm>
              <a:off x="10579100" y="1005364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01" name="Grouper 200"/>
          <p:cNvGrpSpPr/>
          <p:nvPr/>
        </p:nvGrpSpPr>
        <p:grpSpPr>
          <a:xfrm>
            <a:off x="7818854" y="2699610"/>
            <a:ext cx="850900" cy="228600"/>
            <a:chOff x="10160000" y="929164"/>
            <a:chExt cx="850900" cy="228600"/>
          </a:xfrm>
        </p:grpSpPr>
        <p:sp>
          <p:nvSpPr>
            <p:cNvPr id="202" name="Rectangle à coins arrondis 201"/>
            <p:cNvSpPr/>
            <p:nvPr/>
          </p:nvSpPr>
          <p:spPr>
            <a:xfrm>
              <a:off x="10160000" y="929164"/>
              <a:ext cx="850900" cy="228600"/>
            </a:xfrm>
            <a:prstGeom prst="roundRect">
              <a:avLst/>
            </a:prstGeom>
            <a:solidFill>
              <a:srgbClr val="00B05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3" name="Ellipse 202"/>
            <p:cNvSpPr/>
            <p:nvPr/>
          </p:nvSpPr>
          <p:spPr>
            <a:xfrm>
              <a:off x="10579100" y="1005364"/>
              <a:ext cx="76200" cy="762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" name="Rectangle à coins arrondis 1"/>
          <p:cNvSpPr/>
          <p:nvPr/>
        </p:nvSpPr>
        <p:spPr>
          <a:xfrm>
            <a:off x="805983" y="38100"/>
            <a:ext cx="3826135" cy="6477000"/>
          </a:xfrm>
          <a:custGeom>
            <a:avLst/>
            <a:gdLst>
              <a:gd name="connsiteX0" fmla="*/ 0 w 2540000"/>
              <a:gd name="connsiteY0" fmla="*/ 423342 h 3340100"/>
              <a:gd name="connsiteX1" fmla="*/ 423342 w 2540000"/>
              <a:gd name="connsiteY1" fmla="*/ 0 h 3340100"/>
              <a:gd name="connsiteX2" fmla="*/ 2116658 w 2540000"/>
              <a:gd name="connsiteY2" fmla="*/ 0 h 3340100"/>
              <a:gd name="connsiteX3" fmla="*/ 2540000 w 2540000"/>
              <a:gd name="connsiteY3" fmla="*/ 423342 h 3340100"/>
              <a:gd name="connsiteX4" fmla="*/ 2540000 w 2540000"/>
              <a:gd name="connsiteY4" fmla="*/ 2916758 h 3340100"/>
              <a:gd name="connsiteX5" fmla="*/ 2116658 w 2540000"/>
              <a:gd name="connsiteY5" fmla="*/ 3340100 h 3340100"/>
              <a:gd name="connsiteX6" fmla="*/ 423342 w 2540000"/>
              <a:gd name="connsiteY6" fmla="*/ 3340100 h 3340100"/>
              <a:gd name="connsiteX7" fmla="*/ 0 w 2540000"/>
              <a:gd name="connsiteY7" fmla="*/ 2916758 h 3340100"/>
              <a:gd name="connsiteX8" fmla="*/ 0 w 2540000"/>
              <a:gd name="connsiteY8" fmla="*/ 423342 h 3340100"/>
              <a:gd name="connsiteX0" fmla="*/ 0 w 2540000"/>
              <a:gd name="connsiteY0" fmla="*/ 423342 h 4851400"/>
              <a:gd name="connsiteX1" fmla="*/ 423342 w 2540000"/>
              <a:gd name="connsiteY1" fmla="*/ 0 h 4851400"/>
              <a:gd name="connsiteX2" fmla="*/ 2116658 w 2540000"/>
              <a:gd name="connsiteY2" fmla="*/ 0 h 4851400"/>
              <a:gd name="connsiteX3" fmla="*/ 2540000 w 2540000"/>
              <a:gd name="connsiteY3" fmla="*/ 423342 h 4851400"/>
              <a:gd name="connsiteX4" fmla="*/ 2540000 w 2540000"/>
              <a:gd name="connsiteY4" fmla="*/ 2916758 h 4851400"/>
              <a:gd name="connsiteX5" fmla="*/ 1329258 w 2540000"/>
              <a:gd name="connsiteY5" fmla="*/ 4851400 h 4851400"/>
              <a:gd name="connsiteX6" fmla="*/ 423342 w 2540000"/>
              <a:gd name="connsiteY6" fmla="*/ 3340100 h 4851400"/>
              <a:gd name="connsiteX7" fmla="*/ 0 w 2540000"/>
              <a:gd name="connsiteY7" fmla="*/ 2916758 h 4851400"/>
              <a:gd name="connsiteX8" fmla="*/ 0 w 2540000"/>
              <a:gd name="connsiteY8" fmla="*/ 423342 h 4851400"/>
              <a:gd name="connsiteX0" fmla="*/ 0 w 2540000"/>
              <a:gd name="connsiteY0" fmla="*/ 423342 h 4902200"/>
              <a:gd name="connsiteX1" fmla="*/ 423342 w 2540000"/>
              <a:gd name="connsiteY1" fmla="*/ 0 h 4902200"/>
              <a:gd name="connsiteX2" fmla="*/ 2116658 w 2540000"/>
              <a:gd name="connsiteY2" fmla="*/ 0 h 4902200"/>
              <a:gd name="connsiteX3" fmla="*/ 2540000 w 2540000"/>
              <a:gd name="connsiteY3" fmla="*/ 423342 h 4902200"/>
              <a:gd name="connsiteX4" fmla="*/ 2540000 w 2540000"/>
              <a:gd name="connsiteY4" fmla="*/ 2916758 h 4902200"/>
              <a:gd name="connsiteX5" fmla="*/ 1329258 w 2540000"/>
              <a:gd name="connsiteY5" fmla="*/ 4851400 h 4902200"/>
              <a:gd name="connsiteX6" fmla="*/ 1071042 w 2540000"/>
              <a:gd name="connsiteY6" fmla="*/ 4902200 h 4902200"/>
              <a:gd name="connsiteX7" fmla="*/ 0 w 2540000"/>
              <a:gd name="connsiteY7" fmla="*/ 2916758 h 4902200"/>
              <a:gd name="connsiteX8" fmla="*/ 0 w 2540000"/>
              <a:gd name="connsiteY8" fmla="*/ 423342 h 4902200"/>
              <a:gd name="connsiteX0" fmla="*/ 0 w 2540000"/>
              <a:gd name="connsiteY0" fmla="*/ 423342 h 4902200"/>
              <a:gd name="connsiteX1" fmla="*/ 423342 w 2540000"/>
              <a:gd name="connsiteY1" fmla="*/ 0 h 4902200"/>
              <a:gd name="connsiteX2" fmla="*/ 2116658 w 2540000"/>
              <a:gd name="connsiteY2" fmla="*/ 0 h 4902200"/>
              <a:gd name="connsiteX3" fmla="*/ 2540000 w 2540000"/>
              <a:gd name="connsiteY3" fmla="*/ 423342 h 4902200"/>
              <a:gd name="connsiteX4" fmla="*/ 2540000 w 2540000"/>
              <a:gd name="connsiteY4" fmla="*/ 2916758 h 4902200"/>
              <a:gd name="connsiteX5" fmla="*/ 1341958 w 2540000"/>
              <a:gd name="connsiteY5" fmla="*/ 4902200 h 4902200"/>
              <a:gd name="connsiteX6" fmla="*/ 1071042 w 2540000"/>
              <a:gd name="connsiteY6" fmla="*/ 4902200 h 4902200"/>
              <a:gd name="connsiteX7" fmla="*/ 0 w 2540000"/>
              <a:gd name="connsiteY7" fmla="*/ 2916758 h 4902200"/>
              <a:gd name="connsiteX8" fmla="*/ 0 w 2540000"/>
              <a:gd name="connsiteY8" fmla="*/ 423342 h 4902200"/>
              <a:gd name="connsiteX0" fmla="*/ 0 w 2540000"/>
              <a:gd name="connsiteY0" fmla="*/ 1388542 h 5867400"/>
              <a:gd name="connsiteX1" fmla="*/ 423342 w 2540000"/>
              <a:gd name="connsiteY1" fmla="*/ 965200 h 5867400"/>
              <a:gd name="connsiteX2" fmla="*/ 1257300 w 2540000"/>
              <a:gd name="connsiteY2" fmla="*/ 0 h 5867400"/>
              <a:gd name="connsiteX3" fmla="*/ 2116658 w 2540000"/>
              <a:gd name="connsiteY3" fmla="*/ 965200 h 5867400"/>
              <a:gd name="connsiteX4" fmla="*/ 2540000 w 2540000"/>
              <a:gd name="connsiteY4" fmla="*/ 1388542 h 5867400"/>
              <a:gd name="connsiteX5" fmla="*/ 2540000 w 2540000"/>
              <a:gd name="connsiteY5" fmla="*/ 3881958 h 5867400"/>
              <a:gd name="connsiteX6" fmla="*/ 1341958 w 2540000"/>
              <a:gd name="connsiteY6" fmla="*/ 5867400 h 5867400"/>
              <a:gd name="connsiteX7" fmla="*/ 1071042 w 2540000"/>
              <a:gd name="connsiteY7" fmla="*/ 5867400 h 5867400"/>
              <a:gd name="connsiteX8" fmla="*/ 0 w 2540000"/>
              <a:gd name="connsiteY8" fmla="*/ 3881958 h 5867400"/>
              <a:gd name="connsiteX9" fmla="*/ 0 w 2540000"/>
              <a:gd name="connsiteY9" fmla="*/ 1388542 h 5867400"/>
              <a:gd name="connsiteX0" fmla="*/ 0 w 2562399"/>
              <a:gd name="connsiteY0" fmla="*/ 1388542 h 5867400"/>
              <a:gd name="connsiteX1" fmla="*/ 423342 w 2562399"/>
              <a:gd name="connsiteY1" fmla="*/ 965200 h 5867400"/>
              <a:gd name="connsiteX2" fmla="*/ 1257300 w 2562399"/>
              <a:gd name="connsiteY2" fmla="*/ 0 h 5867400"/>
              <a:gd name="connsiteX3" fmla="*/ 2408758 w 2562399"/>
              <a:gd name="connsiteY3" fmla="*/ 0 h 5867400"/>
              <a:gd name="connsiteX4" fmla="*/ 2540000 w 2562399"/>
              <a:gd name="connsiteY4" fmla="*/ 1388542 h 5867400"/>
              <a:gd name="connsiteX5" fmla="*/ 2540000 w 2562399"/>
              <a:gd name="connsiteY5" fmla="*/ 3881958 h 5867400"/>
              <a:gd name="connsiteX6" fmla="*/ 1341958 w 2562399"/>
              <a:gd name="connsiteY6" fmla="*/ 5867400 h 5867400"/>
              <a:gd name="connsiteX7" fmla="*/ 1071042 w 2562399"/>
              <a:gd name="connsiteY7" fmla="*/ 5867400 h 5867400"/>
              <a:gd name="connsiteX8" fmla="*/ 0 w 2562399"/>
              <a:gd name="connsiteY8" fmla="*/ 3881958 h 5867400"/>
              <a:gd name="connsiteX9" fmla="*/ 0 w 2562399"/>
              <a:gd name="connsiteY9" fmla="*/ 1388542 h 5867400"/>
              <a:gd name="connsiteX0" fmla="*/ 16974 w 2579373"/>
              <a:gd name="connsiteY0" fmla="*/ 1388542 h 5867400"/>
              <a:gd name="connsiteX1" fmla="*/ 160916 w 2579373"/>
              <a:gd name="connsiteY1" fmla="*/ 12700 h 5867400"/>
              <a:gd name="connsiteX2" fmla="*/ 1274274 w 2579373"/>
              <a:gd name="connsiteY2" fmla="*/ 0 h 5867400"/>
              <a:gd name="connsiteX3" fmla="*/ 2425732 w 2579373"/>
              <a:gd name="connsiteY3" fmla="*/ 0 h 5867400"/>
              <a:gd name="connsiteX4" fmla="*/ 2556974 w 2579373"/>
              <a:gd name="connsiteY4" fmla="*/ 1388542 h 5867400"/>
              <a:gd name="connsiteX5" fmla="*/ 2556974 w 2579373"/>
              <a:gd name="connsiteY5" fmla="*/ 3881958 h 5867400"/>
              <a:gd name="connsiteX6" fmla="*/ 1358932 w 2579373"/>
              <a:gd name="connsiteY6" fmla="*/ 5867400 h 5867400"/>
              <a:gd name="connsiteX7" fmla="*/ 1088016 w 2579373"/>
              <a:gd name="connsiteY7" fmla="*/ 5867400 h 5867400"/>
              <a:gd name="connsiteX8" fmla="*/ 16974 w 2579373"/>
              <a:gd name="connsiteY8" fmla="*/ 3881958 h 5867400"/>
              <a:gd name="connsiteX9" fmla="*/ 16974 w 2579373"/>
              <a:gd name="connsiteY9" fmla="*/ 1388542 h 5867400"/>
              <a:gd name="connsiteX0" fmla="*/ 0 w 2968799"/>
              <a:gd name="connsiteY0" fmla="*/ 1413942 h 5867400"/>
              <a:gd name="connsiteX1" fmla="*/ 550342 w 2968799"/>
              <a:gd name="connsiteY1" fmla="*/ 12700 h 5867400"/>
              <a:gd name="connsiteX2" fmla="*/ 1663700 w 2968799"/>
              <a:gd name="connsiteY2" fmla="*/ 0 h 5867400"/>
              <a:gd name="connsiteX3" fmla="*/ 2815158 w 2968799"/>
              <a:gd name="connsiteY3" fmla="*/ 0 h 5867400"/>
              <a:gd name="connsiteX4" fmla="*/ 2946400 w 2968799"/>
              <a:gd name="connsiteY4" fmla="*/ 1388542 h 5867400"/>
              <a:gd name="connsiteX5" fmla="*/ 2946400 w 2968799"/>
              <a:gd name="connsiteY5" fmla="*/ 3881958 h 5867400"/>
              <a:gd name="connsiteX6" fmla="*/ 1748358 w 2968799"/>
              <a:gd name="connsiteY6" fmla="*/ 5867400 h 5867400"/>
              <a:gd name="connsiteX7" fmla="*/ 1477442 w 2968799"/>
              <a:gd name="connsiteY7" fmla="*/ 5867400 h 5867400"/>
              <a:gd name="connsiteX8" fmla="*/ 406400 w 2968799"/>
              <a:gd name="connsiteY8" fmla="*/ 3881958 h 5867400"/>
              <a:gd name="connsiteX9" fmla="*/ 0 w 2968799"/>
              <a:gd name="connsiteY9" fmla="*/ 1413942 h 5867400"/>
              <a:gd name="connsiteX0" fmla="*/ 19047 w 2987846"/>
              <a:gd name="connsiteY0" fmla="*/ 1413942 h 5867400"/>
              <a:gd name="connsiteX1" fmla="*/ 82547 w 2987846"/>
              <a:gd name="connsiteY1" fmla="*/ 444500 h 5867400"/>
              <a:gd name="connsiteX2" fmla="*/ 569389 w 2987846"/>
              <a:gd name="connsiteY2" fmla="*/ 12700 h 5867400"/>
              <a:gd name="connsiteX3" fmla="*/ 1682747 w 2987846"/>
              <a:gd name="connsiteY3" fmla="*/ 0 h 5867400"/>
              <a:gd name="connsiteX4" fmla="*/ 2834205 w 2987846"/>
              <a:gd name="connsiteY4" fmla="*/ 0 h 5867400"/>
              <a:gd name="connsiteX5" fmla="*/ 2965447 w 2987846"/>
              <a:gd name="connsiteY5" fmla="*/ 1388542 h 5867400"/>
              <a:gd name="connsiteX6" fmla="*/ 2965447 w 2987846"/>
              <a:gd name="connsiteY6" fmla="*/ 3881958 h 5867400"/>
              <a:gd name="connsiteX7" fmla="*/ 1767405 w 2987846"/>
              <a:gd name="connsiteY7" fmla="*/ 5867400 h 5867400"/>
              <a:gd name="connsiteX8" fmla="*/ 1496489 w 2987846"/>
              <a:gd name="connsiteY8" fmla="*/ 5867400 h 5867400"/>
              <a:gd name="connsiteX9" fmla="*/ 425447 w 2987846"/>
              <a:gd name="connsiteY9" fmla="*/ 3881958 h 5867400"/>
              <a:gd name="connsiteX10" fmla="*/ 19047 w 2987846"/>
              <a:gd name="connsiteY10" fmla="*/ 1413942 h 5867400"/>
              <a:gd name="connsiteX0" fmla="*/ 19047 w 2987846"/>
              <a:gd name="connsiteY0" fmla="*/ 1617142 h 6070600"/>
              <a:gd name="connsiteX1" fmla="*/ 82547 w 2987846"/>
              <a:gd name="connsiteY1" fmla="*/ 647700 h 6070600"/>
              <a:gd name="connsiteX2" fmla="*/ 582089 w 2987846"/>
              <a:gd name="connsiteY2" fmla="*/ 0 h 6070600"/>
              <a:gd name="connsiteX3" fmla="*/ 1682747 w 2987846"/>
              <a:gd name="connsiteY3" fmla="*/ 203200 h 6070600"/>
              <a:gd name="connsiteX4" fmla="*/ 2834205 w 2987846"/>
              <a:gd name="connsiteY4" fmla="*/ 203200 h 6070600"/>
              <a:gd name="connsiteX5" fmla="*/ 2965447 w 2987846"/>
              <a:gd name="connsiteY5" fmla="*/ 1591742 h 6070600"/>
              <a:gd name="connsiteX6" fmla="*/ 2965447 w 2987846"/>
              <a:gd name="connsiteY6" fmla="*/ 4085158 h 6070600"/>
              <a:gd name="connsiteX7" fmla="*/ 1767405 w 2987846"/>
              <a:gd name="connsiteY7" fmla="*/ 6070600 h 6070600"/>
              <a:gd name="connsiteX8" fmla="*/ 1496489 w 2987846"/>
              <a:gd name="connsiteY8" fmla="*/ 6070600 h 6070600"/>
              <a:gd name="connsiteX9" fmla="*/ 425447 w 2987846"/>
              <a:gd name="connsiteY9" fmla="*/ 4085158 h 6070600"/>
              <a:gd name="connsiteX10" fmla="*/ 19047 w 2987846"/>
              <a:gd name="connsiteY10" fmla="*/ 1617142 h 6070600"/>
              <a:gd name="connsiteX0" fmla="*/ 19047 w 2987846"/>
              <a:gd name="connsiteY0" fmla="*/ 1769542 h 6223000"/>
              <a:gd name="connsiteX1" fmla="*/ 82547 w 2987846"/>
              <a:gd name="connsiteY1" fmla="*/ 800100 h 6223000"/>
              <a:gd name="connsiteX2" fmla="*/ 582089 w 2987846"/>
              <a:gd name="connsiteY2" fmla="*/ 152400 h 6223000"/>
              <a:gd name="connsiteX3" fmla="*/ 1809747 w 2987846"/>
              <a:gd name="connsiteY3" fmla="*/ 0 h 6223000"/>
              <a:gd name="connsiteX4" fmla="*/ 2834205 w 2987846"/>
              <a:gd name="connsiteY4" fmla="*/ 355600 h 6223000"/>
              <a:gd name="connsiteX5" fmla="*/ 2965447 w 2987846"/>
              <a:gd name="connsiteY5" fmla="*/ 1744142 h 6223000"/>
              <a:gd name="connsiteX6" fmla="*/ 2965447 w 2987846"/>
              <a:gd name="connsiteY6" fmla="*/ 4237558 h 6223000"/>
              <a:gd name="connsiteX7" fmla="*/ 1767405 w 2987846"/>
              <a:gd name="connsiteY7" fmla="*/ 6223000 h 6223000"/>
              <a:gd name="connsiteX8" fmla="*/ 1496489 w 2987846"/>
              <a:gd name="connsiteY8" fmla="*/ 6223000 h 6223000"/>
              <a:gd name="connsiteX9" fmla="*/ 425447 w 2987846"/>
              <a:gd name="connsiteY9" fmla="*/ 4237558 h 6223000"/>
              <a:gd name="connsiteX10" fmla="*/ 19047 w 2987846"/>
              <a:gd name="connsiteY10" fmla="*/ 1769542 h 6223000"/>
              <a:gd name="connsiteX0" fmla="*/ 19047 w 3085302"/>
              <a:gd name="connsiteY0" fmla="*/ 1769542 h 6223000"/>
              <a:gd name="connsiteX1" fmla="*/ 82547 w 3085302"/>
              <a:gd name="connsiteY1" fmla="*/ 800100 h 6223000"/>
              <a:gd name="connsiteX2" fmla="*/ 582089 w 3085302"/>
              <a:gd name="connsiteY2" fmla="*/ 152400 h 6223000"/>
              <a:gd name="connsiteX3" fmla="*/ 1809747 w 3085302"/>
              <a:gd name="connsiteY3" fmla="*/ 0 h 6223000"/>
              <a:gd name="connsiteX4" fmla="*/ 2986605 w 3085302"/>
              <a:gd name="connsiteY4" fmla="*/ 127000 h 6223000"/>
              <a:gd name="connsiteX5" fmla="*/ 2965447 w 3085302"/>
              <a:gd name="connsiteY5" fmla="*/ 1744142 h 6223000"/>
              <a:gd name="connsiteX6" fmla="*/ 2965447 w 3085302"/>
              <a:gd name="connsiteY6" fmla="*/ 4237558 h 6223000"/>
              <a:gd name="connsiteX7" fmla="*/ 1767405 w 3085302"/>
              <a:gd name="connsiteY7" fmla="*/ 6223000 h 6223000"/>
              <a:gd name="connsiteX8" fmla="*/ 1496489 w 3085302"/>
              <a:gd name="connsiteY8" fmla="*/ 6223000 h 6223000"/>
              <a:gd name="connsiteX9" fmla="*/ 425447 w 3085302"/>
              <a:gd name="connsiteY9" fmla="*/ 4237558 h 6223000"/>
              <a:gd name="connsiteX10" fmla="*/ 19047 w 3085302"/>
              <a:gd name="connsiteY10" fmla="*/ 1769542 h 6223000"/>
              <a:gd name="connsiteX0" fmla="*/ 19047 w 3308347"/>
              <a:gd name="connsiteY0" fmla="*/ 1769542 h 6223000"/>
              <a:gd name="connsiteX1" fmla="*/ 82547 w 3308347"/>
              <a:gd name="connsiteY1" fmla="*/ 800100 h 6223000"/>
              <a:gd name="connsiteX2" fmla="*/ 582089 w 3308347"/>
              <a:gd name="connsiteY2" fmla="*/ 152400 h 6223000"/>
              <a:gd name="connsiteX3" fmla="*/ 1809747 w 3308347"/>
              <a:gd name="connsiteY3" fmla="*/ 0 h 6223000"/>
              <a:gd name="connsiteX4" fmla="*/ 2986605 w 3308347"/>
              <a:gd name="connsiteY4" fmla="*/ 127000 h 6223000"/>
              <a:gd name="connsiteX5" fmla="*/ 3308347 w 3308347"/>
              <a:gd name="connsiteY5" fmla="*/ 1858442 h 6223000"/>
              <a:gd name="connsiteX6" fmla="*/ 2965447 w 3308347"/>
              <a:gd name="connsiteY6" fmla="*/ 4237558 h 6223000"/>
              <a:gd name="connsiteX7" fmla="*/ 1767405 w 3308347"/>
              <a:gd name="connsiteY7" fmla="*/ 6223000 h 6223000"/>
              <a:gd name="connsiteX8" fmla="*/ 1496489 w 3308347"/>
              <a:gd name="connsiteY8" fmla="*/ 6223000 h 6223000"/>
              <a:gd name="connsiteX9" fmla="*/ 425447 w 3308347"/>
              <a:gd name="connsiteY9" fmla="*/ 4237558 h 6223000"/>
              <a:gd name="connsiteX10" fmla="*/ 19047 w 3308347"/>
              <a:gd name="connsiteY10" fmla="*/ 1769542 h 6223000"/>
              <a:gd name="connsiteX0" fmla="*/ 19047 w 3308347"/>
              <a:gd name="connsiteY0" fmla="*/ 1769542 h 6223000"/>
              <a:gd name="connsiteX1" fmla="*/ 82547 w 3308347"/>
              <a:gd name="connsiteY1" fmla="*/ 800100 h 6223000"/>
              <a:gd name="connsiteX2" fmla="*/ 582089 w 3308347"/>
              <a:gd name="connsiteY2" fmla="*/ 152400 h 6223000"/>
              <a:gd name="connsiteX3" fmla="*/ 1809747 w 3308347"/>
              <a:gd name="connsiteY3" fmla="*/ 0 h 6223000"/>
              <a:gd name="connsiteX4" fmla="*/ 2986605 w 3308347"/>
              <a:gd name="connsiteY4" fmla="*/ 127000 h 6223000"/>
              <a:gd name="connsiteX5" fmla="*/ 3308347 w 3308347"/>
              <a:gd name="connsiteY5" fmla="*/ 1858442 h 6223000"/>
              <a:gd name="connsiteX6" fmla="*/ 2647947 w 3308347"/>
              <a:gd name="connsiteY6" fmla="*/ 4237558 h 6223000"/>
              <a:gd name="connsiteX7" fmla="*/ 1767405 w 3308347"/>
              <a:gd name="connsiteY7" fmla="*/ 6223000 h 6223000"/>
              <a:gd name="connsiteX8" fmla="*/ 1496489 w 3308347"/>
              <a:gd name="connsiteY8" fmla="*/ 6223000 h 6223000"/>
              <a:gd name="connsiteX9" fmla="*/ 425447 w 3308347"/>
              <a:gd name="connsiteY9" fmla="*/ 4237558 h 6223000"/>
              <a:gd name="connsiteX10" fmla="*/ 19047 w 3308347"/>
              <a:gd name="connsiteY10" fmla="*/ 1769542 h 6223000"/>
              <a:gd name="connsiteX0" fmla="*/ 19047 w 3308347"/>
              <a:gd name="connsiteY0" fmla="*/ 1769542 h 6223000"/>
              <a:gd name="connsiteX1" fmla="*/ 82547 w 3308347"/>
              <a:gd name="connsiteY1" fmla="*/ 800100 h 6223000"/>
              <a:gd name="connsiteX2" fmla="*/ 582089 w 3308347"/>
              <a:gd name="connsiteY2" fmla="*/ 152400 h 6223000"/>
              <a:gd name="connsiteX3" fmla="*/ 1809747 w 3308347"/>
              <a:gd name="connsiteY3" fmla="*/ 0 h 6223000"/>
              <a:gd name="connsiteX4" fmla="*/ 2986605 w 3308347"/>
              <a:gd name="connsiteY4" fmla="*/ 127000 h 6223000"/>
              <a:gd name="connsiteX5" fmla="*/ 3308347 w 3308347"/>
              <a:gd name="connsiteY5" fmla="*/ 1858442 h 6223000"/>
              <a:gd name="connsiteX6" fmla="*/ 2647947 w 3308347"/>
              <a:gd name="connsiteY6" fmla="*/ 4237558 h 6223000"/>
              <a:gd name="connsiteX7" fmla="*/ 1767405 w 3308347"/>
              <a:gd name="connsiteY7" fmla="*/ 6223000 h 6223000"/>
              <a:gd name="connsiteX8" fmla="*/ 1496489 w 3308347"/>
              <a:gd name="connsiteY8" fmla="*/ 6223000 h 6223000"/>
              <a:gd name="connsiteX9" fmla="*/ 717547 w 3308347"/>
              <a:gd name="connsiteY9" fmla="*/ 4237558 h 6223000"/>
              <a:gd name="connsiteX10" fmla="*/ 19047 w 3308347"/>
              <a:gd name="connsiteY10" fmla="*/ 1769542 h 6223000"/>
              <a:gd name="connsiteX0" fmla="*/ 19047 w 3463258"/>
              <a:gd name="connsiteY0" fmla="*/ 1769542 h 6223000"/>
              <a:gd name="connsiteX1" fmla="*/ 82547 w 3463258"/>
              <a:gd name="connsiteY1" fmla="*/ 800100 h 6223000"/>
              <a:gd name="connsiteX2" fmla="*/ 582089 w 3463258"/>
              <a:gd name="connsiteY2" fmla="*/ 152400 h 6223000"/>
              <a:gd name="connsiteX3" fmla="*/ 1809747 w 3463258"/>
              <a:gd name="connsiteY3" fmla="*/ 0 h 6223000"/>
              <a:gd name="connsiteX4" fmla="*/ 2986605 w 3463258"/>
              <a:gd name="connsiteY4" fmla="*/ 127000 h 6223000"/>
              <a:gd name="connsiteX5" fmla="*/ 3448047 w 3463258"/>
              <a:gd name="connsiteY5" fmla="*/ 762000 h 6223000"/>
              <a:gd name="connsiteX6" fmla="*/ 3308347 w 3463258"/>
              <a:gd name="connsiteY6" fmla="*/ 1858442 h 6223000"/>
              <a:gd name="connsiteX7" fmla="*/ 2647947 w 3463258"/>
              <a:gd name="connsiteY7" fmla="*/ 4237558 h 6223000"/>
              <a:gd name="connsiteX8" fmla="*/ 1767405 w 3463258"/>
              <a:gd name="connsiteY8" fmla="*/ 6223000 h 6223000"/>
              <a:gd name="connsiteX9" fmla="*/ 1496489 w 3463258"/>
              <a:gd name="connsiteY9" fmla="*/ 6223000 h 6223000"/>
              <a:gd name="connsiteX10" fmla="*/ 717547 w 3463258"/>
              <a:gd name="connsiteY10" fmla="*/ 4237558 h 6223000"/>
              <a:gd name="connsiteX11" fmla="*/ 19047 w 3463258"/>
              <a:gd name="connsiteY11" fmla="*/ 1769542 h 6223000"/>
              <a:gd name="connsiteX0" fmla="*/ 19047 w 3603657"/>
              <a:gd name="connsiteY0" fmla="*/ 1769542 h 6223000"/>
              <a:gd name="connsiteX1" fmla="*/ 82547 w 3603657"/>
              <a:gd name="connsiteY1" fmla="*/ 800100 h 6223000"/>
              <a:gd name="connsiteX2" fmla="*/ 582089 w 3603657"/>
              <a:gd name="connsiteY2" fmla="*/ 152400 h 6223000"/>
              <a:gd name="connsiteX3" fmla="*/ 1809747 w 3603657"/>
              <a:gd name="connsiteY3" fmla="*/ 0 h 6223000"/>
              <a:gd name="connsiteX4" fmla="*/ 2986605 w 3603657"/>
              <a:gd name="connsiteY4" fmla="*/ 127000 h 6223000"/>
              <a:gd name="connsiteX5" fmla="*/ 3448047 w 3603657"/>
              <a:gd name="connsiteY5" fmla="*/ 762000 h 6223000"/>
              <a:gd name="connsiteX6" fmla="*/ 3575047 w 3603657"/>
              <a:gd name="connsiteY6" fmla="*/ 2188642 h 6223000"/>
              <a:gd name="connsiteX7" fmla="*/ 2647947 w 3603657"/>
              <a:gd name="connsiteY7" fmla="*/ 4237558 h 6223000"/>
              <a:gd name="connsiteX8" fmla="*/ 1767405 w 3603657"/>
              <a:gd name="connsiteY8" fmla="*/ 6223000 h 6223000"/>
              <a:gd name="connsiteX9" fmla="*/ 1496489 w 3603657"/>
              <a:gd name="connsiteY9" fmla="*/ 6223000 h 6223000"/>
              <a:gd name="connsiteX10" fmla="*/ 717547 w 3603657"/>
              <a:gd name="connsiteY10" fmla="*/ 4237558 h 6223000"/>
              <a:gd name="connsiteX11" fmla="*/ 19047 w 3603657"/>
              <a:gd name="connsiteY11" fmla="*/ 1769542 h 6223000"/>
              <a:gd name="connsiteX0" fmla="*/ 19047 w 3686435"/>
              <a:gd name="connsiteY0" fmla="*/ 1769542 h 6223000"/>
              <a:gd name="connsiteX1" fmla="*/ 82547 w 3686435"/>
              <a:gd name="connsiteY1" fmla="*/ 800100 h 6223000"/>
              <a:gd name="connsiteX2" fmla="*/ 582089 w 3686435"/>
              <a:gd name="connsiteY2" fmla="*/ 152400 h 6223000"/>
              <a:gd name="connsiteX3" fmla="*/ 1809747 w 3686435"/>
              <a:gd name="connsiteY3" fmla="*/ 0 h 6223000"/>
              <a:gd name="connsiteX4" fmla="*/ 2986605 w 3686435"/>
              <a:gd name="connsiteY4" fmla="*/ 127000 h 6223000"/>
              <a:gd name="connsiteX5" fmla="*/ 3663947 w 3686435"/>
              <a:gd name="connsiteY5" fmla="*/ 723900 h 6223000"/>
              <a:gd name="connsiteX6" fmla="*/ 3575047 w 3686435"/>
              <a:gd name="connsiteY6" fmla="*/ 2188642 h 6223000"/>
              <a:gd name="connsiteX7" fmla="*/ 2647947 w 3686435"/>
              <a:gd name="connsiteY7" fmla="*/ 4237558 h 6223000"/>
              <a:gd name="connsiteX8" fmla="*/ 1767405 w 3686435"/>
              <a:gd name="connsiteY8" fmla="*/ 6223000 h 6223000"/>
              <a:gd name="connsiteX9" fmla="*/ 1496489 w 3686435"/>
              <a:gd name="connsiteY9" fmla="*/ 6223000 h 6223000"/>
              <a:gd name="connsiteX10" fmla="*/ 717547 w 3686435"/>
              <a:gd name="connsiteY10" fmla="*/ 4237558 h 6223000"/>
              <a:gd name="connsiteX11" fmla="*/ 19047 w 3686435"/>
              <a:gd name="connsiteY11" fmla="*/ 1769542 h 6223000"/>
              <a:gd name="connsiteX0" fmla="*/ 19047 w 3686435"/>
              <a:gd name="connsiteY0" fmla="*/ 1883842 h 6337300"/>
              <a:gd name="connsiteX1" fmla="*/ 82547 w 3686435"/>
              <a:gd name="connsiteY1" fmla="*/ 914400 h 6337300"/>
              <a:gd name="connsiteX2" fmla="*/ 582089 w 3686435"/>
              <a:gd name="connsiteY2" fmla="*/ 266700 h 6337300"/>
              <a:gd name="connsiteX3" fmla="*/ 1809747 w 3686435"/>
              <a:gd name="connsiteY3" fmla="*/ 114300 h 6337300"/>
              <a:gd name="connsiteX4" fmla="*/ 2707205 w 3686435"/>
              <a:gd name="connsiteY4" fmla="*/ 0 h 6337300"/>
              <a:gd name="connsiteX5" fmla="*/ 3663947 w 3686435"/>
              <a:gd name="connsiteY5" fmla="*/ 838200 h 6337300"/>
              <a:gd name="connsiteX6" fmla="*/ 3575047 w 3686435"/>
              <a:gd name="connsiteY6" fmla="*/ 2302942 h 6337300"/>
              <a:gd name="connsiteX7" fmla="*/ 2647947 w 3686435"/>
              <a:gd name="connsiteY7" fmla="*/ 4351858 h 6337300"/>
              <a:gd name="connsiteX8" fmla="*/ 1767405 w 3686435"/>
              <a:gd name="connsiteY8" fmla="*/ 6337300 h 6337300"/>
              <a:gd name="connsiteX9" fmla="*/ 1496489 w 3686435"/>
              <a:gd name="connsiteY9" fmla="*/ 6337300 h 6337300"/>
              <a:gd name="connsiteX10" fmla="*/ 717547 w 3686435"/>
              <a:gd name="connsiteY10" fmla="*/ 4351858 h 6337300"/>
              <a:gd name="connsiteX11" fmla="*/ 19047 w 3686435"/>
              <a:gd name="connsiteY11" fmla="*/ 1883842 h 6337300"/>
              <a:gd name="connsiteX0" fmla="*/ 19047 w 3686435"/>
              <a:gd name="connsiteY0" fmla="*/ 2023542 h 6477000"/>
              <a:gd name="connsiteX1" fmla="*/ 82547 w 3686435"/>
              <a:gd name="connsiteY1" fmla="*/ 1054100 h 6477000"/>
              <a:gd name="connsiteX2" fmla="*/ 582089 w 3686435"/>
              <a:gd name="connsiteY2" fmla="*/ 406400 h 6477000"/>
              <a:gd name="connsiteX3" fmla="*/ 1720847 w 3686435"/>
              <a:gd name="connsiteY3" fmla="*/ 0 h 6477000"/>
              <a:gd name="connsiteX4" fmla="*/ 2707205 w 3686435"/>
              <a:gd name="connsiteY4" fmla="*/ 139700 h 6477000"/>
              <a:gd name="connsiteX5" fmla="*/ 3663947 w 3686435"/>
              <a:gd name="connsiteY5" fmla="*/ 977900 h 6477000"/>
              <a:gd name="connsiteX6" fmla="*/ 3575047 w 3686435"/>
              <a:gd name="connsiteY6" fmla="*/ 2442642 h 6477000"/>
              <a:gd name="connsiteX7" fmla="*/ 2647947 w 3686435"/>
              <a:gd name="connsiteY7" fmla="*/ 4491558 h 6477000"/>
              <a:gd name="connsiteX8" fmla="*/ 1767405 w 3686435"/>
              <a:gd name="connsiteY8" fmla="*/ 6477000 h 6477000"/>
              <a:gd name="connsiteX9" fmla="*/ 1496489 w 3686435"/>
              <a:gd name="connsiteY9" fmla="*/ 6477000 h 6477000"/>
              <a:gd name="connsiteX10" fmla="*/ 717547 w 3686435"/>
              <a:gd name="connsiteY10" fmla="*/ 4491558 h 6477000"/>
              <a:gd name="connsiteX11" fmla="*/ 19047 w 3686435"/>
              <a:gd name="connsiteY11" fmla="*/ 2023542 h 6477000"/>
              <a:gd name="connsiteX0" fmla="*/ 19047 w 3686435"/>
              <a:gd name="connsiteY0" fmla="*/ 2023542 h 6477000"/>
              <a:gd name="connsiteX1" fmla="*/ 82547 w 3686435"/>
              <a:gd name="connsiteY1" fmla="*/ 1054100 h 6477000"/>
              <a:gd name="connsiteX2" fmla="*/ 493189 w 3686435"/>
              <a:gd name="connsiteY2" fmla="*/ 279400 h 6477000"/>
              <a:gd name="connsiteX3" fmla="*/ 1720847 w 3686435"/>
              <a:gd name="connsiteY3" fmla="*/ 0 h 6477000"/>
              <a:gd name="connsiteX4" fmla="*/ 2707205 w 3686435"/>
              <a:gd name="connsiteY4" fmla="*/ 139700 h 6477000"/>
              <a:gd name="connsiteX5" fmla="*/ 3663947 w 3686435"/>
              <a:gd name="connsiteY5" fmla="*/ 977900 h 6477000"/>
              <a:gd name="connsiteX6" fmla="*/ 3575047 w 3686435"/>
              <a:gd name="connsiteY6" fmla="*/ 2442642 h 6477000"/>
              <a:gd name="connsiteX7" fmla="*/ 2647947 w 3686435"/>
              <a:gd name="connsiteY7" fmla="*/ 4491558 h 6477000"/>
              <a:gd name="connsiteX8" fmla="*/ 1767405 w 3686435"/>
              <a:gd name="connsiteY8" fmla="*/ 6477000 h 6477000"/>
              <a:gd name="connsiteX9" fmla="*/ 1496489 w 3686435"/>
              <a:gd name="connsiteY9" fmla="*/ 6477000 h 6477000"/>
              <a:gd name="connsiteX10" fmla="*/ 717547 w 3686435"/>
              <a:gd name="connsiteY10" fmla="*/ 4491558 h 6477000"/>
              <a:gd name="connsiteX11" fmla="*/ 19047 w 3686435"/>
              <a:gd name="connsiteY11" fmla="*/ 2023542 h 6477000"/>
              <a:gd name="connsiteX0" fmla="*/ 5017 w 3812105"/>
              <a:gd name="connsiteY0" fmla="*/ 2201342 h 6477000"/>
              <a:gd name="connsiteX1" fmla="*/ 208217 w 3812105"/>
              <a:gd name="connsiteY1" fmla="*/ 1054100 h 6477000"/>
              <a:gd name="connsiteX2" fmla="*/ 618859 w 3812105"/>
              <a:gd name="connsiteY2" fmla="*/ 279400 h 6477000"/>
              <a:gd name="connsiteX3" fmla="*/ 1846517 w 3812105"/>
              <a:gd name="connsiteY3" fmla="*/ 0 h 6477000"/>
              <a:gd name="connsiteX4" fmla="*/ 2832875 w 3812105"/>
              <a:gd name="connsiteY4" fmla="*/ 139700 h 6477000"/>
              <a:gd name="connsiteX5" fmla="*/ 3789617 w 3812105"/>
              <a:gd name="connsiteY5" fmla="*/ 977900 h 6477000"/>
              <a:gd name="connsiteX6" fmla="*/ 3700717 w 3812105"/>
              <a:gd name="connsiteY6" fmla="*/ 2442642 h 6477000"/>
              <a:gd name="connsiteX7" fmla="*/ 2773617 w 3812105"/>
              <a:gd name="connsiteY7" fmla="*/ 4491558 h 6477000"/>
              <a:gd name="connsiteX8" fmla="*/ 1893075 w 3812105"/>
              <a:gd name="connsiteY8" fmla="*/ 6477000 h 6477000"/>
              <a:gd name="connsiteX9" fmla="*/ 1622159 w 3812105"/>
              <a:gd name="connsiteY9" fmla="*/ 6477000 h 6477000"/>
              <a:gd name="connsiteX10" fmla="*/ 843217 w 3812105"/>
              <a:gd name="connsiteY10" fmla="*/ 4491558 h 6477000"/>
              <a:gd name="connsiteX11" fmla="*/ 5017 w 3812105"/>
              <a:gd name="connsiteY11" fmla="*/ 2201342 h 6477000"/>
              <a:gd name="connsiteX0" fmla="*/ 19047 w 3826135"/>
              <a:gd name="connsiteY0" fmla="*/ 2201342 h 6477000"/>
              <a:gd name="connsiteX1" fmla="*/ 82547 w 3826135"/>
              <a:gd name="connsiteY1" fmla="*/ 1016000 h 6477000"/>
              <a:gd name="connsiteX2" fmla="*/ 632889 w 3826135"/>
              <a:gd name="connsiteY2" fmla="*/ 279400 h 6477000"/>
              <a:gd name="connsiteX3" fmla="*/ 1860547 w 3826135"/>
              <a:gd name="connsiteY3" fmla="*/ 0 h 6477000"/>
              <a:gd name="connsiteX4" fmla="*/ 2846905 w 3826135"/>
              <a:gd name="connsiteY4" fmla="*/ 139700 h 6477000"/>
              <a:gd name="connsiteX5" fmla="*/ 3803647 w 3826135"/>
              <a:gd name="connsiteY5" fmla="*/ 977900 h 6477000"/>
              <a:gd name="connsiteX6" fmla="*/ 3714747 w 3826135"/>
              <a:gd name="connsiteY6" fmla="*/ 2442642 h 6477000"/>
              <a:gd name="connsiteX7" fmla="*/ 2787647 w 3826135"/>
              <a:gd name="connsiteY7" fmla="*/ 4491558 h 6477000"/>
              <a:gd name="connsiteX8" fmla="*/ 1907105 w 3826135"/>
              <a:gd name="connsiteY8" fmla="*/ 6477000 h 6477000"/>
              <a:gd name="connsiteX9" fmla="*/ 1636189 w 3826135"/>
              <a:gd name="connsiteY9" fmla="*/ 6477000 h 6477000"/>
              <a:gd name="connsiteX10" fmla="*/ 857247 w 3826135"/>
              <a:gd name="connsiteY10" fmla="*/ 4491558 h 6477000"/>
              <a:gd name="connsiteX11" fmla="*/ 19047 w 3826135"/>
              <a:gd name="connsiteY11" fmla="*/ 2201342 h 647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26135" h="6477000">
                <a:moveTo>
                  <a:pt x="19047" y="2201342"/>
                </a:moveTo>
                <a:cubicBezTo>
                  <a:pt x="-14820" y="1645366"/>
                  <a:pt x="-9177" y="1249540"/>
                  <a:pt x="82547" y="1016000"/>
                </a:cubicBezTo>
                <a:cubicBezTo>
                  <a:pt x="174271" y="782460"/>
                  <a:pt x="389472" y="370417"/>
                  <a:pt x="632889" y="279400"/>
                </a:cubicBezTo>
                <a:lnTo>
                  <a:pt x="1860547" y="0"/>
                </a:lnTo>
                <a:lnTo>
                  <a:pt x="2846905" y="139700"/>
                </a:lnTo>
                <a:cubicBezTo>
                  <a:pt x="3081855" y="285750"/>
                  <a:pt x="3750023" y="689326"/>
                  <a:pt x="3803647" y="977900"/>
                </a:cubicBezTo>
                <a:cubicBezTo>
                  <a:pt x="3857271" y="1266474"/>
                  <a:pt x="3809997" y="1882432"/>
                  <a:pt x="3714747" y="2442642"/>
                </a:cubicBezTo>
                <a:lnTo>
                  <a:pt x="2787647" y="4491558"/>
                </a:lnTo>
                <a:cubicBezTo>
                  <a:pt x="2787647" y="4725363"/>
                  <a:pt x="2140910" y="6477000"/>
                  <a:pt x="1907105" y="6477000"/>
                </a:cubicBezTo>
                <a:lnTo>
                  <a:pt x="1636189" y="6477000"/>
                </a:lnTo>
                <a:cubicBezTo>
                  <a:pt x="1402384" y="6477000"/>
                  <a:pt x="857247" y="4725363"/>
                  <a:pt x="857247" y="4491558"/>
                </a:cubicBezTo>
                <a:lnTo>
                  <a:pt x="19047" y="2201342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  <a:alpha val="78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3" name="Rectangle à coins arrondis 72"/>
          <p:cNvSpPr/>
          <p:nvPr/>
        </p:nvSpPr>
        <p:spPr>
          <a:xfrm>
            <a:off x="2525901" y="3022600"/>
            <a:ext cx="152401" cy="34925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4" name="Ellipse 73"/>
          <p:cNvSpPr/>
          <p:nvPr/>
        </p:nvSpPr>
        <p:spPr>
          <a:xfrm>
            <a:off x="2417435" y="2767568"/>
            <a:ext cx="369332" cy="3693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87" name="Connecteur en arc 86"/>
          <p:cNvCxnSpPr/>
          <p:nvPr/>
        </p:nvCxnSpPr>
        <p:spPr>
          <a:xfrm rot="16200000" flipH="1">
            <a:off x="449451" y="2115998"/>
            <a:ext cx="2971800" cy="983732"/>
          </a:xfrm>
          <a:prstGeom prst="curvedConnector3">
            <a:avLst>
              <a:gd name="adj1" fmla="val 120085"/>
            </a:avLst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necteur en arc 94"/>
          <p:cNvCxnSpPr/>
          <p:nvPr/>
        </p:nvCxnSpPr>
        <p:spPr>
          <a:xfrm rot="5400000">
            <a:off x="1701337" y="2103832"/>
            <a:ext cx="3065064" cy="914801"/>
          </a:xfrm>
          <a:prstGeom prst="curvedConnector3">
            <a:avLst>
              <a:gd name="adj1" fmla="val 117124"/>
            </a:avLst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45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0.00162 L 0.04062 0.10718 " pathEditMode="relative" ptsTypes="AA">
                                      <p:cBhvr>
                                        <p:cTn id="1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3.7037E-6 L -0.02708 0.1166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9" y="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animBg="1"/>
      <p:bldP spid="204" grpId="0" animBg="1"/>
      <p:bldP spid="20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4732" y="154745"/>
            <a:ext cx="95238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II. PROCESSUS DE GASTRULATION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6609" y="1262741"/>
            <a:ext cx="1139483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 smtClean="0">
                <a:solidFill>
                  <a:srgbClr val="7030A0"/>
                </a:solidFill>
              </a:rPr>
              <a:t>a) MISE EN PLACE DES 3 FEUILLETS PRIMITIFS </a:t>
            </a:r>
            <a:r>
              <a:rPr lang="en-US" sz="2800" i="1" u="sng" dirty="0" smtClean="0">
                <a:solidFill>
                  <a:srgbClr val="7030A0"/>
                </a:solidFill>
              </a:rPr>
              <a:t>J15-17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3557" y="2062960"/>
            <a:ext cx="110150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pPr algn="r"/>
            <a:endParaRPr lang="en-US" sz="20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323557" y="2062960"/>
            <a:ext cx="108883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 err="1" smtClean="0"/>
              <a:t>À</a:t>
            </a:r>
            <a:r>
              <a:rPr lang="en-US" sz="2000" dirty="0" smtClean="0"/>
              <a:t> PARTIR DE LA LIGNE PRIMITIVE, ON VA DEFINIR DES </a:t>
            </a:r>
            <a:r>
              <a:rPr lang="en-US" sz="2000" u="sng" dirty="0" smtClean="0"/>
              <a:t>TERRITOIRES CELLULAIRES</a:t>
            </a:r>
            <a:r>
              <a:rPr lang="en-US" sz="2000" dirty="0" smtClean="0"/>
              <a:t>:</a:t>
            </a:r>
          </a:p>
          <a:p>
            <a:pPr marL="285750" indent="-285750">
              <a:buFont typeface="Arial" charset="0"/>
              <a:buChar char="•"/>
            </a:pPr>
            <a:endParaRPr lang="en-US" sz="2000" dirty="0" smtClean="0"/>
          </a:p>
          <a:p>
            <a:pPr marL="285750" indent="-285750">
              <a:buFontTx/>
              <a:buChar char="-"/>
            </a:pPr>
            <a:r>
              <a:rPr lang="en-US" sz="2000" b="1" u="sng" dirty="0" smtClean="0"/>
              <a:t>MESOBLASTE EXTRA EMBRYONNAIRE</a:t>
            </a:r>
            <a:r>
              <a:rPr lang="en-US" sz="2000" dirty="0" smtClean="0"/>
              <a:t>: PARTIE POSTERIEURE DE LA LP</a:t>
            </a:r>
          </a:p>
          <a:p>
            <a:pPr marL="285750" indent="-285750">
              <a:buFontTx/>
              <a:buChar char="-"/>
            </a:pPr>
            <a:r>
              <a:rPr lang="en-US" sz="2000" b="1" u="sng" dirty="0" smtClean="0"/>
              <a:t>MESOBLASTE INTRA-EMBRYONNAIRE </a:t>
            </a:r>
            <a:r>
              <a:rPr lang="en-US" sz="1600" dirty="0" smtClean="0"/>
              <a:t>(SUR LA PARTIE LATERALE DU DISQUE): </a:t>
            </a:r>
            <a:r>
              <a:rPr lang="en-US" sz="2000" dirty="0" smtClean="0"/>
              <a:t>PARTIE MOYENNE DE LA LP</a:t>
            </a:r>
          </a:p>
          <a:p>
            <a:pPr marL="285750" indent="-285750">
              <a:buFontTx/>
              <a:buChar char="-"/>
            </a:pPr>
            <a:r>
              <a:rPr lang="en-US" sz="2000" b="1" u="sng" dirty="0" smtClean="0"/>
              <a:t>ENDODERME ET MIE </a:t>
            </a:r>
            <a:r>
              <a:rPr lang="en-US" sz="1600" dirty="0" smtClean="0"/>
              <a:t>(ADJACENT A L’AXE LONGITUDINAL): </a:t>
            </a:r>
            <a:r>
              <a:rPr lang="en-US" sz="2000" dirty="0" smtClean="0"/>
              <a:t>PARTIE ANTERIEURE DE LA LP</a:t>
            </a:r>
          </a:p>
          <a:p>
            <a:pPr marL="342900" indent="-342900">
              <a:buFont typeface="Arial" charset="0"/>
              <a:buChar char="•"/>
            </a:pPr>
            <a:endParaRPr lang="en-US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1175" y="3704748"/>
            <a:ext cx="5239766" cy="3153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7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4732" y="154745"/>
            <a:ext cx="95238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II. PROCESSUS DE GASTRULATION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6609" y="1262741"/>
            <a:ext cx="1139483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 smtClean="0">
                <a:solidFill>
                  <a:srgbClr val="7030A0"/>
                </a:solidFill>
              </a:rPr>
              <a:t>a) MISE EN PLACE DES 3 FEUILLETS PRIMITIFS </a:t>
            </a:r>
            <a:r>
              <a:rPr lang="en-US" sz="2800" i="1" u="sng" dirty="0" smtClean="0">
                <a:solidFill>
                  <a:srgbClr val="7030A0"/>
                </a:solidFill>
              </a:rPr>
              <a:t>J15-17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3557" y="2062960"/>
            <a:ext cx="110150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pPr algn="r"/>
            <a:endParaRPr lang="en-US" sz="20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238213" y="2064641"/>
            <a:ext cx="1088839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 smtClean="0"/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ON NOTE </a:t>
            </a:r>
            <a:r>
              <a:rPr lang="en-US" sz="2000" u="sng" dirty="0" smtClean="0"/>
              <a:t>2 RÉGIONS DU SOUDURE</a:t>
            </a:r>
            <a:r>
              <a:rPr lang="en-US" sz="2000" dirty="0" smtClean="0"/>
              <a:t> ENTRE ECTODERME ET                                             ENDODERME, NON COLONISÉES PAR LES CELLULES MESODERMIQUES: </a:t>
            </a:r>
          </a:p>
          <a:p>
            <a:pPr marL="342900" indent="-342900">
              <a:buFont typeface="Arial" charset="0"/>
              <a:buChar char="•"/>
            </a:pPr>
            <a:endParaRPr lang="en-US" sz="2000" dirty="0" smtClean="0"/>
          </a:p>
          <a:p>
            <a:r>
              <a:rPr lang="en-US" sz="2000" dirty="0" smtClean="0"/>
              <a:t> -   </a:t>
            </a:r>
            <a:r>
              <a:rPr lang="en-US" sz="2000" b="1" u="sng" dirty="0" smtClean="0"/>
              <a:t>MEMBRANE PHARYNGIENNE </a:t>
            </a:r>
            <a:r>
              <a:rPr lang="en-US" sz="2000" dirty="0" smtClean="0"/>
              <a:t>(ROSTRALE/CRANIALE)</a:t>
            </a:r>
          </a:p>
          <a:p>
            <a:r>
              <a:rPr lang="en-US" sz="2000" dirty="0" smtClean="0"/>
              <a:t> -   </a:t>
            </a:r>
            <a:r>
              <a:rPr lang="en-US" sz="2000" b="1" u="sng" dirty="0" smtClean="0"/>
              <a:t>MEMBRANE CLOACALE </a:t>
            </a:r>
            <a:r>
              <a:rPr lang="en-US" sz="2000" dirty="0" smtClean="0"/>
              <a:t>(CAUDALE) </a:t>
            </a:r>
            <a:endParaRPr lang="en-US" sz="2000" dirty="0"/>
          </a:p>
          <a:p>
            <a:pPr marL="342900" indent="-342900">
              <a:buFont typeface="Arial" charset="0"/>
              <a:buChar char="•"/>
            </a:pPr>
            <a:endParaRPr lang="en-US" sz="2000" dirty="0" smtClean="0"/>
          </a:p>
          <a:p>
            <a:pPr marL="342900" indent="-342900">
              <a:buFont typeface="Arial" charset="0"/>
              <a:buChar char="•"/>
            </a:pPr>
            <a:endParaRPr lang="en-US" sz="2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3950" y="3380471"/>
            <a:ext cx="3227754" cy="3274307"/>
          </a:xfrm>
          <a:prstGeom prst="rect">
            <a:avLst/>
          </a:prstGeom>
        </p:spPr>
      </p:pic>
      <p:sp>
        <p:nvSpPr>
          <p:cNvPr id="10" name="Frame 9"/>
          <p:cNvSpPr/>
          <p:nvPr/>
        </p:nvSpPr>
        <p:spPr>
          <a:xfrm>
            <a:off x="8138629" y="3469035"/>
            <a:ext cx="942535" cy="337625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Frame 11"/>
          <p:cNvSpPr/>
          <p:nvPr/>
        </p:nvSpPr>
        <p:spPr>
          <a:xfrm>
            <a:off x="9435905" y="6097286"/>
            <a:ext cx="998806" cy="57118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4344103" y="3907957"/>
            <a:ext cx="4970585" cy="247491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6172200" y="3562206"/>
            <a:ext cx="1966429" cy="7384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3450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à coins arrondis 1"/>
          <p:cNvSpPr/>
          <p:nvPr/>
        </p:nvSpPr>
        <p:spPr>
          <a:xfrm>
            <a:off x="4463583" y="114300"/>
            <a:ext cx="3826135" cy="6477000"/>
          </a:xfrm>
          <a:custGeom>
            <a:avLst/>
            <a:gdLst>
              <a:gd name="connsiteX0" fmla="*/ 0 w 2540000"/>
              <a:gd name="connsiteY0" fmla="*/ 423342 h 3340100"/>
              <a:gd name="connsiteX1" fmla="*/ 423342 w 2540000"/>
              <a:gd name="connsiteY1" fmla="*/ 0 h 3340100"/>
              <a:gd name="connsiteX2" fmla="*/ 2116658 w 2540000"/>
              <a:gd name="connsiteY2" fmla="*/ 0 h 3340100"/>
              <a:gd name="connsiteX3" fmla="*/ 2540000 w 2540000"/>
              <a:gd name="connsiteY3" fmla="*/ 423342 h 3340100"/>
              <a:gd name="connsiteX4" fmla="*/ 2540000 w 2540000"/>
              <a:gd name="connsiteY4" fmla="*/ 2916758 h 3340100"/>
              <a:gd name="connsiteX5" fmla="*/ 2116658 w 2540000"/>
              <a:gd name="connsiteY5" fmla="*/ 3340100 h 3340100"/>
              <a:gd name="connsiteX6" fmla="*/ 423342 w 2540000"/>
              <a:gd name="connsiteY6" fmla="*/ 3340100 h 3340100"/>
              <a:gd name="connsiteX7" fmla="*/ 0 w 2540000"/>
              <a:gd name="connsiteY7" fmla="*/ 2916758 h 3340100"/>
              <a:gd name="connsiteX8" fmla="*/ 0 w 2540000"/>
              <a:gd name="connsiteY8" fmla="*/ 423342 h 3340100"/>
              <a:gd name="connsiteX0" fmla="*/ 0 w 2540000"/>
              <a:gd name="connsiteY0" fmla="*/ 423342 h 4851400"/>
              <a:gd name="connsiteX1" fmla="*/ 423342 w 2540000"/>
              <a:gd name="connsiteY1" fmla="*/ 0 h 4851400"/>
              <a:gd name="connsiteX2" fmla="*/ 2116658 w 2540000"/>
              <a:gd name="connsiteY2" fmla="*/ 0 h 4851400"/>
              <a:gd name="connsiteX3" fmla="*/ 2540000 w 2540000"/>
              <a:gd name="connsiteY3" fmla="*/ 423342 h 4851400"/>
              <a:gd name="connsiteX4" fmla="*/ 2540000 w 2540000"/>
              <a:gd name="connsiteY4" fmla="*/ 2916758 h 4851400"/>
              <a:gd name="connsiteX5" fmla="*/ 1329258 w 2540000"/>
              <a:gd name="connsiteY5" fmla="*/ 4851400 h 4851400"/>
              <a:gd name="connsiteX6" fmla="*/ 423342 w 2540000"/>
              <a:gd name="connsiteY6" fmla="*/ 3340100 h 4851400"/>
              <a:gd name="connsiteX7" fmla="*/ 0 w 2540000"/>
              <a:gd name="connsiteY7" fmla="*/ 2916758 h 4851400"/>
              <a:gd name="connsiteX8" fmla="*/ 0 w 2540000"/>
              <a:gd name="connsiteY8" fmla="*/ 423342 h 4851400"/>
              <a:gd name="connsiteX0" fmla="*/ 0 w 2540000"/>
              <a:gd name="connsiteY0" fmla="*/ 423342 h 4902200"/>
              <a:gd name="connsiteX1" fmla="*/ 423342 w 2540000"/>
              <a:gd name="connsiteY1" fmla="*/ 0 h 4902200"/>
              <a:gd name="connsiteX2" fmla="*/ 2116658 w 2540000"/>
              <a:gd name="connsiteY2" fmla="*/ 0 h 4902200"/>
              <a:gd name="connsiteX3" fmla="*/ 2540000 w 2540000"/>
              <a:gd name="connsiteY3" fmla="*/ 423342 h 4902200"/>
              <a:gd name="connsiteX4" fmla="*/ 2540000 w 2540000"/>
              <a:gd name="connsiteY4" fmla="*/ 2916758 h 4902200"/>
              <a:gd name="connsiteX5" fmla="*/ 1329258 w 2540000"/>
              <a:gd name="connsiteY5" fmla="*/ 4851400 h 4902200"/>
              <a:gd name="connsiteX6" fmla="*/ 1071042 w 2540000"/>
              <a:gd name="connsiteY6" fmla="*/ 4902200 h 4902200"/>
              <a:gd name="connsiteX7" fmla="*/ 0 w 2540000"/>
              <a:gd name="connsiteY7" fmla="*/ 2916758 h 4902200"/>
              <a:gd name="connsiteX8" fmla="*/ 0 w 2540000"/>
              <a:gd name="connsiteY8" fmla="*/ 423342 h 4902200"/>
              <a:gd name="connsiteX0" fmla="*/ 0 w 2540000"/>
              <a:gd name="connsiteY0" fmla="*/ 423342 h 4902200"/>
              <a:gd name="connsiteX1" fmla="*/ 423342 w 2540000"/>
              <a:gd name="connsiteY1" fmla="*/ 0 h 4902200"/>
              <a:gd name="connsiteX2" fmla="*/ 2116658 w 2540000"/>
              <a:gd name="connsiteY2" fmla="*/ 0 h 4902200"/>
              <a:gd name="connsiteX3" fmla="*/ 2540000 w 2540000"/>
              <a:gd name="connsiteY3" fmla="*/ 423342 h 4902200"/>
              <a:gd name="connsiteX4" fmla="*/ 2540000 w 2540000"/>
              <a:gd name="connsiteY4" fmla="*/ 2916758 h 4902200"/>
              <a:gd name="connsiteX5" fmla="*/ 1341958 w 2540000"/>
              <a:gd name="connsiteY5" fmla="*/ 4902200 h 4902200"/>
              <a:gd name="connsiteX6" fmla="*/ 1071042 w 2540000"/>
              <a:gd name="connsiteY6" fmla="*/ 4902200 h 4902200"/>
              <a:gd name="connsiteX7" fmla="*/ 0 w 2540000"/>
              <a:gd name="connsiteY7" fmla="*/ 2916758 h 4902200"/>
              <a:gd name="connsiteX8" fmla="*/ 0 w 2540000"/>
              <a:gd name="connsiteY8" fmla="*/ 423342 h 4902200"/>
              <a:gd name="connsiteX0" fmla="*/ 0 w 2540000"/>
              <a:gd name="connsiteY0" fmla="*/ 1388542 h 5867400"/>
              <a:gd name="connsiteX1" fmla="*/ 423342 w 2540000"/>
              <a:gd name="connsiteY1" fmla="*/ 965200 h 5867400"/>
              <a:gd name="connsiteX2" fmla="*/ 1257300 w 2540000"/>
              <a:gd name="connsiteY2" fmla="*/ 0 h 5867400"/>
              <a:gd name="connsiteX3" fmla="*/ 2116658 w 2540000"/>
              <a:gd name="connsiteY3" fmla="*/ 965200 h 5867400"/>
              <a:gd name="connsiteX4" fmla="*/ 2540000 w 2540000"/>
              <a:gd name="connsiteY4" fmla="*/ 1388542 h 5867400"/>
              <a:gd name="connsiteX5" fmla="*/ 2540000 w 2540000"/>
              <a:gd name="connsiteY5" fmla="*/ 3881958 h 5867400"/>
              <a:gd name="connsiteX6" fmla="*/ 1341958 w 2540000"/>
              <a:gd name="connsiteY6" fmla="*/ 5867400 h 5867400"/>
              <a:gd name="connsiteX7" fmla="*/ 1071042 w 2540000"/>
              <a:gd name="connsiteY7" fmla="*/ 5867400 h 5867400"/>
              <a:gd name="connsiteX8" fmla="*/ 0 w 2540000"/>
              <a:gd name="connsiteY8" fmla="*/ 3881958 h 5867400"/>
              <a:gd name="connsiteX9" fmla="*/ 0 w 2540000"/>
              <a:gd name="connsiteY9" fmla="*/ 1388542 h 5867400"/>
              <a:gd name="connsiteX0" fmla="*/ 0 w 2562399"/>
              <a:gd name="connsiteY0" fmla="*/ 1388542 h 5867400"/>
              <a:gd name="connsiteX1" fmla="*/ 423342 w 2562399"/>
              <a:gd name="connsiteY1" fmla="*/ 965200 h 5867400"/>
              <a:gd name="connsiteX2" fmla="*/ 1257300 w 2562399"/>
              <a:gd name="connsiteY2" fmla="*/ 0 h 5867400"/>
              <a:gd name="connsiteX3" fmla="*/ 2408758 w 2562399"/>
              <a:gd name="connsiteY3" fmla="*/ 0 h 5867400"/>
              <a:gd name="connsiteX4" fmla="*/ 2540000 w 2562399"/>
              <a:gd name="connsiteY4" fmla="*/ 1388542 h 5867400"/>
              <a:gd name="connsiteX5" fmla="*/ 2540000 w 2562399"/>
              <a:gd name="connsiteY5" fmla="*/ 3881958 h 5867400"/>
              <a:gd name="connsiteX6" fmla="*/ 1341958 w 2562399"/>
              <a:gd name="connsiteY6" fmla="*/ 5867400 h 5867400"/>
              <a:gd name="connsiteX7" fmla="*/ 1071042 w 2562399"/>
              <a:gd name="connsiteY7" fmla="*/ 5867400 h 5867400"/>
              <a:gd name="connsiteX8" fmla="*/ 0 w 2562399"/>
              <a:gd name="connsiteY8" fmla="*/ 3881958 h 5867400"/>
              <a:gd name="connsiteX9" fmla="*/ 0 w 2562399"/>
              <a:gd name="connsiteY9" fmla="*/ 1388542 h 5867400"/>
              <a:gd name="connsiteX0" fmla="*/ 16974 w 2579373"/>
              <a:gd name="connsiteY0" fmla="*/ 1388542 h 5867400"/>
              <a:gd name="connsiteX1" fmla="*/ 160916 w 2579373"/>
              <a:gd name="connsiteY1" fmla="*/ 12700 h 5867400"/>
              <a:gd name="connsiteX2" fmla="*/ 1274274 w 2579373"/>
              <a:gd name="connsiteY2" fmla="*/ 0 h 5867400"/>
              <a:gd name="connsiteX3" fmla="*/ 2425732 w 2579373"/>
              <a:gd name="connsiteY3" fmla="*/ 0 h 5867400"/>
              <a:gd name="connsiteX4" fmla="*/ 2556974 w 2579373"/>
              <a:gd name="connsiteY4" fmla="*/ 1388542 h 5867400"/>
              <a:gd name="connsiteX5" fmla="*/ 2556974 w 2579373"/>
              <a:gd name="connsiteY5" fmla="*/ 3881958 h 5867400"/>
              <a:gd name="connsiteX6" fmla="*/ 1358932 w 2579373"/>
              <a:gd name="connsiteY6" fmla="*/ 5867400 h 5867400"/>
              <a:gd name="connsiteX7" fmla="*/ 1088016 w 2579373"/>
              <a:gd name="connsiteY7" fmla="*/ 5867400 h 5867400"/>
              <a:gd name="connsiteX8" fmla="*/ 16974 w 2579373"/>
              <a:gd name="connsiteY8" fmla="*/ 3881958 h 5867400"/>
              <a:gd name="connsiteX9" fmla="*/ 16974 w 2579373"/>
              <a:gd name="connsiteY9" fmla="*/ 1388542 h 5867400"/>
              <a:gd name="connsiteX0" fmla="*/ 0 w 2968799"/>
              <a:gd name="connsiteY0" fmla="*/ 1413942 h 5867400"/>
              <a:gd name="connsiteX1" fmla="*/ 550342 w 2968799"/>
              <a:gd name="connsiteY1" fmla="*/ 12700 h 5867400"/>
              <a:gd name="connsiteX2" fmla="*/ 1663700 w 2968799"/>
              <a:gd name="connsiteY2" fmla="*/ 0 h 5867400"/>
              <a:gd name="connsiteX3" fmla="*/ 2815158 w 2968799"/>
              <a:gd name="connsiteY3" fmla="*/ 0 h 5867400"/>
              <a:gd name="connsiteX4" fmla="*/ 2946400 w 2968799"/>
              <a:gd name="connsiteY4" fmla="*/ 1388542 h 5867400"/>
              <a:gd name="connsiteX5" fmla="*/ 2946400 w 2968799"/>
              <a:gd name="connsiteY5" fmla="*/ 3881958 h 5867400"/>
              <a:gd name="connsiteX6" fmla="*/ 1748358 w 2968799"/>
              <a:gd name="connsiteY6" fmla="*/ 5867400 h 5867400"/>
              <a:gd name="connsiteX7" fmla="*/ 1477442 w 2968799"/>
              <a:gd name="connsiteY7" fmla="*/ 5867400 h 5867400"/>
              <a:gd name="connsiteX8" fmla="*/ 406400 w 2968799"/>
              <a:gd name="connsiteY8" fmla="*/ 3881958 h 5867400"/>
              <a:gd name="connsiteX9" fmla="*/ 0 w 2968799"/>
              <a:gd name="connsiteY9" fmla="*/ 1413942 h 5867400"/>
              <a:gd name="connsiteX0" fmla="*/ 19047 w 2987846"/>
              <a:gd name="connsiteY0" fmla="*/ 1413942 h 5867400"/>
              <a:gd name="connsiteX1" fmla="*/ 82547 w 2987846"/>
              <a:gd name="connsiteY1" fmla="*/ 444500 h 5867400"/>
              <a:gd name="connsiteX2" fmla="*/ 569389 w 2987846"/>
              <a:gd name="connsiteY2" fmla="*/ 12700 h 5867400"/>
              <a:gd name="connsiteX3" fmla="*/ 1682747 w 2987846"/>
              <a:gd name="connsiteY3" fmla="*/ 0 h 5867400"/>
              <a:gd name="connsiteX4" fmla="*/ 2834205 w 2987846"/>
              <a:gd name="connsiteY4" fmla="*/ 0 h 5867400"/>
              <a:gd name="connsiteX5" fmla="*/ 2965447 w 2987846"/>
              <a:gd name="connsiteY5" fmla="*/ 1388542 h 5867400"/>
              <a:gd name="connsiteX6" fmla="*/ 2965447 w 2987846"/>
              <a:gd name="connsiteY6" fmla="*/ 3881958 h 5867400"/>
              <a:gd name="connsiteX7" fmla="*/ 1767405 w 2987846"/>
              <a:gd name="connsiteY7" fmla="*/ 5867400 h 5867400"/>
              <a:gd name="connsiteX8" fmla="*/ 1496489 w 2987846"/>
              <a:gd name="connsiteY8" fmla="*/ 5867400 h 5867400"/>
              <a:gd name="connsiteX9" fmla="*/ 425447 w 2987846"/>
              <a:gd name="connsiteY9" fmla="*/ 3881958 h 5867400"/>
              <a:gd name="connsiteX10" fmla="*/ 19047 w 2987846"/>
              <a:gd name="connsiteY10" fmla="*/ 1413942 h 5867400"/>
              <a:gd name="connsiteX0" fmla="*/ 19047 w 2987846"/>
              <a:gd name="connsiteY0" fmla="*/ 1617142 h 6070600"/>
              <a:gd name="connsiteX1" fmla="*/ 82547 w 2987846"/>
              <a:gd name="connsiteY1" fmla="*/ 647700 h 6070600"/>
              <a:gd name="connsiteX2" fmla="*/ 582089 w 2987846"/>
              <a:gd name="connsiteY2" fmla="*/ 0 h 6070600"/>
              <a:gd name="connsiteX3" fmla="*/ 1682747 w 2987846"/>
              <a:gd name="connsiteY3" fmla="*/ 203200 h 6070600"/>
              <a:gd name="connsiteX4" fmla="*/ 2834205 w 2987846"/>
              <a:gd name="connsiteY4" fmla="*/ 203200 h 6070600"/>
              <a:gd name="connsiteX5" fmla="*/ 2965447 w 2987846"/>
              <a:gd name="connsiteY5" fmla="*/ 1591742 h 6070600"/>
              <a:gd name="connsiteX6" fmla="*/ 2965447 w 2987846"/>
              <a:gd name="connsiteY6" fmla="*/ 4085158 h 6070600"/>
              <a:gd name="connsiteX7" fmla="*/ 1767405 w 2987846"/>
              <a:gd name="connsiteY7" fmla="*/ 6070600 h 6070600"/>
              <a:gd name="connsiteX8" fmla="*/ 1496489 w 2987846"/>
              <a:gd name="connsiteY8" fmla="*/ 6070600 h 6070600"/>
              <a:gd name="connsiteX9" fmla="*/ 425447 w 2987846"/>
              <a:gd name="connsiteY9" fmla="*/ 4085158 h 6070600"/>
              <a:gd name="connsiteX10" fmla="*/ 19047 w 2987846"/>
              <a:gd name="connsiteY10" fmla="*/ 1617142 h 6070600"/>
              <a:gd name="connsiteX0" fmla="*/ 19047 w 2987846"/>
              <a:gd name="connsiteY0" fmla="*/ 1769542 h 6223000"/>
              <a:gd name="connsiteX1" fmla="*/ 82547 w 2987846"/>
              <a:gd name="connsiteY1" fmla="*/ 800100 h 6223000"/>
              <a:gd name="connsiteX2" fmla="*/ 582089 w 2987846"/>
              <a:gd name="connsiteY2" fmla="*/ 152400 h 6223000"/>
              <a:gd name="connsiteX3" fmla="*/ 1809747 w 2987846"/>
              <a:gd name="connsiteY3" fmla="*/ 0 h 6223000"/>
              <a:gd name="connsiteX4" fmla="*/ 2834205 w 2987846"/>
              <a:gd name="connsiteY4" fmla="*/ 355600 h 6223000"/>
              <a:gd name="connsiteX5" fmla="*/ 2965447 w 2987846"/>
              <a:gd name="connsiteY5" fmla="*/ 1744142 h 6223000"/>
              <a:gd name="connsiteX6" fmla="*/ 2965447 w 2987846"/>
              <a:gd name="connsiteY6" fmla="*/ 4237558 h 6223000"/>
              <a:gd name="connsiteX7" fmla="*/ 1767405 w 2987846"/>
              <a:gd name="connsiteY7" fmla="*/ 6223000 h 6223000"/>
              <a:gd name="connsiteX8" fmla="*/ 1496489 w 2987846"/>
              <a:gd name="connsiteY8" fmla="*/ 6223000 h 6223000"/>
              <a:gd name="connsiteX9" fmla="*/ 425447 w 2987846"/>
              <a:gd name="connsiteY9" fmla="*/ 4237558 h 6223000"/>
              <a:gd name="connsiteX10" fmla="*/ 19047 w 2987846"/>
              <a:gd name="connsiteY10" fmla="*/ 1769542 h 6223000"/>
              <a:gd name="connsiteX0" fmla="*/ 19047 w 3085302"/>
              <a:gd name="connsiteY0" fmla="*/ 1769542 h 6223000"/>
              <a:gd name="connsiteX1" fmla="*/ 82547 w 3085302"/>
              <a:gd name="connsiteY1" fmla="*/ 800100 h 6223000"/>
              <a:gd name="connsiteX2" fmla="*/ 582089 w 3085302"/>
              <a:gd name="connsiteY2" fmla="*/ 152400 h 6223000"/>
              <a:gd name="connsiteX3" fmla="*/ 1809747 w 3085302"/>
              <a:gd name="connsiteY3" fmla="*/ 0 h 6223000"/>
              <a:gd name="connsiteX4" fmla="*/ 2986605 w 3085302"/>
              <a:gd name="connsiteY4" fmla="*/ 127000 h 6223000"/>
              <a:gd name="connsiteX5" fmla="*/ 2965447 w 3085302"/>
              <a:gd name="connsiteY5" fmla="*/ 1744142 h 6223000"/>
              <a:gd name="connsiteX6" fmla="*/ 2965447 w 3085302"/>
              <a:gd name="connsiteY6" fmla="*/ 4237558 h 6223000"/>
              <a:gd name="connsiteX7" fmla="*/ 1767405 w 3085302"/>
              <a:gd name="connsiteY7" fmla="*/ 6223000 h 6223000"/>
              <a:gd name="connsiteX8" fmla="*/ 1496489 w 3085302"/>
              <a:gd name="connsiteY8" fmla="*/ 6223000 h 6223000"/>
              <a:gd name="connsiteX9" fmla="*/ 425447 w 3085302"/>
              <a:gd name="connsiteY9" fmla="*/ 4237558 h 6223000"/>
              <a:gd name="connsiteX10" fmla="*/ 19047 w 3085302"/>
              <a:gd name="connsiteY10" fmla="*/ 1769542 h 6223000"/>
              <a:gd name="connsiteX0" fmla="*/ 19047 w 3308347"/>
              <a:gd name="connsiteY0" fmla="*/ 1769542 h 6223000"/>
              <a:gd name="connsiteX1" fmla="*/ 82547 w 3308347"/>
              <a:gd name="connsiteY1" fmla="*/ 800100 h 6223000"/>
              <a:gd name="connsiteX2" fmla="*/ 582089 w 3308347"/>
              <a:gd name="connsiteY2" fmla="*/ 152400 h 6223000"/>
              <a:gd name="connsiteX3" fmla="*/ 1809747 w 3308347"/>
              <a:gd name="connsiteY3" fmla="*/ 0 h 6223000"/>
              <a:gd name="connsiteX4" fmla="*/ 2986605 w 3308347"/>
              <a:gd name="connsiteY4" fmla="*/ 127000 h 6223000"/>
              <a:gd name="connsiteX5" fmla="*/ 3308347 w 3308347"/>
              <a:gd name="connsiteY5" fmla="*/ 1858442 h 6223000"/>
              <a:gd name="connsiteX6" fmla="*/ 2965447 w 3308347"/>
              <a:gd name="connsiteY6" fmla="*/ 4237558 h 6223000"/>
              <a:gd name="connsiteX7" fmla="*/ 1767405 w 3308347"/>
              <a:gd name="connsiteY7" fmla="*/ 6223000 h 6223000"/>
              <a:gd name="connsiteX8" fmla="*/ 1496489 w 3308347"/>
              <a:gd name="connsiteY8" fmla="*/ 6223000 h 6223000"/>
              <a:gd name="connsiteX9" fmla="*/ 425447 w 3308347"/>
              <a:gd name="connsiteY9" fmla="*/ 4237558 h 6223000"/>
              <a:gd name="connsiteX10" fmla="*/ 19047 w 3308347"/>
              <a:gd name="connsiteY10" fmla="*/ 1769542 h 6223000"/>
              <a:gd name="connsiteX0" fmla="*/ 19047 w 3308347"/>
              <a:gd name="connsiteY0" fmla="*/ 1769542 h 6223000"/>
              <a:gd name="connsiteX1" fmla="*/ 82547 w 3308347"/>
              <a:gd name="connsiteY1" fmla="*/ 800100 h 6223000"/>
              <a:gd name="connsiteX2" fmla="*/ 582089 w 3308347"/>
              <a:gd name="connsiteY2" fmla="*/ 152400 h 6223000"/>
              <a:gd name="connsiteX3" fmla="*/ 1809747 w 3308347"/>
              <a:gd name="connsiteY3" fmla="*/ 0 h 6223000"/>
              <a:gd name="connsiteX4" fmla="*/ 2986605 w 3308347"/>
              <a:gd name="connsiteY4" fmla="*/ 127000 h 6223000"/>
              <a:gd name="connsiteX5" fmla="*/ 3308347 w 3308347"/>
              <a:gd name="connsiteY5" fmla="*/ 1858442 h 6223000"/>
              <a:gd name="connsiteX6" fmla="*/ 2647947 w 3308347"/>
              <a:gd name="connsiteY6" fmla="*/ 4237558 h 6223000"/>
              <a:gd name="connsiteX7" fmla="*/ 1767405 w 3308347"/>
              <a:gd name="connsiteY7" fmla="*/ 6223000 h 6223000"/>
              <a:gd name="connsiteX8" fmla="*/ 1496489 w 3308347"/>
              <a:gd name="connsiteY8" fmla="*/ 6223000 h 6223000"/>
              <a:gd name="connsiteX9" fmla="*/ 425447 w 3308347"/>
              <a:gd name="connsiteY9" fmla="*/ 4237558 h 6223000"/>
              <a:gd name="connsiteX10" fmla="*/ 19047 w 3308347"/>
              <a:gd name="connsiteY10" fmla="*/ 1769542 h 6223000"/>
              <a:gd name="connsiteX0" fmla="*/ 19047 w 3308347"/>
              <a:gd name="connsiteY0" fmla="*/ 1769542 h 6223000"/>
              <a:gd name="connsiteX1" fmla="*/ 82547 w 3308347"/>
              <a:gd name="connsiteY1" fmla="*/ 800100 h 6223000"/>
              <a:gd name="connsiteX2" fmla="*/ 582089 w 3308347"/>
              <a:gd name="connsiteY2" fmla="*/ 152400 h 6223000"/>
              <a:gd name="connsiteX3" fmla="*/ 1809747 w 3308347"/>
              <a:gd name="connsiteY3" fmla="*/ 0 h 6223000"/>
              <a:gd name="connsiteX4" fmla="*/ 2986605 w 3308347"/>
              <a:gd name="connsiteY4" fmla="*/ 127000 h 6223000"/>
              <a:gd name="connsiteX5" fmla="*/ 3308347 w 3308347"/>
              <a:gd name="connsiteY5" fmla="*/ 1858442 h 6223000"/>
              <a:gd name="connsiteX6" fmla="*/ 2647947 w 3308347"/>
              <a:gd name="connsiteY6" fmla="*/ 4237558 h 6223000"/>
              <a:gd name="connsiteX7" fmla="*/ 1767405 w 3308347"/>
              <a:gd name="connsiteY7" fmla="*/ 6223000 h 6223000"/>
              <a:gd name="connsiteX8" fmla="*/ 1496489 w 3308347"/>
              <a:gd name="connsiteY8" fmla="*/ 6223000 h 6223000"/>
              <a:gd name="connsiteX9" fmla="*/ 717547 w 3308347"/>
              <a:gd name="connsiteY9" fmla="*/ 4237558 h 6223000"/>
              <a:gd name="connsiteX10" fmla="*/ 19047 w 3308347"/>
              <a:gd name="connsiteY10" fmla="*/ 1769542 h 6223000"/>
              <a:gd name="connsiteX0" fmla="*/ 19047 w 3463258"/>
              <a:gd name="connsiteY0" fmla="*/ 1769542 h 6223000"/>
              <a:gd name="connsiteX1" fmla="*/ 82547 w 3463258"/>
              <a:gd name="connsiteY1" fmla="*/ 800100 h 6223000"/>
              <a:gd name="connsiteX2" fmla="*/ 582089 w 3463258"/>
              <a:gd name="connsiteY2" fmla="*/ 152400 h 6223000"/>
              <a:gd name="connsiteX3" fmla="*/ 1809747 w 3463258"/>
              <a:gd name="connsiteY3" fmla="*/ 0 h 6223000"/>
              <a:gd name="connsiteX4" fmla="*/ 2986605 w 3463258"/>
              <a:gd name="connsiteY4" fmla="*/ 127000 h 6223000"/>
              <a:gd name="connsiteX5" fmla="*/ 3448047 w 3463258"/>
              <a:gd name="connsiteY5" fmla="*/ 762000 h 6223000"/>
              <a:gd name="connsiteX6" fmla="*/ 3308347 w 3463258"/>
              <a:gd name="connsiteY6" fmla="*/ 1858442 h 6223000"/>
              <a:gd name="connsiteX7" fmla="*/ 2647947 w 3463258"/>
              <a:gd name="connsiteY7" fmla="*/ 4237558 h 6223000"/>
              <a:gd name="connsiteX8" fmla="*/ 1767405 w 3463258"/>
              <a:gd name="connsiteY8" fmla="*/ 6223000 h 6223000"/>
              <a:gd name="connsiteX9" fmla="*/ 1496489 w 3463258"/>
              <a:gd name="connsiteY9" fmla="*/ 6223000 h 6223000"/>
              <a:gd name="connsiteX10" fmla="*/ 717547 w 3463258"/>
              <a:gd name="connsiteY10" fmla="*/ 4237558 h 6223000"/>
              <a:gd name="connsiteX11" fmla="*/ 19047 w 3463258"/>
              <a:gd name="connsiteY11" fmla="*/ 1769542 h 6223000"/>
              <a:gd name="connsiteX0" fmla="*/ 19047 w 3603657"/>
              <a:gd name="connsiteY0" fmla="*/ 1769542 h 6223000"/>
              <a:gd name="connsiteX1" fmla="*/ 82547 w 3603657"/>
              <a:gd name="connsiteY1" fmla="*/ 800100 h 6223000"/>
              <a:gd name="connsiteX2" fmla="*/ 582089 w 3603657"/>
              <a:gd name="connsiteY2" fmla="*/ 152400 h 6223000"/>
              <a:gd name="connsiteX3" fmla="*/ 1809747 w 3603657"/>
              <a:gd name="connsiteY3" fmla="*/ 0 h 6223000"/>
              <a:gd name="connsiteX4" fmla="*/ 2986605 w 3603657"/>
              <a:gd name="connsiteY4" fmla="*/ 127000 h 6223000"/>
              <a:gd name="connsiteX5" fmla="*/ 3448047 w 3603657"/>
              <a:gd name="connsiteY5" fmla="*/ 762000 h 6223000"/>
              <a:gd name="connsiteX6" fmla="*/ 3575047 w 3603657"/>
              <a:gd name="connsiteY6" fmla="*/ 2188642 h 6223000"/>
              <a:gd name="connsiteX7" fmla="*/ 2647947 w 3603657"/>
              <a:gd name="connsiteY7" fmla="*/ 4237558 h 6223000"/>
              <a:gd name="connsiteX8" fmla="*/ 1767405 w 3603657"/>
              <a:gd name="connsiteY8" fmla="*/ 6223000 h 6223000"/>
              <a:gd name="connsiteX9" fmla="*/ 1496489 w 3603657"/>
              <a:gd name="connsiteY9" fmla="*/ 6223000 h 6223000"/>
              <a:gd name="connsiteX10" fmla="*/ 717547 w 3603657"/>
              <a:gd name="connsiteY10" fmla="*/ 4237558 h 6223000"/>
              <a:gd name="connsiteX11" fmla="*/ 19047 w 3603657"/>
              <a:gd name="connsiteY11" fmla="*/ 1769542 h 6223000"/>
              <a:gd name="connsiteX0" fmla="*/ 19047 w 3686435"/>
              <a:gd name="connsiteY0" fmla="*/ 1769542 h 6223000"/>
              <a:gd name="connsiteX1" fmla="*/ 82547 w 3686435"/>
              <a:gd name="connsiteY1" fmla="*/ 800100 h 6223000"/>
              <a:gd name="connsiteX2" fmla="*/ 582089 w 3686435"/>
              <a:gd name="connsiteY2" fmla="*/ 152400 h 6223000"/>
              <a:gd name="connsiteX3" fmla="*/ 1809747 w 3686435"/>
              <a:gd name="connsiteY3" fmla="*/ 0 h 6223000"/>
              <a:gd name="connsiteX4" fmla="*/ 2986605 w 3686435"/>
              <a:gd name="connsiteY4" fmla="*/ 127000 h 6223000"/>
              <a:gd name="connsiteX5" fmla="*/ 3663947 w 3686435"/>
              <a:gd name="connsiteY5" fmla="*/ 723900 h 6223000"/>
              <a:gd name="connsiteX6" fmla="*/ 3575047 w 3686435"/>
              <a:gd name="connsiteY6" fmla="*/ 2188642 h 6223000"/>
              <a:gd name="connsiteX7" fmla="*/ 2647947 w 3686435"/>
              <a:gd name="connsiteY7" fmla="*/ 4237558 h 6223000"/>
              <a:gd name="connsiteX8" fmla="*/ 1767405 w 3686435"/>
              <a:gd name="connsiteY8" fmla="*/ 6223000 h 6223000"/>
              <a:gd name="connsiteX9" fmla="*/ 1496489 w 3686435"/>
              <a:gd name="connsiteY9" fmla="*/ 6223000 h 6223000"/>
              <a:gd name="connsiteX10" fmla="*/ 717547 w 3686435"/>
              <a:gd name="connsiteY10" fmla="*/ 4237558 h 6223000"/>
              <a:gd name="connsiteX11" fmla="*/ 19047 w 3686435"/>
              <a:gd name="connsiteY11" fmla="*/ 1769542 h 6223000"/>
              <a:gd name="connsiteX0" fmla="*/ 19047 w 3686435"/>
              <a:gd name="connsiteY0" fmla="*/ 1883842 h 6337300"/>
              <a:gd name="connsiteX1" fmla="*/ 82547 w 3686435"/>
              <a:gd name="connsiteY1" fmla="*/ 914400 h 6337300"/>
              <a:gd name="connsiteX2" fmla="*/ 582089 w 3686435"/>
              <a:gd name="connsiteY2" fmla="*/ 266700 h 6337300"/>
              <a:gd name="connsiteX3" fmla="*/ 1809747 w 3686435"/>
              <a:gd name="connsiteY3" fmla="*/ 114300 h 6337300"/>
              <a:gd name="connsiteX4" fmla="*/ 2707205 w 3686435"/>
              <a:gd name="connsiteY4" fmla="*/ 0 h 6337300"/>
              <a:gd name="connsiteX5" fmla="*/ 3663947 w 3686435"/>
              <a:gd name="connsiteY5" fmla="*/ 838200 h 6337300"/>
              <a:gd name="connsiteX6" fmla="*/ 3575047 w 3686435"/>
              <a:gd name="connsiteY6" fmla="*/ 2302942 h 6337300"/>
              <a:gd name="connsiteX7" fmla="*/ 2647947 w 3686435"/>
              <a:gd name="connsiteY7" fmla="*/ 4351858 h 6337300"/>
              <a:gd name="connsiteX8" fmla="*/ 1767405 w 3686435"/>
              <a:gd name="connsiteY8" fmla="*/ 6337300 h 6337300"/>
              <a:gd name="connsiteX9" fmla="*/ 1496489 w 3686435"/>
              <a:gd name="connsiteY9" fmla="*/ 6337300 h 6337300"/>
              <a:gd name="connsiteX10" fmla="*/ 717547 w 3686435"/>
              <a:gd name="connsiteY10" fmla="*/ 4351858 h 6337300"/>
              <a:gd name="connsiteX11" fmla="*/ 19047 w 3686435"/>
              <a:gd name="connsiteY11" fmla="*/ 1883842 h 6337300"/>
              <a:gd name="connsiteX0" fmla="*/ 19047 w 3686435"/>
              <a:gd name="connsiteY0" fmla="*/ 2023542 h 6477000"/>
              <a:gd name="connsiteX1" fmla="*/ 82547 w 3686435"/>
              <a:gd name="connsiteY1" fmla="*/ 1054100 h 6477000"/>
              <a:gd name="connsiteX2" fmla="*/ 582089 w 3686435"/>
              <a:gd name="connsiteY2" fmla="*/ 406400 h 6477000"/>
              <a:gd name="connsiteX3" fmla="*/ 1720847 w 3686435"/>
              <a:gd name="connsiteY3" fmla="*/ 0 h 6477000"/>
              <a:gd name="connsiteX4" fmla="*/ 2707205 w 3686435"/>
              <a:gd name="connsiteY4" fmla="*/ 139700 h 6477000"/>
              <a:gd name="connsiteX5" fmla="*/ 3663947 w 3686435"/>
              <a:gd name="connsiteY5" fmla="*/ 977900 h 6477000"/>
              <a:gd name="connsiteX6" fmla="*/ 3575047 w 3686435"/>
              <a:gd name="connsiteY6" fmla="*/ 2442642 h 6477000"/>
              <a:gd name="connsiteX7" fmla="*/ 2647947 w 3686435"/>
              <a:gd name="connsiteY7" fmla="*/ 4491558 h 6477000"/>
              <a:gd name="connsiteX8" fmla="*/ 1767405 w 3686435"/>
              <a:gd name="connsiteY8" fmla="*/ 6477000 h 6477000"/>
              <a:gd name="connsiteX9" fmla="*/ 1496489 w 3686435"/>
              <a:gd name="connsiteY9" fmla="*/ 6477000 h 6477000"/>
              <a:gd name="connsiteX10" fmla="*/ 717547 w 3686435"/>
              <a:gd name="connsiteY10" fmla="*/ 4491558 h 6477000"/>
              <a:gd name="connsiteX11" fmla="*/ 19047 w 3686435"/>
              <a:gd name="connsiteY11" fmla="*/ 2023542 h 6477000"/>
              <a:gd name="connsiteX0" fmla="*/ 19047 w 3686435"/>
              <a:gd name="connsiteY0" fmla="*/ 2023542 h 6477000"/>
              <a:gd name="connsiteX1" fmla="*/ 82547 w 3686435"/>
              <a:gd name="connsiteY1" fmla="*/ 1054100 h 6477000"/>
              <a:gd name="connsiteX2" fmla="*/ 493189 w 3686435"/>
              <a:gd name="connsiteY2" fmla="*/ 279400 h 6477000"/>
              <a:gd name="connsiteX3" fmla="*/ 1720847 w 3686435"/>
              <a:gd name="connsiteY3" fmla="*/ 0 h 6477000"/>
              <a:gd name="connsiteX4" fmla="*/ 2707205 w 3686435"/>
              <a:gd name="connsiteY4" fmla="*/ 139700 h 6477000"/>
              <a:gd name="connsiteX5" fmla="*/ 3663947 w 3686435"/>
              <a:gd name="connsiteY5" fmla="*/ 977900 h 6477000"/>
              <a:gd name="connsiteX6" fmla="*/ 3575047 w 3686435"/>
              <a:gd name="connsiteY6" fmla="*/ 2442642 h 6477000"/>
              <a:gd name="connsiteX7" fmla="*/ 2647947 w 3686435"/>
              <a:gd name="connsiteY7" fmla="*/ 4491558 h 6477000"/>
              <a:gd name="connsiteX8" fmla="*/ 1767405 w 3686435"/>
              <a:gd name="connsiteY8" fmla="*/ 6477000 h 6477000"/>
              <a:gd name="connsiteX9" fmla="*/ 1496489 w 3686435"/>
              <a:gd name="connsiteY9" fmla="*/ 6477000 h 6477000"/>
              <a:gd name="connsiteX10" fmla="*/ 717547 w 3686435"/>
              <a:gd name="connsiteY10" fmla="*/ 4491558 h 6477000"/>
              <a:gd name="connsiteX11" fmla="*/ 19047 w 3686435"/>
              <a:gd name="connsiteY11" fmla="*/ 2023542 h 6477000"/>
              <a:gd name="connsiteX0" fmla="*/ 5017 w 3812105"/>
              <a:gd name="connsiteY0" fmla="*/ 2201342 h 6477000"/>
              <a:gd name="connsiteX1" fmla="*/ 208217 w 3812105"/>
              <a:gd name="connsiteY1" fmla="*/ 1054100 h 6477000"/>
              <a:gd name="connsiteX2" fmla="*/ 618859 w 3812105"/>
              <a:gd name="connsiteY2" fmla="*/ 279400 h 6477000"/>
              <a:gd name="connsiteX3" fmla="*/ 1846517 w 3812105"/>
              <a:gd name="connsiteY3" fmla="*/ 0 h 6477000"/>
              <a:gd name="connsiteX4" fmla="*/ 2832875 w 3812105"/>
              <a:gd name="connsiteY4" fmla="*/ 139700 h 6477000"/>
              <a:gd name="connsiteX5" fmla="*/ 3789617 w 3812105"/>
              <a:gd name="connsiteY5" fmla="*/ 977900 h 6477000"/>
              <a:gd name="connsiteX6" fmla="*/ 3700717 w 3812105"/>
              <a:gd name="connsiteY6" fmla="*/ 2442642 h 6477000"/>
              <a:gd name="connsiteX7" fmla="*/ 2773617 w 3812105"/>
              <a:gd name="connsiteY7" fmla="*/ 4491558 h 6477000"/>
              <a:gd name="connsiteX8" fmla="*/ 1893075 w 3812105"/>
              <a:gd name="connsiteY8" fmla="*/ 6477000 h 6477000"/>
              <a:gd name="connsiteX9" fmla="*/ 1622159 w 3812105"/>
              <a:gd name="connsiteY9" fmla="*/ 6477000 h 6477000"/>
              <a:gd name="connsiteX10" fmla="*/ 843217 w 3812105"/>
              <a:gd name="connsiteY10" fmla="*/ 4491558 h 6477000"/>
              <a:gd name="connsiteX11" fmla="*/ 5017 w 3812105"/>
              <a:gd name="connsiteY11" fmla="*/ 2201342 h 6477000"/>
              <a:gd name="connsiteX0" fmla="*/ 19047 w 3826135"/>
              <a:gd name="connsiteY0" fmla="*/ 2201342 h 6477000"/>
              <a:gd name="connsiteX1" fmla="*/ 82547 w 3826135"/>
              <a:gd name="connsiteY1" fmla="*/ 1016000 h 6477000"/>
              <a:gd name="connsiteX2" fmla="*/ 632889 w 3826135"/>
              <a:gd name="connsiteY2" fmla="*/ 279400 h 6477000"/>
              <a:gd name="connsiteX3" fmla="*/ 1860547 w 3826135"/>
              <a:gd name="connsiteY3" fmla="*/ 0 h 6477000"/>
              <a:gd name="connsiteX4" fmla="*/ 2846905 w 3826135"/>
              <a:gd name="connsiteY4" fmla="*/ 139700 h 6477000"/>
              <a:gd name="connsiteX5" fmla="*/ 3803647 w 3826135"/>
              <a:gd name="connsiteY5" fmla="*/ 977900 h 6477000"/>
              <a:gd name="connsiteX6" fmla="*/ 3714747 w 3826135"/>
              <a:gd name="connsiteY6" fmla="*/ 2442642 h 6477000"/>
              <a:gd name="connsiteX7" fmla="*/ 2787647 w 3826135"/>
              <a:gd name="connsiteY7" fmla="*/ 4491558 h 6477000"/>
              <a:gd name="connsiteX8" fmla="*/ 1907105 w 3826135"/>
              <a:gd name="connsiteY8" fmla="*/ 6477000 h 6477000"/>
              <a:gd name="connsiteX9" fmla="*/ 1636189 w 3826135"/>
              <a:gd name="connsiteY9" fmla="*/ 6477000 h 6477000"/>
              <a:gd name="connsiteX10" fmla="*/ 857247 w 3826135"/>
              <a:gd name="connsiteY10" fmla="*/ 4491558 h 6477000"/>
              <a:gd name="connsiteX11" fmla="*/ 19047 w 3826135"/>
              <a:gd name="connsiteY11" fmla="*/ 2201342 h 647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26135" h="6477000">
                <a:moveTo>
                  <a:pt x="19047" y="2201342"/>
                </a:moveTo>
                <a:cubicBezTo>
                  <a:pt x="-14820" y="1645366"/>
                  <a:pt x="-9177" y="1249540"/>
                  <a:pt x="82547" y="1016000"/>
                </a:cubicBezTo>
                <a:cubicBezTo>
                  <a:pt x="174271" y="782460"/>
                  <a:pt x="389472" y="370417"/>
                  <a:pt x="632889" y="279400"/>
                </a:cubicBezTo>
                <a:lnTo>
                  <a:pt x="1860547" y="0"/>
                </a:lnTo>
                <a:lnTo>
                  <a:pt x="2846905" y="139700"/>
                </a:lnTo>
                <a:cubicBezTo>
                  <a:pt x="3081855" y="285750"/>
                  <a:pt x="3750023" y="689326"/>
                  <a:pt x="3803647" y="977900"/>
                </a:cubicBezTo>
                <a:cubicBezTo>
                  <a:pt x="3857271" y="1266474"/>
                  <a:pt x="3809997" y="1882432"/>
                  <a:pt x="3714747" y="2442642"/>
                </a:cubicBezTo>
                <a:lnTo>
                  <a:pt x="2787647" y="4491558"/>
                </a:lnTo>
                <a:cubicBezTo>
                  <a:pt x="2787647" y="4725363"/>
                  <a:pt x="2140910" y="6477000"/>
                  <a:pt x="1907105" y="6477000"/>
                </a:cubicBezTo>
                <a:lnTo>
                  <a:pt x="1636189" y="6477000"/>
                </a:lnTo>
                <a:cubicBezTo>
                  <a:pt x="1402384" y="6477000"/>
                  <a:pt x="857247" y="4725363"/>
                  <a:pt x="857247" y="4491558"/>
                </a:cubicBezTo>
                <a:lnTo>
                  <a:pt x="19047" y="2201342"/>
                </a:lnTo>
                <a:close/>
              </a:path>
            </a:pathLst>
          </a:cu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à coins arrondis 1"/>
          <p:cNvSpPr/>
          <p:nvPr/>
        </p:nvSpPr>
        <p:spPr>
          <a:xfrm>
            <a:off x="4463583" y="495300"/>
            <a:ext cx="3826135" cy="6096000"/>
          </a:xfrm>
          <a:custGeom>
            <a:avLst/>
            <a:gdLst>
              <a:gd name="connsiteX0" fmla="*/ 0 w 2540000"/>
              <a:gd name="connsiteY0" fmla="*/ 423342 h 3340100"/>
              <a:gd name="connsiteX1" fmla="*/ 423342 w 2540000"/>
              <a:gd name="connsiteY1" fmla="*/ 0 h 3340100"/>
              <a:gd name="connsiteX2" fmla="*/ 2116658 w 2540000"/>
              <a:gd name="connsiteY2" fmla="*/ 0 h 3340100"/>
              <a:gd name="connsiteX3" fmla="*/ 2540000 w 2540000"/>
              <a:gd name="connsiteY3" fmla="*/ 423342 h 3340100"/>
              <a:gd name="connsiteX4" fmla="*/ 2540000 w 2540000"/>
              <a:gd name="connsiteY4" fmla="*/ 2916758 h 3340100"/>
              <a:gd name="connsiteX5" fmla="*/ 2116658 w 2540000"/>
              <a:gd name="connsiteY5" fmla="*/ 3340100 h 3340100"/>
              <a:gd name="connsiteX6" fmla="*/ 423342 w 2540000"/>
              <a:gd name="connsiteY6" fmla="*/ 3340100 h 3340100"/>
              <a:gd name="connsiteX7" fmla="*/ 0 w 2540000"/>
              <a:gd name="connsiteY7" fmla="*/ 2916758 h 3340100"/>
              <a:gd name="connsiteX8" fmla="*/ 0 w 2540000"/>
              <a:gd name="connsiteY8" fmla="*/ 423342 h 3340100"/>
              <a:gd name="connsiteX0" fmla="*/ 0 w 2540000"/>
              <a:gd name="connsiteY0" fmla="*/ 423342 h 4851400"/>
              <a:gd name="connsiteX1" fmla="*/ 423342 w 2540000"/>
              <a:gd name="connsiteY1" fmla="*/ 0 h 4851400"/>
              <a:gd name="connsiteX2" fmla="*/ 2116658 w 2540000"/>
              <a:gd name="connsiteY2" fmla="*/ 0 h 4851400"/>
              <a:gd name="connsiteX3" fmla="*/ 2540000 w 2540000"/>
              <a:gd name="connsiteY3" fmla="*/ 423342 h 4851400"/>
              <a:gd name="connsiteX4" fmla="*/ 2540000 w 2540000"/>
              <a:gd name="connsiteY4" fmla="*/ 2916758 h 4851400"/>
              <a:gd name="connsiteX5" fmla="*/ 1329258 w 2540000"/>
              <a:gd name="connsiteY5" fmla="*/ 4851400 h 4851400"/>
              <a:gd name="connsiteX6" fmla="*/ 423342 w 2540000"/>
              <a:gd name="connsiteY6" fmla="*/ 3340100 h 4851400"/>
              <a:gd name="connsiteX7" fmla="*/ 0 w 2540000"/>
              <a:gd name="connsiteY7" fmla="*/ 2916758 h 4851400"/>
              <a:gd name="connsiteX8" fmla="*/ 0 w 2540000"/>
              <a:gd name="connsiteY8" fmla="*/ 423342 h 4851400"/>
              <a:gd name="connsiteX0" fmla="*/ 0 w 2540000"/>
              <a:gd name="connsiteY0" fmla="*/ 423342 h 4902200"/>
              <a:gd name="connsiteX1" fmla="*/ 423342 w 2540000"/>
              <a:gd name="connsiteY1" fmla="*/ 0 h 4902200"/>
              <a:gd name="connsiteX2" fmla="*/ 2116658 w 2540000"/>
              <a:gd name="connsiteY2" fmla="*/ 0 h 4902200"/>
              <a:gd name="connsiteX3" fmla="*/ 2540000 w 2540000"/>
              <a:gd name="connsiteY3" fmla="*/ 423342 h 4902200"/>
              <a:gd name="connsiteX4" fmla="*/ 2540000 w 2540000"/>
              <a:gd name="connsiteY4" fmla="*/ 2916758 h 4902200"/>
              <a:gd name="connsiteX5" fmla="*/ 1329258 w 2540000"/>
              <a:gd name="connsiteY5" fmla="*/ 4851400 h 4902200"/>
              <a:gd name="connsiteX6" fmla="*/ 1071042 w 2540000"/>
              <a:gd name="connsiteY6" fmla="*/ 4902200 h 4902200"/>
              <a:gd name="connsiteX7" fmla="*/ 0 w 2540000"/>
              <a:gd name="connsiteY7" fmla="*/ 2916758 h 4902200"/>
              <a:gd name="connsiteX8" fmla="*/ 0 w 2540000"/>
              <a:gd name="connsiteY8" fmla="*/ 423342 h 4902200"/>
              <a:gd name="connsiteX0" fmla="*/ 0 w 2540000"/>
              <a:gd name="connsiteY0" fmla="*/ 423342 h 4902200"/>
              <a:gd name="connsiteX1" fmla="*/ 423342 w 2540000"/>
              <a:gd name="connsiteY1" fmla="*/ 0 h 4902200"/>
              <a:gd name="connsiteX2" fmla="*/ 2116658 w 2540000"/>
              <a:gd name="connsiteY2" fmla="*/ 0 h 4902200"/>
              <a:gd name="connsiteX3" fmla="*/ 2540000 w 2540000"/>
              <a:gd name="connsiteY3" fmla="*/ 423342 h 4902200"/>
              <a:gd name="connsiteX4" fmla="*/ 2540000 w 2540000"/>
              <a:gd name="connsiteY4" fmla="*/ 2916758 h 4902200"/>
              <a:gd name="connsiteX5" fmla="*/ 1341958 w 2540000"/>
              <a:gd name="connsiteY5" fmla="*/ 4902200 h 4902200"/>
              <a:gd name="connsiteX6" fmla="*/ 1071042 w 2540000"/>
              <a:gd name="connsiteY6" fmla="*/ 4902200 h 4902200"/>
              <a:gd name="connsiteX7" fmla="*/ 0 w 2540000"/>
              <a:gd name="connsiteY7" fmla="*/ 2916758 h 4902200"/>
              <a:gd name="connsiteX8" fmla="*/ 0 w 2540000"/>
              <a:gd name="connsiteY8" fmla="*/ 423342 h 4902200"/>
              <a:gd name="connsiteX0" fmla="*/ 0 w 2540000"/>
              <a:gd name="connsiteY0" fmla="*/ 1388542 h 5867400"/>
              <a:gd name="connsiteX1" fmla="*/ 423342 w 2540000"/>
              <a:gd name="connsiteY1" fmla="*/ 965200 h 5867400"/>
              <a:gd name="connsiteX2" fmla="*/ 1257300 w 2540000"/>
              <a:gd name="connsiteY2" fmla="*/ 0 h 5867400"/>
              <a:gd name="connsiteX3" fmla="*/ 2116658 w 2540000"/>
              <a:gd name="connsiteY3" fmla="*/ 965200 h 5867400"/>
              <a:gd name="connsiteX4" fmla="*/ 2540000 w 2540000"/>
              <a:gd name="connsiteY4" fmla="*/ 1388542 h 5867400"/>
              <a:gd name="connsiteX5" fmla="*/ 2540000 w 2540000"/>
              <a:gd name="connsiteY5" fmla="*/ 3881958 h 5867400"/>
              <a:gd name="connsiteX6" fmla="*/ 1341958 w 2540000"/>
              <a:gd name="connsiteY6" fmla="*/ 5867400 h 5867400"/>
              <a:gd name="connsiteX7" fmla="*/ 1071042 w 2540000"/>
              <a:gd name="connsiteY7" fmla="*/ 5867400 h 5867400"/>
              <a:gd name="connsiteX8" fmla="*/ 0 w 2540000"/>
              <a:gd name="connsiteY8" fmla="*/ 3881958 h 5867400"/>
              <a:gd name="connsiteX9" fmla="*/ 0 w 2540000"/>
              <a:gd name="connsiteY9" fmla="*/ 1388542 h 5867400"/>
              <a:gd name="connsiteX0" fmla="*/ 0 w 2562399"/>
              <a:gd name="connsiteY0" fmla="*/ 1388542 h 5867400"/>
              <a:gd name="connsiteX1" fmla="*/ 423342 w 2562399"/>
              <a:gd name="connsiteY1" fmla="*/ 965200 h 5867400"/>
              <a:gd name="connsiteX2" fmla="*/ 1257300 w 2562399"/>
              <a:gd name="connsiteY2" fmla="*/ 0 h 5867400"/>
              <a:gd name="connsiteX3" fmla="*/ 2408758 w 2562399"/>
              <a:gd name="connsiteY3" fmla="*/ 0 h 5867400"/>
              <a:gd name="connsiteX4" fmla="*/ 2540000 w 2562399"/>
              <a:gd name="connsiteY4" fmla="*/ 1388542 h 5867400"/>
              <a:gd name="connsiteX5" fmla="*/ 2540000 w 2562399"/>
              <a:gd name="connsiteY5" fmla="*/ 3881958 h 5867400"/>
              <a:gd name="connsiteX6" fmla="*/ 1341958 w 2562399"/>
              <a:gd name="connsiteY6" fmla="*/ 5867400 h 5867400"/>
              <a:gd name="connsiteX7" fmla="*/ 1071042 w 2562399"/>
              <a:gd name="connsiteY7" fmla="*/ 5867400 h 5867400"/>
              <a:gd name="connsiteX8" fmla="*/ 0 w 2562399"/>
              <a:gd name="connsiteY8" fmla="*/ 3881958 h 5867400"/>
              <a:gd name="connsiteX9" fmla="*/ 0 w 2562399"/>
              <a:gd name="connsiteY9" fmla="*/ 1388542 h 5867400"/>
              <a:gd name="connsiteX0" fmla="*/ 16974 w 2579373"/>
              <a:gd name="connsiteY0" fmla="*/ 1388542 h 5867400"/>
              <a:gd name="connsiteX1" fmla="*/ 160916 w 2579373"/>
              <a:gd name="connsiteY1" fmla="*/ 12700 h 5867400"/>
              <a:gd name="connsiteX2" fmla="*/ 1274274 w 2579373"/>
              <a:gd name="connsiteY2" fmla="*/ 0 h 5867400"/>
              <a:gd name="connsiteX3" fmla="*/ 2425732 w 2579373"/>
              <a:gd name="connsiteY3" fmla="*/ 0 h 5867400"/>
              <a:gd name="connsiteX4" fmla="*/ 2556974 w 2579373"/>
              <a:gd name="connsiteY4" fmla="*/ 1388542 h 5867400"/>
              <a:gd name="connsiteX5" fmla="*/ 2556974 w 2579373"/>
              <a:gd name="connsiteY5" fmla="*/ 3881958 h 5867400"/>
              <a:gd name="connsiteX6" fmla="*/ 1358932 w 2579373"/>
              <a:gd name="connsiteY6" fmla="*/ 5867400 h 5867400"/>
              <a:gd name="connsiteX7" fmla="*/ 1088016 w 2579373"/>
              <a:gd name="connsiteY7" fmla="*/ 5867400 h 5867400"/>
              <a:gd name="connsiteX8" fmla="*/ 16974 w 2579373"/>
              <a:gd name="connsiteY8" fmla="*/ 3881958 h 5867400"/>
              <a:gd name="connsiteX9" fmla="*/ 16974 w 2579373"/>
              <a:gd name="connsiteY9" fmla="*/ 1388542 h 5867400"/>
              <a:gd name="connsiteX0" fmla="*/ 0 w 2968799"/>
              <a:gd name="connsiteY0" fmla="*/ 1413942 h 5867400"/>
              <a:gd name="connsiteX1" fmla="*/ 550342 w 2968799"/>
              <a:gd name="connsiteY1" fmla="*/ 12700 h 5867400"/>
              <a:gd name="connsiteX2" fmla="*/ 1663700 w 2968799"/>
              <a:gd name="connsiteY2" fmla="*/ 0 h 5867400"/>
              <a:gd name="connsiteX3" fmla="*/ 2815158 w 2968799"/>
              <a:gd name="connsiteY3" fmla="*/ 0 h 5867400"/>
              <a:gd name="connsiteX4" fmla="*/ 2946400 w 2968799"/>
              <a:gd name="connsiteY4" fmla="*/ 1388542 h 5867400"/>
              <a:gd name="connsiteX5" fmla="*/ 2946400 w 2968799"/>
              <a:gd name="connsiteY5" fmla="*/ 3881958 h 5867400"/>
              <a:gd name="connsiteX6" fmla="*/ 1748358 w 2968799"/>
              <a:gd name="connsiteY6" fmla="*/ 5867400 h 5867400"/>
              <a:gd name="connsiteX7" fmla="*/ 1477442 w 2968799"/>
              <a:gd name="connsiteY7" fmla="*/ 5867400 h 5867400"/>
              <a:gd name="connsiteX8" fmla="*/ 406400 w 2968799"/>
              <a:gd name="connsiteY8" fmla="*/ 3881958 h 5867400"/>
              <a:gd name="connsiteX9" fmla="*/ 0 w 2968799"/>
              <a:gd name="connsiteY9" fmla="*/ 1413942 h 5867400"/>
              <a:gd name="connsiteX0" fmla="*/ 19047 w 2987846"/>
              <a:gd name="connsiteY0" fmla="*/ 1413942 h 5867400"/>
              <a:gd name="connsiteX1" fmla="*/ 82547 w 2987846"/>
              <a:gd name="connsiteY1" fmla="*/ 444500 h 5867400"/>
              <a:gd name="connsiteX2" fmla="*/ 569389 w 2987846"/>
              <a:gd name="connsiteY2" fmla="*/ 12700 h 5867400"/>
              <a:gd name="connsiteX3" fmla="*/ 1682747 w 2987846"/>
              <a:gd name="connsiteY3" fmla="*/ 0 h 5867400"/>
              <a:gd name="connsiteX4" fmla="*/ 2834205 w 2987846"/>
              <a:gd name="connsiteY4" fmla="*/ 0 h 5867400"/>
              <a:gd name="connsiteX5" fmla="*/ 2965447 w 2987846"/>
              <a:gd name="connsiteY5" fmla="*/ 1388542 h 5867400"/>
              <a:gd name="connsiteX6" fmla="*/ 2965447 w 2987846"/>
              <a:gd name="connsiteY6" fmla="*/ 3881958 h 5867400"/>
              <a:gd name="connsiteX7" fmla="*/ 1767405 w 2987846"/>
              <a:gd name="connsiteY7" fmla="*/ 5867400 h 5867400"/>
              <a:gd name="connsiteX8" fmla="*/ 1496489 w 2987846"/>
              <a:gd name="connsiteY8" fmla="*/ 5867400 h 5867400"/>
              <a:gd name="connsiteX9" fmla="*/ 425447 w 2987846"/>
              <a:gd name="connsiteY9" fmla="*/ 3881958 h 5867400"/>
              <a:gd name="connsiteX10" fmla="*/ 19047 w 2987846"/>
              <a:gd name="connsiteY10" fmla="*/ 1413942 h 5867400"/>
              <a:gd name="connsiteX0" fmla="*/ 19047 w 2987846"/>
              <a:gd name="connsiteY0" fmla="*/ 1617142 h 6070600"/>
              <a:gd name="connsiteX1" fmla="*/ 82547 w 2987846"/>
              <a:gd name="connsiteY1" fmla="*/ 647700 h 6070600"/>
              <a:gd name="connsiteX2" fmla="*/ 582089 w 2987846"/>
              <a:gd name="connsiteY2" fmla="*/ 0 h 6070600"/>
              <a:gd name="connsiteX3" fmla="*/ 1682747 w 2987846"/>
              <a:gd name="connsiteY3" fmla="*/ 203200 h 6070600"/>
              <a:gd name="connsiteX4" fmla="*/ 2834205 w 2987846"/>
              <a:gd name="connsiteY4" fmla="*/ 203200 h 6070600"/>
              <a:gd name="connsiteX5" fmla="*/ 2965447 w 2987846"/>
              <a:gd name="connsiteY5" fmla="*/ 1591742 h 6070600"/>
              <a:gd name="connsiteX6" fmla="*/ 2965447 w 2987846"/>
              <a:gd name="connsiteY6" fmla="*/ 4085158 h 6070600"/>
              <a:gd name="connsiteX7" fmla="*/ 1767405 w 2987846"/>
              <a:gd name="connsiteY7" fmla="*/ 6070600 h 6070600"/>
              <a:gd name="connsiteX8" fmla="*/ 1496489 w 2987846"/>
              <a:gd name="connsiteY8" fmla="*/ 6070600 h 6070600"/>
              <a:gd name="connsiteX9" fmla="*/ 425447 w 2987846"/>
              <a:gd name="connsiteY9" fmla="*/ 4085158 h 6070600"/>
              <a:gd name="connsiteX10" fmla="*/ 19047 w 2987846"/>
              <a:gd name="connsiteY10" fmla="*/ 1617142 h 6070600"/>
              <a:gd name="connsiteX0" fmla="*/ 19047 w 2987846"/>
              <a:gd name="connsiteY0" fmla="*/ 1769542 h 6223000"/>
              <a:gd name="connsiteX1" fmla="*/ 82547 w 2987846"/>
              <a:gd name="connsiteY1" fmla="*/ 800100 h 6223000"/>
              <a:gd name="connsiteX2" fmla="*/ 582089 w 2987846"/>
              <a:gd name="connsiteY2" fmla="*/ 152400 h 6223000"/>
              <a:gd name="connsiteX3" fmla="*/ 1809747 w 2987846"/>
              <a:gd name="connsiteY3" fmla="*/ 0 h 6223000"/>
              <a:gd name="connsiteX4" fmla="*/ 2834205 w 2987846"/>
              <a:gd name="connsiteY4" fmla="*/ 355600 h 6223000"/>
              <a:gd name="connsiteX5" fmla="*/ 2965447 w 2987846"/>
              <a:gd name="connsiteY5" fmla="*/ 1744142 h 6223000"/>
              <a:gd name="connsiteX6" fmla="*/ 2965447 w 2987846"/>
              <a:gd name="connsiteY6" fmla="*/ 4237558 h 6223000"/>
              <a:gd name="connsiteX7" fmla="*/ 1767405 w 2987846"/>
              <a:gd name="connsiteY7" fmla="*/ 6223000 h 6223000"/>
              <a:gd name="connsiteX8" fmla="*/ 1496489 w 2987846"/>
              <a:gd name="connsiteY8" fmla="*/ 6223000 h 6223000"/>
              <a:gd name="connsiteX9" fmla="*/ 425447 w 2987846"/>
              <a:gd name="connsiteY9" fmla="*/ 4237558 h 6223000"/>
              <a:gd name="connsiteX10" fmla="*/ 19047 w 2987846"/>
              <a:gd name="connsiteY10" fmla="*/ 1769542 h 6223000"/>
              <a:gd name="connsiteX0" fmla="*/ 19047 w 3085302"/>
              <a:gd name="connsiteY0" fmla="*/ 1769542 h 6223000"/>
              <a:gd name="connsiteX1" fmla="*/ 82547 w 3085302"/>
              <a:gd name="connsiteY1" fmla="*/ 800100 h 6223000"/>
              <a:gd name="connsiteX2" fmla="*/ 582089 w 3085302"/>
              <a:gd name="connsiteY2" fmla="*/ 152400 h 6223000"/>
              <a:gd name="connsiteX3" fmla="*/ 1809747 w 3085302"/>
              <a:gd name="connsiteY3" fmla="*/ 0 h 6223000"/>
              <a:gd name="connsiteX4" fmla="*/ 2986605 w 3085302"/>
              <a:gd name="connsiteY4" fmla="*/ 127000 h 6223000"/>
              <a:gd name="connsiteX5" fmla="*/ 2965447 w 3085302"/>
              <a:gd name="connsiteY5" fmla="*/ 1744142 h 6223000"/>
              <a:gd name="connsiteX6" fmla="*/ 2965447 w 3085302"/>
              <a:gd name="connsiteY6" fmla="*/ 4237558 h 6223000"/>
              <a:gd name="connsiteX7" fmla="*/ 1767405 w 3085302"/>
              <a:gd name="connsiteY7" fmla="*/ 6223000 h 6223000"/>
              <a:gd name="connsiteX8" fmla="*/ 1496489 w 3085302"/>
              <a:gd name="connsiteY8" fmla="*/ 6223000 h 6223000"/>
              <a:gd name="connsiteX9" fmla="*/ 425447 w 3085302"/>
              <a:gd name="connsiteY9" fmla="*/ 4237558 h 6223000"/>
              <a:gd name="connsiteX10" fmla="*/ 19047 w 3085302"/>
              <a:gd name="connsiteY10" fmla="*/ 1769542 h 6223000"/>
              <a:gd name="connsiteX0" fmla="*/ 19047 w 3308347"/>
              <a:gd name="connsiteY0" fmla="*/ 1769542 h 6223000"/>
              <a:gd name="connsiteX1" fmla="*/ 82547 w 3308347"/>
              <a:gd name="connsiteY1" fmla="*/ 800100 h 6223000"/>
              <a:gd name="connsiteX2" fmla="*/ 582089 w 3308347"/>
              <a:gd name="connsiteY2" fmla="*/ 152400 h 6223000"/>
              <a:gd name="connsiteX3" fmla="*/ 1809747 w 3308347"/>
              <a:gd name="connsiteY3" fmla="*/ 0 h 6223000"/>
              <a:gd name="connsiteX4" fmla="*/ 2986605 w 3308347"/>
              <a:gd name="connsiteY4" fmla="*/ 127000 h 6223000"/>
              <a:gd name="connsiteX5" fmla="*/ 3308347 w 3308347"/>
              <a:gd name="connsiteY5" fmla="*/ 1858442 h 6223000"/>
              <a:gd name="connsiteX6" fmla="*/ 2965447 w 3308347"/>
              <a:gd name="connsiteY6" fmla="*/ 4237558 h 6223000"/>
              <a:gd name="connsiteX7" fmla="*/ 1767405 w 3308347"/>
              <a:gd name="connsiteY7" fmla="*/ 6223000 h 6223000"/>
              <a:gd name="connsiteX8" fmla="*/ 1496489 w 3308347"/>
              <a:gd name="connsiteY8" fmla="*/ 6223000 h 6223000"/>
              <a:gd name="connsiteX9" fmla="*/ 425447 w 3308347"/>
              <a:gd name="connsiteY9" fmla="*/ 4237558 h 6223000"/>
              <a:gd name="connsiteX10" fmla="*/ 19047 w 3308347"/>
              <a:gd name="connsiteY10" fmla="*/ 1769542 h 6223000"/>
              <a:gd name="connsiteX0" fmla="*/ 19047 w 3308347"/>
              <a:gd name="connsiteY0" fmla="*/ 1769542 h 6223000"/>
              <a:gd name="connsiteX1" fmla="*/ 82547 w 3308347"/>
              <a:gd name="connsiteY1" fmla="*/ 800100 h 6223000"/>
              <a:gd name="connsiteX2" fmla="*/ 582089 w 3308347"/>
              <a:gd name="connsiteY2" fmla="*/ 152400 h 6223000"/>
              <a:gd name="connsiteX3" fmla="*/ 1809747 w 3308347"/>
              <a:gd name="connsiteY3" fmla="*/ 0 h 6223000"/>
              <a:gd name="connsiteX4" fmla="*/ 2986605 w 3308347"/>
              <a:gd name="connsiteY4" fmla="*/ 127000 h 6223000"/>
              <a:gd name="connsiteX5" fmla="*/ 3308347 w 3308347"/>
              <a:gd name="connsiteY5" fmla="*/ 1858442 h 6223000"/>
              <a:gd name="connsiteX6" fmla="*/ 2647947 w 3308347"/>
              <a:gd name="connsiteY6" fmla="*/ 4237558 h 6223000"/>
              <a:gd name="connsiteX7" fmla="*/ 1767405 w 3308347"/>
              <a:gd name="connsiteY7" fmla="*/ 6223000 h 6223000"/>
              <a:gd name="connsiteX8" fmla="*/ 1496489 w 3308347"/>
              <a:gd name="connsiteY8" fmla="*/ 6223000 h 6223000"/>
              <a:gd name="connsiteX9" fmla="*/ 425447 w 3308347"/>
              <a:gd name="connsiteY9" fmla="*/ 4237558 h 6223000"/>
              <a:gd name="connsiteX10" fmla="*/ 19047 w 3308347"/>
              <a:gd name="connsiteY10" fmla="*/ 1769542 h 6223000"/>
              <a:gd name="connsiteX0" fmla="*/ 19047 w 3308347"/>
              <a:gd name="connsiteY0" fmla="*/ 1769542 h 6223000"/>
              <a:gd name="connsiteX1" fmla="*/ 82547 w 3308347"/>
              <a:gd name="connsiteY1" fmla="*/ 800100 h 6223000"/>
              <a:gd name="connsiteX2" fmla="*/ 582089 w 3308347"/>
              <a:gd name="connsiteY2" fmla="*/ 152400 h 6223000"/>
              <a:gd name="connsiteX3" fmla="*/ 1809747 w 3308347"/>
              <a:gd name="connsiteY3" fmla="*/ 0 h 6223000"/>
              <a:gd name="connsiteX4" fmla="*/ 2986605 w 3308347"/>
              <a:gd name="connsiteY4" fmla="*/ 127000 h 6223000"/>
              <a:gd name="connsiteX5" fmla="*/ 3308347 w 3308347"/>
              <a:gd name="connsiteY5" fmla="*/ 1858442 h 6223000"/>
              <a:gd name="connsiteX6" fmla="*/ 2647947 w 3308347"/>
              <a:gd name="connsiteY6" fmla="*/ 4237558 h 6223000"/>
              <a:gd name="connsiteX7" fmla="*/ 1767405 w 3308347"/>
              <a:gd name="connsiteY7" fmla="*/ 6223000 h 6223000"/>
              <a:gd name="connsiteX8" fmla="*/ 1496489 w 3308347"/>
              <a:gd name="connsiteY8" fmla="*/ 6223000 h 6223000"/>
              <a:gd name="connsiteX9" fmla="*/ 717547 w 3308347"/>
              <a:gd name="connsiteY9" fmla="*/ 4237558 h 6223000"/>
              <a:gd name="connsiteX10" fmla="*/ 19047 w 3308347"/>
              <a:gd name="connsiteY10" fmla="*/ 1769542 h 6223000"/>
              <a:gd name="connsiteX0" fmla="*/ 19047 w 3463258"/>
              <a:gd name="connsiteY0" fmla="*/ 1769542 h 6223000"/>
              <a:gd name="connsiteX1" fmla="*/ 82547 w 3463258"/>
              <a:gd name="connsiteY1" fmla="*/ 800100 h 6223000"/>
              <a:gd name="connsiteX2" fmla="*/ 582089 w 3463258"/>
              <a:gd name="connsiteY2" fmla="*/ 152400 h 6223000"/>
              <a:gd name="connsiteX3" fmla="*/ 1809747 w 3463258"/>
              <a:gd name="connsiteY3" fmla="*/ 0 h 6223000"/>
              <a:gd name="connsiteX4" fmla="*/ 2986605 w 3463258"/>
              <a:gd name="connsiteY4" fmla="*/ 127000 h 6223000"/>
              <a:gd name="connsiteX5" fmla="*/ 3448047 w 3463258"/>
              <a:gd name="connsiteY5" fmla="*/ 762000 h 6223000"/>
              <a:gd name="connsiteX6" fmla="*/ 3308347 w 3463258"/>
              <a:gd name="connsiteY6" fmla="*/ 1858442 h 6223000"/>
              <a:gd name="connsiteX7" fmla="*/ 2647947 w 3463258"/>
              <a:gd name="connsiteY7" fmla="*/ 4237558 h 6223000"/>
              <a:gd name="connsiteX8" fmla="*/ 1767405 w 3463258"/>
              <a:gd name="connsiteY8" fmla="*/ 6223000 h 6223000"/>
              <a:gd name="connsiteX9" fmla="*/ 1496489 w 3463258"/>
              <a:gd name="connsiteY9" fmla="*/ 6223000 h 6223000"/>
              <a:gd name="connsiteX10" fmla="*/ 717547 w 3463258"/>
              <a:gd name="connsiteY10" fmla="*/ 4237558 h 6223000"/>
              <a:gd name="connsiteX11" fmla="*/ 19047 w 3463258"/>
              <a:gd name="connsiteY11" fmla="*/ 1769542 h 6223000"/>
              <a:gd name="connsiteX0" fmla="*/ 19047 w 3603657"/>
              <a:gd name="connsiteY0" fmla="*/ 1769542 h 6223000"/>
              <a:gd name="connsiteX1" fmla="*/ 82547 w 3603657"/>
              <a:gd name="connsiteY1" fmla="*/ 800100 h 6223000"/>
              <a:gd name="connsiteX2" fmla="*/ 582089 w 3603657"/>
              <a:gd name="connsiteY2" fmla="*/ 152400 h 6223000"/>
              <a:gd name="connsiteX3" fmla="*/ 1809747 w 3603657"/>
              <a:gd name="connsiteY3" fmla="*/ 0 h 6223000"/>
              <a:gd name="connsiteX4" fmla="*/ 2986605 w 3603657"/>
              <a:gd name="connsiteY4" fmla="*/ 127000 h 6223000"/>
              <a:gd name="connsiteX5" fmla="*/ 3448047 w 3603657"/>
              <a:gd name="connsiteY5" fmla="*/ 762000 h 6223000"/>
              <a:gd name="connsiteX6" fmla="*/ 3575047 w 3603657"/>
              <a:gd name="connsiteY6" fmla="*/ 2188642 h 6223000"/>
              <a:gd name="connsiteX7" fmla="*/ 2647947 w 3603657"/>
              <a:gd name="connsiteY7" fmla="*/ 4237558 h 6223000"/>
              <a:gd name="connsiteX8" fmla="*/ 1767405 w 3603657"/>
              <a:gd name="connsiteY8" fmla="*/ 6223000 h 6223000"/>
              <a:gd name="connsiteX9" fmla="*/ 1496489 w 3603657"/>
              <a:gd name="connsiteY9" fmla="*/ 6223000 h 6223000"/>
              <a:gd name="connsiteX10" fmla="*/ 717547 w 3603657"/>
              <a:gd name="connsiteY10" fmla="*/ 4237558 h 6223000"/>
              <a:gd name="connsiteX11" fmla="*/ 19047 w 3603657"/>
              <a:gd name="connsiteY11" fmla="*/ 1769542 h 6223000"/>
              <a:gd name="connsiteX0" fmla="*/ 19047 w 3686435"/>
              <a:gd name="connsiteY0" fmla="*/ 1769542 h 6223000"/>
              <a:gd name="connsiteX1" fmla="*/ 82547 w 3686435"/>
              <a:gd name="connsiteY1" fmla="*/ 800100 h 6223000"/>
              <a:gd name="connsiteX2" fmla="*/ 582089 w 3686435"/>
              <a:gd name="connsiteY2" fmla="*/ 152400 h 6223000"/>
              <a:gd name="connsiteX3" fmla="*/ 1809747 w 3686435"/>
              <a:gd name="connsiteY3" fmla="*/ 0 h 6223000"/>
              <a:gd name="connsiteX4" fmla="*/ 2986605 w 3686435"/>
              <a:gd name="connsiteY4" fmla="*/ 127000 h 6223000"/>
              <a:gd name="connsiteX5" fmla="*/ 3663947 w 3686435"/>
              <a:gd name="connsiteY5" fmla="*/ 723900 h 6223000"/>
              <a:gd name="connsiteX6" fmla="*/ 3575047 w 3686435"/>
              <a:gd name="connsiteY6" fmla="*/ 2188642 h 6223000"/>
              <a:gd name="connsiteX7" fmla="*/ 2647947 w 3686435"/>
              <a:gd name="connsiteY7" fmla="*/ 4237558 h 6223000"/>
              <a:gd name="connsiteX8" fmla="*/ 1767405 w 3686435"/>
              <a:gd name="connsiteY8" fmla="*/ 6223000 h 6223000"/>
              <a:gd name="connsiteX9" fmla="*/ 1496489 w 3686435"/>
              <a:gd name="connsiteY9" fmla="*/ 6223000 h 6223000"/>
              <a:gd name="connsiteX10" fmla="*/ 717547 w 3686435"/>
              <a:gd name="connsiteY10" fmla="*/ 4237558 h 6223000"/>
              <a:gd name="connsiteX11" fmla="*/ 19047 w 3686435"/>
              <a:gd name="connsiteY11" fmla="*/ 1769542 h 6223000"/>
              <a:gd name="connsiteX0" fmla="*/ 19047 w 3686435"/>
              <a:gd name="connsiteY0" fmla="*/ 1883842 h 6337300"/>
              <a:gd name="connsiteX1" fmla="*/ 82547 w 3686435"/>
              <a:gd name="connsiteY1" fmla="*/ 914400 h 6337300"/>
              <a:gd name="connsiteX2" fmla="*/ 582089 w 3686435"/>
              <a:gd name="connsiteY2" fmla="*/ 266700 h 6337300"/>
              <a:gd name="connsiteX3" fmla="*/ 1809747 w 3686435"/>
              <a:gd name="connsiteY3" fmla="*/ 114300 h 6337300"/>
              <a:gd name="connsiteX4" fmla="*/ 2707205 w 3686435"/>
              <a:gd name="connsiteY4" fmla="*/ 0 h 6337300"/>
              <a:gd name="connsiteX5" fmla="*/ 3663947 w 3686435"/>
              <a:gd name="connsiteY5" fmla="*/ 838200 h 6337300"/>
              <a:gd name="connsiteX6" fmla="*/ 3575047 w 3686435"/>
              <a:gd name="connsiteY6" fmla="*/ 2302942 h 6337300"/>
              <a:gd name="connsiteX7" fmla="*/ 2647947 w 3686435"/>
              <a:gd name="connsiteY7" fmla="*/ 4351858 h 6337300"/>
              <a:gd name="connsiteX8" fmla="*/ 1767405 w 3686435"/>
              <a:gd name="connsiteY8" fmla="*/ 6337300 h 6337300"/>
              <a:gd name="connsiteX9" fmla="*/ 1496489 w 3686435"/>
              <a:gd name="connsiteY9" fmla="*/ 6337300 h 6337300"/>
              <a:gd name="connsiteX10" fmla="*/ 717547 w 3686435"/>
              <a:gd name="connsiteY10" fmla="*/ 4351858 h 6337300"/>
              <a:gd name="connsiteX11" fmla="*/ 19047 w 3686435"/>
              <a:gd name="connsiteY11" fmla="*/ 1883842 h 6337300"/>
              <a:gd name="connsiteX0" fmla="*/ 19047 w 3686435"/>
              <a:gd name="connsiteY0" fmla="*/ 2023542 h 6477000"/>
              <a:gd name="connsiteX1" fmla="*/ 82547 w 3686435"/>
              <a:gd name="connsiteY1" fmla="*/ 1054100 h 6477000"/>
              <a:gd name="connsiteX2" fmla="*/ 582089 w 3686435"/>
              <a:gd name="connsiteY2" fmla="*/ 406400 h 6477000"/>
              <a:gd name="connsiteX3" fmla="*/ 1720847 w 3686435"/>
              <a:gd name="connsiteY3" fmla="*/ 0 h 6477000"/>
              <a:gd name="connsiteX4" fmla="*/ 2707205 w 3686435"/>
              <a:gd name="connsiteY4" fmla="*/ 139700 h 6477000"/>
              <a:gd name="connsiteX5" fmla="*/ 3663947 w 3686435"/>
              <a:gd name="connsiteY5" fmla="*/ 977900 h 6477000"/>
              <a:gd name="connsiteX6" fmla="*/ 3575047 w 3686435"/>
              <a:gd name="connsiteY6" fmla="*/ 2442642 h 6477000"/>
              <a:gd name="connsiteX7" fmla="*/ 2647947 w 3686435"/>
              <a:gd name="connsiteY7" fmla="*/ 4491558 h 6477000"/>
              <a:gd name="connsiteX8" fmla="*/ 1767405 w 3686435"/>
              <a:gd name="connsiteY8" fmla="*/ 6477000 h 6477000"/>
              <a:gd name="connsiteX9" fmla="*/ 1496489 w 3686435"/>
              <a:gd name="connsiteY9" fmla="*/ 6477000 h 6477000"/>
              <a:gd name="connsiteX10" fmla="*/ 717547 w 3686435"/>
              <a:gd name="connsiteY10" fmla="*/ 4491558 h 6477000"/>
              <a:gd name="connsiteX11" fmla="*/ 19047 w 3686435"/>
              <a:gd name="connsiteY11" fmla="*/ 2023542 h 6477000"/>
              <a:gd name="connsiteX0" fmla="*/ 19047 w 3686435"/>
              <a:gd name="connsiteY0" fmla="*/ 2023542 h 6477000"/>
              <a:gd name="connsiteX1" fmla="*/ 82547 w 3686435"/>
              <a:gd name="connsiteY1" fmla="*/ 1054100 h 6477000"/>
              <a:gd name="connsiteX2" fmla="*/ 493189 w 3686435"/>
              <a:gd name="connsiteY2" fmla="*/ 279400 h 6477000"/>
              <a:gd name="connsiteX3" fmla="*/ 1720847 w 3686435"/>
              <a:gd name="connsiteY3" fmla="*/ 0 h 6477000"/>
              <a:gd name="connsiteX4" fmla="*/ 2707205 w 3686435"/>
              <a:gd name="connsiteY4" fmla="*/ 139700 h 6477000"/>
              <a:gd name="connsiteX5" fmla="*/ 3663947 w 3686435"/>
              <a:gd name="connsiteY5" fmla="*/ 977900 h 6477000"/>
              <a:gd name="connsiteX6" fmla="*/ 3575047 w 3686435"/>
              <a:gd name="connsiteY6" fmla="*/ 2442642 h 6477000"/>
              <a:gd name="connsiteX7" fmla="*/ 2647947 w 3686435"/>
              <a:gd name="connsiteY7" fmla="*/ 4491558 h 6477000"/>
              <a:gd name="connsiteX8" fmla="*/ 1767405 w 3686435"/>
              <a:gd name="connsiteY8" fmla="*/ 6477000 h 6477000"/>
              <a:gd name="connsiteX9" fmla="*/ 1496489 w 3686435"/>
              <a:gd name="connsiteY9" fmla="*/ 6477000 h 6477000"/>
              <a:gd name="connsiteX10" fmla="*/ 717547 w 3686435"/>
              <a:gd name="connsiteY10" fmla="*/ 4491558 h 6477000"/>
              <a:gd name="connsiteX11" fmla="*/ 19047 w 3686435"/>
              <a:gd name="connsiteY11" fmla="*/ 2023542 h 6477000"/>
              <a:gd name="connsiteX0" fmla="*/ 5017 w 3812105"/>
              <a:gd name="connsiteY0" fmla="*/ 2201342 h 6477000"/>
              <a:gd name="connsiteX1" fmla="*/ 208217 w 3812105"/>
              <a:gd name="connsiteY1" fmla="*/ 1054100 h 6477000"/>
              <a:gd name="connsiteX2" fmla="*/ 618859 w 3812105"/>
              <a:gd name="connsiteY2" fmla="*/ 279400 h 6477000"/>
              <a:gd name="connsiteX3" fmla="*/ 1846517 w 3812105"/>
              <a:gd name="connsiteY3" fmla="*/ 0 h 6477000"/>
              <a:gd name="connsiteX4" fmla="*/ 2832875 w 3812105"/>
              <a:gd name="connsiteY4" fmla="*/ 139700 h 6477000"/>
              <a:gd name="connsiteX5" fmla="*/ 3789617 w 3812105"/>
              <a:gd name="connsiteY5" fmla="*/ 977900 h 6477000"/>
              <a:gd name="connsiteX6" fmla="*/ 3700717 w 3812105"/>
              <a:gd name="connsiteY6" fmla="*/ 2442642 h 6477000"/>
              <a:gd name="connsiteX7" fmla="*/ 2773617 w 3812105"/>
              <a:gd name="connsiteY7" fmla="*/ 4491558 h 6477000"/>
              <a:gd name="connsiteX8" fmla="*/ 1893075 w 3812105"/>
              <a:gd name="connsiteY8" fmla="*/ 6477000 h 6477000"/>
              <a:gd name="connsiteX9" fmla="*/ 1622159 w 3812105"/>
              <a:gd name="connsiteY9" fmla="*/ 6477000 h 6477000"/>
              <a:gd name="connsiteX10" fmla="*/ 843217 w 3812105"/>
              <a:gd name="connsiteY10" fmla="*/ 4491558 h 6477000"/>
              <a:gd name="connsiteX11" fmla="*/ 5017 w 3812105"/>
              <a:gd name="connsiteY11" fmla="*/ 2201342 h 6477000"/>
              <a:gd name="connsiteX0" fmla="*/ 19047 w 3826135"/>
              <a:gd name="connsiteY0" fmla="*/ 2201342 h 6477000"/>
              <a:gd name="connsiteX1" fmla="*/ 82547 w 3826135"/>
              <a:gd name="connsiteY1" fmla="*/ 1016000 h 6477000"/>
              <a:gd name="connsiteX2" fmla="*/ 632889 w 3826135"/>
              <a:gd name="connsiteY2" fmla="*/ 279400 h 6477000"/>
              <a:gd name="connsiteX3" fmla="*/ 1860547 w 3826135"/>
              <a:gd name="connsiteY3" fmla="*/ 0 h 6477000"/>
              <a:gd name="connsiteX4" fmla="*/ 2846905 w 3826135"/>
              <a:gd name="connsiteY4" fmla="*/ 139700 h 6477000"/>
              <a:gd name="connsiteX5" fmla="*/ 3803647 w 3826135"/>
              <a:gd name="connsiteY5" fmla="*/ 977900 h 6477000"/>
              <a:gd name="connsiteX6" fmla="*/ 3714747 w 3826135"/>
              <a:gd name="connsiteY6" fmla="*/ 2442642 h 6477000"/>
              <a:gd name="connsiteX7" fmla="*/ 2787647 w 3826135"/>
              <a:gd name="connsiteY7" fmla="*/ 4491558 h 6477000"/>
              <a:gd name="connsiteX8" fmla="*/ 1907105 w 3826135"/>
              <a:gd name="connsiteY8" fmla="*/ 6477000 h 6477000"/>
              <a:gd name="connsiteX9" fmla="*/ 1636189 w 3826135"/>
              <a:gd name="connsiteY9" fmla="*/ 6477000 h 6477000"/>
              <a:gd name="connsiteX10" fmla="*/ 857247 w 3826135"/>
              <a:gd name="connsiteY10" fmla="*/ 4491558 h 6477000"/>
              <a:gd name="connsiteX11" fmla="*/ 19047 w 3826135"/>
              <a:gd name="connsiteY11" fmla="*/ 2201342 h 6477000"/>
              <a:gd name="connsiteX0" fmla="*/ 19047 w 3826135"/>
              <a:gd name="connsiteY0" fmla="*/ 2061642 h 6337300"/>
              <a:gd name="connsiteX1" fmla="*/ 82547 w 3826135"/>
              <a:gd name="connsiteY1" fmla="*/ 876300 h 6337300"/>
              <a:gd name="connsiteX2" fmla="*/ 632889 w 3826135"/>
              <a:gd name="connsiteY2" fmla="*/ 139700 h 6337300"/>
              <a:gd name="connsiteX3" fmla="*/ 1847847 w 3826135"/>
              <a:gd name="connsiteY3" fmla="*/ 3924300 h 6337300"/>
              <a:gd name="connsiteX4" fmla="*/ 2846905 w 3826135"/>
              <a:gd name="connsiteY4" fmla="*/ 0 h 6337300"/>
              <a:gd name="connsiteX5" fmla="*/ 3803647 w 3826135"/>
              <a:gd name="connsiteY5" fmla="*/ 838200 h 6337300"/>
              <a:gd name="connsiteX6" fmla="*/ 3714747 w 3826135"/>
              <a:gd name="connsiteY6" fmla="*/ 2302942 h 6337300"/>
              <a:gd name="connsiteX7" fmla="*/ 2787647 w 3826135"/>
              <a:gd name="connsiteY7" fmla="*/ 4351858 h 6337300"/>
              <a:gd name="connsiteX8" fmla="*/ 1907105 w 3826135"/>
              <a:gd name="connsiteY8" fmla="*/ 6337300 h 6337300"/>
              <a:gd name="connsiteX9" fmla="*/ 1636189 w 3826135"/>
              <a:gd name="connsiteY9" fmla="*/ 6337300 h 6337300"/>
              <a:gd name="connsiteX10" fmla="*/ 857247 w 3826135"/>
              <a:gd name="connsiteY10" fmla="*/ 4351858 h 6337300"/>
              <a:gd name="connsiteX11" fmla="*/ 19047 w 3826135"/>
              <a:gd name="connsiteY11" fmla="*/ 2061642 h 6337300"/>
              <a:gd name="connsiteX0" fmla="*/ 19047 w 3826135"/>
              <a:gd name="connsiteY0" fmla="*/ 1921942 h 6197600"/>
              <a:gd name="connsiteX1" fmla="*/ 82547 w 3826135"/>
              <a:gd name="connsiteY1" fmla="*/ 736600 h 6197600"/>
              <a:gd name="connsiteX2" fmla="*/ 632889 w 3826135"/>
              <a:gd name="connsiteY2" fmla="*/ 0 h 6197600"/>
              <a:gd name="connsiteX3" fmla="*/ 1847847 w 3826135"/>
              <a:gd name="connsiteY3" fmla="*/ 3784600 h 6197600"/>
              <a:gd name="connsiteX4" fmla="*/ 3164405 w 3826135"/>
              <a:gd name="connsiteY4" fmla="*/ 101600 h 6197600"/>
              <a:gd name="connsiteX5" fmla="*/ 3803647 w 3826135"/>
              <a:gd name="connsiteY5" fmla="*/ 698500 h 6197600"/>
              <a:gd name="connsiteX6" fmla="*/ 3714747 w 3826135"/>
              <a:gd name="connsiteY6" fmla="*/ 2163242 h 6197600"/>
              <a:gd name="connsiteX7" fmla="*/ 2787647 w 3826135"/>
              <a:gd name="connsiteY7" fmla="*/ 4212158 h 6197600"/>
              <a:gd name="connsiteX8" fmla="*/ 1907105 w 3826135"/>
              <a:gd name="connsiteY8" fmla="*/ 6197600 h 6197600"/>
              <a:gd name="connsiteX9" fmla="*/ 1636189 w 3826135"/>
              <a:gd name="connsiteY9" fmla="*/ 6197600 h 6197600"/>
              <a:gd name="connsiteX10" fmla="*/ 857247 w 3826135"/>
              <a:gd name="connsiteY10" fmla="*/ 4212158 h 6197600"/>
              <a:gd name="connsiteX11" fmla="*/ 19047 w 3826135"/>
              <a:gd name="connsiteY11" fmla="*/ 1921942 h 6197600"/>
              <a:gd name="connsiteX0" fmla="*/ 19047 w 3826135"/>
              <a:gd name="connsiteY0" fmla="*/ 1820342 h 6096000"/>
              <a:gd name="connsiteX1" fmla="*/ 82547 w 3826135"/>
              <a:gd name="connsiteY1" fmla="*/ 635000 h 6096000"/>
              <a:gd name="connsiteX2" fmla="*/ 493189 w 3826135"/>
              <a:gd name="connsiteY2" fmla="*/ 152400 h 6096000"/>
              <a:gd name="connsiteX3" fmla="*/ 1847847 w 3826135"/>
              <a:gd name="connsiteY3" fmla="*/ 3683000 h 6096000"/>
              <a:gd name="connsiteX4" fmla="*/ 3164405 w 3826135"/>
              <a:gd name="connsiteY4" fmla="*/ 0 h 6096000"/>
              <a:gd name="connsiteX5" fmla="*/ 3803647 w 3826135"/>
              <a:gd name="connsiteY5" fmla="*/ 596900 h 6096000"/>
              <a:gd name="connsiteX6" fmla="*/ 3714747 w 3826135"/>
              <a:gd name="connsiteY6" fmla="*/ 2061642 h 6096000"/>
              <a:gd name="connsiteX7" fmla="*/ 2787647 w 3826135"/>
              <a:gd name="connsiteY7" fmla="*/ 4110558 h 6096000"/>
              <a:gd name="connsiteX8" fmla="*/ 1907105 w 3826135"/>
              <a:gd name="connsiteY8" fmla="*/ 6096000 h 6096000"/>
              <a:gd name="connsiteX9" fmla="*/ 1636189 w 3826135"/>
              <a:gd name="connsiteY9" fmla="*/ 6096000 h 6096000"/>
              <a:gd name="connsiteX10" fmla="*/ 857247 w 3826135"/>
              <a:gd name="connsiteY10" fmla="*/ 4110558 h 6096000"/>
              <a:gd name="connsiteX11" fmla="*/ 19047 w 3826135"/>
              <a:gd name="connsiteY11" fmla="*/ 1820342 h 6096000"/>
              <a:gd name="connsiteX0" fmla="*/ 19047 w 3826135"/>
              <a:gd name="connsiteY0" fmla="*/ 1820342 h 6096000"/>
              <a:gd name="connsiteX1" fmla="*/ 82547 w 3826135"/>
              <a:gd name="connsiteY1" fmla="*/ 635000 h 6096000"/>
              <a:gd name="connsiteX2" fmla="*/ 480489 w 3826135"/>
              <a:gd name="connsiteY2" fmla="*/ 38100 h 6096000"/>
              <a:gd name="connsiteX3" fmla="*/ 1847847 w 3826135"/>
              <a:gd name="connsiteY3" fmla="*/ 3683000 h 6096000"/>
              <a:gd name="connsiteX4" fmla="*/ 3164405 w 3826135"/>
              <a:gd name="connsiteY4" fmla="*/ 0 h 6096000"/>
              <a:gd name="connsiteX5" fmla="*/ 3803647 w 3826135"/>
              <a:gd name="connsiteY5" fmla="*/ 596900 h 6096000"/>
              <a:gd name="connsiteX6" fmla="*/ 3714747 w 3826135"/>
              <a:gd name="connsiteY6" fmla="*/ 2061642 h 6096000"/>
              <a:gd name="connsiteX7" fmla="*/ 2787647 w 3826135"/>
              <a:gd name="connsiteY7" fmla="*/ 4110558 h 6096000"/>
              <a:gd name="connsiteX8" fmla="*/ 1907105 w 3826135"/>
              <a:gd name="connsiteY8" fmla="*/ 6096000 h 6096000"/>
              <a:gd name="connsiteX9" fmla="*/ 1636189 w 3826135"/>
              <a:gd name="connsiteY9" fmla="*/ 6096000 h 6096000"/>
              <a:gd name="connsiteX10" fmla="*/ 857247 w 3826135"/>
              <a:gd name="connsiteY10" fmla="*/ 4110558 h 6096000"/>
              <a:gd name="connsiteX11" fmla="*/ 19047 w 3826135"/>
              <a:gd name="connsiteY11" fmla="*/ 1820342 h 6096000"/>
              <a:gd name="connsiteX0" fmla="*/ 19047 w 3826135"/>
              <a:gd name="connsiteY0" fmla="*/ 1820342 h 6096000"/>
              <a:gd name="connsiteX1" fmla="*/ 82547 w 3826135"/>
              <a:gd name="connsiteY1" fmla="*/ 635000 h 6096000"/>
              <a:gd name="connsiteX2" fmla="*/ 480489 w 3826135"/>
              <a:gd name="connsiteY2" fmla="*/ 38100 h 6096000"/>
              <a:gd name="connsiteX3" fmla="*/ 1797047 w 3826135"/>
              <a:gd name="connsiteY3" fmla="*/ 3810000 h 6096000"/>
              <a:gd name="connsiteX4" fmla="*/ 3164405 w 3826135"/>
              <a:gd name="connsiteY4" fmla="*/ 0 h 6096000"/>
              <a:gd name="connsiteX5" fmla="*/ 3803647 w 3826135"/>
              <a:gd name="connsiteY5" fmla="*/ 596900 h 6096000"/>
              <a:gd name="connsiteX6" fmla="*/ 3714747 w 3826135"/>
              <a:gd name="connsiteY6" fmla="*/ 2061642 h 6096000"/>
              <a:gd name="connsiteX7" fmla="*/ 2787647 w 3826135"/>
              <a:gd name="connsiteY7" fmla="*/ 4110558 h 6096000"/>
              <a:gd name="connsiteX8" fmla="*/ 1907105 w 3826135"/>
              <a:gd name="connsiteY8" fmla="*/ 6096000 h 6096000"/>
              <a:gd name="connsiteX9" fmla="*/ 1636189 w 3826135"/>
              <a:gd name="connsiteY9" fmla="*/ 6096000 h 6096000"/>
              <a:gd name="connsiteX10" fmla="*/ 857247 w 3826135"/>
              <a:gd name="connsiteY10" fmla="*/ 4110558 h 6096000"/>
              <a:gd name="connsiteX11" fmla="*/ 19047 w 3826135"/>
              <a:gd name="connsiteY11" fmla="*/ 1820342 h 6096000"/>
              <a:gd name="connsiteX0" fmla="*/ 19047 w 3826135"/>
              <a:gd name="connsiteY0" fmla="*/ 1820342 h 6096000"/>
              <a:gd name="connsiteX1" fmla="*/ 82547 w 3826135"/>
              <a:gd name="connsiteY1" fmla="*/ 635000 h 6096000"/>
              <a:gd name="connsiteX2" fmla="*/ 480489 w 3826135"/>
              <a:gd name="connsiteY2" fmla="*/ 38100 h 6096000"/>
              <a:gd name="connsiteX3" fmla="*/ 1822447 w 3826135"/>
              <a:gd name="connsiteY3" fmla="*/ 3822700 h 6096000"/>
              <a:gd name="connsiteX4" fmla="*/ 3164405 w 3826135"/>
              <a:gd name="connsiteY4" fmla="*/ 0 h 6096000"/>
              <a:gd name="connsiteX5" fmla="*/ 3803647 w 3826135"/>
              <a:gd name="connsiteY5" fmla="*/ 596900 h 6096000"/>
              <a:gd name="connsiteX6" fmla="*/ 3714747 w 3826135"/>
              <a:gd name="connsiteY6" fmla="*/ 2061642 h 6096000"/>
              <a:gd name="connsiteX7" fmla="*/ 2787647 w 3826135"/>
              <a:gd name="connsiteY7" fmla="*/ 4110558 h 6096000"/>
              <a:gd name="connsiteX8" fmla="*/ 1907105 w 3826135"/>
              <a:gd name="connsiteY8" fmla="*/ 6096000 h 6096000"/>
              <a:gd name="connsiteX9" fmla="*/ 1636189 w 3826135"/>
              <a:gd name="connsiteY9" fmla="*/ 6096000 h 6096000"/>
              <a:gd name="connsiteX10" fmla="*/ 857247 w 3826135"/>
              <a:gd name="connsiteY10" fmla="*/ 4110558 h 6096000"/>
              <a:gd name="connsiteX11" fmla="*/ 19047 w 3826135"/>
              <a:gd name="connsiteY11" fmla="*/ 1820342 h 609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26135" h="6096000">
                <a:moveTo>
                  <a:pt x="19047" y="1820342"/>
                </a:moveTo>
                <a:cubicBezTo>
                  <a:pt x="-14820" y="1264366"/>
                  <a:pt x="-9177" y="868540"/>
                  <a:pt x="82547" y="635000"/>
                </a:cubicBezTo>
                <a:cubicBezTo>
                  <a:pt x="174271" y="401460"/>
                  <a:pt x="237072" y="129117"/>
                  <a:pt x="480489" y="38100"/>
                </a:cubicBezTo>
                <a:lnTo>
                  <a:pt x="1822447" y="3822700"/>
                </a:lnTo>
                <a:lnTo>
                  <a:pt x="3164405" y="0"/>
                </a:lnTo>
                <a:cubicBezTo>
                  <a:pt x="3399355" y="146050"/>
                  <a:pt x="3750023" y="308326"/>
                  <a:pt x="3803647" y="596900"/>
                </a:cubicBezTo>
                <a:cubicBezTo>
                  <a:pt x="3857271" y="885474"/>
                  <a:pt x="3809997" y="1501432"/>
                  <a:pt x="3714747" y="2061642"/>
                </a:cubicBezTo>
                <a:lnTo>
                  <a:pt x="2787647" y="4110558"/>
                </a:lnTo>
                <a:cubicBezTo>
                  <a:pt x="2787647" y="4344363"/>
                  <a:pt x="2140910" y="6096000"/>
                  <a:pt x="1907105" y="6096000"/>
                </a:cubicBezTo>
                <a:lnTo>
                  <a:pt x="1636189" y="6096000"/>
                </a:lnTo>
                <a:cubicBezTo>
                  <a:pt x="1402384" y="6096000"/>
                  <a:pt x="857247" y="4344363"/>
                  <a:pt x="857247" y="4110558"/>
                </a:cubicBezTo>
                <a:lnTo>
                  <a:pt x="19047" y="1820342"/>
                </a:lnTo>
                <a:close/>
              </a:path>
            </a:pathLst>
          </a:cu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7" name="Grouper 6"/>
          <p:cNvGrpSpPr/>
          <p:nvPr/>
        </p:nvGrpSpPr>
        <p:grpSpPr>
          <a:xfrm>
            <a:off x="6069201" y="2755900"/>
            <a:ext cx="369332" cy="3098800"/>
            <a:chOff x="6069201" y="2734403"/>
            <a:chExt cx="369332" cy="3856896"/>
          </a:xfrm>
        </p:grpSpPr>
        <p:sp>
          <p:nvSpPr>
            <p:cNvPr id="6" name="Ellipse 5"/>
            <p:cNvSpPr/>
            <p:nvPr/>
          </p:nvSpPr>
          <p:spPr>
            <a:xfrm>
              <a:off x="6069201" y="2734403"/>
              <a:ext cx="369332" cy="478697"/>
            </a:xfrm>
            <a:prstGeom prst="ellipse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tx1">
                  <a:alpha val="73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Rectangle à coins arrondis 4"/>
            <p:cNvSpPr/>
            <p:nvPr/>
          </p:nvSpPr>
          <p:spPr>
            <a:xfrm>
              <a:off x="6177667" y="3098798"/>
              <a:ext cx="152401" cy="3492501"/>
            </a:xfrm>
            <a:prstGeom prst="round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tx1">
                  <a:alpha val="73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Ellipse 8"/>
          <p:cNvSpPr/>
          <p:nvPr/>
        </p:nvSpPr>
        <p:spPr>
          <a:xfrm>
            <a:off x="6073637" y="5854700"/>
            <a:ext cx="406400" cy="406400"/>
          </a:xfrm>
          <a:prstGeom prst="ellipse">
            <a:avLst/>
          </a:prstGeom>
          <a:solidFill>
            <a:schemeClr val="accent5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/>
          <p:cNvSpPr/>
          <p:nvPr/>
        </p:nvSpPr>
        <p:spPr>
          <a:xfrm>
            <a:off x="6069201" y="393700"/>
            <a:ext cx="406400" cy="406400"/>
          </a:xfrm>
          <a:prstGeom prst="ellipse">
            <a:avLst/>
          </a:prstGeom>
          <a:solidFill>
            <a:schemeClr val="accent5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Triangle 10"/>
          <p:cNvSpPr/>
          <p:nvPr/>
        </p:nvSpPr>
        <p:spPr>
          <a:xfrm rot="10800000">
            <a:off x="4931506" y="63500"/>
            <a:ext cx="2695524" cy="4201126"/>
          </a:xfrm>
          <a:custGeom>
            <a:avLst/>
            <a:gdLst>
              <a:gd name="connsiteX0" fmla="*/ 0 w 1844624"/>
              <a:gd name="connsiteY0" fmla="*/ 3401026 h 3401026"/>
              <a:gd name="connsiteX1" fmla="*/ 903091 w 1844624"/>
              <a:gd name="connsiteY1" fmla="*/ 0 h 3401026"/>
              <a:gd name="connsiteX2" fmla="*/ 1844624 w 1844624"/>
              <a:gd name="connsiteY2" fmla="*/ 3401026 h 3401026"/>
              <a:gd name="connsiteX3" fmla="*/ 0 w 1844624"/>
              <a:gd name="connsiteY3" fmla="*/ 3401026 h 3401026"/>
              <a:gd name="connsiteX0" fmla="*/ 0 w 2251024"/>
              <a:gd name="connsiteY0" fmla="*/ 3401026 h 3807426"/>
              <a:gd name="connsiteX1" fmla="*/ 903091 w 2251024"/>
              <a:gd name="connsiteY1" fmla="*/ 0 h 3807426"/>
              <a:gd name="connsiteX2" fmla="*/ 2251024 w 2251024"/>
              <a:gd name="connsiteY2" fmla="*/ 3807426 h 3807426"/>
              <a:gd name="connsiteX3" fmla="*/ 0 w 2251024"/>
              <a:gd name="connsiteY3" fmla="*/ 3401026 h 3807426"/>
              <a:gd name="connsiteX0" fmla="*/ 0 w 2695524"/>
              <a:gd name="connsiteY0" fmla="*/ 3820126 h 3820126"/>
              <a:gd name="connsiteX1" fmla="*/ 1347591 w 2695524"/>
              <a:gd name="connsiteY1" fmla="*/ 0 h 3820126"/>
              <a:gd name="connsiteX2" fmla="*/ 2695524 w 2695524"/>
              <a:gd name="connsiteY2" fmla="*/ 3807426 h 3820126"/>
              <a:gd name="connsiteX3" fmla="*/ 0 w 2695524"/>
              <a:gd name="connsiteY3" fmla="*/ 3820126 h 3820126"/>
              <a:gd name="connsiteX0" fmla="*/ 0 w 2695524"/>
              <a:gd name="connsiteY0" fmla="*/ 3820126 h 4201126"/>
              <a:gd name="connsiteX1" fmla="*/ 1347591 w 2695524"/>
              <a:gd name="connsiteY1" fmla="*/ 0 h 4201126"/>
              <a:gd name="connsiteX2" fmla="*/ 2695524 w 2695524"/>
              <a:gd name="connsiteY2" fmla="*/ 3807426 h 4201126"/>
              <a:gd name="connsiteX3" fmla="*/ 1238413 w 2695524"/>
              <a:gd name="connsiteY3" fmla="*/ 4201126 h 4201126"/>
              <a:gd name="connsiteX4" fmla="*/ 0 w 2695524"/>
              <a:gd name="connsiteY4" fmla="*/ 3820126 h 4201126"/>
              <a:gd name="connsiteX0" fmla="*/ 0 w 2695524"/>
              <a:gd name="connsiteY0" fmla="*/ 3820126 h 4201126"/>
              <a:gd name="connsiteX1" fmla="*/ 1347591 w 2695524"/>
              <a:gd name="connsiteY1" fmla="*/ 0 h 4201126"/>
              <a:gd name="connsiteX2" fmla="*/ 2695524 w 2695524"/>
              <a:gd name="connsiteY2" fmla="*/ 3807426 h 4201126"/>
              <a:gd name="connsiteX3" fmla="*/ 1238413 w 2695524"/>
              <a:gd name="connsiteY3" fmla="*/ 4201126 h 4201126"/>
              <a:gd name="connsiteX4" fmla="*/ 336713 w 2695524"/>
              <a:gd name="connsiteY4" fmla="*/ 4036026 h 4201126"/>
              <a:gd name="connsiteX5" fmla="*/ 0 w 2695524"/>
              <a:gd name="connsiteY5" fmla="*/ 3820126 h 4201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95524" h="4201126">
                <a:moveTo>
                  <a:pt x="0" y="3820126"/>
                </a:moveTo>
                <a:lnTo>
                  <a:pt x="1347591" y="0"/>
                </a:lnTo>
                <a:lnTo>
                  <a:pt x="2695524" y="3807426"/>
                </a:lnTo>
                <a:cubicBezTo>
                  <a:pt x="2235220" y="3811659"/>
                  <a:pt x="1698717" y="4196893"/>
                  <a:pt x="1238413" y="4201126"/>
                </a:cubicBezTo>
                <a:cubicBezTo>
                  <a:pt x="992880" y="4129159"/>
                  <a:pt x="582246" y="4107993"/>
                  <a:pt x="336713" y="4036026"/>
                </a:cubicBezTo>
                <a:lnTo>
                  <a:pt x="0" y="3820126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418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4732" y="154745"/>
            <a:ext cx="95238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II. PROCESSUS DE GASTRULATION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95421" y="1262741"/>
            <a:ext cx="9551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>
                <a:solidFill>
                  <a:srgbClr val="7030A0"/>
                </a:solidFill>
              </a:rPr>
              <a:t>b</a:t>
            </a:r>
            <a:r>
              <a:rPr lang="en-US" sz="2800" u="sng" dirty="0" smtClean="0">
                <a:solidFill>
                  <a:srgbClr val="7030A0"/>
                </a:solidFill>
              </a:rPr>
              <a:t>) MISE EN PLACE DE LA CHORDE </a:t>
            </a:r>
            <a:r>
              <a:rPr lang="en-US" sz="2800" i="1" u="sng" dirty="0" smtClean="0">
                <a:solidFill>
                  <a:srgbClr val="7030A0"/>
                </a:solidFill>
              </a:rPr>
              <a:t>J17-19</a:t>
            </a:r>
          </a:p>
          <a:p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393895" y="2216848"/>
            <a:ext cx="111838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 smtClean="0"/>
              <a:t>EN AVANT DU NOEUD DE HENSEN, SOUS L’ÉPIBLASTE, UNE ZONE EST RESTÉE </a:t>
            </a:r>
            <a:r>
              <a:rPr lang="en-US" sz="2000" b="1" u="sng" dirty="0" smtClean="0"/>
              <a:t>EXEMPTE</a:t>
            </a:r>
            <a:r>
              <a:rPr lang="en-US" sz="2000" dirty="0" smtClean="0"/>
              <a:t> DE MESOBLASTE INTRA EMBRYONNAIRE: ELLE LAISSERA PLACE </a:t>
            </a:r>
            <a:r>
              <a:rPr lang="en-US" sz="2000" dirty="0" err="1" smtClean="0"/>
              <a:t>À</a:t>
            </a:r>
            <a:r>
              <a:rPr lang="en-US" sz="2000" dirty="0" smtClean="0"/>
              <a:t> LA </a:t>
            </a:r>
            <a:r>
              <a:rPr lang="en-US" sz="2000" b="1" u="sng" dirty="0" smtClean="0"/>
              <a:t>CHORDE</a:t>
            </a:r>
          </a:p>
          <a:p>
            <a:endParaRPr lang="en-US" sz="2000" dirty="0"/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/>
              <a:t>CELLE CI EST D’ORIGINE </a:t>
            </a:r>
            <a:r>
              <a:rPr lang="en-US" sz="2000" u="sng" dirty="0" smtClean="0"/>
              <a:t>ÉPIBLASTIQUE</a:t>
            </a:r>
            <a:r>
              <a:rPr lang="en-US" sz="2000" dirty="0" smtClean="0"/>
              <a:t>, ET ON A UNE DIFFERENCIATION EN </a:t>
            </a:r>
            <a:r>
              <a:rPr lang="en-US" sz="2000" b="1" u="sng" dirty="0" smtClean="0"/>
              <a:t>CELLULES MESOBLASTIQUES</a:t>
            </a:r>
            <a:r>
              <a:rPr lang="en-US" sz="2000" dirty="0" smtClean="0"/>
              <a:t> QUI SE PROPAGENT DE FAÇON </a:t>
            </a:r>
            <a:r>
              <a:rPr lang="en-US" sz="2000" b="1" u="sng" dirty="0" smtClean="0"/>
              <a:t>MÉDIANE</a:t>
            </a:r>
            <a:r>
              <a:rPr lang="en-US" sz="2000" dirty="0" smtClean="0"/>
              <a:t> VERS LA PARTIE CRÂNIALE</a:t>
            </a:r>
          </a:p>
          <a:p>
            <a:pPr marL="285750" indent="-285750">
              <a:buFont typeface="Arial" charset="0"/>
              <a:buChar char="•"/>
            </a:pPr>
            <a:endParaRPr lang="en-US" sz="2000" dirty="0"/>
          </a:p>
          <a:p>
            <a:pPr marL="285750" indent="-285750">
              <a:buFont typeface="Arial" charset="0"/>
              <a:buChar char="•"/>
            </a:pPr>
            <a:endParaRPr lang="en-US" sz="2000" dirty="0" smtClean="0"/>
          </a:p>
          <a:p>
            <a:pPr marL="285750" indent="-285750">
              <a:buFont typeface="Arial" charset="0"/>
              <a:buChar char="•"/>
            </a:pPr>
            <a:endParaRPr lang="en-US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8978" y="4016766"/>
            <a:ext cx="5059582" cy="284123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14732" y="5878286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EN ROUGE, LA TRAJECTOIRE DES CELLULES MESOBLASTIQUES</a:t>
            </a:r>
            <a:r>
              <a:rPr lang="is-IS" i="1" dirty="0" smtClean="0"/>
              <a:t>…. 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014570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4732" y="154745"/>
            <a:ext cx="95238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II. PROCESSUS DE GASTRULATION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95421" y="1262741"/>
            <a:ext cx="9551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>
                <a:solidFill>
                  <a:srgbClr val="7030A0"/>
                </a:solidFill>
              </a:rPr>
              <a:t>b</a:t>
            </a:r>
            <a:r>
              <a:rPr lang="en-US" sz="2800" u="sng" dirty="0" smtClean="0">
                <a:solidFill>
                  <a:srgbClr val="7030A0"/>
                </a:solidFill>
              </a:rPr>
              <a:t>) MISE EN PLACE DE LA CHORDE </a:t>
            </a:r>
            <a:r>
              <a:rPr lang="en-US" sz="2800" i="1" u="sng" dirty="0" smtClean="0">
                <a:solidFill>
                  <a:srgbClr val="7030A0"/>
                </a:solidFill>
              </a:rPr>
              <a:t>J17-19</a:t>
            </a:r>
          </a:p>
          <a:p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52400" y="2071647"/>
            <a:ext cx="102694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1) 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INVAGINATION EN FORME DE DOIGT DE GANT DES CELLULES MIGRATOIRES JUSQU’EN ARRIERE DE LA MEMBRANE PHARYNGIENNE</a:t>
            </a:r>
          </a:p>
          <a:p>
            <a:pPr marL="342900" indent="-342900">
              <a:buFont typeface="Arial" charset="0"/>
              <a:buChar char="•"/>
            </a:pPr>
            <a:endParaRPr lang="en-US" sz="2000" dirty="0" smtClean="0"/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ON CONSTITUE ALORS UN MASSIF PLEIN, LA </a:t>
            </a:r>
            <a:r>
              <a:rPr lang="en-US" sz="2000" b="1" u="sng" dirty="0" smtClean="0"/>
              <a:t>PLAQUE PRE-CHORDALE</a:t>
            </a:r>
            <a:r>
              <a:rPr lang="en-US" sz="2000" dirty="0" smtClean="0"/>
              <a:t>, DERRIÈRE LAQUELLE SE CREUSE LE </a:t>
            </a:r>
            <a:r>
              <a:rPr lang="en-US" sz="2000" b="1" u="sng" dirty="0" smtClean="0">
                <a:solidFill>
                  <a:srgbClr val="C54351"/>
                </a:solidFill>
              </a:rPr>
              <a:t>CANAL CHORDAL (1)</a:t>
            </a:r>
          </a:p>
          <a:p>
            <a:pPr marL="342900" indent="-342900">
              <a:buFont typeface="Arial" charset="0"/>
              <a:buChar char="•"/>
            </a:pPr>
            <a:endParaRPr lang="en-US" sz="2000" dirty="0" smtClean="0"/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CE DERNIER S’OUVRE DANS LA CAVITÉ AMNIOTIQUE ET S’ALLONGE PAR ADDITION DE CELLULES QUI CONTINUENT DE MIGRER ET DE SE DIFFERENCIER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3192" y="4822366"/>
            <a:ext cx="2105368" cy="1841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563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4732" y="154745"/>
            <a:ext cx="95238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II. PROCESSUS DE GASTRULATION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95421" y="1262741"/>
            <a:ext cx="9551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>
                <a:solidFill>
                  <a:srgbClr val="7030A0"/>
                </a:solidFill>
              </a:rPr>
              <a:t>b</a:t>
            </a:r>
            <a:r>
              <a:rPr lang="en-US" sz="2800" u="sng" dirty="0" smtClean="0">
                <a:solidFill>
                  <a:srgbClr val="7030A0"/>
                </a:solidFill>
              </a:rPr>
              <a:t>) MISE EN PLACE DE LA CHORDE </a:t>
            </a:r>
            <a:r>
              <a:rPr lang="en-US" sz="2800" i="1" u="sng" dirty="0" smtClean="0">
                <a:solidFill>
                  <a:srgbClr val="7030A0"/>
                </a:solidFill>
              </a:rPr>
              <a:t>J17-19</a:t>
            </a:r>
          </a:p>
          <a:p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1401240"/>
            <a:ext cx="1026941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 smtClean="0"/>
          </a:p>
          <a:p>
            <a:r>
              <a:rPr lang="en-US" sz="2000" b="1" dirty="0" smtClean="0"/>
              <a:t>2) 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LE CANAL CHORDAL VA S’OUVRIR DANS LA VVS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SA FACE INFERIEURE, REPOSANT SUR L’ENDODERME, SUBIT UN PHENOMÈNE DE LYSE ET FUSION D’AVANT EN ARRIÈRE: ON OBTIENT LA </a:t>
            </a:r>
            <a:r>
              <a:rPr lang="en-US" sz="2000" b="1" u="sng" dirty="0" smtClean="0">
                <a:solidFill>
                  <a:srgbClr val="C54351"/>
                </a:solidFill>
              </a:rPr>
              <a:t>PLAQUE CHORDALE</a:t>
            </a:r>
            <a:endParaRPr lang="en-US" sz="2000" b="1" u="sng" dirty="0">
              <a:solidFill>
                <a:srgbClr val="C5435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2376" y="2615227"/>
            <a:ext cx="2089004" cy="18267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6519" y="3014178"/>
            <a:ext cx="3227824" cy="3843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910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4732" y="154745"/>
            <a:ext cx="95238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II. PROCESSUS DE GASTRULATION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95421" y="1262741"/>
            <a:ext cx="9551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>
                <a:solidFill>
                  <a:srgbClr val="7030A0"/>
                </a:solidFill>
              </a:rPr>
              <a:t>b</a:t>
            </a:r>
            <a:r>
              <a:rPr lang="en-US" sz="2800" u="sng" dirty="0" smtClean="0">
                <a:solidFill>
                  <a:srgbClr val="7030A0"/>
                </a:solidFill>
              </a:rPr>
              <a:t>) MISE EN PLACE DE LA CHORDE </a:t>
            </a:r>
            <a:r>
              <a:rPr lang="en-US" sz="2800" i="1" u="sng" dirty="0" smtClean="0">
                <a:solidFill>
                  <a:srgbClr val="7030A0"/>
                </a:solidFill>
              </a:rPr>
              <a:t>J17-19</a:t>
            </a:r>
          </a:p>
          <a:p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95421" y="2039815"/>
            <a:ext cx="1166211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3) 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LA PAROI SUPERIEURE DU CANAL CHORDAL, EN CONTINUITÉ AVEC L’ENDODERME, S’ÉPAISSIT AFIN DE REFORMER UN </a:t>
            </a:r>
            <a:r>
              <a:rPr lang="en-US" sz="2000" b="1" u="sng" dirty="0" smtClean="0"/>
              <a:t>CORDON PLEIN</a:t>
            </a:r>
          </a:p>
          <a:p>
            <a:pPr marL="342900" indent="-342900">
              <a:buFont typeface="Arial" charset="0"/>
              <a:buChar char="•"/>
            </a:pPr>
            <a:endParaRPr lang="en-US" sz="2000" dirty="0" smtClean="0"/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LE CORDON PLEIN INDIVIDUALISE DEVIENDRA LA </a:t>
            </a:r>
            <a:r>
              <a:rPr lang="en-US" sz="2000" b="1" u="sng" dirty="0" smtClean="0">
                <a:solidFill>
                  <a:srgbClr val="C54351"/>
                </a:solidFill>
              </a:rPr>
              <a:t>CHORDE OU NOTOCHORDE (1)</a:t>
            </a:r>
          </a:p>
          <a:p>
            <a:endParaRPr lang="en-US" sz="2000" b="1" u="sng" dirty="0" smtClean="0">
              <a:solidFill>
                <a:srgbClr val="C54351"/>
              </a:solidFill>
            </a:endParaRPr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CEPENDANT, IL PERSISTE UNE COMMUNICATION TRANSITOIRE ENTRE CAVITÉ AMNIOTIQUE ET VVS APPELÉE </a:t>
            </a:r>
            <a:r>
              <a:rPr lang="en-US" sz="2000" b="1" u="sng" dirty="0" smtClean="0"/>
              <a:t>CANAL NEURENTERIQUE</a:t>
            </a:r>
            <a:endParaRPr lang="en-US" sz="2000" b="1" u="sng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4768" y="4522235"/>
            <a:ext cx="2671157" cy="2335765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3153674" y="4514364"/>
            <a:ext cx="1651949" cy="108312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1659" y="4381500"/>
            <a:ext cx="2832100" cy="2476500"/>
          </a:xfrm>
          <a:prstGeom prst="rect">
            <a:avLst/>
          </a:prstGeom>
        </p:spPr>
      </p:pic>
      <p:sp>
        <p:nvSpPr>
          <p:cNvPr id="11" name="Right Arrow 10"/>
          <p:cNvSpPr/>
          <p:nvPr/>
        </p:nvSpPr>
        <p:spPr>
          <a:xfrm>
            <a:off x="6326846" y="5276850"/>
            <a:ext cx="1743892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553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4732" y="154745"/>
            <a:ext cx="95238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II. PROCESSUS DE GASTRULATION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95421" y="1262741"/>
            <a:ext cx="9551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>
                <a:solidFill>
                  <a:srgbClr val="7030A0"/>
                </a:solidFill>
              </a:rPr>
              <a:t>b</a:t>
            </a:r>
            <a:r>
              <a:rPr lang="en-US" sz="2800" u="sng" dirty="0" smtClean="0">
                <a:solidFill>
                  <a:srgbClr val="7030A0"/>
                </a:solidFill>
              </a:rPr>
              <a:t>) MISE EN PLACE DE LA CHORDE </a:t>
            </a:r>
            <a:r>
              <a:rPr lang="en-US" sz="2800" i="1" u="sng" dirty="0" smtClean="0">
                <a:solidFill>
                  <a:srgbClr val="7030A0"/>
                </a:solidFill>
              </a:rPr>
              <a:t>J17-19</a:t>
            </a:r>
          </a:p>
          <a:p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0908" y="1055174"/>
            <a:ext cx="2545960" cy="57519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732" y="2499622"/>
            <a:ext cx="5384800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058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4732" y="154745"/>
            <a:ext cx="95238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II. PROCESSUS DE GASTRULATION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22031" y="1259390"/>
            <a:ext cx="11040626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 smtClean="0">
                <a:solidFill>
                  <a:srgbClr val="7030A0"/>
                </a:solidFill>
              </a:rPr>
              <a:t>c) NEURULATION </a:t>
            </a:r>
            <a:r>
              <a:rPr lang="en-US" sz="2800" i="1" u="sng" dirty="0" smtClean="0">
                <a:solidFill>
                  <a:srgbClr val="7030A0"/>
                </a:solidFill>
              </a:rPr>
              <a:t>J18-20</a:t>
            </a:r>
          </a:p>
          <a:p>
            <a:pPr marL="457200" indent="-457200">
              <a:buFont typeface="Arial" charset="0"/>
              <a:buChar char="•"/>
            </a:pPr>
            <a:endParaRPr lang="en-US" sz="2800" i="1" u="sng" dirty="0"/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LA CHORDE EST RESPONSABLE DE L’INDUCTION DE LA </a:t>
            </a:r>
            <a:r>
              <a:rPr lang="en-US" sz="2000" b="1" u="sng" dirty="0" smtClean="0"/>
              <a:t>FACE INTERNE</a:t>
            </a:r>
            <a:r>
              <a:rPr lang="en-US" sz="2000" dirty="0" smtClean="0"/>
              <a:t> DE L’ECTODERME EN </a:t>
            </a:r>
            <a:r>
              <a:rPr lang="en-US" sz="2000" b="1" u="sng" dirty="0" smtClean="0">
                <a:solidFill>
                  <a:srgbClr val="C54351"/>
                </a:solidFill>
              </a:rPr>
              <a:t>PLAQUE NEUROECTODERMIQUE</a:t>
            </a:r>
            <a:r>
              <a:rPr lang="en-US" sz="2000" dirty="0" smtClean="0">
                <a:solidFill>
                  <a:srgbClr val="C54351"/>
                </a:solidFill>
              </a:rPr>
              <a:t> </a:t>
            </a:r>
            <a:r>
              <a:rPr lang="en-US" sz="2000" dirty="0"/>
              <a:t>(FUTURS HEMISPHERES CEREBRAUX + MOELLE</a:t>
            </a:r>
            <a:r>
              <a:rPr lang="en-US" sz="2000" dirty="0" smtClean="0"/>
              <a:t>), DONC DE LA NEURULATION</a:t>
            </a:r>
          </a:p>
          <a:p>
            <a:pPr marL="342900" indent="-342900">
              <a:buFont typeface="Arial" charset="0"/>
              <a:buChar char="•"/>
            </a:pPr>
            <a:endParaRPr lang="en-US" sz="2000" dirty="0" smtClean="0"/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EN PROLIFERANT, LA PLAQUE ECTODERMIQUE REFOULE LA LIGNE PRIMITIVE QUI VA OCCUPER </a:t>
            </a:r>
            <a:r>
              <a:rPr lang="en-US" sz="2000" b="1" u="sng" dirty="0" smtClean="0"/>
              <a:t>10%</a:t>
            </a:r>
            <a:r>
              <a:rPr lang="en-US" sz="2000" dirty="0" smtClean="0"/>
              <a:t> DU DISQUE</a:t>
            </a:r>
          </a:p>
          <a:p>
            <a:pPr marL="342900" indent="-342900">
              <a:buFont typeface="Arial" charset="0"/>
              <a:buChar char="•"/>
            </a:pPr>
            <a:endParaRPr lang="en-US" sz="2000" dirty="0" smtClean="0"/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ON SE RETROUVE AVEC UNE PROLIFERATION DE L’ECTOBLASTE QUI DONNE EN PÉRIPHERIE </a:t>
            </a:r>
            <a:r>
              <a:rPr lang="en-US" sz="2000" b="1" u="sng" dirty="0" smtClean="0"/>
              <a:t>L’ECTODERME DE SURFACE </a:t>
            </a:r>
            <a:r>
              <a:rPr lang="en-US" sz="2000" dirty="0" smtClean="0"/>
              <a:t>ET AU CENTRE, LE </a:t>
            </a:r>
            <a:r>
              <a:rPr lang="en-US" sz="2000" b="1" u="sng" dirty="0" smtClean="0"/>
              <a:t>NEUROECTODERME</a:t>
            </a:r>
          </a:p>
          <a:p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0571" y="4383984"/>
            <a:ext cx="3381829" cy="23433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551" y="4638565"/>
            <a:ext cx="2227036" cy="208880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50772" y="5888076"/>
            <a:ext cx="2950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La </a:t>
            </a:r>
            <a:r>
              <a:rPr lang="en-US" i="1" dirty="0" err="1" smtClean="0"/>
              <a:t>ligne</a:t>
            </a:r>
            <a:r>
              <a:rPr lang="en-US" i="1" dirty="0" smtClean="0"/>
              <a:t> primitive </a:t>
            </a:r>
            <a:r>
              <a:rPr lang="en-US" i="1" dirty="0" err="1" smtClean="0"/>
              <a:t>est</a:t>
            </a:r>
            <a:r>
              <a:rPr lang="en-US" i="1" dirty="0" smtClean="0"/>
              <a:t> </a:t>
            </a:r>
            <a:r>
              <a:rPr lang="en-US" i="1" dirty="0" err="1" smtClean="0"/>
              <a:t>refoulée</a:t>
            </a:r>
            <a:r>
              <a:rPr lang="en-US" i="1" dirty="0" smtClean="0"/>
              <a:t> </a:t>
            </a:r>
            <a:r>
              <a:rPr lang="en-US" i="1" dirty="0" err="1" smtClean="0"/>
              <a:t>caudalement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732176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07101" y="168813"/>
            <a:ext cx="9523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III. EVOLUTION DES ELEMENTS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22031" y="1139647"/>
            <a:ext cx="88767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 smtClean="0">
                <a:solidFill>
                  <a:srgbClr val="7030A0"/>
                </a:solidFill>
              </a:rPr>
              <a:t>a) DEVENIR DU NEUROECTODERME</a:t>
            </a:r>
            <a:endParaRPr lang="en-US" sz="2800" i="1" u="sng" dirty="0" smtClean="0">
              <a:solidFill>
                <a:srgbClr val="7030A0"/>
              </a:solidFill>
            </a:endParaRPr>
          </a:p>
          <a:p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141514" y="1987470"/>
            <a:ext cx="942702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 smtClean="0"/>
              <a:t>SOUS LA PRESSION MECANIQUE EXERCÉE PAR L’ECTODERME DE SURFACE QUI PROLIFÈRE, LA PLAQUE NEUROECTODERMIQUE EST INVAGINÉE EN </a:t>
            </a:r>
            <a:r>
              <a:rPr lang="en-US" sz="2000" b="1" u="sng" dirty="0" smtClean="0">
                <a:solidFill>
                  <a:srgbClr val="C54351"/>
                </a:solidFill>
              </a:rPr>
              <a:t>GOUTTIÈRE NEURALE</a:t>
            </a:r>
          </a:p>
          <a:p>
            <a:pPr marL="285750" indent="-285750">
              <a:buFont typeface="Arial" charset="0"/>
              <a:buChar char="•"/>
            </a:pPr>
            <a:endParaRPr lang="en-US" sz="2000" dirty="0" smtClean="0"/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/>
              <a:t>CETTE GOUTTIÈRE SE FERME EN UN </a:t>
            </a:r>
            <a:r>
              <a:rPr lang="en-US" sz="2000" b="1" u="sng" dirty="0" smtClean="0">
                <a:solidFill>
                  <a:srgbClr val="C54351"/>
                </a:solidFill>
              </a:rPr>
              <a:t>TUBE NEURAL</a:t>
            </a:r>
            <a:r>
              <a:rPr lang="en-US" sz="2000" dirty="0" smtClean="0"/>
              <a:t>, DONT LES EXTREMITÉS ANTERIEURS ET POSTERIEURS – APPELÉS </a:t>
            </a:r>
            <a:r>
              <a:rPr lang="en-US" sz="2000" b="1" u="sng" dirty="0" smtClean="0"/>
              <a:t>NEUROPORES</a:t>
            </a:r>
            <a:r>
              <a:rPr lang="en-US" sz="2000" dirty="0" smtClean="0"/>
              <a:t> – SONT OUVERTES</a:t>
            </a:r>
          </a:p>
          <a:p>
            <a:pPr marL="285750" indent="-285750">
              <a:buFont typeface="Arial" charset="0"/>
              <a:buChar char="•"/>
            </a:pPr>
            <a:endParaRPr lang="en-US" sz="2000" dirty="0" smtClean="0"/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/>
              <a:t>ON DISTINGUE ALORS, DE HAUT EN BAS:  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- ECTODERME DE SURFACE/EPIDERME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- </a:t>
            </a:r>
            <a:r>
              <a:rPr lang="en-US" sz="2000" b="1" u="sng" dirty="0" smtClean="0"/>
              <a:t>CRETES NEURALES</a:t>
            </a:r>
            <a:r>
              <a:rPr lang="en-US" sz="2000" dirty="0" smtClean="0"/>
              <a:t>, QUI FUSIONNENT EN UNE PLAQUE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- TUBE NEURAL</a:t>
            </a:r>
          </a:p>
          <a:p>
            <a:pPr marL="285750" indent="-285750">
              <a:buFont typeface="Arial" charset="0"/>
              <a:buChar char="•"/>
            </a:pPr>
            <a:endParaRPr lang="en-US" dirty="0" smtClean="0"/>
          </a:p>
          <a:p>
            <a:pPr marL="285750" indent="-285750">
              <a:buFont typeface="Arial" charset="0"/>
              <a:buChar char="•"/>
            </a:pPr>
            <a:endParaRPr lang="en-US" dirty="0" smtClean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2115" y="2601686"/>
            <a:ext cx="3546928" cy="425631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7101" y="5137782"/>
            <a:ext cx="2946399" cy="186922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363030" y="5388400"/>
            <a:ext cx="37138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La </a:t>
            </a:r>
            <a:r>
              <a:rPr lang="en-US" i="1" dirty="0" err="1" smtClean="0"/>
              <a:t>chorde</a:t>
            </a:r>
            <a:r>
              <a:rPr lang="en-US" i="1" dirty="0" smtClean="0"/>
              <a:t> se </a:t>
            </a:r>
            <a:r>
              <a:rPr lang="en-US" i="1" dirty="0" err="1" smtClean="0"/>
              <a:t>trouve</a:t>
            </a:r>
            <a:r>
              <a:rPr lang="en-US" i="1" dirty="0" smtClean="0"/>
              <a:t> en </a:t>
            </a:r>
            <a:r>
              <a:rPr lang="en-US" i="1" dirty="0" err="1" smtClean="0"/>
              <a:t>dessous</a:t>
            </a:r>
            <a:r>
              <a:rPr lang="en-US" i="1" dirty="0" smtClean="0"/>
              <a:t> du tube neural, entre le </a:t>
            </a:r>
            <a:r>
              <a:rPr lang="en-US" i="1" dirty="0" err="1" smtClean="0"/>
              <a:t>mesoderme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934502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07101" y="168813"/>
            <a:ext cx="9523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III. EVOLUTION DES ELEMENTS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22031" y="1139647"/>
            <a:ext cx="88767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 smtClean="0">
                <a:solidFill>
                  <a:srgbClr val="7030A0"/>
                </a:solidFill>
              </a:rPr>
              <a:t>a) DEVENIR DU NEUROECTODERME</a:t>
            </a:r>
            <a:endParaRPr lang="en-US" sz="2800" i="1" u="sng" dirty="0" smtClean="0">
              <a:solidFill>
                <a:srgbClr val="7030A0"/>
              </a:solidFill>
            </a:endParaRPr>
          </a:p>
          <a:p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15" y="1725454"/>
            <a:ext cx="6921500" cy="4241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800" y="3185954"/>
            <a:ext cx="69215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023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07101" y="168813"/>
            <a:ext cx="9523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III. EVOLUTION DES ELEMENTS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22031" y="1259390"/>
            <a:ext cx="88767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 smtClean="0">
                <a:solidFill>
                  <a:srgbClr val="7030A0"/>
                </a:solidFill>
              </a:rPr>
              <a:t>b) EVOLUTION DU MESOBLASTE INTRA-EMBRYONNAIRE</a:t>
            </a:r>
            <a:endParaRPr lang="en-US" sz="2800" i="1" u="sng" dirty="0" smtClean="0">
              <a:solidFill>
                <a:srgbClr val="7030A0"/>
              </a:solidFill>
            </a:endParaRPr>
          </a:p>
          <a:p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500743" y="2767494"/>
            <a:ext cx="1133018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 smtClean="0"/>
              <a:t>EN </a:t>
            </a:r>
            <a:r>
              <a:rPr lang="en-US" sz="2000" b="1" u="sng" dirty="0" smtClean="0"/>
              <a:t>MEME TEMPS </a:t>
            </a:r>
            <a:r>
              <a:rPr lang="en-US" sz="2000" dirty="0" smtClean="0"/>
              <a:t>QUE L’INDUCTION DU NEUROECTODERME PAR LA CHORDE, LE MIE SE SEGMENTE EN 3 CORDONS: 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                     - </a:t>
            </a:r>
            <a:r>
              <a:rPr lang="en-US" sz="2000" b="1" u="sng" dirty="0" smtClean="0"/>
              <a:t>PARA-AXIAL</a:t>
            </a:r>
            <a:r>
              <a:rPr lang="en-US" sz="2000" dirty="0" smtClean="0"/>
              <a:t>, PARALLELE A LA CHORDE (1)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                     - </a:t>
            </a:r>
            <a:r>
              <a:rPr lang="en-US" sz="2000" b="1" u="sng" dirty="0" smtClean="0"/>
              <a:t>INTERMEDIAIRE</a:t>
            </a:r>
            <a:r>
              <a:rPr lang="en-US" sz="2000" dirty="0" smtClean="0"/>
              <a:t> (2)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                     - </a:t>
            </a:r>
            <a:r>
              <a:rPr lang="en-US" sz="2000" b="1" u="sng" dirty="0" smtClean="0"/>
              <a:t>LAME LATERALE </a:t>
            </a:r>
            <a:r>
              <a:rPr lang="en-US" sz="2000" dirty="0" smtClean="0"/>
              <a:t>(3)</a:t>
            </a:r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</p:txBody>
      </p:sp>
      <p:sp>
        <p:nvSpPr>
          <p:cNvPr id="6" name="Left Brace 5"/>
          <p:cNvSpPr/>
          <p:nvPr/>
        </p:nvSpPr>
        <p:spPr>
          <a:xfrm>
            <a:off x="1966026" y="3543623"/>
            <a:ext cx="206828" cy="489857"/>
          </a:xfrm>
          <a:prstGeom prst="leftBrac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0" y="3558807"/>
            <a:ext cx="27489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accent2">
                    <a:lumMod val="75000"/>
                  </a:schemeClr>
                </a:solidFill>
              </a:rPr>
              <a:t>Les </a:t>
            </a:r>
            <a:r>
              <a:rPr lang="en-US" sz="1600" dirty="0" err="1" smtClean="0">
                <a:solidFill>
                  <a:schemeClr val="accent2">
                    <a:lumMod val="75000"/>
                  </a:schemeClr>
                </a:solidFill>
              </a:rPr>
              <a:t>mieux</a:t>
            </a:r>
            <a:r>
              <a:rPr lang="en-US" sz="16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1600" dirty="0" err="1" smtClean="0">
                <a:solidFill>
                  <a:schemeClr val="accent2">
                    <a:lumMod val="75000"/>
                  </a:schemeClr>
                </a:solidFill>
              </a:rPr>
              <a:t>indivualisés</a:t>
            </a:r>
            <a:endParaRPr lang="en-US" sz="16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6845" y="3406577"/>
            <a:ext cx="2431171" cy="2507486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6845181" y="3619423"/>
            <a:ext cx="1856887" cy="94934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526828" y="3938000"/>
            <a:ext cx="3401227" cy="7223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566496" y="4260505"/>
            <a:ext cx="2933452" cy="61652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575492" y="4475654"/>
            <a:ext cx="3521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Et en (4), la </a:t>
            </a:r>
            <a:r>
              <a:rPr lang="en-US" i="1" dirty="0" err="1" smtClean="0"/>
              <a:t>chorde</a:t>
            </a:r>
            <a:r>
              <a:rPr lang="is-IS" i="1" dirty="0" smtClean="0"/>
              <a:t>…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859493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07101" y="168813"/>
            <a:ext cx="9523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III. EVOLUTION DES ELEMENTS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22031" y="1259390"/>
            <a:ext cx="88767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 smtClean="0">
                <a:solidFill>
                  <a:srgbClr val="7030A0"/>
                </a:solidFill>
              </a:rPr>
              <a:t>b) EVOLUTION DU MESOBLASTE INTRA-EMBRYONNAIRE</a:t>
            </a:r>
            <a:endParaRPr lang="en-US" sz="2800" i="1" u="sng" dirty="0" smtClean="0">
              <a:solidFill>
                <a:srgbClr val="7030A0"/>
              </a:solidFill>
            </a:endParaRPr>
          </a:p>
          <a:p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403278" y="613058"/>
            <a:ext cx="1133018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</p:txBody>
      </p:sp>
      <p:sp>
        <p:nvSpPr>
          <p:cNvPr id="19" name="TextBox 18"/>
          <p:cNvSpPr txBox="1"/>
          <p:nvPr/>
        </p:nvSpPr>
        <p:spPr>
          <a:xfrm>
            <a:off x="311326" y="2705939"/>
            <a:ext cx="631371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/>
              <a:t>LA LAME </a:t>
            </a:r>
            <a:r>
              <a:rPr lang="en-US" sz="2000" dirty="0" smtClean="0"/>
              <a:t>LATÉRALE </a:t>
            </a:r>
            <a:r>
              <a:rPr lang="en-US" sz="2000" dirty="0"/>
              <a:t>VA </a:t>
            </a:r>
            <a:r>
              <a:rPr lang="en-US" sz="2000" b="1" u="sng" dirty="0"/>
              <a:t>FUSIONNER</a:t>
            </a:r>
            <a:r>
              <a:rPr lang="en-US" sz="2000" dirty="0"/>
              <a:t> AVEC LE MEE: LE FEUILLET SUPERIEUR AVEC LA SOMATOPLEURE EE, LE FEUILLET INFERIEUR AVEC LA SPLANCHNOPLEURE EE</a:t>
            </a:r>
          </a:p>
          <a:p>
            <a:endParaRPr lang="en-US" dirty="0"/>
          </a:p>
          <a:p>
            <a:pPr marL="285750" indent="-285750">
              <a:buFont typeface="Arial" charset="0"/>
              <a:buChar char="•"/>
            </a:pPr>
            <a:r>
              <a:rPr lang="en-US" sz="2000" dirty="0"/>
              <a:t>LE PARA-AXIAL VA NOTAMMENT AIDER AU </a:t>
            </a:r>
            <a:r>
              <a:rPr lang="en-US" sz="2000" b="1" u="sng" dirty="0"/>
              <a:t>SOULEVEMENT DE LA PLAQUE ECTODERMIQUE</a:t>
            </a:r>
            <a:r>
              <a:rPr lang="en-US" sz="2000" dirty="0"/>
              <a:t> ET DONC CONTRIBUER AU DÉVELOPPEMENT DE LA GOUTTIÈRE, PUIS DU TUBE NEURAL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1572" y="1866785"/>
            <a:ext cx="2369430" cy="22820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5040" y="4310266"/>
            <a:ext cx="4643483" cy="4565222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7234979" y="4756258"/>
            <a:ext cx="373185" cy="3175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930408" y="4760459"/>
            <a:ext cx="373185" cy="3175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608961" y="4679288"/>
            <a:ext cx="318891" cy="30490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10330815" y="4679288"/>
            <a:ext cx="280038" cy="28607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6858000" y="3987384"/>
            <a:ext cx="442210" cy="69190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400799" y="3761533"/>
            <a:ext cx="10207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 smtClean="0"/>
              <a:t>ECTODERME</a:t>
            </a:r>
            <a:endParaRPr lang="en-US" sz="1000" i="1" dirty="0"/>
          </a:p>
        </p:txBody>
      </p:sp>
    </p:spTree>
    <p:extLst>
      <p:ext uri="{BB962C8B-B14F-4D97-AF65-F5344CB8AC3E}">
        <p14:creationId xmlns:p14="http://schemas.microsoft.com/office/powerpoint/2010/main" val="1962703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2" grpId="0" animBg="1"/>
      <p:bldP spid="13" grpId="0" animBg="1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07101" y="168813"/>
            <a:ext cx="9523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III. EVOLUTION DES ELEMENTS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22031" y="1259390"/>
            <a:ext cx="88767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 smtClean="0">
                <a:solidFill>
                  <a:srgbClr val="7030A0"/>
                </a:solidFill>
              </a:rPr>
              <a:t>b) EVOLUTION DU MESOBLASTE INTRA-EMBRYONNAIRE</a:t>
            </a:r>
            <a:endParaRPr lang="en-US" sz="2800" i="1" u="sng" dirty="0" smtClean="0">
              <a:solidFill>
                <a:srgbClr val="7030A0"/>
              </a:solidFill>
            </a:endParaRPr>
          </a:p>
          <a:p>
            <a:endParaRPr lang="en-US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554167" y="2213497"/>
            <a:ext cx="9700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 smtClean="0"/>
              <a:t>SOUS LE MIE, APPARAIT 2 TUBES QUI VONT FUSIONNER POUR FORMER </a:t>
            </a:r>
            <a:r>
              <a:rPr lang="en-US" sz="2000" b="1" u="sng" dirty="0" smtClean="0"/>
              <a:t>L’AORTE</a:t>
            </a:r>
            <a:endParaRPr lang="en-US" sz="2000" b="1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5550" y="2896507"/>
            <a:ext cx="6134100" cy="372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051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07101" y="168813"/>
            <a:ext cx="9523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III. EVOLUTION DES ELEMENTS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22031" y="1143602"/>
            <a:ext cx="8876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>
                <a:solidFill>
                  <a:srgbClr val="7030A0"/>
                </a:solidFill>
              </a:rPr>
              <a:t>c</a:t>
            </a:r>
            <a:r>
              <a:rPr lang="en-US" sz="2800" u="sng" dirty="0" smtClean="0">
                <a:solidFill>
                  <a:srgbClr val="7030A0"/>
                </a:solidFill>
              </a:rPr>
              <a:t>) DELIMITATION ET PLICATURE </a:t>
            </a:r>
            <a:r>
              <a:rPr lang="en-US" sz="2400" i="1" u="sng" dirty="0" smtClean="0">
                <a:solidFill>
                  <a:srgbClr val="7030A0"/>
                </a:solidFill>
              </a:rPr>
              <a:t>(MORPHOGENESE 1)</a:t>
            </a:r>
            <a:endParaRPr lang="en-US" sz="2400" i="1" dirty="0"/>
          </a:p>
        </p:txBody>
      </p:sp>
      <p:sp>
        <p:nvSpPr>
          <p:cNvPr id="4" name="TextBox 3"/>
          <p:cNvSpPr txBox="1"/>
          <p:nvPr/>
        </p:nvSpPr>
        <p:spPr>
          <a:xfrm>
            <a:off x="422031" y="1854506"/>
            <a:ext cx="10493828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 smtClean="0"/>
              <a:t>ON A UN DÉBUT DE </a:t>
            </a:r>
            <a:r>
              <a:rPr lang="en-US" sz="2000" b="1" u="sng" dirty="0" smtClean="0"/>
              <a:t>PLICATURE CRÂNIO-CAUDALE </a:t>
            </a:r>
            <a:r>
              <a:rPr lang="en-US" sz="2000" dirty="0" smtClean="0"/>
              <a:t>DU </a:t>
            </a:r>
            <a:r>
              <a:rPr lang="en-US" sz="2000" dirty="0" err="1" smtClean="0"/>
              <a:t>À</a:t>
            </a:r>
            <a:r>
              <a:rPr lang="en-US" sz="2000" dirty="0" smtClean="0"/>
              <a:t> LA CONJONCTION DE 3 FACTEURS: 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  - LA </a:t>
            </a:r>
            <a:r>
              <a:rPr lang="en-US" sz="2000" b="1" u="sng" dirty="0" smtClean="0"/>
              <a:t>CAVITÉ AMNIOTIQUE </a:t>
            </a:r>
            <a:r>
              <a:rPr lang="en-US" sz="2000" dirty="0" smtClean="0"/>
              <a:t>QUI GRANDIT +++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  - LE POIDS DES HÉMISPHÈRES CEREBRAUX 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  - LA CROISSANCE DU MÉSOSBLASTE PARA-AXIAL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pPr marL="285750" indent="-285750" algn="just">
              <a:buFont typeface="Arial" charset="0"/>
              <a:buChar char="•"/>
            </a:pPr>
            <a:r>
              <a:rPr lang="en-US" sz="2000" dirty="0" smtClean="0"/>
              <a:t>LA CAVITÉ AMNIOTIQUE, EN S’ENFOUISSANT SUR TOUS LES </a:t>
            </a:r>
          </a:p>
          <a:p>
            <a:pPr algn="just"/>
            <a:r>
              <a:rPr lang="en-US" sz="2000" dirty="0" smtClean="0"/>
              <a:t>CÔTÉS, VA FERMER L’EMBRYON ET INCLURE LE </a:t>
            </a:r>
            <a:r>
              <a:rPr lang="en-US" sz="2000" b="1" u="sng" dirty="0" smtClean="0"/>
              <a:t>1/3 SUPÉRIEUR DE </a:t>
            </a:r>
          </a:p>
          <a:p>
            <a:pPr algn="just"/>
            <a:r>
              <a:rPr lang="en-US" sz="2000" b="1" u="sng" dirty="0" smtClean="0"/>
              <a:t>LA VVS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3141" y="3105718"/>
            <a:ext cx="3977788" cy="2996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133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07101" y="168813"/>
            <a:ext cx="9523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III. EVOLUTION DES ELEMENTS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22031" y="1143602"/>
            <a:ext cx="8876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>
                <a:solidFill>
                  <a:srgbClr val="7030A0"/>
                </a:solidFill>
              </a:rPr>
              <a:t>c</a:t>
            </a:r>
            <a:r>
              <a:rPr lang="en-US" sz="2800" u="sng" dirty="0" smtClean="0">
                <a:solidFill>
                  <a:srgbClr val="7030A0"/>
                </a:solidFill>
              </a:rPr>
              <a:t>) DELIMITATION ET PLICATURE </a:t>
            </a:r>
            <a:r>
              <a:rPr lang="en-US" sz="2400" i="1" u="sng" dirty="0" smtClean="0">
                <a:solidFill>
                  <a:srgbClr val="7030A0"/>
                </a:solidFill>
              </a:rPr>
              <a:t>(MORPHOGENESE 1)</a:t>
            </a:r>
            <a:endParaRPr lang="en-US" sz="2400" i="1" dirty="0"/>
          </a:p>
        </p:txBody>
      </p:sp>
      <p:sp>
        <p:nvSpPr>
          <p:cNvPr id="4" name="TextBox 3"/>
          <p:cNvSpPr txBox="1"/>
          <p:nvPr/>
        </p:nvSpPr>
        <p:spPr>
          <a:xfrm>
            <a:off x="422031" y="1810614"/>
            <a:ext cx="1049382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/>
              <a:t>LE </a:t>
            </a:r>
            <a:r>
              <a:rPr lang="en-US" sz="2000" b="1" u="sng" dirty="0" smtClean="0"/>
              <a:t>CORDON OMBILICAL </a:t>
            </a:r>
            <a:r>
              <a:rPr lang="en-US" sz="2000" dirty="0" smtClean="0"/>
              <a:t>NE SERA PAS RECOUVERT D’ÉPIDERME </a:t>
            </a:r>
            <a:endParaRPr lang="en-US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8301" y="2209341"/>
            <a:ext cx="3977788" cy="2996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858" y="3519292"/>
            <a:ext cx="3486443" cy="292703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3229" y="3284910"/>
            <a:ext cx="38995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 smtClean="0"/>
              <a:t>DANS LA PARTIE ANTERIEURE, ON A UNE </a:t>
            </a:r>
            <a:r>
              <a:rPr lang="en-US" sz="2000" b="1" u="sng" dirty="0" smtClean="0"/>
              <a:t>EBAUCHE CARDIAQUE </a:t>
            </a:r>
            <a:r>
              <a:rPr lang="en-US" sz="2000" dirty="0" smtClean="0"/>
              <a:t>D’ORIGINE MESOBLASTIQUE</a:t>
            </a:r>
            <a:endParaRPr lang="en-US" sz="2000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156857" y="3842657"/>
            <a:ext cx="2057400" cy="76569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1051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07101" y="168813"/>
            <a:ext cx="9523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III. EVOLUTION DES ELEMENTS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22031" y="1259390"/>
            <a:ext cx="8876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>
                <a:solidFill>
                  <a:srgbClr val="7030A0"/>
                </a:solidFill>
              </a:rPr>
              <a:t>d</a:t>
            </a:r>
            <a:r>
              <a:rPr lang="en-US" sz="2800" u="sng" dirty="0" smtClean="0">
                <a:solidFill>
                  <a:srgbClr val="7030A0"/>
                </a:solidFill>
              </a:rPr>
              <a:t>) EVOLUTION DE LA VESICULE VITELLINE SECONDAIRE</a:t>
            </a:r>
            <a:endParaRPr lang="en-US" sz="24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249115" y="2011075"/>
            <a:ext cx="1056652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 smtClean="0"/>
              <a:t>A J16, ON A UNE INVAGINATION DE LA VVS DANS LE PEDICULE EMBRYONNAIRE: C’EST </a:t>
            </a:r>
            <a:r>
              <a:rPr lang="en-US" b="1" u="sng" dirty="0" smtClean="0">
                <a:solidFill>
                  <a:srgbClr val="C54351"/>
                </a:solidFill>
              </a:rPr>
              <a:t>L’ALLANTOIDE</a:t>
            </a:r>
          </a:p>
          <a:p>
            <a:pPr marL="285750" indent="-285750">
              <a:buFont typeface="Arial" charset="0"/>
              <a:buChar char="•"/>
            </a:pPr>
            <a:endParaRPr lang="en-US" b="1" u="sng" dirty="0" smtClean="0">
              <a:solidFill>
                <a:srgbClr val="C54351"/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dirty="0" smtClean="0"/>
              <a:t>DE NATURE </a:t>
            </a:r>
            <a:r>
              <a:rPr lang="en-US" b="1" u="sng" dirty="0" smtClean="0"/>
              <a:t>ENTOBLASTIQUE</a:t>
            </a:r>
            <a:r>
              <a:rPr lang="en-US" dirty="0" smtClean="0"/>
              <a:t> ET RECOUVERT DE SPLANCHNOPLEURE EE, IL VA SE ROMPRE EN 2 PARTIES: </a:t>
            </a:r>
          </a:p>
          <a:p>
            <a:r>
              <a:rPr lang="en-US" dirty="0" smtClean="0"/>
              <a:t>           - LA </a:t>
            </a:r>
            <a:r>
              <a:rPr lang="en-US" b="1" u="sng" dirty="0" smtClean="0"/>
              <a:t>PORTION SUPERIEURE</a:t>
            </a:r>
            <a:r>
              <a:rPr lang="en-US" dirty="0" smtClean="0"/>
              <a:t>, INTRA EMBRYONNAIRE, S’ABOUCHE A L’INTESTIN PRIMITIF ET PARTICIPE A          </a:t>
            </a:r>
            <a:r>
              <a:rPr lang="is-IS" dirty="0" smtClean="0">
                <a:solidFill>
                  <a:srgbClr val="D6CAED"/>
                </a:solidFill>
              </a:rPr>
              <a:t>…............</a:t>
            </a:r>
            <a:r>
              <a:rPr lang="en-US" dirty="0" smtClean="0"/>
              <a:t>LA FORMATION DE LA </a:t>
            </a:r>
            <a:r>
              <a:rPr lang="en-US" b="1" u="sng" dirty="0" smtClean="0"/>
              <a:t>VESSIE</a:t>
            </a:r>
            <a:r>
              <a:rPr lang="en-US" dirty="0" smtClean="0"/>
              <a:t> ET DU </a:t>
            </a:r>
            <a:r>
              <a:rPr lang="en-US" b="1" u="sng" dirty="0" smtClean="0"/>
              <a:t>CLOAQUE</a:t>
            </a:r>
          </a:p>
          <a:p>
            <a:r>
              <a:rPr lang="en-US" dirty="0" smtClean="0"/>
              <a:t>           - UNE PORTION INFERIEURE, EXTRA-EMBRYONNAIRE, POUR LES VAISSEAUX OMBILICAUX</a:t>
            </a: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649329" y="3919410"/>
            <a:ext cx="5181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 smtClean="0"/>
              <a:t>A PROXIMITÉ DE L’ALLANTOIDE, AU SEIN DE LA SPLANCHNOPLEURE EE, APPARAISSENT LES </a:t>
            </a:r>
            <a:r>
              <a:rPr lang="en-US" b="1" u="sng" dirty="0" smtClean="0">
                <a:solidFill>
                  <a:srgbClr val="C54351"/>
                </a:solidFill>
              </a:rPr>
              <a:t>GONOCYTES PRIMORDIAUX </a:t>
            </a:r>
            <a:r>
              <a:rPr lang="en-US" dirty="0" smtClean="0"/>
              <a:t>- D’ORIGINE ÉPIBLASTIQUE – QUI DONNERONT LES </a:t>
            </a:r>
            <a:r>
              <a:rPr lang="en-US" b="1" u="sng" dirty="0" smtClean="0"/>
              <a:t>FUTURS GAMÈTES</a:t>
            </a:r>
            <a:endParaRPr lang="en-US" b="1" u="sng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2836" y="3859013"/>
            <a:ext cx="4213679" cy="2998987"/>
          </a:xfrm>
          <a:prstGeom prst="rect">
            <a:avLst/>
          </a:prstGeom>
        </p:spPr>
      </p:pic>
      <p:sp>
        <p:nvSpPr>
          <p:cNvPr id="8" name="Frame 7"/>
          <p:cNvSpPr/>
          <p:nvPr/>
        </p:nvSpPr>
        <p:spPr>
          <a:xfrm>
            <a:off x="5257800" y="5667181"/>
            <a:ext cx="718457" cy="446314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Frame 8"/>
          <p:cNvSpPr/>
          <p:nvPr/>
        </p:nvSpPr>
        <p:spPr>
          <a:xfrm>
            <a:off x="5257800" y="5290457"/>
            <a:ext cx="598716" cy="390914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1" name="Straight Arrow Connector 10"/>
          <p:cNvCxnSpPr>
            <a:endCxn id="8" idx="3"/>
          </p:cNvCxnSpPr>
          <p:nvPr/>
        </p:nvCxnSpPr>
        <p:spPr>
          <a:xfrm flipH="1">
            <a:off x="5976257" y="4669971"/>
            <a:ext cx="947057" cy="12203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endCxn id="7" idx="3"/>
          </p:cNvCxnSpPr>
          <p:nvPr/>
        </p:nvCxnSpPr>
        <p:spPr>
          <a:xfrm flipH="1">
            <a:off x="5856515" y="2383999"/>
            <a:ext cx="4049485" cy="29745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0301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07101" y="168813"/>
            <a:ext cx="9523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IV. VASCULARISATION DE L’EMBRYON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1005" y="2975471"/>
            <a:ext cx="5837516" cy="376872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342900" y="1438176"/>
            <a:ext cx="9186863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 smtClean="0"/>
              <a:t>LES PREMIERS </a:t>
            </a:r>
            <a:r>
              <a:rPr lang="en-US" sz="2000" b="1" u="sng" dirty="0" smtClean="0"/>
              <a:t>ILÔTS ANGIOFORMATEURS/SANGUINS </a:t>
            </a:r>
            <a:r>
              <a:rPr lang="en-US" sz="2000" dirty="0" smtClean="0"/>
              <a:t>APPARAISSENT DANS LE MEE QUI DONNERONT LES </a:t>
            </a:r>
            <a:r>
              <a:rPr lang="en-US" sz="2000" b="1" dirty="0" smtClean="0"/>
              <a:t>CELLULES ENDOTHELIALES/ANGIOBLASTES </a:t>
            </a:r>
            <a:r>
              <a:rPr lang="en-US" sz="2000" dirty="0" smtClean="0"/>
              <a:t>(POUR FORMER LES VAISSEAUX) ET </a:t>
            </a:r>
            <a:r>
              <a:rPr lang="en-US" sz="2000" b="1" dirty="0" smtClean="0"/>
              <a:t>HEMANGIOBLASTES</a:t>
            </a:r>
            <a:r>
              <a:rPr lang="en-US" sz="2000" dirty="0" smtClean="0"/>
              <a:t> (POUR LES GLOBULES ROUGES)</a:t>
            </a:r>
          </a:p>
          <a:p>
            <a:pPr marL="285750" indent="-285750">
              <a:buFont typeface="Arial" charset="0"/>
              <a:buChar char="•"/>
            </a:pPr>
            <a:endParaRPr lang="en-US" sz="2000" dirty="0" smtClean="0"/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/>
              <a:t>ON LES RETROUVE DANS: </a:t>
            </a:r>
          </a:p>
          <a:p>
            <a:pPr marL="285750" indent="-285750">
              <a:buFontTx/>
              <a:buChar char="-"/>
            </a:pPr>
            <a:r>
              <a:rPr lang="en-US" sz="2000" dirty="0" smtClean="0"/>
              <a:t>LA SPLANCHNOPLEURE EE</a:t>
            </a:r>
          </a:p>
          <a:p>
            <a:pPr marL="285750" indent="-285750">
              <a:buFontTx/>
              <a:buChar char="-"/>
            </a:pPr>
            <a:r>
              <a:rPr lang="en-US" sz="2000" dirty="0" smtClean="0"/>
              <a:t>LA PARTIE INFERIEURE DE LA LAME CHORIALE</a:t>
            </a:r>
          </a:p>
          <a:p>
            <a:pPr marL="285750" indent="-285750">
              <a:buFontTx/>
              <a:buChar char="-"/>
            </a:pPr>
            <a:r>
              <a:rPr lang="en-US" sz="2000" dirty="0" smtClean="0"/>
              <a:t>LE PEDICULE EMBRYONNAIRE</a:t>
            </a:r>
          </a:p>
          <a:p>
            <a:pPr marL="285750" indent="-285750">
              <a:buFontTx/>
              <a:buChar char="-"/>
            </a:pPr>
            <a:r>
              <a:rPr lang="en-US" sz="2000" dirty="0" smtClean="0"/>
              <a:t>ET PLUS TARD, DANS LE MIE</a:t>
            </a:r>
          </a:p>
          <a:p>
            <a:r>
              <a:rPr lang="en-US" sz="2400" b="1" dirty="0" smtClean="0">
                <a:solidFill>
                  <a:srgbClr val="C54351"/>
                </a:solidFill>
              </a:rPr>
              <a:t>       MAIS </a:t>
            </a:r>
            <a:r>
              <a:rPr lang="en-US" sz="2400" b="1" u="sng" dirty="0" smtClean="0">
                <a:solidFill>
                  <a:srgbClr val="C54351"/>
                </a:solidFill>
              </a:rPr>
              <a:t>PAS</a:t>
            </a:r>
            <a:r>
              <a:rPr lang="en-US" sz="2400" b="1" dirty="0" smtClean="0">
                <a:solidFill>
                  <a:srgbClr val="C54351"/>
                </a:solidFill>
              </a:rPr>
              <a:t> DANS LA SOMATOPLEURE EE, </a:t>
            </a:r>
          </a:p>
          <a:p>
            <a:r>
              <a:rPr lang="en-US" sz="2400" b="1" dirty="0">
                <a:solidFill>
                  <a:srgbClr val="C54351"/>
                </a:solidFill>
              </a:rPr>
              <a:t> </a:t>
            </a:r>
            <a:r>
              <a:rPr lang="en-US" sz="2400" b="1" dirty="0" smtClean="0">
                <a:solidFill>
                  <a:srgbClr val="C54351"/>
                </a:solidFill>
              </a:rPr>
              <a:t>           NI DANS LA CAVITÉ CHORIALE!</a:t>
            </a:r>
          </a:p>
          <a:p>
            <a:endParaRPr lang="en-US" sz="2400" b="1" dirty="0">
              <a:solidFill>
                <a:srgbClr val="C54351"/>
              </a:solidFill>
            </a:endParaRPr>
          </a:p>
          <a:p>
            <a:endParaRPr lang="en-US" sz="2400" b="1" dirty="0" smtClean="0">
              <a:solidFill>
                <a:srgbClr val="C54351"/>
              </a:solidFill>
            </a:endParaRPr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42900" y="5364797"/>
            <a:ext cx="60007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 smtClean="0"/>
              <a:t>LA VASCULARISATION EXTRA-EMBRYONNAIRE PRÉCÈDE DONC LA VASCULARISATION INTRA-EMBRYONNAIRE</a:t>
            </a:r>
            <a:endParaRPr lang="en-US" sz="2000" dirty="0"/>
          </a:p>
        </p:txBody>
      </p:sp>
      <p:sp>
        <p:nvSpPr>
          <p:cNvPr id="9" name="Frame 8"/>
          <p:cNvSpPr/>
          <p:nvPr/>
        </p:nvSpPr>
        <p:spPr>
          <a:xfrm>
            <a:off x="7343775" y="6100763"/>
            <a:ext cx="1085850" cy="471487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 flipV="1">
            <a:off x="8362169" y="5592164"/>
            <a:ext cx="134912" cy="1265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 flipV="1">
            <a:off x="9923644" y="5809336"/>
            <a:ext cx="134912" cy="1265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 flipV="1">
            <a:off x="9162395" y="5991532"/>
            <a:ext cx="134912" cy="1265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 flipV="1">
            <a:off x="10058556" y="4101904"/>
            <a:ext cx="134912" cy="1265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 flipV="1">
            <a:off x="10058556" y="4329112"/>
            <a:ext cx="134912" cy="1265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 flipV="1">
            <a:off x="9991100" y="4530361"/>
            <a:ext cx="134912" cy="1265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 flipV="1">
            <a:off x="9094939" y="5310302"/>
            <a:ext cx="134912" cy="1265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 flipV="1">
            <a:off x="8896818" y="5055016"/>
            <a:ext cx="134912" cy="1265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 flipV="1">
            <a:off x="9297307" y="5437533"/>
            <a:ext cx="134912" cy="1265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 flipV="1">
            <a:off x="9662206" y="5310302"/>
            <a:ext cx="134912" cy="1265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764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07101" y="168813"/>
            <a:ext cx="9523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</a:rPr>
              <a:t>IV. VASCULARISATION DE L’EMBRYON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42900" y="1438176"/>
            <a:ext cx="91868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>
              <a:solidFill>
                <a:srgbClr val="C54351"/>
              </a:solidFill>
            </a:endParaRPr>
          </a:p>
          <a:p>
            <a:endParaRPr lang="en-US" sz="2400" b="1" dirty="0" smtClean="0">
              <a:solidFill>
                <a:srgbClr val="C54351"/>
              </a:solidFill>
            </a:endParaRPr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46100" y="1269998"/>
            <a:ext cx="898366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INSTANT RECHERCHE </a:t>
            </a:r>
            <a:r>
              <a:rPr lang="en-US" sz="1200" i="1" dirty="0" smtClean="0"/>
              <a:t>(ET CULTURE G POUR SE VANTER PENDANT LES REPAS DE FAMILLE)</a:t>
            </a:r>
          </a:p>
          <a:p>
            <a:pPr marL="285750" indent="-285750">
              <a:buFont typeface="Arial" charset="0"/>
              <a:buChar char="•"/>
            </a:pPr>
            <a:endParaRPr lang="en-US" sz="1200" i="1" dirty="0" smtClean="0"/>
          </a:p>
          <a:p>
            <a:endParaRPr lang="en-US" b="1" u="sng" dirty="0" smtClean="0"/>
          </a:p>
          <a:p>
            <a:pPr marL="285750" indent="-285750">
              <a:buFont typeface="Arial" charset="0"/>
              <a:buChar char="•"/>
            </a:pPr>
            <a:r>
              <a:rPr lang="en-US" dirty="0" smtClean="0"/>
              <a:t>IL Y AURAIT UN PROGÉNITEUR, DÉRIVÉ DE </a:t>
            </a:r>
            <a:r>
              <a:rPr lang="en-US" b="1" dirty="0" smtClean="0"/>
              <a:t>L’ÉPIBLASTE</a:t>
            </a:r>
            <a:r>
              <a:rPr lang="en-US" dirty="0" smtClean="0"/>
              <a:t>, COMMUN AUX LIGNÉES </a:t>
            </a:r>
            <a:r>
              <a:rPr lang="en-US" b="1" dirty="0" smtClean="0"/>
              <a:t>GERMINALE </a:t>
            </a:r>
            <a:r>
              <a:rPr lang="en-US" dirty="0" smtClean="0"/>
              <a:t>ET </a:t>
            </a:r>
            <a:r>
              <a:rPr lang="en-US" b="1" dirty="0" smtClean="0"/>
              <a:t>HÉMATOPOÏÉTIQUE</a:t>
            </a:r>
            <a:r>
              <a:rPr lang="en-US" dirty="0" smtClean="0"/>
              <a:t>. </a:t>
            </a:r>
          </a:p>
          <a:p>
            <a:endParaRPr lang="en-US" dirty="0" smtClean="0"/>
          </a:p>
          <a:p>
            <a:pPr marL="285750" indent="-285750">
              <a:buFont typeface="Arial" charset="0"/>
              <a:buChar char="•"/>
            </a:pPr>
            <a:r>
              <a:rPr lang="en-US" dirty="0" smtClean="0"/>
              <a:t>LE GONOCYTE PRIMORDIAL ET LA CELLULE SOUCHE MÉSENCHYMATEUSE SERAIENT ISSUS DE LA MEME CELLULE MERE.</a:t>
            </a:r>
            <a:endParaRPr lang="en-US" b="1" u="sng" dirty="0"/>
          </a:p>
        </p:txBody>
      </p:sp>
      <p:sp>
        <p:nvSpPr>
          <p:cNvPr id="6" name="Rectangle 5"/>
          <p:cNvSpPr/>
          <p:nvPr/>
        </p:nvSpPr>
        <p:spPr>
          <a:xfrm>
            <a:off x="2082800" y="4699000"/>
            <a:ext cx="1879600" cy="10287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75400" y="3393656"/>
            <a:ext cx="2108200" cy="9722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375400" y="5829300"/>
            <a:ext cx="2108200" cy="10287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/>
          <p:cNvCxnSpPr>
            <a:stCxn id="6" idx="3"/>
            <a:endCxn id="10" idx="1"/>
          </p:cNvCxnSpPr>
          <p:nvPr/>
        </p:nvCxnSpPr>
        <p:spPr>
          <a:xfrm flipV="1">
            <a:off x="3962400" y="3879761"/>
            <a:ext cx="2413000" cy="133358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endCxn id="11" idx="1"/>
          </p:cNvCxnSpPr>
          <p:nvPr/>
        </p:nvCxnSpPr>
        <p:spPr>
          <a:xfrm>
            <a:off x="3987800" y="5213350"/>
            <a:ext cx="2387600" cy="11303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047081" y="4778772"/>
            <a:ext cx="187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PROGENITEUR COMMUN</a:t>
            </a:r>
          </a:p>
          <a:p>
            <a:pPr algn="ctr"/>
            <a:r>
              <a:rPr lang="en-US" sz="1200" i="1" dirty="0" smtClean="0"/>
              <a:t>(EPIBLASTE)</a:t>
            </a:r>
            <a:endParaRPr lang="en-US" sz="1200" i="1" dirty="0"/>
          </a:p>
        </p:txBody>
      </p:sp>
      <p:sp>
        <p:nvSpPr>
          <p:cNvPr id="17" name="TextBox 16"/>
          <p:cNvSpPr txBox="1"/>
          <p:nvPr/>
        </p:nvSpPr>
        <p:spPr>
          <a:xfrm>
            <a:off x="6578600" y="3546390"/>
            <a:ext cx="1765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GONOCYTE PRIMORDIAL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6400800" y="6020484"/>
            <a:ext cx="2120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CELLULE SOUCHE MESENCHYMATEUSE</a:t>
            </a:r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3926681" y="3905926"/>
            <a:ext cx="2019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Lignée</a:t>
            </a:r>
            <a:r>
              <a:rPr lang="en-US" dirty="0" smtClean="0"/>
              <a:t> </a:t>
            </a:r>
            <a:r>
              <a:rPr lang="en-US" dirty="0" err="1" smtClean="0"/>
              <a:t>germinale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3390900" y="6020484"/>
            <a:ext cx="2555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Lignée</a:t>
            </a:r>
            <a:r>
              <a:rPr lang="en-US" dirty="0" smtClean="0"/>
              <a:t> </a:t>
            </a:r>
            <a:r>
              <a:rPr lang="fr-FR" dirty="0" err="1" smtClean="0"/>
              <a:t>hématopoiétique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1455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6" grpId="0"/>
      <p:bldP spid="17" grpId="0"/>
      <p:bldP spid="18" grpId="0"/>
      <p:bldP spid="21" grpId="0"/>
      <p:bldP spid="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6179" y="2335236"/>
            <a:ext cx="1033975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 smtClean="0"/>
          </a:p>
          <a:p>
            <a:r>
              <a:rPr lang="en-US" sz="2800" dirty="0" smtClean="0"/>
              <a:t>Et pour </a:t>
            </a:r>
            <a:r>
              <a:rPr lang="en-US" sz="2800" dirty="0" err="1" smtClean="0"/>
              <a:t>finir</a:t>
            </a:r>
            <a:r>
              <a:rPr lang="en-US" sz="2800" dirty="0" smtClean="0"/>
              <a:t> </a:t>
            </a:r>
            <a:r>
              <a:rPr lang="en-US" sz="2800" dirty="0" err="1" smtClean="0"/>
              <a:t>sur</a:t>
            </a:r>
            <a:r>
              <a:rPr lang="en-US" sz="2800" dirty="0" smtClean="0"/>
              <a:t> </a:t>
            </a:r>
            <a:r>
              <a:rPr lang="en-US" sz="2800" dirty="0" err="1" smtClean="0"/>
              <a:t>une</a:t>
            </a:r>
            <a:r>
              <a:rPr lang="en-US" sz="2800" dirty="0" smtClean="0"/>
              <a:t> belle citation</a:t>
            </a:r>
            <a:r>
              <a:rPr lang="is-IS" sz="2800" dirty="0" smtClean="0"/>
              <a:t>…</a:t>
            </a:r>
          </a:p>
          <a:p>
            <a:endParaRPr lang="is-IS" sz="2800" dirty="0"/>
          </a:p>
          <a:p>
            <a:endParaRPr lang="is-IS" sz="2800" dirty="0" smtClean="0"/>
          </a:p>
          <a:p>
            <a:endParaRPr lang="is-IS" sz="2800" dirty="0"/>
          </a:p>
          <a:p>
            <a:pPr algn="ctr"/>
            <a:r>
              <a:rPr lang="en-US" sz="2800" b="1" dirty="0" smtClean="0">
                <a:solidFill>
                  <a:srgbClr val="C54351"/>
                </a:solidFill>
              </a:rPr>
              <a:t>“Avec </a:t>
            </a:r>
            <a:r>
              <a:rPr lang="en-US" sz="2800" b="1" dirty="0">
                <a:solidFill>
                  <a:srgbClr val="C54351"/>
                </a:solidFill>
              </a:rPr>
              <a:t>un talent </a:t>
            </a:r>
            <a:r>
              <a:rPr lang="en-US" sz="2800" b="1" dirty="0" err="1">
                <a:solidFill>
                  <a:srgbClr val="C54351"/>
                </a:solidFill>
              </a:rPr>
              <a:t>ordinaire</a:t>
            </a:r>
            <a:r>
              <a:rPr lang="en-US" sz="2800" b="1" dirty="0">
                <a:solidFill>
                  <a:srgbClr val="C54351"/>
                </a:solidFill>
              </a:rPr>
              <a:t> et </a:t>
            </a:r>
            <a:r>
              <a:rPr lang="en-US" sz="2800" b="1" dirty="0" err="1">
                <a:solidFill>
                  <a:srgbClr val="C54351"/>
                </a:solidFill>
              </a:rPr>
              <a:t>une</a:t>
            </a:r>
            <a:r>
              <a:rPr lang="en-US" sz="2800" b="1" dirty="0">
                <a:solidFill>
                  <a:srgbClr val="C54351"/>
                </a:solidFill>
              </a:rPr>
              <a:t> </a:t>
            </a:r>
            <a:r>
              <a:rPr lang="en-US" sz="2800" b="1" dirty="0" err="1">
                <a:solidFill>
                  <a:srgbClr val="C54351"/>
                </a:solidFill>
              </a:rPr>
              <a:t>persévérance</a:t>
            </a:r>
            <a:r>
              <a:rPr lang="en-US" sz="2800" b="1" dirty="0">
                <a:solidFill>
                  <a:srgbClr val="C54351"/>
                </a:solidFill>
              </a:rPr>
              <a:t> extraordinaire, on </a:t>
            </a:r>
            <a:r>
              <a:rPr lang="en-US" sz="2800" b="1" dirty="0" err="1">
                <a:solidFill>
                  <a:srgbClr val="C54351"/>
                </a:solidFill>
              </a:rPr>
              <a:t>peut</a:t>
            </a:r>
            <a:r>
              <a:rPr lang="en-US" sz="2800" b="1" dirty="0">
                <a:solidFill>
                  <a:srgbClr val="C54351"/>
                </a:solidFill>
              </a:rPr>
              <a:t> tout </a:t>
            </a:r>
            <a:r>
              <a:rPr lang="en-US" sz="2800" b="1" dirty="0" err="1" smtClean="0">
                <a:solidFill>
                  <a:srgbClr val="C54351"/>
                </a:solidFill>
              </a:rPr>
              <a:t>obtenir</a:t>
            </a:r>
            <a:r>
              <a:rPr lang="en-US" sz="2800" b="1" dirty="0" smtClean="0">
                <a:solidFill>
                  <a:srgbClr val="C54351"/>
                </a:solidFill>
              </a:rPr>
              <a:t>” </a:t>
            </a:r>
          </a:p>
          <a:p>
            <a:pPr algn="ctr"/>
            <a:r>
              <a:rPr lang="en-US" sz="2800" dirty="0" smtClean="0"/>
              <a:t>Thomas </a:t>
            </a:r>
            <a:r>
              <a:rPr lang="en-US" sz="2800" dirty="0" err="1"/>
              <a:t>Fowell</a:t>
            </a:r>
            <a:r>
              <a:rPr lang="en-US" sz="2800" dirty="0"/>
              <a:t> Buxton</a:t>
            </a:r>
            <a:endParaRPr lang="en-US" sz="2800" dirty="0" smtClean="0"/>
          </a:p>
          <a:p>
            <a:endParaRPr lang="en-US" sz="2800" dirty="0"/>
          </a:p>
          <a:p>
            <a:endParaRPr lang="en-US" sz="2800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502856" y="984738"/>
            <a:ext cx="57958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i="1" dirty="0" smtClean="0">
                <a:solidFill>
                  <a:srgbClr val="0070C0"/>
                </a:solidFill>
                <a:latin typeface="STFangsong" charset="-122"/>
                <a:ea typeface="STFangsong" charset="-122"/>
                <a:cs typeface="STFangsong" charset="-122"/>
              </a:rPr>
              <a:t>FIN </a:t>
            </a:r>
            <a:endParaRPr lang="en-US" sz="6000" b="1" i="1" dirty="0">
              <a:solidFill>
                <a:srgbClr val="0070C0"/>
              </a:solidFill>
              <a:latin typeface="STFangsong" charset="-122"/>
              <a:ea typeface="STFangsong" charset="-122"/>
              <a:cs typeface="STFangsong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3273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5072" y="987117"/>
            <a:ext cx="1199692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/>
              <a:t>QCM 1 : A propos de la </a:t>
            </a:r>
            <a:r>
              <a:rPr lang="en-US" sz="3200" b="1" u="sng" dirty="0" err="1"/>
              <a:t>troisième</a:t>
            </a:r>
            <a:r>
              <a:rPr lang="en-US" sz="3200" b="1" u="sng" dirty="0"/>
              <a:t> </a:t>
            </a:r>
            <a:r>
              <a:rPr lang="en-US" sz="3200" b="1" u="sng" dirty="0" err="1"/>
              <a:t>semaine</a:t>
            </a:r>
            <a:r>
              <a:rPr lang="en-US" sz="3200" b="1" u="sng" dirty="0"/>
              <a:t>, </a:t>
            </a:r>
            <a:r>
              <a:rPr lang="en-US" sz="3200" b="1" u="sng" dirty="0" err="1"/>
              <a:t>donner</a:t>
            </a:r>
            <a:r>
              <a:rPr lang="en-US" sz="3200" b="1" u="sng" dirty="0"/>
              <a:t> la </a:t>
            </a:r>
            <a:r>
              <a:rPr lang="en-US" sz="3200" b="1" u="sng" dirty="0" err="1"/>
              <a:t>ou</a:t>
            </a:r>
            <a:r>
              <a:rPr lang="en-US" sz="3200" b="1" u="sng" dirty="0"/>
              <a:t> les </a:t>
            </a:r>
            <a:r>
              <a:rPr lang="en-US" sz="3200" b="1" u="sng" dirty="0" err="1"/>
              <a:t>vraie</a:t>
            </a:r>
            <a:r>
              <a:rPr lang="en-US" sz="3200" b="1" u="sng" dirty="0"/>
              <a:t>(s) </a:t>
            </a:r>
            <a:r>
              <a:rPr lang="en-US" sz="3200" b="1" u="sng" dirty="0" smtClean="0"/>
              <a:t>:</a:t>
            </a:r>
          </a:p>
          <a:p>
            <a:r>
              <a:rPr lang="en-US" sz="3200" b="1" u="sng" dirty="0" smtClean="0"/>
              <a:t> </a:t>
            </a:r>
            <a:endParaRPr lang="en-US" sz="3200" b="1" u="sng" dirty="0"/>
          </a:p>
          <a:p>
            <a:r>
              <a:rPr lang="en-US" sz="3200" dirty="0"/>
              <a:t>A) On </a:t>
            </a:r>
            <a:r>
              <a:rPr lang="en-US" sz="3200" dirty="0" err="1"/>
              <a:t>retrouve</a:t>
            </a:r>
            <a:r>
              <a:rPr lang="en-US" sz="3200" dirty="0"/>
              <a:t> les premiers </a:t>
            </a:r>
            <a:r>
              <a:rPr lang="en-US" sz="3200" dirty="0" err="1"/>
              <a:t>signes</a:t>
            </a:r>
            <a:r>
              <a:rPr lang="en-US" sz="3200" dirty="0"/>
              <a:t> </a:t>
            </a:r>
            <a:r>
              <a:rPr lang="en-US" sz="3200" dirty="0" err="1"/>
              <a:t>biologiques</a:t>
            </a:r>
            <a:r>
              <a:rPr lang="en-US" sz="3200" dirty="0"/>
              <a:t> </a:t>
            </a:r>
            <a:r>
              <a:rPr lang="en-US" sz="3200" dirty="0" smtClean="0"/>
              <a:t>(</a:t>
            </a:r>
            <a:r>
              <a:rPr lang="en-US" sz="3200" dirty="0" err="1" smtClean="0"/>
              <a:t>présence</a:t>
            </a:r>
            <a:r>
              <a:rPr lang="en-US" sz="3200" dirty="0" smtClean="0"/>
              <a:t> </a:t>
            </a:r>
            <a:r>
              <a:rPr lang="en-US" sz="3200" dirty="0"/>
              <a:t>de HCG) et </a:t>
            </a:r>
            <a:r>
              <a:rPr lang="en-US" sz="3200" dirty="0" err="1"/>
              <a:t>cliniques</a:t>
            </a:r>
            <a:r>
              <a:rPr lang="en-US" sz="3200" dirty="0"/>
              <a:t> (</a:t>
            </a:r>
            <a:r>
              <a:rPr lang="en-US" sz="3200" dirty="0" err="1"/>
              <a:t>aménorrhée</a:t>
            </a:r>
            <a:r>
              <a:rPr lang="en-US" sz="3200" dirty="0"/>
              <a:t> et </a:t>
            </a:r>
            <a:r>
              <a:rPr lang="en-US" sz="3200" dirty="0" err="1"/>
              <a:t>nausées</a:t>
            </a:r>
            <a:r>
              <a:rPr lang="en-US" sz="3200" dirty="0"/>
              <a:t>, entre </a:t>
            </a:r>
            <a:r>
              <a:rPr lang="en-US" sz="3200" dirty="0" err="1"/>
              <a:t>autres</a:t>
            </a:r>
            <a:r>
              <a:rPr lang="en-US" sz="3200" dirty="0"/>
              <a:t>) </a:t>
            </a:r>
          </a:p>
          <a:p>
            <a:r>
              <a:rPr lang="en-US" sz="3200" dirty="0"/>
              <a:t>B) La </a:t>
            </a:r>
            <a:r>
              <a:rPr lang="en-US" sz="3200" dirty="0" err="1"/>
              <a:t>ligne</a:t>
            </a:r>
            <a:r>
              <a:rPr lang="en-US" sz="3200" dirty="0"/>
              <a:t> primitive correspond au </a:t>
            </a:r>
            <a:r>
              <a:rPr lang="en-US" sz="3200" dirty="0" err="1"/>
              <a:t>bassin</a:t>
            </a:r>
            <a:r>
              <a:rPr lang="en-US" sz="3200" dirty="0"/>
              <a:t> et au </a:t>
            </a:r>
            <a:r>
              <a:rPr lang="en-US" sz="3200" dirty="0" err="1"/>
              <a:t>fessier</a:t>
            </a:r>
            <a:r>
              <a:rPr lang="en-US" sz="3200" dirty="0"/>
              <a:t> de </a:t>
            </a:r>
            <a:r>
              <a:rPr lang="en-US" sz="3200" dirty="0" err="1"/>
              <a:t>l’enfant</a:t>
            </a:r>
            <a:endParaRPr lang="en-US" sz="3200" dirty="0"/>
          </a:p>
          <a:p>
            <a:r>
              <a:rPr lang="en-US" sz="3200" dirty="0"/>
              <a:t>C) La </a:t>
            </a:r>
            <a:r>
              <a:rPr lang="en-US" sz="3200" dirty="0" err="1"/>
              <a:t>ligne</a:t>
            </a:r>
            <a:r>
              <a:rPr lang="en-US" sz="3200" dirty="0"/>
              <a:t> primitive </a:t>
            </a:r>
            <a:r>
              <a:rPr lang="en-US" sz="3200" dirty="0" err="1"/>
              <a:t>avance</a:t>
            </a:r>
            <a:r>
              <a:rPr lang="en-US" sz="3200" dirty="0"/>
              <a:t> en direction </a:t>
            </a:r>
            <a:r>
              <a:rPr lang="en-US" sz="3200" dirty="0" err="1"/>
              <a:t>crâniale</a:t>
            </a:r>
            <a:r>
              <a:rPr lang="en-US" sz="3200" dirty="0"/>
              <a:t> </a:t>
            </a:r>
            <a:r>
              <a:rPr lang="en-US" sz="3200" dirty="0" err="1"/>
              <a:t>jusqu’à</a:t>
            </a:r>
            <a:r>
              <a:rPr lang="en-US" sz="3200" dirty="0"/>
              <a:t> </a:t>
            </a:r>
            <a:r>
              <a:rPr lang="en-US" sz="3200" dirty="0" err="1"/>
              <a:t>atteindre</a:t>
            </a:r>
            <a:r>
              <a:rPr lang="en-US" sz="3200" dirty="0"/>
              <a:t> la membrane </a:t>
            </a:r>
            <a:r>
              <a:rPr lang="en-US" sz="3200" dirty="0" err="1"/>
              <a:t>pharyngienne</a:t>
            </a:r>
            <a:endParaRPr lang="en-US" sz="3200" dirty="0"/>
          </a:p>
          <a:p>
            <a:r>
              <a:rPr lang="en-US" sz="3200" dirty="0"/>
              <a:t>D) La </a:t>
            </a:r>
            <a:r>
              <a:rPr lang="en-US" sz="3200" dirty="0" err="1"/>
              <a:t>chorde</a:t>
            </a:r>
            <a:r>
              <a:rPr lang="en-US" sz="3200" dirty="0"/>
              <a:t> </a:t>
            </a:r>
            <a:r>
              <a:rPr lang="en-US" sz="3200" dirty="0" err="1"/>
              <a:t>est</a:t>
            </a:r>
            <a:r>
              <a:rPr lang="en-US" sz="3200" dirty="0"/>
              <a:t> </a:t>
            </a:r>
            <a:r>
              <a:rPr lang="en-US" sz="3200" dirty="0" err="1"/>
              <a:t>principalement</a:t>
            </a:r>
            <a:r>
              <a:rPr lang="en-US" sz="3200" dirty="0"/>
              <a:t> </a:t>
            </a:r>
            <a:r>
              <a:rPr lang="en-US" sz="3200" dirty="0" err="1"/>
              <a:t>responsable</a:t>
            </a:r>
            <a:r>
              <a:rPr lang="en-US" sz="3200" dirty="0"/>
              <a:t> du </a:t>
            </a:r>
            <a:r>
              <a:rPr lang="en-US" sz="3200" dirty="0" err="1"/>
              <a:t>phénomène</a:t>
            </a:r>
            <a:r>
              <a:rPr lang="en-US" sz="3200" dirty="0"/>
              <a:t> de </a:t>
            </a:r>
            <a:r>
              <a:rPr lang="en-US" sz="3200" dirty="0" err="1"/>
              <a:t>neurulation</a:t>
            </a:r>
            <a:endParaRPr lang="en-US" sz="3200" dirty="0"/>
          </a:p>
          <a:p>
            <a:r>
              <a:rPr lang="en-US" sz="3200" dirty="0" smtClean="0"/>
              <a:t>E</a:t>
            </a:r>
            <a:r>
              <a:rPr lang="en-US" sz="3200" dirty="0"/>
              <a:t>) </a:t>
            </a:r>
            <a:r>
              <a:rPr lang="en-US" sz="3200" dirty="0" err="1"/>
              <a:t>Aucune</a:t>
            </a:r>
            <a:r>
              <a:rPr lang="en-US" sz="3200" dirty="0"/>
              <a:t> de </a:t>
            </a:r>
            <a:r>
              <a:rPr lang="en-US" sz="3200" dirty="0" err="1"/>
              <a:t>ces</a:t>
            </a:r>
            <a:r>
              <a:rPr lang="en-US" sz="3200" dirty="0"/>
              <a:t> </a:t>
            </a:r>
            <a:r>
              <a:rPr lang="en-US" sz="3200" dirty="0" err="1"/>
              <a:t>réponses</a:t>
            </a:r>
            <a:r>
              <a:rPr lang="en-US" sz="3200" dirty="0"/>
              <a:t> </a:t>
            </a:r>
            <a:r>
              <a:rPr lang="en-US" sz="3200" dirty="0" err="1"/>
              <a:t>n’est</a:t>
            </a:r>
            <a:r>
              <a:rPr lang="en-US" sz="3200" dirty="0"/>
              <a:t> </a:t>
            </a:r>
            <a:r>
              <a:rPr lang="en-US" sz="3200" dirty="0" err="1"/>
              <a:t>correcte</a:t>
            </a:r>
            <a:r>
              <a:rPr lang="en-US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687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5072" y="987117"/>
            <a:ext cx="1199692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/>
              <a:t>QCM 1 : A propos de la </a:t>
            </a:r>
            <a:r>
              <a:rPr lang="en-US" sz="3200" b="1" u="sng" dirty="0" err="1"/>
              <a:t>troisième</a:t>
            </a:r>
            <a:r>
              <a:rPr lang="en-US" sz="3200" b="1" u="sng" dirty="0"/>
              <a:t> </a:t>
            </a:r>
            <a:r>
              <a:rPr lang="en-US" sz="3200" b="1" u="sng" dirty="0" err="1"/>
              <a:t>semaine</a:t>
            </a:r>
            <a:r>
              <a:rPr lang="en-US" sz="3200" b="1" u="sng" dirty="0"/>
              <a:t>, </a:t>
            </a:r>
            <a:r>
              <a:rPr lang="en-US" sz="3200" b="1" u="sng" dirty="0" err="1"/>
              <a:t>donner</a:t>
            </a:r>
            <a:r>
              <a:rPr lang="en-US" sz="3200" b="1" u="sng" dirty="0"/>
              <a:t> la </a:t>
            </a:r>
            <a:r>
              <a:rPr lang="en-US" sz="3200" b="1" u="sng" dirty="0" err="1"/>
              <a:t>ou</a:t>
            </a:r>
            <a:r>
              <a:rPr lang="en-US" sz="3200" b="1" u="sng" dirty="0"/>
              <a:t> les </a:t>
            </a:r>
            <a:r>
              <a:rPr lang="en-US" sz="3200" b="1" u="sng" dirty="0" err="1"/>
              <a:t>vraie</a:t>
            </a:r>
            <a:r>
              <a:rPr lang="en-US" sz="3200" b="1" u="sng" dirty="0"/>
              <a:t>(s) </a:t>
            </a:r>
            <a:r>
              <a:rPr lang="en-US" sz="3200" b="1" u="sng" dirty="0" smtClean="0"/>
              <a:t>:</a:t>
            </a:r>
          </a:p>
          <a:p>
            <a:r>
              <a:rPr lang="en-US" sz="3200" b="1" u="sng" dirty="0" smtClean="0"/>
              <a:t> </a:t>
            </a:r>
            <a:endParaRPr lang="en-US" sz="3200" b="1" u="sng" dirty="0"/>
          </a:p>
          <a:p>
            <a:r>
              <a:rPr lang="en-US" sz="3200" dirty="0">
                <a:solidFill>
                  <a:srgbClr val="FF0000"/>
                </a:solidFill>
              </a:rPr>
              <a:t>A) On </a:t>
            </a:r>
            <a:r>
              <a:rPr lang="en-US" sz="3200" dirty="0" err="1">
                <a:solidFill>
                  <a:srgbClr val="FF0000"/>
                </a:solidFill>
              </a:rPr>
              <a:t>retrouve</a:t>
            </a:r>
            <a:r>
              <a:rPr lang="en-US" sz="3200" dirty="0">
                <a:solidFill>
                  <a:srgbClr val="FF0000"/>
                </a:solidFill>
              </a:rPr>
              <a:t> les premiers </a:t>
            </a:r>
            <a:r>
              <a:rPr lang="en-US" sz="3200" dirty="0" err="1">
                <a:solidFill>
                  <a:srgbClr val="FF0000"/>
                </a:solidFill>
              </a:rPr>
              <a:t>signes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biologiques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(</a:t>
            </a:r>
            <a:r>
              <a:rPr lang="en-US" sz="3200" dirty="0" err="1" smtClean="0">
                <a:solidFill>
                  <a:srgbClr val="FF0000"/>
                </a:solidFill>
              </a:rPr>
              <a:t>présence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>
                <a:solidFill>
                  <a:srgbClr val="FF0000"/>
                </a:solidFill>
              </a:rPr>
              <a:t>de HCG) et </a:t>
            </a:r>
            <a:r>
              <a:rPr lang="en-US" sz="3200" dirty="0" err="1">
                <a:solidFill>
                  <a:srgbClr val="FF0000"/>
                </a:solidFill>
              </a:rPr>
              <a:t>cliniques</a:t>
            </a:r>
            <a:r>
              <a:rPr lang="en-US" sz="3200" dirty="0">
                <a:solidFill>
                  <a:srgbClr val="FF0000"/>
                </a:solidFill>
              </a:rPr>
              <a:t> (</a:t>
            </a:r>
            <a:r>
              <a:rPr lang="en-US" sz="3200" dirty="0" err="1">
                <a:solidFill>
                  <a:srgbClr val="FF0000"/>
                </a:solidFill>
              </a:rPr>
              <a:t>aménorrhée</a:t>
            </a:r>
            <a:r>
              <a:rPr lang="en-US" sz="3200" dirty="0">
                <a:solidFill>
                  <a:srgbClr val="FF0000"/>
                </a:solidFill>
              </a:rPr>
              <a:t> et </a:t>
            </a:r>
            <a:r>
              <a:rPr lang="en-US" sz="3200" dirty="0" err="1">
                <a:solidFill>
                  <a:srgbClr val="FF0000"/>
                </a:solidFill>
              </a:rPr>
              <a:t>nausées</a:t>
            </a:r>
            <a:r>
              <a:rPr lang="en-US" sz="3200" dirty="0">
                <a:solidFill>
                  <a:srgbClr val="FF0000"/>
                </a:solidFill>
              </a:rPr>
              <a:t>, entre </a:t>
            </a:r>
            <a:r>
              <a:rPr lang="en-US" sz="3200" dirty="0" err="1">
                <a:solidFill>
                  <a:srgbClr val="FF0000"/>
                </a:solidFill>
              </a:rPr>
              <a:t>autres</a:t>
            </a:r>
            <a:r>
              <a:rPr lang="en-US" sz="3200" dirty="0">
                <a:solidFill>
                  <a:srgbClr val="FF0000"/>
                </a:solidFill>
              </a:rPr>
              <a:t>) </a:t>
            </a:r>
          </a:p>
          <a:p>
            <a:r>
              <a:rPr lang="en-US" sz="3200" dirty="0">
                <a:solidFill>
                  <a:srgbClr val="00B050"/>
                </a:solidFill>
              </a:rPr>
              <a:t>B) La </a:t>
            </a:r>
            <a:r>
              <a:rPr lang="en-US" sz="3200" dirty="0" err="1">
                <a:solidFill>
                  <a:srgbClr val="00B050"/>
                </a:solidFill>
              </a:rPr>
              <a:t>ligne</a:t>
            </a:r>
            <a:r>
              <a:rPr lang="en-US" sz="3200" dirty="0">
                <a:solidFill>
                  <a:srgbClr val="00B050"/>
                </a:solidFill>
              </a:rPr>
              <a:t> primitive correspond au </a:t>
            </a:r>
            <a:r>
              <a:rPr lang="en-US" sz="3200" dirty="0" err="1">
                <a:solidFill>
                  <a:srgbClr val="00B050"/>
                </a:solidFill>
              </a:rPr>
              <a:t>bassin</a:t>
            </a:r>
            <a:r>
              <a:rPr lang="en-US" sz="3200" dirty="0">
                <a:solidFill>
                  <a:srgbClr val="00B050"/>
                </a:solidFill>
              </a:rPr>
              <a:t> et au </a:t>
            </a:r>
            <a:r>
              <a:rPr lang="en-US" sz="3200" dirty="0" err="1">
                <a:solidFill>
                  <a:srgbClr val="00B050"/>
                </a:solidFill>
              </a:rPr>
              <a:t>fessier</a:t>
            </a:r>
            <a:r>
              <a:rPr lang="en-US" sz="3200" dirty="0">
                <a:solidFill>
                  <a:srgbClr val="00B050"/>
                </a:solidFill>
              </a:rPr>
              <a:t> de </a:t>
            </a:r>
            <a:r>
              <a:rPr lang="en-US" sz="3200" dirty="0" err="1">
                <a:solidFill>
                  <a:srgbClr val="00B050"/>
                </a:solidFill>
              </a:rPr>
              <a:t>l’enfant</a:t>
            </a:r>
            <a:endParaRPr lang="en-US" sz="3200" dirty="0">
              <a:solidFill>
                <a:srgbClr val="00B050"/>
              </a:solidFill>
            </a:endParaRPr>
          </a:p>
          <a:p>
            <a:r>
              <a:rPr lang="en-US" sz="3200" dirty="0">
                <a:solidFill>
                  <a:srgbClr val="FF0000"/>
                </a:solidFill>
              </a:rPr>
              <a:t>C) La </a:t>
            </a:r>
            <a:r>
              <a:rPr lang="en-US" sz="3200" dirty="0" err="1">
                <a:solidFill>
                  <a:srgbClr val="FF0000"/>
                </a:solidFill>
              </a:rPr>
              <a:t>ligne</a:t>
            </a:r>
            <a:r>
              <a:rPr lang="en-US" sz="3200" dirty="0">
                <a:solidFill>
                  <a:srgbClr val="FF0000"/>
                </a:solidFill>
              </a:rPr>
              <a:t> primitive </a:t>
            </a:r>
            <a:r>
              <a:rPr lang="en-US" sz="3200" dirty="0" err="1">
                <a:solidFill>
                  <a:srgbClr val="FF0000"/>
                </a:solidFill>
              </a:rPr>
              <a:t>avance</a:t>
            </a:r>
            <a:r>
              <a:rPr lang="en-US" sz="3200" dirty="0">
                <a:solidFill>
                  <a:srgbClr val="FF0000"/>
                </a:solidFill>
              </a:rPr>
              <a:t> en direction </a:t>
            </a:r>
            <a:r>
              <a:rPr lang="en-US" sz="3200" dirty="0" err="1">
                <a:solidFill>
                  <a:srgbClr val="FF0000"/>
                </a:solidFill>
              </a:rPr>
              <a:t>crâniale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jusqu’à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atteindre</a:t>
            </a:r>
            <a:r>
              <a:rPr lang="en-US" sz="3200" dirty="0">
                <a:solidFill>
                  <a:srgbClr val="FF0000"/>
                </a:solidFill>
              </a:rPr>
              <a:t> la membrane </a:t>
            </a:r>
            <a:r>
              <a:rPr lang="en-US" sz="3200" dirty="0" err="1">
                <a:solidFill>
                  <a:srgbClr val="FF0000"/>
                </a:solidFill>
              </a:rPr>
              <a:t>pharyngienne</a:t>
            </a:r>
            <a:endParaRPr lang="en-US" sz="3200" dirty="0">
              <a:solidFill>
                <a:srgbClr val="FF0000"/>
              </a:solidFill>
            </a:endParaRPr>
          </a:p>
          <a:p>
            <a:r>
              <a:rPr lang="en-US" sz="3200" dirty="0">
                <a:solidFill>
                  <a:srgbClr val="00B050"/>
                </a:solidFill>
              </a:rPr>
              <a:t>D) La </a:t>
            </a:r>
            <a:r>
              <a:rPr lang="en-US" sz="3200" dirty="0" err="1">
                <a:solidFill>
                  <a:srgbClr val="00B050"/>
                </a:solidFill>
              </a:rPr>
              <a:t>chorde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est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principalement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responsable</a:t>
            </a:r>
            <a:r>
              <a:rPr lang="en-US" sz="3200" dirty="0">
                <a:solidFill>
                  <a:srgbClr val="00B050"/>
                </a:solidFill>
              </a:rPr>
              <a:t> du </a:t>
            </a:r>
            <a:r>
              <a:rPr lang="en-US" sz="3200" dirty="0" err="1">
                <a:solidFill>
                  <a:srgbClr val="00B050"/>
                </a:solidFill>
              </a:rPr>
              <a:t>phénomène</a:t>
            </a:r>
            <a:r>
              <a:rPr lang="en-US" sz="3200" dirty="0">
                <a:solidFill>
                  <a:srgbClr val="00B050"/>
                </a:solidFill>
              </a:rPr>
              <a:t> de </a:t>
            </a:r>
            <a:r>
              <a:rPr lang="en-US" sz="3200" dirty="0" err="1">
                <a:solidFill>
                  <a:srgbClr val="00B050"/>
                </a:solidFill>
              </a:rPr>
              <a:t>neurulation</a:t>
            </a:r>
            <a:endParaRPr lang="en-US" sz="3200" dirty="0">
              <a:solidFill>
                <a:srgbClr val="00B050"/>
              </a:solidFill>
            </a:endParaRPr>
          </a:p>
          <a:p>
            <a:r>
              <a:rPr lang="en-US" sz="3200" dirty="0" smtClean="0">
                <a:solidFill>
                  <a:srgbClr val="FF0000"/>
                </a:solidFill>
              </a:rPr>
              <a:t>E</a:t>
            </a:r>
            <a:r>
              <a:rPr lang="en-US" sz="3200" dirty="0">
                <a:solidFill>
                  <a:srgbClr val="FF0000"/>
                </a:solidFill>
              </a:rPr>
              <a:t>) </a:t>
            </a:r>
            <a:r>
              <a:rPr lang="en-US" sz="3200" dirty="0" err="1">
                <a:solidFill>
                  <a:srgbClr val="FF0000"/>
                </a:solidFill>
              </a:rPr>
              <a:t>Aucune</a:t>
            </a:r>
            <a:r>
              <a:rPr lang="en-US" sz="3200" dirty="0">
                <a:solidFill>
                  <a:srgbClr val="FF0000"/>
                </a:solidFill>
              </a:rPr>
              <a:t> de </a:t>
            </a:r>
            <a:r>
              <a:rPr lang="en-US" sz="3200" dirty="0" err="1">
                <a:solidFill>
                  <a:srgbClr val="FF0000"/>
                </a:solidFill>
              </a:rPr>
              <a:t>ces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réponses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n’est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correcte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56913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9728" y="401901"/>
            <a:ext cx="1199692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/>
              <a:t>QCM 2 : A propos de la </a:t>
            </a:r>
            <a:r>
              <a:rPr lang="en-US" sz="3200" b="1" u="sng" dirty="0" err="1"/>
              <a:t>troisième</a:t>
            </a:r>
            <a:r>
              <a:rPr lang="en-US" sz="3200" b="1" u="sng" dirty="0"/>
              <a:t> </a:t>
            </a:r>
            <a:r>
              <a:rPr lang="en-US" sz="3200" b="1" u="sng" dirty="0" err="1"/>
              <a:t>semaine</a:t>
            </a:r>
            <a:r>
              <a:rPr lang="en-US" sz="3200" b="1" u="sng" dirty="0"/>
              <a:t>, </a:t>
            </a:r>
            <a:r>
              <a:rPr lang="en-US" sz="3200" b="1" u="sng" dirty="0" err="1"/>
              <a:t>donner</a:t>
            </a:r>
            <a:r>
              <a:rPr lang="en-US" sz="3200" b="1" u="sng" dirty="0"/>
              <a:t> la </a:t>
            </a:r>
            <a:r>
              <a:rPr lang="en-US" sz="3200" b="1" u="sng" dirty="0" err="1"/>
              <a:t>ou</a:t>
            </a:r>
            <a:r>
              <a:rPr lang="en-US" sz="3200" b="1" u="sng" dirty="0"/>
              <a:t> les </a:t>
            </a:r>
            <a:r>
              <a:rPr lang="en-US" sz="3200" b="1" u="sng" dirty="0" err="1"/>
              <a:t>vraie</a:t>
            </a:r>
            <a:r>
              <a:rPr lang="en-US" sz="3200" b="1" u="sng" dirty="0"/>
              <a:t>(s) </a:t>
            </a:r>
            <a:r>
              <a:rPr lang="en-US" sz="3200" b="1" u="sng" dirty="0" smtClean="0"/>
              <a:t>:</a:t>
            </a:r>
          </a:p>
          <a:p>
            <a:r>
              <a:rPr lang="en-US" sz="3200" b="1" u="sng" dirty="0" smtClean="0"/>
              <a:t> </a:t>
            </a:r>
            <a:endParaRPr lang="en-US" sz="3200" b="1" u="sng" dirty="0"/>
          </a:p>
          <a:p>
            <a:r>
              <a:rPr lang="en-US" sz="3200" dirty="0"/>
              <a:t>A) Les cellules formant le </a:t>
            </a:r>
            <a:r>
              <a:rPr lang="en-US" sz="3200" dirty="0" err="1"/>
              <a:t>disque</a:t>
            </a:r>
            <a:r>
              <a:rPr lang="en-US" sz="3200" dirty="0"/>
              <a:t> </a:t>
            </a:r>
            <a:r>
              <a:rPr lang="en-US" sz="3200" dirty="0" err="1"/>
              <a:t>tridermique</a:t>
            </a:r>
            <a:r>
              <a:rPr lang="en-US" sz="3200" dirty="0"/>
              <a:t> </a:t>
            </a:r>
            <a:r>
              <a:rPr lang="en-US" sz="3200" dirty="0" err="1"/>
              <a:t>sont</a:t>
            </a:r>
            <a:r>
              <a:rPr lang="en-US" sz="3200" dirty="0"/>
              <a:t> </a:t>
            </a:r>
            <a:r>
              <a:rPr lang="en-US" sz="3200" dirty="0" err="1" smtClean="0"/>
              <a:t>pluripotentes</a:t>
            </a:r>
            <a:r>
              <a:rPr lang="en-US" sz="3200" dirty="0" smtClean="0"/>
              <a:t> </a:t>
            </a:r>
            <a:endParaRPr lang="en-US" sz="3200" dirty="0"/>
          </a:p>
          <a:p>
            <a:r>
              <a:rPr lang="en-US" sz="3200" dirty="0"/>
              <a:t>B) A propos de </a:t>
            </a:r>
            <a:r>
              <a:rPr lang="en-US" sz="3200" dirty="0" err="1"/>
              <a:t>l’image</a:t>
            </a:r>
            <a:r>
              <a:rPr lang="en-US" sz="3200" dirty="0"/>
              <a:t> ci </a:t>
            </a:r>
            <a:r>
              <a:rPr lang="en-US" sz="3200" dirty="0" err="1"/>
              <a:t>contre</a:t>
            </a:r>
            <a:r>
              <a:rPr lang="en-US" sz="3200" dirty="0"/>
              <a:t>, on </a:t>
            </a:r>
            <a:r>
              <a:rPr lang="en-US" sz="3200" dirty="0" err="1"/>
              <a:t>retrouve</a:t>
            </a:r>
            <a:r>
              <a:rPr lang="en-US" sz="3200" dirty="0"/>
              <a:t> de haut en </a:t>
            </a:r>
            <a:endParaRPr lang="en-US" sz="3200" dirty="0" smtClean="0"/>
          </a:p>
          <a:p>
            <a:r>
              <a:rPr lang="en-US" sz="3200" dirty="0" smtClean="0"/>
              <a:t>bas </a:t>
            </a:r>
            <a:r>
              <a:rPr lang="en-US" sz="3200" dirty="0" err="1"/>
              <a:t>l’ectoderme</a:t>
            </a:r>
            <a:r>
              <a:rPr lang="en-US" sz="3200" dirty="0"/>
              <a:t>, le </a:t>
            </a:r>
            <a:r>
              <a:rPr lang="en-US" sz="3200" dirty="0" err="1"/>
              <a:t>mésoderme</a:t>
            </a:r>
            <a:r>
              <a:rPr lang="en-US" sz="3200" dirty="0"/>
              <a:t> extra-</a:t>
            </a:r>
            <a:r>
              <a:rPr lang="en-US" sz="3200" dirty="0" err="1"/>
              <a:t>embryonnaire</a:t>
            </a:r>
            <a:r>
              <a:rPr lang="en-US" sz="3200" dirty="0"/>
              <a:t> </a:t>
            </a:r>
            <a:r>
              <a:rPr lang="en-US" sz="3200" dirty="0" smtClean="0"/>
              <a:t>et</a:t>
            </a:r>
          </a:p>
          <a:p>
            <a:r>
              <a:rPr lang="en-US" sz="3200" dirty="0" err="1" smtClean="0"/>
              <a:t>l’endoderme</a:t>
            </a:r>
            <a:endParaRPr lang="en-US" sz="3200" dirty="0"/>
          </a:p>
          <a:p>
            <a:r>
              <a:rPr lang="en-US" sz="3200" dirty="0"/>
              <a:t>C) La </a:t>
            </a:r>
            <a:r>
              <a:rPr lang="en-US" sz="3200" dirty="0" err="1"/>
              <a:t>mise</a:t>
            </a:r>
            <a:r>
              <a:rPr lang="en-US" sz="3200" dirty="0"/>
              <a:t> en place de la </a:t>
            </a:r>
            <a:r>
              <a:rPr lang="en-US" sz="3200" dirty="0" err="1"/>
              <a:t>chorde</a:t>
            </a:r>
            <a:r>
              <a:rPr lang="en-US" sz="3200" dirty="0"/>
              <a:t>, aux </a:t>
            </a:r>
            <a:r>
              <a:rPr lang="en-US" sz="3200" dirty="0" err="1"/>
              <a:t>alentours</a:t>
            </a:r>
            <a:r>
              <a:rPr lang="en-US" sz="3200" dirty="0"/>
              <a:t> du </a:t>
            </a:r>
            <a:endParaRPr lang="en-US" sz="3200" dirty="0" smtClean="0"/>
          </a:p>
          <a:p>
            <a:r>
              <a:rPr lang="en-US" sz="3200" dirty="0" smtClean="0"/>
              <a:t>18eme </a:t>
            </a:r>
            <a:r>
              <a:rPr lang="en-US" sz="3200" dirty="0"/>
              <a:t>jour, </a:t>
            </a:r>
            <a:r>
              <a:rPr lang="en-US" sz="3200" dirty="0" err="1"/>
              <a:t>passe</a:t>
            </a:r>
            <a:r>
              <a:rPr lang="en-US" sz="3200" dirty="0"/>
              <a:t> </a:t>
            </a:r>
            <a:r>
              <a:rPr lang="en-US" sz="3200" dirty="0" err="1"/>
              <a:t>successivement</a:t>
            </a:r>
            <a:r>
              <a:rPr lang="en-US" sz="3200" dirty="0"/>
              <a:t> par le canal </a:t>
            </a:r>
            <a:r>
              <a:rPr lang="en-US" sz="3200" dirty="0" err="1"/>
              <a:t>chordal</a:t>
            </a:r>
            <a:r>
              <a:rPr lang="en-US" sz="3200" dirty="0"/>
              <a:t>, la plaque </a:t>
            </a:r>
            <a:r>
              <a:rPr lang="en-US" sz="3200" dirty="0" err="1" smtClean="0"/>
              <a:t>pré-chordale</a:t>
            </a:r>
            <a:r>
              <a:rPr lang="en-US" sz="3200" dirty="0" smtClean="0"/>
              <a:t> </a:t>
            </a:r>
            <a:r>
              <a:rPr lang="en-US" sz="3200" dirty="0"/>
              <a:t>et la </a:t>
            </a:r>
            <a:r>
              <a:rPr lang="en-US" sz="3200" dirty="0" err="1"/>
              <a:t>notochorde</a:t>
            </a:r>
            <a:endParaRPr lang="en-US" sz="3200" dirty="0"/>
          </a:p>
          <a:p>
            <a:r>
              <a:rPr lang="en-US" sz="3200" dirty="0"/>
              <a:t>D) Suite </a:t>
            </a:r>
            <a:r>
              <a:rPr lang="en-US" sz="3200" dirty="0" err="1"/>
              <a:t>à</a:t>
            </a:r>
            <a:r>
              <a:rPr lang="en-US" sz="3200" dirty="0"/>
              <a:t> la </a:t>
            </a:r>
            <a:r>
              <a:rPr lang="en-US" sz="3200" dirty="0" err="1"/>
              <a:t>mise</a:t>
            </a:r>
            <a:r>
              <a:rPr lang="en-US" sz="3200" dirty="0"/>
              <a:t> en place de la </a:t>
            </a:r>
            <a:r>
              <a:rPr lang="en-US" sz="3200" dirty="0" err="1"/>
              <a:t>chorde</a:t>
            </a:r>
            <a:r>
              <a:rPr lang="en-US" sz="3200" dirty="0"/>
              <a:t>, </a:t>
            </a:r>
            <a:r>
              <a:rPr lang="en-US" sz="3200" dirty="0" err="1"/>
              <a:t>il</a:t>
            </a:r>
            <a:r>
              <a:rPr lang="en-US" sz="3200" dirty="0"/>
              <a:t> </a:t>
            </a:r>
            <a:r>
              <a:rPr lang="en-US" sz="3200" dirty="0" err="1"/>
              <a:t>restera</a:t>
            </a:r>
            <a:r>
              <a:rPr lang="en-US" sz="3200" dirty="0"/>
              <a:t> </a:t>
            </a:r>
            <a:r>
              <a:rPr lang="en-US" sz="3200" dirty="0" err="1"/>
              <a:t>une</a:t>
            </a:r>
            <a:r>
              <a:rPr lang="en-US" sz="3200" dirty="0"/>
              <a:t> communication entre </a:t>
            </a:r>
            <a:r>
              <a:rPr lang="en-US" sz="3200" dirty="0" err="1"/>
              <a:t>cavité</a:t>
            </a:r>
            <a:r>
              <a:rPr lang="en-US" sz="3200" dirty="0"/>
              <a:t> </a:t>
            </a:r>
            <a:r>
              <a:rPr lang="en-US" sz="3200" dirty="0" err="1"/>
              <a:t>amniotique</a:t>
            </a:r>
            <a:r>
              <a:rPr lang="en-US" sz="3200" dirty="0"/>
              <a:t> et </a:t>
            </a:r>
            <a:r>
              <a:rPr lang="en-US" sz="3200" dirty="0" err="1"/>
              <a:t>coleme</a:t>
            </a:r>
            <a:r>
              <a:rPr lang="en-US" sz="3200" dirty="0"/>
              <a:t> </a:t>
            </a:r>
            <a:r>
              <a:rPr lang="en-US" sz="3200" dirty="0" err="1"/>
              <a:t>externe</a:t>
            </a:r>
            <a:r>
              <a:rPr lang="en-US" sz="3200" dirty="0"/>
              <a:t> </a:t>
            </a:r>
            <a:r>
              <a:rPr lang="en-US" sz="3200" dirty="0" err="1"/>
              <a:t>appelée</a:t>
            </a:r>
            <a:r>
              <a:rPr lang="en-US" sz="3200" dirty="0"/>
              <a:t> canal </a:t>
            </a:r>
            <a:r>
              <a:rPr lang="en-US" sz="3200" dirty="0" err="1"/>
              <a:t>neurenterique</a:t>
            </a:r>
            <a:endParaRPr lang="en-US" sz="3200" dirty="0"/>
          </a:p>
          <a:p>
            <a:r>
              <a:rPr lang="en-US" sz="3200" dirty="0"/>
              <a:t>E) </a:t>
            </a:r>
            <a:r>
              <a:rPr lang="en-US" sz="3200" dirty="0" err="1"/>
              <a:t>Aucune</a:t>
            </a:r>
            <a:r>
              <a:rPr lang="en-US" sz="3200" dirty="0"/>
              <a:t> de </a:t>
            </a:r>
            <a:r>
              <a:rPr lang="en-US" sz="3200" dirty="0" err="1"/>
              <a:t>ces</a:t>
            </a:r>
            <a:r>
              <a:rPr lang="en-US" sz="3200" dirty="0"/>
              <a:t> </a:t>
            </a:r>
            <a:r>
              <a:rPr lang="en-US" sz="3200" dirty="0" err="1"/>
              <a:t>réponses</a:t>
            </a:r>
            <a:r>
              <a:rPr lang="en-US" sz="3200" dirty="0"/>
              <a:t> </a:t>
            </a:r>
            <a:r>
              <a:rPr lang="en-US" sz="3200" dirty="0" err="1"/>
              <a:t>n’est</a:t>
            </a:r>
            <a:r>
              <a:rPr lang="en-US" sz="3200" dirty="0"/>
              <a:t> </a:t>
            </a:r>
            <a:r>
              <a:rPr lang="en-US" sz="3200" dirty="0" err="1"/>
              <a:t>correcte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8338" y="1947418"/>
            <a:ext cx="2883662" cy="192907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716768" y="2499360"/>
            <a:ext cx="1243584" cy="4876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0863072" y="2515713"/>
            <a:ext cx="1243584" cy="4876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1277600" y="3691382"/>
            <a:ext cx="597408" cy="152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98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9728" y="401901"/>
            <a:ext cx="1199692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/>
              <a:t>QCM 2 : A propos de la </a:t>
            </a:r>
            <a:r>
              <a:rPr lang="en-US" sz="3200" b="1" u="sng" dirty="0" err="1"/>
              <a:t>troisième</a:t>
            </a:r>
            <a:r>
              <a:rPr lang="en-US" sz="3200" b="1" u="sng" dirty="0"/>
              <a:t> </a:t>
            </a:r>
            <a:r>
              <a:rPr lang="en-US" sz="3200" b="1" u="sng" dirty="0" err="1"/>
              <a:t>semaine</a:t>
            </a:r>
            <a:r>
              <a:rPr lang="en-US" sz="3200" b="1" u="sng" dirty="0"/>
              <a:t>, </a:t>
            </a:r>
            <a:r>
              <a:rPr lang="en-US" sz="3200" b="1" u="sng" dirty="0" err="1"/>
              <a:t>donner</a:t>
            </a:r>
            <a:r>
              <a:rPr lang="en-US" sz="3200" b="1" u="sng" dirty="0"/>
              <a:t> la </a:t>
            </a:r>
            <a:r>
              <a:rPr lang="en-US" sz="3200" b="1" u="sng" dirty="0" err="1"/>
              <a:t>ou</a:t>
            </a:r>
            <a:r>
              <a:rPr lang="en-US" sz="3200" b="1" u="sng" dirty="0"/>
              <a:t> les </a:t>
            </a:r>
            <a:r>
              <a:rPr lang="en-US" sz="3200" b="1" u="sng" dirty="0" err="1"/>
              <a:t>vraie</a:t>
            </a:r>
            <a:r>
              <a:rPr lang="en-US" sz="3200" b="1" u="sng" dirty="0"/>
              <a:t>(s) </a:t>
            </a:r>
            <a:r>
              <a:rPr lang="en-US" sz="3200" b="1" u="sng" dirty="0" smtClean="0"/>
              <a:t>:</a:t>
            </a:r>
          </a:p>
          <a:p>
            <a:r>
              <a:rPr lang="en-US" sz="3200" b="1" u="sng" dirty="0" smtClean="0"/>
              <a:t> </a:t>
            </a:r>
            <a:endParaRPr lang="en-US" sz="3200" b="1" u="sng" dirty="0"/>
          </a:p>
          <a:p>
            <a:r>
              <a:rPr lang="en-US" sz="3200" dirty="0">
                <a:solidFill>
                  <a:srgbClr val="FF0000"/>
                </a:solidFill>
              </a:rPr>
              <a:t>A) Les cellules formant le </a:t>
            </a:r>
            <a:r>
              <a:rPr lang="en-US" sz="3200" dirty="0" err="1">
                <a:solidFill>
                  <a:srgbClr val="FF0000"/>
                </a:solidFill>
              </a:rPr>
              <a:t>disque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tridermique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sont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pluripotentes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endParaRPr lang="en-US" sz="3200" dirty="0">
              <a:solidFill>
                <a:srgbClr val="FF0000"/>
              </a:solidFill>
            </a:endParaRPr>
          </a:p>
          <a:p>
            <a:r>
              <a:rPr lang="en-US" sz="3200" dirty="0">
                <a:solidFill>
                  <a:srgbClr val="FF0000"/>
                </a:solidFill>
              </a:rPr>
              <a:t>B) A propos de </a:t>
            </a:r>
            <a:r>
              <a:rPr lang="en-US" sz="3200" dirty="0" err="1">
                <a:solidFill>
                  <a:srgbClr val="FF0000"/>
                </a:solidFill>
              </a:rPr>
              <a:t>l’image</a:t>
            </a:r>
            <a:r>
              <a:rPr lang="en-US" sz="3200" dirty="0">
                <a:solidFill>
                  <a:srgbClr val="FF0000"/>
                </a:solidFill>
              </a:rPr>
              <a:t> ci </a:t>
            </a:r>
            <a:r>
              <a:rPr lang="en-US" sz="3200" dirty="0" err="1">
                <a:solidFill>
                  <a:srgbClr val="FF0000"/>
                </a:solidFill>
              </a:rPr>
              <a:t>contre</a:t>
            </a:r>
            <a:r>
              <a:rPr lang="en-US" sz="3200" dirty="0">
                <a:solidFill>
                  <a:srgbClr val="FF0000"/>
                </a:solidFill>
              </a:rPr>
              <a:t>, on </a:t>
            </a:r>
            <a:r>
              <a:rPr lang="en-US" sz="3200" dirty="0" err="1">
                <a:solidFill>
                  <a:srgbClr val="FF0000"/>
                </a:solidFill>
              </a:rPr>
              <a:t>retrouve</a:t>
            </a:r>
            <a:r>
              <a:rPr lang="en-US" sz="3200" dirty="0">
                <a:solidFill>
                  <a:srgbClr val="FF0000"/>
                </a:solidFill>
              </a:rPr>
              <a:t> de haut en </a:t>
            </a:r>
            <a:endParaRPr lang="en-US" sz="3200" dirty="0" smtClean="0">
              <a:solidFill>
                <a:srgbClr val="FF0000"/>
              </a:solidFill>
            </a:endParaRPr>
          </a:p>
          <a:p>
            <a:r>
              <a:rPr lang="en-US" sz="3200" dirty="0" smtClean="0">
                <a:solidFill>
                  <a:srgbClr val="FF0000"/>
                </a:solidFill>
              </a:rPr>
              <a:t>bas </a:t>
            </a:r>
            <a:r>
              <a:rPr lang="en-US" sz="3200" dirty="0" err="1">
                <a:solidFill>
                  <a:srgbClr val="FF0000"/>
                </a:solidFill>
              </a:rPr>
              <a:t>l’ectoderme</a:t>
            </a:r>
            <a:r>
              <a:rPr lang="en-US" sz="3200" dirty="0">
                <a:solidFill>
                  <a:srgbClr val="FF0000"/>
                </a:solidFill>
              </a:rPr>
              <a:t>, le </a:t>
            </a:r>
            <a:r>
              <a:rPr lang="en-US" sz="3200" dirty="0" err="1">
                <a:solidFill>
                  <a:srgbClr val="FF0000"/>
                </a:solidFill>
              </a:rPr>
              <a:t>mésoderme</a:t>
            </a:r>
            <a:r>
              <a:rPr lang="en-US" sz="3200" dirty="0">
                <a:solidFill>
                  <a:srgbClr val="FF0000"/>
                </a:solidFill>
              </a:rPr>
              <a:t> extra-</a:t>
            </a:r>
            <a:r>
              <a:rPr lang="en-US" sz="3200" dirty="0" err="1">
                <a:solidFill>
                  <a:srgbClr val="FF0000"/>
                </a:solidFill>
              </a:rPr>
              <a:t>embryonnaire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et</a:t>
            </a:r>
          </a:p>
          <a:p>
            <a:r>
              <a:rPr lang="en-US" sz="3200" dirty="0" err="1" smtClean="0">
                <a:solidFill>
                  <a:srgbClr val="FF0000"/>
                </a:solidFill>
              </a:rPr>
              <a:t>l’endoderme</a:t>
            </a:r>
            <a:endParaRPr lang="en-US" sz="3200" dirty="0">
              <a:solidFill>
                <a:srgbClr val="FF0000"/>
              </a:solidFill>
            </a:endParaRPr>
          </a:p>
          <a:p>
            <a:r>
              <a:rPr lang="en-US" sz="3200" dirty="0">
                <a:solidFill>
                  <a:srgbClr val="FF0000"/>
                </a:solidFill>
              </a:rPr>
              <a:t>C) La </a:t>
            </a:r>
            <a:r>
              <a:rPr lang="en-US" sz="3200" dirty="0" err="1">
                <a:solidFill>
                  <a:srgbClr val="FF0000"/>
                </a:solidFill>
              </a:rPr>
              <a:t>mise</a:t>
            </a:r>
            <a:r>
              <a:rPr lang="en-US" sz="3200" dirty="0">
                <a:solidFill>
                  <a:srgbClr val="FF0000"/>
                </a:solidFill>
              </a:rPr>
              <a:t> en place de la </a:t>
            </a:r>
            <a:r>
              <a:rPr lang="en-US" sz="3200" dirty="0" err="1">
                <a:solidFill>
                  <a:srgbClr val="FF0000"/>
                </a:solidFill>
              </a:rPr>
              <a:t>chorde</a:t>
            </a:r>
            <a:r>
              <a:rPr lang="en-US" sz="3200" dirty="0">
                <a:solidFill>
                  <a:srgbClr val="FF0000"/>
                </a:solidFill>
              </a:rPr>
              <a:t>, aux </a:t>
            </a:r>
            <a:r>
              <a:rPr lang="en-US" sz="3200" dirty="0" err="1">
                <a:solidFill>
                  <a:srgbClr val="FF0000"/>
                </a:solidFill>
              </a:rPr>
              <a:t>alentours</a:t>
            </a:r>
            <a:r>
              <a:rPr lang="en-US" sz="3200" dirty="0">
                <a:solidFill>
                  <a:srgbClr val="FF0000"/>
                </a:solidFill>
              </a:rPr>
              <a:t> du </a:t>
            </a:r>
            <a:endParaRPr lang="en-US" sz="3200" dirty="0" smtClean="0">
              <a:solidFill>
                <a:srgbClr val="FF0000"/>
              </a:solidFill>
            </a:endParaRPr>
          </a:p>
          <a:p>
            <a:r>
              <a:rPr lang="en-US" sz="3200" dirty="0" smtClean="0">
                <a:solidFill>
                  <a:srgbClr val="FF0000"/>
                </a:solidFill>
              </a:rPr>
              <a:t>18eme </a:t>
            </a:r>
            <a:r>
              <a:rPr lang="en-US" sz="3200" dirty="0">
                <a:solidFill>
                  <a:srgbClr val="FF0000"/>
                </a:solidFill>
              </a:rPr>
              <a:t>jour, </a:t>
            </a:r>
            <a:r>
              <a:rPr lang="en-US" sz="3200" dirty="0" err="1">
                <a:solidFill>
                  <a:srgbClr val="FF0000"/>
                </a:solidFill>
              </a:rPr>
              <a:t>passe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successivement</a:t>
            </a:r>
            <a:r>
              <a:rPr lang="en-US" sz="3200" dirty="0">
                <a:solidFill>
                  <a:srgbClr val="FF0000"/>
                </a:solidFill>
              </a:rPr>
              <a:t> par le canal </a:t>
            </a:r>
            <a:r>
              <a:rPr lang="en-US" sz="3200" dirty="0" err="1">
                <a:solidFill>
                  <a:srgbClr val="FF0000"/>
                </a:solidFill>
              </a:rPr>
              <a:t>chordal</a:t>
            </a:r>
            <a:r>
              <a:rPr lang="en-US" sz="3200" dirty="0">
                <a:solidFill>
                  <a:srgbClr val="FF0000"/>
                </a:solidFill>
              </a:rPr>
              <a:t>, la plaque </a:t>
            </a:r>
            <a:r>
              <a:rPr lang="en-US" sz="3200" dirty="0" err="1" smtClean="0">
                <a:solidFill>
                  <a:srgbClr val="FF0000"/>
                </a:solidFill>
              </a:rPr>
              <a:t>pré-chordale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>
                <a:solidFill>
                  <a:srgbClr val="FF0000"/>
                </a:solidFill>
              </a:rPr>
              <a:t>et la </a:t>
            </a:r>
            <a:r>
              <a:rPr lang="en-US" sz="3200" dirty="0" err="1">
                <a:solidFill>
                  <a:srgbClr val="FF0000"/>
                </a:solidFill>
              </a:rPr>
              <a:t>notochorde</a:t>
            </a:r>
            <a:endParaRPr lang="en-US" sz="3200" dirty="0">
              <a:solidFill>
                <a:srgbClr val="FF0000"/>
              </a:solidFill>
            </a:endParaRPr>
          </a:p>
          <a:p>
            <a:r>
              <a:rPr lang="en-US" sz="3200" dirty="0">
                <a:solidFill>
                  <a:srgbClr val="FF0000"/>
                </a:solidFill>
              </a:rPr>
              <a:t>D) Suite </a:t>
            </a:r>
            <a:r>
              <a:rPr lang="en-US" sz="3200" dirty="0" err="1">
                <a:solidFill>
                  <a:srgbClr val="FF0000"/>
                </a:solidFill>
              </a:rPr>
              <a:t>à</a:t>
            </a:r>
            <a:r>
              <a:rPr lang="en-US" sz="3200" dirty="0">
                <a:solidFill>
                  <a:srgbClr val="FF0000"/>
                </a:solidFill>
              </a:rPr>
              <a:t> la </a:t>
            </a:r>
            <a:r>
              <a:rPr lang="en-US" sz="3200" dirty="0" err="1">
                <a:solidFill>
                  <a:srgbClr val="FF0000"/>
                </a:solidFill>
              </a:rPr>
              <a:t>mise</a:t>
            </a:r>
            <a:r>
              <a:rPr lang="en-US" sz="3200" dirty="0">
                <a:solidFill>
                  <a:srgbClr val="FF0000"/>
                </a:solidFill>
              </a:rPr>
              <a:t> en place de la </a:t>
            </a:r>
            <a:r>
              <a:rPr lang="en-US" sz="3200" dirty="0" err="1">
                <a:solidFill>
                  <a:srgbClr val="FF0000"/>
                </a:solidFill>
              </a:rPr>
              <a:t>chorde</a:t>
            </a:r>
            <a:r>
              <a:rPr lang="en-US" sz="3200" dirty="0">
                <a:solidFill>
                  <a:srgbClr val="FF0000"/>
                </a:solidFill>
              </a:rPr>
              <a:t>, </a:t>
            </a:r>
            <a:r>
              <a:rPr lang="en-US" sz="3200" dirty="0" err="1">
                <a:solidFill>
                  <a:srgbClr val="FF0000"/>
                </a:solidFill>
              </a:rPr>
              <a:t>il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restera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une</a:t>
            </a:r>
            <a:r>
              <a:rPr lang="en-US" sz="3200" dirty="0">
                <a:solidFill>
                  <a:srgbClr val="FF0000"/>
                </a:solidFill>
              </a:rPr>
              <a:t> communication entre </a:t>
            </a:r>
            <a:r>
              <a:rPr lang="en-US" sz="3200" dirty="0" err="1">
                <a:solidFill>
                  <a:srgbClr val="FF0000"/>
                </a:solidFill>
              </a:rPr>
              <a:t>cavité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amniotique</a:t>
            </a:r>
            <a:r>
              <a:rPr lang="en-US" sz="3200" dirty="0">
                <a:solidFill>
                  <a:srgbClr val="FF0000"/>
                </a:solidFill>
              </a:rPr>
              <a:t> et </a:t>
            </a:r>
            <a:r>
              <a:rPr lang="en-US" sz="3200" dirty="0" err="1">
                <a:solidFill>
                  <a:srgbClr val="FF0000"/>
                </a:solidFill>
              </a:rPr>
              <a:t>coleme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externe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appelée</a:t>
            </a:r>
            <a:r>
              <a:rPr lang="en-US" sz="3200" dirty="0">
                <a:solidFill>
                  <a:srgbClr val="FF0000"/>
                </a:solidFill>
              </a:rPr>
              <a:t> canal </a:t>
            </a:r>
            <a:r>
              <a:rPr lang="en-US" sz="3200" dirty="0" err="1">
                <a:solidFill>
                  <a:srgbClr val="FF0000"/>
                </a:solidFill>
              </a:rPr>
              <a:t>neurenterique</a:t>
            </a:r>
            <a:endParaRPr lang="en-US" sz="3200" dirty="0">
              <a:solidFill>
                <a:srgbClr val="FF0000"/>
              </a:solidFill>
            </a:endParaRPr>
          </a:p>
          <a:p>
            <a:r>
              <a:rPr lang="en-US" sz="3200" dirty="0">
                <a:solidFill>
                  <a:srgbClr val="00B050"/>
                </a:solidFill>
              </a:rPr>
              <a:t>E) </a:t>
            </a:r>
            <a:r>
              <a:rPr lang="en-US" sz="3200" dirty="0" err="1">
                <a:solidFill>
                  <a:srgbClr val="00B050"/>
                </a:solidFill>
              </a:rPr>
              <a:t>Aucune</a:t>
            </a:r>
            <a:r>
              <a:rPr lang="en-US" sz="3200" dirty="0">
                <a:solidFill>
                  <a:srgbClr val="00B050"/>
                </a:solidFill>
              </a:rPr>
              <a:t> de </a:t>
            </a:r>
            <a:r>
              <a:rPr lang="en-US" sz="3200" dirty="0" err="1">
                <a:solidFill>
                  <a:srgbClr val="00B050"/>
                </a:solidFill>
              </a:rPr>
              <a:t>ces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réponses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n’est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correcte</a:t>
            </a:r>
            <a:endParaRPr lang="en-US" sz="3200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8338" y="1947418"/>
            <a:ext cx="2883662" cy="192907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716768" y="2499360"/>
            <a:ext cx="1243584" cy="4876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0863072" y="2515713"/>
            <a:ext cx="1243584" cy="4876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1277600" y="3691382"/>
            <a:ext cx="597408" cy="152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57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5072" y="682317"/>
            <a:ext cx="1199692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/>
              <a:t>QCM 3 : A propos de la </a:t>
            </a:r>
            <a:r>
              <a:rPr lang="en-US" sz="3200" b="1" u="sng" dirty="0" err="1"/>
              <a:t>troisième</a:t>
            </a:r>
            <a:r>
              <a:rPr lang="en-US" sz="3200" b="1" u="sng" dirty="0"/>
              <a:t> </a:t>
            </a:r>
            <a:r>
              <a:rPr lang="en-US" sz="3200" b="1" u="sng" dirty="0" err="1"/>
              <a:t>semaine</a:t>
            </a:r>
            <a:r>
              <a:rPr lang="en-US" sz="3200" b="1" u="sng" dirty="0"/>
              <a:t>, </a:t>
            </a:r>
            <a:r>
              <a:rPr lang="en-US" sz="3200" b="1" u="sng" dirty="0" err="1"/>
              <a:t>donner</a:t>
            </a:r>
            <a:r>
              <a:rPr lang="en-US" sz="3200" b="1" u="sng" dirty="0"/>
              <a:t> la </a:t>
            </a:r>
            <a:r>
              <a:rPr lang="en-US" sz="3200" b="1" u="sng" dirty="0" err="1"/>
              <a:t>ou</a:t>
            </a:r>
            <a:r>
              <a:rPr lang="en-US" sz="3200" b="1" u="sng" dirty="0"/>
              <a:t> les </a:t>
            </a:r>
            <a:r>
              <a:rPr lang="en-US" sz="3200" b="1" u="sng" dirty="0" err="1"/>
              <a:t>vraie</a:t>
            </a:r>
            <a:r>
              <a:rPr lang="en-US" sz="3200" b="1" u="sng" dirty="0"/>
              <a:t>(s) </a:t>
            </a:r>
            <a:r>
              <a:rPr lang="en-US" sz="3200" b="1" u="sng" dirty="0" smtClean="0"/>
              <a:t>:</a:t>
            </a:r>
          </a:p>
          <a:p>
            <a:r>
              <a:rPr lang="en-US" sz="3200" b="1" dirty="0" smtClean="0"/>
              <a:t> </a:t>
            </a:r>
            <a:endParaRPr lang="en-US" sz="3200" b="1" dirty="0"/>
          </a:p>
          <a:p>
            <a:r>
              <a:rPr lang="en-US" sz="3200" dirty="0"/>
              <a:t>A) </a:t>
            </a:r>
            <a:r>
              <a:rPr lang="en-US" sz="3200" dirty="0" err="1" smtClean="0"/>
              <a:t>Lors</a:t>
            </a:r>
            <a:r>
              <a:rPr lang="en-US" sz="3200" dirty="0" smtClean="0"/>
              <a:t> de la </a:t>
            </a:r>
            <a:r>
              <a:rPr lang="en-US" sz="3200" dirty="0" err="1" smtClean="0"/>
              <a:t>neurulation</a:t>
            </a:r>
            <a:r>
              <a:rPr lang="en-US" sz="3200" dirty="0" smtClean="0"/>
              <a:t>, la </a:t>
            </a:r>
            <a:r>
              <a:rPr lang="en-US" sz="3200" dirty="0" err="1" smtClean="0"/>
              <a:t>gouttière</a:t>
            </a:r>
            <a:r>
              <a:rPr lang="en-US" sz="3200" dirty="0" smtClean="0"/>
              <a:t> </a:t>
            </a:r>
            <a:r>
              <a:rPr lang="en-US" sz="3200" dirty="0" err="1" smtClean="0"/>
              <a:t>neurale</a:t>
            </a:r>
            <a:r>
              <a:rPr lang="en-US" sz="3200" dirty="0" smtClean="0"/>
              <a:t> se </a:t>
            </a:r>
            <a:r>
              <a:rPr lang="en-US" sz="3200" dirty="0" err="1" smtClean="0"/>
              <a:t>ferme</a:t>
            </a:r>
            <a:r>
              <a:rPr lang="en-US" sz="3200" dirty="0" smtClean="0"/>
              <a:t> en tube neural en </a:t>
            </a:r>
            <a:r>
              <a:rPr lang="en-US" sz="3200" dirty="0" err="1" smtClean="0"/>
              <a:t>laissant</a:t>
            </a:r>
            <a:r>
              <a:rPr lang="en-US" sz="3200" dirty="0" smtClean="0"/>
              <a:t> les 2 </a:t>
            </a:r>
            <a:r>
              <a:rPr lang="fr-FR" sz="3200" dirty="0" smtClean="0"/>
              <a:t>extrémités</a:t>
            </a:r>
            <a:r>
              <a:rPr lang="en-US" sz="3200" dirty="0" smtClean="0"/>
              <a:t> </a:t>
            </a:r>
            <a:r>
              <a:rPr lang="en-US" sz="3200" dirty="0" err="1" smtClean="0"/>
              <a:t>ouvertes</a:t>
            </a:r>
            <a:r>
              <a:rPr lang="en-US" sz="3200" dirty="0" smtClean="0"/>
              <a:t> </a:t>
            </a:r>
            <a:endParaRPr lang="en-US" sz="3200" dirty="0"/>
          </a:p>
          <a:p>
            <a:r>
              <a:rPr lang="en-US" sz="3200" dirty="0"/>
              <a:t>B) Suite </a:t>
            </a:r>
            <a:r>
              <a:rPr lang="en-US" sz="3200" dirty="0" err="1" smtClean="0"/>
              <a:t>à</a:t>
            </a:r>
            <a:r>
              <a:rPr lang="en-US" sz="3200" dirty="0" smtClean="0"/>
              <a:t> </a:t>
            </a:r>
            <a:r>
              <a:rPr lang="en-US" sz="3200" dirty="0"/>
              <a:t>la proliferation de la plaque </a:t>
            </a:r>
            <a:r>
              <a:rPr lang="en-US" sz="3200" dirty="0" err="1"/>
              <a:t>ectodermique</a:t>
            </a:r>
            <a:r>
              <a:rPr lang="en-US" sz="3200" dirty="0"/>
              <a:t>, la </a:t>
            </a:r>
            <a:r>
              <a:rPr lang="en-US" sz="3200" dirty="0" err="1"/>
              <a:t>ligne</a:t>
            </a:r>
            <a:r>
              <a:rPr lang="en-US" sz="3200" dirty="0"/>
              <a:t> primitive </a:t>
            </a:r>
            <a:r>
              <a:rPr lang="en-US" sz="3200" dirty="0" err="1"/>
              <a:t>occupera</a:t>
            </a:r>
            <a:r>
              <a:rPr lang="en-US" sz="3200" dirty="0"/>
              <a:t> </a:t>
            </a:r>
            <a:r>
              <a:rPr lang="en-US" sz="3200" dirty="0" err="1"/>
              <a:t>une</a:t>
            </a:r>
            <a:r>
              <a:rPr lang="en-US" sz="3200" dirty="0"/>
              <a:t> portion </a:t>
            </a:r>
            <a:r>
              <a:rPr lang="en-US" sz="3200" dirty="0" err="1"/>
              <a:t>minime</a:t>
            </a:r>
            <a:r>
              <a:rPr lang="en-US" sz="3200" dirty="0"/>
              <a:t> du </a:t>
            </a:r>
            <a:r>
              <a:rPr lang="en-US" sz="3200" dirty="0" err="1"/>
              <a:t>disque</a:t>
            </a:r>
            <a:endParaRPr lang="en-US" sz="3200" dirty="0"/>
          </a:p>
          <a:p>
            <a:r>
              <a:rPr lang="en-US" sz="3200" dirty="0"/>
              <a:t>C) Le MIE se </a:t>
            </a:r>
            <a:r>
              <a:rPr lang="en-US" sz="3200" dirty="0" err="1"/>
              <a:t>segmente</a:t>
            </a:r>
            <a:r>
              <a:rPr lang="en-US" sz="3200" dirty="0"/>
              <a:t> en 3 cordons, </a:t>
            </a:r>
            <a:r>
              <a:rPr lang="en-US" sz="3200" dirty="0" err="1"/>
              <a:t>dont</a:t>
            </a:r>
            <a:r>
              <a:rPr lang="en-US" sz="3200" dirty="0"/>
              <a:t> la lame </a:t>
            </a:r>
            <a:r>
              <a:rPr lang="en-US" sz="3200" dirty="0" err="1" smtClean="0"/>
              <a:t>latérale</a:t>
            </a:r>
            <a:r>
              <a:rPr lang="en-US" sz="3200" dirty="0" smtClean="0"/>
              <a:t> </a:t>
            </a:r>
            <a:r>
              <a:rPr lang="en-US" sz="3200" dirty="0" err="1"/>
              <a:t>n’est</a:t>
            </a:r>
            <a:r>
              <a:rPr lang="en-US" sz="3200" dirty="0"/>
              <a:t> pas </a:t>
            </a:r>
            <a:r>
              <a:rPr lang="en-US" sz="3200" dirty="0" err="1"/>
              <a:t>bien</a:t>
            </a:r>
            <a:r>
              <a:rPr lang="en-US" sz="3200" dirty="0"/>
              <a:t> </a:t>
            </a:r>
            <a:r>
              <a:rPr lang="en-US" sz="3200" dirty="0" err="1"/>
              <a:t>individualisée</a:t>
            </a:r>
            <a:endParaRPr lang="en-US" sz="3200" dirty="0"/>
          </a:p>
          <a:p>
            <a:r>
              <a:rPr lang="en-US" sz="3200" dirty="0"/>
              <a:t>D) Le </a:t>
            </a:r>
            <a:r>
              <a:rPr lang="en-US" sz="3200" dirty="0" err="1"/>
              <a:t>phénomène</a:t>
            </a:r>
            <a:r>
              <a:rPr lang="en-US" sz="3200" dirty="0"/>
              <a:t> de </a:t>
            </a:r>
            <a:r>
              <a:rPr lang="en-US" sz="3200" dirty="0" err="1"/>
              <a:t>plicature</a:t>
            </a:r>
            <a:r>
              <a:rPr lang="en-US" sz="3200" dirty="0"/>
              <a:t> et de </a:t>
            </a:r>
            <a:r>
              <a:rPr lang="en-US" sz="3200" dirty="0" err="1"/>
              <a:t>morphogenèse</a:t>
            </a:r>
            <a:r>
              <a:rPr lang="en-US" sz="3200" dirty="0"/>
              <a:t> 1 </a:t>
            </a:r>
            <a:r>
              <a:rPr lang="en-US" sz="3200" dirty="0" err="1"/>
              <a:t>est</a:t>
            </a:r>
            <a:r>
              <a:rPr lang="en-US" sz="3200" dirty="0"/>
              <a:t> </a:t>
            </a:r>
            <a:r>
              <a:rPr lang="en-US" sz="3200" dirty="0" err="1"/>
              <a:t>principalement</a:t>
            </a:r>
            <a:r>
              <a:rPr lang="en-US" sz="3200" dirty="0"/>
              <a:t> le fruit de la </a:t>
            </a:r>
            <a:r>
              <a:rPr lang="en-US" sz="3200" dirty="0" err="1"/>
              <a:t>croissance</a:t>
            </a:r>
            <a:r>
              <a:rPr lang="en-US" sz="3200" dirty="0"/>
              <a:t> de la </a:t>
            </a:r>
            <a:r>
              <a:rPr lang="en-US" sz="3200" dirty="0" err="1"/>
              <a:t>cavité</a:t>
            </a:r>
            <a:r>
              <a:rPr lang="en-US" sz="3200" dirty="0"/>
              <a:t> </a:t>
            </a:r>
            <a:r>
              <a:rPr lang="en-US" sz="3200" dirty="0" err="1"/>
              <a:t>amniotique</a:t>
            </a:r>
            <a:r>
              <a:rPr lang="en-US" sz="3200" dirty="0"/>
              <a:t> </a:t>
            </a:r>
          </a:p>
          <a:p>
            <a:r>
              <a:rPr lang="en-US" sz="3200" dirty="0"/>
              <a:t>E) </a:t>
            </a:r>
            <a:r>
              <a:rPr lang="en-US" sz="3200" dirty="0" err="1"/>
              <a:t>Aucune</a:t>
            </a:r>
            <a:r>
              <a:rPr lang="en-US" sz="3200" dirty="0"/>
              <a:t> de </a:t>
            </a:r>
            <a:r>
              <a:rPr lang="en-US" sz="3200" dirty="0" err="1"/>
              <a:t>ces</a:t>
            </a:r>
            <a:r>
              <a:rPr lang="en-US" sz="3200" dirty="0"/>
              <a:t> </a:t>
            </a:r>
            <a:r>
              <a:rPr lang="en-US" sz="3200" dirty="0" err="1"/>
              <a:t>réponses</a:t>
            </a:r>
            <a:r>
              <a:rPr lang="en-US" sz="3200" dirty="0"/>
              <a:t> </a:t>
            </a:r>
            <a:r>
              <a:rPr lang="en-US" sz="3200" dirty="0" err="1"/>
              <a:t>n’est</a:t>
            </a:r>
            <a:r>
              <a:rPr lang="en-US" sz="3200" dirty="0"/>
              <a:t> </a:t>
            </a:r>
            <a:r>
              <a:rPr lang="en-US" sz="3200" dirty="0" err="1"/>
              <a:t>correcte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52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5072" y="682317"/>
            <a:ext cx="1199692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/>
              <a:t>QCM 3 : A propos de la </a:t>
            </a:r>
            <a:r>
              <a:rPr lang="en-US" sz="3200" b="1" u="sng" dirty="0" err="1"/>
              <a:t>troisième</a:t>
            </a:r>
            <a:r>
              <a:rPr lang="en-US" sz="3200" b="1" u="sng" dirty="0"/>
              <a:t> </a:t>
            </a:r>
            <a:r>
              <a:rPr lang="en-US" sz="3200" b="1" u="sng" dirty="0" err="1"/>
              <a:t>semaine</a:t>
            </a:r>
            <a:r>
              <a:rPr lang="en-US" sz="3200" b="1" u="sng" dirty="0"/>
              <a:t>, </a:t>
            </a:r>
            <a:r>
              <a:rPr lang="en-US" sz="3200" b="1" u="sng" dirty="0" err="1"/>
              <a:t>donner</a:t>
            </a:r>
            <a:r>
              <a:rPr lang="en-US" sz="3200" b="1" u="sng" dirty="0"/>
              <a:t> la </a:t>
            </a:r>
            <a:r>
              <a:rPr lang="en-US" sz="3200" b="1" u="sng" dirty="0" err="1"/>
              <a:t>ou</a:t>
            </a:r>
            <a:r>
              <a:rPr lang="en-US" sz="3200" b="1" u="sng" dirty="0"/>
              <a:t> les </a:t>
            </a:r>
            <a:r>
              <a:rPr lang="en-US" sz="3200" b="1" u="sng" dirty="0" err="1"/>
              <a:t>vraie</a:t>
            </a:r>
            <a:r>
              <a:rPr lang="en-US" sz="3200" b="1" u="sng" dirty="0"/>
              <a:t>(s) </a:t>
            </a:r>
            <a:r>
              <a:rPr lang="en-US" sz="3200" b="1" u="sng" dirty="0" smtClean="0"/>
              <a:t>:</a:t>
            </a:r>
          </a:p>
          <a:p>
            <a:r>
              <a:rPr lang="en-US" sz="3200" b="1" dirty="0" smtClean="0"/>
              <a:t> </a:t>
            </a:r>
            <a:endParaRPr lang="en-US" sz="3200" b="1" dirty="0"/>
          </a:p>
          <a:p>
            <a:r>
              <a:rPr lang="en-US" sz="3200" dirty="0">
                <a:solidFill>
                  <a:srgbClr val="00B050"/>
                </a:solidFill>
              </a:rPr>
              <a:t>A) </a:t>
            </a:r>
            <a:r>
              <a:rPr lang="en-US" sz="3200" dirty="0" err="1" smtClean="0">
                <a:solidFill>
                  <a:srgbClr val="00B050"/>
                </a:solidFill>
              </a:rPr>
              <a:t>Lors</a:t>
            </a:r>
            <a:r>
              <a:rPr lang="en-US" sz="3200" dirty="0" smtClean="0">
                <a:solidFill>
                  <a:srgbClr val="00B050"/>
                </a:solidFill>
              </a:rPr>
              <a:t> </a:t>
            </a:r>
            <a:r>
              <a:rPr lang="en-US" sz="3200" dirty="0">
                <a:solidFill>
                  <a:srgbClr val="00B050"/>
                </a:solidFill>
              </a:rPr>
              <a:t>de la </a:t>
            </a:r>
            <a:r>
              <a:rPr lang="en-US" sz="3200" dirty="0" err="1">
                <a:solidFill>
                  <a:srgbClr val="00B050"/>
                </a:solidFill>
              </a:rPr>
              <a:t>neurulation</a:t>
            </a:r>
            <a:r>
              <a:rPr lang="en-US" sz="3200" dirty="0">
                <a:solidFill>
                  <a:srgbClr val="00B050"/>
                </a:solidFill>
              </a:rPr>
              <a:t>, la </a:t>
            </a:r>
            <a:r>
              <a:rPr lang="en-US" sz="3200" dirty="0" err="1">
                <a:solidFill>
                  <a:srgbClr val="00B050"/>
                </a:solidFill>
              </a:rPr>
              <a:t>gouttière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neurale</a:t>
            </a:r>
            <a:r>
              <a:rPr lang="en-US" sz="3200" dirty="0">
                <a:solidFill>
                  <a:srgbClr val="00B050"/>
                </a:solidFill>
              </a:rPr>
              <a:t> se </a:t>
            </a:r>
            <a:r>
              <a:rPr lang="en-US" sz="3200" dirty="0" err="1">
                <a:solidFill>
                  <a:srgbClr val="00B050"/>
                </a:solidFill>
              </a:rPr>
              <a:t>ferme</a:t>
            </a:r>
            <a:r>
              <a:rPr lang="en-US" sz="3200" dirty="0">
                <a:solidFill>
                  <a:srgbClr val="00B050"/>
                </a:solidFill>
              </a:rPr>
              <a:t> en tube </a:t>
            </a:r>
            <a:r>
              <a:rPr lang="en-US" sz="3200" dirty="0" smtClean="0">
                <a:solidFill>
                  <a:srgbClr val="00B050"/>
                </a:solidFill>
              </a:rPr>
              <a:t>neural </a:t>
            </a:r>
            <a:r>
              <a:rPr lang="en-US" sz="3200" dirty="0">
                <a:solidFill>
                  <a:srgbClr val="00B050"/>
                </a:solidFill>
              </a:rPr>
              <a:t>en </a:t>
            </a:r>
            <a:r>
              <a:rPr lang="en-US" sz="3200" dirty="0" err="1">
                <a:solidFill>
                  <a:srgbClr val="00B050"/>
                </a:solidFill>
              </a:rPr>
              <a:t>laissant</a:t>
            </a:r>
            <a:r>
              <a:rPr lang="en-US" sz="3200" dirty="0">
                <a:solidFill>
                  <a:srgbClr val="00B050"/>
                </a:solidFill>
              </a:rPr>
              <a:t> les 2 </a:t>
            </a:r>
            <a:r>
              <a:rPr lang="fr-FR" sz="3200" dirty="0">
                <a:solidFill>
                  <a:srgbClr val="00B050"/>
                </a:solidFill>
              </a:rPr>
              <a:t>extrémités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ouvertes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</a:p>
          <a:p>
            <a:r>
              <a:rPr lang="en-US" sz="3200" dirty="0" smtClean="0">
                <a:solidFill>
                  <a:srgbClr val="00B050"/>
                </a:solidFill>
              </a:rPr>
              <a:t>B</a:t>
            </a:r>
            <a:r>
              <a:rPr lang="en-US" sz="3200" dirty="0">
                <a:solidFill>
                  <a:srgbClr val="00B050"/>
                </a:solidFill>
              </a:rPr>
              <a:t>) Suite </a:t>
            </a:r>
            <a:r>
              <a:rPr lang="en-US" sz="3200" dirty="0" err="1" smtClean="0">
                <a:solidFill>
                  <a:srgbClr val="00B050"/>
                </a:solidFill>
              </a:rPr>
              <a:t>à</a:t>
            </a:r>
            <a:r>
              <a:rPr lang="en-US" sz="3200" dirty="0" smtClean="0">
                <a:solidFill>
                  <a:srgbClr val="00B050"/>
                </a:solidFill>
              </a:rPr>
              <a:t> </a:t>
            </a:r>
            <a:r>
              <a:rPr lang="en-US" sz="3200" dirty="0">
                <a:solidFill>
                  <a:srgbClr val="00B050"/>
                </a:solidFill>
              </a:rPr>
              <a:t>la proliferation de la plaque </a:t>
            </a:r>
            <a:r>
              <a:rPr lang="en-US" sz="3200" dirty="0" err="1">
                <a:solidFill>
                  <a:srgbClr val="00B050"/>
                </a:solidFill>
              </a:rPr>
              <a:t>ectodermique</a:t>
            </a:r>
            <a:r>
              <a:rPr lang="en-US" sz="3200" dirty="0">
                <a:solidFill>
                  <a:srgbClr val="00B050"/>
                </a:solidFill>
              </a:rPr>
              <a:t>, la </a:t>
            </a:r>
            <a:r>
              <a:rPr lang="en-US" sz="3200" dirty="0" err="1">
                <a:solidFill>
                  <a:srgbClr val="00B050"/>
                </a:solidFill>
              </a:rPr>
              <a:t>ligne</a:t>
            </a:r>
            <a:r>
              <a:rPr lang="en-US" sz="3200" dirty="0">
                <a:solidFill>
                  <a:srgbClr val="00B050"/>
                </a:solidFill>
              </a:rPr>
              <a:t> primitive </a:t>
            </a:r>
            <a:r>
              <a:rPr lang="en-US" sz="3200" dirty="0" err="1">
                <a:solidFill>
                  <a:srgbClr val="00B050"/>
                </a:solidFill>
              </a:rPr>
              <a:t>occupera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une</a:t>
            </a:r>
            <a:r>
              <a:rPr lang="en-US" sz="3200" dirty="0">
                <a:solidFill>
                  <a:srgbClr val="00B050"/>
                </a:solidFill>
              </a:rPr>
              <a:t> portion </a:t>
            </a:r>
            <a:r>
              <a:rPr lang="en-US" sz="3200" dirty="0" err="1">
                <a:solidFill>
                  <a:srgbClr val="00B050"/>
                </a:solidFill>
              </a:rPr>
              <a:t>minime</a:t>
            </a:r>
            <a:r>
              <a:rPr lang="en-US" sz="3200" dirty="0">
                <a:solidFill>
                  <a:srgbClr val="00B050"/>
                </a:solidFill>
              </a:rPr>
              <a:t> du </a:t>
            </a:r>
            <a:r>
              <a:rPr lang="en-US" sz="3200" dirty="0" err="1">
                <a:solidFill>
                  <a:srgbClr val="00B050"/>
                </a:solidFill>
              </a:rPr>
              <a:t>disque</a:t>
            </a:r>
            <a:endParaRPr lang="en-US" sz="3200" dirty="0">
              <a:solidFill>
                <a:srgbClr val="00B050"/>
              </a:solidFill>
            </a:endParaRPr>
          </a:p>
          <a:p>
            <a:r>
              <a:rPr lang="en-US" sz="3200" dirty="0">
                <a:solidFill>
                  <a:srgbClr val="00B050"/>
                </a:solidFill>
              </a:rPr>
              <a:t>C) Le MIE se </a:t>
            </a:r>
            <a:r>
              <a:rPr lang="en-US" sz="3200" dirty="0" err="1">
                <a:solidFill>
                  <a:srgbClr val="00B050"/>
                </a:solidFill>
              </a:rPr>
              <a:t>segmente</a:t>
            </a:r>
            <a:r>
              <a:rPr lang="en-US" sz="3200" dirty="0">
                <a:solidFill>
                  <a:srgbClr val="00B050"/>
                </a:solidFill>
              </a:rPr>
              <a:t> en 3 cordons, </a:t>
            </a:r>
            <a:r>
              <a:rPr lang="en-US" sz="3200" dirty="0" err="1">
                <a:solidFill>
                  <a:srgbClr val="00B050"/>
                </a:solidFill>
              </a:rPr>
              <a:t>dont</a:t>
            </a:r>
            <a:r>
              <a:rPr lang="en-US" sz="3200" dirty="0">
                <a:solidFill>
                  <a:srgbClr val="00B050"/>
                </a:solidFill>
              </a:rPr>
              <a:t> la lame </a:t>
            </a:r>
            <a:r>
              <a:rPr lang="en-US" sz="3200" dirty="0" err="1" smtClean="0">
                <a:solidFill>
                  <a:srgbClr val="00B050"/>
                </a:solidFill>
              </a:rPr>
              <a:t>latérale</a:t>
            </a:r>
            <a:r>
              <a:rPr lang="en-US" sz="3200" dirty="0" smtClean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n’est</a:t>
            </a:r>
            <a:r>
              <a:rPr lang="en-US" sz="3200" dirty="0">
                <a:solidFill>
                  <a:srgbClr val="00B050"/>
                </a:solidFill>
              </a:rPr>
              <a:t> pas </a:t>
            </a:r>
            <a:r>
              <a:rPr lang="en-US" sz="3200" dirty="0" err="1">
                <a:solidFill>
                  <a:srgbClr val="00B050"/>
                </a:solidFill>
              </a:rPr>
              <a:t>bien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individualisée</a:t>
            </a:r>
            <a:endParaRPr lang="en-US" sz="3200" dirty="0">
              <a:solidFill>
                <a:srgbClr val="00B050"/>
              </a:solidFill>
            </a:endParaRPr>
          </a:p>
          <a:p>
            <a:r>
              <a:rPr lang="en-US" sz="3200" dirty="0">
                <a:solidFill>
                  <a:srgbClr val="00B050"/>
                </a:solidFill>
              </a:rPr>
              <a:t>D) Le </a:t>
            </a:r>
            <a:r>
              <a:rPr lang="en-US" sz="3200" dirty="0" err="1">
                <a:solidFill>
                  <a:srgbClr val="00B050"/>
                </a:solidFill>
              </a:rPr>
              <a:t>phénomène</a:t>
            </a:r>
            <a:r>
              <a:rPr lang="en-US" sz="3200" dirty="0">
                <a:solidFill>
                  <a:srgbClr val="00B050"/>
                </a:solidFill>
              </a:rPr>
              <a:t> de </a:t>
            </a:r>
            <a:r>
              <a:rPr lang="en-US" sz="3200" dirty="0" err="1">
                <a:solidFill>
                  <a:srgbClr val="00B050"/>
                </a:solidFill>
              </a:rPr>
              <a:t>plicature</a:t>
            </a:r>
            <a:r>
              <a:rPr lang="en-US" sz="3200" dirty="0">
                <a:solidFill>
                  <a:srgbClr val="00B050"/>
                </a:solidFill>
              </a:rPr>
              <a:t> et de </a:t>
            </a:r>
            <a:r>
              <a:rPr lang="en-US" sz="3200" dirty="0" err="1">
                <a:solidFill>
                  <a:srgbClr val="00B050"/>
                </a:solidFill>
              </a:rPr>
              <a:t>morphogenèse</a:t>
            </a:r>
            <a:r>
              <a:rPr lang="en-US" sz="3200" dirty="0">
                <a:solidFill>
                  <a:srgbClr val="00B050"/>
                </a:solidFill>
              </a:rPr>
              <a:t> 1 </a:t>
            </a:r>
            <a:r>
              <a:rPr lang="en-US" sz="3200" dirty="0" err="1">
                <a:solidFill>
                  <a:srgbClr val="00B050"/>
                </a:solidFill>
              </a:rPr>
              <a:t>est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principalement</a:t>
            </a:r>
            <a:r>
              <a:rPr lang="en-US" sz="3200" dirty="0">
                <a:solidFill>
                  <a:srgbClr val="00B050"/>
                </a:solidFill>
              </a:rPr>
              <a:t> le fruit de la </a:t>
            </a:r>
            <a:r>
              <a:rPr lang="en-US" sz="3200" dirty="0" err="1">
                <a:solidFill>
                  <a:srgbClr val="00B050"/>
                </a:solidFill>
              </a:rPr>
              <a:t>croissance</a:t>
            </a:r>
            <a:r>
              <a:rPr lang="en-US" sz="3200" dirty="0">
                <a:solidFill>
                  <a:srgbClr val="00B050"/>
                </a:solidFill>
              </a:rPr>
              <a:t> de la </a:t>
            </a:r>
            <a:r>
              <a:rPr lang="en-US" sz="3200" dirty="0" err="1">
                <a:solidFill>
                  <a:srgbClr val="00B050"/>
                </a:solidFill>
              </a:rPr>
              <a:t>cavité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amniotique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</a:p>
          <a:p>
            <a:r>
              <a:rPr lang="en-US" sz="3200" dirty="0">
                <a:solidFill>
                  <a:srgbClr val="FF0000"/>
                </a:solidFill>
              </a:rPr>
              <a:t>E) </a:t>
            </a:r>
            <a:r>
              <a:rPr lang="en-US" sz="3200" dirty="0" err="1">
                <a:solidFill>
                  <a:srgbClr val="FF0000"/>
                </a:solidFill>
              </a:rPr>
              <a:t>Aucune</a:t>
            </a:r>
            <a:r>
              <a:rPr lang="en-US" sz="3200" dirty="0">
                <a:solidFill>
                  <a:srgbClr val="FF0000"/>
                </a:solidFill>
              </a:rPr>
              <a:t> de </a:t>
            </a:r>
            <a:r>
              <a:rPr lang="en-US" sz="3200" dirty="0" err="1">
                <a:solidFill>
                  <a:srgbClr val="FF0000"/>
                </a:solidFill>
              </a:rPr>
              <a:t>ces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réponses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n’est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correcte</a:t>
            </a:r>
            <a:endParaRPr lang="en-US" sz="3200" dirty="0">
              <a:solidFill>
                <a:srgbClr val="FF0000"/>
              </a:solidFill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1247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871</TotalTime>
  <Words>2224</Words>
  <Application>Microsoft Macintosh PowerPoint</Application>
  <PresentationFormat>Grand écran</PresentationFormat>
  <Paragraphs>296</Paragraphs>
  <Slides>35</Slides>
  <Notes>7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45" baseType="lpstr">
      <vt:lpstr>Arial</vt:lpstr>
      <vt:lpstr>Arial Unicode MS</vt:lpstr>
      <vt:lpstr>Calibri</vt:lpstr>
      <vt:lpstr>Snell Roundhand</vt:lpstr>
      <vt:lpstr>STFangsong</vt:lpstr>
      <vt:lpstr>Tahoma</vt:lpstr>
      <vt:lpstr>Times New Roman</vt:lpstr>
      <vt:lpstr>Tw Cen MT</vt:lpstr>
      <vt:lpstr>Wingdings</vt:lpstr>
      <vt:lpstr>Droplet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Embryologie</dc:title>
  <dc:creator>Sonya Koester</dc:creator>
  <cp:lastModifiedBy>Yann Monfort</cp:lastModifiedBy>
  <cp:revision>113</cp:revision>
  <dcterms:created xsi:type="dcterms:W3CDTF">2016-07-26T13:47:17Z</dcterms:created>
  <dcterms:modified xsi:type="dcterms:W3CDTF">2016-08-24T10:39:04Z</dcterms:modified>
</cp:coreProperties>
</file>