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Kollektif Bold" panose="020B0604020202020204" charset="0"/>
      <p:regular r:id="rId17"/>
    </p:embeddedFont>
    <p:embeddedFont>
      <p:font typeface="League Spartan" panose="020B0604020202020204" charset="0"/>
      <p:regular r:id="rId18"/>
    </p:embeddedFont>
    <p:embeddedFont>
      <p:font typeface="Poppins" panose="00000500000000000000" pitchFamily="2" charset="0"/>
      <p:regular r:id="rId19"/>
    </p:embeddedFont>
    <p:embeddedFont>
      <p:font typeface="Poppins Bold" panose="020B0604020202020204" charset="0"/>
      <p:regular r:id="rId20"/>
    </p:embeddedFont>
    <p:embeddedFont>
      <p:font typeface="Poppins Italics" panose="020B0604020202020204" charset="0"/>
      <p:regular r:id="rId21"/>
    </p:embeddedFont>
    <p:embeddedFont>
      <p:font typeface="Roboto" panose="02000000000000000000" pitchFamily="2" charset="0"/>
      <p:regular r:id="rId22"/>
    </p:embeddedFont>
    <p:embeddedFont>
      <p:font typeface="Roboto Bold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632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 LAFFOND" userId="d6869b434bf9c662" providerId="LiveId" clId="{D6740A8D-2390-4B64-80CE-024E1000E5C3}"/>
    <pc:docChg chg="custSel modSld">
      <pc:chgData name="Tom LAFFOND" userId="d6869b434bf9c662" providerId="LiveId" clId="{D6740A8D-2390-4B64-80CE-024E1000E5C3}" dt="2026-01-17T14:38:25.564" v="16" actId="478"/>
      <pc:docMkLst>
        <pc:docMk/>
      </pc:docMkLst>
      <pc:sldChg chg="delSp modSp mod delAnim">
        <pc:chgData name="Tom LAFFOND" userId="d6869b434bf9c662" providerId="LiveId" clId="{D6740A8D-2390-4B64-80CE-024E1000E5C3}" dt="2026-01-17T14:37:52.569" v="2" actId="1037"/>
        <pc:sldMkLst>
          <pc:docMk/>
          <pc:sldMk cId="0" sldId="256"/>
        </pc:sldMkLst>
        <pc:spChg chg="mod">
          <ac:chgData name="Tom LAFFOND" userId="d6869b434bf9c662" providerId="LiveId" clId="{D6740A8D-2390-4B64-80CE-024E1000E5C3}" dt="2026-01-17T14:37:52.569" v="2" actId="1037"/>
          <ac:spMkLst>
            <pc:docMk/>
            <pc:sldMk cId="0" sldId="256"/>
            <ac:spMk id="2" creationId="{00000000-0000-0000-0000-000000000000}"/>
          </ac:spMkLst>
        </pc:spChg>
        <pc:picChg chg="del">
          <ac:chgData name="Tom LAFFOND" userId="d6869b434bf9c662" providerId="LiveId" clId="{D6740A8D-2390-4B64-80CE-024E1000E5C3}" dt="2026-01-17T14:37:48.747" v="0" actId="478"/>
          <ac:picMkLst>
            <pc:docMk/>
            <pc:sldMk cId="0" sldId="256"/>
            <ac:picMk id="30" creationId="{EE1B2AE3-7F28-646F-D41E-57E85F6B85F5}"/>
          </ac:picMkLst>
        </pc:picChg>
      </pc:sldChg>
      <pc:sldChg chg="delSp mod delAnim">
        <pc:chgData name="Tom LAFFOND" userId="d6869b434bf9c662" providerId="LiveId" clId="{D6740A8D-2390-4B64-80CE-024E1000E5C3}" dt="2026-01-17T14:37:55.904" v="3" actId="478"/>
        <pc:sldMkLst>
          <pc:docMk/>
          <pc:sldMk cId="0" sldId="257"/>
        </pc:sldMkLst>
        <pc:picChg chg="del">
          <ac:chgData name="Tom LAFFOND" userId="d6869b434bf9c662" providerId="LiveId" clId="{D6740A8D-2390-4B64-80CE-024E1000E5C3}" dt="2026-01-17T14:37:55.904" v="3" actId="478"/>
          <ac:picMkLst>
            <pc:docMk/>
            <pc:sldMk cId="0" sldId="257"/>
            <ac:picMk id="24" creationId="{B881680B-C76D-217A-4823-D5D858B130B8}"/>
          </ac:picMkLst>
        </pc:picChg>
      </pc:sldChg>
      <pc:sldChg chg="delSp mod delAnim">
        <pc:chgData name="Tom LAFFOND" userId="d6869b434bf9c662" providerId="LiveId" clId="{D6740A8D-2390-4B64-80CE-024E1000E5C3}" dt="2026-01-17T14:37:58.378" v="4" actId="478"/>
        <pc:sldMkLst>
          <pc:docMk/>
          <pc:sldMk cId="0" sldId="258"/>
        </pc:sldMkLst>
        <pc:picChg chg="del">
          <ac:chgData name="Tom LAFFOND" userId="d6869b434bf9c662" providerId="LiveId" clId="{D6740A8D-2390-4B64-80CE-024E1000E5C3}" dt="2026-01-17T14:37:58.378" v="4" actId="478"/>
          <ac:picMkLst>
            <pc:docMk/>
            <pc:sldMk cId="0" sldId="258"/>
            <ac:picMk id="48" creationId="{2DB5879D-1876-E32F-A8F1-9137BDBDF4FA}"/>
          </ac:picMkLst>
        </pc:picChg>
      </pc:sldChg>
      <pc:sldChg chg="delSp mod delAnim">
        <pc:chgData name="Tom LAFFOND" userId="d6869b434bf9c662" providerId="LiveId" clId="{D6740A8D-2390-4B64-80CE-024E1000E5C3}" dt="2026-01-17T14:38:01.195" v="5" actId="478"/>
        <pc:sldMkLst>
          <pc:docMk/>
          <pc:sldMk cId="0" sldId="259"/>
        </pc:sldMkLst>
        <pc:picChg chg="del">
          <ac:chgData name="Tom LAFFOND" userId="d6869b434bf9c662" providerId="LiveId" clId="{D6740A8D-2390-4B64-80CE-024E1000E5C3}" dt="2026-01-17T14:38:01.195" v="5" actId="478"/>
          <ac:picMkLst>
            <pc:docMk/>
            <pc:sldMk cId="0" sldId="259"/>
            <ac:picMk id="33" creationId="{D18933A5-8DDA-23FC-005D-0756D2ACA702}"/>
          </ac:picMkLst>
        </pc:picChg>
      </pc:sldChg>
      <pc:sldChg chg="delSp mod delAnim">
        <pc:chgData name="Tom LAFFOND" userId="d6869b434bf9c662" providerId="LiveId" clId="{D6740A8D-2390-4B64-80CE-024E1000E5C3}" dt="2026-01-17T14:38:03.196" v="6" actId="478"/>
        <pc:sldMkLst>
          <pc:docMk/>
          <pc:sldMk cId="0" sldId="260"/>
        </pc:sldMkLst>
        <pc:picChg chg="del">
          <ac:chgData name="Tom LAFFOND" userId="d6869b434bf9c662" providerId="LiveId" clId="{D6740A8D-2390-4B64-80CE-024E1000E5C3}" dt="2026-01-17T14:38:03.196" v="6" actId="478"/>
          <ac:picMkLst>
            <pc:docMk/>
            <pc:sldMk cId="0" sldId="260"/>
            <ac:picMk id="25" creationId="{823DC3D6-6306-D6E0-DDD2-AE0CCB0CA0E5}"/>
          </ac:picMkLst>
        </pc:picChg>
      </pc:sldChg>
      <pc:sldChg chg="delSp mod delAnim">
        <pc:chgData name="Tom LAFFOND" userId="d6869b434bf9c662" providerId="LiveId" clId="{D6740A8D-2390-4B64-80CE-024E1000E5C3}" dt="2026-01-17T14:38:05.001" v="7" actId="478"/>
        <pc:sldMkLst>
          <pc:docMk/>
          <pc:sldMk cId="0" sldId="261"/>
        </pc:sldMkLst>
        <pc:picChg chg="del">
          <ac:chgData name="Tom LAFFOND" userId="d6869b434bf9c662" providerId="LiveId" clId="{D6740A8D-2390-4B64-80CE-024E1000E5C3}" dt="2026-01-17T14:38:05.001" v="7" actId="478"/>
          <ac:picMkLst>
            <pc:docMk/>
            <pc:sldMk cId="0" sldId="261"/>
            <ac:picMk id="25" creationId="{1850533C-9293-F89F-0E0F-95571884EA82}"/>
          </ac:picMkLst>
        </pc:picChg>
      </pc:sldChg>
      <pc:sldChg chg="delSp mod delAnim">
        <pc:chgData name="Tom LAFFOND" userId="d6869b434bf9c662" providerId="LiveId" clId="{D6740A8D-2390-4B64-80CE-024E1000E5C3}" dt="2026-01-17T14:38:06.884" v="8" actId="478"/>
        <pc:sldMkLst>
          <pc:docMk/>
          <pc:sldMk cId="0" sldId="262"/>
        </pc:sldMkLst>
        <pc:picChg chg="del">
          <ac:chgData name="Tom LAFFOND" userId="d6869b434bf9c662" providerId="LiveId" clId="{D6740A8D-2390-4B64-80CE-024E1000E5C3}" dt="2026-01-17T14:38:06.884" v="8" actId="478"/>
          <ac:picMkLst>
            <pc:docMk/>
            <pc:sldMk cId="0" sldId="262"/>
            <ac:picMk id="27" creationId="{15F0DAC8-432E-0171-BD60-643D5F03B64D}"/>
          </ac:picMkLst>
        </pc:picChg>
      </pc:sldChg>
      <pc:sldChg chg="delSp mod delAnim">
        <pc:chgData name="Tom LAFFOND" userId="d6869b434bf9c662" providerId="LiveId" clId="{D6740A8D-2390-4B64-80CE-024E1000E5C3}" dt="2026-01-17T14:38:08.795" v="9" actId="478"/>
        <pc:sldMkLst>
          <pc:docMk/>
          <pc:sldMk cId="0" sldId="263"/>
        </pc:sldMkLst>
        <pc:picChg chg="del">
          <ac:chgData name="Tom LAFFOND" userId="d6869b434bf9c662" providerId="LiveId" clId="{D6740A8D-2390-4B64-80CE-024E1000E5C3}" dt="2026-01-17T14:38:08.795" v="9" actId="478"/>
          <ac:picMkLst>
            <pc:docMk/>
            <pc:sldMk cId="0" sldId="263"/>
            <ac:picMk id="27" creationId="{A88762C2-2D62-ACA2-5388-1ECA0FD3BBCD}"/>
          </ac:picMkLst>
        </pc:picChg>
      </pc:sldChg>
      <pc:sldChg chg="delSp mod delAnim">
        <pc:chgData name="Tom LAFFOND" userId="d6869b434bf9c662" providerId="LiveId" clId="{D6740A8D-2390-4B64-80CE-024E1000E5C3}" dt="2026-01-17T14:38:11.228" v="10" actId="478"/>
        <pc:sldMkLst>
          <pc:docMk/>
          <pc:sldMk cId="0" sldId="264"/>
        </pc:sldMkLst>
        <pc:picChg chg="del">
          <ac:chgData name="Tom LAFFOND" userId="d6869b434bf9c662" providerId="LiveId" clId="{D6740A8D-2390-4B64-80CE-024E1000E5C3}" dt="2026-01-17T14:38:11.228" v="10" actId="478"/>
          <ac:picMkLst>
            <pc:docMk/>
            <pc:sldMk cId="0" sldId="264"/>
            <ac:picMk id="38" creationId="{66F2A907-6279-77CD-535A-D92B5CCAB6AB}"/>
          </ac:picMkLst>
        </pc:picChg>
      </pc:sldChg>
      <pc:sldChg chg="delSp mod delAnim">
        <pc:chgData name="Tom LAFFOND" userId="d6869b434bf9c662" providerId="LiveId" clId="{D6740A8D-2390-4B64-80CE-024E1000E5C3}" dt="2026-01-17T14:38:13.162" v="11" actId="478"/>
        <pc:sldMkLst>
          <pc:docMk/>
          <pc:sldMk cId="0" sldId="265"/>
        </pc:sldMkLst>
        <pc:picChg chg="del">
          <ac:chgData name="Tom LAFFOND" userId="d6869b434bf9c662" providerId="LiveId" clId="{D6740A8D-2390-4B64-80CE-024E1000E5C3}" dt="2026-01-17T14:38:13.162" v="11" actId="478"/>
          <ac:picMkLst>
            <pc:docMk/>
            <pc:sldMk cId="0" sldId="265"/>
            <ac:picMk id="30" creationId="{3B97AA8E-2FC7-E257-620A-038356801C50}"/>
          </ac:picMkLst>
        </pc:picChg>
      </pc:sldChg>
      <pc:sldChg chg="delSp mod delAnim">
        <pc:chgData name="Tom LAFFOND" userId="d6869b434bf9c662" providerId="LiveId" clId="{D6740A8D-2390-4B64-80CE-024E1000E5C3}" dt="2026-01-17T14:38:15.512" v="12" actId="478"/>
        <pc:sldMkLst>
          <pc:docMk/>
          <pc:sldMk cId="0" sldId="266"/>
        </pc:sldMkLst>
        <pc:picChg chg="del">
          <ac:chgData name="Tom LAFFOND" userId="d6869b434bf9c662" providerId="LiveId" clId="{D6740A8D-2390-4B64-80CE-024E1000E5C3}" dt="2026-01-17T14:38:15.512" v="12" actId="478"/>
          <ac:picMkLst>
            <pc:docMk/>
            <pc:sldMk cId="0" sldId="266"/>
            <ac:picMk id="32" creationId="{2570A8A2-139D-1968-1039-89F2DBEFBD74}"/>
          </ac:picMkLst>
        </pc:picChg>
      </pc:sldChg>
      <pc:sldChg chg="delSp mod delAnim">
        <pc:chgData name="Tom LAFFOND" userId="d6869b434bf9c662" providerId="LiveId" clId="{D6740A8D-2390-4B64-80CE-024E1000E5C3}" dt="2026-01-17T14:38:17.561" v="13" actId="478"/>
        <pc:sldMkLst>
          <pc:docMk/>
          <pc:sldMk cId="0" sldId="267"/>
        </pc:sldMkLst>
        <pc:picChg chg="del">
          <ac:chgData name="Tom LAFFOND" userId="d6869b434bf9c662" providerId="LiveId" clId="{D6740A8D-2390-4B64-80CE-024E1000E5C3}" dt="2026-01-17T14:38:17.561" v="13" actId="478"/>
          <ac:picMkLst>
            <pc:docMk/>
            <pc:sldMk cId="0" sldId="267"/>
            <ac:picMk id="62" creationId="{30EE77C2-A486-543A-61CE-73FB1D99ADD5}"/>
          </ac:picMkLst>
        </pc:picChg>
      </pc:sldChg>
      <pc:sldChg chg="delSp mod delAnim">
        <pc:chgData name="Tom LAFFOND" userId="d6869b434bf9c662" providerId="LiveId" clId="{D6740A8D-2390-4B64-80CE-024E1000E5C3}" dt="2026-01-17T14:38:20.594" v="14" actId="478"/>
        <pc:sldMkLst>
          <pc:docMk/>
          <pc:sldMk cId="0" sldId="268"/>
        </pc:sldMkLst>
        <pc:picChg chg="del">
          <ac:chgData name="Tom LAFFOND" userId="d6869b434bf9c662" providerId="LiveId" clId="{D6740A8D-2390-4B64-80CE-024E1000E5C3}" dt="2026-01-17T14:38:20.594" v="14" actId="478"/>
          <ac:picMkLst>
            <pc:docMk/>
            <pc:sldMk cId="0" sldId="268"/>
            <ac:picMk id="20" creationId="{562A1D29-6194-06F1-7698-5000215EEEC3}"/>
          </ac:picMkLst>
        </pc:picChg>
      </pc:sldChg>
      <pc:sldChg chg="delSp mod delAnim">
        <pc:chgData name="Tom LAFFOND" userId="d6869b434bf9c662" providerId="LiveId" clId="{D6740A8D-2390-4B64-80CE-024E1000E5C3}" dt="2026-01-17T14:38:23.155" v="15" actId="478"/>
        <pc:sldMkLst>
          <pc:docMk/>
          <pc:sldMk cId="0" sldId="269"/>
        </pc:sldMkLst>
        <pc:picChg chg="del">
          <ac:chgData name="Tom LAFFOND" userId="d6869b434bf9c662" providerId="LiveId" clId="{D6740A8D-2390-4B64-80CE-024E1000E5C3}" dt="2026-01-17T14:38:23.155" v="15" actId="478"/>
          <ac:picMkLst>
            <pc:docMk/>
            <pc:sldMk cId="0" sldId="269"/>
            <ac:picMk id="24" creationId="{DA963CF1-7CA3-0232-AE07-B0AD44760916}"/>
          </ac:picMkLst>
        </pc:picChg>
      </pc:sldChg>
      <pc:sldChg chg="delSp mod delAnim">
        <pc:chgData name="Tom LAFFOND" userId="d6869b434bf9c662" providerId="LiveId" clId="{D6740A8D-2390-4B64-80CE-024E1000E5C3}" dt="2026-01-17T14:38:25.564" v="16" actId="478"/>
        <pc:sldMkLst>
          <pc:docMk/>
          <pc:sldMk cId="0" sldId="270"/>
        </pc:sldMkLst>
        <pc:picChg chg="del">
          <ac:chgData name="Tom LAFFOND" userId="d6869b434bf9c662" providerId="LiveId" clId="{D6740A8D-2390-4B64-80CE-024E1000E5C3}" dt="2026-01-17T14:38:25.564" v="16" actId="478"/>
          <ac:picMkLst>
            <pc:docMk/>
            <pc:sldMk cId="0" sldId="270"/>
            <ac:picMk id="17" creationId="{25E9BEE0-9AB9-D7A7-DBF3-431A21D8766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11" Type="http://schemas.openxmlformats.org/officeDocument/2006/relationships/image" Target="../media/image15.sv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sv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11" Type="http://schemas.openxmlformats.org/officeDocument/2006/relationships/image" Target="../media/image17.svg"/><Relationship Id="rId5" Type="http://schemas.openxmlformats.org/officeDocument/2006/relationships/image" Target="../media/image10.png"/><Relationship Id="rId10" Type="http://schemas.openxmlformats.org/officeDocument/2006/relationships/image" Target="../media/image16.png"/><Relationship Id="rId4" Type="http://schemas.openxmlformats.org/officeDocument/2006/relationships/image" Target="../media/image9.sv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11" Type="http://schemas.openxmlformats.org/officeDocument/2006/relationships/image" Target="../media/image19.svg"/><Relationship Id="rId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9.sv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3.png"/><Relationship Id="rId3" Type="http://schemas.openxmlformats.org/officeDocument/2006/relationships/image" Target="../media/image10.png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11" Type="http://schemas.openxmlformats.org/officeDocument/2006/relationships/image" Target="../media/image19.svg"/><Relationship Id="rId5" Type="http://schemas.openxmlformats.org/officeDocument/2006/relationships/image" Target="../media/image12.png"/><Relationship Id="rId10" Type="http://schemas.openxmlformats.org/officeDocument/2006/relationships/image" Target="../media/image18.png"/><Relationship Id="rId4" Type="http://schemas.openxmlformats.org/officeDocument/2006/relationships/image" Target="../media/image11.svg"/><Relationship Id="rId9" Type="http://schemas.openxmlformats.org/officeDocument/2006/relationships/image" Target="../media/image21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3.png"/><Relationship Id="rId3" Type="http://schemas.openxmlformats.org/officeDocument/2006/relationships/image" Target="../media/image22.png"/><Relationship Id="rId7" Type="http://schemas.openxmlformats.org/officeDocument/2006/relationships/image" Target="../media/image12.png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11" Type="http://schemas.openxmlformats.org/officeDocument/2006/relationships/image" Target="../media/image25.svg"/><Relationship Id="rId5" Type="http://schemas.openxmlformats.org/officeDocument/2006/relationships/image" Target="../media/image10.png"/><Relationship Id="rId10" Type="http://schemas.openxmlformats.org/officeDocument/2006/relationships/image" Target="../media/image24.png"/><Relationship Id="rId4" Type="http://schemas.openxmlformats.org/officeDocument/2006/relationships/image" Target="../media/image23.sv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3.png"/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28.svg"/><Relationship Id="rId5" Type="http://schemas.openxmlformats.org/officeDocument/2006/relationships/image" Target="../media/image8.png"/><Relationship Id="rId10" Type="http://schemas.openxmlformats.org/officeDocument/2006/relationships/image" Target="../media/image27.png"/><Relationship Id="rId4" Type="http://schemas.openxmlformats.org/officeDocument/2006/relationships/image" Target="../media/image13.sv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9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3.png"/><Relationship Id="rId5" Type="http://schemas.openxmlformats.org/officeDocument/2006/relationships/image" Target="../media/image26.png"/><Relationship Id="rId10" Type="http://schemas.openxmlformats.org/officeDocument/2006/relationships/image" Target="../media/image2.png"/><Relationship Id="rId4" Type="http://schemas.openxmlformats.org/officeDocument/2006/relationships/image" Target="../media/image13.svg"/><Relationship Id="rId9" Type="http://schemas.openxmlformats.org/officeDocument/2006/relationships/image" Target="../media/image11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0.png"/><Relationship Id="rId7" Type="http://schemas.openxmlformats.org/officeDocument/2006/relationships/image" Target="../media/image30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6.png"/><Relationship Id="rId4" Type="http://schemas.openxmlformats.org/officeDocument/2006/relationships/image" Target="../media/image11.sv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1.png"/><Relationship Id="rId7" Type="http://schemas.openxmlformats.org/officeDocument/2006/relationships/image" Target="../media/image34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26.png"/><Relationship Id="rId4" Type="http://schemas.openxmlformats.org/officeDocument/2006/relationships/image" Target="../media/image32.png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TextBox 3"/>
          <p:cNvSpPr txBox="1"/>
          <p:nvPr/>
        </p:nvSpPr>
        <p:spPr>
          <a:xfrm>
            <a:off x="2798818" y="4977873"/>
            <a:ext cx="12825506" cy="14188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572"/>
              </a:lnSpc>
            </a:pPr>
            <a:r>
              <a:rPr lang="en-US" sz="8265" b="1">
                <a:solidFill>
                  <a:srgbClr val="004AAD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L’ORIENTATION EN LAS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-1130300" y="4057750"/>
            <a:ext cx="3086100" cy="2171499"/>
            <a:chOff x="0" y="0"/>
            <a:chExt cx="812800" cy="57191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571917"/>
            </a:xfrm>
            <a:custGeom>
              <a:avLst/>
              <a:gdLst/>
              <a:ahLst/>
              <a:cxnLst/>
              <a:rect l="l" t="t" r="r" b="b"/>
              <a:pathLst>
                <a:path w="812800" h="571917">
                  <a:moveTo>
                    <a:pt x="609600" y="0"/>
                  </a:moveTo>
                  <a:cubicBezTo>
                    <a:pt x="721824" y="0"/>
                    <a:pt x="812800" y="128028"/>
                    <a:pt x="812800" y="285959"/>
                  </a:cubicBezTo>
                  <a:cubicBezTo>
                    <a:pt x="812800" y="443889"/>
                    <a:pt x="721824" y="571917"/>
                    <a:pt x="609600" y="571917"/>
                  </a:cubicBezTo>
                  <a:lnTo>
                    <a:pt x="203200" y="571917"/>
                  </a:lnTo>
                  <a:cubicBezTo>
                    <a:pt x="90976" y="571917"/>
                    <a:pt x="0" y="443889"/>
                    <a:pt x="0" y="285959"/>
                  </a:cubicBezTo>
                  <a:cubicBezTo>
                    <a:pt x="0" y="128028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812800" cy="619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5343957" y="4000600"/>
            <a:ext cx="7600086" cy="9130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24"/>
              </a:lnSpc>
            </a:pPr>
            <a:r>
              <a:rPr lang="en-US" sz="5303" b="1">
                <a:solidFill>
                  <a:srgbClr val="303642"/>
                </a:solidFill>
                <a:latin typeface="Roboto Bold"/>
                <a:ea typeface="Roboto Bold"/>
                <a:cs typeface="Roboto Bold"/>
                <a:sym typeface="Roboto Bold"/>
              </a:rPr>
              <a:t>LES IMMANQUABLES DE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6467343" y="4057750"/>
            <a:ext cx="3086100" cy="2171499"/>
            <a:chOff x="0" y="0"/>
            <a:chExt cx="812800" cy="57191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571917"/>
            </a:xfrm>
            <a:custGeom>
              <a:avLst/>
              <a:gdLst/>
              <a:ahLst/>
              <a:cxnLst/>
              <a:rect l="l" t="t" r="r" b="b"/>
              <a:pathLst>
                <a:path w="812800" h="571917">
                  <a:moveTo>
                    <a:pt x="609600" y="0"/>
                  </a:moveTo>
                  <a:cubicBezTo>
                    <a:pt x="721824" y="0"/>
                    <a:pt x="812800" y="128028"/>
                    <a:pt x="812800" y="285959"/>
                  </a:cubicBezTo>
                  <a:cubicBezTo>
                    <a:pt x="812800" y="443889"/>
                    <a:pt x="721824" y="571917"/>
                    <a:pt x="609600" y="571917"/>
                  </a:cubicBezTo>
                  <a:lnTo>
                    <a:pt x="203200" y="571917"/>
                  </a:lnTo>
                  <a:cubicBezTo>
                    <a:pt x="90976" y="571917"/>
                    <a:pt x="0" y="443889"/>
                    <a:pt x="0" y="285959"/>
                  </a:cubicBezTo>
                  <a:cubicBezTo>
                    <a:pt x="0" y="128028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812800" cy="619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2" name="Freeform 12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61"/>
    </mc:Choice>
    <mc:Fallback xmlns="">
      <p:transition spd="slow" advTm="4276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859493" y="0"/>
            <a:ext cx="12709559" cy="10287000"/>
            <a:chOff x="0" y="0"/>
            <a:chExt cx="3347374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347374" cy="2709333"/>
            </a:xfrm>
            <a:custGeom>
              <a:avLst/>
              <a:gdLst/>
              <a:ahLst/>
              <a:cxnLst/>
              <a:rect l="l" t="t" r="r" b="b"/>
              <a:pathLst>
                <a:path w="3347374" h="2709333">
                  <a:moveTo>
                    <a:pt x="0" y="0"/>
                  </a:moveTo>
                  <a:lnTo>
                    <a:pt x="3347374" y="0"/>
                  </a:lnTo>
                  <a:lnTo>
                    <a:pt x="334737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3347374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09411" y="2008324"/>
            <a:ext cx="6901510" cy="13056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721"/>
              </a:lnSpc>
            </a:pPr>
            <a:r>
              <a:rPr lang="en-US" sz="7657" b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_________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9411" y="1383719"/>
            <a:ext cx="7875255" cy="1256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63"/>
              </a:lnSpc>
            </a:pPr>
            <a:r>
              <a:rPr lang="en-US" sz="7402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SOMMAIRE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6048" y="4105545"/>
            <a:ext cx="11538707" cy="19711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7739" lvl="1" indent="-403870" algn="l">
              <a:lnSpc>
                <a:spcPts val="5237"/>
              </a:lnSpc>
              <a:buFont typeface="Arial"/>
              <a:buChar char="•"/>
            </a:pPr>
            <a:r>
              <a:rPr lang="en-US" sz="37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Les objectifs de votre année de Terminale ?</a:t>
            </a:r>
          </a:p>
          <a:p>
            <a:pPr algn="l">
              <a:lnSpc>
                <a:spcPts val="5237"/>
              </a:lnSpc>
            </a:pPr>
            <a:endParaRPr lang="en-US" sz="3741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807739" lvl="1" indent="-403870" algn="l">
              <a:lnSpc>
                <a:spcPts val="5237"/>
              </a:lnSpc>
              <a:spcBef>
                <a:spcPct val="0"/>
              </a:spcBef>
              <a:buFont typeface="Arial"/>
              <a:buChar char="•"/>
            </a:pPr>
            <a:r>
              <a:rPr lang="en-US" sz="37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PASS / LAS ? Comment ça marche 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09411" y="81473"/>
            <a:ext cx="8434589" cy="13056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721"/>
              </a:lnSpc>
            </a:pPr>
            <a:r>
              <a:rPr lang="en-US" sz="7657" b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_________</a:t>
            </a:r>
          </a:p>
        </p:txBody>
      </p:sp>
      <p:sp>
        <p:nvSpPr>
          <p:cNvPr id="10" name="Freeform 10"/>
          <p:cNvSpPr/>
          <p:nvPr/>
        </p:nvSpPr>
        <p:spPr>
          <a:xfrm>
            <a:off x="15909319" y="-154518"/>
            <a:ext cx="2713291" cy="2429813"/>
          </a:xfrm>
          <a:custGeom>
            <a:avLst/>
            <a:gdLst/>
            <a:ahLst/>
            <a:cxnLst/>
            <a:rect l="l" t="t" r="r" b="b"/>
            <a:pathLst>
              <a:path w="2713291" h="2429813">
                <a:moveTo>
                  <a:pt x="0" y="0"/>
                </a:moveTo>
                <a:lnTo>
                  <a:pt x="2713292" y="0"/>
                </a:lnTo>
                <a:lnTo>
                  <a:pt x="2713292" y="2429813"/>
                </a:lnTo>
                <a:lnTo>
                  <a:pt x="0" y="242981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>
          <a:xfrm>
            <a:off x="126048" y="7978244"/>
            <a:ext cx="7876010" cy="2073211"/>
          </a:xfrm>
          <a:custGeom>
            <a:avLst/>
            <a:gdLst/>
            <a:ahLst/>
            <a:cxnLst/>
            <a:rect l="l" t="t" r="r" b="b"/>
            <a:pathLst>
              <a:path w="7876010" h="2073211">
                <a:moveTo>
                  <a:pt x="0" y="0"/>
                </a:moveTo>
                <a:lnTo>
                  <a:pt x="7876009" y="0"/>
                </a:lnTo>
                <a:lnTo>
                  <a:pt x="7876009" y="2073212"/>
                </a:lnTo>
                <a:lnTo>
                  <a:pt x="0" y="20732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64"/>
    </mc:Choice>
    <mc:Fallback xmlns="">
      <p:transition spd="slow" advTm="2056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1790700" y="4118584"/>
            <a:ext cx="511693" cy="511693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90700" y="5486875"/>
            <a:ext cx="511693" cy="51169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790700" y="6858280"/>
            <a:ext cx="511693" cy="511693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790700" y="8229684"/>
            <a:ext cx="511693" cy="511693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2821360" y="4050984"/>
            <a:ext cx="9153195" cy="561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Avoir le meilleur dossier Parcoursup possible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Les objectifs de votre année de Terminale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821360" y="5419275"/>
            <a:ext cx="10364542" cy="566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Obtenir les bases en méthodologie et organisation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821360" y="6790680"/>
            <a:ext cx="9505849" cy="561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 renseigner sur différents parcours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821360" y="8162085"/>
            <a:ext cx="9505849" cy="561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Garder / développer une bonne hygiène de vie </a:t>
            </a:r>
          </a:p>
        </p:txBody>
      </p:sp>
      <p:sp>
        <p:nvSpPr>
          <p:cNvPr id="27" name="Freeform 27"/>
          <p:cNvSpPr/>
          <p:nvPr/>
        </p:nvSpPr>
        <p:spPr>
          <a:xfrm>
            <a:off x="13481177" y="1669797"/>
            <a:ext cx="4235323" cy="6356958"/>
          </a:xfrm>
          <a:custGeom>
            <a:avLst/>
            <a:gdLst/>
            <a:ahLst/>
            <a:cxnLst/>
            <a:rect l="l" t="t" r="r" b="b"/>
            <a:pathLst>
              <a:path w="4235323" h="6356958">
                <a:moveTo>
                  <a:pt x="0" y="0"/>
                </a:moveTo>
                <a:lnTo>
                  <a:pt x="4235323" y="0"/>
                </a:lnTo>
                <a:lnTo>
                  <a:pt x="4235323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8" name="Freeform 28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9" name="Freeform 29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46"/>
    </mc:Choice>
    <mc:Fallback xmlns="">
      <p:transition spd="slow" advTm="1954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231071" y="8184853"/>
            <a:ext cx="1040336" cy="887123"/>
          </a:xfrm>
          <a:custGeom>
            <a:avLst/>
            <a:gdLst/>
            <a:ahLst/>
            <a:cxnLst/>
            <a:rect l="l" t="t" r="r" b="b"/>
            <a:pathLst>
              <a:path w="1040336" h="887123">
                <a:moveTo>
                  <a:pt x="0" y="0"/>
                </a:moveTo>
                <a:lnTo>
                  <a:pt x="1040336" y="0"/>
                </a:lnTo>
                <a:lnTo>
                  <a:pt x="1040336" y="887123"/>
                </a:lnTo>
                <a:lnTo>
                  <a:pt x="0" y="8871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10125415" y="8005813"/>
            <a:ext cx="593368" cy="870273"/>
          </a:xfrm>
          <a:custGeom>
            <a:avLst/>
            <a:gdLst/>
            <a:ahLst/>
            <a:cxnLst/>
            <a:rect l="l" t="t" r="r" b="b"/>
            <a:pathLst>
              <a:path w="593368" h="870273">
                <a:moveTo>
                  <a:pt x="0" y="0"/>
                </a:moveTo>
                <a:lnTo>
                  <a:pt x="593368" y="0"/>
                </a:lnTo>
                <a:lnTo>
                  <a:pt x="593368" y="870274"/>
                </a:lnTo>
                <a:lnTo>
                  <a:pt x="0" y="87027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>
          <a:xfrm flipV="1">
            <a:off x="1967116" y="4933312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2" name="Freeform 12"/>
          <p:cNvSpPr/>
          <p:nvPr/>
        </p:nvSpPr>
        <p:spPr>
          <a:xfrm>
            <a:off x="12644226" y="1328253"/>
            <a:ext cx="4235323" cy="6356958"/>
          </a:xfrm>
          <a:custGeom>
            <a:avLst/>
            <a:gdLst/>
            <a:ahLst/>
            <a:cxnLst/>
            <a:rect l="l" t="t" r="r" b="b"/>
            <a:pathLst>
              <a:path w="4235323" h="6356958">
                <a:moveTo>
                  <a:pt x="0" y="0"/>
                </a:moveTo>
                <a:lnTo>
                  <a:pt x="4235324" y="0"/>
                </a:lnTo>
                <a:lnTo>
                  <a:pt x="4235324" y="6356959"/>
                </a:lnTo>
                <a:lnTo>
                  <a:pt x="0" y="635695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TextBox 13"/>
          <p:cNvSpPr txBox="1"/>
          <p:nvPr/>
        </p:nvSpPr>
        <p:spPr>
          <a:xfrm>
            <a:off x="1154964" y="3797026"/>
            <a:ext cx="7989036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Avoir le meilleur dossier Parcoursup possible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Les objectifs de votre année de Terminale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588592" y="8227963"/>
            <a:ext cx="8165348" cy="1263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Attention à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ne pas négliger son année de Terminale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en ayant une trop grande implication dans cette Terminale Santé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329116" y="4957011"/>
            <a:ext cx="8162585" cy="1263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Obtenir la meilleure mention possible au bac, un bon contrôle continue, de bonnes appréciations sur son dossier, ...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085838" y="8160931"/>
            <a:ext cx="6895944" cy="1682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 Terminale Santé soit vous apportez des bases pour les études de santé, certes, mais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surtout des bases en méthodologie et organisation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sp>
        <p:nvSpPr>
          <p:cNvPr id="19" name="Freeform 19"/>
          <p:cNvSpPr/>
          <p:nvPr/>
        </p:nvSpPr>
        <p:spPr>
          <a:xfrm>
            <a:off x="93280" y="3830996"/>
            <a:ext cx="954470" cy="465087"/>
          </a:xfrm>
          <a:custGeom>
            <a:avLst/>
            <a:gdLst/>
            <a:ahLst/>
            <a:cxnLst/>
            <a:rect l="l" t="t" r="r" b="b"/>
            <a:pathLst>
              <a:path w="954470" h="465087">
                <a:moveTo>
                  <a:pt x="0" y="0"/>
                </a:moveTo>
                <a:lnTo>
                  <a:pt x="954470" y="0"/>
                </a:lnTo>
                <a:lnTo>
                  <a:pt x="954470" y="465087"/>
                </a:lnTo>
                <a:lnTo>
                  <a:pt x="0" y="4650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0" name="Freeform 20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1" name="Freeform 21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523"/>
    </mc:Choice>
    <mc:Fallback xmlns="">
      <p:transition spd="slow" advTm="21952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3217645" y="6087361"/>
            <a:ext cx="966033" cy="823763"/>
          </a:xfrm>
          <a:custGeom>
            <a:avLst/>
            <a:gdLst/>
            <a:ahLst/>
            <a:cxnLst/>
            <a:rect l="l" t="t" r="r" b="b"/>
            <a:pathLst>
              <a:path w="966033" h="823763">
                <a:moveTo>
                  <a:pt x="0" y="0"/>
                </a:moveTo>
                <a:lnTo>
                  <a:pt x="966033" y="0"/>
                </a:lnTo>
                <a:lnTo>
                  <a:pt x="966033" y="823763"/>
                </a:lnTo>
                <a:lnTo>
                  <a:pt x="0" y="8237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842768" y="7999476"/>
            <a:ext cx="593368" cy="870273"/>
          </a:xfrm>
          <a:custGeom>
            <a:avLst/>
            <a:gdLst/>
            <a:ahLst/>
            <a:cxnLst/>
            <a:rect l="l" t="t" r="r" b="b"/>
            <a:pathLst>
              <a:path w="593368" h="870273">
                <a:moveTo>
                  <a:pt x="0" y="0"/>
                </a:moveTo>
                <a:lnTo>
                  <a:pt x="593368" y="0"/>
                </a:lnTo>
                <a:lnTo>
                  <a:pt x="593368" y="870273"/>
                </a:lnTo>
                <a:lnTo>
                  <a:pt x="0" y="87027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>
          <a:xfrm flipV="1">
            <a:off x="1967116" y="4933312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2" name="Freeform 12"/>
          <p:cNvSpPr/>
          <p:nvPr/>
        </p:nvSpPr>
        <p:spPr>
          <a:xfrm>
            <a:off x="12546147" y="1400785"/>
            <a:ext cx="4235323" cy="6356958"/>
          </a:xfrm>
          <a:custGeom>
            <a:avLst/>
            <a:gdLst/>
            <a:ahLst/>
            <a:cxnLst/>
            <a:rect l="l" t="t" r="r" b="b"/>
            <a:pathLst>
              <a:path w="4235323" h="6356958">
                <a:moveTo>
                  <a:pt x="0" y="0"/>
                </a:moveTo>
                <a:lnTo>
                  <a:pt x="4235324" y="0"/>
                </a:lnTo>
                <a:lnTo>
                  <a:pt x="4235324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TextBox 13"/>
          <p:cNvSpPr txBox="1"/>
          <p:nvPr/>
        </p:nvSpPr>
        <p:spPr>
          <a:xfrm>
            <a:off x="1154964" y="3797026"/>
            <a:ext cx="9095786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Obtenir les bases en méthodologie et organisation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Les objectifs de votre année de Terminale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478210" y="6122630"/>
            <a:ext cx="7582162" cy="11815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19"/>
              </a:lnSpc>
              <a:spcBef>
                <a:spcPct val="0"/>
              </a:spcBef>
            </a:pPr>
            <a:r>
              <a:rPr lang="en-US" sz="222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Cela nécessite un </a:t>
            </a:r>
            <a:r>
              <a:rPr lang="en-US" sz="2228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engagement actif</a:t>
            </a:r>
            <a:r>
              <a:rPr lang="en-US" sz="222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votre part pour chercher la méthode et le type d’organisation qui </a:t>
            </a:r>
            <a:r>
              <a:rPr lang="en-US" sz="2228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vous correspondent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329116" y="4957011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C’est le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PRINCIPAL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objectif de cette Terminale Santé.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803190" y="8154594"/>
            <a:ext cx="15915409" cy="1263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Sur notre forum (1) se trouve un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recueil de méthodologie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qui vous permettra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de tester et d’évaluer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nombreuses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méthodes 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et types d’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organisations classiques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il comprends également des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applications gratuites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et des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exemples d’étudiants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8948" y="9732076"/>
            <a:ext cx="15915409" cy="358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(1) : voir communication “</a:t>
            </a:r>
            <a:r>
              <a:rPr lang="en-US" sz="1999" i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Recueil Méthodologique</a:t>
            </a:r>
            <a:r>
              <a:rPr lang="en-US" sz="19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” publier sur le Groupe Facebook “</a:t>
            </a:r>
            <a:r>
              <a:rPr lang="en-US" sz="1999" i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Terminale Santé 2025-2026"</a:t>
            </a:r>
          </a:p>
        </p:txBody>
      </p:sp>
      <p:sp>
        <p:nvSpPr>
          <p:cNvPr id="20" name="Freeform 20"/>
          <p:cNvSpPr/>
          <p:nvPr/>
        </p:nvSpPr>
        <p:spPr>
          <a:xfrm>
            <a:off x="266509" y="3656724"/>
            <a:ext cx="724091" cy="696444"/>
          </a:xfrm>
          <a:custGeom>
            <a:avLst/>
            <a:gdLst/>
            <a:ahLst/>
            <a:cxnLst/>
            <a:rect l="l" t="t" r="r" b="b"/>
            <a:pathLst>
              <a:path w="724091" h="696444">
                <a:moveTo>
                  <a:pt x="0" y="0"/>
                </a:moveTo>
                <a:lnTo>
                  <a:pt x="724091" y="0"/>
                </a:lnTo>
                <a:lnTo>
                  <a:pt x="724091" y="696444"/>
                </a:lnTo>
                <a:lnTo>
                  <a:pt x="0" y="69644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1" name="Freeform 21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2" name="Freeform 22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690"/>
    </mc:Choice>
    <mc:Fallback xmlns="">
      <p:transition spd="slow" advTm="24669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3217645" y="6172455"/>
            <a:ext cx="966033" cy="823763"/>
          </a:xfrm>
          <a:custGeom>
            <a:avLst/>
            <a:gdLst/>
            <a:ahLst/>
            <a:cxnLst/>
            <a:rect l="l" t="t" r="r" b="b"/>
            <a:pathLst>
              <a:path w="966033" h="823763">
                <a:moveTo>
                  <a:pt x="0" y="0"/>
                </a:moveTo>
                <a:lnTo>
                  <a:pt x="966033" y="0"/>
                </a:lnTo>
                <a:lnTo>
                  <a:pt x="966033" y="823763"/>
                </a:lnTo>
                <a:lnTo>
                  <a:pt x="0" y="8237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685525" y="8711109"/>
            <a:ext cx="593368" cy="870273"/>
          </a:xfrm>
          <a:custGeom>
            <a:avLst/>
            <a:gdLst/>
            <a:ahLst/>
            <a:cxnLst/>
            <a:rect l="l" t="t" r="r" b="b"/>
            <a:pathLst>
              <a:path w="593368" h="870273">
                <a:moveTo>
                  <a:pt x="0" y="0"/>
                </a:moveTo>
                <a:lnTo>
                  <a:pt x="593369" y="0"/>
                </a:lnTo>
                <a:lnTo>
                  <a:pt x="593369" y="870274"/>
                </a:lnTo>
                <a:lnTo>
                  <a:pt x="0" y="87027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>
          <a:xfrm flipV="1">
            <a:off x="1967116" y="4933312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2" name="Freeform 12"/>
          <p:cNvSpPr/>
          <p:nvPr/>
        </p:nvSpPr>
        <p:spPr>
          <a:xfrm>
            <a:off x="12612822" y="1669797"/>
            <a:ext cx="4235323" cy="6356958"/>
          </a:xfrm>
          <a:custGeom>
            <a:avLst/>
            <a:gdLst/>
            <a:ahLst/>
            <a:cxnLst/>
            <a:rect l="l" t="t" r="r" b="b"/>
            <a:pathLst>
              <a:path w="4235323" h="6356958">
                <a:moveTo>
                  <a:pt x="0" y="0"/>
                </a:moveTo>
                <a:lnTo>
                  <a:pt x="4235324" y="0"/>
                </a:lnTo>
                <a:lnTo>
                  <a:pt x="4235324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TextBox 13"/>
          <p:cNvSpPr txBox="1"/>
          <p:nvPr/>
        </p:nvSpPr>
        <p:spPr>
          <a:xfrm>
            <a:off x="1154964" y="3797026"/>
            <a:ext cx="9095786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 renseigner sur plusieurs parcours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Les objectifs de votre année de Terminale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478210" y="6207724"/>
            <a:ext cx="7582162" cy="11815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19"/>
              </a:lnSpc>
              <a:spcBef>
                <a:spcPct val="0"/>
              </a:spcBef>
            </a:pPr>
            <a:r>
              <a:rPr lang="en-US" sz="222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Cela paraît bête mais selon moi c’est quelque chose de bien trop négliger à votre âge pourtant il vous faut passer un peu de temps pour y réfléchir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329116" y="4957011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Découvrir des métiers qui pourrait vous passionner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645948" y="8866227"/>
            <a:ext cx="16171334" cy="8440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Je vous invite grandement à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faire des recherches sur internet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à propos des différentes filières qui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vous intéresse</a:t>
            </a:r>
          </a:p>
        </p:txBody>
      </p:sp>
      <p:sp>
        <p:nvSpPr>
          <p:cNvPr id="19" name="Freeform 19"/>
          <p:cNvSpPr/>
          <p:nvPr/>
        </p:nvSpPr>
        <p:spPr>
          <a:xfrm>
            <a:off x="347001" y="3776530"/>
            <a:ext cx="616159" cy="616159"/>
          </a:xfrm>
          <a:custGeom>
            <a:avLst/>
            <a:gdLst/>
            <a:ahLst/>
            <a:cxnLst/>
            <a:rect l="l" t="t" r="r" b="b"/>
            <a:pathLst>
              <a:path w="616159" h="616159">
                <a:moveTo>
                  <a:pt x="0" y="0"/>
                </a:moveTo>
                <a:lnTo>
                  <a:pt x="616159" y="0"/>
                </a:lnTo>
                <a:lnTo>
                  <a:pt x="616159" y="616159"/>
                </a:lnTo>
                <a:lnTo>
                  <a:pt x="0" y="61615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0" name="Freeform 20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1" name="Freeform 21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209"/>
    </mc:Choice>
    <mc:Fallback xmlns="">
      <p:transition spd="slow" advTm="8220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666475" y="9130894"/>
            <a:ext cx="593368" cy="870273"/>
          </a:xfrm>
          <a:custGeom>
            <a:avLst/>
            <a:gdLst/>
            <a:ahLst/>
            <a:cxnLst/>
            <a:rect l="l" t="t" r="r" b="b"/>
            <a:pathLst>
              <a:path w="593368" h="870273">
                <a:moveTo>
                  <a:pt x="0" y="0"/>
                </a:moveTo>
                <a:lnTo>
                  <a:pt x="593369" y="0"/>
                </a:lnTo>
                <a:lnTo>
                  <a:pt x="593369" y="870273"/>
                </a:lnTo>
                <a:lnTo>
                  <a:pt x="0" y="87027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 flipV="1">
            <a:off x="1967116" y="4742812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>
          <a:xfrm>
            <a:off x="12491826" y="1640386"/>
            <a:ext cx="3866583" cy="5803502"/>
          </a:xfrm>
          <a:custGeom>
            <a:avLst/>
            <a:gdLst/>
            <a:ahLst/>
            <a:cxnLst/>
            <a:rect l="l" t="t" r="r" b="b"/>
            <a:pathLst>
              <a:path w="3866583" h="5803502">
                <a:moveTo>
                  <a:pt x="0" y="0"/>
                </a:moveTo>
                <a:lnTo>
                  <a:pt x="3866583" y="0"/>
                </a:lnTo>
                <a:lnTo>
                  <a:pt x="3866583" y="5803502"/>
                </a:lnTo>
                <a:lnTo>
                  <a:pt x="0" y="580350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2" name="Freeform 12"/>
          <p:cNvSpPr/>
          <p:nvPr/>
        </p:nvSpPr>
        <p:spPr>
          <a:xfrm>
            <a:off x="420727" y="7825097"/>
            <a:ext cx="644919" cy="642574"/>
          </a:xfrm>
          <a:custGeom>
            <a:avLst/>
            <a:gdLst/>
            <a:ahLst/>
            <a:cxnLst/>
            <a:rect l="l" t="t" r="r" b="b"/>
            <a:pathLst>
              <a:path w="644919" h="642574">
                <a:moveTo>
                  <a:pt x="0" y="0"/>
                </a:moveTo>
                <a:lnTo>
                  <a:pt x="644920" y="0"/>
                </a:lnTo>
                <a:lnTo>
                  <a:pt x="644920" y="642575"/>
                </a:lnTo>
                <a:lnTo>
                  <a:pt x="0" y="6425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TextBox 13"/>
          <p:cNvSpPr txBox="1"/>
          <p:nvPr/>
        </p:nvSpPr>
        <p:spPr>
          <a:xfrm>
            <a:off x="1154964" y="3606526"/>
            <a:ext cx="9095786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 renseigner sur plusieurs parcours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Les objectifs de votre année de Terminale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85272" y="7924237"/>
            <a:ext cx="15258462" cy="400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19"/>
              </a:lnSpc>
              <a:spcBef>
                <a:spcPct val="0"/>
              </a:spcBef>
            </a:pPr>
            <a:r>
              <a:rPr lang="en-US" sz="222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Vous pouvez contacter l’Association Nationale des Doubles Cursus en Santé (ANDCS) : </a:t>
            </a:r>
            <a:r>
              <a:rPr lang="en-US" sz="2228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contact@andcs.org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224341" y="4803085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Exemple : Double cursus dans les études de santé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626898" y="9286011"/>
            <a:ext cx="16171334" cy="8440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Pour les élèves curieux,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les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documents de l’ANDCS sont sur le forum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afin que vous puissiez vous renseigner plus en détails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329116" y="5617235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073" lvl="1" indent="-259036" algn="l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C’est quoi un double cursus ?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329116" y="6202318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073" lvl="1" indent="-259036" algn="l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Quand ça se déroule ?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329116" y="6789112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073" lvl="1" indent="-259036" algn="l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À quoi ça va me servir ?</a:t>
            </a:r>
          </a:p>
        </p:txBody>
      </p:sp>
      <p:sp>
        <p:nvSpPr>
          <p:cNvPr id="22" name="Freeform 22"/>
          <p:cNvSpPr/>
          <p:nvPr/>
        </p:nvSpPr>
        <p:spPr>
          <a:xfrm>
            <a:off x="347001" y="3596278"/>
            <a:ext cx="616159" cy="616159"/>
          </a:xfrm>
          <a:custGeom>
            <a:avLst/>
            <a:gdLst/>
            <a:ahLst/>
            <a:cxnLst/>
            <a:rect l="l" t="t" r="r" b="b"/>
            <a:pathLst>
              <a:path w="616159" h="616159">
                <a:moveTo>
                  <a:pt x="0" y="0"/>
                </a:moveTo>
                <a:lnTo>
                  <a:pt x="616159" y="0"/>
                </a:lnTo>
                <a:lnTo>
                  <a:pt x="616159" y="616159"/>
                </a:lnTo>
                <a:lnTo>
                  <a:pt x="0" y="61615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3" name="Freeform 23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4" name="Freeform 24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909"/>
    </mc:Choice>
    <mc:Fallback xmlns="">
      <p:transition spd="slow" advTm="23790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>
            <a:off x="278686" y="3531504"/>
            <a:ext cx="775579" cy="679689"/>
          </a:xfrm>
          <a:custGeom>
            <a:avLst/>
            <a:gdLst/>
            <a:ahLst/>
            <a:cxnLst/>
            <a:rect l="l" t="t" r="r" b="b"/>
            <a:pathLst>
              <a:path w="775579" h="679689">
                <a:moveTo>
                  <a:pt x="0" y="0"/>
                </a:moveTo>
                <a:lnTo>
                  <a:pt x="775579" y="0"/>
                </a:lnTo>
                <a:lnTo>
                  <a:pt x="775579" y="679689"/>
                </a:lnTo>
                <a:lnTo>
                  <a:pt x="0" y="6796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4" name="Group 4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666475" y="7626922"/>
            <a:ext cx="593368" cy="870273"/>
          </a:xfrm>
          <a:custGeom>
            <a:avLst/>
            <a:gdLst/>
            <a:ahLst/>
            <a:cxnLst/>
            <a:rect l="l" t="t" r="r" b="b"/>
            <a:pathLst>
              <a:path w="593368" h="870273">
                <a:moveTo>
                  <a:pt x="0" y="0"/>
                </a:moveTo>
                <a:lnTo>
                  <a:pt x="593369" y="0"/>
                </a:lnTo>
                <a:lnTo>
                  <a:pt x="593369" y="870274"/>
                </a:lnTo>
                <a:lnTo>
                  <a:pt x="0" y="87027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>
          <a:xfrm flipV="1">
            <a:off x="1967116" y="4742812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2" name="Freeform 12"/>
          <p:cNvSpPr/>
          <p:nvPr/>
        </p:nvSpPr>
        <p:spPr>
          <a:xfrm>
            <a:off x="12962562" y="1738853"/>
            <a:ext cx="3556324" cy="5337822"/>
          </a:xfrm>
          <a:custGeom>
            <a:avLst/>
            <a:gdLst/>
            <a:ahLst/>
            <a:cxnLst/>
            <a:rect l="l" t="t" r="r" b="b"/>
            <a:pathLst>
              <a:path w="3556324" h="5337822">
                <a:moveTo>
                  <a:pt x="0" y="0"/>
                </a:moveTo>
                <a:lnTo>
                  <a:pt x="3556324" y="0"/>
                </a:lnTo>
                <a:lnTo>
                  <a:pt x="3556324" y="5337822"/>
                </a:lnTo>
                <a:lnTo>
                  <a:pt x="0" y="533782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Freeform 13"/>
          <p:cNvSpPr/>
          <p:nvPr/>
        </p:nvSpPr>
        <p:spPr>
          <a:xfrm flipV="1">
            <a:off x="1967116" y="5712134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4" name="Freeform 14"/>
          <p:cNvSpPr/>
          <p:nvPr/>
        </p:nvSpPr>
        <p:spPr>
          <a:xfrm flipV="1">
            <a:off x="1967116" y="6681456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5" name="Freeform 15"/>
          <p:cNvSpPr/>
          <p:nvPr/>
        </p:nvSpPr>
        <p:spPr>
          <a:xfrm>
            <a:off x="398067" y="9078340"/>
            <a:ext cx="941373" cy="1085325"/>
          </a:xfrm>
          <a:custGeom>
            <a:avLst/>
            <a:gdLst/>
            <a:ahLst/>
            <a:cxnLst/>
            <a:rect l="l" t="t" r="r" b="b"/>
            <a:pathLst>
              <a:path w="941373" h="1085325">
                <a:moveTo>
                  <a:pt x="0" y="0"/>
                </a:moveTo>
                <a:lnTo>
                  <a:pt x="941372" y="0"/>
                </a:lnTo>
                <a:lnTo>
                  <a:pt x="941372" y="1085324"/>
                </a:lnTo>
                <a:lnTo>
                  <a:pt x="0" y="10853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6" name="TextBox 16"/>
          <p:cNvSpPr txBox="1"/>
          <p:nvPr/>
        </p:nvSpPr>
        <p:spPr>
          <a:xfrm>
            <a:off x="1154964" y="3606526"/>
            <a:ext cx="9095786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Garder / développer une bonne hygiène de vie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Les objectifs de votre année de Terminale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329116" y="4793560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Pourquoi ?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626898" y="7643074"/>
            <a:ext cx="16171334" cy="2520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Le but étant qu’en débutant votre première année de santé vous soyez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au top de votre forme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et que vous ayez développer des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habitudes de vie saine pour vous maintenir en forme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tout au long de cette année difficile.</a:t>
            </a:r>
          </a:p>
          <a:p>
            <a:pPr algn="l">
              <a:lnSpc>
                <a:spcPts val="3359"/>
              </a:lnSpc>
            </a:pPr>
            <a:endParaRPr lang="en-US" sz="2399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Les études de santé sont un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marathon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et on ne débute pas un marathon sans entraînement et sans échauffement !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329116" y="5772407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Comment 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329116" y="6741730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Les bienfaits que ça vous apporte ? </a:t>
            </a:r>
          </a:p>
        </p:txBody>
      </p:sp>
      <p:sp>
        <p:nvSpPr>
          <p:cNvPr id="23" name="Freeform 23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4" name="Freeform 24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12"/>
    </mc:Choice>
    <mc:Fallback xmlns="">
      <p:transition spd="slow" advTm="10861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1790700" y="3555749"/>
            <a:ext cx="511693" cy="511693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90700" y="4924040"/>
            <a:ext cx="511693" cy="51169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790700" y="6295445"/>
            <a:ext cx="511693" cy="511693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790700" y="7666849"/>
            <a:ext cx="511693" cy="511693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2821360" y="3488149"/>
            <a:ext cx="9805893" cy="566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Vœux Parcoursup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PASS / LAS ? Comment ça marche ?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821360" y="4856440"/>
            <a:ext cx="10364542" cy="566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Une LAS unique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821360" y="6227845"/>
            <a:ext cx="9505849" cy="561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10 différentes LAS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821360" y="7599250"/>
            <a:ext cx="9505849" cy="561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Témoignages</a:t>
            </a:r>
          </a:p>
        </p:txBody>
      </p:sp>
      <p:sp>
        <p:nvSpPr>
          <p:cNvPr id="27" name="Freeform 27"/>
          <p:cNvSpPr/>
          <p:nvPr/>
        </p:nvSpPr>
        <p:spPr>
          <a:xfrm>
            <a:off x="13519277" y="1819693"/>
            <a:ext cx="4091510" cy="6141103"/>
          </a:xfrm>
          <a:custGeom>
            <a:avLst/>
            <a:gdLst/>
            <a:ahLst/>
            <a:cxnLst/>
            <a:rect l="l" t="t" r="r" b="b"/>
            <a:pathLst>
              <a:path w="4091510" h="6141103">
                <a:moveTo>
                  <a:pt x="0" y="0"/>
                </a:moveTo>
                <a:lnTo>
                  <a:pt x="4091509" y="0"/>
                </a:lnTo>
                <a:lnTo>
                  <a:pt x="4091509" y="6141103"/>
                </a:lnTo>
                <a:lnTo>
                  <a:pt x="0" y="61411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28" name="Group 28"/>
          <p:cNvGrpSpPr/>
          <p:nvPr/>
        </p:nvGrpSpPr>
        <p:grpSpPr>
          <a:xfrm>
            <a:off x="1771650" y="9035792"/>
            <a:ext cx="511693" cy="511693"/>
            <a:chOff x="0" y="0"/>
            <a:chExt cx="812800" cy="81280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1" name="TextBox 31"/>
          <p:cNvSpPr txBox="1"/>
          <p:nvPr/>
        </p:nvSpPr>
        <p:spPr>
          <a:xfrm>
            <a:off x="2802310" y="8968193"/>
            <a:ext cx="13748388" cy="561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59"/>
              </a:lnSpc>
              <a:spcBef>
                <a:spcPct val="0"/>
              </a:spcBef>
            </a:pPr>
            <a:r>
              <a:rPr lang="en-US" sz="3185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Nombres de tentatives de candidature </a:t>
            </a:r>
          </a:p>
        </p:txBody>
      </p:sp>
      <p:sp>
        <p:nvSpPr>
          <p:cNvPr id="32" name="Freeform 32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3" name="Freeform 33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58"/>
    </mc:Choice>
    <mc:Fallback xmlns="">
      <p:transition spd="slow" advTm="2025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V="1">
            <a:off x="1967116" y="4742812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 flipV="1">
            <a:off x="1967116" y="5712134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>
          <a:xfrm flipV="1">
            <a:off x="1967116" y="6681456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2" name="TextBox 12"/>
          <p:cNvSpPr txBox="1"/>
          <p:nvPr/>
        </p:nvSpPr>
        <p:spPr>
          <a:xfrm>
            <a:off x="1636423" y="7341128"/>
            <a:ext cx="16171334" cy="2035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1"/>
              </a:lnSpc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Attention il est nécessaire d’avoir :</a:t>
            </a:r>
          </a:p>
          <a:p>
            <a:pPr marL="518073" lvl="1" indent="-259036" algn="l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10 à l’année</a:t>
            </a:r>
          </a:p>
          <a:p>
            <a:pPr marL="518073" lvl="1" indent="-259036" algn="l">
              <a:lnSpc>
                <a:spcPts val="3359"/>
              </a:lnSpc>
              <a:buFont typeface="Arial"/>
              <a:buChar char="•"/>
            </a:pP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AUCUNS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rattrapages en licence</a:t>
            </a:r>
          </a:p>
          <a:p>
            <a:pPr marL="518073" lvl="1" indent="-259036" algn="l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Validé au minimum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2 UE</a:t>
            </a:r>
          </a:p>
        </p:txBody>
      </p:sp>
      <p:sp>
        <p:nvSpPr>
          <p:cNvPr id="13" name="Freeform 13"/>
          <p:cNvSpPr/>
          <p:nvPr/>
        </p:nvSpPr>
        <p:spPr>
          <a:xfrm>
            <a:off x="440806" y="7454372"/>
            <a:ext cx="966033" cy="823763"/>
          </a:xfrm>
          <a:custGeom>
            <a:avLst/>
            <a:gdLst/>
            <a:ahLst/>
            <a:cxnLst/>
            <a:rect l="l" t="t" r="r" b="b"/>
            <a:pathLst>
              <a:path w="966033" h="823763">
                <a:moveTo>
                  <a:pt x="0" y="0"/>
                </a:moveTo>
                <a:lnTo>
                  <a:pt x="966034" y="0"/>
                </a:lnTo>
                <a:lnTo>
                  <a:pt x="966034" y="823763"/>
                </a:lnTo>
                <a:lnTo>
                  <a:pt x="0" y="82376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4" name="Freeform 14"/>
          <p:cNvSpPr/>
          <p:nvPr/>
        </p:nvSpPr>
        <p:spPr>
          <a:xfrm>
            <a:off x="12983590" y="7379286"/>
            <a:ext cx="593368" cy="870273"/>
          </a:xfrm>
          <a:custGeom>
            <a:avLst/>
            <a:gdLst/>
            <a:ahLst/>
            <a:cxnLst/>
            <a:rect l="l" t="t" r="r" b="b"/>
            <a:pathLst>
              <a:path w="593368" h="870273">
                <a:moveTo>
                  <a:pt x="0" y="0"/>
                </a:moveTo>
                <a:lnTo>
                  <a:pt x="593368" y="0"/>
                </a:lnTo>
                <a:lnTo>
                  <a:pt x="593368" y="870274"/>
                </a:lnTo>
                <a:lnTo>
                  <a:pt x="0" y="87027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5" name="Freeform 15"/>
          <p:cNvSpPr/>
          <p:nvPr/>
        </p:nvSpPr>
        <p:spPr>
          <a:xfrm>
            <a:off x="12291801" y="1491423"/>
            <a:ext cx="3653770" cy="5484082"/>
          </a:xfrm>
          <a:custGeom>
            <a:avLst/>
            <a:gdLst/>
            <a:ahLst/>
            <a:cxnLst/>
            <a:rect l="l" t="t" r="r" b="b"/>
            <a:pathLst>
              <a:path w="3653770" h="5484082">
                <a:moveTo>
                  <a:pt x="0" y="0"/>
                </a:moveTo>
                <a:lnTo>
                  <a:pt x="3653770" y="0"/>
                </a:lnTo>
                <a:lnTo>
                  <a:pt x="3653770" y="5484083"/>
                </a:lnTo>
                <a:lnTo>
                  <a:pt x="0" y="54840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6" name="TextBox 16"/>
          <p:cNvSpPr txBox="1"/>
          <p:nvPr/>
        </p:nvSpPr>
        <p:spPr>
          <a:xfrm>
            <a:off x="1154964" y="3606526"/>
            <a:ext cx="12223573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Vœux Parcoursup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PASS / LAS ? Comment ça marche ?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329116" y="4793560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Uniquement des LAS (pas de PASS)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329116" y="5772407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Théoriquement 50% de santé et 50% de licence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329116" y="6741730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Ne surtout pas délaisser sa licence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636423" y="9586572"/>
            <a:ext cx="16171334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Afin de pouvoir </a:t>
            </a:r>
            <a:r>
              <a:rPr lang="en-US" sz="2399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valider son année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ET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399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candidater aux filières MMOPK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3846959" y="7560247"/>
            <a:ext cx="3383766" cy="2312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79"/>
              </a:lnSpc>
            </a:pP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10 UE au total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:</a:t>
            </a:r>
          </a:p>
          <a:p>
            <a:pPr marL="518073" lvl="1" indent="-259036" algn="l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5 UE de santé </a:t>
            </a:r>
            <a:r>
              <a:rPr lang="en-US" sz="2399" i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(classants)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  <a:p>
            <a:pPr marL="518073" lvl="1" indent="-259036" algn="l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5 UE de licence </a:t>
            </a:r>
            <a:r>
              <a:rPr lang="en-US" sz="2399" i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(non classants)</a:t>
            </a:r>
          </a:p>
        </p:txBody>
      </p:sp>
      <p:sp>
        <p:nvSpPr>
          <p:cNvPr id="24" name="Freeform 24"/>
          <p:cNvSpPr/>
          <p:nvPr/>
        </p:nvSpPr>
        <p:spPr>
          <a:xfrm>
            <a:off x="243335" y="3606526"/>
            <a:ext cx="670963" cy="649004"/>
          </a:xfrm>
          <a:custGeom>
            <a:avLst/>
            <a:gdLst/>
            <a:ahLst/>
            <a:cxnLst/>
            <a:rect l="l" t="t" r="r" b="b"/>
            <a:pathLst>
              <a:path w="670963" h="649004">
                <a:moveTo>
                  <a:pt x="0" y="0"/>
                </a:moveTo>
                <a:lnTo>
                  <a:pt x="670963" y="0"/>
                </a:lnTo>
                <a:lnTo>
                  <a:pt x="670963" y="649005"/>
                </a:lnTo>
                <a:lnTo>
                  <a:pt x="0" y="64900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5" name="Freeform 25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6" name="Freeform 26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672"/>
    </mc:Choice>
    <mc:Fallback xmlns="">
      <p:transition spd="slow" advTm="22767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492773" y="3678596"/>
            <a:ext cx="385505" cy="385505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7FF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flipV="1">
            <a:off x="1967116" y="4742812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Freeform 13"/>
          <p:cNvSpPr/>
          <p:nvPr/>
        </p:nvSpPr>
        <p:spPr>
          <a:xfrm flipV="1">
            <a:off x="1967116" y="5712134"/>
            <a:ext cx="967385" cy="612091"/>
          </a:xfrm>
          <a:custGeom>
            <a:avLst/>
            <a:gdLst/>
            <a:ahLst/>
            <a:cxnLst/>
            <a:rect l="l" t="t" r="r" b="b"/>
            <a:pathLst>
              <a:path w="967385" h="612091">
                <a:moveTo>
                  <a:pt x="0" y="612091"/>
                </a:moveTo>
                <a:lnTo>
                  <a:pt x="967385" y="612091"/>
                </a:lnTo>
                <a:lnTo>
                  <a:pt x="967385" y="0"/>
                </a:lnTo>
                <a:lnTo>
                  <a:pt x="0" y="0"/>
                </a:lnTo>
                <a:lnTo>
                  <a:pt x="0" y="61209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4" name="TextBox 14"/>
          <p:cNvSpPr txBox="1"/>
          <p:nvPr/>
        </p:nvSpPr>
        <p:spPr>
          <a:xfrm>
            <a:off x="1154964" y="3606526"/>
            <a:ext cx="9095786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Une LAS unique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PASS / LAS ? Comment ça marche 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329116" y="4793560"/>
            <a:ext cx="8162585" cy="424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Chaque LAS (Lettre, Histoire, ...) compte pour 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UN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vœux </a:t>
            </a:r>
          </a:p>
        </p:txBody>
      </p:sp>
      <p:sp>
        <p:nvSpPr>
          <p:cNvPr id="18" name="Freeform 18"/>
          <p:cNvSpPr/>
          <p:nvPr/>
        </p:nvSpPr>
        <p:spPr>
          <a:xfrm>
            <a:off x="12863990" y="1480506"/>
            <a:ext cx="3699239" cy="5564844"/>
          </a:xfrm>
          <a:custGeom>
            <a:avLst/>
            <a:gdLst/>
            <a:ahLst/>
            <a:cxnLst/>
            <a:rect l="l" t="t" r="r" b="b"/>
            <a:pathLst>
              <a:path w="3699239" h="5564844">
                <a:moveTo>
                  <a:pt x="0" y="0"/>
                </a:moveTo>
                <a:lnTo>
                  <a:pt x="3699239" y="0"/>
                </a:lnTo>
                <a:lnTo>
                  <a:pt x="3699239" y="5564844"/>
                </a:lnTo>
                <a:lnTo>
                  <a:pt x="0" y="55648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225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9" name="TextBox 19"/>
          <p:cNvSpPr txBox="1"/>
          <p:nvPr/>
        </p:nvSpPr>
        <p:spPr>
          <a:xfrm>
            <a:off x="3329116" y="5635934"/>
            <a:ext cx="8162585" cy="8440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Si les études de santé sont votre objectif : demander plusieurs LAS pour en avoir au moins une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636423" y="7179944"/>
            <a:ext cx="16171334" cy="750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23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J’insiste, il est </a:t>
            </a:r>
            <a:r>
              <a:rPr lang="en-US" sz="2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nécessaire </a:t>
            </a: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d’avoir le </a:t>
            </a:r>
            <a:r>
              <a:rPr lang="en-US" sz="27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meilleur dossier possible</a:t>
            </a: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sp>
        <p:nvSpPr>
          <p:cNvPr id="21" name="Freeform 21"/>
          <p:cNvSpPr/>
          <p:nvPr/>
        </p:nvSpPr>
        <p:spPr>
          <a:xfrm>
            <a:off x="440806" y="7310106"/>
            <a:ext cx="966033" cy="823763"/>
          </a:xfrm>
          <a:custGeom>
            <a:avLst/>
            <a:gdLst/>
            <a:ahLst/>
            <a:cxnLst/>
            <a:rect l="l" t="t" r="r" b="b"/>
            <a:pathLst>
              <a:path w="966033" h="823763">
                <a:moveTo>
                  <a:pt x="0" y="0"/>
                </a:moveTo>
                <a:lnTo>
                  <a:pt x="966034" y="0"/>
                </a:lnTo>
                <a:lnTo>
                  <a:pt x="966034" y="823764"/>
                </a:lnTo>
                <a:lnTo>
                  <a:pt x="0" y="8237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2" name="TextBox 22"/>
          <p:cNvSpPr txBox="1"/>
          <p:nvPr/>
        </p:nvSpPr>
        <p:spPr>
          <a:xfrm>
            <a:off x="2934501" y="8732147"/>
            <a:ext cx="13222494" cy="100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Donc donnez vous à fond pour cette année de Terminale afin d’avoir toutes les chances de votre côté !!</a:t>
            </a:r>
          </a:p>
        </p:txBody>
      </p:sp>
      <p:sp>
        <p:nvSpPr>
          <p:cNvPr id="23" name="Freeform 23"/>
          <p:cNvSpPr/>
          <p:nvPr/>
        </p:nvSpPr>
        <p:spPr>
          <a:xfrm>
            <a:off x="1938541" y="8694047"/>
            <a:ext cx="688094" cy="1009204"/>
          </a:xfrm>
          <a:custGeom>
            <a:avLst/>
            <a:gdLst/>
            <a:ahLst/>
            <a:cxnLst/>
            <a:rect l="l" t="t" r="r" b="b"/>
            <a:pathLst>
              <a:path w="688094" h="1009204">
                <a:moveTo>
                  <a:pt x="0" y="0"/>
                </a:moveTo>
                <a:lnTo>
                  <a:pt x="688093" y="0"/>
                </a:lnTo>
                <a:lnTo>
                  <a:pt x="688093" y="1009204"/>
                </a:lnTo>
                <a:lnTo>
                  <a:pt x="0" y="10092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4" name="Freeform 24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5" name="Freeform 25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846"/>
    </mc:Choice>
    <mc:Fallback xmlns="">
      <p:transition spd="slow" advTm="11484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54964" y="3606526"/>
            <a:ext cx="9095786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10 différentes LAS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PASS / LAS ? Comment ça marche ?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574995" y="4883130"/>
            <a:ext cx="5472780" cy="751242"/>
            <a:chOff x="0" y="0"/>
            <a:chExt cx="1097310" cy="15062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97310" cy="150627"/>
            </a:xfrm>
            <a:custGeom>
              <a:avLst/>
              <a:gdLst/>
              <a:ahLst/>
              <a:cxnLst/>
              <a:rect l="l" t="t" r="r" b="b"/>
              <a:pathLst>
                <a:path w="1097310" h="150627">
                  <a:moveTo>
                    <a:pt x="53756" y="0"/>
                  </a:moveTo>
                  <a:lnTo>
                    <a:pt x="1043555" y="0"/>
                  </a:lnTo>
                  <a:cubicBezTo>
                    <a:pt x="1057811" y="0"/>
                    <a:pt x="1071484" y="5664"/>
                    <a:pt x="1081565" y="15745"/>
                  </a:cubicBezTo>
                  <a:cubicBezTo>
                    <a:pt x="1091647" y="25826"/>
                    <a:pt x="1097310" y="39499"/>
                    <a:pt x="1097310" y="53756"/>
                  </a:cubicBezTo>
                  <a:lnTo>
                    <a:pt x="1097310" y="96871"/>
                  </a:lnTo>
                  <a:cubicBezTo>
                    <a:pt x="1097310" y="126559"/>
                    <a:pt x="1073243" y="150627"/>
                    <a:pt x="1043555" y="150627"/>
                  </a:cubicBezTo>
                  <a:lnTo>
                    <a:pt x="53756" y="150627"/>
                  </a:lnTo>
                  <a:cubicBezTo>
                    <a:pt x="39499" y="150627"/>
                    <a:pt x="25826" y="144963"/>
                    <a:pt x="15745" y="134882"/>
                  </a:cubicBezTo>
                  <a:cubicBezTo>
                    <a:pt x="5664" y="124801"/>
                    <a:pt x="0" y="111128"/>
                    <a:pt x="0" y="96871"/>
                  </a:cubicBezTo>
                  <a:lnTo>
                    <a:pt x="0" y="53756"/>
                  </a:lnTo>
                  <a:cubicBezTo>
                    <a:pt x="0" y="39499"/>
                    <a:pt x="5664" y="25826"/>
                    <a:pt x="15745" y="15745"/>
                  </a:cubicBezTo>
                  <a:cubicBezTo>
                    <a:pt x="25826" y="5664"/>
                    <a:pt x="39499" y="0"/>
                    <a:pt x="53756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76200"/>
              <a:ext cx="1097310" cy="226827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548093" y="4871395"/>
            <a:ext cx="5589576" cy="6299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53"/>
              </a:lnSpc>
            </a:pPr>
            <a:r>
              <a:rPr lang="en-US" sz="3369" b="1" spc="134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Sciences de la vie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10497618" y="4883130"/>
            <a:ext cx="2899110" cy="751242"/>
            <a:chOff x="0" y="0"/>
            <a:chExt cx="581281" cy="15062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581281" cy="150627"/>
            </a:xfrm>
            <a:custGeom>
              <a:avLst/>
              <a:gdLst/>
              <a:ahLst/>
              <a:cxnLst/>
              <a:rect l="l" t="t" r="r" b="b"/>
              <a:pathLst>
                <a:path w="581281" h="150627">
                  <a:moveTo>
                    <a:pt x="75313" y="0"/>
                  </a:moveTo>
                  <a:lnTo>
                    <a:pt x="505968" y="0"/>
                  </a:lnTo>
                  <a:cubicBezTo>
                    <a:pt x="525942" y="0"/>
                    <a:pt x="545098" y="7935"/>
                    <a:pt x="559222" y="22059"/>
                  </a:cubicBezTo>
                  <a:cubicBezTo>
                    <a:pt x="573346" y="36183"/>
                    <a:pt x="581281" y="55339"/>
                    <a:pt x="581281" y="75313"/>
                  </a:cubicBezTo>
                  <a:lnTo>
                    <a:pt x="581281" y="75313"/>
                  </a:lnTo>
                  <a:cubicBezTo>
                    <a:pt x="581281" y="116908"/>
                    <a:pt x="547562" y="150627"/>
                    <a:pt x="505968" y="150627"/>
                  </a:cubicBezTo>
                  <a:lnTo>
                    <a:pt x="75313" y="150627"/>
                  </a:lnTo>
                  <a:cubicBezTo>
                    <a:pt x="55339" y="150627"/>
                    <a:pt x="36183" y="142692"/>
                    <a:pt x="22059" y="128568"/>
                  </a:cubicBezTo>
                  <a:cubicBezTo>
                    <a:pt x="7935" y="114444"/>
                    <a:pt x="0" y="95288"/>
                    <a:pt x="0" y="75313"/>
                  </a:cubicBezTo>
                  <a:lnTo>
                    <a:pt x="0" y="75313"/>
                  </a:lnTo>
                  <a:cubicBezTo>
                    <a:pt x="0" y="55339"/>
                    <a:pt x="7935" y="36183"/>
                    <a:pt x="22059" y="22059"/>
                  </a:cubicBezTo>
                  <a:cubicBezTo>
                    <a:pt x="36183" y="7935"/>
                    <a:pt x="55339" y="0"/>
                    <a:pt x="75313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76200"/>
              <a:ext cx="581281" cy="226827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0519140" y="4902268"/>
            <a:ext cx="2889784" cy="58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7"/>
              </a:lnSpc>
            </a:pPr>
            <a:r>
              <a:rPr lang="en-US" sz="3191" b="1" spc="127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Lettres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1574995" y="6791318"/>
            <a:ext cx="2704683" cy="751242"/>
            <a:chOff x="0" y="0"/>
            <a:chExt cx="542298" cy="15062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2298" cy="150627"/>
            </a:xfrm>
            <a:custGeom>
              <a:avLst/>
              <a:gdLst/>
              <a:ahLst/>
              <a:cxnLst/>
              <a:rect l="l" t="t" r="r" b="b"/>
              <a:pathLst>
                <a:path w="542298" h="150627">
                  <a:moveTo>
                    <a:pt x="75313" y="0"/>
                  </a:moveTo>
                  <a:lnTo>
                    <a:pt x="466984" y="0"/>
                  </a:lnTo>
                  <a:cubicBezTo>
                    <a:pt x="486959" y="0"/>
                    <a:pt x="506115" y="7935"/>
                    <a:pt x="520239" y="22059"/>
                  </a:cubicBezTo>
                  <a:cubicBezTo>
                    <a:pt x="534363" y="36183"/>
                    <a:pt x="542298" y="55339"/>
                    <a:pt x="542298" y="75313"/>
                  </a:cubicBezTo>
                  <a:lnTo>
                    <a:pt x="542298" y="75313"/>
                  </a:lnTo>
                  <a:cubicBezTo>
                    <a:pt x="542298" y="116908"/>
                    <a:pt x="508579" y="150627"/>
                    <a:pt x="466984" y="150627"/>
                  </a:cubicBezTo>
                  <a:lnTo>
                    <a:pt x="75313" y="150627"/>
                  </a:lnTo>
                  <a:cubicBezTo>
                    <a:pt x="55339" y="150627"/>
                    <a:pt x="36183" y="142692"/>
                    <a:pt x="22059" y="128568"/>
                  </a:cubicBezTo>
                  <a:cubicBezTo>
                    <a:pt x="7935" y="114444"/>
                    <a:pt x="0" y="95288"/>
                    <a:pt x="0" y="75313"/>
                  </a:cubicBezTo>
                  <a:lnTo>
                    <a:pt x="0" y="75313"/>
                  </a:lnTo>
                  <a:cubicBezTo>
                    <a:pt x="0" y="55339"/>
                    <a:pt x="7935" y="36183"/>
                    <a:pt x="22059" y="22059"/>
                  </a:cubicBezTo>
                  <a:cubicBezTo>
                    <a:pt x="36183" y="7935"/>
                    <a:pt x="55339" y="0"/>
                    <a:pt x="75313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76200"/>
              <a:ext cx="542298" cy="226827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693395" y="6817857"/>
            <a:ext cx="2467882" cy="58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7"/>
              </a:lnSpc>
            </a:pPr>
            <a:r>
              <a:rPr lang="en-US" sz="3191" b="1" spc="127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Maths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8885058" y="6814385"/>
            <a:ext cx="4343331" cy="743068"/>
            <a:chOff x="0" y="0"/>
            <a:chExt cx="870852" cy="148988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70852" cy="148988"/>
            </a:xfrm>
            <a:custGeom>
              <a:avLst/>
              <a:gdLst/>
              <a:ahLst/>
              <a:cxnLst/>
              <a:rect l="l" t="t" r="r" b="b"/>
              <a:pathLst>
                <a:path w="870852" h="148988">
                  <a:moveTo>
                    <a:pt x="67734" y="0"/>
                  </a:moveTo>
                  <a:lnTo>
                    <a:pt x="803117" y="0"/>
                  </a:lnTo>
                  <a:cubicBezTo>
                    <a:pt x="840526" y="0"/>
                    <a:pt x="870852" y="30326"/>
                    <a:pt x="870852" y="67734"/>
                  </a:cubicBezTo>
                  <a:lnTo>
                    <a:pt x="870852" y="81253"/>
                  </a:lnTo>
                  <a:cubicBezTo>
                    <a:pt x="870852" y="118662"/>
                    <a:pt x="840526" y="148988"/>
                    <a:pt x="803117" y="148988"/>
                  </a:cubicBezTo>
                  <a:lnTo>
                    <a:pt x="67734" y="148988"/>
                  </a:lnTo>
                  <a:cubicBezTo>
                    <a:pt x="30326" y="148988"/>
                    <a:pt x="0" y="118662"/>
                    <a:pt x="0" y="81253"/>
                  </a:cubicBezTo>
                  <a:lnTo>
                    <a:pt x="0" y="67734"/>
                  </a:lnTo>
                  <a:cubicBezTo>
                    <a:pt x="0" y="30326"/>
                    <a:pt x="30326" y="0"/>
                    <a:pt x="67734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76200"/>
              <a:ext cx="870852" cy="225188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9153121" y="6825687"/>
            <a:ext cx="3958307" cy="612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7"/>
              </a:lnSpc>
            </a:pPr>
            <a:r>
              <a:rPr lang="en-US" sz="3204" b="1" spc="128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Psychologie</a:t>
            </a:r>
          </a:p>
        </p:txBody>
      </p:sp>
      <p:grpSp>
        <p:nvGrpSpPr>
          <p:cNvPr id="28" name="Group 28"/>
          <p:cNvGrpSpPr/>
          <p:nvPr/>
        </p:nvGrpSpPr>
        <p:grpSpPr>
          <a:xfrm>
            <a:off x="7427753" y="4883130"/>
            <a:ext cx="2761153" cy="751242"/>
            <a:chOff x="0" y="0"/>
            <a:chExt cx="553620" cy="150627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553620" cy="150627"/>
            </a:xfrm>
            <a:custGeom>
              <a:avLst/>
              <a:gdLst/>
              <a:ahLst/>
              <a:cxnLst/>
              <a:rect l="l" t="t" r="r" b="b"/>
              <a:pathLst>
                <a:path w="553620" h="150627">
                  <a:moveTo>
                    <a:pt x="75313" y="0"/>
                  </a:moveTo>
                  <a:lnTo>
                    <a:pt x="478307" y="0"/>
                  </a:lnTo>
                  <a:cubicBezTo>
                    <a:pt x="519901" y="0"/>
                    <a:pt x="553620" y="33719"/>
                    <a:pt x="553620" y="75313"/>
                  </a:cubicBezTo>
                  <a:lnTo>
                    <a:pt x="553620" y="75313"/>
                  </a:lnTo>
                  <a:cubicBezTo>
                    <a:pt x="553620" y="95288"/>
                    <a:pt x="545685" y="114444"/>
                    <a:pt x="531561" y="128568"/>
                  </a:cubicBezTo>
                  <a:cubicBezTo>
                    <a:pt x="517437" y="142692"/>
                    <a:pt x="498281" y="150627"/>
                    <a:pt x="478307" y="150627"/>
                  </a:cubicBezTo>
                  <a:lnTo>
                    <a:pt x="75313" y="150627"/>
                  </a:lnTo>
                  <a:cubicBezTo>
                    <a:pt x="55339" y="150627"/>
                    <a:pt x="36183" y="142692"/>
                    <a:pt x="22059" y="128568"/>
                  </a:cubicBezTo>
                  <a:cubicBezTo>
                    <a:pt x="7935" y="114444"/>
                    <a:pt x="0" y="95288"/>
                    <a:pt x="0" y="75313"/>
                  </a:cubicBezTo>
                  <a:lnTo>
                    <a:pt x="0" y="75313"/>
                  </a:lnTo>
                  <a:cubicBezTo>
                    <a:pt x="0" y="55339"/>
                    <a:pt x="7935" y="36183"/>
                    <a:pt x="22059" y="22059"/>
                  </a:cubicBezTo>
                  <a:cubicBezTo>
                    <a:pt x="36183" y="7935"/>
                    <a:pt x="55339" y="0"/>
                    <a:pt x="75313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76200"/>
              <a:ext cx="553620" cy="226827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31" name="TextBox 31"/>
          <p:cNvSpPr txBox="1"/>
          <p:nvPr/>
        </p:nvSpPr>
        <p:spPr>
          <a:xfrm>
            <a:off x="7440732" y="4914091"/>
            <a:ext cx="2766802" cy="58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7"/>
              </a:lnSpc>
            </a:pPr>
            <a:r>
              <a:rPr lang="en-US" sz="3191" b="1" spc="127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STAPS</a:t>
            </a:r>
          </a:p>
        </p:txBody>
      </p:sp>
      <p:grpSp>
        <p:nvGrpSpPr>
          <p:cNvPr id="32" name="Group 32"/>
          <p:cNvGrpSpPr/>
          <p:nvPr/>
        </p:nvGrpSpPr>
        <p:grpSpPr>
          <a:xfrm>
            <a:off x="10670339" y="5860589"/>
            <a:ext cx="2738585" cy="743070"/>
            <a:chOff x="0" y="0"/>
            <a:chExt cx="549095" cy="148988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549095" cy="148988"/>
            </a:xfrm>
            <a:custGeom>
              <a:avLst/>
              <a:gdLst/>
              <a:ahLst/>
              <a:cxnLst/>
              <a:rect l="l" t="t" r="r" b="b"/>
              <a:pathLst>
                <a:path w="549095" h="148988">
                  <a:moveTo>
                    <a:pt x="74494" y="0"/>
                  </a:moveTo>
                  <a:lnTo>
                    <a:pt x="474601" y="0"/>
                  </a:lnTo>
                  <a:cubicBezTo>
                    <a:pt x="515743" y="0"/>
                    <a:pt x="549095" y="33352"/>
                    <a:pt x="549095" y="74494"/>
                  </a:cubicBezTo>
                  <a:lnTo>
                    <a:pt x="549095" y="74494"/>
                  </a:lnTo>
                  <a:cubicBezTo>
                    <a:pt x="549095" y="115636"/>
                    <a:pt x="515743" y="148988"/>
                    <a:pt x="474601" y="148988"/>
                  </a:cubicBezTo>
                  <a:lnTo>
                    <a:pt x="74494" y="148988"/>
                  </a:lnTo>
                  <a:cubicBezTo>
                    <a:pt x="33352" y="148988"/>
                    <a:pt x="0" y="115636"/>
                    <a:pt x="0" y="74494"/>
                  </a:cubicBezTo>
                  <a:lnTo>
                    <a:pt x="0" y="74494"/>
                  </a:lnTo>
                  <a:cubicBezTo>
                    <a:pt x="0" y="33352"/>
                    <a:pt x="33352" y="0"/>
                    <a:pt x="74494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0" y="-76200"/>
              <a:ext cx="549095" cy="225188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10823942" y="5882025"/>
            <a:ext cx="2436080" cy="612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7"/>
              </a:lnSpc>
            </a:pPr>
            <a:r>
              <a:rPr lang="en-US" sz="3204" b="1" spc="128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Droit</a:t>
            </a:r>
          </a:p>
        </p:txBody>
      </p:sp>
      <p:grpSp>
        <p:nvGrpSpPr>
          <p:cNvPr id="36" name="Group 36"/>
          <p:cNvGrpSpPr/>
          <p:nvPr/>
        </p:nvGrpSpPr>
        <p:grpSpPr>
          <a:xfrm>
            <a:off x="4974485" y="5852416"/>
            <a:ext cx="5379730" cy="751242"/>
            <a:chOff x="0" y="0"/>
            <a:chExt cx="1078653" cy="150627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1078653" cy="150627"/>
            </a:xfrm>
            <a:custGeom>
              <a:avLst/>
              <a:gdLst/>
              <a:ahLst/>
              <a:cxnLst/>
              <a:rect l="l" t="t" r="r" b="b"/>
              <a:pathLst>
                <a:path w="1078653" h="150627">
                  <a:moveTo>
                    <a:pt x="54685" y="0"/>
                  </a:moveTo>
                  <a:lnTo>
                    <a:pt x="1023968" y="0"/>
                  </a:lnTo>
                  <a:cubicBezTo>
                    <a:pt x="1054170" y="0"/>
                    <a:pt x="1078653" y="24484"/>
                    <a:pt x="1078653" y="54685"/>
                  </a:cubicBezTo>
                  <a:lnTo>
                    <a:pt x="1078653" y="95941"/>
                  </a:lnTo>
                  <a:cubicBezTo>
                    <a:pt x="1078653" y="126143"/>
                    <a:pt x="1054170" y="150627"/>
                    <a:pt x="1023968" y="150627"/>
                  </a:cubicBezTo>
                  <a:lnTo>
                    <a:pt x="54685" y="150627"/>
                  </a:lnTo>
                  <a:cubicBezTo>
                    <a:pt x="24484" y="150627"/>
                    <a:pt x="0" y="126143"/>
                    <a:pt x="0" y="95941"/>
                  </a:cubicBezTo>
                  <a:lnTo>
                    <a:pt x="0" y="54685"/>
                  </a:lnTo>
                  <a:cubicBezTo>
                    <a:pt x="0" y="24484"/>
                    <a:pt x="24484" y="0"/>
                    <a:pt x="54685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76200"/>
              <a:ext cx="1078653" cy="226827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5124406" y="5863110"/>
            <a:ext cx="5160369" cy="600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7"/>
              </a:lnSpc>
            </a:pPr>
            <a:r>
              <a:rPr lang="en-US" sz="3191" b="1" spc="127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Economie-gestion</a:t>
            </a:r>
          </a:p>
        </p:txBody>
      </p:sp>
      <p:grpSp>
        <p:nvGrpSpPr>
          <p:cNvPr id="40" name="Group 40"/>
          <p:cNvGrpSpPr/>
          <p:nvPr/>
        </p:nvGrpSpPr>
        <p:grpSpPr>
          <a:xfrm>
            <a:off x="1565076" y="5852416"/>
            <a:ext cx="3129324" cy="751242"/>
            <a:chOff x="0" y="0"/>
            <a:chExt cx="627440" cy="150627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627440" cy="150627"/>
            </a:xfrm>
            <a:custGeom>
              <a:avLst/>
              <a:gdLst/>
              <a:ahLst/>
              <a:cxnLst/>
              <a:rect l="l" t="t" r="r" b="b"/>
              <a:pathLst>
                <a:path w="627440" h="150627">
                  <a:moveTo>
                    <a:pt x="75313" y="0"/>
                  </a:moveTo>
                  <a:lnTo>
                    <a:pt x="552126" y="0"/>
                  </a:lnTo>
                  <a:cubicBezTo>
                    <a:pt x="572101" y="0"/>
                    <a:pt x="591257" y="7935"/>
                    <a:pt x="605381" y="22059"/>
                  </a:cubicBezTo>
                  <a:cubicBezTo>
                    <a:pt x="619505" y="36183"/>
                    <a:pt x="627440" y="55339"/>
                    <a:pt x="627440" y="75313"/>
                  </a:cubicBezTo>
                  <a:lnTo>
                    <a:pt x="627440" y="75313"/>
                  </a:lnTo>
                  <a:cubicBezTo>
                    <a:pt x="627440" y="116908"/>
                    <a:pt x="593721" y="150627"/>
                    <a:pt x="552126" y="150627"/>
                  </a:cubicBezTo>
                  <a:lnTo>
                    <a:pt x="75313" y="150627"/>
                  </a:lnTo>
                  <a:cubicBezTo>
                    <a:pt x="55339" y="150627"/>
                    <a:pt x="36183" y="142692"/>
                    <a:pt x="22059" y="128568"/>
                  </a:cubicBezTo>
                  <a:cubicBezTo>
                    <a:pt x="7935" y="114444"/>
                    <a:pt x="0" y="95288"/>
                    <a:pt x="0" y="75313"/>
                  </a:cubicBezTo>
                  <a:lnTo>
                    <a:pt x="0" y="75313"/>
                  </a:lnTo>
                  <a:cubicBezTo>
                    <a:pt x="0" y="55339"/>
                    <a:pt x="7935" y="36183"/>
                    <a:pt x="22059" y="22059"/>
                  </a:cubicBezTo>
                  <a:cubicBezTo>
                    <a:pt x="36183" y="7935"/>
                    <a:pt x="55339" y="0"/>
                    <a:pt x="75313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0" y="-76200"/>
              <a:ext cx="627440" cy="226827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43" name="TextBox 43"/>
          <p:cNvSpPr txBox="1"/>
          <p:nvPr/>
        </p:nvSpPr>
        <p:spPr>
          <a:xfrm>
            <a:off x="1378265" y="5871555"/>
            <a:ext cx="3455612" cy="58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7"/>
              </a:lnSpc>
            </a:pPr>
            <a:r>
              <a:rPr lang="en-US" sz="3191" b="1" spc="127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Histoire</a:t>
            </a:r>
          </a:p>
        </p:txBody>
      </p:sp>
      <p:grpSp>
        <p:nvGrpSpPr>
          <p:cNvPr id="44" name="Group 44"/>
          <p:cNvGrpSpPr/>
          <p:nvPr/>
        </p:nvGrpSpPr>
        <p:grpSpPr>
          <a:xfrm>
            <a:off x="4521959" y="6791318"/>
            <a:ext cx="4036931" cy="751242"/>
            <a:chOff x="0" y="0"/>
            <a:chExt cx="809418" cy="150627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809418" cy="150627"/>
            </a:xfrm>
            <a:custGeom>
              <a:avLst/>
              <a:gdLst/>
              <a:ahLst/>
              <a:cxnLst/>
              <a:rect l="l" t="t" r="r" b="b"/>
              <a:pathLst>
                <a:path w="809418" h="150627">
                  <a:moveTo>
                    <a:pt x="72875" y="0"/>
                  </a:moveTo>
                  <a:lnTo>
                    <a:pt x="736542" y="0"/>
                  </a:lnTo>
                  <a:cubicBezTo>
                    <a:pt x="755870" y="0"/>
                    <a:pt x="774406" y="7678"/>
                    <a:pt x="788073" y="21345"/>
                  </a:cubicBezTo>
                  <a:cubicBezTo>
                    <a:pt x="801740" y="35012"/>
                    <a:pt x="809418" y="53548"/>
                    <a:pt x="809418" y="72875"/>
                  </a:cubicBezTo>
                  <a:lnTo>
                    <a:pt x="809418" y="77751"/>
                  </a:lnTo>
                  <a:cubicBezTo>
                    <a:pt x="809418" y="97079"/>
                    <a:pt x="801740" y="115615"/>
                    <a:pt x="788073" y="129282"/>
                  </a:cubicBezTo>
                  <a:cubicBezTo>
                    <a:pt x="774406" y="142949"/>
                    <a:pt x="755870" y="150627"/>
                    <a:pt x="736542" y="150627"/>
                  </a:cubicBezTo>
                  <a:lnTo>
                    <a:pt x="72875" y="150627"/>
                  </a:lnTo>
                  <a:cubicBezTo>
                    <a:pt x="53548" y="150627"/>
                    <a:pt x="35012" y="142949"/>
                    <a:pt x="21345" y="129282"/>
                  </a:cubicBezTo>
                  <a:cubicBezTo>
                    <a:pt x="7678" y="115615"/>
                    <a:pt x="0" y="97079"/>
                    <a:pt x="0" y="77751"/>
                  </a:cubicBezTo>
                  <a:lnTo>
                    <a:pt x="0" y="72875"/>
                  </a:lnTo>
                  <a:cubicBezTo>
                    <a:pt x="0" y="53548"/>
                    <a:pt x="7678" y="35012"/>
                    <a:pt x="21345" y="21345"/>
                  </a:cubicBezTo>
                  <a:cubicBezTo>
                    <a:pt x="35012" y="7678"/>
                    <a:pt x="53548" y="0"/>
                    <a:pt x="72875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0" y="-76200"/>
              <a:ext cx="809418" cy="226827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4521959" y="6817857"/>
            <a:ext cx="4036931" cy="58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7"/>
              </a:lnSpc>
            </a:pPr>
            <a:r>
              <a:rPr lang="en-US" sz="3191" b="1" spc="127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Informatique</a:t>
            </a:r>
          </a:p>
        </p:txBody>
      </p:sp>
      <p:grpSp>
        <p:nvGrpSpPr>
          <p:cNvPr id="48" name="Group 48"/>
          <p:cNvGrpSpPr/>
          <p:nvPr/>
        </p:nvGrpSpPr>
        <p:grpSpPr>
          <a:xfrm>
            <a:off x="6084161" y="7651398"/>
            <a:ext cx="2800897" cy="751242"/>
            <a:chOff x="0" y="0"/>
            <a:chExt cx="561589" cy="150627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561589" cy="150627"/>
            </a:xfrm>
            <a:custGeom>
              <a:avLst/>
              <a:gdLst/>
              <a:ahLst/>
              <a:cxnLst/>
              <a:rect l="l" t="t" r="r" b="b"/>
              <a:pathLst>
                <a:path w="561589" h="150627">
                  <a:moveTo>
                    <a:pt x="75313" y="0"/>
                  </a:moveTo>
                  <a:lnTo>
                    <a:pt x="486276" y="0"/>
                  </a:lnTo>
                  <a:cubicBezTo>
                    <a:pt x="506250" y="0"/>
                    <a:pt x="525406" y="7935"/>
                    <a:pt x="539530" y="22059"/>
                  </a:cubicBezTo>
                  <a:cubicBezTo>
                    <a:pt x="553654" y="36183"/>
                    <a:pt x="561589" y="55339"/>
                    <a:pt x="561589" y="75313"/>
                  </a:cubicBezTo>
                  <a:lnTo>
                    <a:pt x="561589" y="75313"/>
                  </a:lnTo>
                  <a:cubicBezTo>
                    <a:pt x="561589" y="116908"/>
                    <a:pt x="527870" y="150627"/>
                    <a:pt x="486276" y="150627"/>
                  </a:cubicBezTo>
                  <a:lnTo>
                    <a:pt x="75313" y="150627"/>
                  </a:lnTo>
                  <a:cubicBezTo>
                    <a:pt x="55339" y="150627"/>
                    <a:pt x="36183" y="142692"/>
                    <a:pt x="22059" y="128568"/>
                  </a:cubicBezTo>
                  <a:cubicBezTo>
                    <a:pt x="7935" y="114444"/>
                    <a:pt x="0" y="95288"/>
                    <a:pt x="0" y="75313"/>
                  </a:cubicBezTo>
                  <a:lnTo>
                    <a:pt x="0" y="75313"/>
                  </a:lnTo>
                  <a:cubicBezTo>
                    <a:pt x="0" y="55339"/>
                    <a:pt x="7935" y="36183"/>
                    <a:pt x="22059" y="22059"/>
                  </a:cubicBezTo>
                  <a:cubicBezTo>
                    <a:pt x="36183" y="7935"/>
                    <a:pt x="55339" y="0"/>
                    <a:pt x="75313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TextBox 50"/>
            <p:cNvSpPr txBox="1"/>
            <p:nvPr/>
          </p:nvSpPr>
          <p:spPr>
            <a:xfrm>
              <a:off x="0" y="-76200"/>
              <a:ext cx="561589" cy="226827"/>
            </a:xfrm>
            <a:prstGeom prst="rect">
              <a:avLst/>
            </a:prstGeom>
          </p:spPr>
          <p:txBody>
            <a:bodyPr lIns="112318" tIns="112318" rIns="112318" bIns="112318" rtlCol="0" anchor="ctr"/>
            <a:lstStyle/>
            <a:p>
              <a:pPr algn="ctr">
                <a:lnSpc>
                  <a:spcPts val="2700"/>
                </a:lnSpc>
              </a:pPr>
              <a:endParaRPr/>
            </a:p>
          </p:txBody>
        </p:sp>
      </p:grpSp>
      <p:sp>
        <p:nvSpPr>
          <p:cNvPr id="51" name="TextBox 51"/>
          <p:cNvSpPr txBox="1"/>
          <p:nvPr/>
        </p:nvSpPr>
        <p:spPr>
          <a:xfrm>
            <a:off x="6084161" y="7677936"/>
            <a:ext cx="2922776" cy="58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7"/>
              </a:lnSpc>
            </a:pPr>
            <a:r>
              <a:rPr lang="en-US" sz="3191" b="1" spc="127">
                <a:solidFill>
                  <a:srgbClr val="6277FF"/>
                </a:solidFill>
                <a:latin typeface="Poppins Bold"/>
                <a:ea typeface="Poppins Bold"/>
                <a:cs typeface="Poppins Bold"/>
                <a:sym typeface="Poppins Bold"/>
              </a:rPr>
              <a:t>LAS Chimie</a:t>
            </a:r>
          </a:p>
        </p:txBody>
      </p:sp>
      <p:sp>
        <p:nvSpPr>
          <p:cNvPr id="52" name="Freeform 52"/>
          <p:cNvSpPr/>
          <p:nvPr/>
        </p:nvSpPr>
        <p:spPr>
          <a:xfrm>
            <a:off x="685525" y="8711109"/>
            <a:ext cx="593368" cy="870273"/>
          </a:xfrm>
          <a:custGeom>
            <a:avLst/>
            <a:gdLst/>
            <a:ahLst/>
            <a:cxnLst/>
            <a:rect l="l" t="t" r="r" b="b"/>
            <a:pathLst>
              <a:path w="593368" h="870273">
                <a:moveTo>
                  <a:pt x="0" y="0"/>
                </a:moveTo>
                <a:lnTo>
                  <a:pt x="593369" y="0"/>
                </a:lnTo>
                <a:lnTo>
                  <a:pt x="593369" y="870274"/>
                </a:lnTo>
                <a:lnTo>
                  <a:pt x="0" y="87027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3" name="TextBox 53"/>
          <p:cNvSpPr txBox="1"/>
          <p:nvPr/>
        </p:nvSpPr>
        <p:spPr>
          <a:xfrm>
            <a:off x="1645948" y="8866227"/>
            <a:ext cx="16171334" cy="1263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Je vous invite à consulter le forum (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carabinsnicois.fr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), vous rendre dans l’entête “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QUESTIONS SUR LA LAS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” et cliquer sur “</a:t>
            </a:r>
            <a:r>
              <a:rPr lang="en-US" sz="239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Témoignages</a:t>
            </a:r>
            <a:r>
              <a:rPr lang="en-US" sz="23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” afin d’avoir le retour des étudiants (LAS 1/2/3) de l’année dernière sur leur vécu de l’année en fonction de leur licence notamment</a:t>
            </a:r>
          </a:p>
        </p:txBody>
      </p:sp>
      <p:sp>
        <p:nvSpPr>
          <p:cNvPr id="54" name="Freeform 54"/>
          <p:cNvSpPr/>
          <p:nvPr/>
        </p:nvSpPr>
        <p:spPr>
          <a:xfrm>
            <a:off x="14309423" y="2136643"/>
            <a:ext cx="3507859" cy="5265079"/>
          </a:xfrm>
          <a:custGeom>
            <a:avLst/>
            <a:gdLst/>
            <a:ahLst/>
            <a:cxnLst/>
            <a:rect l="l" t="t" r="r" b="b"/>
            <a:pathLst>
              <a:path w="3507859" h="5265079">
                <a:moveTo>
                  <a:pt x="0" y="0"/>
                </a:moveTo>
                <a:lnTo>
                  <a:pt x="3507859" y="0"/>
                </a:lnTo>
                <a:lnTo>
                  <a:pt x="3507859" y="5265079"/>
                </a:lnTo>
                <a:lnTo>
                  <a:pt x="0" y="52650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5" name="Freeform 55"/>
          <p:cNvSpPr/>
          <p:nvPr/>
        </p:nvSpPr>
        <p:spPr>
          <a:xfrm>
            <a:off x="292673" y="3430595"/>
            <a:ext cx="641911" cy="846645"/>
          </a:xfrm>
          <a:custGeom>
            <a:avLst/>
            <a:gdLst/>
            <a:ahLst/>
            <a:cxnLst/>
            <a:rect l="l" t="t" r="r" b="b"/>
            <a:pathLst>
              <a:path w="641911" h="846645">
                <a:moveTo>
                  <a:pt x="0" y="0"/>
                </a:moveTo>
                <a:lnTo>
                  <a:pt x="641912" y="0"/>
                </a:lnTo>
                <a:lnTo>
                  <a:pt x="641912" y="846646"/>
                </a:lnTo>
                <a:lnTo>
                  <a:pt x="0" y="8466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6" name="Freeform 56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7" name="Freeform 57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781"/>
    </mc:Choice>
    <mc:Fallback xmlns="">
      <p:transition spd="slow" advTm="10878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50769" y="4312869"/>
            <a:ext cx="8773393" cy="5715020"/>
          </a:xfrm>
          <a:custGeom>
            <a:avLst/>
            <a:gdLst/>
            <a:ahLst/>
            <a:cxnLst/>
            <a:rect l="l" t="t" r="r" b="b"/>
            <a:pathLst>
              <a:path w="8773393" h="5715020">
                <a:moveTo>
                  <a:pt x="0" y="0"/>
                </a:moveTo>
                <a:lnTo>
                  <a:pt x="8773393" y="0"/>
                </a:lnTo>
                <a:lnTo>
                  <a:pt x="8773393" y="5715020"/>
                </a:lnTo>
                <a:lnTo>
                  <a:pt x="0" y="57150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21473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9348643" y="6531543"/>
            <a:ext cx="11945619" cy="3496347"/>
          </a:xfrm>
          <a:custGeom>
            <a:avLst/>
            <a:gdLst/>
            <a:ahLst/>
            <a:cxnLst/>
            <a:rect l="l" t="t" r="r" b="b"/>
            <a:pathLst>
              <a:path w="11945619" h="3496347">
                <a:moveTo>
                  <a:pt x="0" y="0"/>
                </a:moveTo>
                <a:lnTo>
                  <a:pt x="11945619" y="0"/>
                </a:lnTo>
                <a:lnTo>
                  <a:pt x="11945619" y="3496346"/>
                </a:lnTo>
                <a:lnTo>
                  <a:pt x="0" y="34963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38550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TextBox 11"/>
          <p:cNvSpPr txBox="1"/>
          <p:nvPr/>
        </p:nvSpPr>
        <p:spPr>
          <a:xfrm>
            <a:off x="1154964" y="3236536"/>
            <a:ext cx="9095786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Témoignages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PASS / LAS ? Comment ça marche ?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14" name="Freeform 14"/>
          <p:cNvSpPr/>
          <p:nvPr/>
        </p:nvSpPr>
        <p:spPr>
          <a:xfrm>
            <a:off x="9971509" y="1440603"/>
            <a:ext cx="3196412" cy="4797616"/>
          </a:xfrm>
          <a:custGeom>
            <a:avLst/>
            <a:gdLst/>
            <a:ahLst/>
            <a:cxnLst/>
            <a:rect l="l" t="t" r="r" b="b"/>
            <a:pathLst>
              <a:path w="3196412" h="4797616">
                <a:moveTo>
                  <a:pt x="0" y="0"/>
                </a:moveTo>
                <a:lnTo>
                  <a:pt x="3196412" y="0"/>
                </a:lnTo>
                <a:lnTo>
                  <a:pt x="3196412" y="4797616"/>
                </a:lnTo>
                <a:lnTo>
                  <a:pt x="0" y="47976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5" name="Freeform 15"/>
          <p:cNvSpPr/>
          <p:nvPr/>
        </p:nvSpPr>
        <p:spPr>
          <a:xfrm>
            <a:off x="150769" y="3255586"/>
            <a:ext cx="801629" cy="680656"/>
          </a:xfrm>
          <a:custGeom>
            <a:avLst/>
            <a:gdLst/>
            <a:ahLst/>
            <a:cxnLst/>
            <a:rect l="l" t="t" r="r" b="b"/>
            <a:pathLst>
              <a:path w="801629" h="680656">
                <a:moveTo>
                  <a:pt x="0" y="0"/>
                </a:moveTo>
                <a:lnTo>
                  <a:pt x="801629" y="0"/>
                </a:lnTo>
                <a:lnTo>
                  <a:pt x="801629" y="680655"/>
                </a:lnTo>
                <a:lnTo>
                  <a:pt x="0" y="6806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6" name="Freeform 16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7" name="Freeform 17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648"/>
    </mc:Choice>
    <mc:Fallback xmlns="">
      <p:transition spd="slow" advTm="13264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502301" y="627775"/>
            <a:ext cx="9051207" cy="2084044"/>
            <a:chOff x="0" y="0"/>
            <a:chExt cx="2383857" cy="5488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83857" cy="548884"/>
            </a:xfrm>
            <a:custGeom>
              <a:avLst/>
              <a:gdLst/>
              <a:ahLst/>
              <a:cxnLst/>
              <a:rect l="l" t="t" r="r" b="b"/>
              <a:pathLst>
                <a:path w="2383857" h="548884">
                  <a:moveTo>
                    <a:pt x="43623" y="0"/>
                  </a:moveTo>
                  <a:lnTo>
                    <a:pt x="2340234" y="0"/>
                  </a:lnTo>
                  <a:cubicBezTo>
                    <a:pt x="2364326" y="0"/>
                    <a:pt x="2383857" y="19531"/>
                    <a:pt x="2383857" y="43623"/>
                  </a:cubicBezTo>
                  <a:lnTo>
                    <a:pt x="2383857" y="505261"/>
                  </a:lnTo>
                  <a:cubicBezTo>
                    <a:pt x="2383857" y="516831"/>
                    <a:pt x="2379261" y="527926"/>
                    <a:pt x="2371080" y="536107"/>
                  </a:cubicBezTo>
                  <a:cubicBezTo>
                    <a:pt x="2362899" y="544288"/>
                    <a:pt x="2351804" y="548884"/>
                    <a:pt x="2340234" y="548884"/>
                  </a:cubicBezTo>
                  <a:lnTo>
                    <a:pt x="43623" y="548884"/>
                  </a:lnTo>
                  <a:cubicBezTo>
                    <a:pt x="19531" y="548884"/>
                    <a:pt x="0" y="529353"/>
                    <a:pt x="0" y="505261"/>
                  </a:cubicBezTo>
                  <a:lnTo>
                    <a:pt x="0" y="43623"/>
                  </a:lnTo>
                  <a:cubicBezTo>
                    <a:pt x="0" y="19531"/>
                    <a:pt x="19531" y="0"/>
                    <a:pt x="43623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383857" cy="596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769" y="1015899"/>
            <a:ext cx="1307796" cy="130779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54964" y="3606526"/>
            <a:ext cx="12223573" cy="509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Nice et les études de santé : Nombres de tentatives de candidature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14500" y="1041595"/>
            <a:ext cx="6757145" cy="1289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PASS / LAS ? Comment ça marche ?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31071" y="1238860"/>
            <a:ext cx="1147194" cy="93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2"/>
              </a:lnSpc>
            </a:pPr>
            <a:r>
              <a:rPr lang="en-US" sz="5501" b="1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71083" y="4830839"/>
            <a:ext cx="13320487" cy="1888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47"/>
              </a:lnSpc>
            </a:pPr>
            <a:r>
              <a:rPr lang="en-US" sz="6316" b="1" spc="126">
                <a:solidFill>
                  <a:srgbClr val="6277FF"/>
                </a:solidFill>
                <a:latin typeface="Kollektif Bold"/>
                <a:ea typeface="Kollektif Bold"/>
                <a:cs typeface="Kollektif Bold"/>
                <a:sym typeface="Kollektif Bold"/>
              </a:rPr>
              <a:t>Maximum 2 tentatives pour accéder en MMOPK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71083" y="6983731"/>
            <a:ext cx="13320487" cy="18883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47"/>
              </a:lnSpc>
            </a:pPr>
            <a:r>
              <a:rPr lang="en-US" sz="6316" b="1" spc="126">
                <a:solidFill>
                  <a:srgbClr val="363839"/>
                </a:solidFill>
                <a:latin typeface="Kollektif Bold"/>
                <a:ea typeface="Kollektif Bold"/>
                <a:cs typeface="Kollektif Bold"/>
                <a:sym typeface="Kollektif Bold"/>
              </a:rPr>
              <a:t>Mais possibilité de faire une :</a:t>
            </a:r>
          </a:p>
          <a:p>
            <a:pPr algn="ctr">
              <a:lnSpc>
                <a:spcPts val="6947"/>
              </a:lnSpc>
            </a:pPr>
            <a:r>
              <a:rPr lang="en-US" sz="6316" b="1" spc="126">
                <a:solidFill>
                  <a:srgbClr val="363839"/>
                </a:solidFill>
                <a:latin typeface="Kollektif Bold"/>
                <a:ea typeface="Kollektif Bold"/>
                <a:cs typeface="Kollektif Bold"/>
                <a:sym typeface="Kollektif Bold"/>
              </a:rPr>
              <a:t>LAS </a:t>
            </a:r>
            <a:r>
              <a:rPr lang="en-US" sz="6316" b="1" spc="126">
                <a:solidFill>
                  <a:srgbClr val="6277FF"/>
                </a:solidFill>
                <a:latin typeface="Kollektif Bold"/>
                <a:ea typeface="Kollektif Bold"/>
                <a:cs typeface="Kollektif Bold"/>
                <a:sym typeface="Kollektif Bold"/>
              </a:rPr>
              <a:t>1 </a:t>
            </a:r>
            <a:r>
              <a:rPr lang="en-US" sz="6316" b="1" spc="126">
                <a:solidFill>
                  <a:srgbClr val="363839"/>
                </a:solidFill>
                <a:latin typeface="Kollektif Bold"/>
                <a:ea typeface="Kollektif Bold"/>
                <a:cs typeface="Kollektif Bold"/>
                <a:sym typeface="Kollektif Bold"/>
              </a:rPr>
              <a:t>/ LAS </a:t>
            </a:r>
            <a:r>
              <a:rPr lang="en-US" sz="6316" b="1" spc="126">
                <a:solidFill>
                  <a:srgbClr val="6277FF"/>
                </a:solidFill>
                <a:latin typeface="Kollektif Bold"/>
                <a:ea typeface="Kollektif Bold"/>
                <a:cs typeface="Kollektif Bold"/>
                <a:sym typeface="Kollektif Bold"/>
              </a:rPr>
              <a:t>2 </a:t>
            </a:r>
            <a:r>
              <a:rPr lang="en-US" sz="6316" b="1" spc="126">
                <a:solidFill>
                  <a:srgbClr val="363839"/>
                </a:solidFill>
                <a:latin typeface="Kollektif Bold"/>
                <a:ea typeface="Kollektif Bold"/>
                <a:cs typeface="Kollektif Bold"/>
                <a:sym typeface="Kollektif Bold"/>
              </a:rPr>
              <a:t>/ LAS </a:t>
            </a:r>
            <a:r>
              <a:rPr lang="en-US" sz="6316" b="1" spc="126">
                <a:solidFill>
                  <a:srgbClr val="6277FF"/>
                </a:solidFill>
                <a:latin typeface="Kollektif Bold"/>
                <a:ea typeface="Kollektif Bold"/>
                <a:cs typeface="Kollektif Bold"/>
                <a:sym typeface="Kollektif Bold"/>
              </a:rPr>
              <a:t>3</a:t>
            </a:r>
          </a:p>
        </p:txBody>
      </p:sp>
      <p:sp>
        <p:nvSpPr>
          <p:cNvPr id="14" name="Freeform 14"/>
          <p:cNvSpPr/>
          <p:nvPr/>
        </p:nvSpPr>
        <p:spPr>
          <a:xfrm>
            <a:off x="13863020" y="3801798"/>
            <a:ext cx="3887342" cy="5834659"/>
          </a:xfrm>
          <a:custGeom>
            <a:avLst/>
            <a:gdLst/>
            <a:ahLst/>
            <a:cxnLst/>
            <a:rect l="l" t="t" r="r" b="b"/>
            <a:pathLst>
              <a:path w="3887342" h="5834659">
                <a:moveTo>
                  <a:pt x="0" y="0"/>
                </a:moveTo>
                <a:lnTo>
                  <a:pt x="3887342" y="0"/>
                </a:lnTo>
                <a:lnTo>
                  <a:pt x="3887342" y="5834660"/>
                </a:lnTo>
                <a:lnTo>
                  <a:pt x="0" y="58346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5" name="Freeform 15"/>
          <p:cNvSpPr/>
          <p:nvPr/>
        </p:nvSpPr>
        <p:spPr>
          <a:xfrm>
            <a:off x="364421" y="3553460"/>
            <a:ext cx="620154" cy="620154"/>
          </a:xfrm>
          <a:custGeom>
            <a:avLst/>
            <a:gdLst/>
            <a:ahLst/>
            <a:cxnLst/>
            <a:rect l="l" t="t" r="r" b="b"/>
            <a:pathLst>
              <a:path w="620154" h="620154">
                <a:moveTo>
                  <a:pt x="0" y="0"/>
                </a:moveTo>
                <a:lnTo>
                  <a:pt x="620154" y="0"/>
                </a:lnTo>
                <a:lnTo>
                  <a:pt x="620154" y="620154"/>
                </a:lnTo>
                <a:lnTo>
                  <a:pt x="0" y="62015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6" name="Freeform 16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7" name="Freeform 17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123"/>
    </mc:Choice>
    <mc:Fallback xmlns="">
      <p:transition spd="slow" advTm="9112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-698500" y="3743325"/>
            <a:ext cx="5245100" cy="1332778"/>
            <a:chOff x="0" y="0"/>
            <a:chExt cx="1381426" cy="35102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81426" cy="351020"/>
            </a:xfrm>
            <a:custGeom>
              <a:avLst/>
              <a:gdLst/>
              <a:ahLst/>
              <a:cxnLst/>
              <a:rect l="l" t="t" r="r" b="b"/>
              <a:pathLst>
                <a:path w="1381426" h="351020">
                  <a:moveTo>
                    <a:pt x="75277" y="0"/>
                  </a:moveTo>
                  <a:lnTo>
                    <a:pt x="1306148" y="0"/>
                  </a:lnTo>
                  <a:cubicBezTo>
                    <a:pt x="1326113" y="0"/>
                    <a:pt x="1345260" y="7931"/>
                    <a:pt x="1359377" y="22048"/>
                  </a:cubicBezTo>
                  <a:cubicBezTo>
                    <a:pt x="1373495" y="36166"/>
                    <a:pt x="1381426" y="55313"/>
                    <a:pt x="1381426" y="75277"/>
                  </a:cubicBezTo>
                  <a:lnTo>
                    <a:pt x="1381426" y="275742"/>
                  </a:lnTo>
                  <a:cubicBezTo>
                    <a:pt x="1381426" y="295707"/>
                    <a:pt x="1373495" y="314854"/>
                    <a:pt x="1359377" y="328971"/>
                  </a:cubicBezTo>
                  <a:cubicBezTo>
                    <a:pt x="1345260" y="343089"/>
                    <a:pt x="1326113" y="351020"/>
                    <a:pt x="1306148" y="351020"/>
                  </a:cubicBezTo>
                  <a:lnTo>
                    <a:pt x="75277" y="351020"/>
                  </a:lnTo>
                  <a:cubicBezTo>
                    <a:pt x="55313" y="351020"/>
                    <a:pt x="36166" y="343089"/>
                    <a:pt x="22048" y="328971"/>
                  </a:cubicBezTo>
                  <a:cubicBezTo>
                    <a:pt x="7931" y="314854"/>
                    <a:pt x="0" y="295707"/>
                    <a:pt x="0" y="275742"/>
                  </a:cubicBezTo>
                  <a:lnTo>
                    <a:pt x="0" y="75277"/>
                  </a:lnTo>
                  <a:cubicBezTo>
                    <a:pt x="0" y="55313"/>
                    <a:pt x="7931" y="36166"/>
                    <a:pt x="22048" y="22048"/>
                  </a:cubicBezTo>
                  <a:cubicBezTo>
                    <a:pt x="36166" y="7931"/>
                    <a:pt x="55313" y="0"/>
                    <a:pt x="75277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1381426" cy="3986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3741400" y="3743325"/>
            <a:ext cx="5118100" cy="1332778"/>
            <a:chOff x="0" y="0"/>
            <a:chExt cx="1347977" cy="35102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47977" cy="351020"/>
            </a:xfrm>
            <a:custGeom>
              <a:avLst/>
              <a:gdLst/>
              <a:ahLst/>
              <a:cxnLst/>
              <a:rect l="l" t="t" r="r" b="b"/>
              <a:pathLst>
                <a:path w="1347977" h="351020">
                  <a:moveTo>
                    <a:pt x="77145" y="0"/>
                  </a:moveTo>
                  <a:lnTo>
                    <a:pt x="1270832" y="0"/>
                  </a:lnTo>
                  <a:cubicBezTo>
                    <a:pt x="1291292" y="0"/>
                    <a:pt x="1310914" y="8128"/>
                    <a:pt x="1325382" y="22595"/>
                  </a:cubicBezTo>
                  <a:cubicBezTo>
                    <a:pt x="1339849" y="37063"/>
                    <a:pt x="1347977" y="56685"/>
                    <a:pt x="1347977" y="77145"/>
                  </a:cubicBezTo>
                  <a:lnTo>
                    <a:pt x="1347977" y="273874"/>
                  </a:lnTo>
                  <a:cubicBezTo>
                    <a:pt x="1347977" y="316480"/>
                    <a:pt x="1313438" y="351020"/>
                    <a:pt x="1270832" y="351020"/>
                  </a:cubicBezTo>
                  <a:lnTo>
                    <a:pt x="77145" y="351020"/>
                  </a:lnTo>
                  <a:cubicBezTo>
                    <a:pt x="34539" y="351020"/>
                    <a:pt x="0" y="316480"/>
                    <a:pt x="0" y="273874"/>
                  </a:cubicBezTo>
                  <a:lnTo>
                    <a:pt x="0" y="77145"/>
                  </a:lnTo>
                  <a:cubicBezTo>
                    <a:pt x="0" y="34539"/>
                    <a:pt x="34539" y="0"/>
                    <a:pt x="77145" y="0"/>
                  </a:cubicBez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347977" cy="3986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4933297" y="2823782"/>
            <a:ext cx="8421405" cy="3885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34"/>
              </a:lnSpc>
            </a:pPr>
            <a:r>
              <a:rPr lang="en-US" sz="7382" b="1">
                <a:solidFill>
                  <a:srgbClr val="004AAD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MERCI POUR VOTRE ATTENTION</a:t>
            </a:r>
          </a:p>
        </p:txBody>
      </p:sp>
      <p:sp>
        <p:nvSpPr>
          <p:cNvPr id="10" name="Freeform 10"/>
          <p:cNvSpPr/>
          <p:nvPr/>
        </p:nvSpPr>
        <p:spPr>
          <a:xfrm>
            <a:off x="1160130" y="8999639"/>
            <a:ext cx="762324" cy="762324"/>
          </a:xfrm>
          <a:custGeom>
            <a:avLst/>
            <a:gdLst/>
            <a:ahLst/>
            <a:cxnLst/>
            <a:rect l="l" t="t" r="r" b="b"/>
            <a:pathLst>
              <a:path w="762324" h="762324">
                <a:moveTo>
                  <a:pt x="0" y="0"/>
                </a:moveTo>
                <a:lnTo>
                  <a:pt x="762324" y="0"/>
                </a:lnTo>
                <a:lnTo>
                  <a:pt x="762324" y="762323"/>
                </a:lnTo>
                <a:lnTo>
                  <a:pt x="0" y="7623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TextBox 11"/>
          <p:cNvSpPr txBox="1"/>
          <p:nvPr/>
        </p:nvSpPr>
        <p:spPr>
          <a:xfrm>
            <a:off x="2322504" y="9057212"/>
            <a:ext cx="5610566" cy="572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641"/>
              </a:lnSpc>
              <a:spcBef>
                <a:spcPct val="0"/>
              </a:spcBef>
            </a:pPr>
            <a:r>
              <a:rPr lang="en-US" sz="3315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tutoratnicois@gmail.com</a:t>
            </a:r>
          </a:p>
        </p:txBody>
      </p:sp>
      <p:sp>
        <p:nvSpPr>
          <p:cNvPr id="12" name="Freeform 12"/>
          <p:cNvSpPr/>
          <p:nvPr/>
        </p:nvSpPr>
        <p:spPr>
          <a:xfrm>
            <a:off x="16726762" y="-116418"/>
            <a:ext cx="1866038" cy="1671079"/>
          </a:xfrm>
          <a:custGeom>
            <a:avLst/>
            <a:gdLst/>
            <a:ahLst/>
            <a:cxnLst/>
            <a:rect l="l" t="t" r="r" b="b"/>
            <a:pathLst>
              <a:path w="1866038" h="1671079">
                <a:moveTo>
                  <a:pt x="0" y="0"/>
                </a:moveTo>
                <a:lnTo>
                  <a:pt x="1866038" y="0"/>
                </a:lnTo>
                <a:lnTo>
                  <a:pt x="1866038" y="1671079"/>
                </a:lnTo>
                <a:lnTo>
                  <a:pt x="0" y="16710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Freeform 13"/>
          <p:cNvSpPr/>
          <p:nvPr/>
        </p:nvSpPr>
        <p:spPr>
          <a:xfrm>
            <a:off x="12754687" y="195715"/>
            <a:ext cx="3972075" cy="1046813"/>
          </a:xfrm>
          <a:custGeom>
            <a:avLst/>
            <a:gdLst/>
            <a:ahLst/>
            <a:cxnLst/>
            <a:rect l="l" t="t" r="r" b="b"/>
            <a:pathLst>
              <a:path w="3972075" h="1046813">
                <a:moveTo>
                  <a:pt x="0" y="0"/>
                </a:moveTo>
                <a:lnTo>
                  <a:pt x="3972075" y="0"/>
                </a:lnTo>
                <a:lnTo>
                  <a:pt x="3972075" y="1046813"/>
                </a:lnTo>
                <a:lnTo>
                  <a:pt x="0" y="104681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403"/>
    </mc:Choice>
    <mc:Fallback xmlns="">
      <p:transition spd="slow" advTm="15840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861</Words>
  <Application>Microsoft Office PowerPoint</Application>
  <PresentationFormat>Personnalisé</PresentationFormat>
  <Paragraphs>104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5" baseType="lpstr">
      <vt:lpstr>Poppins Bold</vt:lpstr>
      <vt:lpstr>Poppins</vt:lpstr>
      <vt:lpstr>Kollektif Bold</vt:lpstr>
      <vt:lpstr>League Spartan</vt:lpstr>
      <vt:lpstr>Poppins Italics</vt:lpstr>
      <vt:lpstr>Roboto</vt:lpstr>
      <vt:lpstr>Calibri</vt:lpstr>
      <vt:lpstr>Roboto Bold</vt:lpstr>
      <vt:lpstr>Arial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</dc:title>
  <dc:creator>Tom LAFFOND</dc:creator>
  <cp:lastModifiedBy>Tom LAFFOND</cp:lastModifiedBy>
  <cp:revision>2</cp:revision>
  <dcterms:created xsi:type="dcterms:W3CDTF">2006-08-16T00:00:00Z</dcterms:created>
  <dcterms:modified xsi:type="dcterms:W3CDTF">2026-01-17T14:38:31Z</dcterms:modified>
  <dc:identifier>DAG7rNj1nRI</dc:identifier>
</cp:coreProperties>
</file>