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</p:sldIdLst>
  <p:sldSz cx="18288000" cy="10287000"/>
  <p:notesSz cx="6858000" cy="9144000"/>
  <p:embeddedFontLst>
    <p:embeddedFont>
      <p:font typeface="ArchTH Condensed Bold" charset="1" panose="02000000000000000000"/>
      <p:regular r:id="rId53"/>
    </p:embeddedFont>
    <p:embeddedFont>
      <p:font typeface="Roboto" charset="1" panose="02000000000000000000"/>
      <p:regular r:id="rId54"/>
    </p:embeddedFont>
    <p:embeddedFont>
      <p:font typeface="Roboto Bold" charset="1" panose="02000000000000000000"/>
      <p:regular r:id="rId55"/>
    </p:embeddedFont>
    <p:embeddedFont>
      <p:font typeface="Open Sans Bold" charset="1" panose="020B0806030504020204"/>
      <p:regular r:id="rId56"/>
    </p:embeddedFont>
    <p:embeddedFont>
      <p:font typeface="Open Sans" charset="1" panose="020B0606030504020204"/>
      <p:regular r:id="rId57"/>
    </p:embeddedFont>
    <p:embeddedFont>
      <p:font typeface="ArchTH Condensed" charset="1" panose="02000000000000000000"/>
      <p:regular r:id="rId58"/>
    </p:embeddedFont>
    <p:embeddedFont>
      <p:font typeface="Arimo Bold" charset="1" panose="020B0704020202020204"/>
      <p:regular r:id="rId59"/>
    </p:embeddedFont>
    <p:embeddedFont>
      <p:font typeface="Arimo" charset="1" panose="020B0604020202020204"/>
      <p:regular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42" Target="slides/slide37.xml" Type="http://schemas.openxmlformats.org/officeDocument/2006/relationships/slide"/><Relationship Id="rId43" Target="slides/slide38.xml" Type="http://schemas.openxmlformats.org/officeDocument/2006/relationships/slide"/><Relationship Id="rId44" Target="slides/slide39.xml" Type="http://schemas.openxmlformats.org/officeDocument/2006/relationships/slide"/><Relationship Id="rId45" Target="slides/slide40.xml" Type="http://schemas.openxmlformats.org/officeDocument/2006/relationships/slide"/><Relationship Id="rId46" Target="slides/slide41.xml" Type="http://schemas.openxmlformats.org/officeDocument/2006/relationships/slide"/><Relationship Id="rId47" Target="slides/slide42.xml" Type="http://schemas.openxmlformats.org/officeDocument/2006/relationships/slide"/><Relationship Id="rId48" Target="slides/slide43.xml" Type="http://schemas.openxmlformats.org/officeDocument/2006/relationships/slide"/><Relationship Id="rId49" Target="slides/slide44.xml" Type="http://schemas.openxmlformats.org/officeDocument/2006/relationships/slide"/><Relationship Id="rId5" Target="tableStyles.xml" Type="http://schemas.openxmlformats.org/officeDocument/2006/relationships/tableStyles"/><Relationship Id="rId50" Target="slides/slide45.xml" Type="http://schemas.openxmlformats.org/officeDocument/2006/relationships/slide"/><Relationship Id="rId51" Target="slides/slide46.xml" Type="http://schemas.openxmlformats.org/officeDocument/2006/relationships/slide"/><Relationship Id="rId52" Target="slides/slide47.xml" Type="http://schemas.openxmlformats.org/officeDocument/2006/relationships/slide"/><Relationship Id="rId53" Target="fonts/font53.fntdata" Type="http://schemas.openxmlformats.org/officeDocument/2006/relationships/font"/><Relationship Id="rId54" Target="fonts/font54.fntdata" Type="http://schemas.openxmlformats.org/officeDocument/2006/relationships/font"/><Relationship Id="rId55" Target="fonts/font55.fntdata" Type="http://schemas.openxmlformats.org/officeDocument/2006/relationships/font"/><Relationship Id="rId56" Target="fonts/font56.fntdata" Type="http://schemas.openxmlformats.org/officeDocument/2006/relationships/font"/><Relationship Id="rId57" Target="fonts/font57.fntdata" Type="http://schemas.openxmlformats.org/officeDocument/2006/relationships/font"/><Relationship Id="rId58" Target="fonts/font58.fntdata" Type="http://schemas.openxmlformats.org/officeDocument/2006/relationships/font"/><Relationship Id="rId59" Target="fonts/font59.fntdata" Type="http://schemas.openxmlformats.org/officeDocument/2006/relationships/font"/><Relationship Id="rId6" Target="slides/slide1.xml" Type="http://schemas.openxmlformats.org/officeDocument/2006/relationships/slide"/><Relationship Id="rId60" Target="fonts/font60.fntdata" Type="http://schemas.openxmlformats.org/officeDocument/2006/relationships/font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svg" Type="http://schemas.openxmlformats.org/officeDocument/2006/relationships/image"/><Relationship Id="rId11" Target="../media/image7.png" Type="http://schemas.openxmlformats.org/officeDocument/2006/relationships/image"/><Relationship Id="rId12" Target="../media/image8.svg" Type="http://schemas.openxmlformats.org/officeDocument/2006/relationships/image"/><Relationship Id="rId2" Target="../media/image11.pn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1.png" Type="http://schemas.openxmlformats.org/officeDocument/2006/relationships/image"/><Relationship Id="rId6" Target="../media/image2.svg" Type="http://schemas.openxmlformats.org/officeDocument/2006/relationships/image"/><Relationship Id="rId7" Target="../media/image3.png" Type="http://schemas.openxmlformats.org/officeDocument/2006/relationships/image"/><Relationship Id="rId8" Target="../media/image4.svg" Type="http://schemas.openxmlformats.org/officeDocument/2006/relationships/image"/><Relationship Id="rId9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svg" Type="http://schemas.openxmlformats.org/officeDocument/2006/relationships/image"/><Relationship Id="rId11" Target="../media/image7.png" Type="http://schemas.openxmlformats.org/officeDocument/2006/relationships/image"/><Relationship Id="rId12" Target="../media/image8.svg" Type="http://schemas.openxmlformats.org/officeDocument/2006/relationships/image"/><Relationship Id="rId2" Target="../media/image12.jpe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1.png" Type="http://schemas.openxmlformats.org/officeDocument/2006/relationships/image"/><Relationship Id="rId6" Target="../media/image2.svg" Type="http://schemas.openxmlformats.org/officeDocument/2006/relationships/image"/><Relationship Id="rId7" Target="../media/image3.png" Type="http://schemas.openxmlformats.org/officeDocument/2006/relationships/image"/><Relationship Id="rId8" Target="../media/image4.svg" Type="http://schemas.openxmlformats.org/officeDocument/2006/relationships/image"/><Relationship Id="rId9" Target="../media/image5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13.jpeg" Type="http://schemas.openxmlformats.org/officeDocument/2006/relationships/image"/><Relationship Id="rId13" Target="../media/image14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15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16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17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18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18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3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19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20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387962" y="-10287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4718932" y="183329"/>
            <a:ext cx="845371" cy="845371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314840" y="8085698"/>
            <a:ext cx="3442340" cy="2908725"/>
          </a:xfrm>
          <a:custGeom>
            <a:avLst/>
            <a:gdLst/>
            <a:ahLst/>
            <a:cxnLst/>
            <a:rect r="r" b="b" t="t" l="l"/>
            <a:pathLst>
              <a:path h="2908725" w="3442340">
                <a:moveTo>
                  <a:pt x="0" y="0"/>
                </a:moveTo>
                <a:lnTo>
                  <a:pt x="3442340" y="0"/>
                </a:lnTo>
                <a:lnTo>
                  <a:pt x="3442340" y="2908725"/>
                </a:lnTo>
                <a:lnTo>
                  <a:pt x="0" y="29087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352739" y="5143500"/>
            <a:ext cx="4037502" cy="3274047"/>
          </a:xfrm>
          <a:custGeom>
            <a:avLst/>
            <a:gdLst/>
            <a:ahLst/>
            <a:cxnLst/>
            <a:rect r="r" b="b" t="t" l="l"/>
            <a:pathLst>
              <a:path h="3274047" w="4037502">
                <a:moveTo>
                  <a:pt x="0" y="0"/>
                </a:moveTo>
                <a:lnTo>
                  <a:pt x="4037501" y="0"/>
                </a:lnTo>
                <a:lnTo>
                  <a:pt x="4037501" y="3274047"/>
                </a:lnTo>
                <a:lnTo>
                  <a:pt x="0" y="32740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800731" y="2026995"/>
            <a:ext cx="3404062" cy="4114800"/>
          </a:xfrm>
          <a:custGeom>
            <a:avLst/>
            <a:gdLst/>
            <a:ahLst/>
            <a:cxnLst/>
            <a:rect r="r" b="b" t="t" l="l"/>
            <a:pathLst>
              <a:path h="4114800" w="3404062">
                <a:moveTo>
                  <a:pt x="0" y="0"/>
                </a:moveTo>
                <a:lnTo>
                  <a:pt x="3404062" y="0"/>
                </a:lnTo>
                <a:lnTo>
                  <a:pt x="340406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476635" y="2251283"/>
            <a:ext cx="9334730" cy="4858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Ce que tout professionnel de santé devrait savoir à propos des femmes enceintes 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3987221">
            <a:off x="15198391" y="6196456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1" y="0"/>
                </a:lnTo>
                <a:lnTo>
                  <a:pt x="6907851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6180007">
            <a:off x="-3250293" y="-3811973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1" y="0"/>
                </a:lnTo>
                <a:lnTo>
                  <a:pt x="6907851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5755794" y="7176438"/>
            <a:ext cx="6450614" cy="629478"/>
            <a:chOff x="0" y="0"/>
            <a:chExt cx="1698927" cy="16578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698927" cy="165789"/>
            </a:xfrm>
            <a:custGeom>
              <a:avLst/>
              <a:gdLst/>
              <a:ahLst/>
              <a:cxnLst/>
              <a:rect r="r" b="b" t="t" l="l"/>
              <a:pathLst>
                <a:path h="165789" w="1698927">
                  <a:moveTo>
                    <a:pt x="61209" y="0"/>
                  </a:moveTo>
                  <a:lnTo>
                    <a:pt x="1637718" y="0"/>
                  </a:lnTo>
                  <a:cubicBezTo>
                    <a:pt x="1671523" y="0"/>
                    <a:pt x="1698927" y="27404"/>
                    <a:pt x="1698927" y="61209"/>
                  </a:cubicBezTo>
                  <a:lnTo>
                    <a:pt x="1698927" y="104579"/>
                  </a:lnTo>
                  <a:cubicBezTo>
                    <a:pt x="1698927" y="138384"/>
                    <a:pt x="1671523" y="165789"/>
                    <a:pt x="1637718" y="165789"/>
                  </a:cubicBezTo>
                  <a:lnTo>
                    <a:pt x="61209" y="165789"/>
                  </a:lnTo>
                  <a:cubicBezTo>
                    <a:pt x="27404" y="165789"/>
                    <a:pt x="0" y="138384"/>
                    <a:pt x="0" y="104579"/>
                  </a:cubicBezTo>
                  <a:lnTo>
                    <a:pt x="0" y="61209"/>
                  </a:lnTo>
                  <a:cubicBezTo>
                    <a:pt x="0" y="27404"/>
                    <a:pt x="27404" y="0"/>
                    <a:pt x="6120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AB5B87"/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698927" cy="2038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5685654" y="7186377"/>
            <a:ext cx="6520754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Présenté par la team maïeutahiti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-275864" y="-512869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8" y="0"/>
                </a:lnTo>
                <a:lnTo>
                  <a:pt x="3257138" y="2641243"/>
                </a:lnTo>
                <a:lnTo>
                  <a:pt x="0" y="264124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322430" y="5277229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6091812" y="414020"/>
            <a:ext cx="5903077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Plan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2080749"/>
            <a:ext cx="7721143" cy="46997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83"/>
              </a:lnSpc>
            </a:pPr>
            <a:r>
              <a:rPr lang="en-US" sz="1988" b="true">
                <a:solidFill>
                  <a:srgbClr val="475173"/>
                </a:solidFill>
                <a:latin typeface="Roboto Bold"/>
                <a:ea typeface="Roboto Bold"/>
                <a:cs typeface="Roboto Bold"/>
                <a:sym typeface="Roboto Bold"/>
              </a:rPr>
              <a:t>I</a:t>
            </a: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.  </a:t>
            </a:r>
            <a:r>
              <a:rPr lang="en-US" sz="1988" b="true">
                <a:solidFill>
                  <a:srgbClr val="475173"/>
                </a:solidFill>
                <a:latin typeface="Roboto Bold"/>
                <a:ea typeface="Roboto Bold"/>
                <a:cs typeface="Roboto Bold"/>
                <a:sym typeface="Roboto Bold"/>
              </a:rPr>
              <a:t>   LE LANGAGE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A.   Les repères pour connaître le terme de la grossesse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B.   La durée d’une grossesse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C.   Épidémiologie française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D.   La mortalité maternelle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E.   QCM</a:t>
            </a:r>
          </a:p>
          <a:p>
            <a:pPr algn="l">
              <a:lnSpc>
                <a:spcPts val="2783"/>
              </a:lnSpc>
            </a:pPr>
            <a:r>
              <a:rPr lang="en-US" sz="1988" b="true">
                <a:solidFill>
                  <a:srgbClr val="475173"/>
                </a:solidFill>
                <a:latin typeface="Roboto Bold"/>
                <a:ea typeface="Roboto Bold"/>
                <a:cs typeface="Roboto Bold"/>
                <a:sym typeface="Roboto Bold"/>
              </a:rPr>
              <a:t>II</a:t>
            </a: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.    </a:t>
            </a:r>
            <a:r>
              <a:rPr lang="en-US" sz="1988" b="true">
                <a:solidFill>
                  <a:srgbClr val="475173"/>
                </a:solidFill>
                <a:latin typeface="Roboto Bold"/>
                <a:ea typeface="Roboto Bold"/>
                <a:cs typeface="Roboto Bold"/>
                <a:sym typeface="Roboto Bold"/>
              </a:rPr>
              <a:t>LE SUIVI D’UNE GROSSESSE PHYSIOLOGIQUE SINGLETON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A.   Généralités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B.   Le Suivi Clinique 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C.   Le Suivi Biologique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D.   Le Suivi Echographique</a:t>
            </a:r>
          </a:p>
          <a:p>
            <a:pPr algn="l">
              <a:lnSpc>
                <a:spcPts val="2783"/>
              </a:lnSpc>
            </a:pPr>
            <a:r>
              <a:rPr lang="en-US" sz="1988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E.   QCM </a:t>
            </a:r>
          </a:p>
          <a:p>
            <a:pPr algn="l">
              <a:lnSpc>
                <a:spcPts val="1670"/>
              </a:lnSpc>
            </a:pPr>
          </a:p>
          <a:p>
            <a:pPr algn="l">
              <a:lnSpc>
                <a:spcPts val="2031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8764661" y="1952868"/>
            <a:ext cx="7482185" cy="6330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475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III.</a:t>
            </a:r>
            <a:r>
              <a:rPr lang="en-US" b="true" sz="1999">
                <a:solidFill>
                  <a:srgbClr val="475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LA PRÉ</a:t>
            </a:r>
            <a:r>
              <a:rPr lang="en-US" b="true" sz="1999">
                <a:solidFill>
                  <a:srgbClr val="475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VENTION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A. Alimentation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B. Vaccination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C. Alcool, Tabac Et Drogues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D. Violences Faites Aux Femmes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E. Préparation À La Parentalité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F. Activité Physique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G. Médicaments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H. Odontologie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I. QCM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475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IV. QUELQUES PATHOLOGIES SPÉCIFIQUES DE LA GROSSESSE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A. Hyperémisis gravidarum/ hyperémèse gravidique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B. HTA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C. Les risques du diabète gestationnel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475173"/>
                </a:solidFill>
                <a:latin typeface="Open Sans"/>
                <a:ea typeface="Open Sans"/>
                <a:cs typeface="Open Sans"/>
                <a:sym typeface="Open Sans"/>
              </a:rPr>
              <a:t>D. Cholestase gravidique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475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V. ORGANISATION DE LA PÉRINATALITÉ EN FRANCE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475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VI. CORRECTION DES QCM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6187868" y="3739802"/>
            <a:ext cx="5912263" cy="1790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458"/>
              </a:lnSpc>
            </a:pPr>
            <a:r>
              <a:rPr lang="en-US" sz="1201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Le langage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989898" y="4491990"/>
            <a:ext cx="111442" cy="108585"/>
            <a:chOff x="0" y="0"/>
            <a:chExt cx="148590" cy="14478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3128010" y="4511992"/>
            <a:ext cx="111442" cy="108585"/>
            <a:chOff x="0" y="0"/>
            <a:chExt cx="148590" cy="1447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8487" y="48830"/>
              <a:ext cx="48033" cy="40010"/>
            </a:xfrm>
            <a:custGeom>
              <a:avLst/>
              <a:gdLst/>
              <a:ahLst/>
              <a:cxnLst/>
              <a:rect r="r" b="b" t="t" l="l"/>
              <a:pathLst>
                <a:path h="40010" w="48033">
                  <a:moveTo>
                    <a:pt x="48033" y="13400"/>
                  </a:moveTo>
                  <a:cubicBezTo>
                    <a:pt x="26443" y="47690"/>
                    <a:pt x="6123" y="41340"/>
                    <a:pt x="2313" y="34990"/>
                  </a:cubicBezTo>
                  <a:cubicBezTo>
                    <a:pt x="-2767" y="27370"/>
                    <a:pt x="1043" y="7050"/>
                    <a:pt x="8663" y="1970"/>
                  </a:cubicBezTo>
                  <a:cubicBezTo>
                    <a:pt x="15013" y="-3110"/>
                    <a:pt x="41683" y="3240"/>
                    <a:pt x="41683" y="3240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3344228" y="4590097"/>
            <a:ext cx="111442" cy="108585"/>
            <a:chOff x="0" y="0"/>
            <a:chExt cx="148590" cy="14478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533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3285172" y="4432935"/>
            <a:ext cx="111442" cy="108585"/>
            <a:chOff x="0" y="0"/>
            <a:chExt cx="148590" cy="14478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4012883" y="5219700"/>
            <a:ext cx="111442" cy="108585"/>
            <a:chOff x="0" y="0"/>
            <a:chExt cx="148590" cy="14478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49280" y="49054"/>
              <a:ext cx="48510" cy="40785"/>
            </a:xfrm>
            <a:custGeom>
              <a:avLst/>
              <a:gdLst/>
              <a:ahLst/>
              <a:cxnLst/>
              <a:rect r="r" b="b" t="t" l="l"/>
              <a:pathLst>
                <a:path h="40785" w="48510">
                  <a:moveTo>
                    <a:pt x="4851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2160" y="4286"/>
                    <a:pt x="4216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3934778" y="5731192"/>
            <a:ext cx="111442" cy="108585"/>
            <a:chOff x="0" y="0"/>
            <a:chExt cx="148590" cy="14478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48487" y="49054"/>
              <a:ext cx="48033" cy="40785"/>
            </a:xfrm>
            <a:custGeom>
              <a:avLst/>
              <a:gdLst/>
              <a:ahLst/>
              <a:cxnLst/>
              <a:rect r="r" b="b" t="t" l="l"/>
              <a:pathLst>
                <a:path h="40785" w="48033">
                  <a:moveTo>
                    <a:pt x="48033" y="14446"/>
                  </a:moveTo>
                  <a:cubicBezTo>
                    <a:pt x="26443" y="48736"/>
                    <a:pt x="6123" y="42386"/>
                    <a:pt x="2313" y="34766"/>
                  </a:cubicBezTo>
                  <a:cubicBezTo>
                    <a:pt x="-2767" y="28416"/>
                    <a:pt x="1043" y="6826"/>
                    <a:pt x="8663" y="1746"/>
                  </a:cubicBezTo>
                  <a:cubicBezTo>
                    <a:pt x="15013" y="-3334"/>
                    <a:pt x="41683" y="4286"/>
                    <a:pt x="41683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656108" y="1827854"/>
            <a:ext cx="7286704" cy="5474136"/>
          </a:xfrm>
          <a:custGeom>
            <a:avLst/>
            <a:gdLst/>
            <a:ahLst/>
            <a:cxnLst/>
            <a:rect r="r" b="b" t="t" l="l"/>
            <a:pathLst>
              <a:path h="5474136" w="7286704">
                <a:moveTo>
                  <a:pt x="0" y="0"/>
                </a:moveTo>
                <a:lnTo>
                  <a:pt x="7286704" y="0"/>
                </a:lnTo>
                <a:lnTo>
                  <a:pt x="7286704" y="5474137"/>
                </a:lnTo>
                <a:lnTo>
                  <a:pt x="0" y="547413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479084" y="-293990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3"/>
                </a:lnTo>
                <a:lnTo>
                  <a:pt x="0" y="264124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345188" y="411951"/>
            <a:ext cx="13597624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Les repères pour connaître le terme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476009" y="3675151"/>
            <a:ext cx="9903662" cy="4410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5071" indent="-282536" lvl="1">
              <a:lnSpc>
                <a:spcPts val="5025"/>
              </a:lnSpc>
              <a:buFont typeface="Arial"/>
              <a:buChar char="•"/>
            </a:pPr>
            <a:r>
              <a:rPr lang="en-US" sz="261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Semaines d’aménorrhées (SA): semaines avérées et finies</a:t>
            </a:r>
          </a:p>
          <a:p>
            <a:pPr algn="l" marL="565071" indent="-282536" lvl="1">
              <a:lnSpc>
                <a:spcPts val="5025"/>
              </a:lnSpc>
              <a:buFont typeface="Arial"/>
              <a:buChar char="•"/>
            </a:pPr>
            <a:r>
              <a:rPr lang="en-US" sz="261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Denier jour de règles (DDR) = J0</a:t>
            </a:r>
          </a:p>
          <a:p>
            <a:pPr algn="l" marL="565071" indent="-282536" lvl="1">
              <a:lnSpc>
                <a:spcPts val="5025"/>
              </a:lnSpc>
              <a:buFont typeface="Arial"/>
              <a:buChar char="•"/>
            </a:pPr>
            <a:r>
              <a:rPr lang="en-US" sz="261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Date grossesse (ovulation) = J15</a:t>
            </a:r>
          </a:p>
          <a:p>
            <a:pPr algn="l" marL="565071" indent="-282536" lvl="1">
              <a:lnSpc>
                <a:spcPts val="5025"/>
              </a:lnSpc>
              <a:buFont typeface="Arial"/>
              <a:buChar char="•"/>
            </a:pPr>
            <a:r>
              <a:rPr lang="en-US" sz="261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Dates repères: 15 S.A. = 3 mois </a:t>
            </a:r>
            <a:r>
              <a:rPr lang="en-US" sz="2617" u="sng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finis</a:t>
            </a:r>
          </a:p>
          <a:p>
            <a:pPr algn="l">
              <a:lnSpc>
                <a:spcPts val="5025"/>
              </a:lnSpc>
            </a:pPr>
            <a:r>
              <a:rPr lang="en-US" sz="261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               </a:t>
            </a:r>
            <a:r>
              <a:rPr lang="en-US" sz="261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28 S.A. = 6 mois </a:t>
            </a:r>
            <a:r>
              <a:rPr lang="en-US" sz="2617" u="sng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finis</a:t>
            </a:r>
          </a:p>
          <a:p>
            <a:pPr algn="l">
              <a:lnSpc>
                <a:spcPts val="5025"/>
              </a:lnSpc>
            </a:pPr>
            <a:r>
              <a:rPr lang="en-US" sz="261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               41 S.A. = 9 mois </a:t>
            </a:r>
            <a:r>
              <a:rPr lang="en-US" sz="2617" u="sng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finis</a:t>
            </a:r>
          </a:p>
          <a:p>
            <a:pPr algn="l" marL="565071" indent="-282536" lvl="1">
              <a:lnSpc>
                <a:spcPts val="5025"/>
              </a:lnSpc>
              <a:buFont typeface="Arial"/>
              <a:buChar char="•"/>
            </a:pPr>
            <a:r>
              <a:rPr lang="en-US" sz="261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9eme mois VS 9 mois: mésententes professionnels/ patientes surtout vers le terme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3200698" y="5112068"/>
            <a:ext cx="383858" cy="370522"/>
            <a:chOff x="0" y="0"/>
            <a:chExt cx="511810" cy="49403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8382" y="50403"/>
              <a:ext cx="414929" cy="393120"/>
            </a:xfrm>
            <a:custGeom>
              <a:avLst/>
              <a:gdLst/>
              <a:ahLst/>
              <a:cxnLst/>
              <a:rect r="r" b="b" t="t" l="l"/>
              <a:pathLst>
                <a:path h="393120" w="414929">
                  <a:moveTo>
                    <a:pt x="195458" y="67707"/>
                  </a:moveTo>
                  <a:cubicBezTo>
                    <a:pt x="123068" y="49927"/>
                    <a:pt x="74808" y="47387"/>
                    <a:pt x="59568" y="62627"/>
                  </a:cubicBezTo>
                  <a:cubicBezTo>
                    <a:pt x="46868" y="76597"/>
                    <a:pt x="48138" y="104537"/>
                    <a:pt x="53218" y="128667"/>
                  </a:cubicBezTo>
                  <a:cubicBezTo>
                    <a:pt x="59568" y="160417"/>
                    <a:pt x="86238" y="204867"/>
                    <a:pt x="115448" y="237887"/>
                  </a:cubicBezTo>
                  <a:cubicBezTo>
                    <a:pt x="147198" y="275987"/>
                    <a:pt x="201808" y="322977"/>
                    <a:pt x="242448" y="336947"/>
                  </a:cubicBezTo>
                  <a:cubicBezTo>
                    <a:pt x="272928" y="348377"/>
                    <a:pt x="312298" y="349647"/>
                    <a:pt x="332618" y="338217"/>
                  </a:cubicBezTo>
                  <a:cubicBezTo>
                    <a:pt x="351668" y="326787"/>
                    <a:pt x="361828" y="296307"/>
                    <a:pt x="366908" y="275987"/>
                  </a:cubicBezTo>
                  <a:cubicBezTo>
                    <a:pt x="370718" y="258207"/>
                    <a:pt x="368178" y="244237"/>
                    <a:pt x="361828" y="223917"/>
                  </a:cubicBezTo>
                  <a:cubicBezTo>
                    <a:pt x="352938" y="194707"/>
                    <a:pt x="331348" y="147717"/>
                    <a:pt x="303408" y="121047"/>
                  </a:cubicBezTo>
                  <a:cubicBezTo>
                    <a:pt x="274198" y="93107"/>
                    <a:pt x="201808" y="84217"/>
                    <a:pt x="189108" y="62627"/>
                  </a:cubicBezTo>
                  <a:cubicBezTo>
                    <a:pt x="182758" y="51197"/>
                    <a:pt x="185298" y="32147"/>
                    <a:pt x="191648" y="24527"/>
                  </a:cubicBezTo>
                  <a:cubicBezTo>
                    <a:pt x="196728" y="19447"/>
                    <a:pt x="210698" y="19447"/>
                    <a:pt x="217048" y="21987"/>
                  </a:cubicBezTo>
                  <a:cubicBezTo>
                    <a:pt x="223398" y="24527"/>
                    <a:pt x="231018" y="33417"/>
                    <a:pt x="232288" y="39767"/>
                  </a:cubicBezTo>
                  <a:cubicBezTo>
                    <a:pt x="233558" y="47387"/>
                    <a:pt x="231018" y="58817"/>
                    <a:pt x="224668" y="62627"/>
                  </a:cubicBezTo>
                  <a:cubicBezTo>
                    <a:pt x="219588" y="67707"/>
                    <a:pt x="201808" y="70247"/>
                    <a:pt x="194188" y="67707"/>
                  </a:cubicBezTo>
                  <a:cubicBezTo>
                    <a:pt x="187838" y="63897"/>
                    <a:pt x="181488" y="53737"/>
                    <a:pt x="181488" y="47387"/>
                  </a:cubicBezTo>
                  <a:cubicBezTo>
                    <a:pt x="181488" y="38497"/>
                    <a:pt x="190378" y="24527"/>
                    <a:pt x="197998" y="20717"/>
                  </a:cubicBezTo>
                  <a:cubicBezTo>
                    <a:pt x="205618" y="18177"/>
                    <a:pt x="222128" y="24527"/>
                    <a:pt x="228478" y="30877"/>
                  </a:cubicBezTo>
                  <a:cubicBezTo>
                    <a:pt x="232288" y="35957"/>
                    <a:pt x="232288" y="47387"/>
                    <a:pt x="231018" y="53737"/>
                  </a:cubicBezTo>
                  <a:cubicBezTo>
                    <a:pt x="229748" y="58817"/>
                    <a:pt x="225938" y="65167"/>
                    <a:pt x="220858" y="66437"/>
                  </a:cubicBezTo>
                  <a:cubicBezTo>
                    <a:pt x="213238" y="68977"/>
                    <a:pt x="191648" y="65167"/>
                    <a:pt x="185298" y="58817"/>
                  </a:cubicBezTo>
                  <a:cubicBezTo>
                    <a:pt x="181488" y="52467"/>
                    <a:pt x="180218" y="41037"/>
                    <a:pt x="184028" y="34687"/>
                  </a:cubicBezTo>
                  <a:cubicBezTo>
                    <a:pt x="187838" y="28337"/>
                    <a:pt x="197998" y="20717"/>
                    <a:pt x="209428" y="19447"/>
                  </a:cubicBezTo>
                  <a:cubicBezTo>
                    <a:pt x="232288" y="18177"/>
                    <a:pt x="289438" y="51197"/>
                    <a:pt x="317378" y="71517"/>
                  </a:cubicBezTo>
                  <a:cubicBezTo>
                    <a:pt x="337698" y="86757"/>
                    <a:pt x="350398" y="100727"/>
                    <a:pt x="365638" y="121047"/>
                  </a:cubicBezTo>
                  <a:cubicBezTo>
                    <a:pt x="383418" y="147717"/>
                    <a:pt x="405008" y="190897"/>
                    <a:pt x="412628" y="221377"/>
                  </a:cubicBezTo>
                  <a:cubicBezTo>
                    <a:pt x="416438" y="242967"/>
                    <a:pt x="415168" y="262017"/>
                    <a:pt x="411358" y="281067"/>
                  </a:cubicBezTo>
                  <a:cubicBezTo>
                    <a:pt x="407548" y="302657"/>
                    <a:pt x="399928" y="328057"/>
                    <a:pt x="391038" y="343297"/>
                  </a:cubicBezTo>
                  <a:cubicBezTo>
                    <a:pt x="383418" y="354727"/>
                    <a:pt x="377068" y="361077"/>
                    <a:pt x="365638" y="368697"/>
                  </a:cubicBezTo>
                  <a:cubicBezTo>
                    <a:pt x="349128" y="378857"/>
                    <a:pt x="318648" y="390287"/>
                    <a:pt x="294518" y="392827"/>
                  </a:cubicBezTo>
                  <a:cubicBezTo>
                    <a:pt x="270388" y="394097"/>
                    <a:pt x="247528" y="391557"/>
                    <a:pt x="220858" y="378857"/>
                  </a:cubicBezTo>
                  <a:cubicBezTo>
                    <a:pt x="176408" y="359807"/>
                    <a:pt x="101478" y="296307"/>
                    <a:pt x="68458" y="262017"/>
                  </a:cubicBezTo>
                  <a:cubicBezTo>
                    <a:pt x="48138" y="240427"/>
                    <a:pt x="37978" y="225187"/>
                    <a:pt x="27818" y="204867"/>
                  </a:cubicBezTo>
                  <a:cubicBezTo>
                    <a:pt x="16388" y="182007"/>
                    <a:pt x="4958" y="154067"/>
                    <a:pt x="2418" y="127397"/>
                  </a:cubicBezTo>
                  <a:cubicBezTo>
                    <a:pt x="-1392" y="101997"/>
                    <a:pt x="-1392" y="66437"/>
                    <a:pt x="7498" y="47387"/>
                  </a:cubicBezTo>
                  <a:cubicBezTo>
                    <a:pt x="13848" y="33417"/>
                    <a:pt x="25278" y="24527"/>
                    <a:pt x="39248" y="16907"/>
                  </a:cubicBezTo>
                  <a:cubicBezTo>
                    <a:pt x="54488" y="8017"/>
                    <a:pt x="74808" y="2937"/>
                    <a:pt x="97668" y="397"/>
                  </a:cubicBezTo>
                  <a:cubicBezTo>
                    <a:pt x="126878" y="-873"/>
                    <a:pt x="172598" y="397"/>
                    <a:pt x="196728" y="11827"/>
                  </a:cubicBezTo>
                  <a:cubicBezTo>
                    <a:pt x="213238" y="19447"/>
                    <a:pt x="231018" y="37227"/>
                    <a:pt x="232288" y="47387"/>
                  </a:cubicBezTo>
                  <a:cubicBezTo>
                    <a:pt x="233558" y="55007"/>
                    <a:pt x="225938" y="63897"/>
                    <a:pt x="219588" y="67707"/>
                  </a:cubicBezTo>
                  <a:cubicBezTo>
                    <a:pt x="213238" y="70247"/>
                    <a:pt x="195458" y="67707"/>
                    <a:pt x="195458" y="67707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11269028" y="5411153"/>
            <a:ext cx="360045" cy="412432"/>
            <a:chOff x="0" y="0"/>
            <a:chExt cx="480060" cy="54991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48395" y="50476"/>
              <a:ext cx="386888" cy="447993"/>
            </a:xfrm>
            <a:custGeom>
              <a:avLst/>
              <a:gdLst/>
              <a:ahLst/>
              <a:cxnLst/>
              <a:rect r="r" b="b" t="t" l="l"/>
              <a:pathLst>
                <a:path h="447993" w="386888">
                  <a:moveTo>
                    <a:pt x="256405" y="52394"/>
                  </a:moveTo>
                  <a:cubicBezTo>
                    <a:pt x="164965" y="90494"/>
                    <a:pt x="117975" y="113354"/>
                    <a:pt x="95115" y="146374"/>
                  </a:cubicBezTo>
                  <a:cubicBezTo>
                    <a:pt x="69715" y="180664"/>
                    <a:pt x="59555" y="237814"/>
                    <a:pt x="53205" y="277184"/>
                  </a:cubicBezTo>
                  <a:cubicBezTo>
                    <a:pt x="48125" y="310204"/>
                    <a:pt x="46855" y="347034"/>
                    <a:pt x="53205" y="366084"/>
                  </a:cubicBezTo>
                  <a:cubicBezTo>
                    <a:pt x="55745" y="377514"/>
                    <a:pt x="60825" y="383864"/>
                    <a:pt x="68445" y="388944"/>
                  </a:cubicBezTo>
                  <a:cubicBezTo>
                    <a:pt x="76065" y="394024"/>
                    <a:pt x="87495" y="396564"/>
                    <a:pt x="97655" y="396564"/>
                  </a:cubicBezTo>
                  <a:cubicBezTo>
                    <a:pt x="110355" y="397834"/>
                    <a:pt x="120515" y="396564"/>
                    <a:pt x="137025" y="388944"/>
                  </a:cubicBezTo>
                  <a:cubicBezTo>
                    <a:pt x="173855" y="371164"/>
                    <a:pt x="262755" y="301314"/>
                    <a:pt x="293235" y="261944"/>
                  </a:cubicBezTo>
                  <a:cubicBezTo>
                    <a:pt x="309745" y="239084"/>
                    <a:pt x="314825" y="221304"/>
                    <a:pt x="321175" y="195904"/>
                  </a:cubicBezTo>
                  <a:cubicBezTo>
                    <a:pt x="330065" y="164154"/>
                    <a:pt x="345305" y="107004"/>
                    <a:pt x="331335" y="80334"/>
                  </a:cubicBezTo>
                  <a:cubicBezTo>
                    <a:pt x="319905" y="58744"/>
                    <a:pt x="270375" y="53664"/>
                    <a:pt x="261485" y="38424"/>
                  </a:cubicBezTo>
                  <a:cubicBezTo>
                    <a:pt x="257675" y="30804"/>
                    <a:pt x="257675" y="21914"/>
                    <a:pt x="260215" y="15564"/>
                  </a:cubicBezTo>
                  <a:cubicBezTo>
                    <a:pt x="262755" y="7944"/>
                    <a:pt x="271645" y="1594"/>
                    <a:pt x="277995" y="324"/>
                  </a:cubicBezTo>
                  <a:cubicBezTo>
                    <a:pt x="285615" y="-946"/>
                    <a:pt x="295775" y="1594"/>
                    <a:pt x="300855" y="6674"/>
                  </a:cubicBezTo>
                  <a:cubicBezTo>
                    <a:pt x="305935" y="11754"/>
                    <a:pt x="309745" y="23184"/>
                    <a:pt x="308475" y="29534"/>
                  </a:cubicBezTo>
                  <a:cubicBezTo>
                    <a:pt x="307205" y="37154"/>
                    <a:pt x="299585" y="46044"/>
                    <a:pt x="293235" y="48584"/>
                  </a:cubicBezTo>
                  <a:cubicBezTo>
                    <a:pt x="285615" y="51124"/>
                    <a:pt x="269105" y="47314"/>
                    <a:pt x="264025" y="40964"/>
                  </a:cubicBezTo>
                  <a:cubicBezTo>
                    <a:pt x="258945" y="35884"/>
                    <a:pt x="256405" y="24454"/>
                    <a:pt x="258945" y="18104"/>
                  </a:cubicBezTo>
                  <a:cubicBezTo>
                    <a:pt x="261485" y="10484"/>
                    <a:pt x="267835" y="1594"/>
                    <a:pt x="275455" y="324"/>
                  </a:cubicBezTo>
                  <a:cubicBezTo>
                    <a:pt x="295775" y="-946"/>
                    <a:pt x="363085" y="37154"/>
                    <a:pt x="379595" y="71444"/>
                  </a:cubicBezTo>
                  <a:cubicBezTo>
                    <a:pt x="397375" y="107004"/>
                    <a:pt x="378325" y="178124"/>
                    <a:pt x="368165" y="216224"/>
                  </a:cubicBezTo>
                  <a:cubicBezTo>
                    <a:pt x="360545" y="244164"/>
                    <a:pt x="354195" y="259404"/>
                    <a:pt x="335145" y="283534"/>
                  </a:cubicBezTo>
                  <a:cubicBezTo>
                    <a:pt x="302125" y="326714"/>
                    <a:pt x="211955" y="406724"/>
                    <a:pt x="162425" y="430854"/>
                  </a:cubicBezTo>
                  <a:cubicBezTo>
                    <a:pt x="133215" y="444824"/>
                    <a:pt x="106545" y="449904"/>
                    <a:pt x="83685" y="447364"/>
                  </a:cubicBezTo>
                  <a:cubicBezTo>
                    <a:pt x="63365" y="444824"/>
                    <a:pt x="44315" y="437204"/>
                    <a:pt x="31615" y="423234"/>
                  </a:cubicBezTo>
                  <a:cubicBezTo>
                    <a:pt x="16375" y="407994"/>
                    <a:pt x="6215" y="380054"/>
                    <a:pt x="2405" y="358464"/>
                  </a:cubicBezTo>
                  <a:cubicBezTo>
                    <a:pt x="-1405" y="339414"/>
                    <a:pt x="-135" y="325444"/>
                    <a:pt x="2405" y="301314"/>
                  </a:cubicBezTo>
                  <a:cubicBezTo>
                    <a:pt x="7485" y="261944"/>
                    <a:pt x="25265" y="181934"/>
                    <a:pt x="43045" y="142564"/>
                  </a:cubicBezTo>
                  <a:cubicBezTo>
                    <a:pt x="55745" y="117164"/>
                    <a:pt x="65905" y="103194"/>
                    <a:pt x="86225" y="84144"/>
                  </a:cubicBezTo>
                  <a:cubicBezTo>
                    <a:pt x="115435" y="57474"/>
                    <a:pt x="182745" y="20644"/>
                    <a:pt x="210685" y="9214"/>
                  </a:cubicBezTo>
                  <a:cubicBezTo>
                    <a:pt x="223385" y="2864"/>
                    <a:pt x="229735" y="-946"/>
                    <a:pt x="241165" y="324"/>
                  </a:cubicBezTo>
                  <a:cubicBezTo>
                    <a:pt x="255135" y="324"/>
                    <a:pt x="284345" y="5404"/>
                    <a:pt x="291965" y="16834"/>
                  </a:cubicBezTo>
                  <a:cubicBezTo>
                    <a:pt x="298315" y="25724"/>
                    <a:pt x="295775" y="48584"/>
                    <a:pt x="289425" y="54934"/>
                  </a:cubicBezTo>
                  <a:cubicBezTo>
                    <a:pt x="283075" y="60014"/>
                    <a:pt x="256405" y="52394"/>
                    <a:pt x="256405" y="52394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11240452" y="3408045"/>
            <a:ext cx="355282" cy="341947"/>
            <a:chOff x="0" y="0"/>
            <a:chExt cx="473710" cy="45593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8578" y="48084"/>
              <a:ext cx="378142" cy="361341"/>
            </a:xfrm>
            <a:custGeom>
              <a:avLst/>
              <a:gdLst/>
              <a:ahLst/>
              <a:cxnLst/>
              <a:rect r="r" b="b" t="t" l="l"/>
              <a:pathLst>
                <a:path h="361341" w="378142">
                  <a:moveTo>
                    <a:pt x="97472" y="52246"/>
                  </a:moveTo>
                  <a:cubicBezTo>
                    <a:pt x="69532" y="49706"/>
                    <a:pt x="61912" y="59866"/>
                    <a:pt x="56832" y="72566"/>
                  </a:cubicBezTo>
                  <a:cubicBezTo>
                    <a:pt x="47942" y="95426"/>
                    <a:pt x="49212" y="150036"/>
                    <a:pt x="53022" y="180516"/>
                  </a:cubicBezTo>
                  <a:cubicBezTo>
                    <a:pt x="55562" y="203376"/>
                    <a:pt x="59372" y="224966"/>
                    <a:pt x="69532" y="241476"/>
                  </a:cubicBezTo>
                  <a:cubicBezTo>
                    <a:pt x="79692" y="256716"/>
                    <a:pt x="96202" y="266876"/>
                    <a:pt x="112712" y="278306"/>
                  </a:cubicBezTo>
                  <a:cubicBezTo>
                    <a:pt x="130492" y="289736"/>
                    <a:pt x="150812" y="299896"/>
                    <a:pt x="176212" y="304976"/>
                  </a:cubicBezTo>
                  <a:cubicBezTo>
                    <a:pt x="209232" y="311326"/>
                    <a:pt x="270192" y="312596"/>
                    <a:pt x="294322" y="302436"/>
                  </a:cubicBezTo>
                  <a:cubicBezTo>
                    <a:pt x="308292" y="296086"/>
                    <a:pt x="315912" y="285926"/>
                    <a:pt x="320992" y="275766"/>
                  </a:cubicBezTo>
                  <a:cubicBezTo>
                    <a:pt x="324802" y="266876"/>
                    <a:pt x="324802" y="256716"/>
                    <a:pt x="323532" y="242746"/>
                  </a:cubicBezTo>
                  <a:cubicBezTo>
                    <a:pt x="322262" y="218616"/>
                    <a:pt x="315912" y="176706"/>
                    <a:pt x="299402" y="147496"/>
                  </a:cubicBezTo>
                  <a:cubicBezTo>
                    <a:pt x="280352" y="113206"/>
                    <a:pt x="247332" y="72566"/>
                    <a:pt x="210502" y="57326"/>
                  </a:cubicBezTo>
                  <a:cubicBezTo>
                    <a:pt x="171132" y="42086"/>
                    <a:pt x="80962" y="80186"/>
                    <a:pt x="65722" y="64946"/>
                  </a:cubicBezTo>
                  <a:cubicBezTo>
                    <a:pt x="58102" y="57326"/>
                    <a:pt x="61912" y="34466"/>
                    <a:pt x="68262" y="28116"/>
                  </a:cubicBezTo>
                  <a:cubicBezTo>
                    <a:pt x="73342" y="21766"/>
                    <a:pt x="84772" y="20496"/>
                    <a:pt x="91122" y="23036"/>
                  </a:cubicBezTo>
                  <a:cubicBezTo>
                    <a:pt x="98742" y="24306"/>
                    <a:pt x="107632" y="31926"/>
                    <a:pt x="108902" y="39546"/>
                  </a:cubicBezTo>
                  <a:cubicBezTo>
                    <a:pt x="110172" y="48436"/>
                    <a:pt x="98742" y="67486"/>
                    <a:pt x="91122" y="71296"/>
                  </a:cubicBezTo>
                  <a:cubicBezTo>
                    <a:pt x="84772" y="75106"/>
                    <a:pt x="73342" y="71296"/>
                    <a:pt x="68262" y="66216"/>
                  </a:cubicBezTo>
                  <a:cubicBezTo>
                    <a:pt x="61912" y="61136"/>
                    <a:pt x="56832" y="44626"/>
                    <a:pt x="61912" y="35736"/>
                  </a:cubicBezTo>
                  <a:cubicBezTo>
                    <a:pt x="69532" y="21766"/>
                    <a:pt x="113982" y="7796"/>
                    <a:pt x="139382" y="2716"/>
                  </a:cubicBezTo>
                  <a:cubicBezTo>
                    <a:pt x="159702" y="-1094"/>
                    <a:pt x="177482" y="-1094"/>
                    <a:pt x="197802" y="3986"/>
                  </a:cubicBezTo>
                  <a:cubicBezTo>
                    <a:pt x="223202" y="10336"/>
                    <a:pt x="256222" y="26846"/>
                    <a:pt x="279082" y="45896"/>
                  </a:cubicBezTo>
                  <a:cubicBezTo>
                    <a:pt x="301942" y="62406"/>
                    <a:pt x="319722" y="83996"/>
                    <a:pt x="334962" y="109396"/>
                  </a:cubicBezTo>
                  <a:cubicBezTo>
                    <a:pt x="352742" y="137336"/>
                    <a:pt x="369252" y="175436"/>
                    <a:pt x="374332" y="203376"/>
                  </a:cubicBezTo>
                  <a:cubicBezTo>
                    <a:pt x="379412" y="226236"/>
                    <a:pt x="379412" y="245286"/>
                    <a:pt x="374332" y="265606"/>
                  </a:cubicBezTo>
                  <a:cubicBezTo>
                    <a:pt x="367982" y="287196"/>
                    <a:pt x="356552" y="311326"/>
                    <a:pt x="341312" y="326566"/>
                  </a:cubicBezTo>
                  <a:cubicBezTo>
                    <a:pt x="327342" y="340536"/>
                    <a:pt x="309562" y="350696"/>
                    <a:pt x="287972" y="355776"/>
                  </a:cubicBezTo>
                  <a:cubicBezTo>
                    <a:pt x="256222" y="363396"/>
                    <a:pt x="204152" y="363396"/>
                    <a:pt x="166052" y="354506"/>
                  </a:cubicBezTo>
                  <a:cubicBezTo>
                    <a:pt x="125412" y="344346"/>
                    <a:pt x="75882" y="317676"/>
                    <a:pt x="51752" y="294816"/>
                  </a:cubicBezTo>
                  <a:cubicBezTo>
                    <a:pt x="33972" y="278306"/>
                    <a:pt x="26352" y="261796"/>
                    <a:pt x="18732" y="244016"/>
                  </a:cubicBezTo>
                  <a:cubicBezTo>
                    <a:pt x="11112" y="224966"/>
                    <a:pt x="6032" y="205916"/>
                    <a:pt x="2222" y="184326"/>
                  </a:cubicBezTo>
                  <a:cubicBezTo>
                    <a:pt x="-318" y="157656"/>
                    <a:pt x="-1588" y="120826"/>
                    <a:pt x="3492" y="94156"/>
                  </a:cubicBezTo>
                  <a:cubicBezTo>
                    <a:pt x="7302" y="71296"/>
                    <a:pt x="16192" y="47166"/>
                    <a:pt x="26352" y="31926"/>
                  </a:cubicBezTo>
                  <a:cubicBezTo>
                    <a:pt x="33972" y="20496"/>
                    <a:pt x="41592" y="10336"/>
                    <a:pt x="53022" y="5256"/>
                  </a:cubicBezTo>
                  <a:cubicBezTo>
                    <a:pt x="68262" y="176"/>
                    <a:pt x="96202" y="-2364"/>
                    <a:pt x="110172" y="3986"/>
                  </a:cubicBezTo>
                  <a:cubicBezTo>
                    <a:pt x="119062" y="9066"/>
                    <a:pt x="130492" y="23036"/>
                    <a:pt x="129222" y="31926"/>
                  </a:cubicBezTo>
                  <a:cubicBezTo>
                    <a:pt x="126682" y="39546"/>
                    <a:pt x="97472" y="52246"/>
                    <a:pt x="97472" y="52246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11677650" y="4708208"/>
            <a:ext cx="254317" cy="239078"/>
            <a:chOff x="0" y="0"/>
            <a:chExt cx="339090" cy="31877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50116" y="50407"/>
              <a:ext cx="242164" cy="216293"/>
            </a:xfrm>
            <a:custGeom>
              <a:avLst/>
              <a:gdLst/>
              <a:ahLst/>
              <a:cxnLst/>
              <a:rect r="r" b="b" t="t" l="l"/>
              <a:pathLst>
                <a:path h="216293" w="242164">
                  <a:moveTo>
                    <a:pt x="29894" y="157873"/>
                  </a:moveTo>
                  <a:cubicBezTo>
                    <a:pt x="98474" y="157873"/>
                    <a:pt x="104824" y="150253"/>
                    <a:pt x="112444" y="142633"/>
                  </a:cubicBezTo>
                  <a:cubicBezTo>
                    <a:pt x="122604" y="135013"/>
                    <a:pt x="131494" y="126123"/>
                    <a:pt x="139114" y="112153"/>
                  </a:cubicBezTo>
                  <a:cubicBezTo>
                    <a:pt x="151814" y="90563"/>
                    <a:pt x="156894" y="37223"/>
                    <a:pt x="172134" y="19443"/>
                  </a:cubicBezTo>
                  <a:cubicBezTo>
                    <a:pt x="181024" y="8013"/>
                    <a:pt x="196264" y="-2147"/>
                    <a:pt x="205154" y="393"/>
                  </a:cubicBezTo>
                  <a:cubicBezTo>
                    <a:pt x="212774" y="1663"/>
                    <a:pt x="219124" y="9283"/>
                    <a:pt x="224204" y="21983"/>
                  </a:cubicBezTo>
                  <a:cubicBezTo>
                    <a:pt x="236904" y="49923"/>
                    <a:pt x="249604" y="160413"/>
                    <a:pt x="236904" y="190893"/>
                  </a:cubicBezTo>
                  <a:cubicBezTo>
                    <a:pt x="230554" y="204863"/>
                    <a:pt x="216584" y="216293"/>
                    <a:pt x="208964" y="216293"/>
                  </a:cubicBezTo>
                  <a:cubicBezTo>
                    <a:pt x="200074" y="216293"/>
                    <a:pt x="187374" y="199783"/>
                    <a:pt x="186104" y="190893"/>
                  </a:cubicBezTo>
                  <a:cubicBezTo>
                    <a:pt x="184834" y="183273"/>
                    <a:pt x="192454" y="173113"/>
                    <a:pt x="198804" y="169303"/>
                  </a:cubicBezTo>
                  <a:cubicBezTo>
                    <a:pt x="205154" y="165493"/>
                    <a:pt x="216584" y="165493"/>
                    <a:pt x="222934" y="168033"/>
                  </a:cubicBezTo>
                  <a:cubicBezTo>
                    <a:pt x="229284" y="171843"/>
                    <a:pt x="235634" y="180733"/>
                    <a:pt x="236904" y="187083"/>
                  </a:cubicBezTo>
                  <a:cubicBezTo>
                    <a:pt x="238174" y="194703"/>
                    <a:pt x="234364" y="206133"/>
                    <a:pt x="229284" y="209943"/>
                  </a:cubicBezTo>
                  <a:cubicBezTo>
                    <a:pt x="221664" y="215023"/>
                    <a:pt x="197534" y="213753"/>
                    <a:pt x="192454" y="207403"/>
                  </a:cubicBezTo>
                  <a:cubicBezTo>
                    <a:pt x="186104" y="201053"/>
                    <a:pt x="189914" y="176923"/>
                    <a:pt x="196264" y="170573"/>
                  </a:cubicBezTo>
                  <a:cubicBezTo>
                    <a:pt x="201344" y="165493"/>
                    <a:pt x="214044" y="164223"/>
                    <a:pt x="220394" y="166763"/>
                  </a:cubicBezTo>
                  <a:cubicBezTo>
                    <a:pt x="226744" y="169303"/>
                    <a:pt x="234364" y="178193"/>
                    <a:pt x="235634" y="184543"/>
                  </a:cubicBezTo>
                  <a:cubicBezTo>
                    <a:pt x="238174" y="192163"/>
                    <a:pt x="233094" y="207403"/>
                    <a:pt x="225474" y="212483"/>
                  </a:cubicBezTo>
                  <a:cubicBezTo>
                    <a:pt x="219124" y="216293"/>
                    <a:pt x="205154" y="217563"/>
                    <a:pt x="197534" y="212483"/>
                  </a:cubicBezTo>
                  <a:cubicBezTo>
                    <a:pt x="184834" y="202323"/>
                    <a:pt x="182294" y="166763"/>
                    <a:pt x="177214" y="138823"/>
                  </a:cubicBezTo>
                  <a:cubicBezTo>
                    <a:pt x="172134" y="104533"/>
                    <a:pt x="163244" y="43573"/>
                    <a:pt x="173404" y="20713"/>
                  </a:cubicBezTo>
                  <a:cubicBezTo>
                    <a:pt x="179754" y="8013"/>
                    <a:pt x="196264" y="-2147"/>
                    <a:pt x="205154" y="393"/>
                  </a:cubicBezTo>
                  <a:cubicBezTo>
                    <a:pt x="212774" y="1663"/>
                    <a:pt x="222934" y="14363"/>
                    <a:pt x="224204" y="27063"/>
                  </a:cubicBezTo>
                  <a:cubicBezTo>
                    <a:pt x="226744" y="52463"/>
                    <a:pt x="197534" y="114693"/>
                    <a:pt x="181024" y="142633"/>
                  </a:cubicBezTo>
                  <a:cubicBezTo>
                    <a:pt x="170864" y="159143"/>
                    <a:pt x="160704" y="169303"/>
                    <a:pt x="148004" y="179463"/>
                  </a:cubicBezTo>
                  <a:cubicBezTo>
                    <a:pt x="134034" y="192163"/>
                    <a:pt x="114984" y="204863"/>
                    <a:pt x="97204" y="209943"/>
                  </a:cubicBezTo>
                  <a:cubicBezTo>
                    <a:pt x="80694" y="215023"/>
                    <a:pt x="60374" y="216293"/>
                    <a:pt x="45134" y="212483"/>
                  </a:cubicBezTo>
                  <a:cubicBezTo>
                    <a:pt x="28624" y="208673"/>
                    <a:pt x="4494" y="197243"/>
                    <a:pt x="684" y="187083"/>
                  </a:cubicBezTo>
                  <a:cubicBezTo>
                    <a:pt x="-1856" y="179463"/>
                    <a:pt x="3224" y="169303"/>
                    <a:pt x="7034" y="164223"/>
                  </a:cubicBezTo>
                  <a:cubicBezTo>
                    <a:pt x="12114" y="159143"/>
                    <a:pt x="29894" y="157873"/>
                    <a:pt x="29894" y="157873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11868150" y="4692968"/>
            <a:ext cx="178117" cy="120967"/>
            <a:chOff x="0" y="0"/>
            <a:chExt cx="237490" cy="16129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50712" y="50661"/>
              <a:ext cx="134708" cy="61379"/>
            </a:xfrm>
            <a:custGeom>
              <a:avLst/>
              <a:gdLst/>
              <a:ahLst/>
              <a:cxnLst/>
              <a:rect r="r" b="b" t="t" l="l"/>
              <a:pathLst>
                <a:path h="61379" w="134708">
                  <a:moveTo>
                    <a:pt x="24218" y="7759"/>
                  </a:moveTo>
                  <a:cubicBezTo>
                    <a:pt x="127088" y="5219"/>
                    <a:pt x="134708" y="16649"/>
                    <a:pt x="134708" y="25539"/>
                  </a:cubicBezTo>
                  <a:cubicBezTo>
                    <a:pt x="134708" y="33159"/>
                    <a:pt x="123278" y="47129"/>
                    <a:pt x="115658" y="49669"/>
                  </a:cubicBezTo>
                  <a:cubicBezTo>
                    <a:pt x="109308" y="52209"/>
                    <a:pt x="97878" y="48399"/>
                    <a:pt x="92798" y="43319"/>
                  </a:cubicBezTo>
                  <a:cubicBezTo>
                    <a:pt x="86448" y="38239"/>
                    <a:pt x="83908" y="21729"/>
                    <a:pt x="86448" y="14109"/>
                  </a:cubicBezTo>
                  <a:cubicBezTo>
                    <a:pt x="88988" y="7759"/>
                    <a:pt x="99148" y="139"/>
                    <a:pt x="105498" y="139"/>
                  </a:cubicBezTo>
                  <a:cubicBezTo>
                    <a:pt x="113118" y="-1131"/>
                    <a:pt x="129628" y="6489"/>
                    <a:pt x="132168" y="14109"/>
                  </a:cubicBezTo>
                  <a:cubicBezTo>
                    <a:pt x="135978" y="21729"/>
                    <a:pt x="133438" y="36969"/>
                    <a:pt x="125818" y="44589"/>
                  </a:cubicBezTo>
                  <a:cubicBezTo>
                    <a:pt x="110578" y="57289"/>
                    <a:pt x="45808" y="66179"/>
                    <a:pt x="24218" y="58559"/>
                  </a:cubicBezTo>
                  <a:cubicBezTo>
                    <a:pt x="11518" y="53479"/>
                    <a:pt x="-1182" y="39509"/>
                    <a:pt x="88" y="30619"/>
                  </a:cubicBezTo>
                  <a:cubicBezTo>
                    <a:pt x="88" y="21729"/>
                    <a:pt x="24218" y="7759"/>
                    <a:pt x="24218" y="7759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4" id="24"/>
          <p:cNvGrpSpPr/>
          <p:nvPr/>
        </p:nvGrpSpPr>
        <p:grpSpPr>
          <a:xfrm rot="0">
            <a:off x="11870055" y="4699635"/>
            <a:ext cx="192405" cy="252412"/>
            <a:chOff x="0" y="0"/>
            <a:chExt cx="256540" cy="33655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43085" y="50153"/>
              <a:ext cx="166532" cy="235672"/>
            </a:xfrm>
            <a:custGeom>
              <a:avLst/>
              <a:gdLst/>
              <a:ahLst/>
              <a:cxnLst/>
              <a:rect r="r" b="b" t="t" l="l"/>
              <a:pathLst>
                <a:path h="235672" w="166532">
                  <a:moveTo>
                    <a:pt x="54705" y="31127"/>
                  </a:moveTo>
                  <a:cubicBezTo>
                    <a:pt x="48355" y="97167"/>
                    <a:pt x="25495" y="100977"/>
                    <a:pt x="24225" y="98437"/>
                  </a:cubicBezTo>
                  <a:cubicBezTo>
                    <a:pt x="22955" y="97167"/>
                    <a:pt x="62325" y="62877"/>
                    <a:pt x="80105" y="60337"/>
                  </a:cubicBezTo>
                  <a:cubicBezTo>
                    <a:pt x="91535" y="57797"/>
                    <a:pt x="101695" y="60337"/>
                    <a:pt x="111855" y="66687"/>
                  </a:cubicBezTo>
                  <a:cubicBezTo>
                    <a:pt x="127095" y="76847"/>
                    <a:pt x="147415" y="99707"/>
                    <a:pt x="155035" y="120027"/>
                  </a:cubicBezTo>
                  <a:cubicBezTo>
                    <a:pt x="165195" y="144157"/>
                    <a:pt x="171545" y="184797"/>
                    <a:pt x="161385" y="203847"/>
                  </a:cubicBezTo>
                  <a:cubicBezTo>
                    <a:pt x="152495" y="220357"/>
                    <a:pt x="127095" y="234327"/>
                    <a:pt x="108045" y="235597"/>
                  </a:cubicBezTo>
                  <a:cubicBezTo>
                    <a:pt x="87725" y="236867"/>
                    <a:pt x="49625" y="221627"/>
                    <a:pt x="43275" y="208927"/>
                  </a:cubicBezTo>
                  <a:cubicBezTo>
                    <a:pt x="38195" y="198767"/>
                    <a:pt x="43275" y="177177"/>
                    <a:pt x="49625" y="172097"/>
                  </a:cubicBezTo>
                  <a:cubicBezTo>
                    <a:pt x="57245" y="168287"/>
                    <a:pt x="80105" y="174637"/>
                    <a:pt x="86455" y="182257"/>
                  </a:cubicBezTo>
                  <a:cubicBezTo>
                    <a:pt x="90265" y="187337"/>
                    <a:pt x="88995" y="200037"/>
                    <a:pt x="86455" y="206387"/>
                  </a:cubicBezTo>
                  <a:cubicBezTo>
                    <a:pt x="82645" y="211467"/>
                    <a:pt x="73755" y="219087"/>
                    <a:pt x="66135" y="219087"/>
                  </a:cubicBezTo>
                  <a:cubicBezTo>
                    <a:pt x="58515" y="220357"/>
                    <a:pt x="43275" y="211467"/>
                    <a:pt x="40735" y="203847"/>
                  </a:cubicBezTo>
                  <a:cubicBezTo>
                    <a:pt x="36925" y="196227"/>
                    <a:pt x="40735" y="180987"/>
                    <a:pt x="48355" y="174637"/>
                  </a:cubicBezTo>
                  <a:cubicBezTo>
                    <a:pt x="59785" y="164477"/>
                    <a:pt x="108045" y="179717"/>
                    <a:pt x="114395" y="168287"/>
                  </a:cubicBezTo>
                  <a:cubicBezTo>
                    <a:pt x="119475" y="156857"/>
                    <a:pt x="92805" y="109867"/>
                    <a:pt x="82645" y="108597"/>
                  </a:cubicBezTo>
                  <a:cubicBezTo>
                    <a:pt x="75025" y="107327"/>
                    <a:pt x="69945" y="128917"/>
                    <a:pt x="61055" y="131457"/>
                  </a:cubicBezTo>
                  <a:cubicBezTo>
                    <a:pt x="48355" y="133997"/>
                    <a:pt x="21685" y="125107"/>
                    <a:pt x="11525" y="111137"/>
                  </a:cubicBezTo>
                  <a:cubicBezTo>
                    <a:pt x="-2445" y="92087"/>
                    <a:pt x="-3715" y="29857"/>
                    <a:pt x="7715" y="13347"/>
                  </a:cubicBezTo>
                  <a:cubicBezTo>
                    <a:pt x="14065" y="3187"/>
                    <a:pt x="30575" y="-1893"/>
                    <a:pt x="39465" y="647"/>
                  </a:cubicBezTo>
                  <a:cubicBezTo>
                    <a:pt x="47085" y="4457"/>
                    <a:pt x="54705" y="31127"/>
                    <a:pt x="54705" y="31127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6" id="26"/>
          <p:cNvGrpSpPr/>
          <p:nvPr/>
        </p:nvGrpSpPr>
        <p:grpSpPr>
          <a:xfrm rot="0">
            <a:off x="12013882" y="4737735"/>
            <a:ext cx="145733" cy="120015"/>
            <a:chOff x="0" y="0"/>
            <a:chExt cx="194310" cy="16002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50746" y="49530"/>
              <a:ext cx="91688" cy="59548"/>
            </a:xfrm>
            <a:custGeom>
              <a:avLst/>
              <a:gdLst/>
              <a:ahLst/>
              <a:cxnLst/>
              <a:rect r="r" b="b" t="t" l="l"/>
              <a:pathLst>
                <a:path h="59548" w="91688">
                  <a:moveTo>
                    <a:pt x="20374" y="8890"/>
                  </a:moveTo>
                  <a:cubicBezTo>
                    <a:pt x="92764" y="12700"/>
                    <a:pt x="94034" y="30480"/>
                    <a:pt x="90224" y="38100"/>
                  </a:cubicBezTo>
                  <a:cubicBezTo>
                    <a:pt x="85144" y="44450"/>
                    <a:pt x="69904" y="52070"/>
                    <a:pt x="61014" y="50800"/>
                  </a:cubicBezTo>
                  <a:cubicBezTo>
                    <a:pt x="54664" y="49530"/>
                    <a:pt x="45774" y="41910"/>
                    <a:pt x="43234" y="34290"/>
                  </a:cubicBezTo>
                  <a:cubicBezTo>
                    <a:pt x="41964" y="26670"/>
                    <a:pt x="45774" y="10160"/>
                    <a:pt x="52124" y="5080"/>
                  </a:cubicBezTo>
                  <a:cubicBezTo>
                    <a:pt x="57204" y="0"/>
                    <a:pt x="69904" y="-1270"/>
                    <a:pt x="76254" y="1270"/>
                  </a:cubicBezTo>
                  <a:cubicBezTo>
                    <a:pt x="82604" y="3810"/>
                    <a:pt x="90224" y="12700"/>
                    <a:pt x="91494" y="19050"/>
                  </a:cubicBezTo>
                  <a:cubicBezTo>
                    <a:pt x="92764" y="26670"/>
                    <a:pt x="87684" y="40640"/>
                    <a:pt x="80064" y="46990"/>
                  </a:cubicBezTo>
                  <a:cubicBezTo>
                    <a:pt x="69904" y="55880"/>
                    <a:pt x="44504" y="62230"/>
                    <a:pt x="30534" y="58420"/>
                  </a:cubicBezTo>
                  <a:cubicBezTo>
                    <a:pt x="17834" y="55880"/>
                    <a:pt x="1324" y="44450"/>
                    <a:pt x="54" y="35560"/>
                  </a:cubicBezTo>
                  <a:cubicBezTo>
                    <a:pt x="-1216" y="27940"/>
                    <a:pt x="20374" y="8890"/>
                    <a:pt x="20374" y="8890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8" id="28"/>
          <p:cNvGrpSpPr/>
          <p:nvPr/>
        </p:nvGrpSpPr>
        <p:grpSpPr>
          <a:xfrm rot="0">
            <a:off x="12166282" y="4668203"/>
            <a:ext cx="216217" cy="291465"/>
            <a:chOff x="0" y="0"/>
            <a:chExt cx="288290" cy="38862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50405" y="50604"/>
              <a:ext cx="185903" cy="287168"/>
            </a:xfrm>
            <a:custGeom>
              <a:avLst/>
              <a:gdLst/>
              <a:ahLst/>
              <a:cxnLst/>
              <a:rect r="r" b="b" t="t" l="l"/>
              <a:pathLst>
                <a:path h="287168" w="185903">
                  <a:moveTo>
                    <a:pt x="99455" y="76396"/>
                  </a:moveTo>
                  <a:cubicBezTo>
                    <a:pt x="58815" y="125926"/>
                    <a:pt x="42305" y="122116"/>
                    <a:pt x="33415" y="115766"/>
                  </a:cubicBezTo>
                  <a:cubicBezTo>
                    <a:pt x="24525" y="109416"/>
                    <a:pt x="19445" y="92906"/>
                    <a:pt x="18175" y="78936"/>
                  </a:cubicBezTo>
                  <a:cubicBezTo>
                    <a:pt x="16905" y="66236"/>
                    <a:pt x="19445" y="48456"/>
                    <a:pt x="24525" y="35756"/>
                  </a:cubicBezTo>
                  <a:cubicBezTo>
                    <a:pt x="29605" y="25596"/>
                    <a:pt x="35955" y="16706"/>
                    <a:pt x="44845" y="10356"/>
                  </a:cubicBezTo>
                  <a:cubicBezTo>
                    <a:pt x="52465" y="4006"/>
                    <a:pt x="66435" y="-1074"/>
                    <a:pt x="76595" y="196"/>
                  </a:cubicBezTo>
                  <a:cubicBezTo>
                    <a:pt x="89295" y="2736"/>
                    <a:pt x="103265" y="11626"/>
                    <a:pt x="112155" y="24326"/>
                  </a:cubicBezTo>
                  <a:cubicBezTo>
                    <a:pt x="124855" y="39566"/>
                    <a:pt x="135015" y="68776"/>
                    <a:pt x="135015" y="96716"/>
                  </a:cubicBezTo>
                  <a:cubicBezTo>
                    <a:pt x="133745" y="133546"/>
                    <a:pt x="104535" y="197046"/>
                    <a:pt x="88025" y="224986"/>
                  </a:cubicBezTo>
                  <a:cubicBezTo>
                    <a:pt x="79135" y="240226"/>
                    <a:pt x="71515" y="250386"/>
                    <a:pt x="58815" y="256736"/>
                  </a:cubicBezTo>
                  <a:cubicBezTo>
                    <a:pt x="47385" y="263086"/>
                    <a:pt x="28335" y="269436"/>
                    <a:pt x="18175" y="264356"/>
                  </a:cubicBezTo>
                  <a:cubicBezTo>
                    <a:pt x="8015" y="259276"/>
                    <a:pt x="-2145" y="231336"/>
                    <a:pt x="395" y="219906"/>
                  </a:cubicBezTo>
                  <a:cubicBezTo>
                    <a:pt x="2935" y="209746"/>
                    <a:pt x="14365" y="199586"/>
                    <a:pt x="28335" y="197046"/>
                  </a:cubicBezTo>
                  <a:cubicBezTo>
                    <a:pt x="56275" y="190696"/>
                    <a:pt x="147715" y="217366"/>
                    <a:pt x="169305" y="237686"/>
                  </a:cubicBezTo>
                  <a:cubicBezTo>
                    <a:pt x="180735" y="246576"/>
                    <a:pt x="185815" y="263086"/>
                    <a:pt x="184545" y="270706"/>
                  </a:cubicBezTo>
                  <a:cubicBezTo>
                    <a:pt x="182005" y="278326"/>
                    <a:pt x="173115" y="284676"/>
                    <a:pt x="165495" y="285946"/>
                  </a:cubicBezTo>
                  <a:cubicBezTo>
                    <a:pt x="157875" y="287216"/>
                    <a:pt x="141365" y="279596"/>
                    <a:pt x="137555" y="271976"/>
                  </a:cubicBezTo>
                  <a:cubicBezTo>
                    <a:pt x="135015" y="264356"/>
                    <a:pt x="138825" y="247846"/>
                    <a:pt x="143905" y="241496"/>
                  </a:cubicBezTo>
                  <a:cubicBezTo>
                    <a:pt x="148985" y="236416"/>
                    <a:pt x="160415" y="233876"/>
                    <a:pt x="166765" y="236416"/>
                  </a:cubicBezTo>
                  <a:cubicBezTo>
                    <a:pt x="174385" y="238956"/>
                    <a:pt x="187085" y="252926"/>
                    <a:pt x="185815" y="260546"/>
                  </a:cubicBezTo>
                  <a:cubicBezTo>
                    <a:pt x="185815" y="269436"/>
                    <a:pt x="173115" y="283406"/>
                    <a:pt x="160415" y="285946"/>
                  </a:cubicBezTo>
                  <a:cubicBezTo>
                    <a:pt x="135015" y="292296"/>
                    <a:pt x="51195" y="273246"/>
                    <a:pt x="35955" y="244036"/>
                  </a:cubicBezTo>
                  <a:cubicBezTo>
                    <a:pt x="18175" y="209746"/>
                    <a:pt x="82945" y="117036"/>
                    <a:pt x="82945" y="82746"/>
                  </a:cubicBezTo>
                  <a:cubicBezTo>
                    <a:pt x="82945" y="67506"/>
                    <a:pt x="74055" y="47186"/>
                    <a:pt x="72785" y="47186"/>
                  </a:cubicBezTo>
                  <a:cubicBezTo>
                    <a:pt x="70245" y="48456"/>
                    <a:pt x="75325" y="76396"/>
                    <a:pt x="68975" y="81476"/>
                  </a:cubicBezTo>
                  <a:cubicBezTo>
                    <a:pt x="63895" y="86556"/>
                    <a:pt x="44845" y="85286"/>
                    <a:pt x="43575" y="81476"/>
                  </a:cubicBezTo>
                  <a:cubicBezTo>
                    <a:pt x="41035" y="75126"/>
                    <a:pt x="66435" y="43376"/>
                    <a:pt x="76595" y="40836"/>
                  </a:cubicBezTo>
                  <a:cubicBezTo>
                    <a:pt x="84215" y="39566"/>
                    <a:pt x="93105" y="45916"/>
                    <a:pt x="96915" y="52266"/>
                  </a:cubicBezTo>
                  <a:cubicBezTo>
                    <a:pt x="100725" y="58616"/>
                    <a:pt x="99455" y="76396"/>
                    <a:pt x="99455" y="76396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0" id="30"/>
          <p:cNvGrpSpPr/>
          <p:nvPr/>
        </p:nvGrpSpPr>
        <p:grpSpPr>
          <a:xfrm rot="0">
            <a:off x="12293918" y="4655820"/>
            <a:ext cx="201930" cy="275272"/>
            <a:chOff x="0" y="0"/>
            <a:chExt cx="269240" cy="36703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50800" y="50371"/>
              <a:ext cx="166370" cy="268704"/>
            </a:xfrm>
            <a:custGeom>
              <a:avLst/>
              <a:gdLst/>
              <a:ahLst/>
              <a:cxnLst/>
              <a:rect r="r" b="b" t="t" l="l"/>
              <a:pathLst>
                <a:path h="268704" w="166370">
                  <a:moveTo>
                    <a:pt x="74930" y="88059"/>
                  </a:moveTo>
                  <a:cubicBezTo>
                    <a:pt x="66040" y="57579"/>
                    <a:pt x="52070" y="47419"/>
                    <a:pt x="48260" y="49959"/>
                  </a:cubicBezTo>
                  <a:cubicBezTo>
                    <a:pt x="44450" y="51229"/>
                    <a:pt x="44450" y="66469"/>
                    <a:pt x="49530" y="76629"/>
                  </a:cubicBezTo>
                  <a:cubicBezTo>
                    <a:pt x="59690" y="95679"/>
                    <a:pt x="115570" y="117269"/>
                    <a:pt x="135890" y="141399"/>
                  </a:cubicBezTo>
                  <a:cubicBezTo>
                    <a:pt x="151130" y="161719"/>
                    <a:pt x="166370" y="189659"/>
                    <a:pt x="166370" y="208709"/>
                  </a:cubicBezTo>
                  <a:cubicBezTo>
                    <a:pt x="166370" y="222679"/>
                    <a:pt x="158750" y="235379"/>
                    <a:pt x="151130" y="244269"/>
                  </a:cubicBezTo>
                  <a:cubicBezTo>
                    <a:pt x="142240" y="254429"/>
                    <a:pt x="128270" y="262049"/>
                    <a:pt x="116840" y="264589"/>
                  </a:cubicBezTo>
                  <a:cubicBezTo>
                    <a:pt x="105410" y="268399"/>
                    <a:pt x="93980" y="270939"/>
                    <a:pt x="83820" y="265859"/>
                  </a:cubicBezTo>
                  <a:cubicBezTo>
                    <a:pt x="71120" y="259509"/>
                    <a:pt x="55880" y="239189"/>
                    <a:pt x="50800" y="221409"/>
                  </a:cubicBezTo>
                  <a:cubicBezTo>
                    <a:pt x="45720" y="198549"/>
                    <a:pt x="54610" y="160449"/>
                    <a:pt x="64770" y="137589"/>
                  </a:cubicBezTo>
                  <a:cubicBezTo>
                    <a:pt x="73660" y="119809"/>
                    <a:pt x="100330" y="112189"/>
                    <a:pt x="102870" y="95679"/>
                  </a:cubicBezTo>
                  <a:cubicBezTo>
                    <a:pt x="104140" y="76629"/>
                    <a:pt x="63500" y="43609"/>
                    <a:pt x="68580" y="30909"/>
                  </a:cubicBezTo>
                  <a:cubicBezTo>
                    <a:pt x="72390" y="22019"/>
                    <a:pt x="95250" y="14399"/>
                    <a:pt x="102870" y="18209"/>
                  </a:cubicBezTo>
                  <a:cubicBezTo>
                    <a:pt x="110490" y="20749"/>
                    <a:pt x="119380" y="37259"/>
                    <a:pt x="116840" y="44879"/>
                  </a:cubicBezTo>
                  <a:cubicBezTo>
                    <a:pt x="114300" y="53769"/>
                    <a:pt x="93980" y="67739"/>
                    <a:pt x="86360" y="65199"/>
                  </a:cubicBezTo>
                  <a:cubicBezTo>
                    <a:pt x="77470" y="63929"/>
                    <a:pt x="66040" y="42339"/>
                    <a:pt x="67310" y="33449"/>
                  </a:cubicBezTo>
                  <a:cubicBezTo>
                    <a:pt x="68580" y="27099"/>
                    <a:pt x="77470" y="18209"/>
                    <a:pt x="83820" y="16939"/>
                  </a:cubicBezTo>
                  <a:cubicBezTo>
                    <a:pt x="90170" y="14399"/>
                    <a:pt x="99060" y="16939"/>
                    <a:pt x="107950" y="20749"/>
                  </a:cubicBezTo>
                  <a:cubicBezTo>
                    <a:pt x="120650" y="25829"/>
                    <a:pt x="140970" y="38529"/>
                    <a:pt x="149860" y="49959"/>
                  </a:cubicBezTo>
                  <a:cubicBezTo>
                    <a:pt x="156210" y="60119"/>
                    <a:pt x="161290" y="71549"/>
                    <a:pt x="158750" y="84249"/>
                  </a:cubicBezTo>
                  <a:cubicBezTo>
                    <a:pt x="154940" y="105839"/>
                    <a:pt x="116840" y="140129"/>
                    <a:pt x="106680" y="165529"/>
                  </a:cubicBezTo>
                  <a:cubicBezTo>
                    <a:pt x="99060" y="183309"/>
                    <a:pt x="90170" y="215059"/>
                    <a:pt x="93980" y="217599"/>
                  </a:cubicBezTo>
                  <a:cubicBezTo>
                    <a:pt x="97790" y="220139"/>
                    <a:pt x="115570" y="208709"/>
                    <a:pt x="115570" y="199819"/>
                  </a:cubicBezTo>
                  <a:cubicBezTo>
                    <a:pt x="116840" y="183309"/>
                    <a:pt x="44450" y="146479"/>
                    <a:pt x="25400" y="119809"/>
                  </a:cubicBezTo>
                  <a:cubicBezTo>
                    <a:pt x="11430" y="100759"/>
                    <a:pt x="0" y="82979"/>
                    <a:pt x="0" y="65199"/>
                  </a:cubicBezTo>
                  <a:cubicBezTo>
                    <a:pt x="0" y="46149"/>
                    <a:pt x="13970" y="18209"/>
                    <a:pt x="26670" y="8049"/>
                  </a:cubicBezTo>
                  <a:cubicBezTo>
                    <a:pt x="36830" y="429"/>
                    <a:pt x="50800" y="-841"/>
                    <a:pt x="63500" y="429"/>
                  </a:cubicBezTo>
                  <a:cubicBezTo>
                    <a:pt x="76200" y="1699"/>
                    <a:pt x="91440" y="6779"/>
                    <a:pt x="100330" y="16939"/>
                  </a:cubicBezTo>
                  <a:cubicBezTo>
                    <a:pt x="113030" y="29639"/>
                    <a:pt x="127000" y="61389"/>
                    <a:pt x="125730" y="77899"/>
                  </a:cubicBezTo>
                  <a:cubicBezTo>
                    <a:pt x="124460" y="89329"/>
                    <a:pt x="116840" y="104569"/>
                    <a:pt x="107950" y="107109"/>
                  </a:cubicBezTo>
                  <a:cubicBezTo>
                    <a:pt x="100330" y="109649"/>
                    <a:pt x="74930" y="88059"/>
                    <a:pt x="74930" y="88059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2" id="32"/>
          <p:cNvGrpSpPr/>
          <p:nvPr/>
        </p:nvGrpSpPr>
        <p:grpSpPr>
          <a:xfrm rot="0">
            <a:off x="12464415" y="4718685"/>
            <a:ext cx="152400" cy="120015"/>
            <a:chOff x="0" y="0"/>
            <a:chExt cx="203200" cy="16002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50800" y="50522"/>
              <a:ext cx="101600" cy="59768"/>
            </a:xfrm>
            <a:custGeom>
              <a:avLst/>
              <a:gdLst/>
              <a:ahLst/>
              <a:cxnLst/>
              <a:rect r="r" b="b" t="t" l="l"/>
              <a:pathLst>
                <a:path h="59768" w="101600">
                  <a:moveTo>
                    <a:pt x="25400" y="7898"/>
                  </a:moveTo>
                  <a:cubicBezTo>
                    <a:pt x="92710" y="4088"/>
                    <a:pt x="101600" y="16788"/>
                    <a:pt x="101600" y="24408"/>
                  </a:cubicBezTo>
                  <a:cubicBezTo>
                    <a:pt x="101600" y="32028"/>
                    <a:pt x="96520" y="42188"/>
                    <a:pt x="90170" y="45998"/>
                  </a:cubicBezTo>
                  <a:cubicBezTo>
                    <a:pt x="85090" y="49808"/>
                    <a:pt x="73660" y="51078"/>
                    <a:pt x="67310" y="48538"/>
                  </a:cubicBezTo>
                  <a:cubicBezTo>
                    <a:pt x="59690" y="45998"/>
                    <a:pt x="52070" y="37108"/>
                    <a:pt x="50800" y="29488"/>
                  </a:cubicBezTo>
                  <a:cubicBezTo>
                    <a:pt x="50800" y="21868"/>
                    <a:pt x="57150" y="5358"/>
                    <a:pt x="64770" y="1548"/>
                  </a:cubicBezTo>
                  <a:cubicBezTo>
                    <a:pt x="71120" y="-2262"/>
                    <a:pt x="88900" y="1548"/>
                    <a:pt x="95250" y="6628"/>
                  </a:cubicBezTo>
                  <a:cubicBezTo>
                    <a:pt x="100330" y="12978"/>
                    <a:pt x="102870" y="29488"/>
                    <a:pt x="97790" y="37108"/>
                  </a:cubicBezTo>
                  <a:cubicBezTo>
                    <a:pt x="88900" y="49808"/>
                    <a:pt x="41910" y="63778"/>
                    <a:pt x="25400" y="58698"/>
                  </a:cubicBezTo>
                  <a:cubicBezTo>
                    <a:pt x="13970" y="54888"/>
                    <a:pt x="0" y="38378"/>
                    <a:pt x="0" y="29488"/>
                  </a:cubicBezTo>
                  <a:cubicBezTo>
                    <a:pt x="1270" y="21868"/>
                    <a:pt x="25400" y="7898"/>
                    <a:pt x="25400" y="7898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4" id="34"/>
          <p:cNvGrpSpPr/>
          <p:nvPr/>
        </p:nvGrpSpPr>
        <p:grpSpPr>
          <a:xfrm rot="0">
            <a:off x="12616815" y="4641532"/>
            <a:ext cx="209550" cy="304800"/>
            <a:chOff x="0" y="0"/>
            <a:chExt cx="279400" cy="4064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45882" y="50663"/>
              <a:ext cx="182921" cy="304937"/>
            </a:xfrm>
            <a:custGeom>
              <a:avLst/>
              <a:gdLst/>
              <a:ahLst/>
              <a:cxnLst/>
              <a:rect r="r" b="b" t="t" l="l"/>
              <a:pathLst>
                <a:path h="304937" w="182921">
                  <a:moveTo>
                    <a:pt x="64608" y="25537"/>
                  </a:moveTo>
                  <a:cubicBezTo>
                    <a:pt x="68418" y="214767"/>
                    <a:pt x="106518" y="209687"/>
                    <a:pt x="117948" y="196987"/>
                  </a:cubicBezTo>
                  <a:cubicBezTo>
                    <a:pt x="131918" y="183017"/>
                    <a:pt x="110328" y="124597"/>
                    <a:pt x="121758" y="110627"/>
                  </a:cubicBezTo>
                  <a:cubicBezTo>
                    <a:pt x="129378" y="100467"/>
                    <a:pt x="149698" y="96657"/>
                    <a:pt x="158588" y="100467"/>
                  </a:cubicBezTo>
                  <a:cubicBezTo>
                    <a:pt x="164938" y="103007"/>
                    <a:pt x="167478" y="110627"/>
                    <a:pt x="170018" y="122057"/>
                  </a:cubicBezTo>
                  <a:cubicBezTo>
                    <a:pt x="175098" y="144917"/>
                    <a:pt x="161128" y="209687"/>
                    <a:pt x="166208" y="238897"/>
                  </a:cubicBezTo>
                  <a:cubicBezTo>
                    <a:pt x="168748" y="259217"/>
                    <a:pt x="185258" y="274457"/>
                    <a:pt x="181448" y="285887"/>
                  </a:cubicBezTo>
                  <a:cubicBezTo>
                    <a:pt x="178908" y="294777"/>
                    <a:pt x="162398" y="304937"/>
                    <a:pt x="154778" y="304937"/>
                  </a:cubicBezTo>
                  <a:cubicBezTo>
                    <a:pt x="145888" y="304937"/>
                    <a:pt x="133188" y="292237"/>
                    <a:pt x="133188" y="285887"/>
                  </a:cubicBezTo>
                  <a:cubicBezTo>
                    <a:pt x="133188" y="276997"/>
                    <a:pt x="156048" y="254137"/>
                    <a:pt x="164938" y="255407"/>
                  </a:cubicBezTo>
                  <a:cubicBezTo>
                    <a:pt x="172558" y="256677"/>
                    <a:pt x="183988" y="273187"/>
                    <a:pt x="182718" y="280807"/>
                  </a:cubicBezTo>
                  <a:cubicBezTo>
                    <a:pt x="181448" y="289697"/>
                    <a:pt x="163668" y="304937"/>
                    <a:pt x="154778" y="304937"/>
                  </a:cubicBezTo>
                  <a:cubicBezTo>
                    <a:pt x="147158" y="304937"/>
                    <a:pt x="133188" y="292237"/>
                    <a:pt x="131918" y="283347"/>
                  </a:cubicBezTo>
                  <a:cubicBezTo>
                    <a:pt x="131918" y="275727"/>
                    <a:pt x="145888" y="255407"/>
                    <a:pt x="154778" y="254137"/>
                  </a:cubicBezTo>
                  <a:cubicBezTo>
                    <a:pt x="162398" y="252867"/>
                    <a:pt x="182718" y="269377"/>
                    <a:pt x="182718" y="278267"/>
                  </a:cubicBezTo>
                  <a:cubicBezTo>
                    <a:pt x="182718" y="287157"/>
                    <a:pt x="157318" y="304937"/>
                    <a:pt x="157318" y="304937"/>
                  </a:cubicBezTo>
                  <a:cubicBezTo>
                    <a:pt x="157318" y="304937"/>
                    <a:pt x="181448" y="278267"/>
                    <a:pt x="182718" y="279537"/>
                  </a:cubicBezTo>
                  <a:cubicBezTo>
                    <a:pt x="183988" y="280807"/>
                    <a:pt x="177638" y="297317"/>
                    <a:pt x="171288" y="301127"/>
                  </a:cubicBezTo>
                  <a:cubicBezTo>
                    <a:pt x="164938" y="304937"/>
                    <a:pt x="150968" y="306207"/>
                    <a:pt x="143348" y="301127"/>
                  </a:cubicBezTo>
                  <a:cubicBezTo>
                    <a:pt x="130648" y="292237"/>
                    <a:pt x="120488" y="264297"/>
                    <a:pt x="115408" y="240167"/>
                  </a:cubicBezTo>
                  <a:cubicBezTo>
                    <a:pt x="107788" y="207147"/>
                    <a:pt x="105248" y="138567"/>
                    <a:pt x="119218" y="115707"/>
                  </a:cubicBezTo>
                  <a:cubicBezTo>
                    <a:pt x="126838" y="104277"/>
                    <a:pt x="143348" y="96657"/>
                    <a:pt x="152238" y="97927"/>
                  </a:cubicBezTo>
                  <a:cubicBezTo>
                    <a:pt x="159858" y="99197"/>
                    <a:pt x="166208" y="109357"/>
                    <a:pt x="171288" y="119517"/>
                  </a:cubicBezTo>
                  <a:cubicBezTo>
                    <a:pt x="178908" y="134757"/>
                    <a:pt x="181448" y="169047"/>
                    <a:pt x="182718" y="186827"/>
                  </a:cubicBezTo>
                  <a:cubicBezTo>
                    <a:pt x="182718" y="198257"/>
                    <a:pt x="183988" y="207147"/>
                    <a:pt x="180178" y="216037"/>
                  </a:cubicBezTo>
                  <a:cubicBezTo>
                    <a:pt x="176368" y="226197"/>
                    <a:pt x="168748" y="236357"/>
                    <a:pt x="154778" y="243977"/>
                  </a:cubicBezTo>
                  <a:cubicBezTo>
                    <a:pt x="133188" y="256677"/>
                    <a:pt x="72228" y="263027"/>
                    <a:pt x="48098" y="261757"/>
                  </a:cubicBezTo>
                  <a:cubicBezTo>
                    <a:pt x="35398" y="261757"/>
                    <a:pt x="27778" y="260487"/>
                    <a:pt x="20158" y="255407"/>
                  </a:cubicBezTo>
                  <a:cubicBezTo>
                    <a:pt x="12538" y="249057"/>
                    <a:pt x="8728" y="238897"/>
                    <a:pt x="4918" y="222387"/>
                  </a:cubicBezTo>
                  <a:cubicBezTo>
                    <a:pt x="-2702" y="183017"/>
                    <a:pt x="-2702" y="49667"/>
                    <a:pt x="13808" y="19187"/>
                  </a:cubicBezTo>
                  <a:cubicBezTo>
                    <a:pt x="21428" y="6487"/>
                    <a:pt x="34128" y="-1133"/>
                    <a:pt x="41748" y="137"/>
                  </a:cubicBezTo>
                  <a:cubicBezTo>
                    <a:pt x="50638" y="1407"/>
                    <a:pt x="64608" y="25537"/>
                    <a:pt x="64608" y="25537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6" id="36"/>
          <p:cNvGrpSpPr/>
          <p:nvPr/>
        </p:nvGrpSpPr>
        <p:grpSpPr>
          <a:xfrm rot="0">
            <a:off x="12775882" y="4678680"/>
            <a:ext cx="235267" cy="223838"/>
            <a:chOff x="0" y="0"/>
            <a:chExt cx="313690" cy="29845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50743" y="50557"/>
              <a:ext cx="213682" cy="196845"/>
            </a:xfrm>
            <a:custGeom>
              <a:avLst/>
              <a:gdLst/>
              <a:ahLst/>
              <a:cxnLst/>
              <a:rect r="r" b="b" t="t" l="l"/>
              <a:pathLst>
                <a:path h="196845" w="213682">
                  <a:moveTo>
                    <a:pt x="19107" y="146293"/>
                  </a:moveTo>
                  <a:cubicBezTo>
                    <a:pt x="116897" y="85333"/>
                    <a:pt x="132137" y="24373"/>
                    <a:pt x="148647" y="9133"/>
                  </a:cubicBezTo>
                  <a:cubicBezTo>
                    <a:pt x="156267" y="2783"/>
                    <a:pt x="162617" y="-1027"/>
                    <a:pt x="170237" y="243"/>
                  </a:cubicBezTo>
                  <a:cubicBezTo>
                    <a:pt x="177857" y="243"/>
                    <a:pt x="186747" y="6593"/>
                    <a:pt x="193097" y="18023"/>
                  </a:cubicBezTo>
                  <a:cubicBezTo>
                    <a:pt x="205797" y="40883"/>
                    <a:pt x="219767" y="127243"/>
                    <a:pt x="210877" y="153913"/>
                  </a:cubicBezTo>
                  <a:cubicBezTo>
                    <a:pt x="207067" y="166613"/>
                    <a:pt x="196907" y="178043"/>
                    <a:pt x="189287" y="179313"/>
                  </a:cubicBezTo>
                  <a:cubicBezTo>
                    <a:pt x="180397" y="180583"/>
                    <a:pt x="163887" y="167883"/>
                    <a:pt x="161347" y="160263"/>
                  </a:cubicBezTo>
                  <a:cubicBezTo>
                    <a:pt x="158807" y="152643"/>
                    <a:pt x="165157" y="137403"/>
                    <a:pt x="171507" y="132323"/>
                  </a:cubicBezTo>
                  <a:cubicBezTo>
                    <a:pt x="177857" y="128513"/>
                    <a:pt x="189287" y="127243"/>
                    <a:pt x="195637" y="131053"/>
                  </a:cubicBezTo>
                  <a:cubicBezTo>
                    <a:pt x="201987" y="133593"/>
                    <a:pt x="209607" y="142483"/>
                    <a:pt x="210877" y="148833"/>
                  </a:cubicBezTo>
                  <a:cubicBezTo>
                    <a:pt x="212147" y="155183"/>
                    <a:pt x="209607" y="166613"/>
                    <a:pt x="204527" y="171693"/>
                  </a:cubicBezTo>
                  <a:cubicBezTo>
                    <a:pt x="199447" y="176773"/>
                    <a:pt x="188017" y="180583"/>
                    <a:pt x="181667" y="179313"/>
                  </a:cubicBezTo>
                  <a:cubicBezTo>
                    <a:pt x="174047" y="176773"/>
                    <a:pt x="162617" y="164073"/>
                    <a:pt x="160077" y="156453"/>
                  </a:cubicBezTo>
                  <a:cubicBezTo>
                    <a:pt x="158807" y="150103"/>
                    <a:pt x="163887" y="138673"/>
                    <a:pt x="170237" y="134863"/>
                  </a:cubicBezTo>
                  <a:cubicBezTo>
                    <a:pt x="175317" y="129783"/>
                    <a:pt x="186747" y="127243"/>
                    <a:pt x="193097" y="129783"/>
                  </a:cubicBezTo>
                  <a:cubicBezTo>
                    <a:pt x="199447" y="131053"/>
                    <a:pt x="208337" y="138673"/>
                    <a:pt x="209607" y="146293"/>
                  </a:cubicBezTo>
                  <a:cubicBezTo>
                    <a:pt x="212147" y="153913"/>
                    <a:pt x="207067" y="170423"/>
                    <a:pt x="200717" y="175503"/>
                  </a:cubicBezTo>
                  <a:cubicBezTo>
                    <a:pt x="194367" y="179313"/>
                    <a:pt x="184207" y="180583"/>
                    <a:pt x="176587" y="178043"/>
                  </a:cubicBezTo>
                  <a:cubicBezTo>
                    <a:pt x="167697" y="174233"/>
                    <a:pt x="157537" y="165343"/>
                    <a:pt x="152457" y="151373"/>
                  </a:cubicBezTo>
                  <a:cubicBezTo>
                    <a:pt x="141027" y="125973"/>
                    <a:pt x="134677" y="44693"/>
                    <a:pt x="143567" y="20563"/>
                  </a:cubicBezTo>
                  <a:cubicBezTo>
                    <a:pt x="147377" y="9133"/>
                    <a:pt x="156267" y="1513"/>
                    <a:pt x="163887" y="243"/>
                  </a:cubicBezTo>
                  <a:cubicBezTo>
                    <a:pt x="171507" y="-1027"/>
                    <a:pt x="185477" y="5323"/>
                    <a:pt x="190557" y="11673"/>
                  </a:cubicBezTo>
                  <a:cubicBezTo>
                    <a:pt x="194367" y="18023"/>
                    <a:pt x="195637" y="26913"/>
                    <a:pt x="193097" y="38343"/>
                  </a:cubicBezTo>
                  <a:cubicBezTo>
                    <a:pt x="186747" y="62473"/>
                    <a:pt x="152457" y="119623"/>
                    <a:pt x="129597" y="145023"/>
                  </a:cubicBezTo>
                  <a:cubicBezTo>
                    <a:pt x="110547" y="164073"/>
                    <a:pt x="88957" y="176773"/>
                    <a:pt x="69907" y="185663"/>
                  </a:cubicBezTo>
                  <a:cubicBezTo>
                    <a:pt x="54667" y="192013"/>
                    <a:pt x="36887" y="199633"/>
                    <a:pt x="25457" y="195823"/>
                  </a:cubicBezTo>
                  <a:cubicBezTo>
                    <a:pt x="15297" y="193283"/>
                    <a:pt x="1327" y="181853"/>
                    <a:pt x="57" y="174233"/>
                  </a:cubicBezTo>
                  <a:cubicBezTo>
                    <a:pt x="-1213" y="165343"/>
                    <a:pt x="19107" y="146293"/>
                    <a:pt x="19107" y="146293"/>
                  </a:cubicBezTo>
                </a:path>
              </a:pathLst>
            </a:custGeom>
            <a:solidFill>
              <a:srgbClr val="AB5B87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8" id="38"/>
          <p:cNvGrpSpPr/>
          <p:nvPr/>
        </p:nvGrpSpPr>
        <p:grpSpPr>
          <a:xfrm rot="0">
            <a:off x="11953875" y="5054918"/>
            <a:ext cx="118110" cy="256222"/>
            <a:chOff x="0" y="0"/>
            <a:chExt cx="157480" cy="34163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41732" y="50800"/>
              <a:ext cx="64002" cy="240276"/>
            </a:xfrm>
            <a:custGeom>
              <a:avLst/>
              <a:gdLst/>
              <a:ahLst/>
              <a:cxnLst/>
              <a:rect r="r" b="b" t="t" l="l"/>
              <a:pathLst>
                <a:path h="240276" w="64002">
                  <a:moveTo>
                    <a:pt x="59868" y="27940"/>
                  </a:moveTo>
                  <a:cubicBezTo>
                    <a:pt x="57328" y="232410"/>
                    <a:pt x="45898" y="240030"/>
                    <a:pt x="37008" y="240030"/>
                  </a:cubicBezTo>
                  <a:cubicBezTo>
                    <a:pt x="30658" y="240030"/>
                    <a:pt x="20498" y="233680"/>
                    <a:pt x="16688" y="227330"/>
                  </a:cubicBezTo>
                  <a:cubicBezTo>
                    <a:pt x="12878" y="220980"/>
                    <a:pt x="12878" y="205740"/>
                    <a:pt x="17958" y="199390"/>
                  </a:cubicBezTo>
                  <a:cubicBezTo>
                    <a:pt x="23038" y="193040"/>
                    <a:pt x="39548" y="189230"/>
                    <a:pt x="48438" y="190500"/>
                  </a:cubicBezTo>
                  <a:cubicBezTo>
                    <a:pt x="54788" y="193040"/>
                    <a:pt x="62408" y="201930"/>
                    <a:pt x="63678" y="209550"/>
                  </a:cubicBezTo>
                  <a:cubicBezTo>
                    <a:pt x="64948" y="215900"/>
                    <a:pt x="62408" y="227330"/>
                    <a:pt x="57328" y="232410"/>
                  </a:cubicBezTo>
                  <a:cubicBezTo>
                    <a:pt x="52248" y="237490"/>
                    <a:pt x="42088" y="241300"/>
                    <a:pt x="34468" y="240030"/>
                  </a:cubicBezTo>
                  <a:cubicBezTo>
                    <a:pt x="28118" y="238760"/>
                    <a:pt x="17958" y="232410"/>
                    <a:pt x="15418" y="226060"/>
                  </a:cubicBezTo>
                  <a:cubicBezTo>
                    <a:pt x="12878" y="218440"/>
                    <a:pt x="16688" y="200660"/>
                    <a:pt x="21768" y="195580"/>
                  </a:cubicBezTo>
                  <a:cubicBezTo>
                    <a:pt x="26848" y="190500"/>
                    <a:pt x="38278" y="187960"/>
                    <a:pt x="44628" y="190500"/>
                  </a:cubicBezTo>
                  <a:cubicBezTo>
                    <a:pt x="52248" y="193040"/>
                    <a:pt x="63678" y="205740"/>
                    <a:pt x="63678" y="213360"/>
                  </a:cubicBezTo>
                  <a:cubicBezTo>
                    <a:pt x="63678" y="220980"/>
                    <a:pt x="50978" y="237490"/>
                    <a:pt x="43358" y="240030"/>
                  </a:cubicBezTo>
                  <a:cubicBezTo>
                    <a:pt x="34468" y="241300"/>
                    <a:pt x="21768" y="233680"/>
                    <a:pt x="14148" y="222250"/>
                  </a:cubicBezTo>
                  <a:cubicBezTo>
                    <a:pt x="-2362" y="193040"/>
                    <a:pt x="-4902" y="55880"/>
                    <a:pt x="9068" y="22860"/>
                  </a:cubicBezTo>
                  <a:cubicBezTo>
                    <a:pt x="14148" y="10160"/>
                    <a:pt x="25578" y="0"/>
                    <a:pt x="33198" y="0"/>
                  </a:cubicBezTo>
                  <a:cubicBezTo>
                    <a:pt x="42088" y="0"/>
                    <a:pt x="59868" y="27940"/>
                    <a:pt x="59868" y="2794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0" id="40"/>
          <p:cNvGrpSpPr/>
          <p:nvPr/>
        </p:nvGrpSpPr>
        <p:grpSpPr>
          <a:xfrm rot="0">
            <a:off x="11860530" y="5099685"/>
            <a:ext cx="301942" cy="140970"/>
            <a:chOff x="0" y="0"/>
            <a:chExt cx="402590" cy="18796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50746" y="50800"/>
              <a:ext cx="299933" cy="88966"/>
            </a:xfrm>
            <a:custGeom>
              <a:avLst/>
              <a:gdLst/>
              <a:ahLst/>
              <a:cxnLst/>
              <a:rect r="r" b="b" t="t" l="l"/>
              <a:pathLst>
                <a:path h="88966" w="299933">
                  <a:moveTo>
                    <a:pt x="20374" y="35560"/>
                  </a:moveTo>
                  <a:cubicBezTo>
                    <a:pt x="288344" y="6350"/>
                    <a:pt x="299774" y="19050"/>
                    <a:pt x="299774" y="27940"/>
                  </a:cubicBezTo>
                  <a:cubicBezTo>
                    <a:pt x="299774" y="35560"/>
                    <a:pt x="284534" y="50800"/>
                    <a:pt x="275644" y="50800"/>
                  </a:cubicBezTo>
                  <a:cubicBezTo>
                    <a:pt x="266754" y="52070"/>
                    <a:pt x="250244" y="36830"/>
                    <a:pt x="248974" y="27940"/>
                  </a:cubicBezTo>
                  <a:cubicBezTo>
                    <a:pt x="248974" y="20320"/>
                    <a:pt x="265484" y="1270"/>
                    <a:pt x="273104" y="0"/>
                  </a:cubicBezTo>
                  <a:cubicBezTo>
                    <a:pt x="281994" y="0"/>
                    <a:pt x="299774" y="17780"/>
                    <a:pt x="299774" y="26670"/>
                  </a:cubicBezTo>
                  <a:cubicBezTo>
                    <a:pt x="301044" y="34290"/>
                    <a:pt x="288344" y="49530"/>
                    <a:pt x="280724" y="50800"/>
                  </a:cubicBezTo>
                  <a:cubicBezTo>
                    <a:pt x="271834" y="52070"/>
                    <a:pt x="251514" y="39370"/>
                    <a:pt x="250244" y="30480"/>
                  </a:cubicBezTo>
                  <a:cubicBezTo>
                    <a:pt x="247704" y="22860"/>
                    <a:pt x="262944" y="2540"/>
                    <a:pt x="270564" y="1270"/>
                  </a:cubicBezTo>
                  <a:cubicBezTo>
                    <a:pt x="279454" y="0"/>
                    <a:pt x="298504" y="12700"/>
                    <a:pt x="299774" y="21590"/>
                  </a:cubicBezTo>
                  <a:cubicBezTo>
                    <a:pt x="301044" y="30480"/>
                    <a:pt x="294694" y="41910"/>
                    <a:pt x="281994" y="50800"/>
                  </a:cubicBezTo>
                  <a:cubicBezTo>
                    <a:pt x="246434" y="72390"/>
                    <a:pt x="62284" y="99060"/>
                    <a:pt x="22914" y="85090"/>
                  </a:cubicBezTo>
                  <a:cubicBezTo>
                    <a:pt x="8944" y="81280"/>
                    <a:pt x="54" y="69850"/>
                    <a:pt x="54" y="60960"/>
                  </a:cubicBezTo>
                  <a:cubicBezTo>
                    <a:pt x="-1216" y="53340"/>
                    <a:pt x="20374" y="35560"/>
                    <a:pt x="20374" y="3556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2" id="42"/>
          <p:cNvGrpSpPr/>
          <p:nvPr/>
        </p:nvGrpSpPr>
        <p:grpSpPr>
          <a:xfrm rot="0">
            <a:off x="12302490" y="5029200"/>
            <a:ext cx="120967" cy="282892"/>
            <a:chOff x="0" y="0"/>
            <a:chExt cx="161290" cy="37719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42493" y="50800"/>
              <a:ext cx="66727" cy="274320"/>
            </a:xfrm>
            <a:custGeom>
              <a:avLst/>
              <a:gdLst/>
              <a:ahLst/>
              <a:cxnLst/>
              <a:rect r="r" b="b" t="t" l="l"/>
              <a:pathLst>
                <a:path h="274320" w="66727">
                  <a:moveTo>
                    <a:pt x="66727" y="27940"/>
                  </a:moveTo>
                  <a:cubicBezTo>
                    <a:pt x="60377" y="248920"/>
                    <a:pt x="59107" y="256540"/>
                    <a:pt x="54027" y="262890"/>
                  </a:cubicBezTo>
                  <a:cubicBezTo>
                    <a:pt x="48947" y="269240"/>
                    <a:pt x="40057" y="274320"/>
                    <a:pt x="33707" y="274320"/>
                  </a:cubicBezTo>
                  <a:cubicBezTo>
                    <a:pt x="26087" y="274320"/>
                    <a:pt x="12117" y="265430"/>
                    <a:pt x="9577" y="257810"/>
                  </a:cubicBezTo>
                  <a:cubicBezTo>
                    <a:pt x="7037" y="251460"/>
                    <a:pt x="9577" y="237490"/>
                    <a:pt x="13387" y="232410"/>
                  </a:cubicBezTo>
                  <a:cubicBezTo>
                    <a:pt x="18467" y="227330"/>
                    <a:pt x="28627" y="222250"/>
                    <a:pt x="36247" y="223520"/>
                  </a:cubicBezTo>
                  <a:cubicBezTo>
                    <a:pt x="42597" y="224790"/>
                    <a:pt x="52757" y="231140"/>
                    <a:pt x="55297" y="237490"/>
                  </a:cubicBezTo>
                  <a:cubicBezTo>
                    <a:pt x="59107" y="243840"/>
                    <a:pt x="59107" y="255270"/>
                    <a:pt x="55297" y="261620"/>
                  </a:cubicBezTo>
                  <a:cubicBezTo>
                    <a:pt x="51487" y="267970"/>
                    <a:pt x="34977" y="275590"/>
                    <a:pt x="27357" y="273050"/>
                  </a:cubicBezTo>
                  <a:cubicBezTo>
                    <a:pt x="19737" y="271780"/>
                    <a:pt x="8307" y="257810"/>
                    <a:pt x="8307" y="250190"/>
                  </a:cubicBezTo>
                  <a:cubicBezTo>
                    <a:pt x="7037" y="242570"/>
                    <a:pt x="12117" y="232410"/>
                    <a:pt x="18467" y="228600"/>
                  </a:cubicBezTo>
                  <a:cubicBezTo>
                    <a:pt x="23547" y="224790"/>
                    <a:pt x="34977" y="222250"/>
                    <a:pt x="41327" y="224790"/>
                  </a:cubicBezTo>
                  <a:cubicBezTo>
                    <a:pt x="48947" y="227330"/>
                    <a:pt x="59107" y="238760"/>
                    <a:pt x="57837" y="245110"/>
                  </a:cubicBezTo>
                  <a:cubicBezTo>
                    <a:pt x="57837" y="254000"/>
                    <a:pt x="42597" y="274320"/>
                    <a:pt x="33707" y="274320"/>
                  </a:cubicBezTo>
                  <a:cubicBezTo>
                    <a:pt x="24817" y="274320"/>
                    <a:pt x="13387" y="265430"/>
                    <a:pt x="8307" y="252730"/>
                  </a:cubicBezTo>
                  <a:cubicBezTo>
                    <a:pt x="-6933" y="217170"/>
                    <a:pt x="687" y="58420"/>
                    <a:pt x="15927" y="22860"/>
                  </a:cubicBezTo>
                  <a:cubicBezTo>
                    <a:pt x="22277" y="8890"/>
                    <a:pt x="32437" y="0"/>
                    <a:pt x="41327" y="0"/>
                  </a:cubicBezTo>
                  <a:cubicBezTo>
                    <a:pt x="50217" y="0"/>
                    <a:pt x="66727" y="27940"/>
                    <a:pt x="66727" y="2794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4" id="44"/>
          <p:cNvGrpSpPr/>
          <p:nvPr/>
        </p:nvGrpSpPr>
        <p:grpSpPr>
          <a:xfrm rot="0">
            <a:off x="12214860" y="5110162"/>
            <a:ext cx="288608" cy="118110"/>
            <a:chOff x="0" y="0"/>
            <a:chExt cx="384810" cy="15748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50800" y="50800"/>
              <a:ext cx="283350" cy="54807"/>
            </a:xfrm>
            <a:custGeom>
              <a:avLst/>
              <a:gdLst/>
              <a:ahLst/>
              <a:cxnLst/>
              <a:rect r="r" b="b" t="t" l="l"/>
              <a:pathLst>
                <a:path h="54807" w="283350">
                  <a:moveTo>
                    <a:pt x="25400" y="0"/>
                  </a:moveTo>
                  <a:cubicBezTo>
                    <a:pt x="278130" y="11430"/>
                    <a:pt x="284480" y="25400"/>
                    <a:pt x="283210" y="33020"/>
                  </a:cubicBezTo>
                  <a:cubicBezTo>
                    <a:pt x="281940" y="41910"/>
                    <a:pt x="267970" y="54610"/>
                    <a:pt x="260350" y="54610"/>
                  </a:cubicBezTo>
                  <a:cubicBezTo>
                    <a:pt x="251460" y="54610"/>
                    <a:pt x="232410" y="38100"/>
                    <a:pt x="232410" y="29210"/>
                  </a:cubicBezTo>
                  <a:cubicBezTo>
                    <a:pt x="232410" y="21590"/>
                    <a:pt x="250190" y="3810"/>
                    <a:pt x="259080" y="3810"/>
                  </a:cubicBezTo>
                  <a:cubicBezTo>
                    <a:pt x="266700" y="3810"/>
                    <a:pt x="279400" y="15240"/>
                    <a:pt x="281940" y="22860"/>
                  </a:cubicBezTo>
                  <a:cubicBezTo>
                    <a:pt x="284480" y="30480"/>
                    <a:pt x="281940" y="40640"/>
                    <a:pt x="276860" y="45720"/>
                  </a:cubicBezTo>
                  <a:cubicBezTo>
                    <a:pt x="271780" y="50800"/>
                    <a:pt x="261620" y="55880"/>
                    <a:pt x="254000" y="54610"/>
                  </a:cubicBezTo>
                  <a:cubicBezTo>
                    <a:pt x="246380" y="52070"/>
                    <a:pt x="233680" y="40640"/>
                    <a:pt x="232410" y="33020"/>
                  </a:cubicBezTo>
                  <a:cubicBezTo>
                    <a:pt x="232410" y="24130"/>
                    <a:pt x="245110" y="7620"/>
                    <a:pt x="252730" y="3810"/>
                  </a:cubicBezTo>
                  <a:cubicBezTo>
                    <a:pt x="259080" y="2540"/>
                    <a:pt x="266700" y="3810"/>
                    <a:pt x="270510" y="7620"/>
                  </a:cubicBezTo>
                  <a:cubicBezTo>
                    <a:pt x="276860" y="11430"/>
                    <a:pt x="284480" y="25400"/>
                    <a:pt x="283210" y="33020"/>
                  </a:cubicBezTo>
                  <a:cubicBezTo>
                    <a:pt x="281940" y="41910"/>
                    <a:pt x="269240" y="53340"/>
                    <a:pt x="262890" y="54610"/>
                  </a:cubicBezTo>
                  <a:cubicBezTo>
                    <a:pt x="257810" y="54610"/>
                    <a:pt x="256540" y="45720"/>
                    <a:pt x="247650" y="43180"/>
                  </a:cubicBezTo>
                  <a:cubicBezTo>
                    <a:pt x="215900" y="34290"/>
                    <a:pt x="52070" y="66040"/>
                    <a:pt x="19050" y="49530"/>
                  </a:cubicBezTo>
                  <a:cubicBezTo>
                    <a:pt x="6350" y="43180"/>
                    <a:pt x="0" y="30480"/>
                    <a:pt x="0" y="21590"/>
                  </a:cubicBezTo>
                  <a:cubicBezTo>
                    <a:pt x="1270" y="13970"/>
                    <a:pt x="25400" y="0"/>
                    <a:pt x="25400" y="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12602528" y="5026342"/>
            <a:ext cx="120967" cy="262890"/>
            <a:chOff x="0" y="0"/>
            <a:chExt cx="161290" cy="35052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38255" y="50704"/>
              <a:ext cx="71163" cy="247993"/>
            </a:xfrm>
            <a:custGeom>
              <a:avLst/>
              <a:gdLst/>
              <a:ahLst/>
              <a:cxnLst/>
              <a:rect r="r" b="b" t="t" l="l"/>
              <a:pathLst>
                <a:path h="247993" w="71163">
                  <a:moveTo>
                    <a:pt x="63345" y="25496"/>
                  </a:moveTo>
                  <a:cubicBezTo>
                    <a:pt x="65885" y="237586"/>
                    <a:pt x="55725" y="246476"/>
                    <a:pt x="46835" y="247746"/>
                  </a:cubicBezTo>
                  <a:cubicBezTo>
                    <a:pt x="40485" y="249016"/>
                    <a:pt x="30325" y="243936"/>
                    <a:pt x="26515" y="238856"/>
                  </a:cubicBezTo>
                  <a:cubicBezTo>
                    <a:pt x="21435" y="232506"/>
                    <a:pt x="20165" y="221076"/>
                    <a:pt x="21435" y="214726"/>
                  </a:cubicBezTo>
                  <a:cubicBezTo>
                    <a:pt x="23975" y="208376"/>
                    <a:pt x="32865" y="199486"/>
                    <a:pt x="39215" y="198216"/>
                  </a:cubicBezTo>
                  <a:cubicBezTo>
                    <a:pt x="45565" y="196946"/>
                    <a:pt x="56995" y="198216"/>
                    <a:pt x="62075" y="203296"/>
                  </a:cubicBezTo>
                  <a:cubicBezTo>
                    <a:pt x="67155" y="208376"/>
                    <a:pt x="72235" y="218536"/>
                    <a:pt x="70965" y="224886"/>
                  </a:cubicBezTo>
                  <a:cubicBezTo>
                    <a:pt x="69695" y="233776"/>
                    <a:pt x="58265" y="245206"/>
                    <a:pt x="50645" y="247746"/>
                  </a:cubicBezTo>
                  <a:cubicBezTo>
                    <a:pt x="43025" y="249016"/>
                    <a:pt x="32865" y="245206"/>
                    <a:pt x="27785" y="240126"/>
                  </a:cubicBezTo>
                  <a:cubicBezTo>
                    <a:pt x="22705" y="235046"/>
                    <a:pt x="20165" y="223616"/>
                    <a:pt x="21435" y="217266"/>
                  </a:cubicBezTo>
                  <a:cubicBezTo>
                    <a:pt x="22705" y="210916"/>
                    <a:pt x="30325" y="202026"/>
                    <a:pt x="36675" y="199486"/>
                  </a:cubicBezTo>
                  <a:cubicBezTo>
                    <a:pt x="43025" y="196946"/>
                    <a:pt x="54455" y="198216"/>
                    <a:pt x="60805" y="202026"/>
                  </a:cubicBezTo>
                  <a:cubicBezTo>
                    <a:pt x="65885" y="205836"/>
                    <a:pt x="70965" y="215996"/>
                    <a:pt x="70965" y="222346"/>
                  </a:cubicBezTo>
                  <a:cubicBezTo>
                    <a:pt x="70965" y="229966"/>
                    <a:pt x="65885" y="241396"/>
                    <a:pt x="59535" y="243936"/>
                  </a:cubicBezTo>
                  <a:cubicBezTo>
                    <a:pt x="49375" y="247746"/>
                    <a:pt x="25245" y="243936"/>
                    <a:pt x="15085" y="229966"/>
                  </a:cubicBezTo>
                  <a:cubicBezTo>
                    <a:pt x="-6505" y="200756"/>
                    <a:pt x="-2695" y="58516"/>
                    <a:pt x="12545" y="25496"/>
                  </a:cubicBezTo>
                  <a:cubicBezTo>
                    <a:pt x="18895" y="10256"/>
                    <a:pt x="31595" y="-1174"/>
                    <a:pt x="40485" y="96"/>
                  </a:cubicBezTo>
                  <a:cubicBezTo>
                    <a:pt x="48105" y="96"/>
                    <a:pt x="63345" y="25496"/>
                    <a:pt x="63345" y="25496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8" id="48"/>
          <p:cNvGrpSpPr/>
          <p:nvPr/>
        </p:nvGrpSpPr>
        <p:grpSpPr>
          <a:xfrm rot="0">
            <a:off x="12502515" y="5092065"/>
            <a:ext cx="311468" cy="132398"/>
            <a:chOff x="0" y="0"/>
            <a:chExt cx="415290" cy="17653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50800" y="60960"/>
              <a:ext cx="312471" cy="67275"/>
            </a:xfrm>
            <a:custGeom>
              <a:avLst/>
              <a:gdLst/>
              <a:ahLst/>
              <a:cxnLst/>
              <a:rect r="r" b="b" t="t" l="l"/>
              <a:pathLst>
                <a:path h="67275" w="312471">
                  <a:moveTo>
                    <a:pt x="22860" y="13970"/>
                  </a:moveTo>
                  <a:cubicBezTo>
                    <a:pt x="293370" y="-3810"/>
                    <a:pt x="309880" y="7620"/>
                    <a:pt x="311150" y="19050"/>
                  </a:cubicBezTo>
                  <a:cubicBezTo>
                    <a:pt x="313690" y="29210"/>
                    <a:pt x="298450" y="49530"/>
                    <a:pt x="290830" y="50800"/>
                  </a:cubicBezTo>
                  <a:cubicBezTo>
                    <a:pt x="283210" y="52070"/>
                    <a:pt x="262890" y="30480"/>
                    <a:pt x="261620" y="22860"/>
                  </a:cubicBezTo>
                  <a:cubicBezTo>
                    <a:pt x="261620" y="16510"/>
                    <a:pt x="265430" y="11430"/>
                    <a:pt x="269240" y="7620"/>
                  </a:cubicBezTo>
                  <a:cubicBezTo>
                    <a:pt x="274320" y="3810"/>
                    <a:pt x="285750" y="0"/>
                    <a:pt x="292100" y="1270"/>
                  </a:cubicBezTo>
                  <a:cubicBezTo>
                    <a:pt x="298450" y="2540"/>
                    <a:pt x="307340" y="10160"/>
                    <a:pt x="311150" y="16510"/>
                  </a:cubicBezTo>
                  <a:cubicBezTo>
                    <a:pt x="313690" y="22860"/>
                    <a:pt x="312420" y="34290"/>
                    <a:pt x="308610" y="39370"/>
                  </a:cubicBezTo>
                  <a:cubicBezTo>
                    <a:pt x="304800" y="45720"/>
                    <a:pt x="294640" y="52070"/>
                    <a:pt x="288290" y="50800"/>
                  </a:cubicBezTo>
                  <a:cubicBezTo>
                    <a:pt x="279400" y="49530"/>
                    <a:pt x="261620" y="33020"/>
                    <a:pt x="261620" y="25400"/>
                  </a:cubicBezTo>
                  <a:cubicBezTo>
                    <a:pt x="261620" y="16510"/>
                    <a:pt x="280670" y="0"/>
                    <a:pt x="289560" y="0"/>
                  </a:cubicBezTo>
                  <a:cubicBezTo>
                    <a:pt x="297180" y="1270"/>
                    <a:pt x="312420" y="21590"/>
                    <a:pt x="312420" y="21590"/>
                  </a:cubicBezTo>
                  <a:cubicBezTo>
                    <a:pt x="312420" y="21590"/>
                    <a:pt x="289560" y="0"/>
                    <a:pt x="289560" y="0"/>
                  </a:cubicBezTo>
                  <a:cubicBezTo>
                    <a:pt x="289560" y="1270"/>
                    <a:pt x="312420" y="16510"/>
                    <a:pt x="312420" y="25400"/>
                  </a:cubicBezTo>
                  <a:cubicBezTo>
                    <a:pt x="312420" y="33020"/>
                    <a:pt x="297180" y="50800"/>
                    <a:pt x="290830" y="50800"/>
                  </a:cubicBezTo>
                  <a:cubicBezTo>
                    <a:pt x="287020" y="50800"/>
                    <a:pt x="288290" y="43180"/>
                    <a:pt x="280670" y="40640"/>
                  </a:cubicBezTo>
                  <a:cubicBezTo>
                    <a:pt x="254000" y="29210"/>
                    <a:pt x="67310" y="78740"/>
                    <a:pt x="26670" y="64770"/>
                  </a:cubicBezTo>
                  <a:cubicBezTo>
                    <a:pt x="11430" y="58420"/>
                    <a:pt x="0" y="45720"/>
                    <a:pt x="0" y="38100"/>
                  </a:cubicBezTo>
                  <a:cubicBezTo>
                    <a:pt x="0" y="29210"/>
                    <a:pt x="22860" y="13970"/>
                    <a:pt x="22860" y="1397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336847" y="414020"/>
            <a:ext cx="9465715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Durée d’une grossesse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3426842" y="1586810"/>
            <a:ext cx="2599149" cy="762512"/>
            <a:chOff x="0" y="0"/>
            <a:chExt cx="684550" cy="20082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84550" cy="200826"/>
            </a:xfrm>
            <a:custGeom>
              <a:avLst/>
              <a:gdLst/>
              <a:ahLst/>
              <a:cxnLst/>
              <a:rect r="r" b="b" t="t" l="l"/>
              <a:pathLst>
                <a:path h="200826" w="684550">
                  <a:moveTo>
                    <a:pt x="100413" y="0"/>
                  </a:moveTo>
                  <a:lnTo>
                    <a:pt x="584137" y="0"/>
                  </a:lnTo>
                  <a:cubicBezTo>
                    <a:pt x="639593" y="0"/>
                    <a:pt x="684550" y="44956"/>
                    <a:pt x="684550" y="100413"/>
                  </a:cubicBezTo>
                  <a:lnTo>
                    <a:pt x="684550" y="100413"/>
                  </a:lnTo>
                  <a:cubicBezTo>
                    <a:pt x="684550" y="155870"/>
                    <a:pt x="639593" y="200826"/>
                    <a:pt x="584137" y="200826"/>
                  </a:cubicBezTo>
                  <a:lnTo>
                    <a:pt x="100413" y="200826"/>
                  </a:lnTo>
                  <a:cubicBezTo>
                    <a:pt x="44956" y="200826"/>
                    <a:pt x="0" y="155870"/>
                    <a:pt x="0" y="100413"/>
                  </a:cubicBezTo>
                  <a:lnTo>
                    <a:pt x="0" y="100413"/>
                  </a:lnTo>
                  <a:cubicBezTo>
                    <a:pt x="0" y="44956"/>
                    <a:pt x="44956" y="0"/>
                    <a:pt x="10041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AB5B87"/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684550" cy="2389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3696912" y="1386205"/>
            <a:ext cx="6647854" cy="8915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79"/>
              </a:lnSpc>
            </a:pPr>
            <a:r>
              <a:rPr lang="en-US" sz="39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Physiologie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533482" y="2388528"/>
            <a:ext cx="13036765" cy="1298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280 jours = 41 SA = 39 SG</a:t>
            </a:r>
          </a:p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On ne connaît jamais exactement la date de début de grossesse ( sauf FIV): +- 5 jours près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3436839" y="3856119"/>
            <a:ext cx="8212580" cy="794461"/>
            <a:chOff x="0" y="0"/>
            <a:chExt cx="2162984" cy="209241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162984" cy="209241"/>
            </a:xfrm>
            <a:custGeom>
              <a:avLst/>
              <a:gdLst/>
              <a:ahLst/>
              <a:cxnLst/>
              <a:rect r="r" b="b" t="t" l="l"/>
              <a:pathLst>
                <a:path h="209241" w="2162984">
                  <a:moveTo>
                    <a:pt x="48077" y="0"/>
                  </a:moveTo>
                  <a:lnTo>
                    <a:pt x="2114907" y="0"/>
                  </a:lnTo>
                  <a:cubicBezTo>
                    <a:pt x="2141459" y="0"/>
                    <a:pt x="2162984" y="21525"/>
                    <a:pt x="2162984" y="48077"/>
                  </a:cubicBezTo>
                  <a:lnTo>
                    <a:pt x="2162984" y="161164"/>
                  </a:lnTo>
                  <a:cubicBezTo>
                    <a:pt x="2162984" y="173914"/>
                    <a:pt x="2157919" y="186143"/>
                    <a:pt x="2148903" y="195159"/>
                  </a:cubicBezTo>
                  <a:cubicBezTo>
                    <a:pt x="2139886" y="204176"/>
                    <a:pt x="2127658" y="209241"/>
                    <a:pt x="2114907" y="209241"/>
                  </a:cubicBezTo>
                  <a:lnTo>
                    <a:pt x="48077" y="209241"/>
                  </a:lnTo>
                  <a:cubicBezTo>
                    <a:pt x="35326" y="209241"/>
                    <a:pt x="23098" y="204176"/>
                    <a:pt x="14081" y="195159"/>
                  </a:cubicBezTo>
                  <a:cubicBezTo>
                    <a:pt x="5065" y="186143"/>
                    <a:pt x="0" y="173914"/>
                    <a:pt x="0" y="161164"/>
                  </a:cubicBezTo>
                  <a:lnTo>
                    <a:pt x="0" y="48077"/>
                  </a:lnTo>
                  <a:cubicBezTo>
                    <a:pt x="0" y="35326"/>
                    <a:pt x="5065" y="23098"/>
                    <a:pt x="14081" y="14081"/>
                  </a:cubicBezTo>
                  <a:cubicBezTo>
                    <a:pt x="23098" y="5065"/>
                    <a:pt x="35326" y="0"/>
                    <a:pt x="48077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AB5B87"/>
              </a:solidFill>
              <a:prstDash val="solid"/>
              <a:round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2162984" cy="2473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3628977" y="3673382"/>
            <a:ext cx="7868296" cy="8915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79"/>
              </a:lnSpc>
            </a:pPr>
            <a:r>
              <a:rPr lang="en-US" sz="39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Grossesse prolongée par rapport au terme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3533482" y="4695477"/>
            <a:ext cx="11397169" cy="1298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= terme en voie de dépassement ou terme prolongé</a:t>
            </a:r>
          </a:p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surveillance toutes des 48h à partir de 41 SA</a:t>
            </a:r>
          </a:p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Au bout de 42 SA: déclenchement de l’accouchement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3426842" y="6252327"/>
            <a:ext cx="4636558" cy="721997"/>
            <a:chOff x="0" y="0"/>
            <a:chExt cx="1221151" cy="190155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221151" cy="190155"/>
            </a:xfrm>
            <a:custGeom>
              <a:avLst/>
              <a:gdLst/>
              <a:ahLst/>
              <a:cxnLst/>
              <a:rect r="r" b="b" t="t" l="l"/>
              <a:pathLst>
                <a:path h="190155" w="1221151">
                  <a:moveTo>
                    <a:pt x="85158" y="0"/>
                  </a:moveTo>
                  <a:lnTo>
                    <a:pt x="1135993" y="0"/>
                  </a:lnTo>
                  <a:cubicBezTo>
                    <a:pt x="1158579" y="0"/>
                    <a:pt x="1180239" y="8972"/>
                    <a:pt x="1196209" y="24942"/>
                  </a:cubicBezTo>
                  <a:cubicBezTo>
                    <a:pt x="1212179" y="40912"/>
                    <a:pt x="1221151" y="62572"/>
                    <a:pt x="1221151" y="85158"/>
                  </a:cubicBezTo>
                  <a:lnTo>
                    <a:pt x="1221151" y="104998"/>
                  </a:lnTo>
                  <a:cubicBezTo>
                    <a:pt x="1221151" y="152029"/>
                    <a:pt x="1183025" y="190155"/>
                    <a:pt x="1135993" y="190155"/>
                  </a:cubicBezTo>
                  <a:lnTo>
                    <a:pt x="85158" y="190155"/>
                  </a:lnTo>
                  <a:cubicBezTo>
                    <a:pt x="62572" y="190155"/>
                    <a:pt x="40912" y="181184"/>
                    <a:pt x="24942" y="165213"/>
                  </a:cubicBezTo>
                  <a:cubicBezTo>
                    <a:pt x="8972" y="149243"/>
                    <a:pt x="0" y="127583"/>
                    <a:pt x="0" y="104998"/>
                  </a:cubicBezTo>
                  <a:lnTo>
                    <a:pt x="0" y="85158"/>
                  </a:lnTo>
                  <a:cubicBezTo>
                    <a:pt x="0" y="62572"/>
                    <a:pt x="8972" y="40912"/>
                    <a:pt x="24942" y="24942"/>
                  </a:cubicBezTo>
                  <a:cubicBezTo>
                    <a:pt x="40912" y="8972"/>
                    <a:pt x="62572" y="0"/>
                    <a:pt x="8515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AB5B87"/>
              </a:solidFill>
              <a:prstDash val="solid"/>
              <a:round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221151" cy="2282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3628977" y="6062788"/>
            <a:ext cx="6647854" cy="8915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79"/>
              </a:lnSpc>
            </a:pPr>
            <a:r>
              <a:rPr lang="en-US" sz="39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Notion de prématurité 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3696912" y="7088624"/>
            <a:ext cx="11397169" cy="217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♥ &gt;37 SA → pas de prématurité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♥ 32</a:t>
            </a: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 à 37 SA → prématurité moyenne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♥ 28 à 32 SA→ grande prématurité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475173"/>
                </a:solidFill>
                <a:latin typeface="Roboto"/>
                <a:ea typeface="Roboto"/>
                <a:cs typeface="Roboto"/>
                <a:sym typeface="Roboto"/>
              </a:rPr>
              <a:t>♥ &lt;28 SA→ très grande/ extrême prématurité</a:t>
            </a:r>
          </a:p>
          <a:p>
            <a:pPr algn="l">
              <a:lnSpc>
                <a:spcPts val="3499"/>
              </a:lnSpc>
            </a:pPr>
          </a:p>
        </p:txBody>
      </p:sp>
      <p:grpSp>
        <p:nvGrpSpPr>
          <p:cNvPr name="Group 27" id="27"/>
          <p:cNvGrpSpPr/>
          <p:nvPr/>
        </p:nvGrpSpPr>
        <p:grpSpPr>
          <a:xfrm rot="0">
            <a:off x="5770245" y="1726883"/>
            <a:ext cx="111442" cy="108585"/>
            <a:chOff x="0" y="0"/>
            <a:chExt cx="148590" cy="14478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49280" y="48273"/>
              <a:ext cx="47240" cy="40567"/>
            </a:xfrm>
            <a:custGeom>
              <a:avLst/>
              <a:gdLst/>
              <a:ahLst/>
              <a:cxnLst/>
              <a:rect r="r" b="b" t="t" l="l"/>
              <a:pathLst>
                <a:path h="40567" w="47240">
                  <a:moveTo>
                    <a:pt x="47240" y="13957"/>
                  </a:moveTo>
                  <a:cubicBezTo>
                    <a:pt x="25650" y="48247"/>
                    <a:pt x="6600" y="41897"/>
                    <a:pt x="1520" y="35547"/>
                  </a:cubicBezTo>
                  <a:cubicBezTo>
                    <a:pt x="-2290" y="27927"/>
                    <a:pt x="1520" y="7607"/>
                    <a:pt x="7870" y="2527"/>
                  </a:cubicBezTo>
                  <a:cubicBezTo>
                    <a:pt x="14220" y="-3823"/>
                    <a:pt x="40890" y="3797"/>
                    <a:pt x="40890" y="3797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9" id="29"/>
          <p:cNvGrpSpPr/>
          <p:nvPr/>
        </p:nvGrpSpPr>
        <p:grpSpPr>
          <a:xfrm rot="0">
            <a:off x="5810250" y="1726883"/>
            <a:ext cx="111442" cy="108585"/>
            <a:chOff x="0" y="0"/>
            <a:chExt cx="148590" cy="14478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49280" y="48273"/>
              <a:ext cx="47240" cy="40567"/>
            </a:xfrm>
            <a:custGeom>
              <a:avLst/>
              <a:gdLst/>
              <a:ahLst/>
              <a:cxnLst/>
              <a:rect r="r" b="b" t="t" l="l"/>
              <a:pathLst>
                <a:path h="40567" w="47240">
                  <a:moveTo>
                    <a:pt x="47240" y="13957"/>
                  </a:moveTo>
                  <a:cubicBezTo>
                    <a:pt x="25650" y="48247"/>
                    <a:pt x="6600" y="41897"/>
                    <a:pt x="1520" y="35547"/>
                  </a:cubicBezTo>
                  <a:cubicBezTo>
                    <a:pt x="-2290" y="27927"/>
                    <a:pt x="1520" y="7607"/>
                    <a:pt x="7870" y="2527"/>
                  </a:cubicBezTo>
                  <a:cubicBezTo>
                    <a:pt x="14220" y="-3823"/>
                    <a:pt x="40890" y="3797"/>
                    <a:pt x="40890" y="3797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1" id="31"/>
          <p:cNvGrpSpPr/>
          <p:nvPr/>
        </p:nvGrpSpPr>
        <p:grpSpPr>
          <a:xfrm rot="0">
            <a:off x="5970270" y="1706880"/>
            <a:ext cx="111442" cy="108585"/>
            <a:chOff x="0" y="0"/>
            <a:chExt cx="148590" cy="14478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49280" y="48273"/>
              <a:ext cx="47240" cy="40567"/>
            </a:xfrm>
            <a:custGeom>
              <a:avLst/>
              <a:gdLst/>
              <a:ahLst/>
              <a:cxnLst/>
              <a:rect r="r" b="b" t="t" l="l"/>
              <a:pathLst>
                <a:path h="40567" w="47240">
                  <a:moveTo>
                    <a:pt x="47240" y="13957"/>
                  </a:moveTo>
                  <a:cubicBezTo>
                    <a:pt x="25650" y="48247"/>
                    <a:pt x="6600" y="41897"/>
                    <a:pt x="1520" y="35547"/>
                  </a:cubicBezTo>
                  <a:cubicBezTo>
                    <a:pt x="-2290" y="27927"/>
                    <a:pt x="1520" y="7607"/>
                    <a:pt x="7870" y="2527"/>
                  </a:cubicBezTo>
                  <a:cubicBezTo>
                    <a:pt x="14220" y="-3823"/>
                    <a:pt x="40890" y="3797"/>
                    <a:pt x="40890" y="3797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3" id="33"/>
          <p:cNvGrpSpPr/>
          <p:nvPr/>
        </p:nvGrpSpPr>
        <p:grpSpPr>
          <a:xfrm rot="0">
            <a:off x="8849678" y="1666875"/>
            <a:ext cx="111442" cy="108585"/>
            <a:chOff x="0" y="0"/>
            <a:chExt cx="148590" cy="14478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49280" y="48830"/>
              <a:ext cx="47240" cy="40010"/>
            </a:xfrm>
            <a:custGeom>
              <a:avLst/>
              <a:gdLst/>
              <a:ahLst/>
              <a:cxnLst/>
              <a:rect r="r" b="b" t="t" l="l"/>
              <a:pathLst>
                <a:path h="40010" w="47240">
                  <a:moveTo>
                    <a:pt x="47240" y="13400"/>
                  </a:moveTo>
                  <a:cubicBezTo>
                    <a:pt x="25650" y="47690"/>
                    <a:pt x="5330" y="41340"/>
                    <a:pt x="1520" y="34990"/>
                  </a:cubicBezTo>
                  <a:cubicBezTo>
                    <a:pt x="-2290" y="27370"/>
                    <a:pt x="1520" y="7050"/>
                    <a:pt x="7870" y="1970"/>
                  </a:cubicBezTo>
                  <a:cubicBezTo>
                    <a:pt x="14220" y="-3110"/>
                    <a:pt x="40890" y="3240"/>
                    <a:pt x="40890" y="324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5" id="35"/>
          <p:cNvGrpSpPr/>
          <p:nvPr/>
        </p:nvGrpSpPr>
        <p:grpSpPr>
          <a:xfrm rot="0">
            <a:off x="9069705" y="1406842"/>
            <a:ext cx="111442" cy="108585"/>
            <a:chOff x="0" y="0"/>
            <a:chExt cx="148590" cy="14478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48487" y="48830"/>
              <a:ext cx="48033" cy="40010"/>
            </a:xfrm>
            <a:custGeom>
              <a:avLst/>
              <a:gdLst/>
              <a:ahLst/>
              <a:cxnLst/>
              <a:rect r="r" b="b" t="t" l="l"/>
              <a:pathLst>
                <a:path h="40010" w="48033">
                  <a:moveTo>
                    <a:pt x="48033" y="13400"/>
                  </a:moveTo>
                  <a:cubicBezTo>
                    <a:pt x="26443" y="47690"/>
                    <a:pt x="6123" y="41340"/>
                    <a:pt x="2313" y="34990"/>
                  </a:cubicBezTo>
                  <a:cubicBezTo>
                    <a:pt x="-2767" y="27370"/>
                    <a:pt x="1043" y="7050"/>
                    <a:pt x="8663" y="1970"/>
                  </a:cubicBezTo>
                  <a:cubicBezTo>
                    <a:pt x="15013" y="-3110"/>
                    <a:pt x="41683" y="3240"/>
                    <a:pt x="41683" y="324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28568" y="1873567"/>
            <a:ext cx="15242219" cy="6975253"/>
          </a:xfrm>
          <a:custGeom>
            <a:avLst/>
            <a:gdLst/>
            <a:ahLst/>
            <a:cxnLst/>
            <a:rect r="r" b="b" t="t" l="l"/>
            <a:pathLst>
              <a:path h="6975253" w="15242219">
                <a:moveTo>
                  <a:pt x="0" y="0"/>
                </a:moveTo>
                <a:lnTo>
                  <a:pt x="15242219" y="0"/>
                </a:lnTo>
                <a:lnTo>
                  <a:pt x="15242219" y="6975253"/>
                </a:lnTo>
                <a:lnTo>
                  <a:pt x="0" y="69752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336847" y="414020"/>
            <a:ext cx="9465715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Durée d’une grossesse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5770245" y="1726883"/>
            <a:ext cx="111442" cy="108585"/>
            <a:chOff x="0" y="0"/>
            <a:chExt cx="148590" cy="14478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49280" y="48273"/>
              <a:ext cx="47240" cy="40567"/>
            </a:xfrm>
            <a:custGeom>
              <a:avLst/>
              <a:gdLst/>
              <a:ahLst/>
              <a:cxnLst/>
              <a:rect r="r" b="b" t="t" l="l"/>
              <a:pathLst>
                <a:path h="40567" w="47240">
                  <a:moveTo>
                    <a:pt x="47240" y="13957"/>
                  </a:moveTo>
                  <a:cubicBezTo>
                    <a:pt x="25650" y="48247"/>
                    <a:pt x="6600" y="41897"/>
                    <a:pt x="1520" y="35547"/>
                  </a:cubicBezTo>
                  <a:cubicBezTo>
                    <a:pt x="-2290" y="27927"/>
                    <a:pt x="1520" y="7607"/>
                    <a:pt x="7870" y="2527"/>
                  </a:cubicBezTo>
                  <a:cubicBezTo>
                    <a:pt x="14220" y="-3823"/>
                    <a:pt x="40890" y="3797"/>
                    <a:pt x="40890" y="3797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5810250" y="1726883"/>
            <a:ext cx="111442" cy="108585"/>
            <a:chOff x="0" y="0"/>
            <a:chExt cx="148590" cy="14478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49280" y="48273"/>
              <a:ext cx="47240" cy="40567"/>
            </a:xfrm>
            <a:custGeom>
              <a:avLst/>
              <a:gdLst/>
              <a:ahLst/>
              <a:cxnLst/>
              <a:rect r="r" b="b" t="t" l="l"/>
              <a:pathLst>
                <a:path h="40567" w="47240">
                  <a:moveTo>
                    <a:pt x="47240" y="13957"/>
                  </a:moveTo>
                  <a:cubicBezTo>
                    <a:pt x="25650" y="48247"/>
                    <a:pt x="6600" y="41897"/>
                    <a:pt x="1520" y="35547"/>
                  </a:cubicBezTo>
                  <a:cubicBezTo>
                    <a:pt x="-2290" y="27927"/>
                    <a:pt x="1520" y="7607"/>
                    <a:pt x="7870" y="2527"/>
                  </a:cubicBezTo>
                  <a:cubicBezTo>
                    <a:pt x="14220" y="-3823"/>
                    <a:pt x="40890" y="3797"/>
                    <a:pt x="40890" y="3797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7" id="17"/>
          <p:cNvGrpSpPr/>
          <p:nvPr/>
        </p:nvGrpSpPr>
        <p:grpSpPr>
          <a:xfrm rot="0">
            <a:off x="5970270" y="1706880"/>
            <a:ext cx="111442" cy="108585"/>
            <a:chOff x="0" y="0"/>
            <a:chExt cx="148590" cy="14478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49280" y="48273"/>
              <a:ext cx="47240" cy="40567"/>
            </a:xfrm>
            <a:custGeom>
              <a:avLst/>
              <a:gdLst/>
              <a:ahLst/>
              <a:cxnLst/>
              <a:rect r="r" b="b" t="t" l="l"/>
              <a:pathLst>
                <a:path h="40567" w="47240">
                  <a:moveTo>
                    <a:pt x="47240" y="13957"/>
                  </a:moveTo>
                  <a:cubicBezTo>
                    <a:pt x="25650" y="48247"/>
                    <a:pt x="6600" y="41897"/>
                    <a:pt x="1520" y="35547"/>
                  </a:cubicBezTo>
                  <a:cubicBezTo>
                    <a:pt x="-2290" y="27927"/>
                    <a:pt x="1520" y="7607"/>
                    <a:pt x="7870" y="2527"/>
                  </a:cubicBezTo>
                  <a:cubicBezTo>
                    <a:pt x="14220" y="-3823"/>
                    <a:pt x="40890" y="3797"/>
                    <a:pt x="40890" y="3797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8849678" y="1666875"/>
            <a:ext cx="111442" cy="108585"/>
            <a:chOff x="0" y="0"/>
            <a:chExt cx="148590" cy="14478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49280" y="48830"/>
              <a:ext cx="47240" cy="40010"/>
            </a:xfrm>
            <a:custGeom>
              <a:avLst/>
              <a:gdLst/>
              <a:ahLst/>
              <a:cxnLst/>
              <a:rect r="r" b="b" t="t" l="l"/>
              <a:pathLst>
                <a:path h="40010" w="47240">
                  <a:moveTo>
                    <a:pt x="47240" y="13400"/>
                  </a:moveTo>
                  <a:cubicBezTo>
                    <a:pt x="25650" y="47690"/>
                    <a:pt x="5330" y="41340"/>
                    <a:pt x="1520" y="34990"/>
                  </a:cubicBezTo>
                  <a:cubicBezTo>
                    <a:pt x="-2290" y="27370"/>
                    <a:pt x="1520" y="7050"/>
                    <a:pt x="7870" y="1970"/>
                  </a:cubicBezTo>
                  <a:cubicBezTo>
                    <a:pt x="14220" y="-3110"/>
                    <a:pt x="40890" y="3240"/>
                    <a:pt x="40890" y="324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1" id="21"/>
          <p:cNvGrpSpPr/>
          <p:nvPr/>
        </p:nvGrpSpPr>
        <p:grpSpPr>
          <a:xfrm rot="0">
            <a:off x="9069705" y="1406842"/>
            <a:ext cx="111442" cy="108585"/>
            <a:chOff x="0" y="0"/>
            <a:chExt cx="148590" cy="14478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48487" y="48830"/>
              <a:ext cx="48033" cy="40010"/>
            </a:xfrm>
            <a:custGeom>
              <a:avLst/>
              <a:gdLst/>
              <a:ahLst/>
              <a:cxnLst/>
              <a:rect r="r" b="b" t="t" l="l"/>
              <a:pathLst>
                <a:path h="40010" w="48033">
                  <a:moveTo>
                    <a:pt x="48033" y="13400"/>
                  </a:moveTo>
                  <a:cubicBezTo>
                    <a:pt x="26443" y="47690"/>
                    <a:pt x="6123" y="41340"/>
                    <a:pt x="2313" y="34990"/>
                  </a:cubicBezTo>
                  <a:cubicBezTo>
                    <a:pt x="-2767" y="27370"/>
                    <a:pt x="1043" y="7050"/>
                    <a:pt x="8663" y="1970"/>
                  </a:cubicBezTo>
                  <a:cubicBezTo>
                    <a:pt x="15013" y="-3110"/>
                    <a:pt x="41683" y="3240"/>
                    <a:pt x="41683" y="3240"/>
                  </a:cubicBezTo>
                </a:path>
              </a:pathLst>
            </a:custGeom>
            <a:solidFill>
              <a:srgbClr val="01184E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Épidémiologie française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933264" y="2735787"/>
            <a:ext cx="13232058" cy="3591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3442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Nombre de naissance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:  </a:t>
            </a:r>
          </a:p>
          <a:p>
            <a:pPr algn="l">
              <a:lnSpc>
                <a:spcPts val="4107"/>
              </a:lnSpc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678 000 en 2023 contre 775 000 en 2005 soit 100 000 de moins en 20 ans</a:t>
            </a:r>
          </a:p>
          <a:p>
            <a:pPr algn="l" marL="633442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Taux de prématurité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: </a:t>
            </a:r>
          </a:p>
          <a:p>
            <a:pPr algn="l">
              <a:lnSpc>
                <a:spcPts val="4107"/>
              </a:lnSpc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7,2% avec 50% grossesses gémellaires</a:t>
            </a:r>
          </a:p>
          <a:p>
            <a:pPr algn="l" marL="633442" indent="-316721" lvl="1">
              <a:lnSpc>
                <a:spcPts val="4107"/>
              </a:lnSpc>
              <a:buFont typeface="Arial"/>
              <a:buChar char="•"/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</a:t>
            </a: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Mortalité périnatale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: </a:t>
            </a:r>
          </a:p>
          <a:p>
            <a:pPr algn="l">
              <a:lnSpc>
                <a:spcPts val="4107"/>
              </a:lnSpc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10,2%: comprend enfants nés sans vie ou décédés dans les 7 premiers jours de vie ( 22-23 SA)</a:t>
            </a:r>
          </a:p>
          <a:p>
            <a:pPr algn="l" marL="633442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Mortalité maternelle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: 10,8/100 000 naissances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-935176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3"/>
                </a:lnTo>
                <a:lnTo>
                  <a:pt x="0" y="264124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656731" y="2812556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636602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Mortalité maternelle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15577" y="2982720"/>
            <a:ext cx="4279702" cy="2286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Maladies cardiovasculaires (14%)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Suicides (13%)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Embolies amniotiques (11%)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Thrombo-embolies veineuses (9%)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Hémorragies obstétricales (8%)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697881" y="2856865"/>
            <a:ext cx="7561419" cy="41028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60849" indent="-280424" lvl="1">
              <a:lnSpc>
                <a:spcPts val="3636"/>
              </a:lnSpc>
              <a:buFont typeface="Arial"/>
              <a:buChar char="•"/>
            </a:pP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Age: </a:t>
            </a: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&gt;30 ans: x2</a:t>
            </a:r>
          </a:p>
          <a:p>
            <a:pPr algn="just">
              <a:lnSpc>
                <a:spcPts val="3636"/>
              </a:lnSpc>
            </a:pP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     &gt;35 ans: x3</a:t>
            </a:r>
          </a:p>
          <a:p>
            <a:pPr algn="just">
              <a:lnSpc>
                <a:spcPts val="3636"/>
              </a:lnSpc>
            </a:pP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     &gt;40 ans: x4</a:t>
            </a:r>
          </a:p>
          <a:p>
            <a:pPr algn="just" marL="560849" indent="-280424" lvl="1">
              <a:lnSpc>
                <a:spcPts val="3636"/>
              </a:lnSpc>
              <a:buFont typeface="Arial"/>
              <a:buChar char="•"/>
            </a:pP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Obésité: x2</a:t>
            </a:r>
          </a:p>
          <a:p>
            <a:pPr algn="just" marL="560849" indent="-280424" lvl="1">
              <a:lnSpc>
                <a:spcPts val="3636"/>
              </a:lnSpc>
              <a:spcBef>
                <a:spcPct val="0"/>
              </a:spcBef>
              <a:buFont typeface="Arial"/>
              <a:buChar char="•"/>
            </a:pP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Vulnérabilités socio-économiques: suicide et cardiovasculaire</a:t>
            </a:r>
          </a:p>
          <a:p>
            <a:pPr algn="just" marL="560849" indent="-280424" lvl="1">
              <a:lnSpc>
                <a:spcPts val="3636"/>
              </a:lnSpc>
              <a:spcBef>
                <a:spcPct val="0"/>
              </a:spcBef>
              <a:buFont typeface="Arial"/>
              <a:buChar char="•"/>
            </a:pP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Pays de naissance: Afrique du Sud, Afrique subsaharienn, Asie: x2,8</a:t>
            </a:r>
          </a:p>
          <a:p>
            <a:pPr algn="just" marL="560849" indent="-280424" lvl="1">
              <a:lnSpc>
                <a:spcPts val="3636"/>
              </a:lnSpc>
              <a:spcBef>
                <a:spcPct val="0"/>
              </a:spcBef>
              <a:buFont typeface="Arial"/>
              <a:buChar char="•"/>
            </a:pP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Lieu de résidence: </a:t>
            </a: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DOM x4 (surtout Mayotte)</a:t>
            </a:r>
          </a:p>
          <a:p>
            <a:pPr algn="just">
              <a:lnSpc>
                <a:spcPts val="3636"/>
              </a:lnSpc>
              <a:spcBef>
                <a:spcPct val="0"/>
              </a:spcBef>
            </a:pP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                   R</a:t>
            </a:r>
            <a:r>
              <a:rPr lang="en-US" sz="2597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égion parisienne x1,5 (immigrées)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273775" y="1671955"/>
            <a:ext cx="5213318" cy="999490"/>
            <a:chOff x="0" y="0"/>
            <a:chExt cx="1373055" cy="26324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373055" cy="263240"/>
            </a:xfrm>
            <a:custGeom>
              <a:avLst/>
              <a:gdLst/>
              <a:ahLst/>
              <a:cxnLst/>
              <a:rect r="r" b="b" t="t" l="l"/>
              <a:pathLst>
                <a:path h="263240" w="1373055">
                  <a:moveTo>
                    <a:pt x="75736" y="0"/>
                  </a:moveTo>
                  <a:lnTo>
                    <a:pt x="1297319" y="0"/>
                  </a:lnTo>
                  <a:cubicBezTo>
                    <a:pt x="1317405" y="0"/>
                    <a:pt x="1336669" y="7979"/>
                    <a:pt x="1350872" y="22183"/>
                  </a:cubicBezTo>
                  <a:cubicBezTo>
                    <a:pt x="1365076" y="36386"/>
                    <a:pt x="1373055" y="55650"/>
                    <a:pt x="1373055" y="75736"/>
                  </a:cubicBezTo>
                  <a:lnTo>
                    <a:pt x="1373055" y="187504"/>
                  </a:lnTo>
                  <a:cubicBezTo>
                    <a:pt x="1373055" y="229332"/>
                    <a:pt x="1339147" y="263240"/>
                    <a:pt x="1297319" y="263240"/>
                  </a:cubicBezTo>
                  <a:lnTo>
                    <a:pt x="75736" y="263240"/>
                  </a:lnTo>
                  <a:cubicBezTo>
                    <a:pt x="33908" y="263240"/>
                    <a:pt x="0" y="229332"/>
                    <a:pt x="0" y="187504"/>
                  </a:cubicBezTo>
                  <a:lnTo>
                    <a:pt x="0" y="75736"/>
                  </a:lnTo>
                  <a:cubicBezTo>
                    <a:pt x="0" y="33908"/>
                    <a:pt x="33908" y="0"/>
                    <a:pt x="7573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AB5B87"/>
              </a:solidFill>
              <a:prstDash val="solid"/>
              <a:round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95250"/>
              <a:ext cx="1373055" cy="3584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00000"/>
                  </a:solidFill>
                  <a:latin typeface="ArchTH Condensed"/>
                  <a:ea typeface="ArchTH Condensed"/>
                  <a:cs typeface="ArchTH Condensed"/>
                  <a:sym typeface="ArchTH Condensed"/>
                </a:rPr>
                <a:t>Facteurs de risque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748769" y="1671955"/>
            <a:ext cx="5213318" cy="999490"/>
            <a:chOff x="0" y="0"/>
            <a:chExt cx="1373055" cy="26324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373055" cy="263240"/>
            </a:xfrm>
            <a:custGeom>
              <a:avLst/>
              <a:gdLst/>
              <a:ahLst/>
              <a:cxnLst/>
              <a:rect r="r" b="b" t="t" l="l"/>
              <a:pathLst>
                <a:path h="263240" w="1373055">
                  <a:moveTo>
                    <a:pt x="75736" y="0"/>
                  </a:moveTo>
                  <a:lnTo>
                    <a:pt x="1297319" y="0"/>
                  </a:lnTo>
                  <a:cubicBezTo>
                    <a:pt x="1317405" y="0"/>
                    <a:pt x="1336669" y="7979"/>
                    <a:pt x="1350872" y="22183"/>
                  </a:cubicBezTo>
                  <a:cubicBezTo>
                    <a:pt x="1365076" y="36386"/>
                    <a:pt x="1373055" y="55650"/>
                    <a:pt x="1373055" y="75736"/>
                  </a:cubicBezTo>
                  <a:lnTo>
                    <a:pt x="1373055" y="187504"/>
                  </a:lnTo>
                  <a:cubicBezTo>
                    <a:pt x="1373055" y="229332"/>
                    <a:pt x="1339147" y="263240"/>
                    <a:pt x="1297319" y="263240"/>
                  </a:cubicBezTo>
                  <a:lnTo>
                    <a:pt x="75736" y="263240"/>
                  </a:lnTo>
                  <a:cubicBezTo>
                    <a:pt x="33908" y="263240"/>
                    <a:pt x="0" y="229332"/>
                    <a:pt x="0" y="187504"/>
                  </a:cubicBezTo>
                  <a:lnTo>
                    <a:pt x="0" y="75736"/>
                  </a:lnTo>
                  <a:cubicBezTo>
                    <a:pt x="0" y="33908"/>
                    <a:pt x="33908" y="0"/>
                    <a:pt x="7573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AB5B87"/>
              </a:solidFill>
              <a:prstDash val="solid"/>
              <a:round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95250"/>
              <a:ext cx="1373055" cy="3584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00000"/>
                  </a:solidFill>
                  <a:latin typeface="ArchTH Condensed"/>
                  <a:ea typeface="ArchTH Condensed"/>
                  <a:cs typeface="ArchTH Condensed"/>
                  <a:sym typeface="ArchTH Condensed"/>
                </a:rPr>
                <a:t>Causes principales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748769" y="5647304"/>
            <a:ext cx="5213318" cy="999490"/>
            <a:chOff x="0" y="0"/>
            <a:chExt cx="1373055" cy="26324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373055" cy="263240"/>
            </a:xfrm>
            <a:custGeom>
              <a:avLst/>
              <a:gdLst/>
              <a:ahLst/>
              <a:cxnLst/>
              <a:rect r="r" b="b" t="t" l="l"/>
              <a:pathLst>
                <a:path h="263240" w="1373055">
                  <a:moveTo>
                    <a:pt x="75736" y="0"/>
                  </a:moveTo>
                  <a:lnTo>
                    <a:pt x="1297319" y="0"/>
                  </a:lnTo>
                  <a:cubicBezTo>
                    <a:pt x="1317405" y="0"/>
                    <a:pt x="1336669" y="7979"/>
                    <a:pt x="1350872" y="22183"/>
                  </a:cubicBezTo>
                  <a:cubicBezTo>
                    <a:pt x="1365076" y="36386"/>
                    <a:pt x="1373055" y="55650"/>
                    <a:pt x="1373055" y="75736"/>
                  </a:cubicBezTo>
                  <a:lnTo>
                    <a:pt x="1373055" y="187504"/>
                  </a:lnTo>
                  <a:cubicBezTo>
                    <a:pt x="1373055" y="229332"/>
                    <a:pt x="1339147" y="263240"/>
                    <a:pt x="1297319" y="263240"/>
                  </a:cubicBezTo>
                  <a:lnTo>
                    <a:pt x="75736" y="263240"/>
                  </a:lnTo>
                  <a:cubicBezTo>
                    <a:pt x="33908" y="263240"/>
                    <a:pt x="0" y="229332"/>
                    <a:pt x="0" y="187504"/>
                  </a:cubicBezTo>
                  <a:lnTo>
                    <a:pt x="0" y="75736"/>
                  </a:lnTo>
                  <a:cubicBezTo>
                    <a:pt x="0" y="33908"/>
                    <a:pt x="33908" y="0"/>
                    <a:pt x="7573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AB5B87"/>
              </a:solidFill>
              <a:prstDash val="solid"/>
              <a:round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95250"/>
              <a:ext cx="1373055" cy="3584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00000"/>
                  </a:solidFill>
                  <a:latin typeface="ArchTH Condensed"/>
                  <a:ea typeface="ArchTH Condensed"/>
                  <a:cs typeface="ArchTH Condensed"/>
                  <a:sym typeface="ArchTH Condensed"/>
                </a:rPr>
                <a:t>Décès évitables</a:t>
              </a: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1215577" y="6893071"/>
            <a:ext cx="7598107" cy="18294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1336" indent="-280668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58% des décès considérés comme évitables </a:t>
            </a:r>
          </a:p>
          <a:p>
            <a:pPr algn="l" marL="561336" indent="-280668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Amélioration de la prévention, organisation des soins et des soins</a:t>
            </a:r>
          </a:p>
          <a:p>
            <a:pPr algn="l" marL="561336" indent="-280668" lvl="1">
              <a:lnSpc>
                <a:spcPts val="3639"/>
              </a:lnSpc>
              <a:buFont typeface="Arial"/>
              <a:buChar char="•"/>
            </a:pPr>
            <a:r>
              <a:rPr lang="en-US" sz="2599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Ex: hémorragie de la délivrance (1ere à 5eme cause de décès)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9347223" y="7585953"/>
            <a:ext cx="5213318" cy="999489"/>
            <a:chOff x="0" y="0"/>
            <a:chExt cx="1373055" cy="26324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373055" cy="263240"/>
            </a:xfrm>
            <a:custGeom>
              <a:avLst/>
              <a:gdLst/>
              <a:ahLst/>
              <a:cxnLst/>
              <a:rect r="r" b="b" t="t" l="l"/>
              <a:pathLst>
                <a:path h="263240" w="1373055">
                  <a:moveTo>
                    <a:pt x="75736" y="0"/>
                  </a:moveTo>
                  <a:lnTo>
                    <a:pt x="1297319" y="0"/>
                  </a:lnTo>
                  <a:cubicBezTo>
                    <a:pt x="1317405" y="0"/>
                    <a:pt x="1336669" y="7979"/>
                    <a:pt x="1350872" y="22183"/>
                  </a:cubicBezTo>
                  <a:cubicBezTo>
                    <a:pt x="1365076" y="36386"/>
                    <a:pt x="1373055" y="55650"/>
                    <a:pt x="1373055" y="75736"/>
                  </a:cubicBezTo>
                  <a:lnTo>
                    <a:pt x="1373055" y="187503"/>
                  </a:lnTo>
                  <a:cubicBezTo>
                    <a:pt x="1373055" y="229332"/>
                    <a:pt x="1339147" y="263240"/>
                    <a:pt x="1297319" y="263240"/>
                  </a:cubicBezTo>
                  <a:lnTo>
                    <a:pt x="75736" y="263240"/>
                  </a:lnTo>
                  <a:cubicBezTo>
                    <a:pt x="33908" y="263240"/>
                    <a:pt x="0" y="229332"/>
                    <a:pt x="0" y="187503"/>
                  </a:cubicBezTo>
                  <a:lnTo>
                    <a:pt x="0" y="75736"/>
                  </a:lnTo>
                  <a:cubicBezTo>
                    <a:pt x="0" y="33908"/>
                    <a:pt x="33908" y="0"/>
                    <a:pt x="7573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AB5B87"/>
              </a:solidFill>
              <a:prstDash val="solid"/>
              <a:round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85725"/>
              <a:ext cx="1373055" cy="34896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ArchTH Condensed"/>
                  <a:ea typeface="ArchTH Condensed"/>
                  <a:cs typeface="ArchTH Condensed"/>
                  <a:sym typeface="ArchTH Condensed"/>
                </a:rPr>
                <a:t>30 messages clés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378651" y="3313175"/>
            <a:ext cx="12724001" cy="47725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1. Votre patiente vous déclare être à 6 mois de grossesse :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A) Il s’agit d’une grossesse de 25 SA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B) Il s’agit d’une grossesse de 28 SA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Elle est à son 6 ème mois de grossesse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D) Elle est à son 7 ème mois de grossesse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E) Elle sera à terme dans 3 mois</a:t>
            </a: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218240" y="3254209"/>
            <a:ext cx="12884412" cy="4815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90"/>
              </a:lnSpc>
            </a:pPr>
            <a:r>
              <a:rPr lang="en-US" sz="3636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1. Votre patiente vous déclare être à 6 mois de grossesse :</a:t>
            </a:r>
          </a:p>
          <a:p>
            <a:pPr algn="l">
              <a:lnSpc>
                <a:spcPts val="5090"/>
              </a:lnSpc>
            </a:pPr>
            <a:r>
              <a:rPr lang="en-US" sz="3636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A) Il s’agit d’une grossesse de 25 SA</a:t>
            </a:r>
          </a:p>
          <a:p>
            <a:pPr algn="l">
              <a:lnSpc>
                <a:spcPts val="5090"/>
              </a:lnSpc>
            </a:pPr>
            <a:r>
              <a:rPr lang="en-US" sz="3636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B) Il s’agit d’une grossesse de 28 SA</a:t>
            </a:r>
          </a:p>
          <a:p>
            <a:pPr algn="l">
              <a:lnSpc>
                <a:spcPts val="5090"/>
              </a:lnSpc>
            </a:pPr>
            <a:r>
              <a:rPr lang="en-US" sz="3636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Elle est à son 6 ème mois de grossesse</a:t>
            </a:r>
          </a:p>
          <a:p>
            <a:pPr algn="l">
              <a:lnSpc>
                <a:spcPts val="5090"/>
              </a:lnSpc>
            </a:pPr>
            <a:r>
              <a:rPr lang="en-US" sz="3636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D) Elle est à son 7 ème mois de grossesse</a:t>
            </a:r>
          </a:p>
          <a:p>
            <a:pPr algn="l">
              <a:lnSpc>
                <a:spcPts val="5090"/>
              </a:lnSpc>
            </a:pPr>
            <a:r>
              <a:rPr lang="en-US" sz="3636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E) Elle sera à terme dans 3 mois</a:t>
            </a:r>
          </a:p>
          <a:p>
            <a:pPr algn="l">
              <a:lnSpc>
                <a:spcPts val="7982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243635" y="324573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70" y="0"/>
                </a:lnTo>
                <a:lnTo>
                  <a:pt x="2487270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62094" y="2518365"/>
            <a:ext cx="15363812" cy="6083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2. En France :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A) Il y a eu 800 000 naissances vivantes l’année dernière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B) Le taux de prématurité est de 10 %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Le taux de mortalité maternelle est de 10,8 %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D) Le taux de mortalité périnatale concerne les enfants nés vivants puis décédés lors des 7 premiers jours de vie 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E) Un enfant est grand prématuré à partir du moment où il nait avant 32 SA</a:t>
            </a:r>
          </a:p>
          <a:p>
            <a:pPr algn="l">
              <a:lnSpc>
                <a:spcPts val="5027"/>
              </a:lnSpc>
            </a:pP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243635" y="324573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70" y="0"/>
                </a:lnTo>
                <a:lnTo>
                  <a:pt x="2487270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62094" y="2518365"/>
            <a:ext cx="15363812" cy="67218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2. En France :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A) Il y a eu 800 000 naissances vivantes l’année dernière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B) Le taux de prématurité est de 10 %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Le taux de mortalité maternelle est de 10,8 %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D) Le taux de mortalité périnatale concerne les enfants nés vivants puis décédés lors des 7 premiers jours de vie 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E) Un enfant est grand prématuré à partir du moment où il nait avant 32 SA</a:t>
            </a:r>
          </a:p>
          <a:p>
            <a:pPr algn="l">
              <a:lnSpc>
                <a:spcPts val="5027"/>
              </a:lnSpc>
            </a:pP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243635" y="324573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70" y="0"/>
                </a:lnTo>
                <a:lnTo>
                  <a:pt x="2487270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331486" y="3150488"/>
            <a:ext cx="13625029" cy="5378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3. Votre patiente vous déclare être enceinte du 19 août 2023 : </a:t>
            </a:r>
          </a:p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(date actuelle= 19/03)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A) Elle est à 7 mois de grossesse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B) Elle est approximativement à 32 SA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Elle est approximativement à 35 SA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D) Si elle accouche demain, ce sera un accouchement prématuré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E) Elle sera à terme vers le 19 avril</a:t>
            </a:r>
          </a:p>
          <a:p>
            <a:pPr algn="l">
              <a:lnSpc>
                <a:spcPts val="7875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243635" y="324573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70" y="0"/>
                </a:lnTo>
                <a:lnTo>
                  <a:pt x="2487270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331486" y="3150488"/>
            <a:ext cx="13625029" cy="6007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3. Votre patiente vous déclare être enceinte du 19 août 2023 : </a:t>
            </a:r>
          </a:p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(date actuelle= 19/03)</a:t>
            </a:r>
          </a:p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A) Elle est à 7 mois de grossesse</a:t>
            </a:r>
          </a:p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B) Elle est approximativement à 32 SA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Elle est approximativement à 35 SA</a:t>
            </a:r>
          </a:p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D) Si elle accouche demain, ce sera un accouchement prématuré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E) Elle sera à terme vers le 19 avril</a:t>
            </a:r>
          </a:p>
          <a:p>
            <a:pPr algn="l">
              <a:lnSpc>
                <a:spcPts val="7875"/>
              </a:lnSpc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243635" y="324573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70" y="0"/>
                </a:lnTo>
                <a:lnTo>
                  <a:pt x="2487270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165025" y="3038627"/>
            <a:ext cx="13625029" cy="5378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4. Votre patiente vous déclare être à son 7eme mois de grossesse :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A) Il s’agit d’une grossesse de 25 SA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B) Il s’agit d’une grossesse de 27+6 SA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On ne peut pas dire à quel terme exact en SA elle est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D) Elle est entre 25 et 30 SA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E) Elle est entre 28 et 32 SA</a:t>
            </a:r>
          </a:p>
          <a:p>
            <a:pPr algn="l">
              <a:lnSpc>
                <a:spcPts val="7875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243635" y="324573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70" y="0"/>
                </a:lnTo>
                <a:lnTo>
                  <a:pt x="2487270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165025" y="3038627"/>
            <a:ext cx="13625029" cy="5378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4. Votre patiente vous déclare être à son 7eme mois de grossesse :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A) Il s’agit d’une grossesse de 25 SA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B) Il s’agit d’une grossesse de 27+6 SA</a:t>
            </a:r>
          </a:p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C) On ne peut pas dire à quel terme exact en SA elle est</a:t>
            </a:r>
          </a:p>
          <a:p>
            <a:pPr algn="l">
              <a:lnSpc>
                <a:spcPts val="5022"/>
              </a:lnSpc>
            </a:pPr>
            <a:r>
              <a:rPr lang="en-US" sz="358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D) Elle est entre 25 et 30 SA</a:t>
            </a:r>
          </a:p>
          <a:p>
            <a:pPr algn="l">
              <a:lnSpc>
                <a:spcPts val="5022"/>
              </a:lnSpc>
            </a:pPr>
            <a:r>
              <a:rPr lang="en-US" sz="358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E) Elle est entre 28 et 32 SA</a:t>
            </a:r>
          </a:p>
          <a:p>
            <a:pPr algn="l">
              <a:lnSpc>
                <a:spcPts val="7875"/>
              </a:lnSpc>
            </a:pP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243635" y="324573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70" y="0"/>
                </a:lnTo>
                <a:lnTo>
                  <a:pt x="2487270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70722" y="3201356"/>
            <a:ext cx="14703998" cy="45833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26"/>
              </a:lnSpc>
            </a:pPr>
            <a:r>
              <a:rPr lang="en-US" sz="344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5. Les facteurs de risques de mortalité maternelle en France :</a:t>
            </a:r>
          </a:p>
          <a:p>
            <a:pPr algn="l">
              <a:lnSpc>
                <a:spcPts val="4826"/>
              </a:lnSpc>
            </a:pPr>
            <a:r>
              <a:rPr lang="en-US" sz="344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A) L’obésité maternelle</a:t>
            </a:r>
          </a:p>
          <a:p>
            <a:pPr algn="l">
              <a:lnSpc>
                <a:spcPts val="4826"/>
              </a:lnSpc>
            </a:pPr>
            <a:r>
              <a:rPr lang="en-US" sz="344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B) Vivre en PACA</a:t>
            </a:r>
          </a:p>
          <a:p>
            <a:pPr algn="l">
              <a:lnSpc>
                <a:spcPts val="4826"/>
              </a:lnSpc>
            </a:pPr>
            <a:r>
              <a:rPr lang="en-US" sz="344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L’hémorragie de la délivrance est la 1 ère cause de mortalité maternelle</a:t>
            </a:r>
          </a:p>
          <a:p>
            <a:pPr algn="l">
              <a:lnSpc>
                <a:spcPts val="4826"/>
              </a:lnSpc>
            </a:pPr>
            <a:r>
              <a:rPr lang="en-US" sz="344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D) Être née en Europe</a:t>
            </a:r>
          </a:p>
          <a:p>
            <a:pPr algn="l">
              <a:lnSpc>
                <a:spcPts val="4826"/>
              </a:lnSpc>
            </a:pPr>
            <a:r>
              <a:rPr lang="en-US" sz="344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E) Être née en Amérique du Sud</a:t>
            </a:r>
          </a:p>
          <a:p>
            <a:pPr algn="l">
              <a:lnSpc>
                <a:spcPts val="7568"/>
              </a:lnSpc>
            </a:pP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243635" y="324573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70" y="0"/>
                </a:lnTo>
                <a:lnTo>
                  <a:pt x="2487270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70722" y="3201356"/>
            <a:ext cx="14703998" cy="45833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26"/>
              </a:lnSpc>
            </a:pPr>
            <a:r>
              <a:rPr lang="en-US" sz="344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5. Les facteurs de risques de mortalité maternelle en France :</a:t>
            </a:r>
          </a:p>
          <a:p>
            <a:pPr algn="l">
              <a:lnSpc>
                <a:spcPts val="4826"/>
              </a:lnSpc>
            </a:pPr>
            <a:r>
              <a:rPr lang="en-US" sz="344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A) L’obésité maternelle</a:t>
            </a:r>
          </a:p>
          <a:p>
            <a:pPr algn="l">
              <a:lnSpc>
                <a:spcPts val="4826"/>
              </a:lnSpc>
            </a:pPr>
            <a:r>
              <a:rPr lang="en-US" sz="344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B) Vivre en PACA</a:t>
            </a:r>
          </a:p>
          <a:p>
            <a:pPr algn="l">
              <a:lnSpc>
                <a:spcPts val="4826"/>
              </a:lnSpc>
            </a:pPr>
            <a:r>
              <a:rPr lang="en-US" sz="344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C) L’hémorragie de la délivrance est la 1 ère cause de mortalité maternelle</a:t>
            </a:r>
          </a:p>
          <a:p>
            <a:pPr algn="l">
              <a:lnSpc>
                <a:spcPts val="4826"/>
              </a:lnSpc>
            </a:pPr>
            <a:r>
              <a:rPr lang="en-US" sz="344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D) Être née en Europe</a:t>
            </a:r>
          </a:p>
          <a:p>
            <a:pPr algn="l">
              <a:lnSpc>
                <a:spcPts val="4826"/>
              </a:lnSpc>
            </a:pPr>
            <a:r>
              <a:rPr lang="en-US" sz="344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E) Être née en Amérique du Sud</a:t>
            </a:r>
          </a:p>
          <a:p>
            <a:pPr algn="l">
              <a:lnSpc>
                <a:spcPts val="7568"/>
              </a:lnSpc>
            </a:pP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415319" y="3406058"/>
            <a:ext cx="7457361" cy="3503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58"/>
              </a:lnSpc>
            </a:pPr>
            <a:r>
              <a:rPr lang="en-US" sz="1201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Suivi physiologique 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989898" y="4491990"/>
            <a:ext cx="111442" cy="108585"/>
            <a:chOff x="0" y="0"/>
            <a:chExt cx="148590" cy="14478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3128010" y="4511992"/>
            <a:ext cx="111442" cy="108585"/>
            <a:chOff x="0" y="0"/>
            <a:chExt cx="148590" cy="1447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8487" y="48830"/>
              <a:ext cx="48033" cy="40010"/>
            </a:xfrm>
            <a:custGeom>
              <a:avLst/>
              <a:gdLst/>
              <a:ahLst/>
              <a:cxnLst/>
              <a:rect r="r" b="b" t="t" l="l"/>
              <a:pathLst>
                <a:path h="40010" w="48033">
                  <a:moveTo>
                    <a:pt x="48033" y="13400"/>
                  </a:moveTo>
                  <a:cubicBezTo>
                    <a:pt x="26443" y="47690"/>
                    <a:pt x="6123" y="41340"/>
                    <a:pt x="2313" y="34990"/>
                  </a:cubicBezTo>
                  <a:cubicBezTo>
                    <a:pt x="-2767" y="27370"/>
                    <a:pt x="1043" y="7050"/>
                    <a:pt x="8663" y="1970"/>
                  </a:cubicBezTo>
                  <a:cubicBezTo>
                    <a:pt x="15013" y="-3110"/>
                    <a:pt x="41683" y="3240"/>
                    <a:pt x="41683" y="3240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3344228" y="4590097"/>
            <a:ext cx="111442" cy="108585"/>
            <a:chOff x="0" y="0"/>
            <a:chExt cx="148590" cy="14478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533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3285172" y="4432935"/>
            <a:ext cx="111442" cy="108585"/>
            <a:chOff x="0" y="0"/>
            <a:chExt cx="148590" cy="14478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4012883" y="5219700"/>
            <a:ext cx="111442" cy="108585"/>
            <a:chOff x="0" y="0"/>
            <a:chExt cx="148590" cy="14478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49280" y="49054"/>
              <a:ext cx="48510" cy="40785"/>
            </a:xfrm>
            <a:custGeom>
              <a:avLst/>
              <a:gdLst/>
              <a:ahLst/>
              <a:cxnLst/>
              <a:rect r="r" b="b" t="t" l="l"/>
              <a:pathLst>
                <a:path h="40785" w="48510">
                  <a:moveTo>
                    <a:pt x="4851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2160" y="4286"/>
                    <a:pt x="4216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3934778" y="5731192"/>
            <a:ext cx="111442" cy="108585"/>
            <a:chOff x="0" y="0"/>
            <a:chExt cx="148590" cy="14478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48487" y="49054"/>
              <a:ext cx="48033" cy="40785"/>
            </a:xfrm>
            <a:custGeom>
              <a:avLst/>
              <a:gdLst/>
              <a:ahLst/>
              <a:cxnLst/>
              <a:rect r="r" b="b" t="t" l="l"/>
              <a:pathLst>
                <a:path h="40785" w="48033">
                  <a:moveTo>
                    <a:pt x="48033" y="14446"/>
                  </a:moveTo>
                  <a:cubicBezTo>
                    <a:pt x="26443" y="48736"/>
                    <a:pt x="6123" y="42386"/>
                    <a:pt x="2313" y="34766"/>
                  </a:cubicBezTo>
                  <a:cubicBezTo>
                    <a:pt x="-2767" y="28416"/>
                    <a:pt x="1043" y="6826"/>
                    <a:pt x="8663" y="1746"/>
                  </a:cubicBezTo>
                  <a:cubicBezTo>
                    <a:pt x="15013" y="-3334"/>
                    <a:pt x="41683" y="4286"/>
                    <a:pt x="41683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42878" y="3124526"/>
            <a:ext cx="13402244" cy="4037948"/>
          </a:xfrm>
          <a:custGeom>
            <a:avLst/>
            <a:gdLst/>
            <a:ahLst/>
            <a:cxnLst/>
            <a:rect r="r" b="b" t="t" l="l"/>
            <a:pathLst>
              <a:path h="4037948" w="13402244">
                <a:moveTo>
                  <a:pt x="0" y="0"/>
                </a:moveTo>
                <a:lnTo>
                  <a:pt x="13402244" y="0"/>
                </a:lnTo>
                <a:lnTo>
                  <a:pt x="13402244" y="4037948"/>
                </a:lnTo>
                <a:lnTo>
                  <a:pt x="0" y="403794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329211" y="7879601"/>
            <a:ext cx="7629579" cy="1378699"/>
          </a:xfrm>
          <a:custGeom>
            <a:avLst/>
            <a:gdLst/>
            <a:ahLst/>
            <a:cxnLst/>
            <a:rect r="r" b="b" t="t" l="l"/>
            <a:pathLst>
              <a:path h="1378699" w="7629579">
                <a:moveTo>
                  <a:pt x="0" y="0"/>
                </a:moveTo>
                <a:lnTo>
                  <a:pt x="7629578" y="0"/>
                </a:lnTo>
                <a:lnTo>
                  <a:pt x="7629578" y="1378699"/>
                </a:lnTo>
                <a:lnTo>
                  <a:pt x="0" y="137869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Généralités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689301" y="1586230"/>
            <a:ext cx="14512506" cy="6150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47"/>
              </a:lnSpc>
            </a:pPr>
            <a:r>
              <a:rPr lang="en-US" sz="3533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!!! 1 consultation anesthésiste, 7 consultation, 3 échographies et 1 suivi biologique !!!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7511826" y="6506779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3" y="0"/>
                </a:lnTo>
                <a:lnTo>
                  <a:pt x="3230003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Suivi clinique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132371" y="2631329"/>
            <a:ext cx="14023258" cy="3077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3442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Anamnèse = recherche FDR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:  </a:t>
            </a:r>
          </a:p>
          <a:p>
            <a:pPr algn="l">
              <a:lnSpc>
                <a:spcPts val="4107"/>
              </a:lnSpc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Ex: contre indications médicamenteuses: anti diabétiques oraux, anti AVK</a:t>
            </a:r>
          </a:p>
          <a:p>
            <a:pPr algn="l" marL="633442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Examen général 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: </a:t>
            </a:r>
          </a:p>
          <a:p>
            <a:pPr algn="l">
              <a:lnSpc>
                <a:spcPts val="4107"/>
              </a:lnSpc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État général, auscultation cardiovasculaire, tension artérielle*, bandelette urinaire, signes cliniques</a:t>
            </a:r>
          </a:p>
          <a:p>
            <a:pPr algn="l" marL="633442" indent="-316721" lvl="1">
              <a:lnSpc>
                <a:spcPts val="4107"/>
              </a:lnSpc>
              <a:buFont typeface="Arial"/>
              <a:buChar char="•"/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</a:t>
            </a: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Examen obstétrical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: </a:t>
            </a:r>
          </a:p>
          <a:p>
            <a:pPr algn="l">
              <a:lnSpc>
                <a:spcPts val="4107"/>
              </a:lnSpc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Anamnèse, palpation utérine, hauteur utérine, bruits de cœur fœtaux, toucher vaginal, examen du périnée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771652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068342" y="2349322"/>
            <a:ext cx="13519493" cy="5980036"/>
          </a:xfrm>
          <a:custGeom>
            <a:avLst/>
            <a:gdLst/>
            <a:ahLst/>
            <a:cxnLst/>
            <a:rect r="r" b="b" t="t" l="l"/>
            <a:pathLst>
              <a:path h="5980036" w="13519493">
                <a:moveTo>
                  <a:pt x="0" y="0"/>
                </a:moveTo>
                <a:lnTo>
                  <a:pt x="13519493" y="0"/>
                </a:lnTo>
                <a:lnTo>
                  <a:pt x="13519493" y="5980036"/>
                </a:lnTo>
                <a:lnTo>
                  <a:pt x="0" y="598003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Suivi biologique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571836" y="8643212"/>
            <a:ext cx="14512506" cy="6150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47"/>
              </a:lnSpc>
            </a:pPr>
            <a:r>
              <a:rPr lang="en-US" sz="3533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Non obligatoire: HIV, Hépatite C, T21 (marqueurs)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771652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333491" y="2636043"/>
            <a:ext cx="13586672" cy="4578754"/>
          </a:xfrm>
          <a:custGeom>
            <a:avLst/>
            <a:gdLst/>
            <a:ahLst/>
            <a:cxnLst/>
            <a:rect r="r" b="b" t="t" l="l"/>
            <a:pathLst>
              <a:path h="4578754" w="13586672">
                <a:moveTo>
                  <a:pt x="0" y="0"/>
                </a:moveTo>
                <a:lnTo>
                  <a:pt x="13586673" y="0"/>
                </a:lnTo>
                <a:lnTo>
                  <a:pt x="13586673" y="4578754"/>
                </a:lnTo>
                <a:lnTo>
                  <a:pt x="0" y="457875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Suivi échographique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571836" y="8643212"/>
            <a:ext cx="14512506" cy="6150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47"/>
              </a:lnSpc>
            </a:pPr>
            <a:r>
              <a:rPr lang="en-US" sz="3533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Non obligatoire: HIV, Hépatite C, T21 (marqueurs)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68342" y="2640210"/>
            <a:ext cx="15434419" cy="54454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1. Toxoplasmose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C’est une zoonose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Plus la séroconversion a lieu tôt dans la grossesse, plus le risque de transmission fœtale est élevé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On conseille aux patientes de ne pas manger de fromage à pâte cuite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Le risque pour l’enfant à venir est la surdité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Il existe un vaccin à faire en dehors de la grossesse</a:t>
            </a: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68342" y="2640210"/>
            <a:ext cx="15434419" cy="54454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1. Toxoplasmose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A. C’est une zoonose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Plus la séroconversion a lieu tôt dans la grossesse, plus le risque de transmission fœtale est élevé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On conseille aux patientes de ne pas manger de fromage à pâte cuite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Le risque pour l’enfant à venir est la surdité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Il existe un vaccin à faire en dehors de la grossesse</a:t>
            </a: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68342" y="2333883"/>
            <a:ext cx="15434419" cy="6083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2. Rubéole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C’est une virose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Un des risques pour l’enfant est la surdité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Il existe un vaccin possible pendant la grossesse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Il faut 2 sérologies à un mois d’intervalle pour confirmer que la patiente possède une immunité ancienne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Si la patiente n’est pas immunisée, il faut faire une sérologie tous les mois jusqu’à l’accouchement</a:t>
            </a: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68342" y="2333883"/>
            <a:ext cx="15434419" cy="6083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2. Rubéole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A. C’est une virose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B. Un des risques pour l’enfant est la surdité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Il existe un vaccin possible pendant la grossesse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D. Il faut 2 sérologies à un mois d’intervalle pour confirmer que la patiente possède une immunité ancienne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Si la patiente n’est pas immunisée, il faut faire une sérologie tous les mois jusqu’à l’accouchement</a:t>
            </a: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996716" y="-3158113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887761" y="6974954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805212" cy="805212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793843" y="498832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8"/>
                </a:lnTo>
                <a:lnTo>
                  <a:pt x="0" y="15926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-152560" y="-293990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8" y="0"/>
                </a:lnTo>
                <a:lnTo>
                  <a:pt x="3257138" y="2641243"/>
                </a:lnTo>
                <a:lnTo>
                  <a:pt x="0" y="264124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396195" y="3060594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43635" y="2252003"/>
            <a:ext cx="15145143" cy="6767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16"/>
              </a:lnSpc>
            </a:pPr>
            <a:r>
              <a:rPr lang="en-US" sz="329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3. IFM ou incompatibilité fœto-maternelle rhésus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Il y a risque d’incompatibilité fœto-maternelle (IFM) rhésus lorsque la mère est rhésus + et l’enfant rhésus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négatif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Il est possible de déterminer le rhésus fœtal pendant la grossesse en faisant une prise de sang à la mère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Il existe un moyen de prévenir l’IFM Rhésus pendant la grossesse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Il existe un moyen de prévenir l’IFM Rhésus pendant la période post natale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Si il y a eu ne IFM lors d’une grossesse, il y aura forcément une IFM lors de la 2ème grossesse</a:t>
            </a:r>
          </a:p>
          <a:p>
            <a:pPr algn="l">
              <a:lnSpc>
                <a:spcPts val="7239"/>
              </a:lnSpc>
            </a:pP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996716" y="-3158113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887761" y="6974954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805212" cy="805212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793843" y="498832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8"/>
                </a:lnTo>
                <a:lnTo>
                  <a:pt x="0" y="15926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-152560" y="-293990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8" y="0"/>
                </a:lnTo>
                <a:lnTo>
                  <a:pt x="3257138" y="2641243"/>
                </a:lnTo>
                <a:lnTo>
                  <a:pt x="0" y="264124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396195" y="3060594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84295" y="2252003"/>
            <a:ext cx="15633068" cy="67123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16"/>
              </a:lnSpc>
            </a:pPr>
            <a:r>
              <a:rPr lang="en-US" sz="329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3. IFM ou incompatibilité fœto-maternelle rhésus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Il y a risque d’incompatibilité fœto-maternelle (IFM) rhésus lorsque la mère est rhésus + et l’enfant rhésus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négatif</a:t>
            </a:r>
          </a:p>
          <a:p>
            <a:pPr algn="l">
              <a:lnSpc>
                <a:spcPts val="4616"/>
              </a:lnSpc>
            </a:pPr>
            <a:r>
              <a:rPr lang="en-US" sz="329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B. Il est possible de déterminer le rhésus fœtal pendant la grossesse en faisant une prise de sang à la mère</a:t>
            </a:r>
          </a:p>
          <a:p>
            <a:pPr algn="l">
              <a:lnSpc>
                <a:spcPts val="4616"/>
              </a:lnSpc>
            </a:pPr>
            <a:r>
              <a:rPr lang="en-US" sz="329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C. Il existe un moyen de prévenir l’IFM Rhésus pendant la grossesse</a:t>
            </a:r>
          </a:p>
          <a:p>
            <a:pPr algn="l">
              <a:lnSpc>
                <a:spcPts val="4616"/>
              </a:lnSpc>
            </a:pPr>
            <a:r>
              <a:rPr lang="en-US" sz="3297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D. Il existe un moyen de prévenir l’IFM Rhésus pendant la période post natale</a:t>
            </a:r>
          </a:p>
          <a:p>
            <a:pPr algn="l">
              <a:lnSpc>
                <a:spcPts val="4616"/>
              </a:lnSpc>
            </a:pPr>
            <a:r>
              <a:rPr lang="en-US" sz="3297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Si il y a eu ne IFM lors d’une grossesse, il y aura forcément une IFM lors de la 2ème grossesse</a:t>
            </a:r>
          </a:p>
          <a:p>
            <a:pPr algn="l">
              <a:lnSpc>
                <a:spcPts val="7239"/>
              </a:lnSpc>
            </a:pP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68342" y="2842139"/>
            <a:ext cx="15434419" cy="4807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4. Les échographies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Il y a 3 échographies recommandées pendant la grossesse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La clarté nucale est mesurée lors de l’échographie de 22 SA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L’échographie permet de localiser le placenta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L’échographie permet d’identifier les retards de croissance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L’échographie permet de diagnostiquer les excès de liquide amniotique</a:t>
            </a: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68342" y="2842139"/>
            <a:ext cx="15434419" cy="54454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4. Les échographies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A. Il y a 3 échographies recommandées pendant la grossesse</a:t>
            </a:r>
          </a:p>
          <a:p>
            <a:pPr algn="l">
              <a:lnSpc>
                <a:spcPts val="5027"/>
              </a:lnSpc>
            </a:pPr>
            <a:r>
              <a:rPr lang="en-US" sz="3590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La clarté nucale est mesurée lors de l’échographie de 22 SA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C. L’échographie permet de localiser le placenta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D. L’échographie permet d’identifier les retards de croissance</a:t>
            </a:r>
          </a:p>
          <a:p>
            <a:pPr algn="l">
              <a:lnSpc>
                <a:spcPts val="5027"/>
              </a:lnSpc>
            </a:pPr>
            <a:r>
              <a:rPr lang="en-US" sz="3590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E. L’échographie permet de diagnostiquer les excès de liquide amniotique</a:t>
            </a:r>
          </a:p>
          <a:p>
            <a:pPr algn="l">
              <a:lnSpc>
                <a:spcPts val="7882"/>
              </a:lnSpc>
            </a:pP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429250" y="4041293"/>
            <a:ext cx="7457361" cy="1798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58"/>
              </a:lnSpc>
            </a:pPr>
            <a:r>
              <a:rPr lang="en-US" sz="1201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Prévention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989898" y="4491990"/>
            <a:ext cx="111442" cy="108585"/>
            <a:chOff x="0" y="0"/>
            <a:chExt cx="148590" cy="14478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3128010" y="4511992"/>
            <a:ext cx="111442" cy="108585"/>
            <a:chOff x="0" y="0"/>
            <a:chExt cx="148590" cy="1447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8487" y="48830"/>
              <a:ext cx="48033" cy="40010"/>
            </a:xfrm>
            <a:custGeom>
              <a:avLst/>
              <a:gdLst/>
              <a:ahLst/>
              <a:cxnLst/>
              <a:rect r="r" b="b" t="t" l="l"/>
              <a:pathLst>
                <a:path h="40010" w="48033">
                  <a:moveTo>
                    <a:pt x="48033" y="13400"/>
                  </a:moveTo>
                  <a:cubicBezTo>
                    <a:pt x="26443" y="47690"/>
                    <a:pt x="6123" y="41340"/>
                    <a:pt x="2313" y="34990"/>
                  </a:cubicBezTo>
                  <a:cubicBezTo>
                    <a:pt x="-2767" y="27370"/>
                    <a:pt x="1043" y="7050"/>
                    <a:pt x="8663" y="1970"/>
                  </a:cubicBezTo>
                  <a:cubicBezTo>
                    <a:pt x="15013" y="-3110"/>
                    <a:pt x="41683" y="3240"/>
                    <a:pt x="41683" y="3240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3344228" y="4590097"/>
            <a:ext cx="111442" cy="108585"/>
            <a:chOff x="0" y="0"/>
            <a:chExt cx="148590" cy="14478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533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3285172" y="4432935"/>
            <a:ext cx="111442" cy="108585"/>
            <a:chOff x="0" y="0"/>
            <a:chExt cx="148590" cy="14478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4012883" y="5219700"/>
            <a:ext cx="111442" cy="108585"/>
            <a:chOff x="0" y="0"/>
            <a:chExt cx="148590" cy="14478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49280" y="49054"/>
              <a:ext cx="48510" cy="40785"/>
            </a:xfrm>
            <a:custGeom>
              <a:avLst/>
              <a:gdLst/>
              <a:ahLst/>
              <a:cxnLst/>
              <a:rect r="r" b="b" t="t" l="l"/>
              <a:pathLst>
                <a:path h="40785" w="48510">
                  <a:moveTo>
                    <a:pt x="4851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2160" y="4286"/>
                    <a:pt x="4216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3934778" y="5731192"/>
            <a:ext cx="111442" cy="108585"/>
            <a:chOff x="0" y="0"/>
            <a:chExt cx="148590" cy="14478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48487" y="49054"/>
              <a:ext cx="48033" cy="40785"/>
            </a:xfrm>
            <a:custGeom>
              <a:avLst/>
              <a:gdLst/>
              <a:ahLst/>
              <a:cxnLst/>
              <a:rect r="r" b="b" t="t" l="l"/>
              <a:pathLst>
                <a:path h="40785" w="48033">
                  <a:moveTo>
                    <a:pt x="48033" y="14446"/>
                  </a:moveTo>
                  <a:cubicBezTo>
                    <a:pt x="26443" y="48736"/>
                    <a:pt x="6123" y="42386"/>
                    <a:pt x="2313" y="34766"/>
                  </a:cubicBezTo>
                  <a:cubicBezTo>
                    <a:pt x="-2767" y="28416"/>
                    <a:pt x="1043" y="6826"/>
                    <a:pt x="8663" y="1746"/>
                  </a:cubicBezTo>
                  <a:cubicBezTo>
                    <a:pt x="15013" y="-3334"/>
                    <a:pt x="41683" y="4286"/>
                    <a:pt x="41683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84831" y="1753535"/>
            <a:ext cx="13283994" cy="5622774"/>
          </a:xfrm>
          <a:custGeom>
            <a:avLst/>
            <a:gdLst/>
            <a:ahLst/>
            <a:cxnLst/>
            <a:rect r="r" b="b" t="t" l="l"/>
            <a:pathLst>
              <a:path h="5622774" w="13283994">
                <a:moveTo>
                  <a:pt x="0" y="0"/>
                </a:moveTo>
                <a:lnTo>
                  <a:pt x="13283993" y="0"/>
                </a:lnTo>
                <a:lnTo>
                  <a:pt x="13283993" y="5622775"/>
                </a:lnTo>
                <a:lnTo>
                  <a:pt x="0" y="562277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Alimentation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914863" y="7959040"/>
            <a:ext cx="5115247" cy="550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25"/>
              </a:lnSpc>
            </a:pPr>
            <a:r>
              <a:rPr lang="en-US" sz="3089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ET la salmonellose!!! 🍳🥚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99075" y="2773184"/>
            <a:ext cx="13289850" cy="2984478"/>
          </a:xfrm>
          <a:custGeom>
            <a:avLst/>
            <a:gdLst/>
            <a:ahLst/>
            <a:cxnLst/>
            <a:rect r="r" b="b" t="t" l="l"/>
            <a:pathLst>
              <a:path h="2984478" w="13289850">
                <a:moveTo>
                  <a:pt x="0" y="0"/>
                </a:moveTo>
                <a:lnTo>
                  <a:pt x="13289850" y="0"/>
                </a:lnTo>
                <a:lnTo>
                  <a:pt x="13289850" y="2984478"/>
                </a:lnTo>
                <a:lnTo>
                  <a:pt x="0" y="298447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97319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453291" y="202347"/>
            <a:ext cx="12063124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Vaccination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506827" y="6191114"/>
            <a:ext cx="9956051" cy="10930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67099" indent="-333549" lvl="1">
              <a:lnSpc>
                <a:spcPts val="4325"/>
              </a:lnSpc>
              <a:buFont typeface="Arial"/>
              <a:buChar char="•"/>
            </a:pPr>
            <a:r>
              <a:rPr lang="en-US" b="true" sz="3089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Protection de la mère: maladie des petits</a:t>
            </a:r>
          </a:p>
          <a:p>
            <a:pPr algn="l" marL="667099" indent="-333549" lvl="1">
              <a:lnSpc>
                <a:spcPts val="4325"/>
              </a:lnSpc>
              <a:buFont typeface="Arial"/>
              <a:buChar char="•"/>
            </a:pPr>
            <a:r>
              <a:rPr lang="en-US" b="true" sz="3089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Protection du nourisson: Ac passifs 0-4 mois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99075" y="2199020"/>
            <a:ext cx="13289850" cy="2944480"/>
          </a:xfrm>
          <a:custGeom>
            <a:avLst/>
            <a:gdLst/>
            <a:ahLst/>
            <a:cxnLst/>
            <a:rect r="r" b="b" t="t" l="l"/>
            <a:pathLst>
              <a:path h="2944480" w="13289850">
                <a:moveTo>
                  <a:pt x="0" y="0"/>
                </a:moveTo>
                <a:lnTo>
                  <a:pt x="13289850" y="0"/>
                </a:lnTo>
                <a:lnTo>
                  <a:pt x="13289850" y="2944480"/>
                </a:lnTo>
                <a:lnTo>
                  <a:pt x="0" y="294448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-10000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378817" y="634589"/>
            <a:ext cx="12063124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Substances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499075" y="5800725"/>
            <a:ext cx="13434178" cy="16360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67099" indent="-333549" lvl="1">
              <a:lnSpc>
                <a:spcPts val="4325"/>
              </a:lnSpc>
              <a:buFont typeface="Arial"/>
              <a:buChar char="•"/>
            </a:pPr>
            <a:r>
              <a:rPr lang="en-US" b="true" sz="3089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0 de 0 alcool pendant la grossesse +++</a:t>
            </a:r>
          </a:p>
          <a:p>
            <a:pPr algn="l" marL="667099" indent="-333549" lvl="1">
              <a:lnSpc>
                <a:spcPts val="4325"/>
              </a:lnSpc>
              <a:buFont typeface="Arial"/>
              <a:buChar char="•"/>
            </a:pPr>
            <a:r>
              <a:rPr lang="en-US" b="true" sz="3089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Le tabac est la deuxième cause de mort du nourrisson </a:t>
            </a:r>
          </a:p>
          <a:p>
            <a:pPr algn="l" marL="667099" indent="-333549" lvl="1">
              <a:lnSpc>
                <a:spcPts val="4325"/>
              </a:lnSpc>
              <a:buFont typeface="Arial"/>
              <a:buChar char="•"/>
            </a:pPr>
            <a:r>
              <a:rPr lang="en-US" b="true" sz="3089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Autant de drogues dans le sang du fœtus que dans celui de la mère 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458569" y="2987463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478115" y="634589"/>
            <a:ext cx="12063124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Focus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2440968"/>
            <a:ext cx="8480977" cy="3125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Violences psychiques, sexuelles et physiques 6% </a:t>
            </a:r>
          </a:p>
          <a:p>
            <a:pPr algn="l">
              <a:lnSpc>
                <a:spcPts val="4107"/>
              </a:lnSpc>
            </a:pP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     Respectivement 6, 0,3 et 1,3%</a:t>
            </a:r>
          </a:p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Dépistage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 </a:t>
            </a:r>
          </a:p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Organisation du parcours de soin</a:t>
            </a:r>
          </a:p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Signalement des situations de danger et de mises en danger</a:t>
            </a:r>
          </a:p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Vulnérabilités psychiques</a:t>
            </a:r>
            <a:r>
              <a:rPr lang="en-US" sz="2933">
                <a:solidFill>
                  <a:srgbClr val="475173"/>
                </a:solidFill>
                <a:latin typeface="ArchTH Condensed"/>
                <a:ea typeface="ArchTH Condensed"/>
                <a:cs typeface="ArchTH Condensed"/>
                <a:sym typeface="ArchTH Condensed"/>
              </a:rPr>
              <a:t>: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76369" y="1708211"/>
            <a:ext cx="6841085" cy="641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0"/>
              </a:lnSpc>
            </a:pPr>
            <a:r>
              <a:rPr lang="en-US" sz="436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VVF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-438920" y="6469493"/>
            <a:ext cx="6841085" cy="641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0"/>
              </a:lnSpc>
            </a:pPr>
            <a:r>
              <a:rPr lang="en-US" sz="436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Préparation à la parentalité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0" y="7206663"/>
            <a:ext cx="9051944" cy="516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8 séances en tout: EPP + 7 séances pris en charge à 100%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729162" y="1581494"/>
            <a:ext cx="6841085" cy="641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0"/>
              </a:lnSpc>
            </a:pPr>
            <a:r>
              <a:rPr lang="en-US" sz="436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Sport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985242" y="2440968"/>
            <a:ext cx="9051944" cy="2087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Diminution des symptômes depressifs</a:t>
            </a:r>
          </a:p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Alélioration des symptômes de grossesse</a:t>
            </a:r>
          </a:p>
          <a:p>
            <a:pPr algn="l" marL="633443" indent="-316721" lvl="1">
              <a:lnSpc>
                <a:spcPts val="4107"/>
              </a:lnSpc>
              <a:buFont typeface="Arial"/>
              <a:buChar char="•"/>
            </a:pPr>
            <a:r>
              <a:rPr lang="en-US" b="true" sz="2933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= RECOMMANDÉ EN ABSENCE DE CONTRE INDICATION OBJECTIVES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985242" y="5166795"/>
            <a:ext cx="6841085" cy="641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0"/>
              </a:lnSpc>
            </a:pPr>
            <a:r>
              <a:rPr lang="en-US" sz="436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Odontologie 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985242" y="6573687"/>
            <a:ext cx="6841085" cy="641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0"/>
              </a:lnSpc>
            </a:pPr>
            <a:r>
              <a:rPr lang="en-US" sz="436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Médicaments 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73116" y="2497538"/>
            <a:ext cx="15729646" cy="6907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1 : Concernant l’activité physique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Celle-ci est recommandée pour toutes les femmes enceintes, dès lors qu’il n’existe pas de contre- indication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Elle n’est possible que chez les patientes qui pratiquaient déjà une activité physique avant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Elle n’est recommandée que chez les patientes en surpoids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Il existe des recommandations en termes de durée d’effort et de nombre de séances par semaine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Il n’y a aucun bénéfice à avoir une activité physique en deçà de ces recommandations</a:t>
            </a:r>
          </a:p>
          <a:p>
            <a:pPr algn="l">
              <a:lnSpc>
                <a:spcPts val="7401"/>
              </a:lnSpc>
            </a:pP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73116" y="2497538"/>
            <a:ext cx="15729646" cy="68147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1 : Concernant l’activité physique pendant la grossesse</a:t>
            </a:r>
          </a:p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A. Celle-ci est recommandée pour toutes les femmes enceintes, dès lors qu’il n’existe pas de contre- indication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Elle n’est possible que chez les patientes qui pratiquaient déjà une activité physique avant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Elle n’est recommandée que chez les patientes en surpoids</a:t>
            </a:r>
          </a:p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D. Il existe des recommandations en termes de durée d’effort et de nombre de séances par semaine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Il n’y a aucun bénéfice à avoir une activité physique en deçà de ces recommandations</a:t>
            </a:r>
          </a:p>
          <a:p>
            <a:pPr algn="l">
              <a:lnSpc>
                <a:spcPts val="7401"/>
              </a:lnSpc>
            </a:pP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68342" y="3332235"/>
            <a:ext cx="15729646" cy="44525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2 : Concernant les traitements médicamenteux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Le paracétamol est interdit à partir du 6ème mois de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Les AINS sont interdit à partir du 6ème mois de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Les AINS sont interdit à partir du 5ème mois de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Tous les antibiotiques sont interdits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Les antihistaminiques sont autorisés pendant la grossesse</a:t>
            </a:r>
          </a:p>
          <a:p>
            <a:pPr algn="l">
              <a:lnSpc>
                <a:spcPts val="7401"/>
              </a:lnSpc>
            </a:pP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68342" y="3332235"/>
            <a:ext cx="15729646" cy="44525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2 : Concernant les traitements médicamenteux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Le paracétamol est interdit à partir du 6ème mois de grossesse</a:t>
            </a:r>
          </a:p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B. Les AINS sont interdit à partir du 6ème mois de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Les AINS sont interdit à partir du 5ème mois de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Tous les antibiotiques sont interdits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Les antihistaminiques sont autorisés pendant la grossesse</a:t>
            </a:r>
          </a:p>
          <a:p>
            <a:pPr algn="l">
              <a:lnSpc>
                <a:spcPts val="7401"/>
              </a:lnSpc>
            </a:pPr>
          </a:p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73116" y="2162495"/>
            <a:ext cx="15729646" cy="62241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3 : Concernant les soins dentaires durant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Certains soins dentaires sont contre indiqués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Il n’est pas possible en général de faire une anesthésie locale à partir du 6ème mois de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C. Il existe une consultation dentaire prise en charge à 100%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Il n’est pas possible de donner des antibiotiques pendant la grossesse en cas d’abcès dentaire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Les propositions A, B, C et D sont fausses</a:t>
            </a:r>
          </a:p>
          <a:p>
            <a:pPr algn="l">
              <a:lnSpc>
                <a:spcPts val="7401"/>
              </a:lnSpc>
            </a:pPr>
          </a:p>
        </p:txBody>
      </p: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7248662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06827" y="414020"/>
            <a:ext cx="9274346" cy="1257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84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✨QCM✨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73116" y="2162495"/>
            <a:ext cx="15729646" cy="62241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3 : Concernant les soins dentaires durant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A. Certains soins dentaires sont contre indiqués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B. Il n’est pas possible en général de faire une anesthésie locale à partir du 6ème mois de grossesse</a:t>
            </a:r>
          </a:p>
          <a:p>
            <a:pPr algn="l">
              <a:lnSpc>
                <a:spcPts val="4720"/>
              </a:lnSpc>
            </a:pPr>
            <a:r>
              <a:rPr lang="en-US" sz="3371" b="true">
                <a:solidFill>
                  <a:srgbClr val="475173"/>
                </a:solidFill>
                <a:latin typeface="Arimo Bold"/>
                <a:ea typeface="Arimo Bold"/>
                <a:cs typeface="Arimo Bold"/>
                <a:sym typeface="Arimo Bold"/>
              </a:rPr>
              <a:t>C. Il existe une consultation dentaire prise en charge à 100% pendant la grossesse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D. Il n’est pas possible de donner des antibiotiques pendant la grossesse en cas d’abcès dentaire</a:t>
            </a:r>
          </a:p>
          <a:p>
            <a:pPr algn="l">
              <a:lnSpc>
                <a:spcPts val="4720"/>
              </a:lnSpc>
            </a:pPr>
            <a:r>
              <a:rPr lang="en-US" sz="3371">
                <a:solidFill>
                  <a:srgbClr val="475173"/>
                </a:solidFill>
                <a:latin typeface="Arimo"/>
                <a:ea typeface="Arimo"/>
                <a:cs typeface="Arimo"/>
                <a:sym typeface="Arimo"/>
              </a:rPr>
              <a:t>E. Les propositions A, B, C et D sont fausses</a:t>
            </a:r>
          </a:p>
          <a:p>
            <a:pPr algn="l">
              <a:lnSpc>
                <a:spcPts val="7401"/>
              </a:lnSpc>
            </a:pPr>
          </a:p>
        </p:txBody>
      </p:sp>
    </p:spTree>
  </p:cSld>
  <p:clrMapOvr>
    <a:masterClrMapping/>
  </p:clrMapOvr>
</p:sld>
</file>

<file path=ppt/slides/slide4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415319" y="3090203"/>
            <a:ext cx="7457361" cy="3503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58"/>
              </a:lnSpc>
            </a:pPr>
            <a:r>
              <a:rPr lang="en-US" sz="1201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Pathologies sspécifiques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989898" y="4491990"/>
            <a:ext cx="111442" cy="108585"/>
            <a:chOff x="0" y="0"/>
            <a:chExt cx="148590" cy="14478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3128010" y="4511992"/>
            <a:ext cx="111442" cy="108585"/>
            <a:chOff x="0" y="0"/>
            <a:chExt cx="148590" cy="1447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8487" y="48830"/>
              <a:ext cx="48033" cy="40010"/>
            </a:xfrm>
            <a:custGeom>
              <a:avLst/>
              <a:gdLst/>
              <a:ahLst/>
              <a:cxnLst/>
              <a:rect r="r" b="b" t="t" l="l"/>
              <a:pathLst>
                <a:path h="40010" w="48033">
                  <a:moveTo>
                    <a:pt x="48033" y="13400"/>
                  </a:moveTo>
                  <a:cubicBezTo>
                    <a:pt x="26443" y="47690"/>
                    <a:pt x="6123" y="41340"/>
                    <a:pt x="2313" y="34990"/>
                  </a:cubicBezTo>
                  <a:cubicBezTo>
                    <a:pt x="-2767" y="27370"/>
                    <a:pt x="1043" y="7050"/>
                    <a:pt x="8663" y="1970"/>
                  </a:cubicBezTo>
                  <a:cubicBezTo>
                    <a:pt x="15013" y="-3110"/>
                    <a:pt x="41683" y="3240"/>
                    <a:pt x="41683" y="3240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3344228" y="4590097"/>
            <a:ext cx="111442" cy="108585"/>
            <a:chOff x="0" y="0"/>
            <a:chExt cx="148590" cy="14478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533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3285172" y="4432935"/>
            <a:ext cx="111442" cy="108585"/>
            <a:chOff x="0" y="0"/>
            <a:chExt cx="148590" cy="14478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4012883" y="5219700"/>
            <a:ext cx="111442" cy="108585"/>
            <a:chOff x="0" y="0"/>
            <a:chExt cx="148590" cy="14478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49280" y="49054"/>
              <a:ext cx="48510" cy="40785"/>
            </a:xfrm>
            <a:custGeom>
              <a:avLst/>
              <a:gdLst/>
              <a:ahLst/>
              <a:cxnLst/>
              <a:rect r="r" b="b" t="t" l="l"/>
              <a:pathLst>
                <a:path h="40785" w="48510">
                  <a:moveTo>
                    <a:pt x="4851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2160" y="4286"/>
                    <a:pt x="4216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3934778" y="5731192"/>
            <a:ext cx="111442" cy="108585"/>
            <a:chOff x="0" y="0"/>
            <a:chExt cx="148590" cy="14478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48487" y="49054"/>
              <a:ext cx="48033" cy="40785"/>
            </a:xfrm>
            <a:custGeom>
              <a:avLst/>
              <a:gdLst/>
              <a:ahLst/>
              <a:cxnLst/>
              <a:rect r="r" b="b" t="t" l="l"/>
              <a:pathLst>
                <a:path h="40785" w="48033">
                  <a:moveTo>
                    <a:pt x="48033" y="14446"/>
                  </a:moveTo>
                  <a:cubicBezTo>
                    <a:pt x="26443" y="48736"/>
                    <a:pt x="6123" y="42386"/>
                    <a:pt x="2313" y="34766"/>
                  </a:cubicBezTo>
                  <a:cubicBezTo>
                    <a:pt x="-2767" y="28416"/>
                    <a:pt x="1043" y="6826"/>
                    <a:pt x="8663" y="1746"/>
                  </a:cubicBezTo>
                  <a:cubicBezTo>
                    <a:pt x="15013" y="-3334"/>
                    <a:pt x="41683" y="4286"/>
                    <a:pt x="41683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4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068342" y="2317811"/>
            <a:ext cx="13540037" cy="5466932"/>
          </a:xfrm>
          <a:custGeom>
            <a:avLst/>
            <a:gdLst/>
            <a:ahLst/>
            <a:cxnLst/>
            <a:rect r="r" b="b" t="t" l="l"/>
            <a:pathLst>
              <a:path h="5466932" w="13540037">
                <a:moveTo>
                  <a:pt x="0" y="0"/>
                </a:moveTo>
                <a:lnTo>
                  <a:pt x="13540038" y="0"/>
                </a:lnTo>
                <a:lnTo>
                  <a:pt x="13540038" y="5466932"/>
                </a:lnTo>
                <a:lnTo>
                  <a:pt x="0" y="546693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340894" y="3035865"/>
            <a:ext cx="11474393" cy="3503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58"/>
              </a:lnSpc>
            </a:pPr>
            <a:r>
              <a:rPr lang="en-US" sz="12016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Organisation de la périnatalité 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989898" y="4491990"/>
            <a:ext cx="111442" cy="108585"/>
            <a:chOff x="0" y="0"/>
            <a:chExt cx="148590" cy="14478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3128010" y="4511992"/>
            <a:ext cx="111442" cy="108585"/>
            <a:chOff x="0" y="0"/>
            <a:chExt cx="148590" cy="1447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8487" y="48830"/>
              <a:ext cx="48033" cy="40010"/>
            </a:xfrm>
            <a:custGeom>
              <a:avLst/>
              <a:gdLst/>
              <a:ahLst/>
              <a:cxnLst/>
              <a:rect r="r" b="b" t="t" l="l"/>
              <a:pathLst>
                <a:path h="40010" w="48033">
                  <a:moveTo>
                    <a:pt x="48033" y="13400"/>
                  </a:moveTo>
                  <a:cubicBezTo>
                    <a:pt x="26443" y="47690"/>
                    <a:pt x="6123" y="41340"/>
                    <a:pt x="2313" y="34990"/>
                  </a:cubicBezTo>
                  <a:cubicBezTo>
                    <a:pt x="-2767" y="27370"/>
                    <a:pt x="1043" y="7050"/>
                    <a:pt x="8663" y="1970"/>
                  </a:cubicBezTo>
                  <a:cubicBezTo>
                    <a:pt x="15013" y="-3110"/>
                    <a:pt x="41683" y="3240"/>
                    <a:pt x="41683" y="3240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3344228" y="4590097"/>
            <a:ext cx="111442" cy="108585"/>
            <a:chOff x="0" y="0"/>
            <a:chExt cx="148590" cy="14478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533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3285172" y="4432935"/>
            <a:ext cx="111442" cy="108585"/>
            <a:chOff x="0" y="0"/>
            <a:chExt cx="148590" cy="14478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9280" y="49054"/>
              <a:ext cx="47240" cy="40785"/>
            </a:xfrm>
            <a:custGeom>
              <a:avLst/>
              <a:gdLst/>
              <a:ahLst/>
              <a:cxnLst/>
              <a:rect r="r" b="b" t="t" l="l"/>
              <a:pathLst>
                <a:path h="40785" w="47240">
                  <a:moveTo>
                    <a:pt x="47240" y="14446"/>
                  </a:moveTo>
                  <a:cubicBezTo>
                    <a:pt x="25650" y="48736"/>
                    <a:pt x="6600" y="42386"/>
                    <a:pt x="1520" y="34766"/>
                  </a:cubicBezTo>
                  <a:cubicBezTo>
                    <a:pt x="-2290" y="27146"/>
                    <a:pt x="1520" y="6826"/>
                    <a:pt x="7870" y="1746"/>
                  </a:cubicBezTo>
                  <a:cubicBezTo>
                    <a:pt x="14220" y="-3334"/>
                    <a:pt x="40890" y="4286"/>
                    <a:pt x="4089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4012883" y="5219700"/>
            <a:ext cx="111442" cy="108585"/>
            <a:chOff x="0" y="0"/>
            <a:chExt cx="148590" cy="14478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49280" y="49054"/>
              <a:ext cx="48510" cy="40785"/>
            </a:xfrm>
            <a:custGeom>
              <a:avLst/>
              <a:gdLst/>
              <a:ahLst/>
              <a:cxnLst/>
              <a:rect r="r" b="b" t="t" l="l"/>
              <a:pathLst>
                <a:path h="40785" w="48510">
                  <a:moveTo>
                    <a:pt x="48510" y="14446"/>
                  </a:moveTo>
                  <a:cubicBezTo>
                    <a:pt x="26920" y="48736"/>
                    <a:pt x="6600" y="42386"/>
                    <a:pt x="1520" y="34766"/>
                  </a:cubicBezTo>
                  <a:cubicBezTo>
                    <a:pt x="-2290" y="28416"/>
                    <a:pt x="1520" y="6826"/>
                    <a:pt x="7870" y="1746"/>
                  </a:cubicBezTo>
                  <a:cubicBezTo>
                    <a:pt x="14220" y="-3334"/>
                    <a:pt x="42160" y="4286"/>
                    <a:pt x="42160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3934778" y="5731192"/>
            <a:ext cx="111442" cy="108585"/>
            <a:chOff x="0" y="0"/>
            <a:chExt cx="148590" cy="14478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48487" y="49054"/>
              <a:ext cx="48033" cy="40785"/>
            </a:xfrm>
            <a:custGeom>
              <a:avLst/>
              <a:gdLst/>
              <a:ahLst/>
              <a:cxnLst/>
              <a:rect r="r" b="b" t="t" l="l"/>
              <a:pathLst>
                <a:path h="40785" w="48033">
                  <a:moveTo>
                    <a:pt x="48033" y="14446"/>
                  </a:moveTo>
                  <a:cubicBezTo>
                    <a:pt x="26443" y="48736"/>
                    <a:pt x="6123" y="42386"/>
                    <a:pt x="2313" y="34766"/>
                  </a:cubicBezTo>
                  <a:cubicBezTo>
                    <a:pt x="-2767" y="28416"/>
                    <a:pt x="1043" y="6826"/>
                    <a:pt x="8663" y="1746"/>
                  </a:cubicBezTo>
                  <a:cubicBezTo>
                    <a:pt x="15013" y="-3334"/>
                    <a:pt x="41683" y="4286"/>
                    <a:pt x="41683" y="4286"/>
                  </a:cubicBezTo>
                </a:path>
              </a:pathLst>
            </a:custGeom>
            <a:solidFill>
              <a:srgbClr val="000000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4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62507">
            <a:off x="14834074" y="-2737589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7"/>
                </a:lnTo>
                <a:lnTo>
                  <a:pt x="0" y="6687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813363">
            <a:off x="15644299" y="6802546"/>
            <a:ext cx="3230002" cy="3230002"/>
          </a:xfrm>
          <a:custGeom>
            <a:avLst/>
            <a:gdLst/>
            <a:ahLst/>
            <a:cxnLst/>
            <a:rect r="r" b="b" t="t" l="l"/>
            <a:pathLst>
              <a:path h="3230002" w="3230002">
                <a:moveTo>
                  <a:pt x="0" y="0"/>
                </a:moveTo>
                <a:lnTo>
                  <a:pt x="3230002" y="0"/>
                </a:lnTo>
                <a:lnTo>
                  <a:pt x="3230002" y="3230002"/>
                </a:lnTo>
                <a:lnTo>
                  <a:pt x="0" y="323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7201807" y="7784743"/>
            <a:ext cx="601909" cy="601909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7486714">
            <a:off x="-1977917" y="8181058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2" y="0"/>
                </a:lnTo>
                <a:lnTo>
                  <a:pt x="6907852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488133">
            <a:off x="16861328" y="5197749"/>
            <a:ext cx="1884777" cy="1592608"/>
          </a:xfrm>
          <a:custGeom>
            <a:avLst/>
            <a:gdLst/>
            <a:ahLst/>
            <a:cxnLst/>
            <a:rect r="r" b="b" t="t" l="l"/>
            <a:pathLst>
              <a:path h="1592608" w="1884777">
                <a:moveTo>
                  <a:pt x="0" y="0"/>
                </a:moveTo>
                <a:lnTo>
                  <a:pt x="1884777" y="0"/>
                </a:lnTo>
                <a:lnTo>
                  <a:pt x="1884777" y="1592607"/>
                </a:lnTo>
                <a:lnTo>
                  <a:pt x="0" y="15926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39773" y="-291922"/>
            <a:ext cx="3257139" cy="2641243"/>
          </a:xfrm>
          <a:custGeom>
            <a:avLst/>
            <a:gdLst/>
            <a:ahLst/>
            <a:cxnLst/>
            <a:rect r="r" b="b" t="t" l="l"/>
            <a:pathLst>
              <a:path h="2641243" w="3257139">
                <a:moveTo>
                  <a:pt x="0" y="0"/>
                </a:moveTo>
                <a:lnTo>
                  <a:pt x="3257139" y="0"/>
                </a:lnTo>
                <a:lnTo>
                  <a:pt x="3257139" y="2641244"/>
                </a:lnTo>
                <a:lnTo>
                  <a:pt x="0" y="26412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803861" y="3061628"/>
            <a:ext cx="2487269" cy="3006589"/>
          </a:xfrm>
          <a:custGeom>
            <a:avLst/>
            <a:gdLst/>
            <a:ahLst/>
            <a:cxnLst/>
            <a:rect r="r" b="b" t="t" l="l"/>
            <a:pathLst>
              <a:path h="3006589" w="2487269">
                <a:moveTo>
                  <a:pt x="0" y="0"/>
                </a:moveTo>
                <a:lnTo>
                  <a:pt x="2487269" y="0"/>
                </a:lnTo>
                <a:lnTo>
                  <a:pt x="2487269" y="3006589"/>
                </a:lnTo>
                <a:lnTo>
                  <a:pt x="0" y="30065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068342" y="1905206"/>
            <a:ext cx="13550235" cy="5879537"/>
          </a:xfrm>
          <a:custGeom>
            <a:avLst/>
            <a:gdLst/>
            <a:ahLst/>
            <a:cxnLst/>
            <a:rect r="r" b="b" t="t" l="l"/>
            <a:pathLst>
              <a:path h="5879537" w="13550235">
                <a:moveTo>
                  <a:pt x="0" y="0"/>
                </a:moveTo>
                <a:lnTo>
                  <a:pt x="13550235" y="0"/>
                </a:lnTo>
                <a:lnTo>
                  <a:pt x="13550235" y="5879537"/>
                </a:lnTo>
                <a:lnTo>
                  <a:pt x="0" y="587953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C8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387962" y="-10287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4718932" y="183329"/>
            <a:ext cx="845371" cy="845371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EAE1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314840" y="8085698"/>
            <a:ext cx="3442340" cy="2908725"/>
          </a:xfrm>
          <a:custGeom>
            <a:avLst/>
            <a:gdLst/>
            <a:ahLst/>
            <a:cxnLst/>
            <a:rect r="r" b="b" t="t" l="l"/>
            <a:pathLst>
              <a:path h="2908725" w="3442340">
                <a:moveTo>
                  <a:pt x="0" y="0"/>
                </a:moveTo>
                <a:lnTo>
                  <a:pt x="3442340" y="0"/>
                </a:lnTo>
                <a:lnTo>
                  <a:pt x="3442340" y="2908725"/>
                </a:lnTo>
                <a:lnTo>
                  <a:pt x="0" y="29087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352739" y="5143500"/>
            <a:ext cx="4037502" cy="3274047"/>
          </a:xfrm>
          <a:custGeom>
            <a:avLst/>
            <a:gdLst/>
            <a:ahLst/>
            <a:cxnLst/>
            <a:rect r="r" b="b" t="t" l="l"/>
            <a:pathLst>
              <a:path h="3274047" w="4037502">
                <a:moveTo>
                  <a:pt x="0" y="0"/>
                </a:moveTo>
                <a:lnTo>
                  <a:pt x="4037501" y="0"/>
                </a:lnTo>
                <a:lnTo>
                  <a:pt x="4037501" y="3274047"/>
                </a:lnTo>
                <a:lnTo>
                  <a:pt x="0" y="32740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800731" y="2026995"/>
            <a:ext cx="3404062" cy="4114800"/>
          </a:xfrm>
          <a:custGeom>
            <a:avLst/>
            <a:gdLst/>
            <a:ahLst/>
            <a:cxnLst/>
            <a:rect r="r" b="b" t="t" l="l"/>
            <a:pathLst>
              <a:path h="4114800" w="3404062">
                <a:moveTo>
                  <a:pt x="0" y="0"/>
                </a:moveTo>
                <a:lnTo>
                  <a:pt x="3404062" y="0"/>
                </a:lnTo>
                <a:lnTo>
                  <a:pt x="340406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406969" y="3152774"/>
            <a:ext cx="7474062" cy="2447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20000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FIINNNN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3987221">
            <a:off x="15198391" y="6196456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1" y="0"/>
                </a:lnTo>
                <a:lnTo>
                  <a:pt x="6907851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6180007">
            <a:off x="-3250293" y="-3811973"/>
            <a:ext cx="6907852" cy="6687208"/>
          </a:xfrm>
          <a:custGeom>
            <a:avLst/>
            <a:gdLst/>
            <a:ahLst/>
            <a:cxnLst/>
            <a:rect r="r" b="b" t="t" l="l"/>
            <a:pathLst>
              <a:path h="6687208" w="6907852">
                <a:moveTo>
                  <a:pt x="0" y="0"/>
                </a:moveTo>
                <a:lnTo>
                  <a:pt x="6907851" y="0"/>
                </a:lnTo>
                <a:lnTo>
                  <a:pt x="6907851" y="6687208"/>
                </a:lnTo>
                <a:lnTo>
                  <a:pt x="0" y="668720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406969" y="5438775"/>
            <a:ext cx="7474062" cy="1228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9999" b="true">
                <a:solidFill>
                  <a:srgbClr val="475173"/>
                </a:solidFill>
                <a:latin typeface="ArchTH Condensed Bold"/>
                <a:ea typeface="ArchTH Condensed Bold"/>
                <a:cs typeface="ArchTH Condensed Bold"/>
                <a:sym typeface="ArchTH Condensed Bold"/>
              </a:rPr>
              <a:t>Bravo à vous !!!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DAG7MVCp5pc</dc:identifier>
  <dcterms:modified xsi:type="dcterms:W3CDTF">2011-08-01T06:04:30Z</dcterms:modified>
  <cp:revision>1</cp:revision>
  <dc:title>Ce que tout professionnel de santé devrait savoir à propos des femmes enceintes</dc:title>
</cp:coreProperties>
</file>