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2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3" r:id="rId25"/>
    <p:sldId id="279" r:id="rId26"/>
    <p:sldId id="280" r:id="rId27"/>
    <p:sldId id="281" r:id="rId28"/>
    <p:sldId id="282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31"/>
    <p:restoredTop sz="94595"/>
  </p:normalViewPr>
  <p:slideViewPr>
    <p:cSldViewPr snapToGrid="0" snapToObjects="1">
      <p:cViewPr varScale="1">
        <p:scale>
          <a:sx n="102" d="100"/>
          <a:sy n="102" d="100"/>
        </p:scale>
        <p:origin x="6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FCE0CBC0-4489-E44E-8417-5BE937A350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3E55BA-5854-994C-B4AB-FE40CC79477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8A11B-ABC6-0645-B4C0-146C6010501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0242CED-C53A-BB43-8C01-9B829935577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CEAF188-E757-774C-92B7-3B496A1E012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D1149-2EC7-B544-8794-7A3EC6478C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588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ED1D7D-679A-9448-86C0-138819804AE3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EE5064-15ED-614A-B559-D6BFC3981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713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EE5064-15ED-614A-B559-D6BFC39811C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4250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EE5064-15ED-614A-B559-D6BFC39811C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244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EE5064-15ED-614A-B559-D6BFC39811C6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801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F6049-C262-874F-934F-0BA6CCAE261C}" type="datetime1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2667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7A688-D4DE-1445-987E-4BF26D8D9A6C}" type="datetime1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4129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44A20-DFA3-7443-870B-5A206C525E72}" type="datetime1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1842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CCBC3-9EA7-0545-800F-631654A991B6}" type="datetime1">
              <a:rPr lang="fr-FR" smtClean="0"/>
              <a:t>20/08/2021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385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518B8-8A0E-9345-8DEA-3F2B7C290BEA}" type="datetime1">
              <a:rPr lang="fr-FR" smtClean="0"/>
              <a:t>20/08/2021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9958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8640-4012-F640-99D5-43D83AF84371}" type="datetime1">
              <a:rPr lang="fr-FR" smtClean="0"/>
              <a:t>20/08/2021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320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7B70C-989A-0C4F-BB3F-CE837C6E4D1C}" type="datetime1">
              <a:rPr lang="fr-FR" smtClean="0"/>
              <a:t>20/08/2021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00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112C8-91E3-0A42-80D7-8D55EAF112E4}" type="datetime1">
              <a:rPr lang="fr-FR" smtClean="0"/>
              <a:t>20/08/2021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5673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CDBB488-054F-FB46-8A78-1CEC3E480693}" type="datetime1">
              <a:rPr lang="fr-FR" smtClean="0"/>
              <a:t>20/08/2021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r>
              <a:rPr lang="en-US"/>
              <a:t>Le tutorat est gratuit. Toute reproduction ou vente est interdite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3603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8274D-04E6-2B42-9940-2BD8E95156E4}" type="datetime1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2024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2FD-F6E4-4A49-8C7B-E5A5C941A7D9}" type="datetime1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0090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8F2DC-EDDD-F047-BDD4-2F1913801EB2}" type="datetime1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3431E45-D5E8-8849-B491-78A7DE91C49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3698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48F3E0-471D-8745-8810-0A882EEFDF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4800" dirty="0">
                <a:solidFill>
                  <a:srgbClr val="0070C0"/>
                </a:solidFill>
                <a:latin typeface="Lucida Calligraphy" panose="03010101010101010101" pitchFamily="66" charset="77"/>
              </a:rPr>
              <a:t>Once upon a tut’ </a:t>
            </a:r>
            <a:r>
              <a:rPr lang="fr-FR" sz="4800" dirty="0">
                <a:latin typeface="Lucida Calligraphy" panose="03010101010101010101" pitchFamily="66" charset="77"/>
              </a:rPr>
              <a:t>présente la</a:t>
            </a:r>
            <a:br>
              <a:rPr lang="fr-FR" sz="6000" dirty="0">
                <a:latin typeface="Lucida Calligraphy" panose="03010101010101010101" pitchFamily="66" charset="77"/>
              </a:rPr>
            </a:br>
            <a:r>
              <a:rPr lang="fr-FR" sz="7200" dirty="0"/>
              <a:t>BIOCHIMIE</a:t>
            </a:r>
            <a:endParaRPr lang="fr-FR" sz="60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05E16E8-F919-F74C-8E8E-B5D95E4CCD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2400" dirty="0"/>
              <a:t>CONCEPTS GÉNÉRAUX DU MÉTABOLISME ÉNERGÉTIQUE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91CF9DBD-C4DD-574B-B3D8-3F7A8B909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E986D46-5EBF-F24A-BA61-4ECCF53C2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3444" y="53653"/>
            <a:ext cx="133350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lex 15cm fée lune - Un grand marché">
            <a:extLst>
              <a:ext uri="{FF2B5EF4-FFF2-40B4-BE49-F238E27FC236}">
                <a16:creationId xmlns:a16="http://schemas.microsoft.com/office/drawing/2014/main" id="{92113939-A43F-814F-A9D6-4B7E328C6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52" y="1734346"/>
            <a:ext cx="3402387" cy="3184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704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FCB38F-83AD-7643-895B-3FF656A61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INTRODUCTION</a:t>
            </a:r>
            <a:br>
              <a:rPr lang="fr-FR" dirty="0"/>
            </a:br>
            <a:r>
              <a:rPr lang="fr-FR" dirty="0"/>
              <a:t>	Définitions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C0472D3-560B-4C4D-8106-054598245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Reçoit de l’énergie </a:t>
            </a:r>
            <a:r>
              <a:rPr lang="fr-FR" b="1" dirty="0"/>
              <a:t>chimique</a:t>
            </a:r>
            <a:r>
              <a:rPr lang="fr-FR" dirty="0"/>
              <a:t> de l’extérieur </a:t>
            </a:r>
            <a:r>
              <a:rPr lang="fr-FR" dirty="0">
                <a:sym typeface="Wingdings" pitchFamily="2" charset="2"/>
              </a:rPr>
              <a:t> le corps va la </a:t>
            </a:r>
            <a:r>
              <a:rPr lang="fr-FR" b="1" dirty="0">
                <a:solidFill>
                  <a:srgbClr val="FF0000"/>
                </a:solidFill>
                <a:sym typeface="Wingdings" pitchFamily="2" charset="2"/>
              </a:rPr>
              <a:t>transformer</a:t>
            </a:r>
            <a:r>
              <a:rPr lang="fr-FR" dirty="0">
                <a:sym typeface="Wingdings" pitchFamily="2" charset="2"/>
              </a:rPr>
              <a:t> en une autre forme d’énergie chimique / mécanique / électrique</a:t>
            </a:r>
          </a:p>
          <a:p>
            <a:r>
              <a:rPr lang="fr-FR" b="1" u="sng" dirty="0">
                <a:solidFill>
                  <a:srgbClr val="C00000"/>
                </a:solidFill>
                <a:sym typeface="Wingdings" pitchFamily="2" charset="2"/>
              </a:rPr>
              <a:t>Métabolisme: </a:t>
            </a:r>
            <a:r>
              <a:rPr lang="fr-FR" dirty="0">
                <a:sym typeface="Wingdings" pitchFamily="2" charset="2"/>
              </a:rPr>
              <a:t>flux de </a:t>
            </a:r>
            <a:r>
              <a:rPr lang="fr-FR" b="1" dirty="0">
                <a:solidFill>
                  <a:srgbClr val="FF0000"/>
                </a:solidFill>
                <a:sym typeface="Wingdings" pitchFamily="2" charset="2"/>
              </a:rPr>
              <a:t>matière</a:t>
            </a:r>
            <a:r>
              <a:rPr lang="fr-FR" dirty="0">
                <a:sym typeface="Wingdings" pitchFamily="2" charset="2"/>
              </a:rPr>
              <a:t> dans l’organisme auquel </a:t>
            </a:r>
            <a:r>
              <a:rPr lang="fr-FR" b="1" dirty="0">
                <a:sym typeface="Wingdings" pitchFamily="2" charset="2"/>
              </a:rPr>
              <a:t>correspond ce flux d’énergie</a:t>
            </a:r>
          </a:p>
          <a:p>
            <a:r>
              <a:rPr lang="fr-FR" b="1" u="sng" dirty="0">
                <a:solidFill>
                  <a:srgbClr val="C00000"/>
                </a:solidFill>
                <a:sym typeface="Wingdings" pitchFamily="2" charset="2"/>
              </a:rPr>
              <a:t>Métabolisme énergétique: </a:t>
            </a:r>
            <a:r>
              <a:rPr lang="fr-FR" dirty="0">
                <a:sym typeface="Wingdings" pitchFamily="2" charset="2"/>
              </a:rPr>
              <a:t>ensemble des </a:t>
            </a:r>
            <a:r>
              <a:rPr lang="fr-FR" b="1" dirty="0">
                <a:solidFill>
                  <a:srgbClr val="FF0000"/>
                </a:solidFill>
                <a:sym typeface="Wingdings" pitchFamily="2" charset="2"/>
              </a:rPr>
              <a:t>réactions chimiques </a:t>
            </a:r>
            <a:r>
              <a:rPr lang="fr-FR" dirty="0">
                <a:sym typeface="Wingdings" pitchFamily="2" charset="2"/>
              </a:rPr>
              <a:t>catalysées par des </a:t>
            </a:r>
            <a:r>
              <a:rPr lang="fr-FR" b="1" dirty="0">
                <a:solidFill>
                  <a:srgbClr val="FF0000"/>
                </a:solidFill>
                <a:sym typeface="Wingdings" pitchFamily="2" charset="2"/>
              </a:rPr>
              <a:t>enzymes</a:t>
            </a:r>
            <a:r>
              <a:rPr lang="fr-FR" dirty="0">
                <a:sym typeface="Wingdings" pitchFamily="2" charset="2"/>
              </a:rPr>
              <a:t> au sein des cellules</a:t>
            </a:r>
          </a:p>
          <a:p>
            <a:pPr lvl="1"/>
            <a:r>
              <a:rPr lang="fr-FR" dirty="0">
                <a:sym typeface="Wingdings" pitchFamily="2" charset="2"/>
              </a:rPr>
              <a:t> La capacité métabolique dépend du </a:t>
            </a:r>
            <a:r>
              <a:rPr lang="fr-FR" b="1" dirty="0">
                <a:sym typeface="Wingdings" pitchFamily="2" charset="2"/>
              </a:rPr>
              <a:t>capital enzymatique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25386E-2841-B849-A60D-4DF3C19D5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180415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A5D0639-F7F9-4B4B-A6F2-33503DE20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5087006" cy="1049235"/>
          </a:xfrm>
        </p:spPr>
        <p:txBody>
          <a:bodyPr>
            <a:normAutofit fontScale="90000"/>
          </a:bodyPr>
          <a:lstStyle/>
          <a:p>
            <a:r>
              <a:rPr lang="fr-FR" sz="3600" u="sng" dirty="0"/>
              <a:t>INTRODUCTION</a:t>
            </a:r>
            <a:br>
              <a:rPr lang="fr-FR" sz="3600" dirty="0"/>
            </a:br>
            <a:r>
              <a:rPr lang="fr-FR" sz="3600" dirty="0"/>
              <a:t>	Définitions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CF7F52-D37E-FD41-94A3-848729B6F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4325113" cy="4074172"/>
          </a:xfrm>
        </p:spPr>
        <p:txBody>
          <a:bodyPr>
            <a:normAutofit fontScale="92500" lnSpcReduction="10000"/>
          </a:bodyPr>
          <a:lstStyle/>
          <a:p>
            <a:r>
              <a:rPr lang="fr-FR" sz="2800" dirty="0"/>
              <a:t>Deux composantes:</a:t>
            </a:r>
          </a:p>
          <a:p>
            <a:pPr lvl="1"/>
            <a:r>
              <a:rPr lang="fr-FR" sz="2400" b="1" u="sng" dirty="0">
                <a:solidFill>
                  <a:srgbClr val="C00000"/>
                </a:solidFill>
              </a:rPr>
              <a:t>Catabolisme: </a:t>
            </a:r>
            <a:r>
              <a:rPr lang="fr-FR" sz="2400" b="1" dirty="0">
                <a:solidFill>
                  <a:srgbClr val="FF0000"/>
                </a:solidFill>
              </a:rPr>
              <a:t>dégradation</a:t>
            </a:r>
            <a:r>
              <a:rPr lang="fr-FR" sz="2400" dirty="0"/>
              <a:t> des molécules </a:t>
            </a:r>
            <a:r>
              <a:rPr lang="fr-FR" sz="2400" b="1" dirty="0"/>
              <a:t>complexes</a:t>
            </a:r>
            <a:r>
              <a:rPr lang="fr-FR" sz="2400" dirty="0"/>
              <a:t> pour pouvoir en extraire l’énergie</a:t>
            </a:r>
          </a:p>
          <a:p>
            <a:pPr lvl="1"/>
            <a:r>
              <a:rPr lang="fr-FR" sz="2400" b="1" u="sng" dirty="0">
                <a:solidFill>
                  <a:srgbClr val="C00000"/>
                </a:solidFill>
              </a:rPr>
              <a:t>Anabolisme: </a:t>
            </a:r>
            <a:r>
              <a:rPr lang="fr-FR" sz="2400" b="1" dirty="0">
                <a:solidFill>
                  <a:srgbClr val="FF0000"/>
                </a:solidFill>
              </a:rPr>
              <a:t>biosynthèse</a:t>
            </a:r>
            <a:r>
              <a:rPr lang="fr-FR" sz="2400" dirty="0"/>
              <a:t> ou </a:t>
            </a:r>
            <a:r>
              <a:rPr lang="fr-FR" sz="2400" b="1" dirty="0"/>
              <a:t>formation des molécules complexes </a:t>
            </a:r>
            <a:r>
              <a:rPr lang="fr-FR" sz="2400" dirty="0"/>
              <a:t>en utilisant l’énergie libérée par le catabolisme</a:t>
            </a:r>
          </a:p>
          <a:p>
            <a:pPr lvl="1"/>
            <a:endParaRPr lang="fr-FR" dirty="0"/>
          </a:p>
        </p:txBody>
      </p:sp>
      <p:pic>
        <p:nvPicPr>
          <p:cNvPr id="18" name="Image 17" descr="Une image contenant table&#10;&#10;Description générée automatiquement">
            <a:extLst>
              <a:ext uri="{FF2B5EF4-FFF2-40B4-BE49-F238E27FC236}">
                <a16:creationId xmlns:a16="http://schemas.microsoft.com/office/drawing/2014/main" id="{C07F79C1-5ED6-1646-A668-C36126182FD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310" y="1838096"/>
            <a:ext cx="5532097" cy="3938927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FCD752-8985-0145-84FE-0C6DCE3AD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1725594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7A6D698-2430-BA4C-AB7E-08181C2A0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800" u="sng" dirty="0"/>
              <a:t>INTRODUCTION</a:t>
            </a:r>
            <a:br>
              <a:rPr lang="fr-FR" sz="2800" dirty="0"/>
            </a:br>
            <a:r>
              <a:rPr lang="fr-FR" sz="2800" dirty="0"/>
              <a:t>	Définitions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43708E-4788-6245-B2C4-A044F5D6A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4325113" cy="4074172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fr-FR" dirty="0"/>
              <a:t>Les réactions du métabolisme sont </a:t>
            </a:r>
            <a:r>
              <a:rPr lang="fr-FR" b="1" dirty="0"/>
              <a:t>interconnectées</a:t>
            </a:r>
            <a:r>
              <a:rPr lang="fr-FR" dirty="0"/>
              <a:t> et vont constituer une </a:t>
            </a:r>
            <a:r>
              <a:rPr lang="fr-FR" b="1" dirty="0"/>
              <a:t>carte métabolique </a:t>
            </a:r>
            <a:r>
              <a:rPr lang="fr-FR" dirty="0"/>
              <a:t>composée de </a:t>
            </a:r>
            <a:r>
              <a:rPr lang="fr-FR" b="1" dirty="0">
                <a:solidFill>
                  <a:srgbClr val="FF0000"/>
                </a:solidFill>
              </a:rPr>
              <a:t>voies métaboliques</a:t>
            </a:r>
          </a:p>
          <a:p>
            <a:pPr lvl="1">
              <a:lnSpc>
                <a:spcPct val="110000"/>
              </a:lnSpc>
            </a:pPr>
            <a:r>
              <a:rPr lang="fr-FR" dirty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fr-FR" dirty="0">
                <a:sym typeface="Wingdings" pitchFamily="2" charset="2"/>
              </a:rPr>
              <a:t> </a:t>
            </a:r>
            <a:r>
              <a:rPr lang="fr-FR" b="1" u="sng" dirty="0">
                <a:solidFill>
                  <a:srgbClr val="C00000"/>
                </a:solidFill>
                <a:sym typeface="Wingdings" pitchFamily="2" charset="2"/>
              </a:rPr>
              <a:t>Voies métaboliques: </a:t>
            </a:r>
            <a:r>
              <a:rPr lang="fr-FR" dirty="0">
                <a:sym typeface="Wingdings" pitchFamily="2" charset="2"/>
              </a:rPr>
              <a:t>suites ordonnées de </a:t>
            </a:r>
            <a:r>
              <a:rPr lang="fr-FR" b="1" dirty="0">
                <a:sym typeface="Wingdings" pitchFamily="2" charset="2"/>
              </a:rPr>
              <a:t>réactions chimiques </a:t>
            </a:r>
            <a:r>
              <a:rPr lang="fr-FR" dirty="0">
                <a:sym typeface="Wingdings" pitchFamily="2" charset="2"/>
              </a:rPr>
              <a:t>catalysées par des </a:t>
            </a:r>
            <a:r>
              <a:rPr lang="fr-FR" b="1" dirty="0">
                <a:solidFill>
                  <a:srgbClr val="FF0000"/>
                </a:solidFill>
                <a:sym typeface="Wingdings" pitchFamily="2" charset="2"/>
              </a:rPr>
              <a:t>enzymes</a:t>
            </a:r>
            <a:r>
              <a:rPr lang="fr-FR" dirty="0">
                <a:sym typeface="Wingdings" pitchFamily="2" charset="2"/>
              </a:rPr>
              <a:t>, accompagnées par des </a:t>
            </a:r>
            <a:r>
              <a:rPr lang="fr-FR" b="1" dirty="0">
                <a:sym typeface="Wingdings" pitchFamily="2" charset="2"/>
              </a:rPr>
              <a:t>échanges énergétiques </a:t>
            </a:r>
            <a:r>
              <a:rPr lang="fr-FR" dirty="0">
                <a:sym typeface="Wingdings" pitchFamily="2" charset="2"/>
              </a:rPr>
              <a:t>et soumises à </a:t>
            </a:r>
            <a:r>
              <a:rPr lang="fr-FR" b="1" dirty="0">
                <a:sym typeface="Wingdings" pitchFamily="2" charset="2"/>
              </a:rPr>
              <a:t>régulations</a:t>
            </a:r>
            <a:r>
              <a:rPr lang="fr-FR" dirty="0">
                <a:sym typeface="Wingdings" pitchFamily="2" charset="2"/>
              </a:rPr>
              <a:t> (endocrinien ou nerveux) où chaque intermédiaire va être un </a:t>
            </a:r>
            <a:r>
              <a:rPr lang="fr-FR" b="1" dirty="0">
                <a:solidFill>
                  <a:srgbClr val="FF0000"/>
                </a:solidFill>
                <a:sym typeface="Wingdings" pitchFamily="2" charset="2"/>
              </a:rPr>
              <a:t>métabolite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08F5368-3695-3F49-B915-2EA26FA49F7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733" y="878170"/>
            <a:ext cx="4637119" cy="5138082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A986EA-29DF-4F4D-B40C-9BB0E44F4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1432315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C6FB6B-1C1C-0F4E-926C-2EAABEFC0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INTRODUCTION</a:t>
            </a:r>
            <a:br>
              <a:rPr lang="fr-FR" dirty="0"/>
            </a:br>
            <a:r>
              <a:rPr lang="fr-FR" dirty="0"/>
              <a:t>	Définitions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F432B4F-3F4A-8D40-A274-5FE5002D62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b="1" u="sng" dirty="0">
                <a:solidFill>
                  <a:srgbClr val="C00000"/>
                </a:solidFill>
              </a:rPr>
              <a:t>Carrefours métaboliques: </a:t>
            </a:r>
            <a:r>
              <a:rPr lang="fr-FR" dirty="0"/>
              <a:t>molécules communes à </a:t>
            </a:r>
            <a:r>
              <a:rPr lang="fr-FR" b="1" dirty="0"/>
              <a:t>plusieurs voies</a:t>
            </a:r>
          </a:p>
          <a:p>
            <a:pPr lvl="1"/>
            <a:r>
              <a:rPr lang="fr-FR" i="1" dirty="0"/>
              <a:t>Exemple: G 6-P, Pyruvate, Acétyl-CoA</a:t>
            </a:r>
          </a:p>
          <a:p>
            <a:pPr lvl="1"/>
            <a:endParaRPr lang="fr-FR" i="1" dirty="0"/>
          </a:p>
          <a:p>
            <a:r>
              <a:rPr lang="fr-FR" b="1" u="sng" dirty="0">
                <a:solidFill>
                  <a:srgbClr val="C00000"/>
                </a:solidFill>
              </a:rPr>
              <a:t>Cycles métaboliques: </a:t>
            </a:r>
            <a:r>
              <a:rPr lang="fr-FR" dirty="0"/>
              <a:t>voie métabolique où la molécule </a:t>
            </a:r>
            <a:r>
              <a:rPr lang="fr-FR" b="1" dirty="0"/>
              <a:t>initiale</a:t>
            </a:r>
            <a:r>
              <a:rPr lang="fr-FR" dirty="0"/>
              <a:t> se retrouve </a:t>
            </a:r>
            <a:r>
              <a:rPr lang="fr-FR" b="1" dirty="0"/>
              <a:t>disponible à la fin pour refaire un cycle</a:t>
            </a:r>
          </a:p>
          <a:p>
            <a:pPr lvl="1"/>
            <a:r>
              <a:rPr lang="fr-FR" i="1" dirty="0"/>
              <a:t>Exemple: cycle du citrate</a:t>
            </a:r>
          </a:p>
          <a:p>
            <a:pPr lvl="1"/>
            <a:endParaRPr lang="fr-FR" i="1" dirty="0"/>
          </a:p>
          <a:p>
            <a:r>
              <a:rPr lang="fr-FR" dirty="0"/>
              <a:t>Certaines voies vont être </a:t>
            </a:r>
            <a:r>
              <a:rPr lang="fr-FR" b="1" dirty="0">
                <a:solidFill>
                  <a:srgbClr val="FF0000"/>
                </a:solidFill>
              </a:rPr>
              <a:t>spécifiques</a:t>
            </a:r>
            <a:r>
              <a:rPr lang="fr-FR" dirty="0"/>
              <a:t> à des cellules ou tissus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D8949F-D46C-0F44-9C46-2C2DD6B03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3887802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62071EB-12CC-1747-BEB1-E1C2D2CEF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INTRODUCTION</a:t>
            </a:r>
            <a:br>
              <a:rPr lang="fr-FR" sz="2200" dirty="0"/>
            </a:br>
            <a:r>
              <a:rPr lang="fr-FR" sz="2200" dirty="0"/>
              <a:t>	HOMÉOSTASIE MÉTABOLIQUE ET ÉNERGÉTIQUE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98A35B-4443-FF4C-B1E9-55019AA36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4325113" cy="4074172"/>
          </a:xfrm>
        </p:spPr>
        <p:txBody>
          <a:bodyPr>
            <a:normAutofit/>
          </a:bodyPr>
          <a:lstStyle/>
          <a:p>
            <a:r>
              <a:rPr lang="fr-FR" b="1" u="sng" dirty="0">
                <a:solidFill>
                  <a:srgbClr val="C00000"/>
                </a:solidFill>
              </a:rPr>
              <a:t>Homéostasie: </a:t>
            </a:r>
            <a:r>
              <a:rPr lang="fr-FR" dirty="0"/>
              <a:t>état </a:t>
            </a:r>
            <a:r>
              <a:rPr lang="fr-FR" b="1" dirty="0">
                <a:solidFill>
                  <a:srgbClr val="FF0000"/>
                </a:solidFill>
              </a:rPr>
              <a:t>physiologique</a:t>
            </a:r>
            <a:r>
              <a:rPr lang="fr-FR" dirty="0"/>
              <a:t> où les concentrations des métabolites sont </a:t>
            </a:r>
            <a:r>
              <a:rPr lang="fr-FR" b="1" dirty="0"/>
              <a:t>maintenues constantes </a:t>
            </a:r>
            <a:r>
              <a:rPr lang="fr-FR" dirty="0"/>
              <a:t>pour des besoins énergétiques par des </a:t>
            </a:r>
            <a:r>
              <a:rPr lang="fr-FR" b="1" dirty="0">
                <a:solidFill>
                  <a:srgbClr val="FF0000"/>
                </a:solidFill>
              </a:rPr>
              <a:t>mécanismes de régulation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(</a:t>
            </a:r>
            <a:r>
              <a:rPr lang="fr-FR" b="1" dirty="0"/>
              <a:t>neuronale</a:t>
            </a:r>
            <a:r>
              <a:rPr lang="fr-FR" dirty="0"/>
              <a:t> et </a:t>
            </a:r>
            <a:r>
              <a:rPr lang="fr-FR" b="1" dirty="0"/>
              <a:t>hormonale</a:t>
            </a:r>
            <a:r>
              <a:rPr lang="fr-FR" dirty="0"/>
              <a:t>).</a:t>
            </a:r>
          </a:p>
          <a:p>
            <a:r>
              <a:rPr lang="fr-FR" dirty="0">
                <a:sym typeface="Wingdings" pitchFamily="2" charset="2"/>
              </a:rPr>
              <a:t></a:t>
            </a:r>
            <a:r>
              <a:rPr lang="fr-FR" dirty="0"/>
              <a:t> Les voies métaboliques vont répondre à cette homéostasie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28FFE67-4B57-D947-9977-246486FABA24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3" b="2766"/>
          <a:stretch/>
        </p:blipFill>
        <p:spPr bwMode="auto">
          <a:xfrm>
            <a:off x="6096000" y="1853754"/>
            <a:ext cx="5632305" cy="3207302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372603-BE0F-A64E-A294-CC3CDC4F5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072090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97C8C8-E787-F346-8A06-DB61F975A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/>
              <a:t>INTRODUCTION</a:t>
            </a:r>
            <a:br>
              <a:rPr lang="fr-FR" dirty="0"/>
            </a:br>
            <a:r>
              <a:rPr lang="fr-FR" dirty="0"/>
              <a:t>	HOMÉOSTASIE MÉTABOLIQUE ET ÉNERGÉTIQUE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FE0105-6332-4443-8F5D-ECE3C4C20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lvl="1" indent="0">
              <a:buNone/>
            </a:pPr>
            <a:r>
              <a:rPr lang="fr-FR" sz="2400" dirty="0"/>
              <a:t>3 types de métabolisme</a:t>
            </a:r>
          </a:p>
          <a:p>
            <a:pPr lvl="1"/>
            <a:r>
              <a:rPr lang="fr-FR" sz="2400" dirty="0"/>
              <a:t>De</a:t>
            </a:r>
            <a:r>
              <a:rPr lang="fr-FR" sz="2400" b="1" dirty="0"/>
              <a:t> base</a:t>
            </a:r>
            <a:r>
              <a:rPr lang="fr-FR" sz="2400" dirty="0"/>
              <a:t> (repos)</a:t>
            </a:r>
          </a:p>
          <a:p>
            <a:pPr lvl="1"/>
            <a:r>
              <a:rPr lang="fr-FR" sz="2400" b="1" dirty="0" err="1"/>
              <a:t>Post-prandial</a:t>
            </a:r>
            <a:r>
              <a:rPr lang="fr-FR" sz="2400" dirty="0"/>
              <a:t> (après l’alimentation)</a:t>
            </a:r>
          </a:p>
          <a:p>
            <a:pPr lvl="1"/>
            <a:r>
              <a:rPr lang="fr-FR" sz="2400" dirty="0"/>
              <a:t> De </a:t>
            </a:r>
            <a:r>
              <a:rPr lang="fr-FR" sz="2400" b="1" dirty="0"/>
              <a:t>l’exercice</a:t>
            </a:r>
          </a:p>
          <a:p>
            <a:pPr lvl="1"/>
            <a:endParaRPr lang="fr-FR" sz="2400" b="1" dirty="0"/>
          </a:p>
          <a:p>
            <a:pPr lvl="1"/>
            <a:r>
              <a:rPr lang="fr-FR" sz="2400" dirty="0"/>
              <a:t>Les dépenses sont en </a:t>
            </a:r>
            <a:r>
              <a:rPr lang="fr-FR" sz="2400" b="1" dirty="0">
                <a:solidFill>
                  <a:srgbClr val="FF0000"/>
                </a:solidFill>
              </a:rPr>
              <a:t>équilibre dynamique </a:t>
            </a:r>
            <a:r>
              <a:rPr lang="fr-FR" sz="2400" dirty="0"/>
              <a:t>avec des apports énergétiques (alimentation). Cet équilibre varie selon </a:t>
            </a:r>
            <a:r>
              <a:rPr lang="fr-FR" sz="2400" b="1" dirty="0" err="1"/>
              <a:t>l’age</a:t>
            </a:r>
            <a:r>
              <a:rPr lang="fr-FR" sz="2400" dirty="0"/>
              <a:t>, le </a:t>
            </a:r>
            <a:r>
              <a:rPr lang="fr-FR" sz="2400" b="1" dirty="0"/>
              <a:t>sexe</a:t>
            </a:r>
            <a:r>
              <a:rPr lang="fr-FR" sz="2400" dirty="0"/>
              <a:t> ou le </a:t>
            </a:r>
            <a:r>
              <a:rPr lang="fr-FR" sz="2400" b="1" dirty="0"/>
              <a:t>cycle nycthémérale</a:t>
            </a:r>
          </a:p>
          <a:p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AAB7A3-34C5-5A40-9AE5-B2F5C85E0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1109681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D99657-3447-3A4E-B6DA-94955A1E6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/>
              <a:t>INTRODUCTION</a:t>
            </a:r>
            <a:br>
              <a:rPr lang="fr-FR" dirty="0"/>
            </a:br>
            <a:r>
              <a:rPr lang="fr-FR" dirty="0"/>
              <a:t>	HOMÉOSTASIE MÉTABOLIQUE ET ÉNERGÉTIQUE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535712-94E7-F04C-B0B6-75A43C2744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dirty="0"/>
              <a:t>Énergie totale consommée à 60% par le </a:t>
            </a:r>
            <a:r>
              <a:rPr lang="fr-FR" sz="2800" b="1" dirty="0">
                <a:solidFill>
                  <a:srgbClr val="FF0000"/>
                </a:solidFill>
              </a:rPr>
              <a:t>cerveau</a:t>
            </a:r>
            <a:r>
              <a:rPr lang="fr-FR" sz="2800" dirty="0"/>
              <a:t>, les </a:t>
            </a:r>
            <a:r>
              <a:rPr lang="fr-FR" sz="2800" b="1" dirty="0">
                <a:solidFill>
                  <a:srgbClr val="FF0000"/>
                </a:solidFill>
              </a:rPr>
              <a:t>reins</a:t>
            </a:r>
            <a:r>
              <a:rPr lang="fr-FR" sz="2800" dirty="0"/>
              <a:t>, le </a:t>
            </a:r>
            <a:r>
              <a:rPr lang="fr-FR" sz="2800" b="1" dirty="0">
                <a:solidFill>
                  <a:srgbClr val="FF0000"/>
                </a:solidFill>
              </a:rPr>
              <a:t>foie</a:t>
            </a:r>
            <a:r>
              <a:rPr lang="fr-FR" sz="2800" dirty="0"/>
              <a:t> et le </a:t>
            </a:r>
            <a:r>
              <a:rPr lang="fr-FR" sz="2800" b="1" dirty="0">
                <a:solidFill>
                  <a:srgbClr val="FF0000"/>
                </a:solidFill>
              </a:rPr>
              <a:t>cœur</a:t>
            </a:r>
          </a:p>
          <a:p>
            <a:r>
              <a:rPr lang="fr-FR" sz="2800" dirty="0"/>
              <a:t>Or, ne représentent que 5,5% du poids corporel</a:t>
            </a:r>
          </a:p>
          <a:p>
            <a:r>
              <a:rPr lang="fr-FR" sz="2800" dirty="0"/>
              <a:t>Organes importants du métabolisme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EB9E74-3953-9C45-B62F-CAFB71294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422227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408CC4B-CA64-F644-A306-D62F9E475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CONCEPTS GÉNÉRAUX DU MÉTABOLISME</a:t>
            </a:r>
            <a:br>
              <a:rPr lang="fr-FR" sz="2200" dirty="0"/>
            </a:br>
            <a:r>
              <a:rPr lang="fr-FR" sz="2200" dirty="0"/>
              <a:t>	Bioénergétique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D3D19D-6CFF-724F-9CBB-FADBA37ED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4325113" cy="4074172"/>
          </a:xfrm>
        </p:spPr>
        <p:txBody>
          <a:bodyPr>
            <a:normAutofit/>
          </a:bodyPr>
          <a:lstStyle/>
          <a:p>
            <a:r>
              <a:rPr lang="fr-FR" sz="2800" dirty="0"/>
              <a:t>Répondre à des </a:t>
            </a:r>
            <a:r>
              <a:rPr lang="fr-FR" sz="2800" b="1" dirty="0">
                <a:solidFill>
                  <a:srgbClr val="FF0000"/>
                </a:solidFill>
              </a:rPr>
              <a:t>besoins énergétiques constants</a:t>
            </a:r>
          </a:p>
          <a:p>
            <a:r>
              <a:rPr lang="fr-FR" sz="2800" dirty="0"/>
              <a:t>Extraire / transformer / transporter l’énergie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EA6FABD-905A-DA40-BFC4-0B6B3D49852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13473"/>
            <a:ext cx="5644831" cy="4631054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C44623C-5814-1946-B210-979ADEEC5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725578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B13CCD-354B-8143-8768-B29B77D1E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CONCEPTS GÉNÉRAUX DU MÉTABOLISME</a:t>
            </a:r>
            <a:br>
              <a:rPr lang="fr-FR" dirty="0"/>
            </a:br>
            <a:r>
              <a:rPr lang="fr-FR" dirty="0"/>
              <a:t>	Bioénergétique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9725AAB-2A76-BD49-9171-B9CD11190D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C00000"/>
                </a:solidFill>
              </a:rPr>
              <a:t>Couplage énergétique: </a:t>
            </a:r>
            <a:r>
              <a:rPr lang="fr-FR" dirty="0"/>
              <a:t>une réaction </a:t>
            </a:r>
            <a:r>
              <a:rPr lang="fr-FR" b="1" dirty="0"/>
              <a:t>thermodynamiquement défavorable </a:t>
            </a:r>
            <a:r>
              <a:rPr lang="fr-FR" dirty="0"/>
              <a:t>peut être rendue possible par </a:t>
            </a:r>
            <a:r>
              <a:rPr lang="fr-FR" b="1" dirty="0">
                <a:solidFill>
                  <a:srgbClr val="FF0000"/>
                </a:solidFill>
              </a:rPr>
              <a:t>couplage</a:t>
            </a:r>
            <a:r>
              <a:rPr lang="fr-FR" dirty="0"/>
              <a:t> à une réaction </a:t>
            </a:r>
            <a:r>
              <a:rPr lang="fr-FR" b="1" dirty="0"/>
              <a:t>thermodynamiquement favorable</a:t>
            </a:r>
          </a:p>
          <a:p>
            <a:r>
              <a:rPr lang="fr-FR" dirty="0"/>
              <a:t>3 réactions possibles:</a:t>
            </a:r>
          </a:p>
          <a:p>
            <a:pPr lvl="1"/>
            <a:r>
              <a:rPr lang="fr-FR" b="1" dirty="0"/>
              <a:t>Endergonique</a:t>
            </a:r>
            <a:r>
              <a:rPr lang="fr-FR" dirty="0"/>
              <a:t> </a:t>
            </a:r>
            <a:r>
              <a:rPr lang="fr-FR" dirty="0">
                <a:sym typeface="Wingdings" pitchFamily="2" charset="2"/>
              </a:rPr>
              <a:t> non spontanée</a:t>
            </a:r>
          </a:p>
          <a:p>
            <a:pPr lvl="1"/>
            <a:r>
              <a:rPr lang="fr-FR" dirty="0">
                <a:sym typeface="Wingdings" pitchFamily="2" charset="2"/>
              </a:rPr>
              <a:t>A </a:t>
            </a:r>
            <a:r>
              <a:rPr lang="fr-FR" b="1" dirty="0">
                <a:sym typeface="Wingdings" pitchFamily="2" charset="2"/>
              </a:rPr>
              <a:t>l’équilibre</a:t>
            </a:r>
          </a:p>
          <a:p>
            <a:pPr lvl="1"/>
            <a:r>
              <a:rPr lang="fr-FR" b="1" dirty="0">
                <a:sym typeface="Wingdings" pitchFamily="2" charset="2"/>
              </a:rPr>
              <a:t>Exergonique</a:t>
            </a:r>
            <a:r>
              <a:rPr lang="fr-FR" dirty="0">
                <a:sym typeface="Wingdings" pitchFamily="2" charset="2"/>
              </a:rPr>
              <a:t>  spontanée</a:t>
            </a:r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0AADC5-BB02-9C43-809A-3F7674CB4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3923764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C4B440-5AC5-2942-9455-BB86B4183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CONCEPTS GÉNÉRAUX DU MÉTABOLISME</a:t>
            </a:r>
            <a:br>
              <a:rPr lang="fr-FR" dirty="0"/>
            </a:br>
            <a:r>
              <a:rPr lang="fr-FR" dirty="0"/>
              <a:t>	Différentes réactions</a:t>
            </a:r>
          </a:p>
        </p:txBody>
      </p:sp>
      <p:pic>
        <p:nvPicPr>
          <p:cNvPr id="5" name="Espace réservé du contenu 4" descr="Une image contenant table&#10;&#10;Description générée automatiquement">
            <a:extLst>
              <a:ext uri="{FF2B5EF4-FFF2-40B4-BE49-F238E27FC236}">
                <a16:creationId xmlns:a16="http://schemas.microsoft.com/office/drawing/2014/main" id="{EFACD1CE-098A-0F46-94CE-2D50BF1C16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6259" y="1971354"/>
            <a:ext cx="5719482" cy="3935113"/>
          </a:xfr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9ABC36B-0A2E-384A-9719-0BA672B34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865129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B5345D-AA4D-A143-A934-F6C654DEB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CONCEPTS GÉNÉRAUX DU MÉTABOLISME</a:t>
            </a:r>
            <a:br>
              <a:rPr lang="fr-FR" dirty="0"/>
            </a:br>
            <a:r>
              <a:rPr lang="fr-FR" dirty="0"/>
              <a:t>	Molécules clés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DDD320-9B56-5341-AE3F-39EC65222C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fr-FR" b="1" u="sng" dirty="0">
                <a:solidFill>
                  <a:srgbClr val="C00000"/>
                </a:solidFill>
              </a:rPr>
              <a:t>ATP :</a:t>
            </a:r>
            <a:r>
              <a:rPr lang="fr-FR" dirty="0">
                <a:solidFill>
                  <a:srgbClr val="C00000"/>
                </a:solidFill>
              </a:rPr>
              <a:t> </a:t>
            </a:r>
          </a:p>
          <a:p>
            <a:pPr lvl="1"/>
            <a:r>
              <a:rPr lang="fr-FR" b="1" dirty="0"/>
              <a:t>Source </a:t>
            </a:r>
            <a:r>
              <a:rPr lang="fr-FR" b="1" dirty="0">
                <a:solidFill>
                  <a:srgbClr val="FF0000"/>
                </a:solidFill>
              </a:rPr>
              <a:t>universelle</a:t>
            </a:r>
            <a:r>
              <a:rPr lang="fr-FR" b="1" dirty="0"/>
              <a:t> d’énergie</a:t>
            </a:r>
            <a:endParaRPr lang="fr-FR" dirty="0"/>
          </a:p>
          <a:p>
            <a:pPr lvl="1"/>
            <a:r>
              <a:rPr lang="fr-FR" dirty="0"/>
              <a:t>Est généré par </a:t>
            </a:r>
            <a:r>
              <a:rPr lang="fr-FR" b="1" dirty="0"/>
              <a:t>l’oxydation de substrats métaboliques</a:t>
            </a:r>
            <a:r>
              <a:rPr lang="fr-FR" dirty="0"/>
              <a:t> au niveau de la </a:t>
            </a:r>
            <a:r>
              <a:rPr lang="fr-FR" b="1" dirty="0"/>
              <a:t>CRM</a:t>
            </a:r>
            <a:r>
              <a:rPr lang="fr-FR" dirty="0"/>
              <a:t> dans la mitochondrie</a:t>
            </a:r>
          </a:p>
          <a:p>
            <a:pPr lvl="0"/>
            <a:r>
              <a:rPr lang="fr-FR" b="1" u="sng" dirty="0">
                <a:solidFill>
                  <a:srgbClr val="C00000"/>
                </a:solidFill>
              </a:rPr>
              <a:t>NADP</a:t>
            </a:r>
            <a:r>
              <a:rPr lang="fr-FR" b="1" u="sng" baseline="30000" dirty="0">
                <a:solidFill>
                  <a:srgbClr val="C00000"/>
                </a:solidFill>
              </a:rPr>
              <a:t>+</a:t>
            </a:r>
            <a:r>
              <a:rPr lang="fr-FR" b="1" u="sng" dirty="0">
                <a:solidFill>
                  <a:srgbClr val="C00000"/>
                </a:solidFill>
              </a:rPr>
              <a:t> / NADPH + H</a:t>
            </a:r>
            <a:r>
              <a:rPr lang="fr-FR" b="1" u="sng" baseline="30000" dirty="0">
                <a:solidFill>
                  <a:srgbClr val="C00000"/>
                </a:solidFill>
              </a:rPr>
              <a:t>+ </a:t>
            </a:r>
            <a:r>
              <a:rPr lang="fr-FR" b="1" u="sng" dirty="0">
                <a:solidFill>
                  <a:srgbClr val="C00000"/>
                </a:solidFill>
              </a:rPr>
              <a:t>:</a:t>
            </a:r>
            <a:r>
              <a:rPr lang="fr-FR" dirty="0">
                <a:solidFill>
                  <a:srgbClr val="C00000"/>
                </a:solidFill>
              </a:rPr>
              <a:t> </a:t>
            </a:r>
          </a:p>
          <a:p>
            <a:pPr lvl="1"/>
            <a:r>
              <a:rPr lang="fr-FR" dirty="0"/>
              <a:t>Cofacteur essentiel des réactions </a:t>
            </a:r>
            <a:r>
              <a:rPr lang="fr-FR" b="1" dirty="0">
                <a:solidFill>
                  <a:srgbClr val="FF0000"/>
                </a:solidFill>
              </a:rPr>
              <a:t>anaboliques</a:t>
            </a:r>
            <a:r>
              <a:rPr lang="fr-FR" dirty="0"/>
              <a:t> (biosynthèse AG / cholestérol).</a:t>
            </a:r>
          </a:p>
          <a:p>
            <a:pPr lvl="1"/>
            <a:r>
              <a:rPr lang="fr-FR" dirty="0"/>
              <a:t>Intervient dans des réactions de </a:t>
            </a:r>
            <a:r>
              <a:rPr lang="fr-FR" b="1" dirty="0">
                <a:solidFill>
                  <a:srgbClr val="FF0000"/>
                </a:solidFill>
              </a:rPr>
              <a:t>réduction</a:t>
            </a:r>
            <a:r>
              <a:rPr lang="fr-FR" dirty="0"/>
              <a:t> de substrats</a:t>
            </a:r>
          </a:p>
          <a:p>
            <a:pPr lvl="0"/>
            <a:r>
              <a:rPr lang="fr-FR" b="1" u="sng" dirty="0">
                <a:solidFill>
                  <a:srgbClr val="C00000"/>
                </a:solidFill>
              </a:rPr>
              <a:t>NAD</a:t>
            </a:r>
            <a:r>
              <a:rPr lang="fr-FR" b="1" u="sng" baseline="30000" dirty="0">
                <a:solidFill>
                  <a:srgbClr val="C00000"/>
                </a:solidFill>
              </a:rPr>
              <a:t>+</a:t>
            </a:r>
            <a:r>
              <a:rPr lang="fr-FR" b="1" u="sng" dirty="0">
                <a:solidFill>
                  <a:srgbClr val="C00000"/>
                </a:solidFill>
              </a:rPr>
              <a:t> / NADH + H</a:t>
            </a:r>
            <a:r>
              <a:rPr lang="fr-FR" b="1" u="sng" baseline="30000" dirty="0">
                <a:solidFill>
                  <a:srgbClr val="C00000"/>
                </a:solidFill>
              </a:rPr>
              <a:t>+ </a:t>
            </a:r>
            <a:r>
              <a:rPr lang="fr-FR" b="1" u="sng" dirty="0">
                <a:solidFill>
                  <a:srgbClr val="C00000"/>
                </a:solidFill>
              </a:rPr>
              <a:t>: </a:t>
            </a:r>
            <a:endParaRPr lang="fr-FR" dirty="0">
              <a:solidFill>
                <a:srgbClr val="C00000"/>
              </a:solidFill>
            </a:endParaRPr>
          </a:p>
          <a:p>
            <a:pPr lvl="1"/>
            <a:r>
              <a:rPr lang="fr-FR" dirty="0"/>
              <a:t>Cofacteur essentiel des réactions </a:t>
            </a:r>
            <a:r>
              <a:rPr lang="fr-FR" b="1" dirty="0">
                <a:solidFill>
                  <a:srgbClr val="FF0000"/>
                </a:solidFill>
              </a:rPr>
              <a:t>cataboliques</a:t>
            </a:r>
            <a:r>
              <a:rPr lang="fr-FR" dirty="0"/>
              <a:t> (dégradations)</a:t>
            </a:r>
          </a:p>
          <a:p>
            <a:pPr lvl="1"/>
            <a:r>
              <a:rPr lang="fr-FR" dirty="0"/>
              <a:t>Intervient dans des réactions </a:t>
            </a:r>
            <a:r>
              <a:rPr lang="fr-FR" b="1" dirty="0">
                <a:solidFill>
                  <a:srgbClr val="FF0000"/>
                </a:solidFill>
              </a:rPr>
              <a:t>d’oxydation</a:t>
            </a:r>
            <a:endParaRPr lang="fr-FR" dirty="0">
              <a:solidFill>
                <a:srgbClr val="FF0000"/>
              </a:solidFill>
            </a:endParaRPr>
          </a:p>
          <a:p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661250-84F0-9B4E-A3EB-90EF90252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18014974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D030BE3-DE1C-A244-A4D9-93CB592A0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8185480" cy="1049235"/>
          </a:xfrm>
        </p:spPr>
        <p:txBody>
          <a:bodyPr>
            <a:noAutofit/>
          </a:bodyPr>
          <a:lstStyle/>
          <a:p>
            <a:r>
              <a:rPr lang="fr-FR" sz="2400" u="sng" dirty="0"/>
              <a:t>CONCEPTS GÉNÉRAUX DU MÉTABOLISME</a:t>
            </a:r>
            <a:br>
              <a:rPr lang="fr-FR" sz="2400" dirty="0"/>
            </a:br>
            <a:r>
              <a:rPr lang="fr-FR" sz="2400" dirty="0"/>
              <a:t>	Compartimentations tissulaire et cellulaire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252EF7-5CC8-EB43-BB36-FADF541C0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4325113" cy="4074172"/>
          </a:xfrm>
        </p:spPr>
        <p:txBody>
          <a:bodyPr>
            <a:normAutofit/>
          </a:bodyPr>
          <a:lstStyle/>
          <a:p>
            <a:r>
              <a:rPr lang="fr-FR" dirty="0"/>
              <a:t>Le métabolisme est dépendant de:</a:t>
            </a:r>
          </a:p>
          <a:p>
            <a:pPr lvl="1"/>
            <a:r>
              <a:rPr lang="fr-FR" b="1" dirty="0"/>
              <a:t>Disponibilité en oxygène </a:t>
            </a:r>
            <a:r>
              <a:rPr lang="fr-FR" dirty="0">
                <a:sym typeface="Wingdings" pitchFamily="2" charset="2"/>
              </a:rPr>
              <a:t> mitochondrie que en aérobie</a:t>
            </a:r>
          </a:p>
          <a:p>
            <a:pPr lvl="1"/>
            <a:r>
              <a:rPr lang="fr-FR" b="1" dirty="0">
                <a:sym typeface="Wingdings" pitchFamily="2" charset="2"/>
              </a:rPr>
              <a:t>Compartimentation</a:t>
            </a:r>
            <a:r>
              <a:rPr lang="fr-FR" dirty="0">
                <a:sym typeface="Wingdings" pitchFamily="2" charset="2"/>
              </a:rPr>
              <a:t> cellulaire et tissulaire</a:t>
            </a:r>
            <a:endParaRPr lang="fr-FR" dirty="0"/>
          </a:p>
          <a:p>
            <a:r>
              <a:rPr lang="fr-FR" dirty="0"/>
              <a:t>Les voies de biosynthèse et de dégradation sont </a:t>
            </a:r>
            <a:r>
              <a:rPr lang="fr-FR" b="1" dirty="0"/>
              <a:t>quasiment toujours </a:t>
            </a:r>
            <a:r>
              <a:rPr lang="fr-FR" b="1" dirty="0">
                <a:solidFill>
                  <a:srgbClr val="FF0000"/>
                </a:solidFill>
              </a:rPr>
              <a:t>distinctes</a:t>
            </a:r>
            <a:r>
              <a:rPr lang="fr-FR" dirty="0"/>
              <a:t> et vont </a:t>
            </a:r>
            <a:r>
              <a:rPr lang="fr-FR" b="1" dirty="0"/>
              <a:t>souvent avoir des </a:t>
            </a:r>
            <a:r>
              <a:rPr lang="fr-FR" b="1" dirty="0">
                <a:solidFill>
                  <a:srgbClr val="FF0000"/>
                </a:solidFill>
              </a:rPr>
              <a:t>localisations différentes </a:t>
            </a:r>
            <a:r>
              <a:rPr lang="fr-FR" b="1" dirty="0"/>
              <a:t>dans </a:t>
            </a:r>
            <a:r>
              <a:rPr lang="fr-FR" dirty="0"/>
              <a:t>la cellule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EEE9E14-28C6-E34C-B44B-DEC22701C67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733" y="2108244"/>
            <a:ext cx="4637119" cy="2677934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E1BFD7-CAFB-0C42-8BBA-21460A90D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1736020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E7DB84-F284-CE4D-BF41-663FD0AB9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u="sng" dirty="0"/>
              <a:t>CONCEPTS GÉNÉRAUX DU MÉTABOLISME</a:t>
            </a:r>
            <a:br>
              <a:rPr lang="fr-FR" dirty="0"/>
            </a:br>
            <a:r>
              <a:rPr lang="fr-FR" dirty="0"/>
              <a:t>	Principaux organes du métabolisme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58C3CC90-3BC0-D44E-904B-D6501E83171A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7" t="18172" r="12144"/>
          <a:stretch/>
        </p:blipFill>
        <p:spPr bwMode="auto">
          <a:xfrm>
            <a:off x="2473857" y="2016125"/>
            <a:ext cx="7244285" cy="4037356"/>
          </a:xfrm>
          <a:prstGeom prst="rect">
            <a:avLst/>
          </a:prstGeom>
          <a:ln>
            <a:noFill/>
          </a:ln>
          <a:effectLst>
            <a:glow>
              <a:sysClr val="windowText" lastClr="000000"/>
            </a:glow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073103-912E-EA49-9420-5A8C078A6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1114074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652AF3-793E-8846-9C71-16E8F78F5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/>
              <a:t>CONCEPTS GÉNÉRAUX DU MÉTABOLISME</a:t>
            </a:r>
            <a:br>
              <a:rPr lang="fr-FR" dirty="0"/>
            </a:br>
            <a:r>
              <a:rPr lang="fr-FR" dirty="0"/>
              <a:t>	Principaux organes du métabolisme ❤️❤️</a:t>
            </a:r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ACB3C48D-BCD4-3E44-A643-D4E83424C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u="sng" dirty="0">
                <a:solidFill>
                  <a:srgbClr val="C00000"/>
                </a:solidFill>
              </a:rPr>
              <a:t>FOIE</a:t>
            </a:r>
            <a:r>
              <a:rPr lang="fr-FR" dirty="0"/>
              <a:t> :</a:t>
            </a:r>
          </a:p>
          <a:p>
            <a:pPr lvl="1"/>
            <a:r>
              <a:rPr lang="fr-FR" b="1" dirty="0"/>
              <a:t>Métabolise</a:t>
            </a:r>
            <a:r>
              <a:rPr lang="fr-FR" dirty="0"/>
              <a:t> les sucres, lipides et protéines</a:t>
            </a:r>
          </a:p>
          <a:p>
            <a:pPr lvl="1"/>
            <a:r>
              <a:rPr lang="fr-FR" b="1" dirty="0">
                <a:solidFill>
                  <a:srgbClr val="FF0000"/>
                </a:solidFill>
              </a:rPr>
              <a:t>Régule la glycémie </a:t>
            </a:r>
            <a:r>
              <a:rPr lang="fr-FR" dirty="0"/>
              <a:t>en </a:t>
            </a:r>
            <a:r>
              <a:rPr lang="fr-FR" b="1" dirty="0"/>
              <a:t>captant</a:t>
            </a:r>
            <a:r>
              <a:rPr lang="fr-FR" dirty="0"/>
              <a:t> et </a:t>
            </a:r>
            <a:r>
              <a:rPr lang="fr-FR" b="1" dirty="0"/>
              <a:t>distribuant</a:t>
            </a:r>
            <a:r>
              <a:rPr lang="fr-FR" dirty="0"/>
              <a:t> les molécules de glucose aux autres tissus qui en ont besoin </a:t>
            </a:r>
            <a:r>
              <a:rPr lang="fr-FR" dirty="0">
                <a:sym typeface="Wingdings" pitchFamily="2" charset="2"/>
              </a:rPr>
              <a:t> maintien de </a:t>
            </a:r>
            <a:r>
              <a:rPr lang="fr-FR" b="1" dirty="0">
                <a:solidFill>
                  <a:srgbClr val="FF0000"/>
                </a:solidFill>
                <a:sym typeface="Wingdings" pitchFamily="2" charset="2"/>
              </a:rPr>
              <a:t>l’homéostasie glucidique</a:t>
            </a:r>
          </a:p>
          <a:p>
            <a:pPr lvl="1"/>
            <a:r>
              <a:rPr lang="fr-FR" dirty="0"/>
              <a:t>Neutralise l’ammoniac (NH</a:t>
            </a:r>
            <a:r>
              <a:rPr lang="fr-FR" baseline="-25000" dirty="0"/>
              <a:t>3</a:t>
            </a:r>
            <a:r>
              <a:rPr lang="fr-FR" dirty="0"/>
              <a:t>) en urée</a:t>
            </a:r>
          </a:p>
          <a:p>
            <a:pPr lvl="1"/>
            <a:r>
              <a:rPr lang="fr-FR" dirty="0"/>
              <a:t> Seul organe capable de </a:t>
            </a:r>
            <a:r>
              <a:rPr lang="fr-FR" b="1" dirty="0"/>
              <a:t>synthétiser les </a:t>
            </a:r>
            <a:r>
              <a:rPr lang="fr-FR" b="1" dirty="0">
                <a:solidFill>
                  <a:srgbClr val="FF0000"/>
                </a:solidFill>
              </a:rPr>
              <a:t>corps cétoniques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(</a:t>
            </a:r>
            <a:r>
              <a:rPr lang="fr-FR" b="1" u="sng" dirty="0"/>
              <a:t>ne les utilise pas pour lui-même</a:t>
            </a:r>
            <a:r>
              <a:rPr lang="fr-FR" dirty="0"/>
              <a:t>)</a:t>
            </a:r>
          </a:p>
          <a:p>
            <a:pPr lvl="1"/>
            <a:r>
              <a:rPr lang="fr-FR" dirty="0"/>
              <a:t> Principal tissu du métabolisme, il </a:t>
            </a:r>
            <a:r>
              <a:rPr lang="fr-FR" b="1" dirty="0">
                <a:solidFill>
                  <a:srgbClr val="FF0000"/>
                </a:solidFill>
              </a:rPr>
              <a:t>s’adapte</a:t>
            </a:r>
            <a:r>
              <a:rPr lang="fr-FR" b="1" dirty="0"/>
              <a:t> aux différentes situations </a:t>
            </a:r>
            <a:r>
              <a:rPr lang="fr-FR" dirty="0"/>
              <a:t>et va </a:t>
            </a:r>
            <a:r>
              <a:rPr lang="fr-FR" b="1" dirty="0">
                <a:solidFill>
                  <a:srgbClr val="FF0000"/>
                </a:solidFill>
              </a:rPr>
              <a:t>redistribuer</a:t>
            </a:r>
            <a:r>
              <a:rPr lang="fr-FR" dirty="0"/>
              <a:t> aux autres tissus les molécules qui vont être utiles à leur fonctionnement</a:t>
            </a:r>
          </a:p>
          <a:p>
            <a:pPr lvl="1"/>
            <a:r>
              <a:rPr lang="fr-FR" dirty="0"/>
              <a:t>Est capable de </a:t>
            </a:r>
            <a:r>
              <a:rPr lang="fr-FR" b="1" dirty="0">
                <a:solidFill>
                  <a:srgbClr val="FF0000"/>
                </a:solidFill>
              </a:rPr>
              <a:t>stocker du glycogène</a:t>
            </a:r>
            <a:r>
              <a:rPr lang="fr-FR" dirty="0"/>
              <a:t>, mais, </a:t>
            </a:r>
            <a:r>
              <a:rPr lang="fr-FR" b="1" i="1" u="sng" dirty="0"/>
              <a:t>ne l’utilise pas pour son propre fonctionnement</a:t>
            </a:r>
            <a:r>
              <a:rPr lang="fr-FR" dirty="0"/>
              <a:t> (organe donneur) 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F7E77DA-872F-9241-87C6-E45EFD19E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1425232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FCA74D-164F-724E-9F44-59BA34767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/>
              <a:t>CONCEPTS GÉNÉRAUX DU MÉTABOLISME</a:t>
            </a:r>
            <a:br>
              <a:rPr lang="fr-FR" dirty="0"/>
            </a:br>
            <a:r>
              <a:rPr lang="fr-FR" dirty="0"/>
              <a:t>	Principaux organes du métabolisme ❤️❤️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553466-50DE-1341-9B58-96E584D82B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C00000"/>
                </a:solidFill>
              </a:rPr>
              <a:t>MUSCLE:</a:t>
            </a:r>
          </a:p>
          <a:p>
            <a:pPr lvl="1"/>
            <a:r>
              <a:rPr lang="fr-FR" dirty="0"/>
              <a:t>Peut </a:t>
            </a:r>
            <a:r>
              <a:rPr lang="fr-FR" b="1" dirty="0">
                <a:solidFill>
                  <a:srgbClr val="FF0000"/>
                </a:solidFill>
              </a:rPr>
              <a:t>stocker du glycogène</a:t>
            </a:r>
            <a:r>
              <a:rPr lang="fr-FR" dirty="0"/>
              <a:t>, mais, contrairement au foie, il va utiliser ses réserves </a:t>
            </a:r>
            <a:r>
              <a:rPr lang="fr-FR" b="1" dirty="0"/>
              <a:t>pour assurer </a:t>
            </a:r>
            <a:r>
              <a:rPr lang="fr-FR" b="1" dirty="0">
                <a:solidFill>
                  <a:srgbClr val="FF0000"/>
                </a:solidFill>
              </a:rPr>
              <a:t>son propre fonctionnement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(organe égoïste)</a:t>
            </a:r>
          </a:p>
          <a:p>
            <a:pPr lvl="1"/>
            <a:r>
              <a:rPr lang="fr-FR" dirty="0"/>
              <a:t>Il </a:t>
            </a:r>
            <a:r>
              <a:rPr lang="fr-FR" b="1" i="1" u="sng" dirty="0">
                <a:solidFill>
                  <a:srgbClr val="FF0000"/>
                </a:solidFill>
              </a:rPr>
              <a:t>ne participe pas </a:t>
            </a:r>
            <a:r>
              <a:rPr lang="fr-FR" b="1" dirty="0"/>
              <a:t>au maintien de l’homéostasie glucidique</a:t>
            </a:r>
            <a:r>
              <a:rPr lang="fr-FR" dirty="0"/>
              <a:t> et à la </a:t>
            </a:r>
            <a:r>
              <a:rPr lang="fr-FR" b="1" dirty="0"/>
              <a:t>régulation de la glycémie</a:t>
            </a:r>
          </a:p>
          <a:p>
            <a:pPr marL="457200" lvl="1" indent="0">
              <a:buNone/>
            </a:pPr>
            <a:r>
              <a:rPr lang="fr-FR" dirty="0"/>
              <a:t> 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EF3A2D-F2C0-0840-B11E-3B595B2E8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9120106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40FEB0-DA85-1F47-B08D-05AE773F1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/>
              <a:t>CONCEPTS GÉNÉRAUX DU MÉTABOLISME</a:t>
            </a:r>
            <a:br>
              <a:rPr lang="fr-FR" dirty="0"/>
            </a:br>
            <a:r>
              <a:rPr lang="fr-FR" dirty="0"/>
              <a:t>	Principaux organes du métabolisme ❤️❤️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E72E9D-C49F-7749-BBBD-04C146978A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C00000"/>
                </a:solidFill>
              </a:rPr>
              <a:t>TISSU ADIPEUX:</a:t>
            </a:r>
          </a:p>
          <a:p>
            <a:pPr lvl="1"/>
            <a:r>
              <a:rPr lang="fr-FR" dirty="0"/>
              <a:t>Capable de </a:t>
            </a:r>
            <a:r>
              <a:rPr lang="fr-FR" b="1" dirty="0"/>
              <a:t>synthétiser</a:t>
            </a:r>
            <a:r>
              <a:rPr lang="fr-FR" dirty="0"/>
              <a:t> les acides gras (AG) et surtout de les </a:t>
            </a:r>
            <a:r>
              <a:rPr lang="fr-FR" b="1" dirty="0"/>
              <a:t>stocker</a:t>
            </a:r>
            <a:r>
              <a:rPr lang="fr-FR" dirty="0"/>
              <a:t> sous forme de triglycérides (TG) 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337ED3-6222-4644-8B9C-928914213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11067999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445793-9B56-4F48-988C-0CBDDD8401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1) Enzymes </a:t>
            </a:r>
            <a:r>
              <a:rPr lang="fr-FR" b="1" dirty="0"/>
              <a:t>uniques</a:t>
            </a:r>
          </a:p>
          <a:p>
            <a:pPr marL="0" indent="0">
              <a:buNone/>
            </a:pPr>
            <a:r>
              <a:rPr lang="fr-FR" dirty="0"/>
              <a:t>2) </a:t>
            </a:r>
            <a:r>
              <a:rPr lang="fr-FR" b="1" dirty="0"/>
              <a:t>Complexes</a:t>
            </a:r>
            <a:r>
              <a:rPr lang="fr-FR" dirty="0"/>
              <a:t> enzymatiques (2 types):</a:t>
            </a:r>
          </a:p>
          <a:p>
            <a:pPr lvl="1"/>
            <a:r>
              <a:rPr lang="fr-FR" dirty="0"/>
              <a:t>Soit formés par </a:t>
            </a:r>
            <a:r>
              <a:rPr lang="fr-FR" b="1" dirty="0">
                <a:solidFill>
                  <a:srgbClr val="FF0000"/>
                </a:solidFill>
              </a:rPr>
              <a:t>plusieurs sous-unités </a:t>
            </a:r>
            <a:r>
              <a:rPr lang="fr-FR" dirty="0"/>
              <a:t>ou par des domaines multiples au sein d’une même protéine</a:t>
            </a:r>
          </a:p>
          <a:p>
            <a:pPr lvl="2"/>
            <a:r>
              <a:rPr lang="fr-FR" i="1" u="sng" dirty="0"/>
              <a:t>Exemple: </a:t>
            </a:r>
            <a:r>
              <a:rPr lang="fr-FR" i="1" dirty="0"/>
              <a:t>acide gras synthase (</a:t>
            </a:r>
            <a:r>
              <a:rPr lang="fr-FR" i="1" dirty="0" err="1"/>
              <a:t>lipogénèse</a:t>
            </a:r>
            <a:r>
              <a:rPr lang="fr-FR" i="1" dirty="0"/>
              <a:t>)</a:t>
            </a:r>
          </a:p>
          <a:p>
            <a:pPr lvl="1"/>
            <a:r>
              <a:rPr lang="fr-FR" dirty="0"/>
              <a:t>Soit formés de </a:t>
            </a:r>
            <a:r>
              <a:rPr lang="fr-FR" b="1" dirty="0">
                <a:solidFill>
                  <a:srgbClr val="FF0000"/>
                </a:solidFill>
              </a:rPr>
              <a:t>plusieurs enzymes </a:t>
            </a:r>
            <a:r>
              <a:rPr lang="fr-FR" dirty="0"/>
              <a:t>associées à la membrane ou d’enzymes solubles</a:t>
            </a:r>
          </a:p>
          <a:p>
            <a:pPr lvl="2"/>
            <a:r>
              <a:rPr lang="fr-FR" i="1" u="sng" dirty="0"/>
              <a:t>Exemple: </a:t>
            </a:r>
            <a:r>
              <a:rPr lang="fr-FR" i="1" dirty="0"/>
              <a:t>complexe protéique trifonctionnel (</a:t>
            </a:r>
            <a:r>
              <a:rPr lang="fr-FR" i="1" dirty="0" err="1"/>
              <a:t>ß</a:t>
            </a:r>
            <a:r>
              <a:rPr lang="fr-FR" i="1" dirty="0"/>
              <a:t>-oxydation)</a:t>
            </a:r>
          </a:p>
          <a:p>
            <a:pPr lvl="2"/>
            <a:endParaRPr lang="fr-FR" dirty="0"/>
          </a:p>
          <a:p>
            <a:pPr lvl="2"/>
            <a:endParaRPr lang="fr-FR" dirty="0"/>
          </a:p>
          <a:p>
            <a:pPr lvl="2"/>
            <a:endParaRPr lang="fr-FR" dirty="0"/>
          </a:p>
          <a:p>
            <a:pPr marL="914400" lvl="2" indent="0">
              <a:buNone/>
            </a:pPr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E6B5CF7-B66E-C243-9E8A-701366760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Régulations enzymatiques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7945FC-FCFC-E54D-8E17-4CA711172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0697213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E3D619B-8CBE-0B47-B91E-C029CC4E8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800" u="sng"/>
              <a:t>Régulations enzymatiques</a:t>
            </a:r>
            <a:endParaRPr lang="fr-FR" sz="28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C0F241A-0D0E-FE4F-A615-5E81970B9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5013" y="2015731"/>
            <a:ext cx="5301679" cy="4705697"/>
          </a:xfrm>
        </p:spPr>
        <p:txBody>
          <a:bodyPr>
            <a:normAutofit/>
          </a:bodyPr>
          <a:lstStyle/>
          <a:p>
            <a:r>
              <a:rPr lang="fr-FR" sz="2400" dirty="0"/>
              <a:t>Les enzymes ont une </a:t>
            </a:r>
            <a:r>
              <a:rPr lang="fr-FR" sz="2400" b="1" dirty="0">
                <a:solidFill>
                  <a:srgbClr val="FF0000"/>
                </a:solidFill>
              </a:rPr>
              <a:t>activité régulée</a:t>
            </a:r>
            <a:r>
              <a:rPr lang="fr-FR" sz="2400" dirty="0"/>
              <a:t>. Cette dernière peut se faire de différentes façons:</a:t>
            </a:r>
          </a:p>
          <a:p>
            <a:pPr lvl="1"/>
            <a:r>
              <a:rPr lang="fr-FR" sz="2000" b="1" dirty="0"/>
              <a:t>Disponibilité</a:t>
            </a:r>
            <a:r>
              <a:rPr lang="fr-FR" sz="2000" dirty="0"/>
              <a:t> ou </a:t>
            </a:r>
            <a:r>
              <a:rPr lang="fr-FR" sz="2000" b="1" dirty="0"/>
              <a:t>concentration</a:t>
            </a:r>
            <a:r>
              <a:rPr lang="fr-FR" sz="2000" dirty="0"/>
              <a:t> en substrat / produits / co-facteur</a:t>
            </a:r>
          </a:p>
          <a:p>
            <a:pPr lvl="1"/>
            <a:r>
              <a:rPr lang="fr-FR" sz="2000" b="1" dirty="0"/>
              <a:t>Effecteurs allostérique</a:t>
            </a:r>
          </a:p>
          <a:p>
            <a:pPr lvl="1"/>
            <a:r>
              <a:rPr lang="fr-FR" sz="2000" dirty="0"/>
              <a:t>Par des </a:t>
            </a:r>
            <a:r>
              <a:rPr lang="fr-FR" sz="2000" b="1" dirty="0"/>
              <a:t>modifications covalentes </a:t>
            </a:r>
            <a:r>
              <a:rPr lang="fr-FR" sz="2000" i="1" dirty="0"/>
              <a:t>(phosphorylation ++)</a:t>
            </a:r>
          </a:p>
          <a:p>
            <a:pPr lvl="1"/>
            <a:r>
              <a:rPr lang="fr-FR" sz="2000" dirty="0"/>
              <a:t>Par </a:t>
            </a:r>
            <a:r>
              <a:rPr lang="fr-FR" sz="2000" b="1" dirty="0"/>
              <a:t>séquestration</a:t>
            </a:r>
          </a:p>
          <a:p>
            <a:pPr lvl="1"/>
            <a:r>
              <a:rPr lang="fr-FR" sz="2000" dirty="0"/>
              <a:t>Au niveau de leur </a:t>
            </a:r>
            <a:r>
              <a:rPr lang="fr-FR" sz="2000" b="1" dirty="0"/>
              <a:t>synthèse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5236738-34B7-9A4B-BA38-B2410952957B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5" t="13061" r="10164"/>
          <a:stretch/>
        </p:blipFill>
        <p:spPr bwMode="auto">
          <a:xfrm>
            <a:off x="6417733" y="1594886"/>
            <a:ext cx="5773964" cy="3668228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747F44-EA43-DB44-8E64-DFB4B0C89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4200024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re 1">
            <a:extLst>
              <a:ext uri="{FF2B5EF4-FFF2-40B4-BE49-F238E27FC236}">
                <a16:creationId xmlns:a16="http://schemas.microsoft.com/office/drawing/2014/main" id="{09E1ADF7-EBBC-6F4B-8150-385D6FCC5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fr-FR" u="sng" dirty="0"/>
              <a:t>Molécules énergétiques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248B62-0CAB-5F4F-A9EB-203EC4777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51581" y="329309"/>
            <a:ext cx="4172212" cy="30920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fr-FR"/>
              <a:t>Le tutorat est gratuit. Toute reproduction ou vente est interdite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D0BD6E-EB4A-8D4C-84BA-010CA582D4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fr-FR" b="1" dirty="0"/>
              <a:t>Glucides</a:t>
            </a:r>
            <a:r>
              <a:rPr lang="fr-FR" dirty="0"/>
              <a:t> (16,7 kJ/g = 4 kcal/g)</a:t>
            </a:r>
          </a:p>
          <a:p>
            <a:r>
              <a:rPr lang="fr-FR" b="1" dirty="0"/>
              <a:t>Lipides</a:t>
            </a:r>
            <a:r>
              <a:rPr lang="fr-FR" dirty="0"/>
              <a:t> (37,6 kJ/g = 9 kcal/g)</a:t>
            </a:r>
          </a:p>
          <a:p>
            <a:r>
              <a:rPr lang="fr-FR" b="1" dirty="0"/>
              <a:t>Protéines</a:t>
            </a:r>
            <a:r>
              <a:rPr lang="fr-FR" dirty="0"/>
              <a:t> (16,7 kJ/g = 4kcal/g)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6" name="Image 5" descr="Une image contenant texte&#10;&#10;Description générée automatiquement">
            <a:extLst>
              <a:ext uri="{FF2B5EF4-FFF2-40B4-BE49-F238E27FC236}">
                <a16:creationId xmlns:a16="http://schemas.microsoft.com/office/drawing/2014/main" id="{235EF0D2-57BB-9048-9BDD-CE4ADF9D71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6920" y="917480"/>
            <a:ext cx="5948908" cy="428321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90140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56B65B-1B87-CE4A-8D4A-C2620A55E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Molécules énergétiques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B49F4D5-D438-7140-A8A3-C16058FB72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Les </a:t>
            </a:r>
            <a:r>
              <a:rPr lang="fr-FR" b="1" dirty="0">
                <a:solidFill>
                  <a:srgbClr val="FF0000"/>
                </a:solidFill>
              </a:rPr>
              <a:t>glucides</a:t>
            </a:r>
            <a:r>
              <a:rPr lang="fr-FR" dirty="0"/>
              <a:t> vont principalement </a:t>
            </a:r>
            <a:r>
              <a:rPr lang="fr-FR" b="1" dirty="0"/>
              <a:t>circuler</a:t>
            </a:r>
            <a:r>
              <a:rPr lang="fr-FR" dirty="0"/>
              <a:t> sous forme de:</a:t>
            </a:r>
          </a:p>
          <a:p>
            <a:pPr lvl="1"/>
            <a:r>
              <a:rPr lang="fr-FR" b="1" u="sng" dirty="0">
                <a:solidFill>
                  <a:srgbClr val="C00000"/>
                </a:solidFill>
              </a:rPr>
              <a:t>Glucose: </a:t>
            </a:r>
            <a:r>
              <a:rPr lang="fr-FR" dirty="0"/>
              <a:t>provient de: alimentation / néoglucogenèse / glycogénolyse</a:t>
            </a:r>
          </a:p>
          <a:p>
            <a:pPr lvl="1"/>
            <a:r>
              <a:rPr lang="fr-FR" b="1" u="sng" dirty="0">
                <a:solidFill>
                  <a:srgbClr val="C00000"/>
                </a:solidFill>
              </a:rPr>
              <a:t>Lactate: </a:t>
            </a:r>
            <a:r>
              <a:rPr lang="fr-FR" dirty="0"/>
              <a:t>provient du métabolisme </a:t>
            </a:r>
            <a:r>
              <a:rPr lang="fr-FR" b="1" dirty="0"/>
              <a:t>anaérobique</a:t>
            </a:r>
            <a:r>
              <a:rPr lang="fr-FR" dirty="0"/>
              <a:t> du glycogène dans le muscle ou du métabolisme du glucose dans les globules rouges. Converti en glucose dans le </a:t>
            </a:r>
            <a:r>
              <a:rPr lang="fr-FR" b="1" dirty="0"/>
              <a:t>foie</a:t>
            </a:r>
            <a:r>
              <a:rPr lang="fr-FR" dirty="0"/>
              <a:t> et oxydé dans le </a:t>
            </a:r>
            <a:r>
              <a:rPr lang="fr-FR" b="1" dirty="0"/>
              <a:t>cœur</a:t>
            </a:r>
          </a:p>
          <a:p>
            <a:pPr lvl="1"/>
            <a:r>
              <a:rPr lang="fr-FR" b="1" u="sng" dirty="0">
                <a:solidFill>
                  <a:srgbClr val="C00000"/>
                </a:solidFill>
              </a:rPr>
              <a:t>Glycérol: </a:t>
            </a:r>
            <a:r>
              <a:rPr lang="fr-FR" dirty="0"/>
              <a:t>libéré à partir des triglycérides au niveau des </a:t>
            </a:r>
            <a:r>
              <a:rPr lang="fr-FR" b="1" dirty="0"/>
              <a:t>adipocytes</a:t>
            </a:r>
            <a:r>
              <a:rPr lang="fr-FR" dirty="0"/>
              <a:t>. Converti en glucose ou en triglycérides dans le </a:t>
            </a:r>
            <a:r>
              <a:rPr lang="fr-FR" b="1" dirty="0"/>
              <a:t>foie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498251-F50A-D146-9A7A-1324DF29C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3324029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F700F1-1450-1E40-A7EE-A9567FB1F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Molécules énergétiques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07AAC4-C9E5-824D-B186-ED49EEF30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Les </a:t>
            </a:r>
            <a:r>
              <a:rPr lang="fr-FR" b="1" dirty="0">
                <a:solidFill>
                  <a:srgbClr val="FF0000"/>
                </a:solidFill>
              </a:rPr>
              <a:t>lipides</a:t>
            </a:r>
            <a:r>
              <a:rPr lang="fr-FR" dirty="0"/>
              <a:t> vont principalement circuler sous forme de:</a:t>
            </a:r>
          </a:p>
          <a:p>
            <a:pPr lvl="1"/>
            <a:r>
              <a:rPr lang="fr-FR" b="1" u="sng" dirty="0">
                <a:solidFill>
                  <a:srgbClr val="C00000"/>
                </a:solidFill>
              </a:rPr>
              <a:t>Acides gras: </a:t>
            </a:r>
            <a:r>
              <a:rPr lang="fr-FR" b="1" dirty="0"/>
              <a:t>hydrophobes</a:t>
            </a:r>
            <a:r>
              <a:rPr lang="fr-FR" dirty="0"/>
              <a:t>, circulent dans le sang liés à </a:t>
            </a:r>
            <a:r>
              <a:rPr lang="fr-FR" b="1" dirty="0">
                <a:solidFill>
                  <a:srgbClr val="FF0000"/>
                </a:solidFill>
              </a:rPr>
              <a:t>l’albumine</a:t>
            </a:r>
          </a:p>
          <a:p>
            <a:pPr lvl="1"/>
            <a:r>
              <a:rPr lang="fr-FR" b="1" u="sng" dirty="0">
                <a:solidFill>
                  <a:srgbClr val="C00000"/>
                </a:solidFill>
              </a:rPr>
              <a:t>Triglycérides: </a:t>
            </a:r>
            <a:r>
              <a:rPr lang="fr-FR" dirty="0"/>
              <a:t>transportés par des </a:t>
            </a:r>
            <a:r>
              <a:rPr lang="fr-FR" b="1" dirty="0">
                <a:solidFill>
                  <a:srgbClr val="FF0000"/>
                </a:solidFill>
              </a:rPr>
              <a:t>lipoprotéines</a:t>
            </a:r>
            <a:r>
              <a:rPr lang="fr-FR" dirty="0"/>
              <a:t> (2 types):</a:t>
            </a:r>
          </a:p>
          <a:p>
            <a:pPr lvl="2"/>
            <a:r>
              <a:rPr lang="fr-FR" b="1" dirty="0"/>
              <a:t>Chylomicrons</a:t>
            </a:r>
            <a:r>
              <a:rPr lang="fr-FR" dirty="0"/>
              <a:t> formés dans </a:t>
            </a:r>
            <a:r>
              <a:rPr lang="fr-FR" b="1" dirty="0"/>
              <a:t>l’intestin</a:t>
            </a:r>
          </a:p>
          <a:p>
            <a:pPr lvl="2"/>
            <a:r>
              <a:rPr lang="fr-FR" b="1" dirty="0"/>
              <a:t>VLDL</a:t>
            </a:r>
            <a:r>
              <a:rPr lang="fr-FR" dirty="0"/>
              <a:t> formés dans le </a:t>
            </a:r>
            <a:r>
              <a:rPr lang="fr-FR" b="1" dirty="0"/>
              <a:t>foie</a:t>
            </a:r>
          </a:p>
          <a:p>
            <a:pPr lvl="1"/>
            <a:r>
              <a:rPr lang="fr-FR" b="1" u="sng" dirty="0">
                <a:solidFill>
                  <a:srgbClr val="C00000"/>
                </a:solidFill>
              </a:rPr>
              <a:t>Corps cétoniques: </a:t>
            </a:r>
            <a:r>
              <a:rPr lang="fr-FR" dirty="0"/>
              <a:t>formés dans le </a:t>
            </a:r>
            <a:r>
              <a:rPr lang="fr-FR" b="1" dirty="0"/>
              <a:t>foie</a:t>
            </a:r>
            <a:r>
              <a:rPr lang="fr-FR" dirty="0"/>
              <a:t> à partir des AG lors d’un </a:t>
            </a:r>
            <a:r>
              <a:rPr lang="fr-FR" b="1" dirty="0"/>
              <a:t>jeune prolongé</a:t>
            </a:r>
            <a:r>
              <a:rPr lang="fr-FR" dirty="0"/>
              <a:t>. Oxydés au niveau du </a:t>
            </a:r>
            <a:r>
              <a:rPr lang="fr-FR" b="1" dirty="0">
                <a:solidFill>
                  <a:srgbClr val="FF0000"/>
                </a:solidFill>
              </a:rPr>
              <a:t>cerveau</a:t>
            </a:r>
            <a:r>
              <a:rPr lang="fr-FR" dirty="0"/>
              <a:t>, du </a:t>
            </a:r>
            <a:r>
              <a:rPr lang="fr-FR" b="1" dirty="0">
                <a:solidFill>
                  <a:srgbClr val="FF0000"/>
                </a:solidFill>
              </a:rPr>
              <a:t>rein</a:t>
            </a:r>
            <a:r>
              <a:rPr lang="fr-FR" dirty="0"/>
              <a:t> et du </a:t>
            </a:r>
            <a:r>
              <a:rPr lang="fr-FR" b="1" dirty="0">
                <a:solidFill>
                  <a:srgbClr val="FF0000"/>
                </a:solidFill>
              </a:rPr>
              <a:t>muscle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D4469D-35C1-5547-ACC2-C90DB67CC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5291936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4B15F-C592-DF46-B8A5-7559AA072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MOLÉCULES ÉNERGÉTIQUES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F996FF-FABB-C246-B388-DAC2465839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Les </a:t>
            </a:r>
            <a:r>
              <a:rPr lang="fr-FR" b="1" dirty="0">
                <a:solidFill>
                  <a:srgbClr val="C00000"/>
                </a:solidFill>
              </a:rPr>
              <a:t>protéines</a:t>
            </a:r>
            <a:r>
              <a:rPr lang="fr-FR" dirty="0"/>
              <a:t> absorbées circulent sous forme </a:t>
            </a:r>
            <a:r>
              <a:rPr lang="fr-FR" b="1" dirty="0">
                <a:solidFill>
                  <a:srgbClr val="FF0000"/>
                </a:solidFill>
              </a:rPr>
              <a:t>d’acides aminés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1D4B74-75FD-484E-815D-E273959B8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3111687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11DBF0-A7E8-C941-96F4-A57B88E9EA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indent="0" algn="ctr">
              <a:buNone/>
            </a:pPr>
            <a:r>
              <a:rPr lang="fr-FR" sz="239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QCM</a:t>
            </a:r>
          </a:p>
          <a:p>
            <a:pPr marL="0" indent="0" algn="ctr">
              <a:buNone/>
            </a:pPr>
            <a:endParaRPr lang="fr-FR" sz="9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14A0894-A7E1-E34D-82A5-306C20B1C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6FF4959-90E9-724B-85F6-BA85BE599737}"/>
              </a:ext>
            </a:extLst>
          </p:cNvPr>
          <p:cNvSpPr txBox="1"/>
          <p:nvPr/>
        </p:nvSpPr>
        <p:spPr>
          <a:xfrm>
            <a:off x="1451579" y="1142454"/>
            <a:ext cx="9603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/>
              <a:t>BIOCHLABEST</a:t>
            </a:r>
          </a:p>
        </p:txBody>
      </p:sp>
    </p:spTree>
    <p:extLst>
      <p:ext uri="{BB962C8B-B14F-4D97-AF65-F5344CB8AC3E}">
        <p14:creationId xmlns:p14="http://schemas.microsoft.com/office/powerpoint/2010/main" val="20739739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2F07F-6903-7646-BE14-2E9858CFE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QCM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9F2519-2E1D-0E44-A378-19DB43A6EF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propos du métabolisme énergétique, donnez la (les) bonne(s) réponse(s):</a:t>
            </a:r>
          </a:p>
          <a:p>
            <a:pPr lvl="1"/>
            <a:r>
              <a:rPr lang="fr-FR" dirty="0"/>
              <a:t>A)  Le catabolisme correspond à la biosynthèse de molécules complexes en utilisant l’énergie libérée par l’anabolisme</a:t>
            </a:r>
          </a:p>
          <a:p>
            <a:pPr lvl="1"/>
            <a:r>
              <a:rPr lang="fr-FR" dirty="0"/>
              <a:t>B) L’équilibre dynamique entre dépense et apports énergétiques dépend fortement du cycle nycthéméral, de l'âge et du sexe</a:t>
            </a:r>
          </a:p>
          <a:p>
            <a:pPr lvl="1"/>
            <a:r>
              <a:rPr lang="fr-FR" dirty="0"/>
              <a:t>C) La capacité métabolique d’un sujet dépend de son capital enzymatique</a:t>
            </a:r>
          </a:p>
          <a:p>
            <a:pPr lvl="1"/>
            <a:r>
              <a:rPr lang="fr-FR" dirty="0"/>
              <a:t>D) Il existe principalement deux modes de régulation d’un enzyme: endocrinien (hormonal) et neuronal (signal nerveux)</a:t>
            </a:r>
          </a:p>
          <a:p>
            <a:pPr lvl="1"/>
            <a:r>
              <a:rPr lang="fr-FR" dirty="0"/>
              <a:t>E) Les réponses A,B,C et D sont fausses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CDDADA-B81A-6E4D-BFF9-FE8CDB94A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403010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E489B6-3ED6-F143-89FA-8B3BAC879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Réponse: BCD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D70244-46F3-8648-B723-4975A6BC3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fr-FR" dirty="0"/>
              <a:t>A)  Le </a:t>
            </a:r>
            <a:r>
              <a:rPr lang="fr-FR" dirty="0">
                <a:solidFill>
                  <a:srgbClr val="FF0000"/>
                </a:solidFill>
              </a:rPr>
              <a:t>catabolisme</a:t>
            </a:r>
            <a:r>
              <a:rPr lang="fr-FR" dirty="0"/>
              <a:t> correspond à la biosynthèse de molécules complexes en utilisant l’énergie libérée par </a:t>
            </a:r>
            <a:r>
              <a:rPr lang="fr-FR" dirty="0">
                <a:solidFill>
                  <a:srgbClr val="FF0000"/>
                </a:solidFill>
              </a:rPr>
              <a:t>l’anabolisme</a:t>
            </a:r>
          </a:p>
          <a:p>
            <a:pPr lvl="2"/>
            <a:r>
              <a:rPr lang="fr-FR" dirty="0">
                <a:solidFill>
                  <a:srgbClr val="00B050"/>
                </a:solidFill>
              </a:rPr>
              <a:t>Faux, l’anabolisme correspond à la biosynthèse de molécules complexes en utilisant l’énergie libérée par le catabolisme</a:t>
            </a:r>
          </a:p>
          <a:p>
            <a:pPr lvl="1"/>
            <a:r>
              <a:rPr lang="fr-FR" dirty="0">
                <a:solidFill>
                  <a:srgbClr val="00B050"/>
                </a:solidFill>
              </a:rPr>
              <a:t>B) L’équilibre dynamique entre dépense et apports énergétiques dépend fortement du cycle nycthéméral, de l'âge et du sexe</a:t>
            </a:r>
          </a:p>
          <a:p>
            <a:pPr lvl="1"/>
            <a:r>
              <a:rPr lang="fr-FR" dirty="0">
                <a:solidFill>
                  <a:srgbClr val="00B050"/>
                </a:solidFill>
              </a:rPr>
              <a:t>C) La capacité métabolique d’un sujet dépend de son capital enzymatique</a:t>
            </a:r>
          </a:p>
          <a:p>
            <a:pPr lvl="1"/>
            <a:r>
              <a:rPr lang="fr-FR" dirty="0">
                <a:solidFill>
                  <a:srgbClr val="00B050"/>
                </a:solidFill>
              </a:rPr>
              <a:t>D) Il existe principalement deux modes de régulation d’un enzyme: endocrinien (hormonal) et neuronal (signal nerveux)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74396C0-1362-7D4F-9373-B185F278A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7993777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FC4384-295D-584E-9C64-798F12575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QCM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188CFE-89C4-BF4F-9A1D-FE46888AD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propos des organes du métabolisme, donnez la (les) bonne(s) réponse(s):</a:t>
            </a:r>
          </a:p>
          <a:p>
            <a:pPr lvl="1"/>
            <a:r>
              <a:rPr lang="fr-FR" dirty="0"/>
              <a:t>A) Le foie va utiliser ses réserves de glycogène pour assurer son propre fonctionnement</a:t>
            </a:r>
          </a:p>
          <a:p>
            <a:pPr lvl="1"/>
            <a:r>
              <a:rPr lang="fr-FR" dirty="0"/>
              <a:t>B) Le foie et le muscle vont être deux organes participant au maintien de l’homéostasie glucidique</a:t>
            </a:r>
          </a:p>
          <a:p>
            <a:pPr lvl="1"/>
            <a:r>
              <a:rPr lang="fr-FR" dirty="0"/>
              <a:t>C) Le foie est capable de neutraliser l’ammoniac (NH</a:t>
            </a:r>
            <a:r>
              <a:rPr lang="fr-FR" baseline="-25000" dirty="0"/>
              <a:t>3</a:t>
            </a:r>
            <a:r>
              <a:rPr lang="fr-FR" dirty="0"/>
              <a:t>) en urée</a:t>
            </a:r>
          </a:p>
          <a:p>
            <a:pPr lvl="1"/>
            <a:r>
              <a:rPr lang="fr-FR" dirty="0"/>
              <a:t>D) Les triglycérides vont principalement être stockés au niveau du tissu adipeux</a:t>
            </a:r>
          </a:p>
          <a:p>
            <a:pPr lvl="1"/>
            <a:r>
              <a:rPr lang="fr-FR" dirty="0"/>
              <a:t>E) Les réponses A,B,C et D sont fausses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078798D-CF8D-FE43-A24A-BADB8AC30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33090480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6375C9-C8F0-8043-A80F-615E267A2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Correction: CD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D3A9F1-5D23-4B4B-9ED2-4A2A5AFD8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fr-FR" dirty="0"/>
              <a:t>A) Le foie va utiliser ses réserves de glycogène pour </a:t>
            </a:r>
            <a:r>
              <a:rPr lang="fr-FR" dirty="0">
                <a:solidFill>
                  <a:srgbClr val="FF0000"/>
                </a:solidFill>
              </a:rPr>
              <a:t>assurer son propre fonctionnement</a:t>
            </a:r>
          </a:p>
          <a:p>
            <a:pPr lvl="2"/>
            <a:r>
              <a:rPr lang="fr-FR" dirty="0">
                <a:solidFill>
                  <a:srgbClr val="00B050"/>
                </a:solidFill>
              </a:rPr>
              <a:t>Faux, le foie stocke du glycogène mais va mobiliser ses réserves pour les redistribuer aux autres organes (pour leur bon fonctionnement)</a:t>
            </a:r>
          </a:p>
          <a:p>
            <a:pPr lvl="1"/>
            <a:r>
              <a:rPr lang="fr-FR" dirty="0"/>
              <a:t>B) Le foie et le </a:t>
            </a:r>
            <a:r>
              <a:rPr lang="fr-FR" dirty="0">
                <a:solidFill>
                  <a:srgbClr val="FF0000"/>
                </a:solidFill>
              </a:rPr>
              <a:t>muscle</a:t>
            </a:r>
            <a:r>
              <a:rPr lang="fr-FR" dirty="0"/>
              <a:t> vont être deux organes participant au maintien de l’homéostasie glucidique</a:t>
            </a:r>
          </a:p>
          <a:p>
            <a:pPr lvl="2"/>
            <a:r>
              <a:rPr lang="fr-FR" dirty="0">
                <a:solidFill>
                  <a:srgbClr val="00B050"/>
                </a:solidFill>
              </a:rPr>
              <a:t>Faux, seulement le foie va assurer ce rôle, le muscle n’y contribue pas du tout</a:t>
            </a:r>
          </a:p>
          <a:p>
            <a:pPr lvl="1"/>
            <a:r>
              <a:rPr lang="fr-FR" dirty="0">
                <a:solidFill>
                  <a:srgbClr val="00B050"/>
                </a:solidFill>
              </a:rPr>
              <a:t>C) Le foie est capable de neutraliser l’ammoniac (NH</a:t>
            </a:r>
            <a:r>
              <a:rPr lang="fr-FR" baseline="-25000" dirty="0">
                <a:solidFill>
                  <a:srgbClr val="00B050"/>
                </a:solidFill>
              </a:rPr>
              <a:t>3</a:t>
            </a:r>
            <a:r>
              <a:rPr lang="fr-FR" dirty="0">
                <a:solidFill>
                  <a:srgbClr val="00B050"/>
                </a:solidFill>
              </a:rPr>
              <a:t>) en urée</a:t>
            </a:r>
          </a:p>
          <a:p>
            <a:pPr lvl="1"/>
            <a:r>
              <a:rPr lang="fr-FR" dirty="0">
                <a:solidFill>
                  <a:srgbClr val="00B050"/>
                </a:solidFill>
              </a:rPr>
              <a:t>D) Les triglycérides vont principalement être stockés au niveau du tissu adipeux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18D41D-AD96-E747-9375-04EC88D28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841350391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erie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ie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e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{752C6FCA-2CD7-E144-A25A-211442C13465}tf10001119</Template>
  <TotalTime>3758</TotalTime>
  <Words>1744</Words>
  <Application>Microsoft Macintosh PowerPoint</Application>
  <PresentationFormat>Grand écran</PresentationFormat>
  <Paragraphs>172</Paragraphs>
  <Slides>28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Calibri</vt:lpstr>
      <vt:lpstr>Gill Sans MT</vt:lpstr>
      <vt:lpstr>Lucida Calligraphy</vt:lpstr>
      <vt:lpstr>Galerie</vt:lpstr>
      <vt:lpstr>Once upon a tut’ présente la BIOCHIMIE</vt:lpstr>
      <vt:lpstr>INTRODUCTION  Définitions</vt:lpstr>
      <vt:lpstr>INTRODUCTION  Définitions</vt:lpstr>
      <vt:lpstr>INTRODUCTION  Définitions</vt:lpstr>
      <vt:lpstr>INTRODUCTION  Définitions</vt:lpstr>
      <vt:lpstr>INTRODUCTION  HOMÉOSTASIE MÉTABOLIQUE ET ÉNERGÉTIQUE</vt:lpstr>
      <vt:lpstr>INTRODUCTION  HOMÉOSTASIE MÉTABOLIQUE ET ÉNERGÉTIQUE</vt:lpstr>
      <vt:lpstr>INTRODUCTION  HOMÉOSTASIE MÉTABOLIQUE ET ÉNERGÉTIQUE</vt:lpstr>
      <vt:lpstr>CONCEPTS GÉNÉRAUX DU MÉTABOLISME  Bioénergétique</vt:lpstr>
      <vt:lpstr>CONCEPTS GÉNÉRAUX DU MÉTABOLISME  Bioénergétique</vt:lpstr>
      <vt:lpstr>CONCEPTS GÉNÉRAUX DU MÉTABOLISME  Différentes réactions</vt:lpstr>
      <vt:lpstr>CONCEPTS GÉNÉRAUX DU MÉTABOLISME  Molécules clés</vt:lpstr>
      <vt:lpstr>CONCEPTS GÉNÉRAUX DU MÉTABOLISME  Compartimentations tissulaire et cellulaire</vt:lpstr>
      <vt:lpstr>CONCEPTS GÉNÉRAUX DU MÉTABOLISME  Principaux organes du métabolisme</vt:lpstr>
      <vt:lpstr>CONCEPTS GÉNÉRAUX DU MÉTABOLISME  Principaux organes du métabolisme ❤️❤️</vt:lpstr>
      <vt:lpstr>CONCEPTS GÉNÉRAUX DU MÉTABOLISME  Principaux organes du métabolisme ❤️❤️</vt:lpstr>
      <vt:lpstr>CONCEPTS GÉNÉRAUX DU MÉTABOLISME  Principaux organes du métabolisme ❤️❤️</vt:lpstr>
      <vt:lpstr>Régulations enzymatiques</vt:lpstr>
      <vt:lpstr>Régulations enzymatiques</vt:lpstr>
      <vt:lpstr>Molécules énergétiques</vt:lpstr>
      <vt:lpstr>Molécules énergétiques</vt:lpstr>
      <vt:lpstr>Molécules énergétiques</vt:lpstr>
      <vt:lpstr>MOLÉCULES ÉNERGÉTIQUES</vt:lpstr>
      <vt:lpstr>Présentation PowerPoint</vt:lpstr>
      <vt:lpstr>QCM</vt:lpstr>
      <vt:lpstr>Réponse: BCD</vt:lpstr>
      <vt:lpstr>QCM</vt:lpstr>
      <vt:lpstr>Correction: CD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BIOCHIMIE</dc:title>
  <dc:creator>Adrien Chamaly</dc:creator>
  <cp:lastModifiedBy>Adrien Chamaly</cp:lastModifiedBy>
  <cp:revision>8</cp:revision>
  <dcterms:created xsi:type="dcterms:W3CDTF">2021-08-13T12:37:46Z</dcterms:created>
  <dcterms:modified xsi:type="dcterms:W3CDTF">2021-08-22T17:27:05Z</dcterms:modified>
</cp:coreProperties>
</file>