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0" r:id="rId2"/>
  </p:sldMasterIdLst>
  <p:notesMasterIdLst>
    <p:notesMasterId r:id="rId2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7" roundtripDataSignature="AMtx7mhCtkM27phak3A/3w4XO5QG46uQK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7953667-B4E9-4FCE-B017-C45CD1F0E7B9}">
  <a:tblStyle styleId="{67953667-B4E9-4FCE-B017-C45CD1F0E7B9}" styleName="Table_0">
    <a:wholeTbl>
      <a:tcTxStyle b="off" i="off">
        <a:font>
          <a:latin typeface="Rockwell"/>
          <a:ea typeface="Rockwell"/>
          <a:cs typeface="Rockwell"/>
        </a:font>
        <a:schemeClr val="dk1"/>
      </a:tcTxStyle>
      <a:tcStyle>
        <a:tcBdr>
          <a:left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3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254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0"/>
  </p:normalViewPr>
  <p:slideViewPr>
    <p:cSldViewPr snapToGrid="0" snapToObjects="1">
      <p:cViewPr varScale="1">
        <p:scale>
          <a:sx n="120" d="100"/>
          <a:sy n="120" d="100"/>
        </p:scale>
        <p:origin x="25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4" name="Google Shape;37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3" name="Google Shape;40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0" name="Google Shape;48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0" name="Google Shape;49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0" name="Google Shape;50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7" name="Google Shape;53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6" name="Google Shape;56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2" name="Google Shape;60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6" name="Google Shape;61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" name="Google Shape;64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6" name="Google Shape;64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8" name="Google Shape;67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" name="Google Shape;70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7" name="Google Shape;70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0" name="Google Shape;72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" name="Google Shape;749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0" name="Google Shape;75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Google Shape;778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9" name="Google Shape;77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" name="Google Shape;808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9" name="Google Shape;80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Google Shape;842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3" name="Google Shape;84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5" name="Google Shape;875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" name="Google Shape;903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4" name="Google Shape;904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e de titr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oogle Shape;12;p2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3" name="Google Shape;13;p22"/>
            <p:cNvSpPr/>
            <p:nvPr/>
          </p:nvSpPr>
          <p:spPr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l" t="t" r="r" b="b"/>
              <a:pathLst>
                <a:path w="2038" h="1169" extrusionOk="0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2"/>
            <p:cNvSpPr/>
            <p:nvPr/>
          </p:nvSpPr>
          <p:spPr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l" t="t" r="r" b="b"/>
              <a:pathLst>
                <a:path w="1549" h="1017" extrusionOk="0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2"/>
            <p:cNvSpPr/>
            <p:nvPr/>
          </p:nvSpPr>
          <p:spPr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l" t="t" r="r" b="b"/>
              <a:pathLst>
                <a:path w="1688" h="1066" extrusionOk="0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2"/>
            <p:cNvSpPr/>
            <p:nvPr/>
          </p:nvSpPr>
          <p:spPr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l" t="t" r="r" b="b"/>
              <a:pathLst>
                <a:path w="2171" h="1326" extrusionOk="0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2"/>
            <p:cNvSpPr/>
            <p:nvPr/>
          </p:nvSpPr>
          <p:spPr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l" t="t" r="r" b="b"/>
              <a:pathLst>
                <a:path w="106" h="143" extrusionOk="0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2"/>
            <p:cNvSpPr/>
            <p:nvPr/>
          </p:nvSpPr>
          <p:spPr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l" t="t" r="r" b="b"/>
              <a:pathLst>
                <a:path w="2330" h="1452" extrusionOk="0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2"/>
            <p:cNvSpPr/>
            <p:nvPr/>
          </p:nvSpPr>
          <p:spPr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l" t="t" r="r" b="b"/>
              <a:pathLst>
                <a:path w="1216" h="1436" extrusionOk="0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2"/>
            <p:cNvSpPr/>
            <p:nvPr/>
          </p:nvSpPr>
          <p:spPr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l" t="t" r="r" b="b"/>
              <a:pathLst>
                <a:path w="222" h="129" extrusionOk="0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2"/>
            <p:cNvSpPr/>
            <p:nvPr/>
          </p:nvSpPr>
          <p:spPr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l" t="t" r="r" b="b"/>
              <a:pathLst>
                <a:path w="1174" h="1440" extrusionOk="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2"/>
            <p:cNvSpPr/>
            <p:nvPr/>
          </p:nvSpPr>
          <p:spPr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l" t="t" r="r" b="b"/>
              <a:pathLst>
                <a:path w="125" h="74" extrusionOk="0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2"/>
            <p:cNvSpPr/>
            <p:nvPr/>
          </p:nvSpPr>
          <p:spPr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l" t="t" r="r" b="b"/>
              <a:pathLst>
                <a:path w="1155" h="1440" extrusionOk="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2"/>
            <p:cNvSpPr/>
            <p:nvPr/>
          </p:nvSpPr>
          <p:spPr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l" t="t" r="r" b="b"/>
              <a:pathLst>
                <a:path w="75" h="45" extrusionOk="0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2"/>
            <p:cNvSpPr/>
            <p:nvPr/>
          </p:nvSpPr>
          <p:spPr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l" t="t" r="r" b="b"/>
              <a:pathLst>
                <a:path w="1160" h="1441" extrusionOk="0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2"/>
            <p:cNvSpPr/>
            <p:nvPr/>
          </p:nvSpPr>
          <p:spPr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l" t="t" r="r" b="b"/>
              <a:pathLst>
                <a:path w="1137" h="1440" extrusionOk="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2"/>
            <p:cNvSpPr/>
            <p:nvPr/>
          </p:nvSpPr>
          <p:spPr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l" t="t" r="r" b="b"/>
              <a:pathLst>
                <a:path w="1058" h="1439" extrusionOk="0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2"/>
            <p:cNvSpPr/>
            <p:nvPr/>
          </p:nvSpPr>
          <p:spPr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l" t="t" r="r" b="b"/>
              <a:pathLst>
                <a:path w="718" h="575" extrusionOk="0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2"/>
            <p:cNvSpPr/>
            <p:nvPr/>
          </p:nvSpPr>
          <p:spPr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l" t="t" r="r" b="b"/>
              <a:pathLst>
                <a:path w="620" h="536" extrusionOk="0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2"/>
            <p:cNvSpPr/>
            <p:nvPr/>
          </p:nvSpPr>
          <p:spPr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l" t="t" r="r" b="b"/>
              <a:pathLst>
                <a:path w="455" h="285" extrusionOk="0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2"/>
            <p:cNvSpPr/>
            <p:nvPr/>
          </p:nvSpPr>
          <p:spPr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l" t="t" r="r" b="b"/>
              <a:pathLst>
                <a:path w="188" h="112" extrusionOk="0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" name="Google Shape;32;p22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3" name="Google Shape;33;p22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2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2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" name="Google Shape;36;p22"/>
          <p:cNvSpPr txBox="1"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0" anchor="b" anchorCtr="0">
            <a:norm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5400"/>
              <a:buFont typeface="Calibri"/>
              <a:buNone/>
              <a:defRPr sz="5400"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2"/>
          <p:cNvSpPr txBox="1"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  <a:defRPr sz="1800" b="0">
                <a:solidFill>
                  <a:srgbClr val="FFFEFF"/>
                </a:solidFill>
              </a:defRPr>
            </a:lvl1pPr>
            <a:lvl2pPr lvl="1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/>
            </a:lvl2pPr>
            <a:lvl3pPr lvl="2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/>
            </a:lvl3pPr>
            <a:lvl4pPr lvl="3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/>
            </a:lvl4pPr>
            <a:lvl5pPr lvl="4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/>
            </a:lvl5pPr>
            <a:lvl6pPr lvl="5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/>
            </a:lvl6pPr>
            <a:lvl7pPr lvl="6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/>
            </a:lvl7pPr>
            <a:lvl8pPr lvl="7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/>
            </a:lvl8pPr>
            <a:lvl9pPr lvl="8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/>
            </a:lvl9pPr>
          </a:lstStyle>
          <a:p>
            <a:endParaRPr/>
          </a:p>
        </p:txBody>
      </p:sp>
      <p:sp>
        <p:nvSpPr>
          <p:cNvPr id="38" name="Google Shape;38;p22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2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2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 type="obj">
  <p:cSld name="OBJEC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oogle Shape;42;p2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3" name="Google Shape;43;p23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3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3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3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3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3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3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3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3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3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3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3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3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3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23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23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3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3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23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23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23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4" name="Google Shape;64;p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5" name="Google Shape;65;p23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23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2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8" name="Google Shape;68;p23"/>
          <p:cNvSpPr txBox="1"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4000"/>
              <a:buFont typeface="Calibri"/>
              <a:buNone/>
              <a:defRPr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3"/>
          <p:cNvSpPr txBox="1">
            <a:spLocks noGrp="1"/>
          </p:cNvSpPr>
          <p:nvPr>
            <p:ph type="body" idx="1"/>
          </p:nvPr>
        </p:nvSpPr>
        <p:spPr>
          <a:xfrm>
            <a:off x="5118447" y="803186"/>
            <a:ext cx="6281873" cy="5248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de section" type="secHead">
  <p:cSld name="SECTION_HEADER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oogle Shape;74;p2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5" name="Google Shape;75;p26"/>
            <p:cNvSpPr/>
            <p:nvPr/>
          </p:nvSpPr>
          <p:spPr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l" t="t" r="r" b="b"/>
              <a:pathLst>
                <a:path w="2038" h="1169" extrusionOk="0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26"/>
            <p:cNvSpPr/>
            <p:nvPr/>
          </p:nvSpPr>
          <p:spPr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l" t="t" r="r" b="b"/>
              <a:pathLst>
                <a:path w="1549" h="1017" extrusionOk="0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26"/>
            <p:cNvSpPr/>
            <p:nvPr/>
          </p:nvSpPr>
          <p:spPr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l" t="t" r="r" b="b"/>
              <a:pathLst>
                <a:path w="1688" h="1066" extrusionOk="0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26"/>
            <p:cNvSpPr/>
            <p:nvPr/>
          </p:nvSpPr>
          <p:spPr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l" t="t" r="r" b="b"/>
              <a:pathLst>
                <a:path w="2171" h="1326" extrusionOk="0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26"/>
            <p:cNvSpPr/>
            <p:nvPr/>
          </p:nvSpPr>
          <p:spPr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l" t="t" r="r" b="b"/>
              <a:pathLst>
                <a:path w="106" h="143" extrusionOk="0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26"/>
            <p:cNvSpPr/>
            <p:nvPr/>
          </p:nvSpPr>
          <p:spPr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l" t="t" r="r" b="b"/>
              <a:pathLst>
                <a:path w="2330" h="1452" extrusionOk="0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26"/>
            <p:cNvSpPr/>
            <p:nvPr/>
          </p:nvSpPr>
          <p:spPr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l" t="t" r="r" b="b"/>
              <a:pathLst>
                <a:path w="1216" h="1436" extrusionOk="0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26"/>
            <p:cNvSpPr/>
            <p:nvPr/>
          </p:nvSpPr>
          <p:spPr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l" t="t" r="r" b="b"/>
              <a:pathLst>
                <a:path w="222" h="129" extrusionOk="0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26"/>
            <p:cNvSpPr/>
            <p:nvPr/>
          </p:nvSpPr>
          <p:spPr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l" t="t" r="r" b="b"/>
              <a:pathLst>
                <a:path w="1174" h="1440" extrusionOk="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26"/>
            <p:cNvSpPr/>
            <p:nvPr/>
          </p:nvSpPr>
          <p:spPr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l" t="t" r="r" b="b"/>
              <a:pathLst>
                <a:path w="125" h="74" extrusionOk="0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26"/>
            <p:cNvSpPr/>
            <p:nvPr/>
          </p:nvSpPr>
          <p:spPr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l" t="t" r="r" b="b"/>
              <a:pathLst>
                <a:path w="1155" h="1440" extrusionOk="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26"/>
            <p:cNvSpPr/>
            <p:nvPr/>
          </p:nvSpPr>
          <p:spPr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l" t="t" r="r" b="b"/>
              <a:pathLst>
                <a:path w="75" h="45" extrusionOk="0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26"/>
            <p:cNvSpPr/>
            <p:nvPr/>
          </p:nvSpPr>
          <p:spPr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l" t="t" r="r" b="b"/>
              <a:pathLst>
                <a:path w="1160" h="1441" extrusionOk="0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26"/>
            <p:cNvSpPr/>
            <p:nvPr/>
          </p:nvSpPr>
          <p:spPr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l" t="t" r="r" b="b"/>
              <a:pathLst>
                <a:path w="1137" h="1440" extrusionOk="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26"/>
            <p:cNvSpPr/>
            <p:nvPr/>
          </p:nvSpPr>
          <p:spPr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l" t="t" r="r" b="b"/>
              <a:pathLst>
                <a:path w="1058" h="1439" extrusionOk="0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26"/>
            <p:cNvSpPr/>
            <p:nvPr/>
          </p:nvSpPr>
          <p:spPr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l" t="t" r="r" b="b"/>
              <a:pathLst>
                <a:path w="718" h="575" extrusionOk="0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26"/>
            <p:cNvSpPr/>
            <p:nvPr/>
          </p:nvSpPr>
          <p:spPr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l" t="t" r="r" b="b"/>
              <a:pathLst>
                <a:path w="620" h="536" extrusionOk="0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26"/>
            <p:cNvSpPr/>
            <p:nvPr/>
          </p:nvSpPr>
          <p:spPr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l" t="t" r="r" b="b"/>
              <a:pathLst>
                <a:path w="455" h="285" extrusionOk="0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26"/>
            <p:cNvSpPr/>
            <p:nvPr/>
          </p:nvSpPr>
          <p:spPr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l" t="t" r="r" b="b"/>
              <a:pathLst>
                <a:path w="188" h="112" extrusionOk="0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4" name="Google Shape;94;p26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5" name="Google Shape;95;p26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26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26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8" name="Google Shape;98;p26"/>
          <p:cNvSpPr txBox="1"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0" anchor="b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4400"/>
              <a:buFont typeface="Calibri"/>
              <a:buNone/>
              <a:defRPr sz="4400"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6"/>
          <p:cNvSpPr txBox="1"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FFFEFF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0" name="Google Shape;100;p26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6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6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ux contenus" type="twoObj">
  <p:cSld name="TWO_OBJECTS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Google Shape;104;p27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05" name="Google Shape;105;p27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27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27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27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27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27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27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27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27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27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27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27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27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27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27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27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27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27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27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27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27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6" name="Google Shape;126;p27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127" name="Google Shape;127;p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27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27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0" name="Google Shape;130;p27"/>
          <p:cNvSpPr txBox="1"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4000"/>
              <a:buFont typeface="Calibri"/>
              <a:buNone/>
              <a:defRPr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7"/>
          <p:cNvSpPr txBox="1">
            <a:spLocks noGrp="1"/>
          </p:cNvSpPr>
          <p:nvPr>
            <p:ph type="body" idx="1"/>
          </p:nvPr>
        </p:nvSpPr>
        <p:spPr>
          <a:xfrm>
            <a:off x="5120878" y="803187"/>
            <a:ext cx="6269591" cy="23826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132" name="Google Shape;132;p27"/>
          <p:cNvSpPr txBox="1">
            <a:spLocks noGrp="1"/>
          </p:cNvSpPr>
          <p:nvPr>
            <p:ph type="body" idx="2"/>
          </p:nvPr>
        </p:nvSpPr>
        <p:spPr>
          <a:xfrm>
            <a:off x="5118447" y="3672162"/>
            <a:ext cx="6272022" cy="23835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133" name="Google Shape;133;p27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27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7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ison" type="twoTxTwoObj">
  <p:cSld name="TWO_OBJECTS_WITH_TEXT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7" name="Google Shape;137;p2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38" name="Google Shape;138;p28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28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28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28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28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28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28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28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28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28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28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28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28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28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28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28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28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28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28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28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28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9" name="Google Shape;159;p2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160" name="Google Shape;160;p28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28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28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3" name="Google Shape;163;p28"/>
          <p:cNvSpPr txBox="1"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4000"/>
              <a:buFont typeface="Calibri"/>
              <a:buNone/>
              <a:defRPr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28"/>
          <p:cNvSpPr txBox="1"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20"/>
              <a:buNone/>
              <a:defRPr sz="2200" b="0" cap="none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9pPr>
          </a:lstStyle>
          <a:p>
            <a:endParaRPr/>
          </a:p>
        </p:txBody>
      </p:sp>
      <p:sp>
        <p:nvSpPr>
          <p:cNvPr id="165" name="Google Shape;165;p28"/>
          <p:cNvSpPr txBox="1">
            <a:spLocks noGrp="1"/>
          </p:cNvSpPr>
          <p:nvPr>
            <p:ph type="body" idx="2"/>
          </p:nvPr>
        </p:nvSpPr>
        <p:spPr>
          <a:xfrm>
            <a:off x="5125305" y="1488985"/>
            <a:ext cx="6264350" cy="1696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166" name="Google Shape;166;p28"/>
          <p:cNvSpPr txBox="1">
            <a:spLocks noGrp="1"/>
          </p:cNvSpPr>
          <p:nvPr>
            <p:ph type="body" idx="3"/>
          </p:nvPr>
        </p:nvSpPr>
        <p:spPr>
          <a:xfrm>
            <a:off x="5118653" y="3665887"/>
            <a:ext cx="6264414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20"/>
              <a:buNone/>
              <a:defRPr sz="2200" b="0" cap="none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2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760"/>
              <a:buNone/>
              <a:defRPr sz="1600" b="1"/>
            </a:lvl9pPr>
          </a:lstStyle>
          <a:p>
            <a:endParaRPr/>
          </a:p>
        </p:txBody>
      </p:sp>
      <p:sp>
        <p:nvSpPr>
          <p:cNvPr id="167" name="Google Shape;167;p28"/>
          <p:cNvSpPr txBox="1">
            <a:spLocks noGrp="1"/>
          </p:cNvSpPr>
          <p:nvPr>
            <p:ph type="body" idx="4"/>
          </p:nvPr>
        </p:nvSpPr>
        <p:spPr>
          <a:xfrm>
            <a:off x="5118447" y="4351687"/>
            <a:ext cx="6265588" cy="1704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168" name="Google Shape;168;p28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9" name="Google Shape;169;p28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28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seul" type="titleOnly">
  <p:cSld name="TITLE_ONLY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2" name="Google Shape;172;p2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73" name="Google Shape;173;p29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29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29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29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9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29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79;p29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29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29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29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29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29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29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29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29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29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29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29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29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29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29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4" name="Google Shape;194;p29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195" name="Google Shape;195;p2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29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8" name="Google Shape;198;p29"/>
          <p:cNvSpPr txBox="1"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4000"/>
              <a:buFont typeface="Calibri"/>
              <a:buNone/>
              <a:defRPr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29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0" name="Google Shape;200;p29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1" name="Google Shape;201;p29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ide" type="blank">
  <p:cSld name="BLANK"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0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4" name="Google Shape;204;p30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5" name="Google Shape;205;p30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u avec légende" type="objTx">
  <p:cSld name="OBJECT_WITH_CAPTION_TEXT"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7" name="Google Shape;207;p31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208" name="Google Shape;208;p31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31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31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31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31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31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31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31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31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31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31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31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31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31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31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31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31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31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31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31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31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9" name="Google Shape;229;p3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0" name="Google Shape;230;p3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31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3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3" name="Google Shape;233;p31"/>
          <p:cNvSpPr txBox="1"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0" anchor="b" anchorCtr="0">
            <a:no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3200"/>
              <a:buFont typeface="Calibri"/>
              <a:buNone/>
              <a:defRPr sz="3200"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4" name="Google Shape;234;p31"/>
          <p:cNvSpPr txBox="1">
            <a:spLocks noGrp="1"/>
          </p:cNvSpPr>
          <p:nvPr>
            <p:ph type="body" idx="1"/>
          </p:nvPr>
        </p:nvSpPr>
        <p:spPr>
          <a:xfrm>
            <a:off x="5109983" y="802809"/>
            <a:ext cx="6275035" cy="5249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235" name="Google Shape;235;p31"/>
          <p:cNvSpPr txBox="1">
            <a:spLocks noGrp="1"/>
          </p:cNvSpPr>
          <p:nvPr>
            <p:ph type="body" idx="2"/>
          </p:nvPr>
        </p:nvSpPr>
        <p:spPr>
          <a:xfrm>
            <a:off x="888631" y="3580186"/>
            <a:ext cx="3501197" cy="1221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760"/>
              <a:buNone/>
              <a:defRPr sz="1600">
                <a:solidFill>
                  <a:srgbClr val="FFFEFF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54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32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9pPr>
          </a:lstStyle>
          <a:p>
            <a:endParaRPr/>
          </a:p>
        </p:txBody>
      </p:sp>
      <p:sp>
        <p:nvSpPr>
          <p:cNvPr id="236" name="Google Shape;236;p31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7" name="Google Shape;237;p31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8" name="Google Shape;238;p31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avec légende" type="picTx">
  <p:cSld name="PICTURE_WITH_CAPTION_TEXT"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0" name="Google Shape;240;p3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241" name="Google Shape;241;p32"/>
            <p:cNvSpPr/>
            <p:nvPr/>
          </p:nvSpPr>
          <p:spPr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l" t="t" r="r" b="b"/>
              <a:pathLst>
                <a:path w="2038" h="1169" extrusionOk="0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32"/>
            <p:cNvSpPr/>
            <p:nvPr/>
          </p:nvSpPr>
          <p:spPr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l" t="t" r="r" b="b"/>
              <a:pathLst>
                <a:path w="1549" h="1017" extrusionOk="0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32"/>
            <p:cNvSpPr/>
            <p:nvPr/>
          </p:nvSpPr>
          <p:spPr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l" t="t" r="r" b="b"/>
              <a:pathLst>
                <a:path w="1688" h="1066" extrusionOk="0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32"/>
            <p:cNvSpPr/>
            <p:nvPr/>
          </p:nvSpPr>
          <p:spPr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l" t="t" r="r" b="b"/>
              <a:pathLst>
                <a:path w="2171" h="1326" extrusionOk="0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32"/>
            <p:cNvSpPr/>
            <p:nvPr/>
          </p:nvSpPr>
          <p:spPr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l" t="t" r="r" b="b"/>
              <a:pathLst>
                <a:path w="106" h="143" extrusionOk="0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32"/>
            <p:cNvSpPr/>
            <p:nvPr/>
          </p:nvSpPr>
          <p:spPr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l" t="t" r="r" b="b"/>
              <a:pathLst>
                <a:path w="2330" h="1452" extrusionOk="0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32"/>
            <p:cNvSpPr/>
            <p:nvPr/>
          </p:nvSpPr>
          <p:spPr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l" t="t" r="r" b="b"/>
              <a:pathLst>
                <a:path w="1216" h="1436" extrusionOk="0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32"/>
            <p:cNvSpPr/>
            <p:nvPr/>
          </p:nvSpPr>
          <p:spPr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l" t="t" r="r" b="b"/>
              <a:pathLst>
                <a:path w="222" h="129" extrusionOk="0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32"/>
            <p:cNvSpPr/>
            <p:nvPr/>
          </p:nvSpPr>
          <p:spPr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l" t="t" r="r" b="b"/>
              <a:pathLst>
                <a:path w="1174" h="1440" extrusionOk="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32"/>
            <p:cNvSpPr/>
            <p:nvPr/>
          </p:nvSpPr>
          <p:spPr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l" t="t" r="r" b="b"/>
              <a:pathLst>
                <a:path w="125" h="74" extrusionOk="0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32"/>
            <p:cNvSpPr/>
            <p:nvPr/>
          </p:nvSpPr>
          <p:spPr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l" t="t" r="r" b="b"/>
              <a:pathLst>
                <a:path w="1155" h="1440" extrusionOk="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32"/>
            <p:cNvSpPr/>
            <p:nvPr/>
          </p:nvSpPr>
          <p:spPr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l" t="t" r="r" b="b"/>
              <a:pathLst>
                <a:path w="75" h="45" extrusionOk="0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253;p32"/>
            <p:cNvSpPr/>
            <p:nvPr/>
          </p:nvSpPr>
          <p:spPr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l" t="t" r="r" b="b"/>
              <a:pathLst>
                <a:path w="1160" h="1441" extrusionOk="0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254;p32"/>
            <p:cNvSpPr/>
            <p:nvPr/>
          </p:nvSpPr>
          <p:spPr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l" t="t" r="r" b="b"/>
              <a:pathLst>
                <a:path w="1137" h="1440" extrusionOk="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255;p32"/>
            <p:cNvSpPr/>
            <p:nvPr/>
          </p:nvSpPr>
          <p:spPr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l" t="t" r="r" b="b"/>
              <a:pathLst>
                <a:path w="1058" h="1439" extrusionOk="0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256;p32"/>
            <p:cNvSpPr/>
            <p:nvPr/>
          </p:nvSpPr>
          <p:spPr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l" t="t" r="r" b="b"/>
              <a:pathLst>
                <a:path w="718" h="575" extrusionOk="0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257;p32"/>
            <p:cNvSpPr/>
            <p:nvPr/>
          </p:nvSpPr>
          <p:spPr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l" t="t" r="r" b="b"/>
              <a:pathLst>
                <a:path w="620" h="536" extrusionOk="0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32"/>
            <p:cNvSpPr/>
            <p:nvPr/>
          </p:nvSpPr>
          <p:spPr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l" t="t" r="r" b="b"/>
              <a:pathLst>
                <a:path w="455" h="285" extrusionOk="0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32"/>
            <p:cNvSpPr/>
            <p:nvPr/>
          </p:nvSpPr>
          <p:spPr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l" t="t" r="r" b="b"/>
              <a:pathLst>
                <a:path w="188" h="112" extrusionOk="0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0" name="Google Shape;260;p32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261" name="Google Shape;261;p32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32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32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4" name="Google Shape;264;p32"/>
          <p:cNvSpPr>
            <a:spLocks noGrp="1"/>
          </p:cNvSpPr>
          <p:nvPr>
            <p:ph type="pic" idx="2"/>
          </p:nvPr>
        </p:nvSpPr>
        <p:spPr>
          <a:xfrm>
            <a:off x="7543510" y="0"/>
            <a:ext cx="4648490" cy="6858000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3520"/>
              <a:buFont typeface="Noto Sans Symbols"/>
              <a:buNone/>
              <a:defRPr sz="32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3080"/>
              <a:buFont typeface="Noto Sans Symbols"/>
              <a:buNone/>
              <a:defRPr sz="2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640"/>
              <a:buFont typeface="Noto Sans Symbols"/>
              <a:buNone/>
              <a:defRPr sz="24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sp>
        <p:nvSpPr>
          <p:cNvPr id="265" name="Google Shape;265;p32"/>
          <p:cNvSpPr txBox="1"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0" anchor="b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3600"/>
              <a:buFont typeface="Calibri"/>
              <a:buNone/>
              <a:defRPr sz="3600"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6" name="Google Shape;266;p32"/>
          <p:cNvSpPr txBox="1">
            <a:spLocks noGrp="1"/>
          </p:cNvSpPr>
          <p:nvPr>
            <p:ph type="body" idx="1"/>
          </p:nvPr>
        </p:nvSpPr>
        <p:spPr>
          <a:xfrm>
            <a:off x="885443" y="3545012"/>
            <a:ext cx="5776646" cy="1274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  <a:defRPr sz="1800">
                <a:solidFill>
                  <a:srgbClr val="FFFEFF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54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32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100"/>
              <a:buNone/>
              <a:defRPr sz="1000"/>
            </a:lvl9pPr>
          </a:lstStyle>
          <a:p>
            <a:endParaRPr/>
          </a:p>
        </p:txBody>
      </p:sp>
      <p:sp>
        <p:nvSpPr>
          <p:cNvPr id="267" name="Google Shape;267;p32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8" name="Google Shape;268;p32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5942203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9" name="Google Shape;269;p32"/>
          <p:cNvSpPr txBox="1">
            <a:spLocks noGrp="1"/>
          </p:cNvSpPr>
          <p:nvPr>
            <p:ph type="sldNum" idx="12"/>
          </p:nvPr>
        </p:nvSpPr>
        <p:spPr>
          <a:xfrm>
            <a:off x="5828377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texte vertical" type="vertTx">
  <p:cSld name="VERTICAL_TEXT"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1" name="Google Shape;271;p3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272" name="Google Shape;272;p33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33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33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33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33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33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33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33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33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33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33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33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33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33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33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33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33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33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33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33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33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3" name="Google Shape;293;p3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94" name="Google Shape;294;p33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33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3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97" name="Google Shape;297;p33"/>
          <p:cNvSpPr txBox="1"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4000"/>
              <a:buFont typeface="Calibri"/>
              <a:buNone/>
              <a:defRPr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8" name="Google Shape;298;p33"/>
          <p:cNvSpPr txBox="1">
            <a:spLocks noGrp="1"/>
          </p:cNvSpPr>
          <p:nvPr>
            <p:ph type="body" idx="1"/>
          </p:nvPr>
        </p:nvSpPr>
        <p:spPr>
          <a:xfrm rot="5400000">
            <a:off x="5618955" y="285746"/>
            <a:ext cx="5257090" cy="62750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299" name="Google Shape;299;p33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0" name="Google Shape;300;p33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1" name="Google Shape;301;p33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vertical et texte" type="vertTitleAndTx">
  <p:cSld name="VERTICAL_TITLE_AND_VERTICAL_TEXT"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3" name="Google Shape;303;p34"/>
          <p:cNvGrpSpPr/>
          <p:nvPr/>
        </p:nvGrpSpPr>
        <p:grpSpPr>
          <a:xfrm flipH="1">
            <a:off x="-1" y="0"/>
            <a:ext cx="12584114" cy="6853238"/>
            <a:chOff x="-417513" y="0"/>
            <a:chExt cx="12584114" cy="6853238"/>
          </a:xfrm>
        </p:grpSpPr>
        <p:sp>
          <p:nvSpPr>
            <p:cNvPr id="304" name="Google Shape;304;p34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34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34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34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34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34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34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311;p34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34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34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34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34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34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34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34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34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34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34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34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34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34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5" name="Google Shape;325;p34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326" name="Google Shape;326;p3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34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3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9" name="Google Shape;329;p34"/>
          <p:cNvSpPr txBox="1">
            <a:spLocks noGrp="1"/>
          </p:cNvSpPr>
          <p:nvPr>
            <p:ph type="title"/>
          </p:nvPr>
        </p:nvSpPr>
        <p:spPr>
          <a:xfrm rot="5400000">
            <a:off x="8329814" y="1827548"/>
            <a:ext cx="2456442" cy="3501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4000"/>
              <a:buFont typeface="Calibri"/>
              <a:buNone/>
              <a:defRPr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0" name="Google Shape;330;p34"/>
          <p:cNvSpPr txBox="1">
            <a:spLocks noGrp="1"/>
          </p:cNvSpPr>
          <p:nvPr>
            <p:ph type="body" idx="1"/>
          </p:nvPr>
        </p:nvSpPr>
        <p:spPr>
          <a:xfrm rot="5400000">
            <a:off x="1308406" y="292784"/>
            <a:ext cx="5257303" cy="6268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331" name="Google Shape;331;p34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2" name="Google Shape;332;p34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3" name="Google Shape;333;p34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 type="obj">
  <p:cSld name="OBJECT"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1" name="Google Shape;341;p25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42" name="Google Shape;342;p25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25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25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25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25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25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25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25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25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25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25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25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25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25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25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25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20000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25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25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25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25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25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3" name="Google Shape;363;p25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64" name="Google Shape;364;p25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25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25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7" name="Google Shape;367;p25"/>
          <p:cNvSpPr txBox="1"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4000"/>
              <a:buFont typeface="Calibri"/>
              <a:buNone/>
              <a:defRPr>
                <a:solidFill>
                  <a:srgbClr val="FFFE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8" name="Google Shape;368;p25"/>
          <p:cNvSpPr txBox="1">
            <a:spLocks noGrp="1"/>
          </p:cNvSpPr>
          <p:nvPr>
            <p:ph type="body" idx="1"/>
          </p:nvPr>
        </p:nvSpPr>
        <p:spPr>
          <a:xfrm>
            <a:off x="5118447" y="803186"/>
            <a:ext cx="6281873" cy="5248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5433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Char char="▪"/>
              <a:defRPr/>
            </a:lvl1pPr>
            <a:lvl2pPr marL="914400" lvl="1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2pPr>
            <a:lvl3pPr marL="1371600" lvl="2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3pPr>
            <a:lvl4pPr marL="1828800" lvl="3" indent="-35433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4pPr>
            <a:lvl5pPr marL="2286000" lvl="4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5pPr>
            <a:lvl6pPr marL="2743200" lvl="5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6pPr>
            <a:lvl7pPr marL="3200400" lvl="6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7pPr>
            <a:lvl8pPr marL="3657600" lvl="7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8pPr>
            <a:lvl9pPr marL="4114800" lvl="8" indent="-354329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980"/>
              <a:buChar char="▪"/>
              <a:defRPr/>
            </a:lvl9pPr>
          </a:lstStyle>
          <a:p>
            <a:endParaRPr/>
          </a:p>
        </p:txBody>
      </p:sp>
      <p:sp>
        <p:nvSpPr>
          <p:cNvPr id="369" name="Google Shape;369;p25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0" name="Google Shape;370;p25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1" name="Google Shape;371;p25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1"/>
          <p:cNvSpPr txBox="1"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>
            <a:lvl1pPr marR="0" lvl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1"/>
          <p:cNvSpPr txBox="1"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433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L="914400" marR="0" lvl="1" indent="-34036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L="1371600" marR="0" lvl="2" indent="-326389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540"/>
              <a:buFont typeface="Noto Sans Symbols"/>
              <a:buChar char="▪"/>
              <a:defRPr sz="14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L="1828800" marR="0" lvl="3" indent="-312419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L="2286000" marR="0" lvl="4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L="2743200" marR="0" lvl="5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L="3200400" marR="0" lvl="6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L="3657600" marR="0" lvl="7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L="4114800" marR="0" lvl="8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sp>
        <p:nvSpPr>
          <p:cNvPr id="8" name="Google Shape;8;p21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sp>
        <p:nvSpPr>
          <p:cNvPr id="9" name="Google Shape;9;p21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sp>
        <p:nvSpPr>
          <p:cNvPr id="10" name="Google Shape;10;p21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888888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24"/>
          <p:cNvSpPr txBox="1"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>
            <a:lvl1pPr marR="0" lvl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alibri"/>
              <a:buNone/>
              <a:defRPr sz="4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36" name="Google Shape;336;p24"/>
          <p:cNvSpPr txBox="1"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433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Noto Sans Symbols"/>
              <a:buChar char="▪"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L="914400" marR="0" lvl="1" indent="-34036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Noto Sans Symbols"/>
              <a:buChar char="▪"/>
              <a:defRPr sz="16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L="1371600" marR="0" lvl="2" indent="-326389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540"/>
              <a:buFont typeface="Noto Sans Symbols"/>
              <a:buChar char="▪"/>
              <a:defRPr sz="14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L="1828800" marR="0" lvl="3" indent="-312419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L="2286000" marR="0" lvl="4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L="2743200" marR="0" lvl="5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L="3200400" marR="0" lvl="6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L="3657600" marR="0" lvl="7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L="4114800" marR="0" lvl="8" indent="-31242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32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sp>
        <p:nvSpPr>
          <p:cNvPr id="337" name="Google Shape;337;p24"/>
          <p:cNvSpPr txBox="1">
            <a:spLocks noGrp="1"/>
          </p:cNvSpPr>
          <p:nvPr>
            <p:ph type="dt" idx="10"/>
          </p:nvPr>
        </p:nvSpPr>
        <p:spPr>
          <a:xfrm>
            <a:off x="804672" y="32004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sp>
        <p:nvSpPr>
          <p:cNvPr id="338" name="Google Shape;338;p24"/>
          <p:cNvSpPr txBox="1">
            <a:spLocks noGrp="1"/>
          </p:cNvSpPr>
          <p:nvPr>
            <p:ph type="ftr" idx="11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endParaRPr/>
          </a:p>
        </p:txBody>
      </p:sp>
      <p:sp>
        <p:nvSpPr>
          <p:cNvPr id="339" name="Google Shape;339;p24"/>
          <p:cNvSpPr txBox="1">
            <a:spLocks noGrp="1"/>
          </p:cNvSpPr>
          <p:nvPr>
            <p:ph type="sldNum" idx="12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u="non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transition spd="med"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1"/>
          <p:cNvSpPr/>
          <p:nvPr/>
        </p:nvSpPr>
        <p:spPr>
          <a:xfrm>
            <a:off x="0" y="0"/>
            <a:ext cx="12192000" cy="686920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377" name="Google Shape;377;p1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378" name="Google Shape;378;p1"/>
            <p:cNvSpPr/>
            <p:nvPr/>
          </p:nvSpPr>
          <p:spPr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l" t="t" r="r" b="b"/>
              <a:pathLst>
                <a:path w="2038" h="1169" extrusionOk="0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1"/>
            <p:cNvSpPr/>
            <p:nvPr/>
          </p:nvSpPr>
          <p:spPr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l" t="t" r="r" b="b"/>
              <a:pathLst>
                <a:path w="1549" h="1017" extrusionOk="0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1"/>
            <p:cNvSpPr/>
            <p:nvPr/>
          </p:nvSpPr>
          <p:spPr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l" t="t" r="r" b="b"/>
              <a:pathLst>
                <a:path w="1688" h="1066" extrusionOk="0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1"/>
            <p:cNvSpPr/>
            <p:nvPr/>
          </p:nvSpPr>
          <p:spPr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l" t="t" r="r" b="b"/>
              <a:pathLst>
                <a:path w="2171" h="1326" extrusionOk="0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1"/>
            <p:cNvSpPr/>
            <p:nvPr/>
          </p:nvSpPr>
          <p:spPr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l" t="t" r="r" b="b"/>
              <a:pathLst>
                <a:path w="106" h="143" extrusionOk="0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1"/>
            <p:cNvSpPr/>
            <p:nvPr/>
          </p:nvSpPr>
          <p:spPr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l" t="t" r="r" b="b"/>
              <a:pathLst>
                <a:path w="2330" h="1452" extrusionOk="0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1"/>
            <p:cNvSpPr/>
            <p:nvPr/>
          </p:nvSpPr>
          <p:spPr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l" t="t" r="r" b="b"/>
              <a:pathLst>
                <a:path w="1216" h="1436" extrusionOk="0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1"/>
            <p:cNvSpPr/>
            <p:nvPr/>
          </p:nvSpPr>
          <p:spPr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l" t="t" r="r" b="b"/>
              <a:pathLst>
                <a:path w="222" h="129" extrusionOk="0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1"/>
            <p:cNvSpPr/>
            <p:nvPr/>
          </p:nvSpPr>
          <p:spPr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l" t="t" r="r" b="b"/>
              <a:pathLst>
                <a:path w="1174" h="1440" extrusionOk="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1"/>
            <p:cNvSpPr/>
            <p:nvPr/>
          </p:nvSpPr>
          <p:spPr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l" t="t" r="r" b="b"/>
              <a:pathLst>
                <a:path w="125" h="74" extrusionOk="0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1"/>
            <p:cNvSpPr/>
            <p:nvPr/>
          </p:nvSpPr>
          <p:spPr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l" t="t" r="r" b="b"/>
              <a:pathLst>
                <a:path w="1155" h="1440" extrusionOk="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1"/>
            <p:cNvSpPr/>
            <p:nvPr/>
          </p:nvSpPr>
          <p:spPr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l" t="t" r="r" b="b"/>
              <a:pathLst>
                <a:path w="75" h="45" extrusionOk="0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1"/>
            <p:cNvSpPr/>
            <p:nvPr/>
          </p:nvSpPr>
          <p:spPr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l" t="t" r="r" b="b"/>
              <a:pathLst>
                <a:path w="1160" h="1441" extrusionOk="0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1"/>
            <p:cNvSpPr/>
            <p:nvPr/>
          </p:nvSpPr>
          <p:spPr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l" t="t" r="r" b="b"/>
              <a:pathLst>
                <a:path w="1137" h="1440" extrusionOk="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1"/>
            <p:cNvSpPr/>
            <p:nvPr/>
          </p:nvSpPr>
          <p:spPr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l" t="t" r="r" b="b"/>
              <a:pathLst>
                <a:path w="1058" h="1439" extrusionOk="0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1"/>
            <p:cNvSpPr/>
            <p:nvPr/>
          </p:nvSpPr>
          <p:spPr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l" t="t" r="r" b="b"/>
              <a:pathLst>
                <a:path w="718" h="575" extrusionOk="0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1"/>
            <p:cNvSpPr/>
            <p:nvPr/>
          </p:nvSpPr>
          <p:spPr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l" t="t" r="r" b="b"/>
              <a:pathLst>
                <a:path w="620" h="536" extrusionOk="0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5;p1"/>
            <p:cNvSpPr/>
            <p:nvPr/>
          </p:nvSpPr>
          <p:spPr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l" t="t" r="r" b="b"/>
              <a:pathLst>
                <a:path w="455" h="285" extrusionOk="0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1"/>
            <p:cNvSpPr/>
            <p:nvPr/>
          </p:nvSpPr>
          <p:spPr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l" t="t" r="r" b="b"/>
              <a:pathLst>
                <a:path w="188" h="112" extrusionOk="0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97" name="Google Shape;397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F2F2F2">
                  <a:alpha val="11764"/>
                </a:srgbClr>
              </a:gs>
              <a:gs pos="100000">
                <a:srgbClr val="242852">
                  <a:alpha val="37647"/>
                </a:srgbClr>
              </a:gs>
            </a:gsLst>
            <a:lin ang="189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398" name="Google Shape;398;p1"/>
          <p:cNvSpPr txBox="1">
            <a:spLocks noGrp="1"/>
          </p:cNvSpPr>
          <p:nvPr>
            <p:ph type="ctrTitle"/>
          </p:nvPr>
        </p:nvSpPr>
        <p:spPr>
          <a:xfrm>
            <a:off x="807721" y="760830"/>
            <a:ext cx="6884244" cy="53363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0" anchor="ctr" anchorCtr="0">
            <a:normAutofit/>
          </a:bodyPr>
          <a:lstStyle/>
          <a:p>
            <a:pPr marL="0" lvl="0" indent="0" algn="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Baghdad"/>
              <a:buNone/>
            </a:pPr>
            <a:r>
              <a:rPr lang="fr-FR" sz="7200" dirty="0">
                <a:solidFill>
                  <a:schemeClr val="dk1"/>
                </a:solidFill>
                <a:latin typeface="Baghdad"/>
                <a:ea typeface="Baghdad"/>
                <a:cs typeface="Baghdad"/>
                <a:sym typeface="Baghdad"/>
              </a:rPr>
              <a:t>Différenciation sexuelle 2</a:t>
            </a:r>
            <a:endParaRPr sz="4400" dirty="0"/>
          </a:p>
        </p:txBody>
      </p:sp>
      <p:sp>
        <p:nvSpPr>
          <p:cNvPr id="399" name="Google Shape;399;p1"/>
          <p:cNvSpPr/>
          <p:nvPr/>
        </p:nvSpPr>
        <p:spPr>
          <a:xfrm rot="5400000">
            <a:off x="8025316" y="3342776"/>
            <a:ext cx="200040" cy="172448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00" name="Google Shape;400;p1"/>
          <p:cNvSpPr txBox="1"/>
          <p:nvPr/>
        </p:nvSpPr>
        <p:spPr>
          <a:xfrm>
            <a:off x="8836067" y="2754515"/>
            <a:ext cx="2267434" cy="186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15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🪐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406" name="Google Shape;406;p2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7" name="Google Shape;407;p2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08" name="Google Shape;408;p2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2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2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411;p2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2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413;p2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2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2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2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2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2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2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2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2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2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34901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2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2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2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2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2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28" name="Google Shape;428;p2"/>
          <p:cNvSpPr/>
          <p:nvPr/>
        </p:nvSpPr>
        <p:spPr>
          <a:xfrm>
            <a:off x="0" y="0"/>
            <a:ext cx="12192000" cy="578837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29" name="Google Shape;429;p2"/>
          <p:cNvSpPr txBox="1">
            <a:spLocks noGrp="1"/>
          </p:cNvSpPr>
          <p:nvPr>
            <p:ph type="title"/>
          </p:nvPr>
        </p:nvSpPr>
        <p:spPr>
          <a:xfrm>
            <a:off x="645459" y="960120"/>
            <a:ext cx="3865695" cy="4171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0" lvl="0" indent="0" algn="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r-FR" sz="4400">
                <a:solidFill>
                  <a:schemeClr val="dk1"/>
                </a:solidFill>
              </a:rPr>
              <a:t>Troubles de la différenciation sexuelle</a:t>
            </a:r>
            <a:endParaRPr/>
          </a:p>
        </p:txBody>
      </p:sp>
      <p:cxnSp>
        <p:nvCxnSpPr>
          <p:cNvPr id="430" name="Google Shape;430;p2"/>
          <p:cNvCxnSpPr/>
          <p:nvPr/>
        </p:nvCxnSpPr>
        <p:spPr>
          <a:xfrm>
            <a:off x="4752263" y="1200150"/>
            <a:ext cx="0" cy="3543972"/>
          </a:xfrm>
          <a:prstGeom prst="straightConnector1">
            <a:avLst/>
          </a:prstGeom>
          <a:noFill/>
          <a:ln w="12700" cap="flat" cmpd="sng">
            <a:solidFill>
              <a:srgbClr val="4661A3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1" name="Google Shape;431;p2"/>
          <p:cNvSpPr txBox="1"/>
          <p:nvPr/>
        </p:nvSpPr>
        <p:spPr>
          <a:xfrm>
            <a:off x="4983164" y="960120"/>
            <a:ext cx="5511799" cy="4171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685800" marR="0" lvl="0" indent="-3429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Calibri"/>
              <a:buAutoNum type="alphaUcPeriod"/>
            </a:pPr>
            <a:r>
              <a:rPr lang="fr-FR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 Classification des DSD par anomalies des gonosomes</a:t>
            </a:r>
            <a:endParaRPr/>
          </a:p>
        </p:txBody>
      </p:sp>
      <p:pic>
        <p:nvPicPr>
          <p:cNvPr id="432" name="Google Shape;432;p2" descr="Étoil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919054" y="313938"/>
            <a:ext cx="502317" cy="5023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Google Shape;433;p2" descr="Étoil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775854">
            <a:off x="9575302" y="851985"/>
            <a:ext cx="403185" cy="40318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4" name="Google Shape;434;p2" descr="Étoil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954574">
            <a:off x="10205307" y="882853"/>
            <a:ext cx="464446" cy="4644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3"/>
          <p:cNvSpPr/>
          <p:nvPr/>
        </p:nvSpPr>
        <p:spPr>
          <a:xfrm>
            <a:off x="0" y="0"/>
            <a:ext cx="12191696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440" name="Google Shape;440;p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41" name="Google Shape;441;p3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42" name="Google Shape;442;p3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43" name="Google Shape;443;p3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44" name="Google Shape;444;p3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45" name="Google Shape;445;p3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46" name="Google Shape;446;p3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47" name="Google Shape;447;p3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48" name="Google Shape;448;p3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49" name="Google Shape;449;p3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0" name="Google Shape;450;p3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1" name="Google Shape;451;p3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2" name="Google Shape;452;p3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3" name="Google Shape;453;p3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4" name="Google Shape;454;p3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5" name="Google Shape;455;p3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6" name="Google Shape;456;p3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dk1">
                  <a:alpha val="14901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7" name="Google Shape;457;p3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8" name="Google Shape;458;p3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59" name="Google Shape;459;p3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60" name="Google Shape;460;p3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61" name="Google Shape;461;p3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dk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</p:grpSp>
      <p:grpSp>
        <p:nvGrpSpPr>
          <p:cNvPr id="462" name="Google Shape;462;p3"/>
          <p:cNvGrpSpPr/>
          <p:nvPr/>
        </p:nvGrpSpPr>
        <p:grpSpPr>
          <a:xfrm>
            <a:off x="811980" y="2292606"/>
            <a:ext cx="10573974" cy="3355978"/>
            <a:chOff x="1291" y="409744"/>
            <a:chExt cx="10573974" cy="3355978"/>
          </a:xfrm>
        </p:grpSpPr>
        <p:sp>
          <p:nvSpPr>
            <p:cNvPr id="463" name="Google Shape;463;p3"/>
            <p:cNvSpPr/>
            <p:nvPr/>
          </p:nvSpPr>
          <p:spPr>
            <a:xfrm>
              <a:off x="1291" y="409744"/>
              <a:ext cx="4531703" cy="2877631"/>
            </a:xfrm>
            <a:prstGeom prst="roundRect">
              <a:avLst>
                <a:gd name="adj" fmla="val 10000"/>
              </a:avLst>
            </a:prstGeom>
            <a:solidFill>
              <a:srgbClr val="5F9DD1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3"/>
            <p:cNvSpPr/>
            <p:nvPr/>
          </p:nvSpPr>
          <p:spPr>
            <a:xfrm>
              <a:off x="504813" y="888091"/>
              <a:ext cx="4531703" cy="2877631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15875" cap="flat" cmpd="sng">
              <a:solidFill>
                <a:srgbClr val="5F9DD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3"/>
            <p:cNvSpPr txBox="1"/>
            <p:nvPr/>
          </p:nvSpPr>
          <p:spPr>
            <a:xfrm>
              <a:off x="589096" y="972374"/>
              <a:ext cx="4363137" cy="27090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Calibri"/>
                <a:buNone/>
              </a:pPr>
              <a:r>
                <a:rPr lang="fr-FR" sz="24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Syndrome de Klinefelter XXY: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84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rPr lang="fr-FR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Phénotype clinique « macroskèle » et impubérisme ou hypo-virilisation à la puberté</a:t>
              </a: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6" name="Google Shape;466;p3"/>
            <p:cNvSpPr/>
            <p:nvPr/>
          </p:nvSpPr>
          <p:spPr>
            <a:xfrm>
              <a:off x="5540040" y="409744"/>
              <a:ext cx="4531703" cy="2877631"/>
            </a:xfrm>
            <a:prstGeom prst="roundRect">
              <a:avLst>
                <a:gd name="adj" fmla="val 10000"/>
              </a:avLst>
            </a:prstGeom>
            <a:solidFill>
              <a:srgbClr val="5F9DD1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" name="Google Shape;467;p3"/>
            <p:cNvSpPr/>
            <p:nvPr/>
          </p:nvSpPr>
          <p:spPr>
            <a:xfrm>
              <a:off x="6043562" y="888091"/>
              <a:ext cx="4531703" cy="2877631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15875" cap="flat" cmpd="sng">
              <a:solidFill>
                <a:srgbClr val="5F9DD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3"/>
            <p:cNvSpPr txBox="1"/>
            <p:nvPr/>
          </p:nvSpPr>
          <p:spPr>
            <a:xfrm>
              <a:off x="6127845" y="972374"/>
              <a:ext cx="4363137" cy="27090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Calibri"/>
                <a:buNone/>
              </a:pPr>
              <a:r>
                <a:rPr lang="fr-FR" sz="24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Syndrome de Turner XO: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84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rPr lang="fr-FR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Ptérygium coli, ménopause précoce et aménorrhée primaire </a:t>
              </a:r>
              <a:endParaRPr/>
            </a:p>
          </p:txBody>
        </p:sp>
      </p:grpSp>
      <p:pic>
        <p:nvPicPr>
          <p:cNvPr id="469" name="Google Shape;469;p3" descr="Télescop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9053" y="6047879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0" name="Google Shape;470;p3" descr="Lune et étoiles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47187" y="234356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1" name="Google Shape;471;p3" descr="Planète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37054" y="1882862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2" name="Google Shape;472;p3" descr="Étoile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954574">
            <a:off x="6494805" y="1612461"/>
            <a:ext cx="332245" cy="332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3" name="Google Shape;473;p3" descr="Étoile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954574">
            <a:off x="6912319" y="1648106"/>
            <a:ext cx="332245" cy="332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4" name="Google Shape;474;p3" descr="Étoile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954574">
            <a:off x="6965212" y="1237512"/>
            <a:ext cx="332245" cy="332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5" name="Google Shape;475;p3" descr="Étoile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954574">
            <a:off x="7369294" y="1445706"/>
            <a:ext cx="332245" cy="332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6" name="Google Shape;476;p3" descr="Étoile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954574">
            <a:off x="7461525" y="1036381"/>
            <a:ext cx="332245" cy="332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7" name="Google Shape;477;p3" descr="Étoile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954574">
            <a:off x="170089" y="172228"/>
            <a:ext cx="332245" cy="3322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83" name="Google Shape;483;p4"/>
          <p:cNvSpPr/>
          <p:nvPr/>
        </p:nvSpPr>
        <p:spPr>
          <a:xfrm rot="-263873">
            <a:off x="296272" y="1026251"/>
            <a:ext cx="7298578" cy="5088488"/>
          </a:xfrm>
          <a:custGeom>
            <a:avLst/>
            <a:gdLst/>
            <a:ahLst/>
            <a:cxnLst/>
            <a:rect l="l" t="t" r="r" b="b"/>
            <a:pathLst>
              <a:path w="7817532" h="5450297" extrusionOk="0">
                <a:moveTo>
                  <a:pt x="36549" y="2751085"/>
                </a:moveTo>
                <a:cubicBezTo>
                  <a:pt x="-281221" y="925127"/>
                  <a:pt x="1526121" y="-147339"/>
                  <a:pt x="3396884" y="16410"/>
                </a:cubicBezTo>
                <a:cubicBezTo>
                  <a:pt x="5267647" y="180159"/>
                  <a:pt x="7817532" y="1453184"/>
                  <a:pt x="7817532" y="3383382"/>
                </a:cubicBezTo>
                <a:cubicBezTo>
                  <a:pt x="7700800" y="5342763"/>
                  <a:pt x="5024455" y="5532775"/>
                  <a:pt x="3727624" y="5427392"/>
                </a:cubicBezTo>
                <a:cubicBezTo>
                  <a:pt x="2430794" y="5322009"/>
                  <a:pt x="354319" y="4577043"/>
                  <a:pt x="36549" y="27510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84" name="Google Shape;484;p4"/>
          <p:cNvSpPr/>
          <p:nvPr/>
        </p:nvSpPr>
        <p:spPr>
          <a:xfrm rot="-2700000">
            <a:off x="3554541" y="-619573"/>
            <a:ext cx="9016699" cy="8033868"/>
          </a:xfrm>
          <a:custGeom>
            <a:avLst/>
            <a:gdLst/>
            <a:ahLst/>
            <a:cxnLst/>
            <a:rect l="l" t="t" r="r" b="b"/>
            <a:pathLst>
              <a:path w="9016699" h="8033868" extrusionOk="0">
                <a:moveTo>
                  <a:pt x="6078066" y="782055"/>
                </a:moveTo>
                <a:lnTo>
                  <a:pt x="8705208" y="3409197"/>
                </a:lnTo>
                <a:lnTo>
                  <a:pt x="8793057" y="3617452"/>
                </a:lnTo>
                <a:cubicBezTo>
                  <a:pt x="8935615" y="3988374"/>
                  <a:pt x="9016699" y="4381324"/>
                  <a:pt x="9016699" y="4793120"/>
                </a:cubicBezTo>
                <a:cubicBezTo>
                  <a:pt x="9008675" y="4960329"/>
                  <a:pt x="8989449" y="5120121"/>
                  <a:pt x="8960084" y="5272709"/>
                </a:cubicBezTo>
                <a:lnTo>
                  <a:pt x="8920563" y="5444162"/>
                </a:lnTo>
                <a:lnTo>
                  <a:pt x="6620466" y="7744259"/>
                </a:lnTo>
                <a:lnTo>
                  <a:pt x="6480006" y="7795347"/>
                </a:lnTo>
                <a:cubicBezTo>
                  <a:pt x="5726471" y="8035167"/>
                  <a:pt x="4953020" y="8083925"/>
                  <a:pt x="4389696" y="7987178"/>
                </a:cubicBezTo>
                <a:cubicBezTo>
                  <a:pt x="4014146" y="7922680"/>
                  <a:pt x="3559510" y="7740111"/>
                  <a:pt x="3086984" y="7466023"/>
                </a:cubicBezTo>
                <a:lnTo>
                  <a:pt x="3024300" y="7426965"/>
                </a:lnTo>
                <a:lnTo>
                  <a:pt x="519567" y="4922232"/>
                </a:lnTo>
                <a:lnTo>
                  <a:pt x="419495" y="4733719"/>
                </a:lnTo>
                <a:cubicBezTo>
                  <a:pt x="181303" y="4258474"/>
                  <a:pt x="28977" y="3756361"/>
                  <a:pt x="3514" y="3245168"/>
                </a:cubicBezTo>
                <a:cubicBezTo>
                  <a:pt x="-112889" y="908287"/>
                  <a:pt x="2691131" y="-221884"/>
                  <a:pt x="4193329" y="36108"/>
                </a:cubicBezTo>
                <a:cubicBezTo>
                  <a:pt x="4662766" y="116730"/>
                  <a:pt x="5309837" y="354143"/>
                  <a:pt x="5977677" y="722908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85" name="Google Shape;485;p4"/>
          <p:cNvSpPr txBox="1">
            <a:spLocks noGrp="1"/>
          </p:cNvSpPr>
          <p:nvPr>
            <p:ph type="title"/>
          </p:nvPr>
        </p:nvSpPr>
        <p:spPr>
          <a:xfrm>
            <a:off x="807720" y="2349925"/>
            <a:ext cx="2441894" cy="24564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3200"/>
              <a:buFont typeface="Calibri"/>
              <a:buNone/>
            </a:pPr>
            <a:r>
              <a:rPr lang="fr-FR" sz="3200" u="sng"/>
              <a:t>Anomalies plus rares</a:t>
            </a:r>
            <a:endParaRPr/>
          </a:p>
        </p:txBody>
      </p:sp>
      <p:sp>
        <p:nvSpPr>
          <p:cNvPr id="486" name="Google Shape;486;p4"/>
          <p:cNvSpPr txBox="1">
            <a:spLocks noGrp="1"/>
          </p:cNvSpPr>
          <p:nvPr>
            <p:ph type="body" idx="1"/>
          </p:nvPr>
        </p:nvSpPr>
        <p:spPr>
          <a:xfrm>
            <a:off x="4400370" y="753906"/>
            <a:ext cx="7173454" cy="5289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22860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553"/>
              <a:buFont typeface="Arial"/>
              <a:buChar char="🚀"/>
            </a:pPr>
            <a:r>
              <a:rPr lang="fr-FR" sz="2220" b="1" u="sng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Mosaïques ou dysgénésies gonadiques mixtes 45X/46XY: </a:t>
            </a:r>
            <a:endParaRPr/>
          </a:p>
          <a:p>
            <a:pPr marL="0" lvl="0" indent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553"/>
              <a:buNone/>
            </a:pPr>
            <a:r>
              <a:rPr lang="fr-FR" sz="2220" b="1">
                <a:latin typeface="Calibri"/>
                <a:ea typeface="Calibri"/>
                <a:cs typeface="Calibri"/>
                <a:sym typeface="Calibri"/>
              </a:rPr>
              <a:t>coexistence de tissu féminin et masculin</a:t>
            </a:r>
            <a:endParaRPr/>
          </a:p>
          <a:p>
            <a:pPr marL="0" lvl="0" indent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442"/>
              <a:buNone/>
            </a:pPr>
            <a:endParaRPr sz="2220"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2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28"/>
              <a:buFont typeface="Arial"/>
              <a:buChar char="★"/>
            </a:pPr>
            <a:r>
              <a:rPr lang="fr-FR" sz="1850" b="1">
                <a:latin typeface="Calibri"/>
                <a:ea typeface="Calibri"/>
                <a:cs typeface="Calibri"/>
                <a:sym typeface="Calibri"/>
              </a:rPr>
              <a:t> Utérus avec une trompe et coexistence tractus Wolffien et Müllerien: caryotype 45 X/46 XY </a:t>
            </a:r>
            <a:endParaRPr/>
          </a:p>
          <a:p>
            <a:pPr marL="228600" lvl="0" indent="-228600" algn="ctr" rtl="0">
              <a:lnSpc>
                <a:spcPct val="2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28"/>
              <a:buFont typeface="Arial"/>
              <a:buChar char="★"/>
            </a:pPr>
            <a:r>
              <a:rPr lang="fr-FR" sz="1850" b="1">
                <a:latin typeface="Calibri"/>
                <a:ea typeface="Calibri"/>
                <a:cs typeface="Calibri"/>
                <a:sym typeface="Calibri"/>
              </a:rPr>
              <a:t> Architecture gonadique: cortex ovarien, grosse couche pavimenteuse </a:t>
            </a:r>
            <a:endParaRPr/>
          </a:p>
          <a:p>
            <a:pPr marL="228600" lvl="0" indent="-228600" algn="ctr" rtl="0">
              <a:lnSpc>
                <a:spcPct val="2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28"/>
              <a:buFont typeface="Arial"/>
              <a:buChar char="★"/>
            </a:pPr>
            <a:r>
              <a:rPr lang="fr-FR" sz="1850" b="1">
                <a:latin typeface="Calibri"/>
                <a:ea typeface="Calibri"/>
                <a:cs typeface="Calibri"/>
                <a:sym typeface="Calibri"/>
              </a:rPr>
              <a:t> Cellules germinales en différenciation visibles à la coloration OCT3/4 </a:t>
            </a:r>
            <a:endParaRPr/>
          </a:p>
        </p:txBody>
      </p:sp>
      <p:pic>
        <p:nvPicPr>
          <p:cNvPr id="487" name="Google Shape;487;p4" descr="Paysage spatial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8176" y="5655276"/>
            <a:ext cx="1202724" cy="1202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93" name="Google Shape;493;p5"/>
          <p:cNvSpPr/>
          <p:nvPr/>
        </p:nvSpPr>
        <p:spPr>
          <a:xfrm rot="-263873">
            <a:off x="296272" y="1026251"/>
            <a:ext cx="7298578" cy="5088488"/>
          </a:xfrm>
          <a:custGeom>
            <a:avLst/>
            <a:gdLst/>
            <a:ahLst/>
            <a:cxnLst/>
            <a:rect l="l" t="t" r="r" b="b"/>
            <a:pathLst>
              <a:path w="7817532" h="5450297" extrusionOk="0">
                <a:moveTo>
                  <a:pt x="36549" y="2751085"/>
                </a:moveTo>
                <a:cubicBezTo>
                  <a:pt x="-281221" y="925127"/>
                  <a:pt x="1526121" y="-147339"/>
                  <a:pt x="3396884" y="16410"/>
                </a:cubicBezTo>
                <a:cubicBezTo>
                  <a:pt x="5267647" y="180159"/>
                  <a:pt x="7817532" y="1453184"/>
                  <a:pt x="7817532" y="3383382"/>
                </a:cubicBezTo>
                <a:cubicBezTo>
                  <a:pt x="7700800" y="5342763"/>
                  <a:pt x="5024455" y="5532775"/>
                  <a:pt x="3727624" y="5427392"/>
                </a:cubicBezTo>
                <a:cubicBezTo>
                  <a:pt x="2430794" y="5322009"/>
                  <a:pt x="354319" y="4577043"/>
                  <a:pt x="36549" y="27510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94" name="Google Shape;494;p5"/>
          <p:cNvSpPr/>
          <p:nvPr/>
        </p:nvSpPr>
        <p:spPr>
          <a:xfrm rot="-2700000">
            <a:off x="3554541" y="-619573"/>
            <a:ext cx="9016699" cy="8033868"/>
          </a:xfrm>
          <a:custGeom>
            <a:avLst/>
            <a:gdLst/>
            <a:ahLst/>
            <a:cxnLst/>
            <a:rect l="l" t="t" r="r" b="b"/>
            <a:pathLst>
              <a:path w="9016699" h="8033868" extrusionOk="0">
                <a:moveTo>
                  <a:pt x="6078066" y="782055"/>
                </a:moveTo>
                <a:lnTo>
                  <a:pt x="8705208" y="3409197"/>
                </a:lnTo>
                <a:lnTo>
                  <a:pt x="8793057" y="3617452"/>
                </a:lnTo>
                <a:cubicBezTo>
                  <a:pt x="8935615" y="3988374"/>
                  <a:pt x="9016699" y="4381324"/>
                  <a:pt x="9016699" y="4793120"/>
                </a:cubicBezTo>
                <a:cubicBezTo>
                  <a:pt x="9008675" y="4960329"/>
                  <a:pt x="8989449" y="5120121"/>
                  <a:pt x="8960084" y="5272709"/>
                </a:cubicBezTo>
                <a:lnTo>
                  <a:pt x="8920563" y="5444162"/>
                </a:lnTo>
                <a:lnTo>
                  <a:pt x="6620466" y="7744259"/>
                </a:lnTo>
                <a:lnTo>
                  <a:pt x="6480006" y="7795347"/>
                </a:lnTo>
                <a:cubicBezTo>
                  <a:pt x="5726471" y="8035167"/>
                  <a:pt x="4953020" y="8083925"/>
                  <a:pt x="4389696" y="7987178"/>
                </a:cubicBezTo>
                <a:cubicBezTo>
                  <a:pt x="4014146" y="7922680"/>
                  <a:pt x="3559510" y="7740111"/>
                  <a:pt x="3086984" y="7466023"/>
                </a:cubicBezTo>
                <a:lnTo>
                  <a:pt x="3024300" y="7426965"/>
                </a:lnTo>
                <a:lnTo>
                  <a:pt x="519567" y="4922232"/>
                </a:lnTo>
                <a:lnTo>
                  <a:pt x="419495" y="4733719"/>
                </a:lnTo>
                <a:cubicBezTo>
                  <a:pt x="181303" y="4258474"/>
                  <a:pt x="28977" y="3756361"/>
                  <a:pt x="3514" y="3245168"/>
                </a:cubicBezTo>
                <a:cubicBezTo>
                  <a:pt x="-112889" y="908287"/>
                  <a:pt x="2691131" y="-221884"/>
                  <a:pt x="4193329" y="36108"/>
                </a:cubicBezTo>
                <a:cubicBezTo>
                  <a:pt x="4662766" y="116730"/>
                  <a:pt x="5309837" y="354143"/>
                  <a:pt x="5977677" y="722908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95" name="Google Shape;495;p5"/>
          <p:cNvSpPr txBox="1">
            <a:spLocks noGrp="1"/>
          </p:cNvSpPr>
          <p:nvPr>
            <p:ph type="title"/>
          </p:nvPr>
        </p:nvSpPr>
        <p:spPr>
          <a:xfrm>
            <a:off x="807720" y="2349925"/>
            <a:ext cx="2441894" cy="24564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3200"/>
              <a:buFont typeface="Calibri"/>
              <a:buNone/>
            </a:pPr>
            <a:r>
              <a:rPr lang="fr-FR" sz="3200" u="sng"/>
              <a:t>Anomalies plus rares</a:t>
            </a:r>
            <a:endParaRPr/>
          </a:p>
        </p:txBody>
      </p:sp>
      <p:sp>
        <p:nvSpPr>
          <p:cNvPr id="496" name="Google Shape;496;p5"/>
          <p:cNvSpPr txBox="1">
            <a:spLocks noGrp="1"/>
          </p:cNvSpPr>
          <p:nvPr>
            <p:ph type="body" idx="1"/>
          </p:nvPr>
        </p:nvSpPr>
        <p:spPr>
          <a:xfrm>
            <a:off x="4536271" y="1111248"/>
            <a:ext cx="7400356" cy="4635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22860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760"/>
              <a:buFont typeface="Arial"/>
              <a:buChar char="🚀"/>
            </a:pPr>
            <a:r>
              <a:rPr lang="fr-FR" sz="2400" b="1" u="sng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Chimères ou ovotestis 46 XX/46 XY:</a:t>
            </a:r>
            <a:endParaRPr/>
          </a:p>
          <a:p>
            <a:pPr marL="0" lvl="0" indent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7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Double orifice périnéal: anal en arrière puis vaginal avec un hymen et en avant une verge avec un gland pénien</a:t>
            </a:r>
            <a:endParaRPr/>
          </a:p>
          <a:p>
            <a:pPr marL="22860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Examen coelioscopique: cavité utérine en arrière, tissu testiculaire et ovarien</a:t>
            </a:r>
            <a:endParaRPr/>
          </a:p>
          <a:p>
            <a:pPr marL="22860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Histologie: fragment de gonade avec tubes séminifères + structure ovarienne et potentielle ovulation</a:t>
            </a:r>
            <a:endParaRPr/>
          </a:p>
          <a:p>
            <a:pPr marL="22860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Poitrine, en intra-abdominal une cavité utérine. Sur la gonade: partie ovarienne en haut et partie testiculaire en bas </a:t>
            </a:r>
            <a:endParaRPr/>
          </a:p>
        </p:txBody>
      </p:sp>
      <p:pic>
        <p:nvPicPr>
          <p:cNvPr id="497" name="Google Shape;497;p5" descr="Paysage spatial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8176" y="5655276"/>
            <a:ext cx="1202724" cy="1202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503" name="Google Shape;503;p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504" name="Google Shape;504;p6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505" name="Google Shape;505;p6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6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6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6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6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6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6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6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6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6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6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6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6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6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6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34901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6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6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6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6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6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3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5" name="Google Shape;525;p6"/>
          <p:cNvSpPr/>
          <p:nvPr/>
        </p:nvSpPr>
        <p:spPr>
          <a:xfrm>
            <a:off x="0" y="0"/>
            <a:ext cx="12192000" cy="578837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cxnSp>
        <p:nvCxnSpPr>
          <p:cNvPr id="526" name="Google Shape;526;p6"/>
          <p:cNvCxnSpPr/>
          <p:nvPr/>
        </p:nvCxnSpPr>
        <p:spPr>
          <a:xfrm>
            <a:off x="4752263" y="1200150"/>
            <a:ext cx="0" cy="3543972"/>
          </a:xfrm>
          <a:prstGeom prst="straightConnector1">
            <a:avLst/>
          </a:prstGeom>
          <a:noFill/>
          <a:ln w="12700" cap="flat" cmpd="sng">
            <a:solidFill>
              <a:srgbClr val="4661A3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27" name="Google Shape;527;p6"/>
          <p:cNvSpPr txBox="1"/>
          <p:nvPr/>
        </p:nvSpPr>
        <p:spPr>
          <a:xfrm>
            <a:off x="4983164" y="960120"/>
            <a:ext cx="5511800" cy="4171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914400" marR="0" lvl="0" indent="-3429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Calibri"/>
              <a:buAutoNum type="alphaUcPeriod" startAt="2"/>
            </a:pPr>
            <a:r>
              <a:rPr lang="fr-FR"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 </a:t>
            </a:r>
            <a:r>
              <a:rPr lang="fr-FR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Classification des DSD par anomalies des gènes</a:t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528" name="Google Shape;528;p6"/>
          <p:cNvSpPr txBox="1"/>
          <p:nvPr/>
        </p:nvSpPr>
        <p:spPr>
          <a:xfrm>
            <a:off x="1149817" y="960120"/>
            <a:ext cx="2893079" cy="4171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0" marR="0" lvl="0" indent="0" algn="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9600">
                <a:solidFill>
                  <a:srgbClr val="417B84"/>
                </a:solidFill>
                <a:latin typeface="Calibri"/>
                <a:ea typeface="Calibri"/>
                <a:cs typeface="Calibri"/>
                <a:sym typeface="Calibri"/>
              </a:rPr>
              <a:t>♂♀</a:t>
            </a:r>
            <a:endParaRPr/>
          </a:p>
        </p:txBody>
      </p:sp>
      <p:pic>
        <p:nvPicPr>
          <p:cNvPr id="529" name="Google Shape;529;p6" descr="Planèt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295688" y="376238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0" name="Google Shape;530;p6" descr="Étoiles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884564">
            <a:off x="8503397" y="386373"/>
            <a:ext cx="751307" cy="751307"/>
          </a:xfrm>
          <a:prstGeom prst="rect">
            <a:avLst/>
          </a:prstGeom>
          <a:noFill/>
          <a:ln>
            <a:noFill/>
          </a:ln>
        </p:spPr>
      </p:pic>
      <p:pic>
        <p:nvPicPr>
          <p:cNvPr id="531" name="Google Shape;531;p6" descr="Étoiles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255895">
            <a:off x="10042752" y="864290"/>
            <a:ext cx="751307" cy="751307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" name="Google Shape;532;p6" descr="Télescope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9047" y="4944443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3" name="Google Shape;533;p6" descr="Soucoupe volante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232012" y="4128778"/>
            <a:ext cx="815665" cy="81566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4" name="Google Shape;534;p6" descr="Venteux contour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5400000">
            <a:off x="7425466" y="4836895"/>
            <a:ext cx="571717" cy="5717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540" name="Google Shape;540;p7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541" name="Google Shape;541;p7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542" name="Google Shape;542;p7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7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7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7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7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7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7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7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7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7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7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7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7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7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7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accent1">
                  <a:alpha val="11764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7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7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098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7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7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7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2" name="Google Shape;562;p7"/>
          <p:cNvSpPr txBox="1">
            <a:spLocks noGrp="1"/>
          </p:cNvSpPr>
          <p:nvPr>
            <p:ph type="title"/>
          </p:nvPr>
        </p:nvSpPr>
        <p:spPr>
          <a:xfrm>
            <a:off x="4537076" y="287337"/>
            <a:ext cx="6628076" cy="9603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b" anchorCtr="0">
            <a:normAutofit/>
          </a:bodyPr>
          <a:lstStyle/>
          <a:p>
            <a:pPr marL="742950" lvl="0" indent="-74295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600"/>
              <a:buFont typeface="Calibri"/>
              <a:buAutoNum type="alphaLcParenR"/>
            </a:pPr>
            <a:r>
              <a:rPr lang="fr-FR" sz="3600">
                <a:solidFill>
                  <a:schemeClr val="dk1"/>
                </a:solidFill>
              </a:rPr>
              <a:t>Anomalies précoces</a:t>
            </a:r>
            <a:endParaRPr/>
          </a:p>
        </p:txBody>
      </p:sp>
      <p:sp>
        <p:nvSpPr>
          <p:cNvPr id="563" name="Google Shape;563;p7"/>
          <p:cNvSpPr txBox="1"/>
          <p:nvPr/>
        </p:nvSpPr>
        <p:spPr>
          <a:xfrm>
            <a:off x="598488" y="1385064"/>
            <a:ext cx="10886281" cy="4943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8575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🚀"/>
            </a:pPr>
            <a:r>
              <a:rPr lang="fr-FR" sz="1800" b="1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Duplication de DAX1 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chez un 46 XY → phénotype féminin</a:t>
            </a:r>
            <a:endParaRPr/>
          </a:p>
          <a:p>
            <a:pPr marL="342900" marR="0" lvl="0" indent="-285750" algn="ctr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🚀"/>
            </a:pPr>
            <a:r>
              <a:rPr lang="fr-FR" sz="1800" b="1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Mutation de WT1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blocage de SRY et d’AMH → phénotype féminin + tumeurs rénales </a:t>
            </a:r>
            <a:endParaRPr/>
          </a:p>
          <a:p>
            <a:pPr marL="0" marR="0" lvl="0" indent="125729" algn="ctr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Noto Sans Symbols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 syndromes liés à la mutation de WT1 : </a:t>
            </a:r>
            <a:endParaRPr/>
          </a:p>
          <a:p>
            <a:pPr marL="114300" marR="0" lvl="0" indent="-114300" algn="ctr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🛸"/>
            </a:pPr>
            <a:r>
              <a:rPr lang="fr-FR" sz="1800" b="1">
                <a:solidFill>
                  <a:srgbClr val="1E5F9F"/>
                </a:solidFill>
                <a:latin typeface="Calibri"/>
                <a:ea typeface="Calibri"/>
                <a:cs typeface="Calibri"/>
                <a:sym typeface="Calibri"/>
              </a:rPr>
              <a:t>Syndrome de Denys-Drash 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DSD + sclérose glomérulaire focale + tumeurs rénales </a:t>
            </a:r>
            <a:endParaRPr/>
          </a:p>
          <a:p>
            <a:pPr marL="114300" marR="0" lvl="0" indent="-114300" algn="ctr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🛸"/>
            </a:pPr>
            <a:r>
              <a:rPr lang="fr-FR" sz="1800" b="1">
                <a:solidFill>
                  <a:srgbClr val="1E5F9F"/>
                </a:solidFill>
                <a:latin typeface="Calibri"/>
                <a:ea typeface="Calibri"/>
                <a:cs typeface="Calibri"/>
                <a:sym typeface="Calibri"/>
              </a:rPr>
              <a:t>Syndrome WAGR 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DSD + aniridie + retard mental modéré à sévère + tumeurs rénales </a:t>
            </a:r>
            <a:endParaRPr/>
          </a:p>
          <a:p>
            <a:pPr marL="114300" marR="0" lvl="0" indent="-114300" algn="ctr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🛸"/>
            </a:pPr>
            <a:r>
              <a:rPr lang="fr-FR" sz="1800" b="1">
                <a:solidFill>
                  <a:srgbClr val="1E5F9F"/>
                </a:solidFill>
                <a:latin typeface="Calibri"/>
                <a:ea typeface="Calibri"/>
                <a:cs typeface="Calibri"/>
                <a:sym typeface="Calibri"/>
              </a:rPr>
              <a:t>Syndrome de Frasier 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(le plus modéré)= DSD + syndrome néphrotique</a:t>
            </a:r>
            <a:b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285750" algn="ctr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🚀"/>
            </a:pPr>
            <a:r>
              <a:rPr lang="fr-FR" sz="1800" b="1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Mutation de SF1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non formation de la gonade et des surrénales → phénotype féminin +  insuffisance surrénale</a:t>
            </a:r>
            <a:endParaRPr/>
          </a:p>
          <a:p>
            <a:pPr marL="342900" marR="0" lvl="0" indent="-285750" algn="ctr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🚀"/>
            </a:pPr>
            <a:r>
              <a:rPr lang="fr-FR" sz="1800" b="1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Mutation de SOX9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phénotype féminin avec dysplasie campomélique et parfois vrai nanisme </a:t>
            </a:r>
            <a:endParaRPr/>
          </a:p>
          <a:p>
            <a:pPr marL="0" marR="0" lvl="0" indent="125729" algn="ctr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Noto Sans Symbols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p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569" name="Google Shape;569;p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570" name="Google Shape;570;p8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571" name="Google Shape;571;p8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8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8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8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8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8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8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8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8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8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8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8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8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8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8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accent1">
                  <a:alpha val="11764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8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8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098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8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8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590;p8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91" name="Google Shape;591;p8"/>
          <p:cNvSpPr txBox="1">
            <a:spLocks noGrp="1"/>
          </p:cNvSpPr>
          <p:nvPr>
            <p:ph type="title"/>
          </p:nvPr>
        </p:nvSpPr>
        <p:spPr>
          <a:xfrm>
            <a:off x="1306513" y="433581"/>
            <a:ext cx="9438217" cy="1023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b" anchorCtr="0">
            <a:normAutofit/>
          </a:bodyPr>
          <a:lstStyle/>
          <a:p>
            <a:pPr marL="742950" lvl="0" indent="-74295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8FA1CF"/>
              </a:buClr>
              <a:buSzPts val="3300"/>
              <a:buFont typeface="Calibri"/>
              <a:buAutoNum type="alphaLcParenR" startAt="2"/>
            </a:pPr>
            <a:r>
              <a:rPr lang="fr-FR" sz="3300">
                <a:solidFill>
                  <a:schemeClr val="dk1"/>
                </a:solidFill>
              </a:rPr>
              <a:t>Anomalies de la différenciation sexuelle chez les 46XX</a:t>
            </a:r>
            <a:endParaRPr/>
          </a:p>
        </p:txBody>
      </p:sp>
      <p:sp>
        <p:nvSpPr>
          <p:cNvPr id="592" name="Google Shape;592;p8"/>
          <p:cNvSpPr txBox="1"/>
          <p:nvPr/>
        </p:nvSpPr>
        <p:spPr>
          <a:xfrm>
            <a:off x="484188" y="1849821"/>
            <a:ext cx="5412115" cy="393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000" b="1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Hyperplasie congénitale des surrénales par déficit en 21-hydroxylase:</a:t>
            </a:r>
            <a:endParaRPr/>
          </a:p>
          <a:p>
            <a:pPr marL="0" marR="0" lvl="0" indent="0" algn="ctr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r-FR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Autosomique récessive, 50 naissances par an en France dans sa forme classique</a:t>
            </a:r>
            <a:endParaRPr/>
          </a:p>
        </p:txBody>
      </p:sp>
      <p:graphicFrame>
        <p:nvGraphicFramePr>
          <p:cNvPr id="593" name="Google Shape;593;p8"/>
          <p:cNvGraphicFramePr/>
          <p:nvPr/>
        </p:nvGraphicFramePr>
        <p:xfrm>
          <a:off x="6776942" y="2707754"/>
          <a:ext cx="4626850" cy="2174600"/>
        </p:xfrm>
        <a:graphic>
          <a:graphicData uri="http://schemas.openxmlformats.org/drawingml/2006/table">
            <a:tbl>
              <a:tblPr firstRow="1" bandRow="1">
                <a:noFill/>
                <a:tableStyleId>{67953667-B4E9-4FCE-B017-C45CD1F0E7B9}</a:tableStyleId>
              </a:tblPr>
              <a:tblGrid>
                <a:gridCol w="2503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3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761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Forme classique</a:t>
                      </a:r>
                      <a:endParaRPr/>
                    </a:p>
                  </a:txBody>
                  <a:tcPr marL="91375" marR="91375" marT="45675" marB="4567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Forme non classique</a:t>
                      </a:r>
                      <a:endParaRPr/>
                    </a:p>
                  </a:txBody>
                  <a:tcPr marL="91375" marR="91375" marT="45675" marB="4567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98475">
                <a:tc>
                  <a:txBody>
                    <a:bodyPr/>
                    <a:lstStyle/>
                    <a:p>
                      <a:pPr marL="285750" marR="0" lvl="0" indent="-28575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Char char="-"/>
                      </a:pPr>
                      <a:r>
                        <a:rPr lang="fr-FR" sz="18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Sévère</a:t>
                      </a:r>
                      <a:endParaRPr/>
                    </a:p>
                    <a:p>
                      <a:pPr marL="285750" marR="0" lvl="0" indent="-28575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Char char="-"/>
                      </a:pPr>
                      <a:r>
                        <a:rPr lang="fr-FR" sz="18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Dès la naissance: insuffisance rénale aigüe, choc vasoplégique</a:t>
                      </a:r>
                      <a:endParaRPr/>
                    </a:p>
                  </a:txBody>
                  <a:tcPr marL="91375" marR="91375" marT="45675" marB="45675" anchor="ctr"/>
                </a:tc>
                <a:tc>
                  <a:txBody>
                    <a:bodyPr/>
                    <a:lstStyle/>
                    <a:p>
                      <a:pPr marL="285750" marR="0" lvl="0" indent="-28575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Char char="-"/>
                      </a:pPr>
                      <a:r>
                        <a:rPr lang="fr-FR" sz="18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Modérée</a:t>
                      </a:r>
                      <a:endParaRPr/>
                    </a:p>
                    <a:p>
                      <a:pPr marL="285750" marR="0" lvl="0" indent="-28575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Char char="-"/>
                      </a:pPr>
                      <a:r>
                        <a:rPr lang="fr-FR" sz="18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Petite enfance, puberté</a:t>
                      </a:r>
                      <a:endParaRPr/>
                    </a:p>
                  </a:txBody>
                  <a:tcPr marL="91375" marR="91375" marT="45675" marB="4567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94" name="Google Shape;594;p8" descr="Lune et étoiles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72128" y="289484"/>
            <a:ext cx="670954" cy="670954"/>
          </a:xfrm>
          <a:prstGeom prst="rect">
            <a:avLst/>
          </a:prstGeom>
          <a:noFill/>
          <a:ln>
            <a:noFill/>
          </a:ln>
        </p:spPr>
      </p:pic>
      <p:pic>
        <p:nvPicPr>
          <p:cNvPr id="595" name="Google Shape;595;p8" descr="Homme changeant un bébé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08212" y="6031043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6" name="Google Shape;596;p8" descr="Saturne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21047" y="5353475"/>
            <a:ext cx="524313" cy="524313"/>
          </a:xfrm>
          <a:prstGeom prst="rect">
            <a:avLst/>
          </a:prstGeom>
          <a:noFill/>
          <a:ln>
            <a:noFill/>
          </a:ln>
        </p:spPr>
      </p:pic>
      <p:pic>
        <p:nvPicPr>
          <p:cNvPr id="597" name="Google Shape;597;p8" descr="Planète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1665001">
            <a:off x="6013197" y="5698409"/>
            <a:ext cx="668724" cy="668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98" name="Google Shape;598;p8" descr="Paysage spatial contour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181551" y="6111582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9" name="Google Shape;599;p8" descr="Système solaire contour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757282" y="5673047"/>
            <a:ext cx="520041" cy="5200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605" name="Google Shape;605;p9"/>
          <p:cNvSpPr/>
          <p:nvPr/>
        </p:nvSpPr>
        <p:spPr>
          <a:xfrm rot="-263873">
            <a:off x="296272" y="1026251"/>
            <a:ext cx="7298578" cy="5088488"/>
          </a:xfrm>
          <a:custGeom>
            <a:avLst/>
            <a:gdLst/>
            <a:ahLst/>
            <a:cxnLst/>
            <a:rect l="l" t="t" r="r" b="b"/>
            <a:pathLst>
              <a:path w="7817532" h="5450297" extrusionOk="0">
                <a:moveTo>
                  <a:pt x="36549" y="2751085"/>
                </a:moveTo>
                <a:cubicBezTo>
                  <a:pt x="-281221" y="925127"/>
                  <a:pt x="1526121" y="-147339"/>
                  <a:pt x="3396884" y="16410"/>
                </a:cubicBezTo>
                <a:cubicBezTo>
                  <a:pt x="5267647" y="180159"/>
                  <a:pt x="7817532" y="1453184"/>
                  <a:pt x="7817532" y="3383382"/>
                </a:cubicBezTo>
                <a:cubicBezTo>
                  <a:pt x="7700800" y="5342763"/>
                  <a:pt x="5024455" y="5532775"/>
                  <a:pt x="3727624" y="5427392"/>
                </a:cubicBezTo>
                <a:cubicBezTo>
                  <a:pt x="2430794" y="5322009"/>
                  <a:pt x="354319" y="4577043"/>
                  <a:pt x="36549" y="27510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606" name="Google Shape;606;p9"/>
          <p:cNvSpPr/>
          <p:nvPr/>
        </p:nvSpPr>
        <p:spPr>
          <a:xfrm rot="-2700000">
            <a:off x="3554541" y="-619573"/>
            <a:ext cx="9016699" cy="8033868"/>
          </a:xfrm>
          <a:custGeom>
            <a:avLst/>
            <a:gdLst/>
            <a:ahLst/>
            <a:cxnLst/>
            <a:rect l="l" t="t" r="r" b="b"/>
            <a:pathLst>
              <a:path w="9016699" h="8033868" extrusionOk="0">
                <a:moveTo>
                  <a:pt x="6078066" y="782055"/>
                </a:moveTo>
                <a:lnTo>
                  <a:pt x="8705208" y="3409197"/>
                </a:lnTo>
                <a:lnTo>
                  <a:pt x="8793057" y="3617452"/>
                </a:lnTo>
                <a:cubicBezTo>
                  <a:pt x="8935615" y="3988374"/>
                  <a:pt x="9016699" y="4381324"/>
                  <a:pt x="9016699" y="4793120"/>
                </a:cubicBezTo>
                <a:cubicBezTo>
                  <a:pt x="9008675" y="4960329"/>
                  <a:pt x="8989449" y="5120121"/>
                  <a:pt x="8960084" y="5272709"/>
                </a:cubicBezTo>
                <a:lnTo>
                  <a:pt x="8920563" y="5444162"/>
                </a:lnTo>
                <a:lnTo>
                  <a:pt x="6620466" y="7744259"/>
                </a:lnTo>
                <a:lnTo>
                  <a:pt x="6480006" y="7795347"/>
                </a:lnTo>
                <a:cubicBezTo>
                  <a:pt x="5726471" y="8035167"/>
                  <a:pt x="4953020" y="8083925"/>
                  <a:pt x="4389696" y="7987178"/>
                </a:cubicBezTo>
                <a:cubicBezTo>
                  <a:pt x="4014146" y="7922680"/>
                  <a:pt x="3559510" y="7740111"/>
                  <a:pt x="3086984" y="7466023"/>
                </a:cubicBezTo>
                <a:lnTo>
                  <a:pt x="3024300" y="7426965"/>
                </a:lnTo>
                <a:lnTo>
                  <a:pt x="519567" y="4922232"/>
                </a:lnTo>
                <a:lnTo>
                  <a:pt x="419495" y="4733719"/>
                </a:lnTo>
                <a:cubicBezTo>
                  <a:pt x="181303" y="4258474"/>
                  <a:pt x="28977" y="3756361"/>
                  <a:pt x="3514" y="3245168"/>
                </a:cubicBezTo>
                <a:cubicBezTo>
                  <a:pt x="-112889" y="908287"/>
                  <a:pt x="2691131" y="-221884"/>
                  <a:pt x="4193329" y="36108"/>
                </a:cubicBezTo>
                <a:cubicBezTo>
                  <a:pt x="4662766" y="116730"/>
                  <a:pt x="5309837" y="354143"/>
                  <a:pt x="5977677" y="722908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607" name="Google Shape;607;p9"/>
          <p:cNvSpPr txBox="1">
            <a:spLocks noGrp="1"/>
          </p:cNvSpPr>
          <p:nvPr>
            <p:ph type="title"/>
          </p:nvPr>
        </p:nvSpPr>
        <p:spPr>
          <a:xfrm>
            <a:off x="531628" y="2349925"/>
            <a:ext cx="2717986" cy="24564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EFF"/>
              </a:buClr>
              <a:buSzPts val="2700"/>
              <a:buFont typeface="Calibri"/>
              <a:buNone/>
            </a:pPr>
            <a:r>
              <a:rPr lang="fr-FR" sz="2700" dirty="0"/>
              <a:t>Caractéristiques du bloc en 21OH</a:t>
            </a:r>
            <a:endParaRPr dirty="0"/>
          </a:p>
        </p:txBody>
      </p:sp>
      <p:sp>
        <p:nvSpPr>
          <p:cNvPr id="608" name="Google Shape;608;p9"/>
          <p:cNvSpPr txBox="1">
            <a:spLocks noGrp="1"/>
          </p:cNvSpPr>
          <p:nvPr>
            <p:ph type="body" idx="1"/>
          </p:nvPr>
        </p:nvSpPr>
        <p:spPr>
          <a:xfrm>
            <a:off x="4846319" y="1111249"/>
            <a:ext cx="6554001" cy="4635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228600" lvl="0" indent="-22860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980"/>
              <a:buFont typeface="Arial"/>
              <a:buChar char="★"/>
            </a:pP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Excès d’androgènes </a:t>
            </a:r>
            <a:endParaRPr/>
          </a:p>
          <a:p>
            <a:pPr marL="22860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1980"/>
              <a:buFont typeface="Arial"/>
              <a:buChar char="★"/>
            </a:pP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Déficit en cortisol </a:t>
            </a:r>
            <a:endParaRPr/>
          </a:p>
          <a:p>
            <a:pPr marL="22860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1980"/>
              <a:buFont typeface="Arial"/>
              <a:buChar char="★"/>
            </a:pP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Perte de sel due au déficit en aldostérone 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(permet normalement la réabsorption de Na+ au niveau rénal) </a:t>
            </a:r>
            <a:endParaRPr/>
          </a:p>
          <a:p>
            <a:pPr marL="22860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1980"/>
              <a:buFont typeface="Arial"/>
              <a:buChar char="★"/>
            </a:pP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Virilisation des OGE chez la fille 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(de l’hypertrophie clitoridienne à un aspect masculin des OGE sans gonade palpable) avec </a:t>
            </a: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un utérus et des ovaires normaux </a:t>
            </a:r>
            <a:endParaRPr/>
          </a:p>
        </p:txBody>
      </p:sp>
      <p:pic>
        <p:nvPicPr>
          <p:cNvPr id="609" name="Google Shape;609;p9" descr="Fusé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7097" y="5618267"/>
            <a:ext cx="971653" cy="971653"/>
          </a:xfrm>
          <a:prstGeom prst="rect">
            <a:avLst/>
          </a:prstGeom>
          <a:noFill/>
          <a:ln>
            <a:noFill/>
          </a:ln>
        </p:spPr>
      </p:pic>
      <p:pic>
        <p:nvPicPr>
          <p:cNvPr id="610" name="Google Shape;610;p9" descr="Venteux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8403730">
            <a:off x="494107" y="6359554"/>
            <a:ext cx="525977" cy="525977"/>
          </a:xfrm>
          <a:prstGeom prst="rect">
            <a:avLst/>
          </a:prstGeom>
          <a:noFill/>
          <a:ln>
            <a:noFill/>
          </a:ln>
        </p:spPr>
      </p:pic>
      <p:pic>
        <p:nvPicPr>
          <p:cNvPr id="611" name="Google Shape;611;p9" descr="Étoile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1458996">
            <a:off x="4209156" y="422973"/>
            <a:ext cx="323879" cy="323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612" name="Google Shape;612;p9" descr="Étoile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478139">
            <a:off x="3707182" y="512851"/>
            <a:ext cx="362201" cy="362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13" name="Google Shape;613;p9" descr="Étoile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2009051">
            <a:off x="3775864" y="68409"/>
            <a:ext cx="380799" cy="380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619" name="Google Shape;619;p10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620" name="Google Shape;620;p10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621" name="Google Shape;621;p10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622;p10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623;p10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624;p10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625;p10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10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627;p10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628;p10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629;p10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630;p10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" name="Google Shape;631;p10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10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" name="Google Shape;633;p10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10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10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accent1">
                  <a:alpha val="11764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10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10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098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10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9" name="Google Shape;639;p10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10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41" name="Google Shape;641;p10"/>
          <p:cNvSpPr txBox="1">
            <a:spLocks noGrp="1"/>
          </p:cNvSpPr>
          <p:nvPr>
            <p:ph type="title"/>
          </p:nvPr>
        </p:nvSpPr>
        <p:spPr>
          <a:xfrm>
            <a:off x="2730236" y="434548"/>
            <a:ext cx="7428442" cy="1023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b" anchorCtr="0">
            <a:normAutofit/>
          </a:bodyPr>
          <a:lstStyle/>
          <a:p>
            <a:pPr marL="742950" lvl="0" indent="-74295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300"/>
              <a:buFont typeface="Calibri"/>
              <a:buAutoNum type="alphaLcParenR" startAt="3"/>
            </a:pPr>
            <a:r>
              <a:rPr lang="fr-FR" sz="3300">
                <a:solidFill>
                  <a:schemeClr val="dk1"/>
                </a:solidFill>
              </a:rPr>
              <a:t>Anomalies moléculaires chez les 46XX</a:t>
            </a:r>
            <a:endParaRPr/>
          </a:p>
        </p:txBody>
      </p:sp>
      <p:sp>
        <p:nvSpPr>
          <p:cNvPr id="642" name="Google Shape;642;p10"/>
          <p:cNvSpPr txBox="1">
            <a:spLocks noGrp="1"/>
          </p:cNvSpPr>
          <p:nvPr>
            <p:ph type="body" idx="1"/>
          </p:nvPr>
        </p:nvSpPr>
        <p:spPr>
          <a:xfrm>
            <a:off x="2780271" y="2161347"/>
            <a:ext cx="8517968" cy="4271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2185"/>
              <a:buFont typeface="Arial"/>
              <a:buChar char="🚀"/>
            </a:pP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1900" b="1" u="sng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WNT4</a:t>
            </a:r>
            <a:r>
              <a:rPr lang="fr-FR" sz="1900" u="sng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70"/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19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Protéine</a:t>
            </a: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1900">
                <a:latin typeface="Calibri"/>
                <a:ea typeface="Calibri"/>
                <a:cs typeface="Calibri"/>
                <a:sym typeface="Calibri"/>
              </a:rPr>
              <a:t>se fixe —&gt; blocage de la destruction ß-caténine + activation des gènes WNT4 dépendants </a:t>
            </a:r>
            <a:endParaRPr/>
          </a:p>
          <a:p>
            <a:pPr marL="228600" lvl="0" indent="-22860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090"/>
              <a:buFont typeface="Arial"/>
              <a:buChar char="🛸"/>
            </a:pPr>
            <a:r>
              <a:rPr lang="fr-FR" sz="19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 Suppresseur de la différenciation sexuelle masculine </a:t>
            </a:r>
            <a:endParaRPr sz="19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090"/>
              <a:buFont typeface="Arial"/>
              <a:buChar char="🛸"/>
            </a:pPr>
            <a:r>
              <a:rPr lang="fr-FR" sz="1900">
                <a:latin typeface="Calibri"/>
                <a:ea typeface="Calibri"/>
                <a:cs typeface="Calibri"/>
                <a:sym typeface="Calibri"/>
              </a:rPr>
              <a:t> Promoteur de la différenciation des canaux de Müller </a:t>
            </a:r>
            <a:endParaRPr/>
          </a:p>
          <a:p>
            <a:pPr marL="228600" lvl="0" indent="-22860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090"/>
              <a:buFont typeface="Arial"/>
              <a:buChar char="🛸"/>
            </a:pPr>
            <a:r>
              <a:rPr lang="fr-FR" sz="1900">
                <a:latin typeface="Calibri"/>
                <a:ea typeface="Calibri"/>
                <a:cs typeface="Calibri"/>
                <a:sym typeface="Calibri"/>
              </a:rPr>
              <a:t> Gène de maintenance du développement ovarien et folliculaire </a:t>
            </a:r>
            <a:endParaRPr/>
          </a:p>
          <a:p>
            <a:pPr marL="228600" lvl="0" indent="-22860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090"/>
              <a:buFont typeface="Arial"/>
              <a:buChar char="🛸"/>
            </a:pP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 Inactivation chez la femme —&gt; </a:t>
            </a:r>
            <a:r>
              <a:rPr lang="fr-FR" sz="19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insuffisance ovarienne précoce + absence d’utérus </a:t>
            </a:r>
            <a:endParaRPr sz="19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/>
          </a:p>
        </p:txBody>
      </p:sp>
      <p:pic>
        <p:nvPicPr>
          <p:cNvPr id="643" name="Google Shape;643;p10" descr="Lune et étoiles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77739">
            <a:off x="274391" y="236387"/>
            <a:ext cx="914400" cy="91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p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649" name="Google Shape;649;p11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650" name="Google Shape;650;p11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651" name="Google Shape;651;p11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11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11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11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11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11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11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11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11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11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11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11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11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11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11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accent1">
                  <a:alpha val="11764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11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11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098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11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11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11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71" name="Google Shape;671;p11"/>
          <p:cNvSpPr txBox="1">
            <a:spLocks noGrp="1"/>
          </p:cNvSpPr>
          <p:nvPr>
            <p:ph type="body" idx="1"/>
          </p:nvPr>
        </p:nvSpPr>
        <p:spPr>
          <a:xfrm>
            <a:off x="2990647" y="955675"/>
            <a:ext cx="7550942" cy="4729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300"/>
              <a:buFont typeface="Arial"/>
              <a:buChar char="🚀"/>
            </a:pPr>
            <a:r>
              <a:rPr lang="fr-FR" sz="2000" b="1" i="0" u="sng" strike="noStrike" cap="none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RSPO1</a:t>
            </a:r>
            <a:r>
              <a:rPr lang="fr-FR" sz="2000" b="0" i="0" u="sng" strike="noStrike" cap="none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endParaRPr/>
          </a:p>
          <a:p>
            <a:pPr marL="0" marR="0" lvl="0" indent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Noto Sans Symbols"/>
              <a:buNone/>
            </a:pP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Arial"/>
              <a:buChar char="🛸"/>
            </a:pPr>
            <a:r>
              <a:rPr lang="fr-FR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Stabilisation de la ß-caténine, </a:t>
            </a:r>
            <a:r>
              <a:rPr lang="fr-FR" sz="1800" b="1" i="0" u="none" strike="noStrike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synergique avec WNT4 </a:t>
            </a:r>
            <a:r>
              <a:rPr lang="fr-FR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dans les ovaires </a:t>
            </a:r>
            <a:endParaRPr/>
          </a:p>
          <a:p>
            <a:pPr marL="228600" marR="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Arial"/>
              <a:buChar char="🛸"/>
            </a:pPr>
            <a:r>
              <a:rPr lang="fr-FR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Aucun rôle dans le développement testiculaire </a:t>
            </a:r>
            <a:endParaRPr/>
          </a:p>
          <a:p>
            <a:pPr marL="228600" marR="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Arial"/>
              <a:buChar char="🛸"/>
            </a:pPr>
            <a:r>
              <a:rPr lang="fr-FR" sz="1800" b="1" i="0" u="none" strike="noStrike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 Indispensable au développement ovarien </a:t>
            </a:r>
            <a:endParaRPr sz="1800" b="0" i="0" u="none" strike="noStrike" cap="none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Arial"/>
              <a:buChar char="🛸"/>
            </a:pPr>
            <a:r>
              <a:rPr lang="fr-FR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Inactivation —&gt; absence de dérivés müllériens + masculinisation OGI et OGE</a:t>
            </a:r>
            <a:endParaRPr/>
          </a:p>
          <a:p>
            <a:pPr marL="228600" marR="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80"/>
              <a:buFont typeface="Arial"/>
              <a:buChar char="🛸"/>
            </a:pPr>
            <a:r>
              <a:rPr lang="fr-FR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1800" b="1" i="0" u="none" strike="noStrike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Ne peut pas agir seule</a:t>
            </a:r>
            <a:r>
              <a:rPr lang="fr-FR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gène FOXL2</a:t>
            </a:r>
            <a:endParaRPr/>
          </a:p>
          <a:p>
            <a:pPr marL="0" marR="0" lvl="0" indent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Noto Sans Symbols"/>
              <a:buNone/>
            </a:pPr>
            <a:endParaRPr sz="1600" b="0" i="0" u="none" strike="noStrike" cap="none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672" name="Google Shape;672;p11" descr="Télescop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1638" y="5961857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3" name="Google Shape;673;p11" descr="Étoiles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46506" y="138112"/>
            <a:ext cx="688976" cy="688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74" name="Google Shape;674;p11" descr="Planète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00015" y="5690974"/>
            <a:ext cx="435189" cy="435189"/>
          </a:xfrm>
          <a:prstGeom prst="rect">
            <a:avLst/>
          </a:prstGeom>
          <a:noFill/>
          <a:ln>
            <a:noFill/>
          </a:ln>
        </p:spPr>
      </p:pic>
      <p:pic>
        <p:nvPicPr>
          <p:cNvPr id="675" name="Google Shape;675;p11" descr="Héros contou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376933" y="632983"/>
            <a:ext cx="534043" cy="5340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1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681" name="Google Shape;681;p12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682" name="Google Shape;682;p12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683" name="Google Shape;683;p12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" name="Google Shape;684;p12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" name="Google Shape;685;p12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" name="Google Shape;686;p12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" name="Google Shape;687;p12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7647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" name="Google Shape;688;p12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" name="Google Shape;689;p12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" name="Google Shape;690;p12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490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" name="Google Shape;691;p12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" name="Google Shape;692;p12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" name="Google Shape;693;p12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2941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694;p12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695;p12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696;p12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697;p12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accent1">
                  <a:alpha val="11764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698;p12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1764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699;p12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1098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" name="Google Shape;700;p12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" name="Google Shape;701;p12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200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702;p12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accent1">
                  <a:alpha val="784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03" name="Google Shape;703;p12"/>
          <p:cNvSpPr txBox="1">
            <a:spLocks noGrp="1"/>
          </p:cNvSpPr>
          <p:nvPr>
            <p:ph type="body" idx="1"/>
          </p:nvPr>
        </p:nvSpPr>
        <p:spPr>
          <a:xfrm>
            <a:off x="1838326" y="441860"/>
            <a:ext cx="7864894" cy="57241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2300"/>
              <a:buFont typeface="Arial"/>
              <a:buChar char="🚀"/>
            </a:pPr>
            <a:r>
              <a:rPr lang="fr-FR" sz="2000" b="1" u="sng">
                <a:solidFill>
                  <a:srgbClr val="498DF1"/>
                </a:solidFill>
                <a:latin typeface="Calibri"/>
                <a:ea typeface="Calibri"/>
                <a:cs typeface="Calibri"/>
                <a:sym typeface="Calibri"/>
              </a:rPr>
              <a:t>FOXL2:</a:t>
            </a:r>
            <a:endParaRPr/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300"/>
              <a:buNone/>
            </a:pPr>
            <a:endParaRPr sz="2000" b="1" u="sng">
              <a:solidFill>
                <a:srgbClr val="498DF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 Facteur de transcription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 Marqueur le plus précoce de la différenciation ovarienne </a:t>
            </a:r>
            <a:endParaRPr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 Blocage de SOX9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 Développement et maintenance de la réserve folliculaire ovarienne 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 Invalidation conditionnelle —&gt; architecture de type tubes séminifères</a:t>
            </a:r>
            <a:endParaRPr/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r>
              <a:rPr lang="fr-FR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✙ 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Mutation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sur le 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bras long du K3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—&gt; </a:t>
            </a:r>
            <a:r>
              <a:rPr lang="fr-FR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Syndrome BPES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, autosomique dominant: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1800"/>
              <a:buFont typeface="Arial"/>
              <a:buChar char="★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Blépharophimosis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1800"/>
              <a:buFont typeface="Arial"/>
              <a:buChar char="★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Ptosis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1800"/>
              <a:buFont typeface="Arial"/>
              <a:buChar char="★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Epicanthus 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1800"/>
              <a:buFont typeface="Arial"/>
              <a:buChar char="★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Insuffisance ovarienne précoce</a:t>
            </a:r>
            <a:endParaRPr/>
          </a:p>
        </p:txBody>
      </p:sp>
      <p:sp>
        <p:nvSpPr>
          <p:cNvPr id="704" name="Google Shape;704;p12"/>
          <p:cNvSpPr txBox="1"/>
          <p:nvPr/>
        </p:nvSpPr>
        <p:spPr>
          <a:xfrm>
            <a:off x="5488550" y="4779169"/>
            <a:ext cx="608852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800"/>
              <a:buFont typeface="Arial"/>
              <a:buChar char="●"/>
            </a:pPr>
            <a:r>
              <a:rPr lang="fr-FR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Type I 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anomalies oculaires associées à l’infertilité féminine </a:t>
            </a:r>
            <a:endParaRPr/>
          </a:p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800"/>
              <a:buFont typeface="Arial"/>
              <a:buChar char="●"/>
            </a:pPr>
            <a:r>
              <a:rPr lang="fr-FR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Type II </a:t>
            </a:r>
            <a:r>
              <a:rPr lang="fr-FR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anomalies oculaires isolées 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" name="Google Shape;709;p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710" name="Google Shape;710;p13"/>
          <p:cNvSpPr/>
          <p:nvPr/>
        </p:nvSpPr>
        <p:spPr>
          <a:xfrm rot="-263873">
            <a:off x="296272" y="1026251"/>
            <a:ext cx="7298578" cy="5088488"/>
          </a:xfrm>
          <a:custGeom>
            <a:avLst/>
            <a:gdLst/>
            <a:ahLst/>
            <a:cxnLst/>
            <a:rect l="l" t="t" r="r" b="b"/>
            <a:pathLst>
              <a:path w="7817532" h="5450297" extrusionOk="0">
                <a:moveTo>
                  <a:pt x="36549" y="2751085"/>
                </a:moveTo>
                <a:cubicBezTo>
                  <a:pt x="-281221" y="925127"/>
                  <a:pt x="1526121" y="-147339"/>
                  <a:pt x="3396884" y="16410"/>
                </a:cubicBezTo>
                <a:cubicBezTo>
                  <a:pt x="5267647" y="180159"/>
                  <a:pt x="7817532" y="1453184"/>
                  <a:pt x="7817532" y="3383382"/>
                </a:cubicBezTo>
                <a:cubicBezTo>
                  <a:pt x="7700800" y="5342763"/>
                  <a:pt x="5024455" y="5532775"/>
                  <a:pt x="3727624" y="5427392"/>
                </a:cubicBezTo>
                <a:cubicBezTo>
                  <a:pt x="2430794" y="5322009"/>
                  <a:pt x="354319" y="4577043"/>
                  <a:pt x="36549" y="27510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711" name="Google Shape;711;p13"/>
          <p:cNvSpPr/>
          <p:nvPr/>
        </p:nvSpPr>
        <p:spPr>
          <a:xfrm rot="-2700000">
            <a:off x="3554541" y="-619573"/>
            <a:ext cx="9016699" cy="8033868"/>
          </a:xfrm>
          <a:custGeom>
            <a:avLst/>
            <a:gdLst/>
            <a:ahLst/>
            <a:cxnLst/>
            <a:rect l="l" t="t" r="r" b="b"/>
            <a:pathLst>
              <a:path w="9016699" h="8033868" extrusionOk="0">
                <a:moveTo>
                  <a:pt x="6078066" y="782055"/>
                </a:moveTo>
                <a:lnTo>
                  <a:pt x="8705208" y="3409197"/>
                </a:lnTo>
                <a:lnTo>
                  <a:pt x="8793057" y="3617452"/>
                </a:lnTo>
                <a:cubicBezTo>
                  <a:pt x="8935615" y="3988374"/>
                  <a:pt x="9016699" y="4381324"/>
                  <a:pt x="9016699" y="4793120"/>
                </a:cubicBezTo>
                <a:cubicBezTo>
                  <a:pt x="9008675" y="4960329"/>
                  <a:pt x="8989449" y="5120121"/>
                  <a:pt x="8960084" y="5272709"/>
                </a:cubicBezTo>
                <a:lnTo>
                  <a:pt x="8920563" y="5444162"/>
                </a:lnTo>
                <a:lnTo>
                  <a:pt x="6620466" y="7744259"/>
                </a:lnTo>
                <a:lnTo>
                  <a:pt x="6480006" y="7795347"/>
                </a:lnTo>
                <a:cubicBezTo>
                  <a:pt x="5726471" y="8035167"/>
                  <a:pt x="4953020" y="8083925"/>
                  <a:pt x="4389696" y="7987178"/>
                </a:cubicBezTo>
                <a:cubicBezTo>
                  <a:pt x="4014146" y="7922680"/>
                  <a:pt x="3559510" y="7740111"/>
                  <a:pt x="3086984" y="7466023"/>
                </a:cubicBezTo>
                <a:lnTo>
                  <a:pt x="3024300" y="7426965"/>
                </a:lnTo>
                <a:lnTo>
                  <a:pt x="519567" y="4922232"/>
                </a:lnTo>
                <a:lnTo>
                  <a:pt x="419495" y="4733719"/>
                </a:lnTo>
                <a:cubicBezTo>
                  <a:pt x="181303" y="4258474"/>
                  <a:pt x="28977" y="3756361"/>
                  <a:pt x="3514" y="3245168"/>
                </a:cubicBezTo>
                <a:cubicBezTo>
                  <a:pt x="-112889" y="908287"/>
                  <a:pt x="2691131" y="-221884"/>
                  <a:pt x="4193329" y="36108"/>
                </a:cubicBezTo>
                <a:cubicBezTo>
                  <a:pt x="4662766" y="116730"/>
                  <a:pt x="5309837" y="354143"/>
                  <a:pt x="5977677" y="722908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712" name="Google Shape;712;p13"/>
          <p:cNvSpPr txBox="1">
            <a:spLocks noGrp="1"/>
          </p:cNvSpPr>
          <p:nvPr>
            <p:ph type="title"/>
          </p:nvPr>
        </p:nvSpPr>
        <p:spPr>
          <a:xfrm>
            <a:off x="433523" y="1111250"/>
            <a:ext cx="3238365" cy="3917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742950" lvl="0" indent="-74295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800"/>
              <a:buFont typeface="Calibri"/>
              <a:buAutoNum type="alphaLcParenR" startAt="4"/>
            </a:pPr>
            <a:r>
              <a:rPr lang="fr-FR" sz="2800"/>
              <a:t>Anomalies de la différenciation sexuelle chez les 46XY</a:t>
            </a:r>
            <a:endParaRPr/>
          </a:p>
        </p:txBody>
      </p:sp>
      <p:sp>
        <p:nvSpPr>
          <p:cNvPr id="713" name="Google Shape;713;p13"/>
          <p:cNvSpPr txBox="1">
            <a:spLocks noGrp="1"/>
          </p:cNvSpPr>
          <p:nvPr>
            <p:ph type="body" idx="1"/>
          </p:nvPr>
        </p:nvSpPr>
        <p:spPr>
          <a:xfrm>
            <a:off x="4846319" y="924911"/>
            <a:ext cx="6557405" cy="4821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Calibri"/>
              <a:buAutoNum type="arabicPeriod"/>
            </a:pPr>
            <a:r>
              <a:rPr lang="fr-FR" sz="20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Dysgénésies gonadiques vraies</a:t>
            </a:r>
            <a:endParaRPr/>
          </a:p>
          <a:p>
            <a:pPr marL="342900" lvl="0" indent="-21717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Calibri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070"/>
              <a:buFont typeface="Arial"/>
              <a:buChar char="🚀"/>
            </a:pP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Syndrome de Swyer ou des testicules évanescents:</a:t>
            </a:r>
            <a:endParaRPr/>
          </a:p>
          <a:p>
            <a:pPr marL="228600" lvl="0" indent="-10287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Phénotype féminin 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(OGE et OGI) par absence de SRY </a:t>
            </a:r>
            <a:endParaRPr/>
          </a:p>
          <a:p>
            <a:pPr marL="285750" lvl="0" indent="-28575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Aménorrhée primaire 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à la puberté</a:t>
            </a:r>
            <a:endParaRPr/>
          </a:p>
          <a:p>
            <a:pPr marL="285750" lvl="0" indent="-28575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Font typeface="Arial"/>
              <a:buChar char="🛸"/>
            </a:pP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Gènes responsables: </a:t>
            </a: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SRY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fr-FR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CBX2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 (active SOX9)</a:t>
            </a:r>
            <a:endParaRPr/>
          </a:p>
          <a:p>
            <a:pPr marL="228600" lvl="0" indent="-10287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10287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r>
              <a:rPr lang="fr-FR" sz="2000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✙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 Le risque principal est la survenue d’un </a:t>
            </a:r>
            <a:r>
              <a:rPr lang="fr-FR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gonadoblastome</a:t>
            </a: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 à l’âge adulte (12%)  </a:t>
            </a:r>
            <a:endParaRPr/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/>
          </a:p>
        </p:txBody>
      </p:sp>
      <p:pic>
        <p:nvPicPr>
          <p:cNvPr id="714" name="Google Shape;714;p13" descr="Soucoupe volant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0102" y="5786779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5" name="Google Shape;715;p13" descr="Constellation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80569" y="59566"/>
            <a:ext cx="825561" cy="825561"/>
          </a:xfrm>
          <a:prstGeom prst="rect">
            <a:avLst/>
          </a:prstGeom>
          <a:noFill/>
          <a:ln>
            <a:noFill/>
          </a:ln>
        </p:spPr>
      </p:pic>
      <p:pic>
        <p:nvPicPr>
          <p:cNvPr id="716" name="Google Shape;716;p13" descr="Étoiles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737990">
            <a:off x="975235" y="353671"/>
            <a:ext cx="530482" cy="530482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" name="Google Shape;717;p13" descr="Étoiles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737990">
            <a:off x="2902428" y="238782"/>
            <a:ext cx="444703" cy="4447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" name="Google Shape;722;p14"/>
          <p:cNvSpPr/>
          <p:nvPr/>
        </p:nvSpPr>
        <p:spPr>
          <a:xfrm>
            <a:off x="-1" y="-1"/>
            <a:ext cx="12193060" cy="686920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723" name="Google Shape;723;p14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24" name="Google Shape;724;p14"/>
            <p:cNvSpPr/>
            <p:nvPr/>
          </p:nvSpPr>
          <p:spPr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l" t="t" r="r" b="b"/>
              <a:pathLst>
                <a:path w="2038" h="1169" extrusionOk="0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725;p14"/>
            <p:cNvSpPr/>
            <p:nvPr/>
          </p:nvSpPr>
          <p:spPr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l" t="t" r="r" b="b"/>
              <a:pathLst>
                <a:path w="1549" h="1017" extrusionOk="0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726;p14"/>
            <p:cNvSpPr/>
            <p:nvPr/>
          </p:nvSpPr>
          <p:spPr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l" t="t" r="r" b="b"/>
              <a:pathLst>
                <a:path w="1688" h="1066" extrusionOk="0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727;p14"/>
            <p:cNvSpPr/>
            <p:nvPr/>
          </p:nvSpPr>
          <p:spPr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l" t="t" r="r" b="b"/>
              <a:pathLst>
                <a:path w="2171" h="1326" extrusionOk="0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728;p14"/>
            <p:cNvSpPr/>
            <p:nvPr/>
          </p:nvSpPr>
          <p:spPr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l" t="t" r="r" b="b"/>
              <a:pathLst>
                <a:path w="106" h="143" extrusionOk="0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9" name="Google Shape;729;p14"/>
            <p:cNvSpPr/>
            <p:nvPr/>
          </p:nvSpPr>
          <p:spPr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l" t="t" r="r" b="b"/>
              <a:pathLst>
                <a:path w="2330" h="1452" extrusionOk="0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0" name="Google Shape;730;p14"/>
            <p:cNvSpPr/>
            <p:nvPr/>
          </p:nvSpPr>
          <p:spPr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l" t="t" r="r" b="b"/>
              <a:pathLst>
                <a:path w="1216" h="1436" extrusionOk="0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731;p14"/>
            <p:cNvSpPr/>
            <p:nvPr/>
          </p:nvSpPr>
          <p:spPr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l" t="t" r="r" b="b"/>
              <a:pathLst>
                <a:path w="222" h="129" extrusionOk="0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732;p14"/>
            <p:cNvSpPr/>
            <p:nvPr/>
          </p:nvSpPr>
          <p:spPr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l" t="t" r="r" b="b"/>
              <a:pathLst>
                <a:path w="1174" h="1440" extrusionOk="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733;p14"/>
            <p:cNvSpPr/>
            <p:nvPr/>
          </p:nvSpPr>
          <p:spPr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l" t="t" r="r" b="b"/>
              <a:pathLst>
                <a:path w="125" h="74" extrusionOk="0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734;p14"/>
            <p:cNvSpPr/>
            <p:nvPr/>
          </p:nvSpPr>
          <p:spPr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l" t="t" r="r" b="b"/>
              <a:pathLst>
                <a:path w="1155" h="1440" extrusionOk="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735;p14"/>
            <p:cNvSpPr/>
            <p:nvPr/>
          </p:nvSpPr>
          <p:spPr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l" t="t" r="r" b="b"/>
              <a:pathLst>
                <a:path w="75" h="45" extrusionOk="0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736;p14"/>
            <p:cNvSpPr/>
            <p:nvPr/>
          </p:nvSpPr>
          <p:spPr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l" t="t" r="r" b="b"/>
              <a:pathLst>
                <a:path w="1160" h="1441" extrusionOk="0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737;p14"/>
            <p:cNvSpPr/>
            <p:nvPr/>
          </p:nvSpPr>
          <p:spPr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l" t="t" r="r" b="b"/>
              <a:pathLst>
                <a:path w="1137" h="1440" extrusionOk="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8" name="Google Shape;738;p14"/>
            <p:cNvSpPr/>
            <p:nvPr/>
          </p:nvSpPr>
          <p:spPr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l" t="t" r="r" b="b"/>
              <a:pathLst>
                <a:path w="1058" h="1439" extrusionOk="0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9" name="Google Shape;739;p14"/>
            <p:cNvSpPr/>
            <p:nvPr/>
          </p:nvSpPr>
          <p:spPr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l" t="t" r="r" b="b"/>
              <a:pathLst>
                <a:path w="718" h="575" extrusionOk="0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0" name="Google Shape;740;p14"/>
            <p:cNvSpPr/>
            <p:nvPr/>
          </p:nvSpPr>
          <p:spPr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l" t="t" r="r" b="b"/>
              <a:pathLst>
                <a:path w="620" h="536" extrusionOk="0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1" name="Google Shape;741;p14"/>
            <p:cNvSpPr/>
            <p:nvPr/>
          </p:nvSpPr>
          <p:spPr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l" t="t" r="r" b="b"/>
              <a:pathLst>
                <a:path w="455" h="285" extrusionOk="0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2" name="Google Shape;742;p14"/>
            <p:cNvSpPr/>
            <p:nvPr/>
          </p:nvSpPr>
          <p:spPr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l" t="t" r="r" b="b"/>
              <a:pathLst>
                <a:path w="188" h="112" extrusionOk="0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43" name="Google Shape;743;p14"/>
          <p:cNvSpPr/>
          <p:nvPr/>
        </p:nvSpPr>
        <p:spPr>
          <a:xfrm>
            <a:off x="0" y="0"/>
            <a:ext cx="12192000" cy="2075000"/>
          </a:xfrm>
          <a:custGeom>
            <a:avLst/>
            <a:gdLst/>
            <a:ahLst/>
            <a:cxnLst/>
            <a:rect l="l" t="t" r="r" b="b"/>
            <a:pathLst>
              <a:path w="12192000" h="2075000" extrusionOk="0">
                <a:moveTo>
                  <a:pt x="0" y="0"/>
                </a:moveTo>
                <a:lnTo>
                  <a:pt x="12192000" y="0"/>
                </a:lnTo>
                <a:lnTo>
                  <a:pt x="12192000" y="558112"/>
                </a:lnTo>
                <a:lnTo>
                  <a:pt x="12192000" y="750237"/>
                </a:lnTo>
                <a:lnTo>
                  <a:pt x="12192000" y="1726055"/>
                </a:lnTo>
                <a:lnTo>
                  <a:pt x="12113803" y="1734338"/>
                </a:lnTo>
                <a:cubicBezTo>
                  <a:pt x="10139508" y="1932287"/>
                  <a:pt x="8237152" y="2025290"/>
                  <a:pt x="6753597" y="2057895"/>
                </a:cubicBezTo>
                <a:cubicBezTo>
                  <a:pt x="4940362" y="2097744"/>
                  <a:pt x="2657278" y="2078414"/>
                  <a:pt x="400746" y="1886552"/>
                </a:cubicBezTo>
                <a:lnTo>
                  <a:pt x="0" y="1849576"/>
                </a:lnTo>
                <a:lnTo>
                  <a:pt x="0" y="750237"/>
                </a:lnTo>
                <a:lnTo>
                  <a:pt x="0" y="558112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744" name="Google Shape;744;p14"/>
          <p:cNvSpPr txBox="1">
            <a:spLocks noGrp="1"/>
          </p:cNvSpPr>
          <p:nvPr>
            <p:ph type="title"/>
          </p:nvPr>
        </p:nvSpPr>
        <p:spPr>
          <a:xfrm>
            <a:off x="807720" y="762608"/>
            <a:ext cx="10481519" cy="1003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742950" lvl="0" indent="-74295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600"/>
              <a:buFont typeface="Calibri"/>
              <a:buAutoNum type="arabicPeriod" startAt="2"/>
            </a:pPr>
            <a:r>
              <a:rPr lang="fr-FR" sz="3600" b="1">
                <a:solidFill>
                  <a:srgbClr val="FFC000"/>
                </a:solidFill>
              </a:rPr>
              <a:t>Anomalies de synthèse ou d’action des androgènes </a:t>
            </a:r>
            <a:endParaRPr sz="3600">
              <a:solidFill>
                <a:srgbClr val="FFC000"/>
              </a:solidFill>
            </a:endParaRPr>
          </a:p>
        </p:txBody>
      </p:sp>
      <p:sp>
        <p:nvSpPr>
          <p:cNvPr id="745" name="Google Shape;745;p14"/>
          <p:cNvSpPr txBox="1">
            <a:spLocks noGrp="1"/>
          </p:cNvSpPr>
          <p:nvPr>
            <p:ph type="body" idx="1"/>
          </p:nvPr>
        </p:nvSpPr>
        <p:spPr>
          <a:xfrm>
            <a:off x="609331" y="1943738"/>
            <a:ext cx="4576763" cy="2899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228600" lvl="0" indent="-22860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1980"/>
              <a:buFont typeface="Arial"/>
              <a:buChar char="🚀"/>
            </a:pPr>
            <a:r>
              <a:rPr lang="fr-FR" b="1" u="sng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AMH:</a:t>
            </a:r>
            <a:endParaRPr/>
          </a:p>
          <a:p>
            <a:pPr marL="228600" lvl="0" indent="-22860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070"/>
              <a:buFont typeface="Arial"/>
              <a:buChar char="★"/>
            </a:pP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Sécrété par Sertoli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070"/>
              <a:buFont typeface="Arial"/>
              <a:buChar char="★"/>
            </a:pP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Facteur de croissance de la famille des TGFß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070"/>
              <a:buFont typeface="Arial"/>
              <a:buChar char="★"/>
            </a:pPr>
            <a:r>
              <a:rPr lang="fr-FR" b="1">
                <a:latin typeface="Calibri"/>
                <a:ea typeface="Calibri"/>
                <a:cs typeface="Calibri"/>
                <a:sym typeface="Calibri"/>
              </a:rPr>
              <a:t>Bras court du K19</a:t>
            </a:r>
            <a:endParaRPr/>
          </a:p>
        </p:txBody>
      </p:sp>
      <p:sp>
        <p:nvSpPr>
          <p:cNvPr id="746" name="Google Shape;746;p14"/>
          <p:cNvSpPr txBox="1"/>
          <p:nvPr/>
        </p:nvSpPr>
        <p:spPr>
          <a:xfrm>
            <a:off x="7227431" y="2770131"/>
            <a:ext cx="2534632" cy="1025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Arial"/>
              <a:buChar char="🚀"/>
            </a:pPr>
            <a:r>
              <a:rPr lang="fr-FR" sz="2000" b="1" u="sng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Récepteur:</a:t>
            </a:r>
            <a:endParaRPr/>
          </a:p>
          <a:p>
            <a:pPr marL="285750" marR="0" lvl="0" indent="-28575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070"/>
              <a:buFont typeface="Arial"/>
              <a:buChar char="★"/>
            </a:pPr>
            <a:r>
              <a:rPr lang="fr-FR"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Bras long du K12</a:t>
            </a:r>
            <a:endParaRPr/>
          </a:p>
        </p:txBody>
      </p:sp>
      <p:sp>
        <p:nvSpPr>
          <p:cNvPr id="747" name="Google Shape;747;p14"/>
          <p:cNvSpPr txBox="1"/>
          <p:nvPr/>
        </p:nvSpPr>
        <p:spPr>
          <a:xfrm>
            <a:off x="1498105" y="5114743"/>
            <a:ext cx="9204080" cy="720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✙</a:t>
            </a:r>
            <a:r>
              <a:rPr lang="fr-FR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Défaut du gène de l’AMH/Rc —&gt; non régression des canaux de Müller</a:t>
            </a:r>
            <a:endParaRPr/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—&gt; </a:t>
            </a:r>
            <a:r>
              <a:rPr lang="fr-FR" sz="1800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Homme à utérus</a:t>
            </a:r>
            <a:r>
              <a:rPr lang="fr-FR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fr-FR"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phénotype masculin</a:t>
            </a:r>
            <a:r>
              <a:rPr lang="fr-FR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fr-FR"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scrotum vide, cryptorchidie,</a:t>
            </a:r>
            <a:r>
              <a:rPr lang="fr-FR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possibles </a:t>
            </a:r>
            <a:r>
              <a:rPr lang="fr-FR"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hématuries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" name="Google Shape;752;p15"/>
          <p:cNvSpPr/>
          <p:nvPr/>
        </p:nvSpPr>
        <p:spPr>
          <a:xfrm>
            <a:off x="-5824" y="6419"/>
            <a:ext cx="12192000" cy="6858001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753" name="Google Shape;753;p15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4" name="Google Shape;754;p15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755" name="Google Shape;755;p15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6" name="Google Shape;756;p15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7" name="Google Shape;757;p15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8" name="Google Shape;758;p15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9" name="Google Shape;759;p15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0" name="Google Shape;760;p15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1" name="Google Shape;761;p15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2" name="Google Shape;762;p15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763;p15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764;p15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765;p15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766;p15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7" name="Google Shape;767;p15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768;p15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769;p15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770;p15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771;p15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772;p15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3" name="Google Shape;773;p15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4" name="Google Shape;774;p15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75" name="Google Shape;775;p15"/>
          <p:cNvSpPr/>
          <p:nvPr/>
        </p:nvSpPr>
        <p:spPr>
          <a:xfrm rot="10800000">
            <a:off x="575225" y="1331697"/>
            <a:ext cx="193249" cy="166594"/>
          </a:xfrm>
          <a:prstGeom prst="triangle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776" name="Google Shape;776;p15"/>
          <p:cNvSpPr txBox="1">
            <a:spLocks noGrp="1"/>
          </p:cNvSpPr>
          <p:nvPr>
            <p:ph type="body" idx="1"/>
          </p:nvPr>
        </p:nvSpPr>
        <p:spPr>
          <a:xfrm>
            <a:off x="1301750" y="485775"/>
            <a:ext cx="10233025" cy="5728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990"/>
              <a:buFont typeface="Arial"/>
              <a:buChar char="🚀"/>
            </a:pPr>
            <a:r>
              <a:rPr lang="fr-FR" sz="26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Absence de stimulation de la synthèse: 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300"/>
              <a:buNone/>
            </a:pPr>
            <a:endParaRPr sz="2000" b="1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Mutation inactivatrice du Rc de la LH porté par Leydig</a:t>
            </a: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: non stimulation de la synthèse de testostérone → phénotype féminin avec gonades en bandelettes fibreuses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Mutation par inactivation partielle du Rc: </a:t>
            </a: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infertilité par azoospermie ou oligospermie sévère, phénotype masculin avec hypovirilisation, micropénis, hypospadias 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990"/>
              <a:buFont typeface="Arial"/>
              <a:buChar char="🚀"/>
            </a:pPr>
            <a:r>
              <a:rPr lang="fr-FR" sz="26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Absence de synthèse: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300"/>
              <a:buNone/>
            </a:pPr>
            <a:endParaRPr sz="2000" b="1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530"/>
              <a:buFont typeface="Arial"/>
              <a:buChar char="★"/>
            </a:pPr>
            <a:r>
              <a:rPr lang="fr-FR" sz="2200" b="1">
                <a:latin typeface="Calibri"/>
                <a:ea typeface="Calibri"/>
                <a:cs typeface="Calibri"/>
                <a:sym typeface="Calibri"/>
              </a:rPr>
              <a:t>Bloc enzymatique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530"/>
              <a:buFont typeface="Arial"/>
              <a:buChar char="★"/>
            </a:pPr>
            <a:r>
              <a:rPr lang="fr-FR" sz="2200" b="1">
                <a:latin typeface="Calibri"/>
                <a:ea typeface="Calibri"/>
                <a:cs typeface="Calibri"/>
                <a:sym typeface="Calibri"/>
              </a:rPr>
              <a:t>Phénotype féminin mais OGI masculins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530"/>
              <a:buFont typeface="Arial"/>
              <a:buChar char="★"/>
            </a:pPr>
            <a:r>
              <a:rPr lang="fr-FR" sz="2200" b="1">
                <a:latin typeface="Calibri"/>
                <a:ea typeface="Calibri"/>
                <a:cs typeface="Calibri"/>
                <a:sym typeface="Calibri"/>
              </a:rPr>
              <a:t>Insuffisance surrénale chronique sauf bloc en 17 Hydroxylase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16"/>
          <p:cNvSpPr/>
          <p:nvPr/>
        </p:nvSpPr>
        <p:spPr>
          <a:xfrm>
            <a:off x="-5824" y="6419"/>
            <a:ext cx="12192000" cy="6858001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782" name="Google Shape;782;p1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3" name="Google Shape;783;p16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784" name="Google Shape;784;p16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16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16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16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16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789;p16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16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16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16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3" name="Google Shape;793;p16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16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16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16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16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16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16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16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16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16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16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4" name="Google Shape;804;p16"/>
          <p:cNvSpPr/>
          <p:nvPr/>
        </p:nvSpPr>
        <p:spPr>
          <a:xfrm rot="10800000">
            <a:off x="575225" y="1331697"/>
            <a:ext cx="193249" cy="166594"/>
          </a:xfrm>
          <a:prstGeom prst="triangle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805" name="Google Shape;805;p16"/>
          <p:cNvSpPr txBox="1">
            <a:spLocks noGrp="1"/>
          </p:cNvSpPr>
          <p:nvPr>
            <p:ph type="body" idx="1"/>
          </p:nvPr>
        </p:nvSpPr>
        <p:spPr>
          <a:xfrm>
            <a:off x="1180163" y="731838"/>
            <a:ext cx="10621313" cy="5434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760"/>
              <a:buFont typeface="Arial"/>
              <a:buChar char="🚀"/>
            </a:pPr>
            <a:r>
              <a:rPr lang="fr-FR" sz="24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Défaut d’action des androgènes = syndrome de résistance aux androgènes = testicule féminisant :</a:t>
            </a:r>
            <a:endParaRPr/>
          </a:p>
          <a:p>
            <a:pPr marL="0" lvl="0" indent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Mutation du Rc aux androgènes </a:t>
            </a: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sur le bras long du KX avec inactivation partielle à complète </a:t>
            </a:r>
            <a:endParaRPr/>
          </a:p>
          <a:p>
            <a:pPr marL="22860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Testostérone élevée </a:t>
            </a:r>
            <a:endParaRPr/>
          </a:p>
          <a:p>
            <a:pPr marL="22860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Phénotype féminin et OGI masculins</a:t>
            </a: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: forme complète avec vagin borgne et testicules en intra-abdominal ou inguinal</a:t>
            </a:r>
            <a:endParaRPr/>
          </a:p>
          <a:p>
            <a:pPr marL="228600" lvl="0" indent="-2286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Phénotype masculin hypovirilisé </a:t>
            </a: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avec stérilité dans la forme partielle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06" name="Google Shape;806;p16" descr="Télescop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340" y="5965612"/>
            <a:ext cx="914400" cy="91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8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1" name="Google Shape;811;p17"/>
          <p:cNvSpPr/>
          <p:nvPr/>
        </p:nvSpPr>
        <p:spPr>
          <a:xfrm>
            <a:off x="-5824" y="6419"/>
            <a:ext cx="12192000" cy="6858001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812" name="Google Shape;812;p17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3" name="Google Shape;813;p17"/>
            <p:cNvSpPr/>
            <p:nvPr/>
          </p:nvSpPr>
          <p:spPr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l" t="t" r="r" b="b"/>
              <a:pathLst>
                <a:path w="813" h="1440" extrusionOk="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814" name="Google Shape;814;p17"/>
            <p:cNvSpPr/>
            <p:nvPr/>
          </p:nvSpPr>
          <p:spPr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l" t="t" r="r" b="b"/>
              <a:pathLst>
                <a:path w="324" h="117" extrusionOk="0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17"/>
            <p:cNvSpPr/>
            <p:nvPr/>
          </p:nvSpPr>
          <p:spPr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l" t="t" r="r" b="b"/>
              <a:pathLst>
                <a:path w="404" h="385" extrusionOk="0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17"/>
            <p:cNvSpPr/>
            <p:nvPr/>
          </p:nvSpPr>
          <p:spPr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l" t="t" r="r" b="b"/>
              <a:pathLst>
                <a:path w="774" h="1440" extrusionOk="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17"/>
            <p:cNvSpPr/>
            <p:nvPr/>
          </p:nvSpPr>
          <p:spPr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l" t="t" r="r" b="b"/>
              <a:pathLst>
                <a:path w="203" h="77" extrusionOk="0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17"/>
            <p:cNvSpPr/>
            <p:nvPr/>
          </p:nvSpPr>
          <p:spPr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l" t="t" r="r" b="b"/>
              <a:pathLst>
                <a:path w="351" h="332" extrusionOk="0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17"/>
            <p:cNvSpPr/>
            <p:nvPr/>
          </p:nvSpPr>
          <p:spPr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l" t="t" r="r" b="b"/>
              <a:pathLst>
                <a:path w="762" h="1440" extrusionOk="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17"/>
            <p:cNvSpPr/>
            <p:nvPr/>
          </p:nvSpPr>
          <p:spPr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l" t="t" r="r" b="b"/>
              <a:pathLst>
                <a:path w="140" h="54" extrusionOk="0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17"/>
            <p:cNvSpPr/>
            <p:nvPr/>
          </p:nvSpPr>
          <p:spPr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l" t="t" r="r" b="b"/>
              <a:pathLst>
                <a:path w="321" h="302" extrusionOk="0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17"/>
            <p:cNvSpPr/>
            <p:nvPr/>
          </p:nvSpPr>
          <p:spPr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l" t="t" r="r" b="b"/>
              <a:pathLst>
                <a:path w="683" h="1440" extrusionOk="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17"/>
            <p:cNvSpPr/>
            <p:nvPr/>
          </p:nvSpPr>
          <p:spPr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l" t="t" r="r" b="b"/>
              <a:pathLst>
                <a:path w="287" h="279" extrusionOk="0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17"/>
            <p:cNvSpPr/>
            <p:nvPr/>
          </p:nvSpPr>
          <p:spPr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l" t="t" r="r" b="b"/>
              <a:pathLst>
                <a:path w="680" h="1440" extrusionOk="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17"/>
            <p:cNvSpPr/>
            <p:nvPr/>
          </p:nvSpPr>
          <p:spPr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l" t="t" r="r" b="b"/>
              <a:pathLst>
                <a:path w="250" h="242" extrusionOk="0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17"/>
            <p:cNvSpPr/>
            <p:nvPr/>
          </p:nvSpPr>
          <p:spPr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l" t="t" r="r" b="b"/>
              <a:pathLst>
                <a:path w="720" h="1440" extrusionOk="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17"/>
            <p:cNvSpPr/>
            <p:nvPr/>
          </p:nvSpPr>
          <p:spPr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l" t="t" r="r" b="b"/>
              <a:pathLst>
                <a:path w="185" h="167" extrusionOk="0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17"/>
            <p:cNvSpPr/>
            <p:nvPr/>
          </p:nvSpPr>
          <p:spPr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l" t="t" r="r" b="b"/>
              <a:pathLst>
                <a:path w="572" h="1440" extrusionOk="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17"/>
            <p:cNvSpPr/>
            <p:nvPr/>
          </p:nvSpPr>
          <p:spPr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l" t="t" r="r" b="b"/>
              <a:pathLst>
                <a:path w="620" h="1440" extrusionOk="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lg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17"/>
            <p:cNvSpPr/>
            <p:nvPr/>
          </p:nvSpPr>
          <p:spPr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l" t="t" r="r" b="b"/>
              <a:pathLst>
                <a:path w="506" h="1440" extrusionOk="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17"/>
            <p:cNvSpPr/>
            <p:nvPr/>
          </p:nvSpPr>
          <p:spPr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l" t="t" r="r" b="b"/>
              <a:pathLst>
                <a:path w="373" h="673" extrusionOk="0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17"/>
            <p:cNvSpPr/>
            <p:nvPr/>
          </p:nvSpPr>
          <p:spPr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l" t="t" r="r" b="b"/>
              <a:pathLst>
                <a:path w="45" h="174" extrusionOk="0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17"/>
            <p:cNvSpPr/>
            <p:nvPr/>
          </p:nvSpPr>
          <p:spPr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l" t="t" r="r" b="b"/>
              <a:pathLst>
                <a:path w="329" h="469" extrusionOk="0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34" name="Google Shape;834;p17"/>
          <p:cNvSpPr/>
          <p:nvPr/>
        </p:nvSpPr>
        <p:spPr>
          <a:xfrm rot="10800000">
            <a:off x="575225" y="1331697"/>
            <a:ext cx="193249" cy="166594"/>
          </a:xfrm>
          <a:prstGeom prst="triangle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835" name="Google Shape;835;p17"/>
          <p:cNvSpPr txBox="1">
            <a:spLocks noGrp="1"/>
          </p:cNvSpPr>
          <p:nvPr>
            <p:ph type="body" idx="1"/>
          </p:nvPr>
        </p:nvSpPr>
        <p:spPr>
          <a:xfrm>
            <a:off x="1408669" y="362773"/>
            <a:ext cx="9978468" cy="63142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30"/>
              <a:buFont typeface="Arial"/>
              <a:buChar char="🚀"/>
            </a:pPr>
            <a:r>
              <a:rPr lang="fr-FR" sz="22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Mutation de la 5-α-réductase :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Absence de conversion </a:t>
            </a: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de la testostérone en DHT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OGI masculins </a:t>
            </a: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fonctionnels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OGE féminins </a:t>
            </a: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car non différenciation du sinus uro-génital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Bloc rarement complet</a:t>
            </a: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: testostérone augmente à la puberté → 5-α-réductase surchargée, transforme la testostérone en DHT → virilisation secondaire 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20"/>
              <a:buNone/>
            </a:pPr>
            <a:r>
              <a:rPr lang="fr-FR" sz="2200" b="1" u="sng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Caractéristiques: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</a:pPr>
            <a:endParaRPr b="1" u="sng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Squelette et bassin typiquement masculins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Lèvres fusionnées </a:t>
            </a: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avec orifice vaginal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Clitoris hypertrophié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Gonades en position inguinale, aspect testiculaire </a:t>
            </a:r>
            <a:endParaRPr/>
          </a:p>
          <a:p>
            <a:pPr marL="228600" lvl="0" indent="-22860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185"/>
              <a:buFont typeface="Arial"/>
              <a:buChar char="★"/>
            </a:pPr>
            <a:r>
              <a:rPr lang="fr-FR" sz="1900" b="1">
                <a:latin typeface="Calibri"/>
                <a:ea typeface="Calibri"/>
                <a:cs typeface="Calibri"/>
                <a:sym typeface="Calibri"/>
              </a:rPr>
              <a:t>Poitrine non développée et </a:t>
            </a:r>
            <a:r>
              <a:rPr lang="fr-FR" sz="19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virilisation secondaire </a:t>
            </a:r>
            <a:endParaRPr/>
          </a:p>
        </p:txBody>
      </p:sp>
      <p:pic>
        <p:nvPicPr>
          <p:cNvPr id="836" name="Google Shape;836;p17" descr="Fusée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96950" y="4897883"/>
            <a:ext cx="834580" cy="834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7" name="Google Shape;837;p17" descr="Feux d’artifice avec un remplissage uni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61305" y="3719382"/>
            <a:ext cx="761743" cy="761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38" name="Google Shape;838;p17" descr="Feux d’artifice avec un remplissage uni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0715" y="4053016"/>
            <a:ext cx="559465" cy="5594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39" name="Google Shape;839;p17" descr="Feux d’artifice avec un remplissage uni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4770" y="3672239"/>
            <a:ext cx="761743" cy="761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40" name="Google Shape;840;p17" descr="Venteux contou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7881019">
            <a:off x="623547" y="5614560"/>
            <a:ext cx="620010" cy="6200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" name="Google Shape;845;p18"/>
          <p:cNvSpPr/>
          <p:nvPr/>
        </p:nvSpPr>
        <p:spPr>
          <a:xfrm>
            <a:off x="-1" y="-1"/>
            <a:ext cx="12193060" cy="686920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846" name="Google Shape;846;p1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47" name="Google Shape;847;p18"/>
            <p:cNvSpPr/>
            <p:nvPr/>
          </p:nvSpPr>
          <p:spPr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l" t="t" r="r" b="b"/>
              <a:pathLst>
                <a:path w="2038" h="1169" extrusionOk="0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18"/>
            <p:cNvSpPr/>
            <p:nvPr/>
          </p:nvSpPr>
          <p:spPr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l" t="t" r="r" b="b"/>
              <a:pathLst>
                <a:path w="1549" h="1017" extrusionOk="0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18"/>
            <p:cNvSpPr/>
            <p:nvPr/>
          </p:nvSpPr>
          <p:spPr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l" t="t" r="r" b="b"/>
              <a:pathLst>
                <a:path w="1688" h="1066" extrusionOk="0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18"/>
            <p:cNvSpPr/>
            <p:nvPr/>
          </p:nvSpPr>
          <p:spPr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l" t="t" r="r" b="b"/>
              <a:pathLst>
                <a:path w="2171" h="1326" extrusionOk="0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18"/>
            <p:cNvSpPr/>
            <p:nvPr/>
          </p:nvSpPr>
          <p:spPr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l" t="t" r="r" b="b"/>
              <a:pathLst>
                <a:path w="106" h="143" extrusionOk="0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18"/>
            <p:cNvSpPr/>
            <p:nvPr/>
          </p:nvSpPr>
          <p:spPr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l" t="t" r="r" b="b"/>
              <a:pathLst>
                <a:path w="2330" h="1452" extrusionOk="0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18"/>
            <p:cNvSpPr/>
            <p:nvPr/>
          </p:nvSpPr>
          <p:spPr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l" t="t" r="r" b="b"/>
              <a:pathLst>
                <a:path w="1216" h="1436" extrusionOk="0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18"/>
            <p:cNvSpPr/>
            <p:nvPr/>
          </p:nvSpPr>
          <p:spPr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l" t="t" r="r" b="b"/>
              <a:pathLst>
                <a:path w="222" h="129" extrusionOk="0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18"/>
            <p:cNvSpPr/>
            <p:nvPr/>
          </p:nvSpPr>
          <p:spPr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l" t="t" r="r" b="b"/>
              <a:pathLst>
                <a:path w="1174" h="1440" extrusionOk="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18"/>
            <p:cNvSpPr/>
            <p:nvPr/>
          </p:nvSpPr>
          <p:spPr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l" t="t" r="r" b="b"/>
              <a:pathLst>
                <a:path w="125" h="74" extrusionOk="0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18"/>
            <p:cNvSpPr/>
            <p:nvPr/>
          </p:nvSpPr>
          <p:spPr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l" t="t" r="r" b="b"/>
              <a:pathLst>
                <a:path w="1155" h="1440" extrusionOk="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18"/>
            <p:cNvSpPr/>
            <p:nvPr/>
          </p:nvSpPr>
          <p:spPr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l" t="t" r="r" b="b"/>
              <a:pathLst>
                <a:path w="75" h="45" extrusionOk="0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9" name="Google Shape;859;p18"/>
            <p:cNvSpPr/>
            <p:nvPr/>
          </p:nvSpPr>
          <p:spPr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l" t="t" r="r" b="b"/>
              <a:pathLst>
                <a:path w="1160" h="1441" extrusionOk="0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0" name="Google Shape;860;p18"/>
            <p:cNvSpPr/>
            <p:nvPr/>
          </p:nvSpPr>
          <p:spPr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l" t="t" r="r" b="b"/>
              <a:pathLst>
                <a:path w="1137" h="1440" extrusionOk="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1" name="Google Shape;861;p18"/>
            <p:cNvSpPr/>
            <p:nvPr/>
          </p:nvSpPr>
          <p:spPr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l" t="t" r="r" b="b"/>
              <a:pathLst>
                <a:path w="1058" h="1439" extrusionOk="0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2" name="Google Shape;862;p18"/>
            <p:cNvSpPr/>
            <p:nvPr/>
          </p:nvSpPr>
          <p:spPr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l" t="t" r="r" b="b"/>
              <a:pathLst>
                <a:path w="718" h="575" extrusionOk="0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3" name="Google Shape;863;p18"/>
            <p:cNvSpPr/>
            <p:nvPr/>
          </p:nvSpPr>
          <p:spPr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l" t="t" r="r" b="b"/>
              <a:pathLst>
                <a:path w="620" h="536" extrusionOk="0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4" name="Google Shape;864;p18"/>
            <p:cNvSpPr/>
            <p:nvPr/>
          </p:nvSpPr>
          <p:spPr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l" t="t" r="r" b="b"/>
              <a:pathLst>
                <a:path w="455" h="285" extrusionOk="0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18"/>
            <p:cNvSpPr/>
            <p:nvPr/>
          </p:nvSpPr>
          <p:spPr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l" t="t" r="r" b="b"/>
              <a:pathLst>
                <a:path w="188" h="112" extrusionOk="0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66" name="Google Shape;866;p18"/>
          <p:cNvSpPr/>
          <p:nvPr/>
        </p:nvSpPr>
        <p:spPr>
          <a:xfrm>
            <a:off x="0" y="0"/>
            <a:ext cx="12192000" cy="2075000"/>
          </a:xfrm>
          <a:custGeom>
            <a:avLst/>
            <a:gdLst/>
            <a:ahLst/>
            <a:cxnLst/>
            <a:rect l="l" t="t" r="r" b="b"/>
            <a:pathLst>
              <a:path w="12192000" h="2075000" extrusionOk="0">
                <a:moveTo>
                  <a:pt x="0" y="0"/>
                </a:moveTo>
                <a:lnTo>
                  <a:pt x="12192000" y="0"/>
                </a:lnTo>
                <a:lnTo>
                  <a:pt x="12192000" y="558112"/>
                </a:lnTo>
                <a:lnTo>
                  <a:pt x="12192000" y="750237"/>
                </a:lnTo>
                <a:lnTo>
                  <a:pt x="12192000" y="1726055"/>
                </a:lnTo>
                <a:lnTo>
                  <a:pt x="12113803" y="1734338"/>
                </a:lnTo>
                <a:cubicBezTo>
                  <a:pt x="10139508" y="1932287"/>
                  <a:pt x="8237152" y="2025290"/>
                  <a:pt x="6753597" y="2057895"/>
                </a:cubicBezTo>
                <a:cubicBezTo>
                  <a:pt x="4940362" y="2097744"/>
                  <a:pt x="2657278" y="2078414"/>
                  <a:pt x="400746" y="1886552"/>
                </a:cubicBezTo>
                <a:lnTo>
                  <a:pt x="0" y="1849576"/>
                </a:lnTo>
                <a:lnTo>
                  <a:pt x="0" y="750237"/>
                </a:lnTo>
                <a:lnTo>
                  <a:pt x="0" y="558112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867" name="Google Shape;867;p18"/>
          <p:cNvSpPr txBox="1">
            <a:spLocks noGrp="1"/>
          </p:cNvSpPr>
          <p:nvPr>
            <p:ph type="title"/>
          </p:nvPr>
        </p:nvSpPr>
        <p:spPr>
          <a:xfrm>
            <a:off x="807720" y="762608"/>
            <a:ext cx="10481519" cy="1003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742950" lvl="0" indent="-74295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600"/>
              <a:buFont typeface="Calibri"/>
              <a:buAutoNum type="arabicPeriod" startAt="3"/>
            </a:pPr>
            <a:r>
              <a:rPr lang="fr-FR" sz="3600">
                <a:solidFill>
                  <a:srgbClr val="FFC000"/>
                </a:solidFill>
              </a:rPr>
              <a:t>Hypospadias</a:t>
            </a:r>
            <a:endParaRPr/>
          </a:p>
        </p:txBody>
      </p:sp>
      <p:sp>
        <p:nvSpPr>
          <p:cNvPr id="868" name="Google Shape;868;p18"/>
          <p:cNvSpPr txBox="1">
            <a:spLocks noGrp="1"/>
          </p:cNvSpPr>
          <p:nvPr>
            <p:ph type="body" idx="1"/>
          </p:nvPr>
        </p:nvSpPr>
        <p:spPr>
          <a:xfrm>
            <a:off x="807721" y="2301229"/>
            <a:ext cx="10926018" cy="3542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Anomalies de l’abouchement de l’urètre</a:t>
            </a:r>
            <a:endParaRPr/>
          </a:p>
          <a:p>
            <a:pPr marL="0" lvl="0" indent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br>
              <a:rPr lang="fr-FR" sz="2000">
                <a:latin typeface="Calibri"/>
                <a:ea typeface="Calibri"/>
                <a:cs typeface="Calibri"/>
                <a:sym typeface="Calibri"/>
              </a:rPr>
            </a:br>
            <a:br>
              <a:rPr lang="fr-FR" sz="2000">
                <a:latin typeface="Calibri"/>
                <a:ea typeface="Calibri"/>
                <a:cs typeface="Calibri"/>
                <a:sym typeface="Calibri"/>
              </a:rPr>
            </a:br>
            <a:r>
              <a:rPr lang="fr-FR" sz="2000">
                <a:latin typeface="Calibri"/>
                <a:ea typeface="Calibri"/>
                <a:cs typeface="Calibri"/>
                <a:sym typeface="Calibri"/>
              </a:rPr>
              <a:t>Les plus sévères sont les abouchements au niveau périnéal, certains sont au niveau scrotal, et plus on remonte, plus les anomalies sont légères. </a:t>
            </a:r>
            <a:endParaRPr/>
          </a:p>
        </p:txBody>
      </p:sp>
      <p:pic>
        <p:nvPicPr>
          <p:cNvPr id="869" name="Google Shape;869;p18" descr="Éoliennes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44389" y="5981781"/>
            <a:ext cx="781049" cy="781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70" name="Google Shape;870;p18" descr="Éoliennes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36970" y="5875121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1" name="Google Shape;871;p18" descr="Éoliennes contou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31051" y="5901465"/>
            <a:ext cx="856940" cy="85694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2" name="Google Shape;872;p18" descr="Soucoupe volante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41557" y="5901465"/>
            <a:ext cx="531160" cy="531160"/>
          </a:xfrm>
          <a:prstGeom prst="rect">
            <a:avLst/>
          </a:prstGeom>
          <a:noFill/>
          <a:ln>
            <a:noFill/>
          </a:ln>
          <a:effectLst>
            <a:outerShdw blurRad="76200" dist="12700" dir="2700000" sy="-23000" kx="-800400" algn="bl" rotWithShape="0">
              <a:srgbClr val="000000">
                <a:alpha val="20000"/>
              </a:srgbClr>
            </a:outerShdw>
          </a:effectLst>
        </p:spPr>
      </p:pic>
      <p:pic>
        <p:nvPicPr>
          <p:cNvPr id="873" name="Google Shape;873;p18" descr="Soucoupe volante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603767">
            <a:off x="7087993" y="6119406"/>
            <a:ext cx="597553" cy="5975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8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8" name="Google Shape;878;p19"/>
          <p:cNvSpPr/>
          <p:nvPr/>
        </p:nvSpPr>
        <p:spPr>
          <a:xfrm>
            <a:off x="-1" y="-1"/>
            <a:ext cx="12193060" cy="686920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879" name="Google Shape;879;p19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80" name="Google Shape;880;p19"/>
            <p:cNvSpPr/>
            <p:nvPr/>
          </p:nvSpPr>
          <p:spPr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l" t="t" r="r" b="b"/>
              <a:pathLst>
                <a:path w="2038" h="1169" extrusionOk="0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19"/>
            <p:cNvSpPr/>
            <p:nvPr/>
          </p:nvSpPr>
          <p:spPr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l" t="t" r="r" b="b"/>
              <a:pathLst>
                <a:path w="1549" h="1017" extrusionOk="0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2" name="Google Shape;882;p19"/>
            <p:cNvSpPr/>
            <p:nvPr/>
          </p:nvSpPr>
          <p:spPr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l" t="t" r="r" b="b"/>
              <a:pathLst>
                <a:path w="1688" h="1066" extrusionOk="0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3" name="Google Shape;883;p19"/>
            <p:cNvSpPr/>
            <p:nvPr/>
          </p:nvSpPr>
          <p:spPr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l" t="t" r="r" b="b"/>
              <a:pathLst>
                <a:path w="2171" h="1326" extrusionOk="0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4" name="Google Shape;884;p19"/>
            <p:cNvSpPr/>
            <p:nvPr/>
          </p:nvSpPr>
          <p:spPr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l" t="t" r="r" b="b"/>
              <a:pathLst>
                <a:path w="106" h="143" extrusionOk="0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5" name="Google Shape;885;p19"/>
            <p:cNvSpPr/>
            <p:nvPr/>
          </p:nvSpPr>
          <p:spPr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l" t="t" r="r" b="b"/>
              <a:pathLst>
                <a:path w="2330" h="1452" extrusionOk="0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6" name="Google Shape;886;p19"/>
            <p:cNvSpPr/>
            <p:nvPr/>
          </p:nvSpPr>
          <p:spPr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l" t="t" r="r" b="b"/>
              <a:pathLst>
                <a:path w="1216" h="1436" extrusionOk="0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7" name="Google Shape;887;p19"/>
            <p:cNvSpPr/>
            <p:nvPr/>
          </p:nvSpPr>
          <p:spPr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l" t="t" r="r" b="b"/>
              <a:pathLst>
                <a:path w="222" h="129" extrusionOk="0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8" name="Google Shape;888;p19"/>
            <p:cNvSpPr/>
            <p:nvPr/>
          </p:nvSpPr>
          <p:spPr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l" t="t" r="r" b="b"/>
              <a:pathLst>
                <a:path w="1174" h="1440" extrusionOk="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9" name="Google Shape;889;p19"/>
            <p:cNvSpPr/>
            <p:nvPr/>
          </p:nvSpPr>
          <p:spPr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l" t="t" r="r" b="b"/>
              <a:pathLst>
                <a:path w="125" h="74" extrusionOk="0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0" name="Google Shape;890;p19"/>
            <p:cNvSpPr/>
            <p:nvPr/>
          </p:nvSpPr>
          <p:spPr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l" t="t" r="r" b="b"/>
              <a:pathLst>
                <a:path w="1155" h="1440" extrusionOk="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1" name="Google Shape;891;p19"/>
            <p:cNvSpPr/>
            <p:nvPr/>
          </p:nvSpPr>
          <p:spPr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l" t="t" r="r" b="b"/>
              <a:pathLst>
                <a:path w="75" h="45" extrusionOk="0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 cmpd="sng">
              <a:solidFill>
                <a:schemeClr val="lt1">
                  <a:alpha val="9803"/>
                </a:schemeClr>
              </a:solidFill>
              <a:prstDash val="dashDot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2" name="Google Shape;892;p19"/>
            <p:cNvSpPr/>
            <p:nvPr/>
          </p:nvSpPr>
          <p:spPr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l" t="t" r="r" b="b"/>
              <a:pathLst>
                <a:path w="1160" h="1441" extrusionOk="0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3" name="Google Shape;893;p19"/>
            <p:cNvSpPr/>
            <p:nvPr/>
          </p:nvSpPr>
          <p:spPr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l" t="t" r="r" b="b"/>
              <a:pathLst>
                <a:path w="1137" h="1440" extrusionOk="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4" name="Google Shape;894;p19"/>
            <p:cNvSpPr/>
            <p:nvPr/>
          </p:nvSpPr>
          <p:spPr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l" t="t" r="r" b="b"/>
              <a:pathLst>
                <a:path w="1058" h="1439" extrusionOk="0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5" name="Google Shape;895;p19"/>
            <p:cNvSpPr/>
            <p:nvPr/>
          </p:nvSpPr>
          <p:spPr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l" t="t" r="r" b="b"/>
              <a:pathLst>
                <a:path w="718" h="575" extrusionOk="0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6" name="Google Shape;896;p19"/>
            <p:cNvSpPr/>
            <p:nvPr/>
          </p:nvSpPr>
          <p:spPr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l" t="t" r="r" b="b"/>
              <a:pathLst>
                <a:path w="620" h="536" extrusionOk="0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19"/>
            <p:cNvSpPr/>
            <p:nvPr/>
          </p:nvSpPr>
          <p:spPr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l" t="t" r="r" b="b"/>
              <a:pathLst>
                <a:path w="455" h="285" extrusionOk="0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8" name="Google Shape;898;p19"/>
            <p:cNvSpPr/>
            <p:nvPr/>
          </p:nvSpPr>
          <p:spPr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l" t="t" r="r" b="b"/>
              <a:pathLst>
                <a:path w="188" h="112" extrusionOk="0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 cmpd="sng">
              <a:solidFill>
                <a:schemeClr val="lt1">
                  <a:alpha val="9803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99" name="Google Shape;899;p19"/>
          <p:cNvSpPr/>
          <p:nvPr/>
        </p:nvSpPr>
        <p:spPr>
          <a:xfrm>
            <a:off x="0" y="0"/>
            <a:ext cx="12192000" cy="2075000"/>
          </a:xfrm>
          <a:custGeom>
            <a:avLst/>
            <a:gdLst/>
            <a:ahLst/>
            <a:cxnLst/>
            <a:rect l="l" t="t" r="r" b="b"/>
            <a:pathLst>
              <a:path w="12192000" h="2075000" extrusionOk="0">
                <a:moveTo>
                  <a:pt x="0" y="0"/>
                </a:moveTo>
                <a:lnTo>
                  <a:pt x="12192000" y="0"/>
                </a:lnTo>
                <a:lnTo>
                  <a:pt x="12192000" y="558112"/>
                </a:lnTo>
                <a:lnTo>
                  <a:pt x="12192000" y="750237"/>
                </a:lnTo>
                <a:lnTo>
                  <a:pt x="12192000" y="1726055"/>
                </a:lnTo>
                <a:lnTo>
                  <a:pt x="12113803" y="1734338"/>
                </a:lnTo>
                <a:cubicBezTo>
                  <a:pt x="10139508" y="1932287"/>
                  <a:pt x="8237152" y="2025290"/>
                  <a:pt x="6753597" y="2057895"/>
                </a:cubicBezTo>
                <a:cubicBezTo>
                  <a:pt x="4940362" y="2097744"/>
                  <a:pt x="2657278" y="2078414"/>
                  <a:pt x="400746" y="1886552"/>
                </a:cubicBezTo>
                <a:lnTo>
                  <a:pt x="0" y="1849576"/>
                </a:lnTo>
                <a:lnTo>
                  <a:pt x="0" y="750237"/>
                </a:lnTo>
                <a:lnTo>
                  <a:pt x="0" y="558112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900" name="Google Shape;900;p19"/>
          <p:cNvSpPr txBox="1">
            <a:spLocks noGrp="1"/>
          </p:cNvSpPr>
          <p:nvPr>
            <p:ph type="title"/>
          </p:nvPr>
        </p:nvSpPr>
        <p:spPr>
          <a:xfrm>
            <a:off x="807720" y="762608"/>
            <a:ext cx="10481519" cy="1003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742950" lvl="0" indent="-74295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600"/>
              <a:buFont typeface="Calibri"/>
              <a:buAutoNum type="arabicPeriod" startAt="4"/>
            </a:pPr>
            <a:r>
              <a:rPr lang="fr-FR" sz="3600">
                <a:solidFill>
                  <a:srgbClr val="FFC000"/>
                </a:solidFill>
              </a:rPr>
              <a:t>Cryptorchidies</a:t>
            </a:r>
            <a:endParaRPr/>
          </a:p>
        </p:txBody>
      </p:sp>
      <p:sp>
        <p:nvSpPr>
          <p:cNvPr id="901" name="Google Shape;901;p19"/>
          <p:cNvSpPr txBox="1">
            <a:spLocks noGrp="1"/>
          </p:cNvSpPr>
          <p:nvPr>
            <p:ph type="body" idx="1"/>
          </p:nvPr>
        </p:nvSpPr>
        <p:spPr>
          <a:xfrm>
            <a:off x="758297" y="2383311"/>
            <a:ext cx="10813517" cy="4103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2300"/>
              <a:buFont typeface="Arial"/>
              <a:buChar char="🚀"/>
            </a:pPr>
            <a:r>
              <a:rPr lang="fr-FR" sz="20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Non descente d’un ou des deux testicules</a:t>
            </a:r>
            <a:br>
              <a:rPr lang="fr-FR" sz="20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000" b="1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Anomalie </a:t>
            </a: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la plus fréquente </a:t>
            </a: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(2-5% naissances)</a:t>
            </a:r>
            <a:endParaRPr/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Se résolvent normalement seule avant 1 an</a:t>
            </a:r>
            <a:endParaRPr/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Persistance &gt;18-24 mois: chirurgie pour éviter les séquelles niveau spermatique. </a:t>
            </a:r>
            <a:endParaRPr/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endParaRPr sz="2000" b="1" u="sng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r>
              <a:rPr lang="fr-FR" sz="2000" b="1" u="sng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2 paramètres:</a:t>
            </a:r>
            <a:endParaRPr/>
          </a:p>
          <a:p>
            <a:pPr marL="228600" lvl="0" indent="-22860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Contrôle anatomique</a:t>
            </a: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: raccourcissement des ligaments cranio-suspenseur et gubernaculum testis </a:t>
            </a:r>
            <a:endParaRPr/>
          </a:p>
          <a:p>
            <a:pPr marL="228600" lvl="0" indent="-22860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300"/>
              <a:buFont typeface="Arial"/>
              <a:buChar char="★"/>
            </a:pP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2000" b="1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Contrôle hormonal</a:t>
            </a:r>
            <a:r>
              <a:rPr lang="fr-FR" sz="2000" b="1">
                <a:latin typeface="Calibri"/>
                <a:ea typeface="Calibri"/>
                <a:cs typeface="Calibri"/>
                <a:sym typeface="Calibri"/>
              </a:rPr>
              <a:t>: INSL3 puis testostérone</a:t>
            </a:r>
            <a:endParaRPr/>
          </a:p>
          <a:p>
            <a:pPr marL="228600" lvl="0" indent="-88900" algn="ctr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endParaRPr sz="2000" b="1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6" name="Google Shape;906;p20"/>
          <p:cNvSpPr txBox="1">
            <a:spLocks noGrp="1"/>
          </p:cNvSpPr>
          <p:nvPr>
            <p:ph type="title"/>
          </p:nvPr>
        </p:nvSpPr>
        <p:spPr>
          <a:xfrm>
            <a:off x="7353300" y="935503"/>
            <a:ext cx="2717800" cy="899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rm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8391"/>
              </a:buClr>
              <a:buSzPts val="3600"/>
              <a:buFont typeface="Arial"/>
              <a:buNone/>
            </a:pPr>
            <a:r>
              <a:rPr lang="fr-FR" sz="3600" b="1">
                <a:solidFill>
                  <a:srgbClr val="008391"/>
                </a:solidFill>
                <a:latin typeface="Arial"/>
                <a:ea typeface="Arial"/>
                <a:cs typeface="Arial"/>
                <a:sym typeface="Arial"/>
              </a:rPr>
              <a:t>Fin!</a:t>
            </a:r>
            <a:endParaRPr/>
          </a:p>
        </p:txBody>
      </p:sp>
      <p:pic>
        <p:nvPicPr>
          <p:cNvPr id="907" name="Google Shape;907;p20" descr="Une image contenant personne, mur, intérieur, posant&#10;&#10;Description générée automatiquemen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70178" y="1839913"/>
            <a:ext cx="3543300" cy="3543300"/>
          </a:xfrm>
          <a:prstGeom prst="rect">
            <a:avLst/>
          </a:prstGeom>
          <a:noFill/>
          <a:ln>
            <a:noFill/>
          </a:ln>
        </p:spPr>
      </p:pic>
      <p:sp>
        <p:nvSpPr>
          <p:cNvPr id="908" name="Google Shape;908;p20"/>
          <p:cNvSpPr txBox="1"/>
          <p:nvPr/>
        </p:nvSpPr>
        <p:spPr>
          <a:xfrm>
            <a:off x="7163441" y="5559465"/>
            <a:ext cx="3344762" cy="369332"/>
          </a:xfrm>
          <a:prstGeom prst="rect">
            <a:avLst/>
          </a:prstGeom>
          <a:gradFill>
            <a:gsLst>
              <a:gs pos="0">
                <a:srgbClr val="008391">
                  <a:alpha val="80000"/>
                </a:srgbClr>
              </a:gs>
              <a:gs pos="27000">
                <a:srgbClr val="0F264C">
                  <a:alpha val="84705"/>
                </a:srgbClr>
              </a:gs>
              <a:gs pos="71000">
                <a:srgbClr val="251047">
                  <a:alpha val="80000"/>
                </a:srgbClr>
              </a:gs>
              <a:gs pos="100000">
                <a:srgbClr val="7D2A99"/>
              </a:gs>
            </a:gsLst>
            <a:lin ang="8100019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On vous envoie de la force 🦾 </a:t>
            </a:r>
            <a:endParaRPr/>
          </a:p>
        </p:txBody>
      </p:sp>
      <p:sp>
        <p:nvSpPr>
          <p:cNvPr id="909" name="Google Shape;909;p20"/>
          <p:cNvSpPr/>
          <p:nvPr/>
        </p:nvSpPr>
        <p:spPr>
          <a:xfrm>
            <a:off x="493985" y="809297"/>
            <a:ext cx="6127078" cy="5257614"/>
          </a:xfrm>
          <a:prstGeom prst="rect">
            <a:avLst/>
          </a:prstGeom>
          <a:gradFill>
            <a:gsLst>
              <a:gs pos="0">
                <a:srgbClr val="4E29AA"/>
              </a:gs>
              <a:gs pos="100000">
                <a:srgbClr val="1E123D"/>
              </a:gs>
            </a:gsLst>
            <a:lin ang="5400012" scaled="0"/>
          </a:gradFill>
          <a:ln w="9525" cap="flat" cmpd="sng">
            <a:solidFill>
              <a:srgbClr val="95899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910" name="Google Shape;910;p20"/>
          <p:cNvGrpSpPr/>
          <p:nvPr/>
        </p:nvGrpSpPr>
        <p:grpSpPr>
          <a:xfrm>
            <a:off x="1216730" y="1176635"/>
            <a:ext cx="4785105" cy="4497032"/>
            <a:chOff x="696221" y="385546"/>
            <a:chExt cx="4785105" cy="4497032"/>
          </a:xfrm>
        </p:grpSpPr>
        <p:sp>
          <p:nvSpPr>
            <p:cNvPr id="911" name="Google Shape;911;p20"/>
            <p:cNvSpPr/>
            <p:nvPr/>
          </p:nvSpPr>
          <p:spPr>
            <a:xfrm>
              <a:off x="1270454" y="385546"/>
              <a:ext cx="870849" cy="870849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/>
              </a:stretch>
            </a:blipFill>
            <a:ln w="15875" cap="flat" cmpd="sng">
              <a:solidFill>
                <a:schemeClr val="lt1">
                  <a:alpha val="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" name="Google Shape;912;p20"/>
            <p:cNvSpPr/>
            <p:nvPr/>
          </p:nvSpPr>
          <p:spPr>
            <a:xfrm>
              <a:off x="696221" y="1571851"/>
              <a:ext cx="1935221" cy="8255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" name="Google Shape;913;p20"/>
            <p:cNvSpPr txBox="1"/>
            <p:nvPr/>
          </p:nvSpPr>
          <p:spPr>
            <a:xfrm>
              <a:off x="696221" y="1571851"/>
              <a:ext cx="1935221" cy="8255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alibri"/>
                <a:buNone/>
              </a:pPr>
              <a:r>
                <a:rPr lang="fr-FR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N’hésitez pas à poser des questions sur le forum</a:t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4" name="Google Shape;914;p20"/>
            <p:cNvSpPr/>
            <p:nvPr/>
          </p:nvSpPr>
          <p:spPr>
            <a:xfrm>
              <a:off x="3943728" y="415564"/>
              <a:ext cx="870849" cy="870849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/>
              </a:stretch>
            </a:blipFill>
            <a:ln w="15875" cap="flat" cmpd="sng">
              <a:solidFill>
                <a:schemeClr val="lt1">
                  <a:alpha val="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" name="Google Shape;915;p20"/>
            <p:cNvSpPr/>
            <p:nvPr/>
          </p:nvSpPr>
          <p:spPr>
            <a:xfrm>
              <a:off x="3546105" y="1589916"/>
              <a:ext cx="1935221" cy="797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" name="Google Shape;916;p20"/>
            <p:cNvSpPr txBox="1"/>
            <p:nvPr/>
          </p:nvSpPr>
          <p:spPr>
            <a:xfrm>
              <a:off x="3546105" y="1589916"/>
              <a:ext cx="1935221" cy="797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alibri"/>
                <a:buNone/>
              </a:pPr>
              <a:r>
                <a:rPr lang="fr-FR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Bravo d’avoir tenu jusque là</a:t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7" name="Google Shape;917;p20"/>
            <p:cNvSpPr/>
            <p:nvPr/>
          </p:nvSpPr>
          <p:spPr>
            <a:xfrm>
              <a:off x="2601587" y="3017857"/>
              <a:ext cx="870849" cy="870849"/>
            </a:xfrm>
            <a:prstGeom prst="rect">
              <a:avLst/>
            </a:prstGeom>
            <a:blipFill rotWithShape="1">
              <a:blip r:embed="rId6">
                <a:alphaModFix/>
              </a:blip>
              <a:stretch>
                <a:fillRect/>
              </a:stretch>
            </a:blipFill>
            <a:ln w="15875" cap="flat" cmpd="sng">
              <a:solidFill>
                <a:schemeClr val="lt1">
                  <a:alpha val="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" name="Google Shape;918;p20"/>
            <p:cNvSpPr/>
            <p:nvPr/>
          </p:nvSpPr>
          <p:spPr>
            <a:xfrm>
              <a:off x="2095927" y="4057016"/>
              <a:ext cx="1935221" cy="8255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" name="Google Shape;919;p20"/>
            <p:cNvSpPr txBox="1"/>
            <p:nvPr/>
          </p:nvSpPr>
          <p:spPr>
            <a:xfrm>
              <a:off x="2095927" y="4057016"/>
              <a:ext cx="1935221" cy="8255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alibri"/>
                <a:buNone/>
              </a:pPr>
              <a:r>
                <a:rPr lang="fr-FR"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Courage pour ce deuxième semestre</a:t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1_Atlas">
  <a:themeElements>
    <a:clrScheme name="Blue Warm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tlas">
  <a:themeElements>
    <a:clrScheme name="Blue Warm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</TotalTime>
  <Words>1039</Words>
  <Application>Microsoft Macintosh PowerPoint</Application>
  <PresentationFormat>Grand écran</PresentationFormat>
  <Paragraphs>147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20</vt:i4>
      </vt:variant>
    </vt:vector>
  </HeadingPairs>
  <TitlesOfParts>
    <vt:vector size="27" baseType="lpstr">
      <vt:lpstr>Arial</vt:lpstr>
      <vt:lpstr>Baghdad</vt:lpstr>
      <vt:lpstr>Calibri</vt:lpstr>
      <vt:lpstr>Noto Sans Symbols</vt:lpstr>
      <vt:lpstr>Rockwell</vt:lpstr>
      <vt:lpstr>1_Atlas</vt:lpstr>
      <vt:lpstr>1_Atlas</vt:lpstr>
      <vt:lpstr>Différenciation sexuelle 2</vt:lpstr>
      <vt:lpstr>Troubles de la différenciation sexuelle</vt:lpstr>
      <vt:lpstr>Présentation PowerPoint</vt:lpstr>
      <vt:lpstr>Anomalies plus rares</vt:lpstr>
      <vt:lpstr>Anomalies plus rares</vt:lpstr>
      <vt:lpstr>Présentation PowerPoint</vt:lpstr>
      <vt:lpstr>Anomalies précoces</vt:lpstr>
      <vt:lpstr>Anomalies de la différenciation sexuelle chez les 46XX</vt:lpstr>
      <vt:lpstr>Caractéristiques du bloc en 21OH</vt:lpstr>
      <vt:lpstr>Anomalies moléculaires chez les 46XX</vt:lpstr>
      <vt:lpstr>Présentation PowerPoint</vt:lpstr>
      <vt:lpstr>Présentation PowerPoint</vt:lpstr>
      <vt:lpstr>Anomalies de la différenciation sexuelle chez les 46XY</vt:lpstr>
      <vt:lpstr>Anomalies de synthèse ou d’action des androgènes </vt:lpstr>
      <vt:lpstr>Présentation PowerPoint</vt:lpstr>
      <vt:lpstr>Présentation PowerPoint</vt:lpstr>
      <vt:lpstr>Présentation PowerPoint</vt:lpstr>
      <vt:lpstr>Hypospadias</vt:lpstr>
      <vt:lpstr>Cryptorchidies</vt:lpstr>
      <vt:lpstr>Fin!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Différenciation sexuelle 2</dc:title>
  <dc:creator>Anahita Gandjizadeh</dc:creator>
  <cp:lastModifiedBy>Anahita Gandjizadeh</cp:lastModifiedBy>
  <cp:revision>2</cp:revision>
  <dcterms:created xsi:type="dcterms:W3CDTF">2020-12-29T09:50:40Z</dcterms:created>
  <dcterms:modified xsi:type="dcterms:W3CDTF">2021-01-02T23:24:58Z</dcterms:modified>
</cp:coreProperties>
</file>