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2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378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800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144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35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88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839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181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882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01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083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008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4372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380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379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215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213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364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11/26/2019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130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800" i="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ccessoire, table, intérieur, assis&#10;&#10;Description générée automatiquement">
            <a:extLst>
              <a:ext uri="{FF2B5EF4-FFF2-40B4-BE49-F238E27FC236}">
                <a16:creationId xmlns:a16="http://schemas.microsoft.com/office/drawing/2014/main" id="{CCD90F1B-86E5-4071-8071-2DB332A2EE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7" b="1614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BE0020F0-5035-4258-A5F1-424203BC1D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600199"/>
            <a:ext cx="9440034" cy="1828801"/>
          </a:xfrm>
        </p:spPr>
        <p:txBody>
          <a:bodyPr>
            <a:normAutofit/>
          </a:bodyPr>
          <a:lstStyle/>
          <a:p>
            <a:r>
              <a:rPr lang="fr-FR" sz="4200" dirty="0">
                <a:latin typeface="Century" panose="02040604050505020304" pitchFamily="18" charset="0"/>
              </a:rPr>
              <a:t>Présentation </a:t>
            </a:r>
            <a:br>
              <a:rPr lang="fr-FR" sz="4200" dirty="0">
                <a:latin typeface="Century" panose="02040604050505020304" pitchFamily="18" charset="0"/>
              </a:rPr>
            </a:br>
            <a:br>
              <a:rPr lang="fr-FR" sz="4200" dirty="0">
                <a:latin typeface="Century" panose="02040604050505020304" pitchFamily="18" charset="0"/>
              </a:rPr>
            </a:br>
            <a:r>
              <a:rPr lang="fr-FR" sz="4200" dirty="0">
                <a:latin typeface="Century" panose="02040604050505020304" pitchFamily="18" charset="0"/>
              </a:rPr>
              <a:t>Anatomie du Petit Bassin Féminin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E573CF7-0C6F-40DC-A559-F70D2871E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0693" y="3979322"/>
            <a:ext cx="9440034" cy="1049867"/>
          </a:xfrm>
        </p:spPr>
        <p:txBody>
          <a:bodyPr>
            <a:normAutofit/>
          </a:bodyPr>
          <a:lstStyle/>
          <a:p>
            <a:r>
              <a:rPr lang="fr-FR" sz="2800" dirty="0" err="1">
                <a:latin typeface="Century" panose="02040604050505020304" pitchFamily="18" charset="0"/>
              </a:rPr>
              <a:t>Lénaviculaires</a:t>
            </a:r>
            <a:r>
              <a:rPr lang="fr-FR" sz="2800" dirty="0">
                <a:latin typeface="Century" panose="02040604050505020304" pitchFamily="18" charset="0"/>
              </a:rPr>
              <a:t> &amp; </a:t>
            </a:r>
            <a:r>
              <a:rPr lang="fr-FR" sz="2800" dirty="0" err="1">
                <a:latin typeface="Century" panose="02040604050505020304" pitchFamily="18" charset="0"/>
              </a:rPr>
              <a:t>Sachacetabulum</a:t>
            </a:r>
            <a:r>
              <a:rPr lang="fr-FR" sz="2800" dirty="0">
                <a:latin typeface="Century" panose="02040604050505020304" pitchFamily="18" charset="0"/>
              </a:rPr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9E4BAFA-7A97-47E0-A496-47E641392529}"/>
              </a:ext>
            </a:extLst>
          </p:cNvPr>
          <p:cNvSpPr txBox="1"/>
          <p:nvPr/>
        </p:nvSpPr>
        <p:spPr>
          <a:xfrm>
            <a:off x="234892" y="6149346"/>
            <a:ext cx="1870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latin typeface="Century" panose="02040604050505020304" pitchFamily="18" charset="0"/>
              </a:rPr>
              <a:t>UE9</a:t>
            </a:r>
            <a:r>
              <a:rPr lang="fr-FR" dirty="0"/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0B083B0-8442-45D8-84DE-F799C61C3A27}"/>
              </a:ext>
            </a:extLst>
          </p:cNvPr>
          <p:cNvSpPr txBox="1"/>
          <p:nvPr/>
        </p:nvSpPr>
        <p:spPr>
          <a:xfrm>
            <a:off x="10310070" y="6149347"/>
            <a:ext cx="1647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latin typeface="Century" panose="02040604050505020304" pitchFamily="18" charset="0"/>
              </a:rPr>
              <a:t>2019-2020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663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56B051A4-96A7-4A11-9DAD-063A9C577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45B67B9C-9B45-4084-9BB5-187071EE9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56591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EF75111-85D6-434F-B440-B254494D9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741515"/>
            <a:ext cx="10353761" cy="1633340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FFFFFF"/>
                </a:solidFill>
              </a:rPr>
              <a:t>Qu’est-ce que l’UE9 ?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5ADC16-DA35-4652-A70F-C0F9AE8001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3070927"/>
            <a:ext cx="10353762" cy="3045558"/>
          </a:xfrm>
          <a:effectLst/>
        </p:spPr>
        <p:txBody>
          <a:bodyPr anchor="ctr">
            <a:normAutofit/>
          </a:bodyPr>
          <a:lstStyle/>
          <a:p>
            <a:r>
              <a:rPr lang="fr-FR" dirty="0">
                <a:latin typeface="Century" panose="02040604050505020304" pitchFamily="18" charset="0"/>
              </a:rPr>
              <a:t>La matière REINE (d’où la couronne tmtc)</a:t>
            </a:r>
          </a:p>
          <a:p>
            <a:r>
              <a:rPr lang="fr-FR" dirty="0">
                <a:latin typeface="Century" panose="02040604050505020304" pitchFamily="18" charset="0"/>
              </a:rPr>
              <a:t>Etude de l’anatomie de la région du petit bassin chez la femme</a:t>
            </a:r>
          </a:p>
          <a:p>
            <a:r>
              <a:rPr lang="fr-FR" dirty="0">
                <a:latin typeface="Century" panose="02040604050505020304" pitchFamily="18" charset="0"/>
              </a:rPr>
              <a:t>Six cours pour six fois plus de plaisir</a:t>
            </a:r>
          </a:p>
        </p:txBody>
      </p:sp>
    </p:spTree>
    <p:extLst>
      <p:ext uri="{BB962C8B-B14F-4D97-AF65-F5344CB8AC3E}">
        <p14:creationId xmlns:p14="http://schemas.microsoft.com/office/powerpoint/2010/main" val="2970049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6B051A4-96A7-4A11-9DAD-063A9C577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B67B9C-9B45-4084-9BB5-187071EE9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56591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5D4FFEB-056B-4270-9CE6-FE04FAFB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741515"/>
            <a:ext cx="10353761" cy="1633340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FFFFFF"/>
                </a:solidFill>
              </a:rPr>
              <a:t>Comment ça se passe au concours ?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7CD8C7-7DA9-47C3-910B-7E6E532B1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4" y="3307433"/>
            <a:ext cx="10353762" cy="3045558"/>
          </a:xfrm>
          <a:effectLst/>
        </p:spPr>
        <p:txBody>
          <a:bodyPr anchor="ctr">
            <a:normAutofit/>
          </a:bodyPr>
          <a:lstStyle/>
          <a:p>
            <a:r>
              <a:rPr lang="fr-FR" dirty="0">
                <a:latin typeface="Century" panose="02040604050505020304" pitchFamily="18" charset="0"/>
              </a:rPr>
              <a:t>Première épreuve du deuxième jour </a:t>
            </a:r>
          </a:p>
          <a:p>
            <a:r>
              <a:rPr lang="fr-FR" dirty="0">
                <a:latin typeface="Century" panose="02040604050505020304" pitchFamily="18" charset="0"/>
              </a:rPr>
              <a:t>60 points pour 15 QCM  </a:t>
            </a:r>
          </a:p>
          <a:p>
            <a:r>
              <a:rPr lang="fr-FR" dirty="0">
                <a:latin typeface="Century" panose="02040604050505020304" pitchFamily="18" charset="0"/>
              </a:rPr>
              <a:t>20 minutes d’épreuve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03995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Espace réservé du contenu 4" descr="Une image contenant personne, extérieur, debout, femme&#10;&#10;Description générée automatiquement">
            <a:extLst>
              <a:ext uri="{FF2B5EF4-FFF2-40B4-BE49-F238E27FC236}">
                <a16:creationId xmlns:a16="http://schemas.microsoft.com/office/drawing/2014/main" id="{2269BEE3-A733-49C1-AAFC-7996DCEB29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7470"/>
          <a:stretch/>
        </p:blipFill>
        <p:spPr>
          <a:xfrm>
            <a:off x="-8622" y="10"/>
            <a:ext cx="6096000" cy="685799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A4AD70ED-9224-4F1A-806B-3BE98D485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0493" y="417475"/>
            <a:ext cx="4944762" cy="970450"/>
          </a:xfrm>
        </p:spPr>
        <p:txBody>
          <a:bodyPr anchor="b">
            <a:normAutofit/>
          </a:bodyPr>
          <a:lstStyle/>
          <a:p>
            <a:r>
              <a:rPr lang="fr-FR" sz="3200" dirty="0"/>
              <a:t>Qui va m’aider à </a:t>
            </a:r>
            <a:r>
              <a:rPr lang="fr-FR" sz="3200" dirty="0" err="1"/>
              <a:t>perfecter</a:t>
            </a:r>
            <a:r>
              <a:rPr lang="fr-FR" sz="3200" dirty="0"/>
              <a:t> cette belle matière ?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19D82873-2844-4323-B51A-B8443EECA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0493" y="1732449"/>
            <a:ext cx="4403596" cy="4058751"/>
          </a:xfrm>
        </p:spPr>
        <p:txBody>
          <a:bodyPr anchor="t">
            <a:normAutofit/>
          </a:bodyPr>
          <a:lstStyle/>
          <a:p>
            <a:pPr algn="just"/>
            <a:r>
              <a:rPr lang="en-US" sz="2200" dirty="0" err="1">
                <a:latin typeface="Century" panose="02040604050505020304" pitchFamily="18" charset="0"/>
              </a:rPr>
              <a:t>Lénaviculaires</a:t>
            </a:r>
            <a:r>
              <a:rPr lang="en-US" sz="2200" dirty="0">
                <a:latin typeface="Century" panose="02040604050505020304" pitchFamily="18" charset="0"/>
              </a:rPr>
              <a:t> : </a:t>
            </a:r>
            <a:r>
              <a:rPr lang="en-US" sz="2200" dirty="0" err="1">
                <a:latin typeface="Century" panose="02040604050505020304" pitchFamily="18" charset="0"/>
              </a:rPr>
              <a:t>Ostéologie</a:t>
            </a:r>
            <a:r>
              <a:rPr lang="en-US" sz="2200" dirty="0">
                <a:latin typeface="Century" panose="02040604050505020304" pitchFamily="18" charset="0"/>
              </a:rPr>
              <a:t> du Petit </a:t>
            </a:r>
            <a:r>
              <a:rPr lang="en-US" sz="2200" dirty="0" err="1">
                <a:latin typeface="Century" panose="02040604050505020304" pitchFamily="18" charset="0"/>
              </a:rPr>
              <a:t>Bassin</a:t>
            </a:r>
            <a:r>
              <a:rPr lang="en-US" sz="2200" dirty="0">
                <a:latin typeface="Century" panose="02040604050505020304" pitchFamily="18" charset="0"/>
              </a:rPr>
              <a:t>, </a:t>
            </a:r>
            <a:r>
              <a:rPr lang="en-US" sz="2200" dirty="0" err="1">
                <a:latin typeface="Century" panose="02040604050505020304" pitchFamily="18" charset="0"/>
              </a:rPr>
              <a:t>Vagin</a:t>
            </a:r>
            <a:r>
              <a:rPr lang="en-US" sz="2200" dirty="0">
                <a:latin typeface="Century" panose="02040604050505020304" pitchFamily="18" charset="0"/>
              </a:rPr>
              <a:t>, Uterus et Annexes, </a:t>
            </a:r>
            <a:r>
              <a:rPr lang="en-US" sz="2200" dirty="0" err="1">
                <a:latin typeface="Century" panose="02040604050505020304" pitchFamily="18" charset="0"/>
              </a:rPr>
              <a:t>Filière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urinaire</a:t>
            </a:r>
            <a:r>
              <a:rPr lang="en-US" sz="2200" dirty="0">
                <a:latin typeface="Century" panose="02040604050505020304" pitchFamily="18" charset="0"/>
              </a:rPr>
              <a:t>, Rectum </a:t>
            </a:r>
          </a:p>
          <a:p>
            <a:pPr algn="just"/>
            <a:endParaRPr lang="en-US" sz="2200" dirty="0">
              <a:latin typeface="Century" panose="02040604050505020304" pitchFamily="18" charset="0"/>
            </a:endParaRPr>
          </a:p>
          <a:p>
            <a:pPr algn="just"/>
            <a:r>
              <a:rPr lang="en-US" sz="2200" dirty="0" err="1">
                <a:latin typeface="Century" panose="02040604050505020304" pitchFamily="18" charset="0"/>
              </a:rPr>
              <a:t>Sachacetabulum</a:t>
            </a:r>
            <a:r>
              <a:rPr lang="en-US" sz="2200" dirty="0">
                <a:latin typeface="Century" panose="02040604050505020304" pitchFamily="18" charset="0"/>
              </a:rPr>
              <a:t> : </a:t>
            </a:r>
            <a:r>
              <a:rPr lang="en-US" sz="2200" dirty="0" err="1">
                <a:latin typeface="Century" panose="02040604050505020304" pitchFamily="18" charset="0"/>
              </a:rPr>
              <a:t>Vascularisation</a:t>
            </a:r>
            <a:r>
              <a:rPr lang="en-US" sz="2200" dirty="0">
                <a:latin typeface="Century" panose="02040604050505020304" pitchFamily="18" charset="0"/>
              </a:rPr>
              <a:t>, Innervation et Musculature du PB, </a:t>
            </a:r>
            <a:r>
              <a:rPr lang="en-US" sz="2200" dirty="0" err="1">
                <a:latin typeface="Century" panose="02040604050505020304" pitchFamily="18" charset="0"/>
              </a:rPr>
              <a:t>Périnée</a:t>
            </a:r>
            <a:r>
              <a:rPr lang="en-US" sz="2200" dirty="0">
                <a:latin typeface="Century" panose="02040604050505020304" pitchFamily="18" charset="0"/>
              </a:rPr>
              <a:t>, </a:t>
            </a:r>
            <a:r>
              <a:rPr lang="en-US" sz="2200" dirty="0" err="1">
                <a:latin typeface="Century" panose="02040604050505020304" pitchFamily="18" charset="0"/>
              </a:rPr>
              <a:t>Diaphragme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Pelvien</a:t>
            </a:r>
            <a:r>
              <a:rPr lang="en-US" sz="2200" dirty="0">
                <a:latin typeface="Century" panose="02040604050505020304" pitchFamily="18" charset="0"/>
              </a:rPr>
              <a:t>, </a:t>
            </a:r>
            <a:r>
              <a:rPr lang="en-US" sz="2200" dirty="0" err="1">
                <a:latin typeface="Century" panose="02040604050505020304" pitchFamily="18" charset="0"/>
              </a:rPr>
              <a:t>Moyens</a:t>
            </a:r>
            <a:r>
              <a:rPr lang="en-US" sz="2200" dirty="0">
                <a:latin typeface="Century" panose="02040604050505020304" pitchFamily="18" charset="0"/>
              </a:rPr>
              <a:t> de </a:t>
            </a:r>
            <a:r>
              <a:rPr lang="en-US" sz="2200" dirty="0" err="1">
                <a:latin typeface="Century" panose="02040604050505020304" pitchFamily="18" charset="0"/>
              </a:rPr>
              <a:t>Stabilité</a:t>
            </a:r>
            <a:endParaRPr lang="en-US" sz="2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683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8CDD186-03E3-4AED-BEB6-0B3BEC2080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3898BA1-6EDE-40E7-A5CB-0D01D5F5D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599"/>
            <a:ext cx="5978072" cy="1174075"/>
          </a:xfrm>
        </p:spPr>
        <p:txBody>
          <a:bodyPr>
            <a:normAutofit/>
          </a:bodyPr>
          <a:lstStyle/>
          <a:p>
            <a:r>
              <a:rPr lang="fr-FR" sz="4100" dirty="0"/>
              <a:t>Qui va nous enseigner </a:t>
            </a:r>
            <a:r>
              <a:rPr lang="fr-FR" sz="3200" dirty="0"/>
              <a:t>l’UE9</a:t>
            </a:r>
            <a:r>
              <a:rPr lang="fr-FR" sz="4100" dirty="0"/>
              <a:t> ?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A1B4137-2126-4BBA-94DB-D7C8D2986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83674"/>
            <a:ext cx="5978072" cy="3722748"/>
          </a:xfrm>
        </p:spPr>
        <p:txBody>
          <a:bodyPr anchor="ctr">
            <a:normAutofit/>
          </a:bodyPr>
          <a:lstStyle/>
          <a:p>
            <a:pPr algn="just">
              <a:buClr>
                <a:srgbClr val="AF6451"/>
              </a:buClr>
            </a:pPr>
            <a:r>
              <a:rPr lang="en-US" sz="2200" dirty="0">
                <a:latin typeface="Century" panose="02040604050505020304" pitchFamily="18" charset="0"/>
              </a:rPr>
              <a:t>Le </a:t>
            </a:r>
            <a:r>
              <a:rPr lang="en-US" sz="2200" dirty="0" err="1">
                <a:latin typeface="Century" panose="02040604050505020304" pitchFamily="18" charset="0"/>
              </a:rPr>
              <a:t>professeur</a:t>
            </a:r>
            <a:r>
              <a:rPr lang="en-US" sz="2200" dirty="0">
                <a:latin typeface="Century" panose="02040604050505020304" pitchFamily="18" charset="0"/>
              </a:rPr>
              <a:t> De </a:t>
            </a:r>
            <a:r>
              <a:rPr lang="en-US" sz="2200" dirty="0" err="1">
                <a:latin typeface="Century" panose="02040604050505020304" pitchFamily="18" charset="0"/>
              </a:rPr>
              <a:t>Peretti</a:t>
            </a:r>
            <a:r>
              <a:rPr lang="en-US" sz="2200" dirty="0">
                <a:latin typeface="Century" panose="02040604050505020304" pitchFamily="18" charset="0"/>
              </a:rPr>
              <a:t> (</a:t>
            </a:r>
            <a:r>
              <a:rPr lang="en-US" sz="2200" dirty="0" err="1">
                <a:latin typeface="Century" panose="02040604050505020304" pitchFamily="18" charset="0"/>
              </a:rPr>
              <a:t>FdP</a:t>
            </a:r>
            <a:r>
              <a:rPr lang="en-US" sz="2200" dirty="0">
                <a:latin typeface="Century" panose="02040604050505020304" pitchFamily="18" charset="0"/>
              </a:rPr>
              <a:t> pour les </a:t>
            </a:r>
            <a:r>
              <a:rPr lang="en-US" sz="2200" dirty="0" err="1">
                <a:latin typeface="Century" panose="02040604050505020304" pitchFamily="18" charset="0"/>
              </a:rPr>
              <a:t>intimes</a:t>
            </a:r>
            <a:r>
              <a:rPr lang="en-US" sz="2200" dirty="0">
                <a:latin typeface="Century" panose="02040604050505020304" pitchFamily="18" charset="0"/>
              </a:rPr>
              <a:t>) </a:t>
            </a:r>
            <a:r>
              <a:rPr lang="en-US" sz="2200" dirty="0" err="1">
                <a:latin typeface="Century" panose="02040604050505020304" pitchFamily="18" charset="0"/>
              </a:rPr>
              <a:t>assurera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l’intégralité</a:t>
            </a:r>
            <a:r>
              <a:rPr lang="en-US" sz="2200" dirty="0">
                <a:latin typeface="Century" panose="02040604050505020304" pitchFamily="18" charset="0"/>
              </a:rPr>
              <a:t> des </a:t>
            </a:r>
            <a:r>
              <a:rPr lang="en-US" sz="2200" dirty="0" err="1">
                <a:latin typeface="Century" panose="02040604050505020304" pitchFamily="18" charset="0"/>
              </a:rPr>
              <a:t>cours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</a:p>
          <a:p>
            <a:pPr algn="just">
              <a:buClr>
                <a:srgbClr val="AF6451"/>
              </a:buClr>
            </a:pPr>
            <a:r>
              <a:rPr lang="en-US" sz="2200" dirty="0">
                <a:latin typeface="Century" panose="02040604050505020304" pitchFamily="18" charset="0"/>
              </a:rPr>
              <a:t>Pas de </a:t>
            </a:r>
            <a:r>
              <a:rPr lang="en-US" sz="2200" dirty="0" err="1">
                <a:latin typeface="Century" panose="02040604050505020304" pitchFamily="18" charset="0"/>
              </a:rPr>
              <a:t>changements</a:t>
            </a:r>
            <a:r>
              <a:rPr lang="en-US" sz="2200" dirty="0">
                <a:latin typeface="Century" panose="02040604050505020304" pitchFamily="18" charset="0"/>
              </a:rPr>
              <a:t> de </a:t>
            </a:r>
            <a:r>
              <a:rPr lang="en-US" sz="2200" dirty="0" err="1">
                <a:latin typeface="Century" panose="02040604050505020304" pitchFamily="18" charset="0"/>
              </a:rPr>
              <a:t>programme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prévus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</a:p>
          <a:p>
            <a:pPr algn="just">
              <a:buClr>
                <a:srgbClr val="AF6451"/>
              </a:buClr>
            </a:pPr>
            <a:r>
              <a:rPr lang="en-US" sz="2200" dirty="0">
                <a:latin typeface="Century" panose="02040604050505020304" pitchFamily="18" charset="0"/>
              </a:rPr>
              <a:t>On </a:t>
            </a:r>
            <a:r>
              <a:rPr lang="en-US" sz="2200" dirty="0" err="1">
                <a:latin typeface="Century" panose="02040604050505020304" pitchFamily="18" charset="0"/>
              </a:rPr>
              <a:t>vous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conseille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d’aller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en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cours</a:t>
            </a:r>
            <a:r>
              <a:rPr lang="en-US" sz="2200" dirty="0">
                <a:latin typeface="Century" panose="02040604050505020304" pitchFamily="18" charset="0"/>
              </a:rPr>
              <a:t> : fun </a:t>
            </a:r>
            <a:r>
              <a:rPr lang="en-US" sz="2200" dirty="0" err="1">
                <a:latin typeface="Century" panose="02040604050505020304" pitchFamily="18" charset="0"/>
              </a:rPr>
              <a:t>garanti</a:t>
            </a:r>
            <a:r>
              <a:rPr lang="en-US" sz="2200" dirty="0">
                <a:latin typeface="Century" panose="02040604050505020304" pitchFamily="18" charset="0"/>
              </a:rPr>
              <a:t> (+ </a:t>
            </a:r>
            <a:r>
              <a:rPr lang="en-US" sz="2200" dirty="0" err="1">
                <a:latin typeface="Century" panose="02040604050505020304" pitchFamily="18" charset="0"/>
              </a:rPr>
              <a:t>il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insiste</a:t>
            </a:r>
            <a:r>
              <a:rPr lang="en-US" sz="2200" dirty="0">
                <a:latin typeface="Century" panose="02040604050505020304" pitchFamily="18" charset="0"/>
              </a:rPr>
              <a:t> sur </a:t>
            </a:r>
            <a:r>
              <a:rPr lang="en-US" sz="2200" dirty="0" err="1">
                <a:latin typeface="Century" panose="02040604050505020304" pitchFamily="18" charset="0"/>
              </a:rPr>
              <a:t>ce</a:t>
            </a:r>
            <a:r>
              <a:rPr lang="en-US" sz="2200" dirty="0">
                <a:latin typeface="Century" panose="02040604050505020304" pitchFamily="18" charset="0"/>
              </a:rPr>
              <a:t> </a:t>
            </a:r>
            <a:r>
              <a:rPr lang="en-US" sz="2200" dirty="0" err="1">
                <a:latin typeface="Century" panose="02040604050505020304" pitchFamily="18" charset="0"/>
              </a:rPr>
              <a:t>qu’il</a:t>
            </a:r>
            <a:r>
              <a:rPr lang="en-US" sz="2200" dirty="0">
                <a:latin typeface="Century" panose="02040604050505020304" pitchFamily="18" charset="0"/>
              </a:rPr>
              <a:t> fait </a:t>
            </a:r>
            <a:r>
              <a:rPr lang="en-US" sz="2200" dirty="0" err="1">
                <a:latin typeface="Century" panose="02040604050505020304" pitchFamily="18" charset="0"/>
              </a:rPr>
              <a:t>tomber</a:t>
            </a:r>
            <a:r>
              <a:rPr lang="en-US" sz="2200" dirty="0">
                <a:latin typeface="Century" panose="02040604050505020304" pitchFamily="18" charset="0"/>
              </a:rPr>
              <a:t>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CF706DA-13E8-4A4F-9260-551FB8127B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5" name="Espace réservé du contenu 4" descr="Une image contenant homme, personne, intérieur, verres&#10;&#10;Description générée automatiquement">
            <a:extLst>
              <a:ext uri="{FF2B5EF4-FFF2-40B4-BE49-F238E27FC236}">
                <a16:creationId xmlns:a16="http://schemas.microsoft.com/office/drawing/2014/main" id="{633C4FF4-531A-4FA9-A05C-57823BAB33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4745"/>
          <a:stretch/>
        </p:blipFill>
        <p:spPr>
          <a:xfrm>
            <a:off x="7552945" y="643465"/>
            <a:ext cx="3995592" cy="510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33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6B051A4-96A7-4A11-9DAD-063A9C577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B67B9C-9B45-4084-9BB5-187071EE9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56591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85C7FC0-208C-4DAD-98A2-DEA0EAEBC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741515"/>
            <a:ext cx="10353761" cy="1633340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FFFFFF"/>
                </a:solidFill>
              </a:rPr>
              <a:t>Comment va se dérouler votre semestre ?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3EB92B-3B73-4C70-AA62-ECEA3A2AB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4" y="2769304"/>
            <a:ext cx="10353762" cy="3045558"/>
          </a:xfrm>
          <a:effectLst/>
        </p:spPr>
        <p:txBody>
          <a:bodyPr anchor="ctr">
            <a:normAutofit fontScale="92500" lnSpcReduction="20000"/>
          </a:bodyPr>
          <a:lstStyle/>
          <a:p>
            <a:r>
              <a:rPr lang="fr-FR" dirty="0">
                <a:latin typeface="Century" panose="02040604050505020304" pitchFamily="18" charset="0"/>
              </a:rPr>
              <a:t>Tut’ Rentrée du S2 : du 2 au 11 janvier, 4 heures de cours +++</a:t>
            </a:r>
          </a:p>
          <a:p>
            <a:r>
              <a:rPr lang="fr-FR" dirty="0">
                <a:latin typeface="Century" panose="02040604050505020304" pitchFamily="18" charset="0"/>
              </a:rPr>
              <a:t>CCB de la TTR le 18 janvier avec </a:t>
            </a:r>
            <a:r>
              <a:rPr lang="fr-FR" b="1" dirty="0">
                <a:latin typeface="Century" panose="02040604050505020304" pitchFamily="18" charset="0"/>
              </a:rPr>
              <a:t>sujet complet type CC</a:t>
            </a:r>
          </a:p>
          <a:p>
            <a:r>
              <a:rPr lang="fr-FR" dirty="0">
                <a:latin typeface="Century" panose="02040604050505020304" pitchFamily="18" charset="0"/>
              </a:rPr>
              <a:t>Fiches mises à jour sur le forum </a:t>
            </a:r>
          </a:p>
          <a:p>
            <a:r>
              <a:rPr lang="fr-FR" dirty="0">
                <a:latin typeface="Century" panose="02040604050505020304" pitchFamily="18" charset="0"/>
              </a:rPr>
              <a:t>DM régulièrement postés </a:t>
            </a:r>
          </a:p>
          <a:p>
            <a:r>
              <a:rPr lang="fr-FR" dirty="0">
                <a:latin typeface="Century" panose="02040604050505020304" pitchFamily="18" charset="0"/>
              </a:rPr>
              <a:t>Sujets complets sur </a:t>
            </a:r>
            <a:r>
              <a:rPr lang="fr-FR" dirty="0" err="1">
                <a:latin typeface="Century" panose="02040604050505020304" pitchFamily="18" charset="0"/>
              </a:rPr>
              <a:t>Socrative</a:t>
            </a:r>
            <a:r>
              <a:rPr lang="fr-FR" dirty="0">
                <a:latin typeface="Century" panose="02040604050505020304" pitchFamily="18" charset="0"/>
              </a:rPr>
              <a:t> toutes les deux semaines (pour ne pas nous oublier)</a:t>
            </a:r>
          </a:p>
          <a:p>
            <a:r>
              <a:rPr lang="fr-FR" dirty="0">
                <a:latin typeface="Century" panose="02040604050505020304" pitchFamily="18" charset="0"/>
              </a:rPr>
              <a:t>Deux séances tutorat + CCB de fin d’année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F549EE3-A162-4D2F-A474-FA629BB4996A}"/>
              </a:ext>
            </a:extLst>
          </p:cNvPr>
          <p:cNvSpPr txBox="1"/>
          <p:nvPr/>
        </p:nvSpPr>
        <p:spPr>
          <a:xfrm>
            <a:off x="1984263" y="6097904"/>
            <a:ext cx="82128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En bref, tout ce qu’il faut pour briller le jour du CC 🥰</a:t>
            </a:r>
          </a:p>
        </p:txBody>
      </p:sp>
    </p:spTree>
    <p:extLst>
      <p:ext uri="{BB962C8B-B14F-4D97-AF65-F5344CB8AC3E}">
        <p14:creationId xmlns:p14="http://schemas.microsoft.com/office/powerpoint/2010/main" val="2287766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ccessoire, table, intérieur, assis&#10;&#10;Description générée automatiquement">
            <a:extLst>
              <a:ext uri="{FF2B5EF4-FFF2-40B4-BE49-F238E27FC236}">
                <a16:creationId xmlns:a16="http://schemas.microsoft.com/office/drawing/2014/main" id="{683079CB-08EA-4A59-B13F-F153759AC2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7" b="1614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1E74DECC-DC42-4ED7-929A-E1FA724AB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5983" y="2514599"/>
            <a:ext cx="9440034" cy="1828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latin typeface="Century" panose="02040604050505020304" pitchFamily="18" charset="0"/>
              </a:rPr>
              <a:t>Et </a:t>
            </a:r>
            <a:r>
              <a:rPr lang="en-US" sz="5400" dirty="0" err="1">
                <a:latin typeface="Century" panose="02040604050505020304" pitchFamily="18" charset="0"/>
              </a:rPr>
              <a:t>maintenant</a:t>
            </a:r>
            <a:r>
              <a:rPr lang="en-US" sz="5400" dirty="0">
                <a:latin typeface="Century" panose="02040604050505020304" pitchFamily="18" charset="0"/>
              </a:rPr>
              <a:t>, que le spectacle commence…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06BB3C-D794-49D6-B86F-0E76650101AD}"/>
              </a:ext>
            </a:extLst>
          </p:cNvPr>
          <p:cNvSpPr txBox="1"/>
          <p:nvPr/>
        </p:nvSpPr>
        <p:spPr>
          <a:xfrm>
            <a:off x="134224" y="6153675"/>
            <a:ext cx="1870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latin typeface="Century" panose="02040604050505020304" pitchFamily="18" charset="0"/>
              </a:rPr>
              <a:t>UE9</a:t>
            </a:r>
            <a:r>
              <a:rPr lang="fr-FR" dirty="0"/>
              <a:t>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EB8E779-59A9-40DE-B2A7-1BC4CFDDAEF4}"/>
              </a:ext>
            </a:extLst>
          </p:cNvPr>
          <p:cNvSpPr txBox="1"/>
          <p:nvPr/>
        </p:nvSpPr>
        <p:spPr>
          <a:xfrm>
            <a:off x="10410738" y="6153675"/>
            <a:ext cx="1647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latin typeface="Century" panose="02040604050505020304" pitchFamily="18" charset="0"/>
              </a:rPr>
              <a:t>2019-2020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9945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Goudy Old Style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oudy Old Style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247</Words>
  <Application>Microsoft Office PowerPoint</Application>
  <PresentationFormat>Grand écran</PresentationFormat>
  <Paragraphs>31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Century</vt:lpstr>
      <vt:lpstr>Goudy Old Style</vt:lpstr>
      <vt:lpstr>Wingdings 2</vt:lpstr>
      <vt:lpstr>SlateVTI</vt:lpstr>
      <vt:lpstr>Présentation   Anatomie du Petit Bassin Féminin</vt:lpstr>
      <vt:lpstr>Qu’est-ce que l’UE9 ?</vt:lpstr>
      <vt:lpstr>Comment ça se passe au concours ?</vt:lpstr>
      <vt:lpstr>Qui va m’aider à perfecter cette belle matière ?</vt:lpstr>
      <vt:lpstr>Qui va nous enseigner l’UE9 ?</vt:lpstr>
      <vt:lpstr>Comment va se dérouler votre semestre ?</vt:lpstr>
      <vt:lpstr>Et maintenant, que le spectacle commence…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  Anatomie du Petit Bassin Féminin</dc:title>
  <dc:creator>Sacha Hassen Khodja</dc:creator>
  <cp:lastModifiedBy>Sacha Hassen Khodja</cp:lastModifiedBy>
  <cp:revision>3</cp:revision>
  <dcterms:created xsi:type="dcterms:W3CDTF">2019-11-13T10:30:49Z</dcterms:created>
  <dcterms:modified xsi:type="dcterms:W3CDTF">2019-11-26T08:52:04Z</dcterms:modified>
</cp:coreProperties>
</file>