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20020D7-A2CA-479E-859C-667C6F3146CC}">
  <a:tblStyle styleId="{620020D7-A2CA-479E-859C-667C6F3146CC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4E9E7"/>
          </a:solidFill>
        </a:fill>
      </a:tcStyle>
    </a:wholeTbl>
    <a:band1H>
      <a:tcTxStyle/>
      <a:tcStyle>
        <a:tcBdr/>
        <a:fill>
          <a:solidFill>
            <a:srgbClr val="E7D0CB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E7D0CB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2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2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DB80777E-7722-41A4-9128-33CDDFD7C115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71047672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PRESENTATION DE NOUS ET DE L'ANNÉE</a:t>
            </a:r>
            <a:endParaRPr/>
          </a:p>
        </p:txBody>
      </p:sp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532498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959801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" name="Google Shape;11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594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688186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558524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3ddb95da87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3ddb95da87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051222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3ddb95da87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3ddb95da87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ATTENTION ne pas confondre les K procaryote et génome mitochondrial 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1756334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3ddb95da87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3ddb95da87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T dans l’ADN et U dans l’ARN 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7742211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3e71e09f58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3e71e09f58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384251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3ddb95da87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Google Shape;168;g3ddb95da87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ATTENTION la mitose repartie les chromatide et non les chromosome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5196981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3ddb95da87_1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5" name="Google Shape;175;g3ddb95da87_1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385170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3ddb95da87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3ddb95da87_0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01253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3ddb95da87_1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" name="Google Shape;188;g3ddb95da87_1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l’ ammorce et la matrice s’apparie en sens inverse → logique vu que les brins sont antiparallèles  5-3 3-5 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257759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3ddb95da87_0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4" name="Google Shape;194;g3ddb95da87_0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073289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3ddb95da87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2" name="Google Shape;202;g3ddb95da87_0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 smtClean="0"/>
              <a:t>Métaphore saumon 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32197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g3ddb95da87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0" name="Google Shape;210;g3ddb95da87_0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Correction d’épreuve = proofreading en anglais</a:t>
            </a:r>
            <a:endParaRPr/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ADN polymérase alpha dénué car elle fait des erreurs 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7397146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3ddb95da87_1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6" name="Google Shape;216;g3ddb95da87_1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936310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g3de338c3b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3" name="Google Shape;223;g3de338c3b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504908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Diapositive de titre" type="title">
  <p:cSld name="TITLE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2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16;p2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8000"/>
              <a:buFont typeface="Calibri"/>
              <a:buNone/>
              <a:defRPr sz="8000" b="0" i="0" u="none" strike="noStrike" cap="none">
                <a:solidFill>
                  <a:srgbClr val="262626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Calibri"/>
              <a:buNone/>
              <a:defRPr sz="2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Calibri"/>
              <a:buNone/>
              <a:defRPr sz="2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None/>
              <a:defRPr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None/>
              <a:defRPr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None/>
              <a:defRPr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None/>
              <a:defRPr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None/>
              <a:defRPr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accent1"/>
              </a:buClr>
              <a:buSzPts val="2000"/>
              <a:buFont typeface="Calibri"/>
              <a:buNone/>
              <a:defRPr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dt" idx="10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ftr" idx="11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" name="Google Shape;21;p2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cxnSp>
        <p:nvCxnSpPr>
          <p:cNvPr id="22" name="Google Shape;22;p2"/>
          <p:cNvCxnSpPr/>
          <p:nvPr/>
        </p:nvCxnSpPr>
        <p:spPr>
          <a:xfrm>
            <a:off x="1207658" y="4343400"/>
            <a:ext cx="9875520" cy="0"/>
          </a:xfrm>
          <a:prstGeom prst="straightConnector1">
            <a:avLst/>
          </a:prstGeom>
          <a:noFill/>
          <a:ln w="9525" cap="flat" cmpd="sng">
            <a:solidFill>
              <a:srgbClr val="7F7F7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et contenu" type="obj">
  <p:cSld name="OBJECT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"/>
          <p:cNvSpPr txBox="1"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Calibri"/>
              <a:buNone/>
              <a:defRPr sz="48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/>
          <a:lstStyle>
            <a:lvl1pPr marL="457200" marR="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Char char=" "/>
              <a:defRPr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Calibri"/>
              <a:buChar char="◦"/>
              <a:defRPr sz="18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dt" idx="10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ftr" idx="11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8" name="Google Shape;28;p3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re de section" type="secHead">
  <p:cSld name="SECTION_HEADER">
    <p:bg>
      <p:bgPr>
        <a:solidFill>
          <a:schemeClr val="lt1"/>
        </a:solidFill>
        <a:effectLst/>
      </p:bgPr>
    </p:bg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" name="Google Shape;31;p4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8000"/>
              <a:buFont typeface="Calibri"/>
              <a:buNone/>
              <a:defRPr sz="8000" b="0" i="0" u="none" strike="noStrike" cap="none">
                <a:solidFill>
                  <a:srgbClr val="262626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3" name="Google Shape;33;p4"/>
          <p:cNvSpPr txBox="1"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Calibri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accent1"/>
              </a:buClr>
              <a:buSzPts val="1400"/>
              <a:buFont typeface="Calibri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4" name="Google Shape;34;p4"/>
          <p:cNvSpPr txBox="1">
            <a:spLocks noGrp="1"/>
          </p:cNvSpPr>
          <p:nvPr>
            <p:ph type="dt" idx="10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5" name="Google Shape;35;p4"/>
          <p:cNvSpPr txBox="1">
            <a:spLocks noGrp="1"/>
          </p:cNvSpPr>
          <p:nvPr>
            <p:ph type="ftr" idx="11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Google Shape;36;p4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cxnSp>
        <p:nvCxnSpPr>
          <p:cNvPr id="37" name="Google Shape;37;p4"/>
          <p:cNvCxnSpPr/>
          <p:nvPr/>
        </p:nvCxnSpPr>
        <p:spPr>
          <a:xfrm>
            <a:off x="1207658" y="4343400"/>
            <a:ext cx="9875520" cy="0"/>
          </a:xfrm>
          <a:prstGeom prst="straightConnector1">
            <a:avLst/>
          </a:prstGeom>
          <a:noFill/>
          <a:ln w="9525" cap="flat" cmpd="sng">
            <a:solidFill>
              <a:srgbClr val="7F7F7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ux contenus" type="twoObj">
  <p:cSld name="TWO_OBJECTS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5"/>
          <p:cNvSpPr txBox="1"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Calibri"/>
              <a:buNone/>
              <a:defRPr sz="48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0" name="Google Shape;40;p5"/>
          <p:cNvSpPr txBox="1">
            <a:spLocks noGrp="1"/>
          </p:cNvSpPr>
          <p:nvPr>
            <p:ph type="body" idx="1"/>
          </p:nvPr>
        </p:nvSpPr>
        <p:spPr>
          <a:xfrm>
            <a:off x="1097279" y="1845734"/>
            <a:ext cx="4937760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/>
          <a:lstStyle>
            <a:lvl1pPr marL="457200" marR="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Char char=" "/>
              <a:defRPr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Calibri"/>
              <a:buChar char="◦"/>
              <a:defRPr sz="18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Google Shape;41;p5"/>
          <p:cNvSpPr txBox="1">
            <a:spLocks noGrp="1"/>
          </p:cNvSpPr>
          <p:nvPr>
            <p:ph type="body" idx="2"/>
          </p:nvPr>
        </p:nvSpPr>
        <p:spPr>
          <a:xfrm>
            <a:off x="6217920" y="1845735"/>
            <a:ext cx="4937760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/>
          <a:lstStyle>
            <a:lvl1pPr marL="457200" marR="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Char char=" "/>
              <a:defRPr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Calibri"/>
              <a:buChar char="◦"/>
              <a:defRPr sz="18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2" name="Google Shape;42;p5"/>
          <p:cNvSpPr txBox="1">
            <a:spLocks noGrp="1"/>
          </p:cNvSpPr>
          <p:nvPr>
            <p:ph type="dt" idx="10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3" name="Google Shape;43;p5"/>
          <p:cNvSpPr txBox="1">
            <a:spLocks noGrp="1"/>
          </p:cNvSpPr>
          <p:nvPr>
            <p:ph type="ftr" idx="11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4" name="Google Shape;44;p5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ison" type="twoTxTwoObj">
  <p:cSld name="TWO_OBJECTS_WITH_TEX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6"/>
          <p:cNvSpPr txBox="1"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Calibri"/>
              <a:buNone/>
              <a:defRPr sz="48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marR="0" lvl="0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None/>
              <a:defRPr sz="20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None/>
              <a:defRPr sz="2000" b="1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Calibri"/>
              <a:buNone/>
              <a:defRPr sz="1800" b="1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Calibri"/>
              <a:buNone/>
              <a:defRPr sz="1600" b="1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Calibri"/>
              <a:buNone/>
              <a:defRPr sz="1600" b="1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Calibri"/>
              <a:buNone/>
              <a:defRPr sz="1600" b="1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Calibri"/>
              <a:buNone/>
              <a:defRPr sz="1600" b="1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Calibri"/>
              <a:buNone/>
              <a:defRPr sz="1600" b="1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accent1"/>
              </a:buClr>
              <a:buSzPts val="1600"/>
              <a:buFont typeface="Calibri"/>
              <a:buNone/>
              <a:defRPr sz="1600" b="1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body" idx="2"/>
          </p:nvPr>
        </p:nvSpPr>
        <p:spPr>
          <a:xfrm>
            <a:off x="1097280" y="2582334"/>
            <a:ext cx="4937760" cy="337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/>
          <a:lstStyle>
            <a:lvl1pPr marL="457200" marR="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Char char=" "/>
              <a:defRPr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Calibri"/>
              <a:buChar char="◦"/>
              <a:defRPr sz="18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9" name="Google Shape;49;p6"/>
          <p:cNvSpPr txBox="1">
            <a:spLocks noGrp="1"/>
          </p:cNvSpPr>
          <p:nvPr>
            <p:ph type="body" idx="3"/>
          </p:nvPr>
        </p:nvSpPr>
        <p:spPr>
          <a:xfrm>
            <a:off x="6217920" y="1846052"/>
            <a:ext cx="4937760" cy="736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marR="0" lvl="0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None/>
              <a:defRPr sz="20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None/>
              <a:defRPr sz="2000" b="1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Calibri"/>
              <a:buNone/>
              <a:defRPr sz="1800" b="1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Calibri"/>
              <a:buNone/>
              <a:defRPr sz="1600" b="1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Calibri"/>
              <a:buNone/>
              <a:defRPr sz="1600" b="1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Calibri"/>
              <a:buNone/>
              <a:defRPr sz="1600" b="1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Calibri"/>
              <a:buNone/>
              <a:defRPr sz="1600" b="1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Calibri"/>
              <a:buNone/>
              <a:defRPr sz="1600" b="1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accent1"/>
              </a:buClr>
              <a:buSzPts val="1600"/>
              <a:buFont typeface="Calibri"/>
              <a:buNone/>
              <a:defRPr sz="1600" b="1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Google Shape;50;p6"/>
          <p:cNvSpPr txBox="1">
            <a:spLocks noGrp="1"/>
          </p:cNvSpPr>
          <p:nvPr>
            <p:ph type="body" idx="4"/>
          </p:nvPr>
        </p:nvSpPr>
        <p:spPr>
          <a:xfrm>
            <a:off x="6217920" y="2582334"/>
            <a:ext cx="4937760" cy="337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/>
          <a:lstStyle>
            <a:lvl1pPr marL="457200" marR="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Char char=" "/>
              <a:defRPr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Calibri"/>
              <a:buChar char="◦"/>
              <a:defRPr sz="18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1" name="Google Shape;51;p6"/>
          <p:cNvSpPr txBox="1">
            <a:spLocks noGrp="1"/>
          </p:cNvSpPr>
          <p:nvPr>
            <p:ph type="dt" idx="10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2" name="Google Shape;52;p6"/>
          <p:cNvSpPr txBox="1">
            <a:spLocks noGrp="1"/>
          </p:cNvSpPr>
          <p:nvPr>
            <p:ph type="ftr" idx="11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3" name="Google Shape;53;p6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seul" type="titleOnly">
  <p:cSld name="TITLE_ONLY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7"/>
          <p:cNvSpPr txBox="1"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Calibri"/>
              <a:buNone/>
              <a:defRPr sz="48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6" name="Google Shape;56;p7"/>
          <p:cNvSpPr txBox="1">
            <a:spLocks noGrp="1"/>
          </p:cNvSpPr>
          <p:nvPr>
            <p:ph type="dt" idx="10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Google Shape;57;p7"/>
          <p:cNvSpPr txBox="1">
            <a:spLocks noGrp="1"/>
          </p:cNvSpPr>
          <p:nvPr>
            <p:ph type="ftr" idx="11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8" name="Google Shape;58;p7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Vide" type="blank">
  <p:cSld name="BLANK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8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" name="Google Shape;61;p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" name="Google Shape;62;p8"/>
          <p:cNvSpPr txBox="1">
            <a:spLocks noGrp="1"/>
          </p:cNvSpPr>
          <p:nvPr>
            <p:ph type="dt" idx="10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" name="Google Shape;63;p8"/>
          <p:cNvSpPr txBox="1">
            <a:spLocks noGrp="1"/>
          </p:cNvSpPr>
          <p:nvPr>
            <p:ph type="ftr" idx="11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8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u avec légende" type="objTx">
  <p:cSld name="OBJECT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9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9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p9"/>
          <p:cNvSpPr txBox="1"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Calibri"/>
              <a:buNone/>
              <a:defRPr sz="36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9" name="Google Shape;69;p9"/>
          <p:cNvSpPr txBox="1">
            <a:spLocks noGrp="1"/>
          </p:cNvSpPr>
          <p:nvPr>
            <p:ph type="body" idx="1"/>
          </p:nvPr>
        </p:nvSpPr>
        <p:spPr>
          <a:xfrm>
            <a:off x="4800600" y="731520"/>
            <a:ext cx="6492240" cy="525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/>
          <a:lstStyle>
            <a:lvl1pPr marL="457200" marR="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Char char=" "/>
              <a:defRPr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Calibri"/>
              <a:buChar char="◦"/>
              <a:defRPr sz="18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9"/>
          <p:cNvSpPr txBox="1">
            <a:spLocks noGrp="1"/>
          </p:cNvSpPr>
          <p:nvPr>
            <p:ph type="body" idx="2"/>
          </p:nvPr>
        </p:nvSpPr>
        <p:spPr>
          <a:xfrm>
            <a:off x="457200" y="2926080"/>
            <a:ext cx="3200400" cy="33791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1500"/>
              <a:buFont typeface="Calibri"/>
              <a:buNone/>
              <a:defRPr sz="15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alibri"/>
              <a:buNone/>
              <a:defRPr sz="9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alibri"/>
              <a:buNone/>
              <a:defRPr sz="9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alibri"/>
              <a:buNone/>
              <a:defRPr sz="9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alibri"/>
              <a:buNone/>
              <a:defRPr sz="9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alibri"/>
              <a:buNone/>
              <a:defRPr sz="9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accent1"/>
              </a:buClr>
              <a:buSzPts val="900"/>
              <a:buFont typeface="Calibri"/>
              <a:buNone/>
              <a:defRPr sz="9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1" name="Google Shape;71;p9"/>
          <p:cNvSpPr txBox="1">
            <a:spLocks noGrp="1"/>
          </p:cNvSpPr>
          <p:nvPr>
            <p:ph type="dt" idx="10"/>
          </p:nvPr>
        </p:nvSpPr>
        <p:spPr>
          <a:xfrm>
            <a:off x="465512" y="6459785"/>
            <a:ext cx="26185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2" name="Google Shape;72;p9"/>
          <p:cNvSpPr txBox="1">
            <a:spLocks noGrp="1"/>
          </p:cNvSpPr>
          <p:nvPr>
            <p:ph type="ftr" idx="11"/>
          </p:nvPr>
        </p:nvSpPr>
        <p:spPr>
          <a:xfrm>
            <a:off x="4800600" y="6459785"/>
            <a:ext cx="4648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3" name="Google Shape;73;p9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Image avec légende" type="picTx">
  <p:cSld name="PICTURE_WITH_CAPTION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0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" name="Google Shape;76;p10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" name="Google Shape;77;p10"/>
          <p:cNvSpPr txBox="1"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0" anchor="b" anchorCtr="0"/>
          <a:lstStyle>
            <a:lvl1pPr marR="0" lvl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Calibri"/>
              <a:buNone/>
              <a:defRPr sz="36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8" name="Google Shape;78;p10"/>
          <p:cNvSpPr>
            <a:spLocks noGrp="1"/>
          </p:cNvSpPr>
          <p:nvPr>
            <p:ph type="pic" idx="2"/>
          </p:nvPr>
        </p:nvSpPr>
        <p:spPr>
          <a:xfrm>
            <a:off x="15" y="0"/>
            <a:ext cx="12191985" cy="4915076"/>
          </a:xfrm>
          <a:prstGeom prst="rect">
            <a:avLst/>
          </a:pr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457200" tIns="457200" rIns="0" bIns="45700" anchor="t" anchorCtr="0"/>
          <a:lstStyle>
            <a:lvl1pPr marR="0" lvl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Calibri"/>
              <a:buNone/>
              <a:defRPr sz="28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Calibri"/>
              <a:buNone/>
              <a:defRPr sz="2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None/>
              <a:defRPr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None/>
              <a:defRPr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None/>
              <a:defRPr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None/>
              <a:defRPr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None/>
              <a:defRPr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accent1"/>
              </a:buClr>
              <a:buSzPts val="2000"/>
              <a:buFont typeface="Calibri"/>
              <a:buNone/>
              <a:defRPr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9" name="Google Shape;79;p10"/>
          <p:cNvSpPr txBox="1">
            <a:spLocks noGrp="1"/>
          </p:cNvSpPr>
          <p:nvPr>
            <p:ph type="body" idx="1"/>
          </p:nvPr>
        </p:nvSpPr>
        <p:spPr>
          <a:xfrm>
            <a:off x="1097280" y="5907023"/>
            <a:ext cx="10113264" cy="594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0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500"/>
              <a:buFont typeface="Calibri"/>
              <a:buNone/>
              <a:defRPr sz="15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alibri"/>
              <a:buNone/>
              <a:defRPr sz="9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alibri"/>
              <a:buNone/>
              <a:defRPr sz="9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alibri"/>
              <a:buNone/>
              <a:defRPr sz="9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alibri"/>
              <a:buNone/>
              <a:defRPr sz="9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alibri"/>
              <a:buNone/>
              <a:defRPr sz="9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accent1"/>
              </a:buClr>
              <a:buSzPts val="900"/>
              <a:buFont typeface="Calibri"/>
              <a:buNone/>
              <a:defRPr sz="9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0" name="Google Shape;80;p10"/>
          <p:cNvSpPr txBox="1">
            <a:spLocks noGrp="1"/>
          </p:cNvSpPr>
          <p:nvPr>
            <p:ph type="dt" idx="10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1" name="Google Shape;81;p10"/>
          <p:cNvSpPr txBox="1">
            <a:spLocks noGrp="1"/>
          </p:cNvSpPr>
          <p:nvPr>
            <p:ph type="ftr" idx="11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2" name="Google Shape;82;p10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et texte vertical" type="vertTx">
  <p:cSld name="VERTICAL_TEXT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1"/>
          <p:cNvSpPr txBox="1"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Calibri"/>
              <a:buNone/>
              <a:defRPr sz="48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5" name="Google Shape;85;p11"/>
          <p:cNvSpPr txBox="1">
            <a:spLocks noGrp="1"/>
          </p:cNvSpPr>
          <p:nvPr>
            <p:ph type="body" idx="1"/>
          </p:nvPr>
        </p:nvSpPr>
        <p:spPr>
          <a:xfrm rot="5400000">
            <a:off x="4114800" y="-1171786"/>
            <a:ext cx="4023360" cy="1005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0" rIns="45700" bIns="0" anchor="t" anchorCtr="0"/>
          <a:lstStyle>
            <a:lvl1pPr marL="457200" marR="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Char char=" "/>
              <a:defRPr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Calibri"/>
              <a:buChar char="◦"/>
              <a:defRPr sz="18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6" name="Google Shape;86;p11"/>
          <p:cNvSpPr txBox="1">
            <a:spLocks noGrp="1"/>
          </p:cNvSpPr>
          <p:nvPr>
            <p:ph type="dt" idx="10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" name="Google Shape;87;p11"/>
          <p:cNvSpPr txBox="1">
            <a:spLocks noGrp="1"/>
          </p:cNvSpPr>
          <p:nvPr>
            <p:ph type="ftr" idx="11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11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re vertical et texte" type="vertTitleAndTx">
  <p:cSld name="VERTICAL_TITLE_AND_VERTICAL_TEXT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2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Google Shape;91;p12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" name="Google Shape;92;p12"/>
          <p:cNvSpPr txBox="1">
            <a:spLocks noGrp="1"/>
          </p:cNvSpPr>
          <p:nvPr>
            <p:ph type="title"/>
          </p:nvPr>
        </p:nvSpPr>
        <p:spPr>
          <a:xfrm rot="5400000">
            <a:off x="7160640" y="1979039"/>
            <a:ext cx="5757421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Calibri"/>
              <a:buNone/>
              <a:defRPr sz="48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3" name="Google Shape;93;p12"/>
          <p:cNvSpPr txBox="1">
            <a:spLocks noGrp="1"/>
          </p:cNvSpPr>
          <p:nvPr>
            <p:ph type="body" idx="1"/>
          </p:nvPr>
        </p:nvSpPr>
        <p:spPr>
          <a:xfrm rot="5400000">
            <a:off x="1826639" y="-573661"/>
            <a:ext cx="5757422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0" rIns="45700" bIns="0" anchor="t" anchorCtr="0"/>
          <a:lstStyle>
            <a:lvl1pPr marL="457200" marR="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Char char=" "/>
              <a:defRPr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Calibri"/>
              <a:buChar char="◦"/>
              <a:defRPr sz="18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4" name="Google Shape;94;p12"/>
          <p:cNvSpPr txBox="1">
            <a:spLocks noGrp="1"/>
          </p:cNvSpPr>
          <p:nvPr>
            <p:ph type="dt" idx="10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5" name="Google Shape;95;p12"/>
          <p:cNvSpPr txBox="1">
            <a:spLocks noGrp="1"/>
          </p:cNvSpPr>
          <p:nvPr>
            <p:ph type="ftr" idx="11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6" name="Google Shape;96;p12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" name="Google Shape;7;p1"/>
          <p:cNvSpPr/>
          <p:nvPr/>
        </p:nvSpPr>
        <p:spPr>
          <a:xfrm>
            <a:off x="0" y="6334316"/>
            <a:ext cx="12192000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Calibri"/>
              <a:buNone/>
              <a:defRPr sz="48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/>
          <a:lstStyle>
            <a:lvl1pPr marL="457200" marR="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Char char=" "/>
              <a:defRPr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Calibri"/>
              <a:buChar char="◦"/>
              <a:defRPr sz="18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dt" idx="10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ftr" idx="11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cxnSp>
        <p:nvCxnSpPr>
          <p:cNvPr id="13" name="Google Shape;13;p1"/>
          <p:cNvCxnSpPr/>
          <p:nvPr/>
        </p:nvCxnSpPr>
        <p:spPr>
          <a:xfrm>
            <a:off x="1193532" y="1737845"/>
            <a:ext cx="9966960" cy="0"/>
          </a:xfrm>
          <a:prstGeom prst="straightConnector1">
            <a:avLst/>
          </a:prstGeom>
          <a:noFill/>
          <a:ln w="9525" cap="flat" cmpd="sng">
            <a:solidFill>
              <a:srgbClr val="7F7F7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3"/>
          <p:cNvSpPr txBox="1">
            <a:spLocks noGrp="1"/>
          </p:cNvSpPr>
          <p:nvPr>
            <p:ph type="ctrTitle"/>
          </p:nvPr>
        </p:nvSpPr>
        <p:spPr>
          <a:xfrm rot="318398">
            <a:off x="1072129" y="1855751"/>
            <a:ext cx="9916101" cy="34115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7200"/>
              <a:buFont typeface="Calibri"/>
              <a:buNone/>
            </a:pPr>
            <a:r>
              <a:rPr lang="fr-FR" sz="7200" b="0" i="0" u="none" strike="noStrike" cap="none">
                <a:solidFill>
                  <a:srgbClr val="262626"/>
                </a:solidFill>
                <a:latin typeface="Calibri"/>
                <a:ea typeface="Calibri"/>
                <a:cs typeface="Calibri"/>
                <a:sym typeface="Calibri"/>
              </a:rPr>
              <a:t>        </a:t>
            </a:r>
            <a:r>
              <a:rPr lang="fr-FR" sz="7200" b="0" i="0" u="none" strike="noStrike" cap="non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   TUT-</a:t>
            </a:r>
            <a:r>
              <a:rPr lang="fr-FR" sz="7200">
                <a:solidFill>
                  <a:srgbClr val="C00000"/>
                </a:solidFill>
              </a:rPr>
              <a:t>RENTRÉE</a:t>
            </a:r>
            <a:r>
              <a:rPr lang="fr-FR" sz="7200" b="0" i="0" u="none" strike="noStrike" cap="non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br>
              <a:rPr lang="fr-FR" sz="7200" b="0" i="0" u="none" strike="noStrike" cap="non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fr-FR" sz="7200" b="0" i="0" u="none" strike="noStrike" cap="non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            2018/2019</a:t>
            </a:r>
            <a:br>
              <a:rPr lang="fr-FR" sz="7200" b="0" i="0" u="none" strike="noStrike" cap="non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fr-FR" sz="7200" b="0" i="0" u="none" strike="noStrike" cap="non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         </a:t>
            </a:r>
            <a:r>
              <a:rPr lang="fr-FR" sz="72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INTERVENTION              </a:t>
            </a:r>
            <a:br>
              <a:rPr lang="fr-FR" sz="72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fr-FR" sz="72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      BIOMOLESQUE  ¼ </a:t>
            </a:r>
            <a:endParaRPr/>
          </a:p>
        </p:txBody>
      </p:sp>
      <p:pic>
        <p:nvPicPr>
          <p:cNvPr id="102" name="Google Shape;102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09405">
            <a:off x="371733" y="725103"/>
            <a:ext cx="2790958" cy="19798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608281">
            <a:off x="10006674" y="4483841"/>
            <a:ext cx="1143000" cy="1143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13" descr="Résultat de recherche d'images pour &quot;GIF lego batman&quot;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697400" y="1903150"/>
            <a:ext cx="1927550" cy="1257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4"/>
          <p:cNvSpPr txBox="1">
            <a:spLocks noGrp="1"/>
          </p:cNvSpPr>
          <p:nvPr>
            <p:ph type="title"/>
          </p:nvPr>
        </p:nvSpPr>
        <p:spPr>
          <a:xfrm>
            <a:off x="875414" y="138224"/>
            <a:ext cx="10058400" cy="145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6600"/>
              <a:buFont typeface="Calibri"/>
              <a:buNone/>
            </a:pPr>
            <a:r>
              <a:rPr lang="fr-FR" sz="6600" b="0" i="0" u="sng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SOMMAIRE :</a:t>
            </a:r>
            <a:endParaRPr sz="4800" b="0" i="0" u="sng" strike="noStrike" cap="none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14"/>
          <p:cNvSpPr txBox="1">
            <a:spLocks noGrp="1"/>
          </p:cNvSpPr>
          <p:nvPr>
            <p:ph type="body" idx="1"/>
          </p:nvPr>
        </p:nvSpPr>
        <p:spPr>
          <a:xfrm>
            <a:off x="1066805" y="1858934"/>
            <a:ext cx="10058400" cy="40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/>
          <a:p>
            <a:pPr marL="91440" marR="0" lvl="0" indent="-1270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Char char=" "/>
            </a:pPr>
            <a:r>
              <a:rPr lang="fr-FR" sz="2000" b="0" i="0" u="sng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COURS 1 :</a:t>
            </a:r>
            <a:endParaRPr/>
          </a:p>
          <a:p>
            <a:pPr marL="91440" marR="0" lvl="0" indent="-1270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Char char=" "/>
            </a:pPr>
            <a:r>
              <a:rPr lang="fr-FR"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A-  INTRODUCTION</a:t>
            </a:r>
            <a:endParaRPr/>
          </a:p>
          <a:p>
            <a:pPr marL="91440" marR="0" lvl="0" indent="-1270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Char char=" "/>
            </a:pPr>
            <a:r>
              <a:rPr lang="fr-FR"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B-  LES ACIDE </a:t>
            </a:r>
            <a:r>
              <a:rPr lang="fr-FR"/>
              <a:t>NUCLÉIQUES</a:t>
            </a:r>
            <a:endParaRPr/>
          </a:p>
          <a:p>
            <a:pPr marL="91440" marR="0" lvl="0" indent="-1270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Char char=" "/>
            </a:pPr>
            <a:r>
              <a:rPr lang="fr-FR"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C-  LA REPLICATION DE L’ADN</a:t>
            </a:r>
            <a:endParaRPr/>
          </a:p>
          <a:p>
            <a:pPr marL="91440" marR="0" lvl="0" indent="-1270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Char char=" "/>
            </a:pPr>
            <a:r>
              <a:rPr lang="fr-FR" sz="2000" b="0" i="0" u="sng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COURS 2 :</a:t>
            </a:r>
            <a:endParaRPr/>
          </a:p>
          <a:p>
            <a:pPr marL="91440" marR="0" lvl="0" indent="-1270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Char char=" "/>
            </a:pPr>
            <a:r>
              <a:rPr lang="fr-FR"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D-  LA </a:t>
            </a:r>
            <a:r>
              <a:rPr lang="fr-FR"/>
              <a:t>SYNTHÈSE</a:t>
            </a:r>
            <a:r>
              <a:rPr lang="fr-FR"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 DES </a:t>
            </a:r>
            <a:r>
              <a:rPr lang="fr-FR"/>
              <a:t>PROTÉINES</a:t>
            </a:r>
            <a:endParaRPr/>
          </a:p>
          <a:p>
            <a:pPr marL="91440" marR="0" lvl="0" indent="-1270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Char char=" "/>
            </a:pPr>
            <a:r>
              <a:rPr lang="fr-FR"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E-  </a:t>
            </a:r>
            <a:r>
              <a:rPr lang="fr-FR"/>
              <a:t>RÉGULATION</a:t>
            </a:r>
            <a:r>
              <a:rPr lang="fr-FR"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 DE L’EXPRESSION DES </a:t>
            </a:r>
            <a:r>
              <a:rPr lang="fr-FR"/>
              <a:t>GÈNES</a:t>
            </a:r>
            <a:endParaRPr/>
          </a:p>
          <a:p>
            <a:pPr marL="91440" marR="0" lvl="0" indent="-1270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Char char=" "/>
            </a:pPr>
            <a:r>
              <a:rPr lang="fr-FR"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F-  LA </a:t>
            </a:r>
            <a:r>
              <a:rPr lang="fr-FR"/>
              <a:t>MÉIOSE</a:t>
            </a:r>
            <a:r>
              <a:rPr lang="fr-FR"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pic>
        <p:nvPicPr>
          <p:cNvPr id="111" name="Google Shape;11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26725" y="2164013"/>
            <a:ext cx="4743450" cy="2714625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14"/>
          <p:cNvSpPr/>
          <p:nvPr/>
        </p:nvSpPr>
        <p:spPr>
          <a:xfrm>
            <a:off x="8862650" y="620900"/>
            <a:ext cx="2189400" cy="1450800"/>
          </a:xfrm>
          <a:prstGeom prst="wedgeEllipseCallout">
            <a:avLst>
              <a:gd name="adj1" fmla="val -35543"/>
              <a:gd name="adj2" fmla="val 60904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FR" b="1"/>
              <a:t>VITE VITE VITE ÇA COMMENCE !!!!</a:t>
            </a:r>
            <a:endParaRPr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5"/>
          <p:cNvSpPr txBox="1">
            <a:spLocks noGrp="1"/>
          </p:cNvSpPr>
          <p:nvPr>
            <p:ph type="title"/>
          </p:nvPr>
        </p:nvSpPr>
        <p:spPr>
          <a:xfrm>
            <a:off x="875414" y="138224"/>
            <a:ext cx="10058400" cy="1450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6600"/>
              <a:buFont typeface="Calibri"/>
              <a:buNone/>
            </a:pPr>
            <a:r>
              <a:rPr lang="fr-FR" sz="6600" b="0" i="0" u="sng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SOMMAIRE :</a:t>
            </a:r>
            <a:endParaRPr sz="4800" b="0" i="0" u="sng" strike="noStrike" cap="none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5"/>
          <p:cNvSpPr txBox="1"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/>
          <a:p>
            <a:pPr marL="91440" marR="0" lvl="0" indent="-1270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A61C00"/>
              </a:buClr>
              <a:buSzPts val="2000"/>
              <a:buFont typeface="Calibri"/>
              <a:buChar char=" "/>
            </a:pPr>
            <a:r>
              <a:rPr lang="fr-FR" sz="2000" b="1" i="0" u="sng" strike="noStrike" cap="none">
                <a:solidFill>
                  <a:srgbClr val="A61C00"/>
                </a:solidFill>
              </a:rPr>
              <a:t>COURS 1 :</a:t>
            </a:r>
            <a:endParaRPr b="1">
              <a:solidFill>
                <a:srgbClr val="A61C00"/>
              </a:solidFill>
            </a:endParaRPr>
          </a:p>
          <a:p>
            <a:pPr marL="91440" marR="0" lvl="0" indent="-1270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A61C00"/>
              </a:buClr>
              <a:buSzPts val="2000"/>
              <a:buFont typeface="Calibri"/>
              <a:buChar char=" "/>
            </a:pPr>
            <a:r>
              <a:rPr lang="fr-FR" sz="2000" b="1" i="0" u="sng" strike="noStrike" cap="none">
                <a:solidFill>
                  <a:srgbClr val="A61C00"/>
                </a:solidFill>
                <a:latin typeface="Calibri"/>
                <a:ea typeface="Calibri"/>
                <a:cs typeface="Calibri"/>
                <a:sym typeface="Calibri"/>
              </a:rPr>
              <a:t>A-  INTRODUCTION</a:t>
            </a:r>
            <a:endParaRPr>
              <a:solidFill>
                <a:srgbClr val="A61C00"/>
              </a:solidFill>
            </a:endParaRPr>
          </a:p>
          <a:p>
            <a:pPr marL="91440" marR="0" lvl="0" indent="-1270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Char char=" "/>
            </a:pPr>
            <a:r>
              <a:rPr lang="fr-FR"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B-  LES ACIDE </a:t>
            </a:r>
            <a:r>
              <a:rPr lang="fr-FR"/>
              <a:t>NUCLÉIQUES</a:t>
            </a:r>
            <a:endParaRPr/>
          </a:p>
          <a:p>
            <a:pPr marL="91440" marR="0" lvl="0" indent="-1270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A61C00"/>
              </a:buClr>
              <a:buSzPts val="2000"/>
              <a:buFont typeface="Calibri"/>
              <a:buChar char=" "/>
            </a:pPr>
            <a:r>
              <a:rPr lang="fr-FR" sz="2000" b="1" i="0" u="sng" strike="noStrike" cap="none">
                <a:solidFill>
                  <a:srgbClr val="A61C00"/>
                </a:solidFill>
                <a:latin typeface="Calibri"/>
                <a:ea typeface="Calibri"/>
                <a:cs typeface="Calibri"/>
                <a:sym typeface="Calibri"/>
              </a:rPr>
              <a:t>C-  LA REPLICATION DE L’ADN</a:t>
            </a:r>
            <a:endParaRPr>
              <a:solidFill>
                <a:srgbClr val="A61C00"/>
              </a:solidFill>
            </a:endParaRPr>
          </a:p>
          <a:p>
            <a:pPr marL="91440" marR="0" lvl="0" indent="-1270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Char char=" "/>
            </a:pPr>
            <a:r>
              <a:rPr lang="fr-FR" sz="2000" b="0" i="0" u="sng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COURS 2 :</a:t>
            </a:r>
            <a:endParaRPr/>
          </a:p>
          <a:p>
            <a:pPr marL="91440" marR="0" lvl="0" indent="-1270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Char char=" "/>
            </a:pPr>
            <a:r>
              <a:rPr lang="fr-FR"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D-  LA </a:t>
            </a:r>
            <a:r>
              <a:rPr lang="fr-FR"/>
              <a:t>SYNTHÈSE</a:t>
            </a:r>
            <a:r>
              <a:rPr lang="fr-FR"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 DES </a:t>
            </a:r>
            <a:r>
              <a:rPr lang="fr-FR"/>
              <a:t>PROTÉINES</a:t>
            </a:r>
            <a:endParaRPr/>
          </a:p>
          <a:p>
            <a:pPr marL="91440" marR="0" lvl="0" indent="-1270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Char char=" "/>
            </a:pPr>
            <a:r>
              <a:rPr lang="fr-FR"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E-  </a:t>
            </a:r>
            <a:r>
              <a:rPr lang="fr-FR"/>
              <a:t>RÉGULATION</a:t>
            </a:r>
            <a:r>
              <a:rPr lang="fr-FR"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 DE L’EXPRESSION DES </a:t>
            </a:r>
            <a:r>
              <a:rPr lang="fr-FR"/>
              <a:t>GÈNES</a:t>
            </a:r>
            <a:endParaRPr/>
          </a:p>
          <a:p>
            <a:pPr marL="91440" marR="0" lvl="0" indent="-1270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Char char=" "/>
            </a:pPr>
            <a:r>
              <a:rPr lang="fr-FR"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F-  LA </a:t>
            </a:r>
            <a:r>
              <a:rPr lang="fr-FR"/>
              <a:t>MÉIOSE</a:t>
            </a:r>
            <a:r>
              <a:rPr lang="fr-FR"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pic>
        <p:nvPicPr>
          <p:cNvPr id="119" name="Google Shape;119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26725" y="2164013"/>
            <a:ext cx="4743450" cy="2714625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15"/>
          <p:cNvSpPr/>
          <p:nvPr/>
        </p:nvSpPr>
        <p:spPr>
          <a:xfrm>
            <a:off x="8862650" y="620900"/>
            <a:ext cx="2189400" cy="1450800"/>
          </a:xfrm>
          <a:prstGeom prst="wedgeEllipseCallout">
            <a:avLst>
              <a:gd name="adj1" fmla="val -35543"/>
              <a:gd name="adj2" fmla="val 60904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b="1"/>
              <a:t>VITE VITE VITE ÇA COMMENCE !!!!</a:t>
            </a:r>
            <a:endParaRPr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6"/>
          <p:cNvSpPr txBox="1">
            <a:spLocks noGrp="1"/>
          </p:cNvSpPr>
          <p:nvPr>
            <p:ph type="title"/>
          </p:nvPr>
        </p:nvSpPr>
        <p:spPr>
          <a:xfrm>
            <a:off x="1097280" y="170121"/>
            <a:ext cx="10683594" cy="1067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Font typeface="Calibri"/>
              <a:buNone/>
            </a:pPr>
            <a:r>
              <a:rPr lang="fr-FR" sz="4800" b="0" i="0" u="sng" strike="noStrike" cap="none">
                <a:solidFill>
                  <a:schemeClr val="accent2"/>
                </a:solidFill>
                <a:latin typeface="Calibri"/>
                <a:ea typeface="Calibri"/>
                <a:cs typeface="Calibri"/>
                <a:sym typeface="Calibri"/>
              </a:rPr>
              <a:t>A-  INTRODUCTION </a:t>
            </a:r>
            <a:endParaRPr/>
          </a:p>
        </p:txBody>
      </p:sp>
      <p:sp>
        <p:nvSpPr>
          <p:cNvPr id="126" name="Google Shape;126;p16"/>
          <p:cNvSpPr txBox="1">
            <a:spLocks noGrp="1"/>
          </p:cNvSpPr>
          <p:nvPr>
            <p:ph type="body" idx="1"/>
          </p:nvPr>
        </p:nvSpPr>
        <p:spPr>
          <a:xfrm>
            <a:off x="372850" y="1741500"/>
            <a:ext cx="10510800" cy="46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None/>
            </a:pPr>
            <a:r>
              <a:rPr lang="fr-FR" sz="2000" b="0" i="1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TOUT   </a:t>
            </a:r>
            <a:r>
              <a:rPr lang="fr-FR" i="1">
                <a:solidFill>
                  <a:srgbClr val="FF0000"/>
                </a:solidFill>
              </a:rPr>
              <a:t>ÊTRE</a:t>
            </a:r>
            <a:r>
              <a:rPr lang="fr-FR" sz="2000" b="0" i="1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  VIVANT   EST   </a:t>
            </a:r>
            <a:r>
              <a:rPr lang="fr-FR" i="1">
                <a:solidFill>
                  <a:srgbClr val="FF0000"/>
                </a:solidFill>
              </a:rPr>
              <a:t>CONSTITUÉ</a:t>
            </a:r>
            <a:r>
              <a:rPr lang="fr-FR" sz="2000" b="0" i="1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  DE  </a:t>
            </a:r>
            <a:r>
              <a:rPr lang="fr-FR" sz="20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fr-FR" sz="2000" b="0" i="1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CELLULES</a:t>
            </a:r>
            <a:r>
              <a:rPr lang="fr-FR" sz="20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  </a:t>
            </a:r>
            <a:r>
              <a:rPr lang="fr-FR" sz="2000" b="0" i="1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( </a:t>
            </a:r>
            <a:r>
              <a:rPr lang="fr-FR" i="1">
                <a:solidFill>
                  <a:srgbClr val="FF0000"/>
                </a:solidFill>
              </a:rPr>
              <a:t>UNITÉ</a:t>
            </a:r>
            <a:r>
              <a:rPr lang="fr-FR" sz="2000" b="0" i="1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  DE   BASE   DU   VIVANT )                                   COMPRENANT   AU   MINIMUM :</a:t>
            </a:r>
            <a:endParaRPr/>
          </a:p>
          <a:p>
            <a:pPr marL="0" marR="0" lvl="0" indent="0" algn="l" rtl="0">
              <a:lnSpc>
                <a:spcPct val="80000"/>
              </a:lnSpc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None/>
            </a:pPr>
            <a:endParaRPr sz="2000" b="0" i="1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None/>
            </a:pPr>
            <a:r>
              <a:rPr lang="fr-FR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*  </a:t>
            </a:r>
            <a:r>
              <a:rPr lang="fr-FR" sz="18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Une Membrane lipidique:</a:t>
            </a:r>
            <a:r>
              <a:rPr lang="fr-FR" sz="1800" b="0" i="0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sépare </a:t>
            </a:r>
            <a:r>
              <a:rPr lang="fr-FR" sz="1800">
                <a:solidFill>
                  <a:schemeClr val="dk1"/>
                </a:solidFill>
              </a:rPr>
              <a:t>l'intérieur de l'extérieur de la cellule </a:t>
            </a:r>
            <a:endParaRPr sz="18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None/>
            </a:pPr>
            <a:endParaRPr sz="18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None/>
            </a:pPr>
            <a:r>
              <a:rPr lang="fr-FR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*  </a:t>
            </a:r>
            <a:r>
              <a:rPr lang="fr-FR" sz="18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 Noyau: </a:t>
            </a:r>
            <a:r>
              <a:rPr lang="fr-FR" sz="1800" b="0" i="0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contie</a:t>
            </a:r>
            <a:r>
              <a:rPr lang="fr-FR" sz="1800">
                <a:solidFill>
                  <a:schemeClr val="dk1"/>
                </a:solidFill>
              </a:rPr>
              <a:t>nt le génome sous forme de chromosome et constitué de l’ADN: </a:t>
            </a:r>
            <a:r>
              <a:rPr lang="fr-FR" sz="1800">
                <a:solidFill>
                  <a:srgbClr val="CC0000"/>
                </a:solidFill>
              </a:rPr>
              <a:t>A</a:t>
            </a:r>
            <a:r>
              <a:rPr lang="fr-FR" sz="1800">
                <a:solidFill>
                  <a:schemeClr val="dk1"/>
                </a:solidFill>
              </a:rPr>
              <a:t>cide </a:t>
            </a:r>
            <a:r>
              <a:rPr lang="fr-FR" sz="1800">
                <a:solidFill>
                  <a:srgbClr val="CC0000"/>
                </a:solidFill>
              </a:rPr>
              <a:t>D</a:t>
            </a:r>
            <a:r>
              <a:rPr lang="fr-FR" sz="1800">
                <a:solidFill>
                  <a:schemeClr val="dk1"/>
                </a:solidFill>
              </a:rPr>
              <a:t>ésoxyribo</a:t>
            </a:r>
            <a:r>
              <a:rPr lang="fr-FR" sz="1800">
                <a:solidFill>
                  <a:srgbClr val="CC0000"/>
                </a:solidFill>
              </a:rPr>
              <a:t>N</a:t>
            </a:r>
            <a:r>
              <a:rPr lang="fr-FR" sz="1800">
                <a:solidFill>
                  <a:schemeClr val="dk1"/>
                </a:solidFill>
              </a:rPr>
              <a:t>ucléique </a:t>
            </a:r>
            <a:endParaRPr sz="18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None/>
            </a:pPr>
            <a:endParaRPr sz="18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None/>
            </a:pPr>
            <a:r>
              <a:rPr lang="fr-FR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*  </a:t>
            </a:r>
            <a:r>
              <a:rPr lang="fr-FR" sz="18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 Cytosol:</a:t>
            </a:r>
            <a:r>
              <a:rPr lang="fr-FR" sz="1800" u="sng">
                <a:solidFill>
                  <a:schemeClr val="dk1"/>
                </a:solidFill>
              </a:rPr>
              <a:t> </a:t>
            </a:r>
            <a:r>
              <a:rPr lang="fr-FR" sz="1800" b="0" i="0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liquide entre la membrane et le noyau, </a:t>
            </a:r>
            <a:r>
              <a:rPr lang="fr-FR" sz="1800">
                <a:solidFill>
                  <a:schemeClr val="dk1"/>
                </a:solidFill>
              </a:rPr>
              <a:t>est le lieu de nombreuses réactions chimiques</a:t>
            </a:r>
            <a:endParaRPr sz="18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r-FR" sz="1800">
                <a:solidFill>
                  <a:schemeClr val="dk1"/>
                </a:solidFill>
              </a:rPr>
              <a:t>*</a:t>
            </a:r>
            <a:r>
              <a:rPr lang="fr-FR" sz="1800" u="sng">
                <a:solidFill>
                  <a:schemeClr val="dk1"/>
                </a:solidFill>
              </a:rPr>
              <a:t>Des Organites:</a:t>
            </a:r>
            <a:r>
              <a:rPr lang="fr-FR" sz="1800">
                <a:solidFill>
                  <a:schemeClr val="dk1"/>
                </a:solidFill>
              </a:rPr>
              <a:t> Structure en suspension dans le cytosol </a:t>
            </a:r>
            <a:endParaRPr sz="18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None/>
            </a:pPr>
            <a:r>
              <a:rPr lang="fr-FR">
                <a:solidFill>
                  <a:schemeClr val="dk1"/>
                </a:solidFill>
              </a:rPr>
              <a:t> </a:t>
            </a:r>
            <a:endParaRPr/>
          </a:p>
        </p:txBody>
      </p:sp>
      <p:pic>
        <p:nvPicPr>
          <p:cNvPr id="127" name="Google Shape;12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955575" y="4064699"/>
            <a:ext cx="1085464" cy="18447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2" name="Google Shape;132;p17"/>
          <p:cNvGraphicFramePr/>
          <p:nvPr>
            <p:extLst>
              <p:ext uri="{D42A27DB-BD31-4B8C-83A1-F6EECF244321}">
                <p14:modId xmlns:p14="http://schemas.microsoft.com/office/powerpoint/2010/main" val="135799233"/>
              </p:ext>
            </p:extLst>
          </p:nvPr>
        </p:nvGraphicFramePr>
        <p:xfrm>
          <a:off x="327834" y="148856"/>
          <a:ext cx="11536325" cy="5669300"/>
        </p:xfrm>
        <a:graphic>
          <a:graphicData uri="http://schemas.openxmlformats.org/drawingml/2006/table">
            <a:tbl>
              <a:tblPr firstRow="1" bandRow="1">
                <a:noFill/>
                <a:tableStyleId>{620020D7-A2CA-479E-859C-667C6F3146CC}</a:tableStyleId>
              </a:tblPr>
              <a:tblGrid>
                <a:gridCol w="5659225"/>
                <a:gridCol w="5877100"/>
              </a:tblGrid>
              <a:tr h="4615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u="none" strike="noStrike" cap="none" dirty="0"/>
                        <a:t>DESCRIPTION CELLULE </a:t>
                      </a:r>
                      <a:r>
                        <a:rPr lang="fr-FR" sz="1800" u="none" strike="noStrike" cap="none" dirty="0">
                          <a:solidFill>
                            <a:schemeClr val="dk1"/>
                          </a:solidFill>
                        </a:rPr>
                        <a:t>EUCARYOTE</a:t>
                      </a:r>
                      <a:r>
                        <a:rPr lang="fr-FR" sz="1800" u="none" strike="noStrike" cap="none" dirty="0"/>
                        <a:t> = </a:t>
                      </a:r>
                      <a:r>
                        <a:rPr lang="fr-FR" sz="1800" dirty="0"/>
                        <a:t>ÊTRE</a:t>
                      </a:r>
                      <a:r>
                        <a:rPr lang="fr-FR" sz="1800" u="none" strike="noStrike" cap="none" dirty="0"/>
                        <a:t> </a:t>
                      </a:r>
                      <a:r>
                        <a:rPr lang="fr-FR" sz="1800" u="none" strike="noStrike" cap="none" dirty="0">
                          <a:solidFill>
                            <a:schemeClr val="dk1"/>
                          </a:solidFill>
                        </a:rPr>
                        <a:t>UNI OU MULTI </a:t>
                      </a:r>
                      <a:r>
                        <a:rPr lang="fr-FR" sz="1800" u="none" strike="noStrike" cap="none" dirty="0"/>
                        <a:t>CELLULAIRE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u="none" strike="noStrike" cap="none"/>
                        <a:t>DESCRIPTION CELLULE </a:t>
                      </a:r>
                      <a:r>
                        <a:rPr lang="fr-FR" sz="1800" u="none" strike="noStrike" cap="none">
                          <a:solidFill>
                            <a:schemeClr val="dk1"/>
                          </a:solidFill>
                        </a:rPr>
                        <a:t>PROCARYOTE</a:t>
                      </a:r>
                      <a:r>
                        <a:rPr lang="fr-FR" sz="1800" u="none" strike="noStrike" cap="none"/>
                        <a:t> = </a:t>
                      </a:r>
                      <a:r>
                        <a:rPr lang="fr-FR" sz="1800"/>
                        <a:t>ÊTRE</a:t>
                      </a:r>
                      <a:r>
                        <a:rPr lang="fr-FR" sz="1800" u="none" strike="noStrike" cap="none"/>
                        <a:t> </a:t>
                      </a:r>
                      <a:r>
                        <a:rPr lang="fr-FR" sz="1800" u="none" strike="noStrike" cap="none">
                          <a:solidFill>
                            <a:schemeClr val="dk1"/>
                          </a:solidFill>
                        </a:rPr>
                        <a:t>UNI </a:t>
                      </a:r>
                      <a:r>
                        <a:rPr lang="fr-FR" sz="1800" u="none" strike="noStrike" cap="none"/>
                        <a:t> CELLULAIRE</a:t>
                      </a:r>
                      <a:endParaRPr/>
                    </a:p>
                  </a:txBody>
                  <a:tcPr marL="91450" marR="91450" marT="45725" marB="45725"/>
                </a:tc>
              </a:tr>
              <a:tr h="50035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u="none" strike="noStrike" cap="none" dirty="0"/>
                        <a:t>-  </a:t>
                      </a:r>
                      <a:r>
                        <a:rPr lang="fr-FR" sz="1800" u="sng" strike="noStrike" cap="none" dirty="0">
                          <a:solidFill>
                            <a:srgbClr val="FF0000"/>
                          </a:solidFill>
                        </a:rPr>
                        <a:t>10 à 100 µm </a:t>
                      </a:r>
                      <a:r>
                        <a:rPr lang="fr-FR" sz="1800" u="none" strike="noStrike" cap="none" dirty="0"/>
                        <a:t>de diamètre </a:t>
                      </a:r>
                      <a:endParaRPr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dirty="0"/>
                        <a:t>-  Noyau </a:t>
                      </a:r>
                      <a:r>
                        <a:rPr lang="fr-FR" sz="1800" u="sng" dirty="0">
                          <a:solidFill>
                            <a:srgbClr val="FF0000"/>
                          </a:solidFill>
                        </a:rPr>
                        <a:t>délimité</a:t>
                      </a:r>
                      <a:r>
                        <a:rPr lang="fr-FR" sz="1800" dirty="0"/>
                        <a:t> par une membrane</a:t>
                      </a:r>
                      <a:endParaRPr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dirty="0"/>
                        <a:t>-  Forme de l’ADN nucléaire : </a:t>
                      </a:r>
                      <a:r>
                        <a:rPr lang="fr-FR" sz="1800" u="sng" dirty="0">
                          <a:solidFill>
                            <a:srgbClr val="FF0000"/>
                          </a:solidFill>
                        </a:rPr>
                        <a:t>≠ K linéaire </a:t>
                      </a:r>
                      <a:endParaRPr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dirty="0"/>
                        <a:t>-  Possède </a:t>
                      </a:r>
                      <a:r>
                        <a:rPr lang="fr-FR" sz="1800" u="sng" dirty="0">
                          <a:solidFill>
                            <a:srgbClr val="FF0000"/>
                          </a:solidFill>
                        </a:rPr>
                        <a:t>d’autres</a:t>
                      </a:r>
                      <a:r>
                        <a:rPr lang="fr-FR" sz="1800" dirty="0"/>
                        <a:t> sous-compartiments délimités par des membranes : organites </a:t>
                      </a:r>
                      <a:endParaRPr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fr-FR" sz="1800" strike="noStrike" dirty="0"/>
                        <a:t>- </a:t>
                      </a:r>
                      <a:r>
                        <a:rPr lang="fr-FR" sz="1800" strike="sngStrike" dirty="0"/>
                        <a:t> Gène </a:t>
                      </a:r>
                      <a:r>
                        <a:rPr lang="fr-FR" sz="1800" u="sng" strike="sngStrike" dirty="0">
                          <a:solidFill>
                            <a:srgbClr val="FF0000"/>
                          </a:solidFill>
                        </a:rPr>
                        <a:t>régulé individuellement </a:t>
                      </a:r>
                      <a:r>
                        <a:rPr lang="fr-FR" sz="1800" strike="sngStrike" dirty="0"/>
                        <a:t>: chaque gène à sa propre séquence régulatrice </a:t>
                      </a:r>
                      <a:endParaRPr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fr-FR" sz="1800" strike="noStrike" dirty="0"/>
                        <a:t>-  </a:t>
                      </a:r>
                      <a:r>
                        <a:rPr lang="fr-FR" sz="1800" strike="sngStrike" dirty="0"/>
                        <a:t>Gène </a:t>
                      </a:r>
                      <a:r>
                        <a:rPr lang="fr-FR" sz="1800" u="sng" strike="sngStrike" dirty="0">
                          <a:solidFill>
                            <a:srgbClr val="FF0000"/>
                          </a:solidFill>
                        </a:rPr>
                        <a:t>morcelé (présence d’intron)</a:t>
                      </a:r>
                      <a:r>
                        <a:rPr lang="fr-FR" sz="1800" strike="sngStrike" dirty="0"/>
                        <a:t> : gêne composé d’introns et d’exons.</a:t>
                      </a:r>
                      <a:r>
                        <a:rPr lang="fr-FR" sz="1800" strike="noStrike" dirty="0"/>
                        <a:t>           </a:t>
                      </a:r>
                      <a:r>
                        <a:rPr lang="fr-FR" sz="1800" u="sng" strike="noStrike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fr-FR" sz="1800" u="sng" strike="sngStrike" dirty="0">
                          <a:solidFill>
                            <a:srgbClr val="FF0000"/>
                          </a:solidFill>
                        </a:rPr>
                        <a:t>Si intron alors maturation </a:t>
                      </a:r>
                      <a:endParaRPr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strike="noStrike" dirty="0"/>
                        <a:t>-  </a:t>
                      </a:r>
                      <a:r>
                        <a:rPr lang="fr-FR" sz="1800" strike="sngStrike" dirty="0"/>
                        <a:t>ADN nucléaire </a:t>
                      </a:r>
                      <a:r>
                        <a:rPr lang="fr-FR" sz="1800" u="sng" strike="sngStrike" dirty="0">
                          <a:solidFill>
                            <a:srgbClr val="FF0000"/>
                          </a:solidFill>
                        </a:rPr>
                        <a:t>associé</a:t>
                      </a:r>
                      <a:r>
                        <a:rPr lang="fr-FR" sz="1800" strike="sngStrike" dirty="0"/>
                        <a:t> aux histones → transcription débute </a:t>
                      </a:r>
                      <a:r>
                        <a:rPr lang="fr-FR" sz="1800" u="sng" strike="sngStrike" dirty="0">
                          <a:solidFill>
                            <a:srgbClr val="FF0000"/>
                          </a:solidFill>
                        </a:rPr>
                        <a:t>avec</a:t>
                      </a:r>
                      <a:r>
                        <a:rPr lang="fr-FR" sz="1800" strike="sngStrike" dirty="0"/>
                        <a:t> </a:t>
                      </a:r>
                      <a:r>
                        <a:rPr lang="fr-FR" sz="1800" strike="sngStrike" dirty="0" err="1"/>
                        <a:t>décompaction</a:t>
                      </a:r>
                      <a:r>
                        <a:rPr lang="fr-FR" sz="1800" strike="sngStrike" dirty="0"/>
                        <a:t> des nucléosomes</a:t>
                      </a:r>
                      <a:endParaRPr sz="1800" strike="sngStrike"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fr-FR" sz="1800" strike="noStrike" dirty="0"/>
                        <a:t>-  </a:t>
                      </a:r>
                      <a:r>
                        <a:rPr lang="fr-FR" sz="1800" strike="sngStrike" dirty="0"/>
                        <a:t>Gène codant et non codant sont transcrit par </a:t>
                      </a:r>
                      <a:r>
                        <a:rPr lang="fr-FR" sz="1800" u="sng" strike="sngStrike" dirty="0">
                          <a:solidFill>
                            <a:srgbClr val="FF0000"/>
                          </a:solidFill>
                        </a:rPr>
                        <a:t>différents</a:t>
                      </a:r>
                      <a:r>
                        <a:rPr lang="fr-FR" sz="1800" strike="sngStrike" dirty="0"/>
                        <a:t> ARN polymérase </a:t>
                      </a:r>
                      <a:endParaRPr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strike="noStrike"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strike="noStrike"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strike="noStrike" dirty="0"/>
                        <a:t>-  </a:t>
                      </a:r>
                      <a:r>
                        <a:rPr lang="fr-FR" sz="1800" u="sng" strike="sngStrike" dirty="0">
                          <a:solidFill>
                            <a:srgbClr val="FF0000"/>
                          </a:solidFill>
                        </a:rPr>
                        <a:t>Facteur généraux de transcription </a:t>
                      </a:r>
                      <a:endParaRPr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u="none" strike="noStrike" dirty="0">
                          <a:solidFill>
                            <a:schemeClr val="dk1"/>
                          </a:solidFill>
                        </a:rPr>
                        <a:t>-  </a:t>
                      </a:r>
                      <a:r>
                        <a:rPr lang="fr-FR" sz="1800" u="sng" strike="sngStrike" dirty="0">
                          <a:solidFill>
                            <a:srgbClr val="FF0000"/>
                          </a:solidFill>
                        </a:rPr>
                        <a:t>Traduction après la transcription </a:t>
                      </a:r>
                      <a:endParaRPr sz="1800" strike="sngStrik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dirty="0" smtClean="0"/>
                        <a:t>-  </a:t>
                      </a:r>
                      <a:r>
                        <a:rPr lang="fr-FR" sz="1800" u="sng" dirty="0" smtClean="0">
                          <a:solidFill>
                            <a:srgbClr val="FF0000"/>
                          </a:solidFill>
                        </a:rPr>
                        <a:t>1 à 10 µm </a:t>
                      </a:r>
                      <a:r>
                        <a:rPr lang="fr-FR" sz="1800" dirty="0" smtClean="0"/>
                        <a:t>de diamètre</a:t>
                      </a: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dirty="0" smtClean="0"/>
                        <a:t>-  Noyau </a:t>
                      </a:r>
                      <a:r>
                        <a:rPr lang="fr-FR" sz="1800" u="sng" dirty="0" smtClean="0">
                          <a:solidFill>
                            <a:srgbClr val="FF0000"/>
                          </a:solidFill>
                        </a:rPr>
                        <a:t>non délimité </a:t>
                      </a:r>
                      <a:r>
                        <a:rPr lang="fr-FR" sz="1800" dirty="0" smtClean="0"/>
                        <a:t>par une membrane (=</a:t>
                      </a:r>
                      <a:r>
                        <a:rPr lang="fr-FR" sz="1800" dirty="0" err="1" smtClean="0"/>
                        <a:t>Nucléoïde</a:t>
                      </a:r>
                      <a:r>
                        <a:rPr lang="fr-FR" sz="1800" dirty="0" smtClean="0"/>
                        <a:t>)</a:t>
                      </a: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dirty="0" smtClean="0"/>
                        <a:t>-  Forme de l’ADN nucléaire : </a:t>
                      </a:r>
                      <a:r>
                        <a:rPr lang="fr-FR" sz="1800" u="sng" dirty="0" smtClean="0">
                          <a:solidFill>
                            <a:srgbClr val="FF0000"/>
                          </a:solidFill>
                        </a:rPr>
                        <a:t>1 unique K circulaire</a:t>
                      </a:r>
                      <a:endParaRPr lang="fr-FR" sz="1800" dirty="0" smtClean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dirty="0" smtClean="0"/>
                        <a:t>-  Possède </a:t>
                      </a:r>
                      <a:r>
                        <a:rPr lang="fr-FR" sz="1800" u="sng" dirty="0" smtClean="0">
                          <a:solidFill>
                            <a:srgbClr val="FF0000"/>
                          </a:solidFill>
                        </a:rPr>
                        <a:t>peu</a:t>
                      </a:r>
                      <a:r>
                        <a:rPr lang="fr-FR" sz="1800" dirty="0" smtClean="0"/>
                        <a:t> d’organites mais une membrane doublée d’une paroi </a:t>
                      </a: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dirty="0" smtClean="0"/>
                        <a:t>-  </a:t>
                      </a:r>
                      <a:r>
                        <a:rPr lang="fr-FR" sz="1800" strike="sngStrike" dirty="0" smtClean="0"/>
                        <a:t>Gène </a:t>
                      </a:r>
                      <a:r>
                        <a:rPr lang="fr-FR" sz="1800" u="sng" strike="sngStrike" dirty="0" smtClean="0">
                          <a:solidFill>
                            <a:srgbClr val="FF0000"/>
                          </a:solidFill>
                        </a:rPr>
                        <a:t>regroupé</a:t>
                      </a:r>
                      <a:r>
                        <a:rPr lang="fr-FR" sz="1800" strike="sngStrike" dirty="0" smtClean="0"/>
                        <a:t> : 1 séquence régulatrice unique contrôlant un ensemble de gènes = </a:t>
                      </a:r>
                      <a:r>
                        <a:rPr lang="fr-FR" sz="1800" u="sng" strike="sngStrike" dirty="0" smtClean="0">
                          <a:solidFill>
                            <a:srgbClr val="FF0000"/>
                          </a:solidFill>
                        </a:rPr>
                        <a:t>opéron</a:t>
                      </a:r>
                      <a:endParaRPr lang="fr-FR" sz="1800" dirty="0" smtClean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dirty="0" smtClean="0"/>
                        <a:t>-  </a:t>
                      </a:r>
                      <a:r>
                        <a:rPr lang="fr-FR" sz="1800" strike="sngStrike" dirty="0" smtClean="0"/>
                        <a:t>Gène </a:t>
                      </a:r>
                      <a:r>
                        <a:rPr lang="fr-FR" sz="1800" u="sng" strike="sngStrike" dirty="0" smtClean="0">
                          <a:solidFill>
                            <a:srgbClr val="FF0000"/>
                          </a:solidFill>
                        </a:rPr>
                        <a:t>compact (absence d’intron)</a:t>
                      </a:r>
                      <a:r>
                        <a:rPr lang="fr-FR" sz="1800" strike="sngStrike" dirty="0" smtClean="0"/>
                        <a:t> : opéron transcrit en un long ARNm.</a:t>
                      </a:r>
                      <a:r>
                        <a:rPr lang="fr-FR" sz="1800" u="none" strike="noStrike" dirty="0" smtClean="0">
                          <a:solidFill>
                            <a:srgbClr val="FF0000"/>
                          </a:solidFill>
                        </a:rPr>
                        <a:t>        </a:t>
                      </a:r>
                      <a:r>
                        <a:rPr lang="fr-FR" sz="1800" u="sng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fr-FR" sz="1800" u="sng" strike="sngStrike" dirty="0" smtClean="0">
                          <a:solidFill>
                            <a:srgbClr val="FF0000"/>
                          </a:solidFill>
                        </a:rPr>
                        <a:t>Si pas d’intron alors pas de maturation</a:t>
                      </a:r>
                      <a:endParaRPr lang="fr-FR" sz="1800" dirty="0" smtClean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dirty="0" smtClean="0"/>
                        <a:t>-  </a:t>
                      </a:r>
                      <a:r>
                        <a:rPr lang="fr-FR" sz="1800" strike="sngStrike" dirty="0" smtClean="0"/>
                        <a:t>ADN nucléaire </a:t>
                      </a:r>
                      <a:r>
                        <a:rPr lang="fr-FR" sz="1800" u="sng" strike="sngStrike" dirty="0" smtClean="0">
                          <a:solidFill>
                            <a:srgbClr val="FF0000"/>
                          </a:solidFill>
                        </a:rPr>
                        <a:t>non-associé</a:t>
                      </a:r>
                      <a:r>
                        <a:rPr lang="fr-FR" sz="1800" strike="sngStrike" dirty="0" smtClean="0"/>
                        <a:t> aux histones → transcription débute </a:t>
                      </a:r>
                      <a:r>
                        <a:rPr lang="fr-FR" sz="1800" u="sng" strike="sngStrike" dirty="0" smtClean="0">
                          <a:solidFill>
                            <a:srgbClr val="FF0000"/>
                          </a:solidFill>
                        </a:rPr>
                        <a:t>sans</a:t>
                      </a:r>
                      <a:r>
                        <a:rPr lang="fr-FR" sz="1800" strike="sngStrike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fr-FR" sz="1800" strike="sngStrike" dirty="0" err="1" smtClean="0"/>
                        <a:t>décompaction</a:t>
                      </a:r>
                      <a:r>
                        <a:rPr lang="fr-FR" sz="1800" strike="sngStrike" dirty="0" smtClean="0"/>
                        <a:t> des nucléosomes</a:t>
                      </a: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dirty="0" smtClean="0"/>
                        <a:t>-  </a:t>
                      </a:r>
                      <a:r>
                        <a:rPr lang="fr-FR" sz="1800" strike="sngStrike" dirty="0" smtClean="0"/>
                        <a:t>Gène codant et non codant sont transcrit pas la </a:t>
                      </a:r>
                      <a:r>
                        <a:rPr lang="fr-FR" sz="1800" u="sng" strike="sngStrike" dirty="0" smtClean="0">
                          <a:solidFill>
                            <a:srgbClr val="FF0000"/>
                          </a:solidFill>
                        </a:rPr>
                        <a:t>même</a:t>
                      </a:r>
                      <a:r>
                        <a:rPr lang="fr-FR" sz="1800" strike="sngStrike" dirty="0" smtClean="0"/>
                        <a:t> ARN polymérase assisté du facteur σ chargé de reconnaître le promoteur </a:t>
                      </a:r>
                      <a:endParaRPr lang="fr-FR" sz="1800" dirty="0" smtClean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fr-FR" sz="1800" dirty="0" smtClean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dirty="0" smtClean="0"/>
                        <a:t>-  </a:t>
                      </a:r>
                      <a:r>
                        <a:rPr lang="fr-FR" sz="1800" u="sng" strike="sngStrike" dirty="0" smtClean="0">
                          <a:solidFill>
                            <a:srgbClr val="FF0000"/>
                          </a:solidFill>
                        </a:rPr>
                        <a:t>Pas de facteur généraux de transcription </a:t>
                      </a:r>
                      <a:endParaRPr lang="fr-FR" sz="1800" dirty="0" smtClean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u="none" dirty="0" smtClean="0">
                          <a:solidFill>
                            <a:schemeClr val="dk1"/>
                          </a:solidFill>
                        </a:rPr>
                        <a:t>- </a:t>
                      </a:r>
                      <a:r>
                        <a:rPr lang="fr-FR" sz="1800" u="none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fr-FR" sz="1800" u="sng" strike="sngStrike" dirty="0" smtClean="0">
                          <a:solidFill>
                            <a:srgbClr val="FF0000"/>
                          </a:solidFill>
                        </a:rPr>
                        <a:t>Traduction </a:t>
                      </a:r>
                      <a:r>
                        <a:rPr lang="fr-FR" sz="1800" u="sng" strike="sngStrike" dirty="0" err="1" smtClean="0">
                          <a:solidFill>
                            <a:srgbClr val="FF0000"/>
                          </a:solidFill>
                        </a:rPr>
                        <a:t>co-transcriptionnelle</a:t>
                      </a:r>
                      <a:r>
                        <a:rPr lang="fr-FR" sz="1800" u="sng" strike="sngStrike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endParaRPr lang="fr-FR" sz="1800" strike="sngStrike" dirty="0" smtClean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/>
                </a:tc>
              </a:tr>
            </a:tbl>
          </a:graphicData>
        </a:graphic>
      </p:graphicFrame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8"/>
          <p:cNvSpPr txBox="1">
            <a:spLocks noGrp="1"/>
          </p:cNvSpPr>
          <p:nvPr>
            <p:ph type="body" idx="1"/>
          </p:nvPr>
        </p:nvSpPr>
        <p:spPr>
          <a:xfrm>
            <a:off x="802650" y="408147"/>
            <a:ext cx="10058400" cy="754800"/>
          </a:xfrm>
          <a:prstGeom prst="rect">
            <a:avLst/>
          </a:prstGeom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lvl="0" indent="0" algn="ctr">
              <a:spcBef>
                <a:spcPts val="1200"/>
              </a:spcBef>
              <a:spcAft>
                <a:spcPts val="200"/>
              </a:spcAft>
              <a:buNone/>
            </a:pPr>
            <a:r>
              <a:rPr lang="fr-FR" sz="3000" u="sng">
                <a:solidFill>
                  <a:srgbClr val="E06666"/>
                </a:solidFill>
              </a:rPr>
              <a:t>IL EXISTE 2 TYPES DE CELLULES EUCARYOTE HUMAINE:</a:t>
            </a:r>
            <a:endParaRPr sz="3000" u="sng">
              <a:solidFill>
                <a:srgbClr val="E06666"/>
              </a:solidFill>
            </a:endParaRPr>
          </a:p>
        </p:txBody>
      </p:sp>
      <p:graphicFrame>
        <p:nvGraphicFramePr>
          <p:cNvPr id="138" name="Google Shape;138;p18"/>
          <p:cNvGraphicFramePr/>
          <p:nvPr>
            <p:extLst>
              <p:ext uri="{D42A27DB-BD31-4B8C-83A1-F6EECF244321}">
                <p14:modId xmlns:p14="http://schemas.microsoft.com/office/powerpoint/2010/main" val="1725713272"/>
              </p:ext>
            </p:extLst>
          </p:nvPr>
        </p:nvGraphicFramePr>
        <p:xfrm>
          <a:off x="952500" y="1745950"/>
          <a:ext cx="10287000" cy="3312805"/>
        </p:xfrm>
        <a:graphic>
          <a:graphicData uri="http://schemas.openxmlformats.org/drawingml/2006/table">
            <a:tbl>
              <a:tblPr>
                <a:noFill/>
                <a:tableStyleId>{DB80777E-7722-41A4-9128-33CDDFD7C115}</a:tableStyleId>
              </a:tblPr>
              <a:tblGrid>
                <a:gridCol w="4992950"/>
                <a:gridCol w="5294050"/>
              </a:tblGrid>
              <a:tr h="661075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dirty="0"/>
                        <a:t>Cellules somatique: </a:t>
                      </a:r>
                      <a:r>
                        <a:rPr lang="fr-FR" sz="1800" b="1" u="sng" dirty="0" smtClean="0">
                          <a:solidFill>
                            <a:srgbClr val="FF0000"/>
                          </a:solidFill>
                          <a:effectLst/>
                        </a:rPr>
                        <a:t>Diploïde</a:t>
                      </a:r>
                      <a:r>
                        <a:rPr lang="fr-FR" sz="1800" b="1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endParaRPr sz="1800" b="1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dirty="0"/>
                        <a:t>Gamètes (spermatozoïde et ovocyte) : </a:t>
                      </a:r>
                      <a:r>
                        <a:rPr lang="fr-FR" sz="1800" b="1" u="sng" dirty="0">
                          <a:solidFill>
                            <a:srgbClr val="FF0000"/>
                          </a:solidFill>
                        </a:rPr>
                        <a:t>H</a:t>
                      </a:r>
                      <a:r>
                        <a:rPr lang="fr-FR" sz="1800" b="1" u="sng" dirty="0" smtClean="0">
                          <a:solidFill>
                            <a:srgbClr val="FF0000"/>
                          </a:solidFill>
                        </a:rPr>
                        <a:t>aploïde</a:t>
                      </a:r>
                      <a:r>
                        <a:rPr lang="fr-FR" sz="1800" dirty="0" smtClean="0"/>
                        <a:t> </a:t>
                      </a:r>
                      <a:endParaRPr sz="1800" dirty="0"/>
                    </a:p>
                  </a:txBody>
                  <a:tcPr marL="91425" marR="91425" marT="91425" marB="91425"/>
                </a:tc>
              </a:tr>
              <a:tr h="1943550">
                <a:tc>
                  <a:txBody>
                    <a:bodyPr/>
                    <a:lstStyle/>
                    <a:p>
                      <a:pPr marL="45720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800"/>
                        <a:buChar char="-"/>
                      </a:pPr>
                      <a:r>
                        <a:rPr lang="fr-FR" sz="1800" dirty="0"/>
                        <a:t>23 paires de chromosome, appelées </a:t>
                      </a:r>
                      <a:r>
                        <a:rPr lang="fr-FR" sz="1800" dirty="0">
                          <a:solidFill>
                            <a:srgbClr val="FF0000"/>
                          </a:solidFill>
                        </a:rPr>
                        <a:t>chromosome homologue </a:t>
                      </a:r>
                      <a:r>
                        <a:rPr lang="fr-FR" sz="1800" dirty="0"/>
                        <a:t>: la cellule possède donc 46 K</a:t>
                      </a:r>
                      <a:endParaRPr sz="1800" dirty="0"/>
                    </a:p>
                    <a:p>
                      <a:pPr marL="45720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800"/>
                        <a:buChar char="-"/>
                      </a:pPr>
                      <a:r>
                        <a:rPr lang="fr-FR" sz="1800" dirty="0"/>
                        <a:t>un K est constitué </a:t>
                      </a:r>
                      <a:r>
                        <a:rPr lang="fr-FR" sz="1800" b="1" dirty="0"/>
                        <a:t>de 2 chromatides </a:t>
                      </a:r>
                      <a:r>
                        <a:rPr lang="fr-FR" sz="1800" b="1" dirty="0" err="1"/>
                        <a:t>soeurs</a:t>
                      </a:r>
                      <a:r>
                        <a:rPr lang="fr-FR" sz="1800" b="1" dirty="0"/>
                        <a:t> identiques </a:t>
                      </a:r>
                      <a:r>
                        <a:rPr lang="fr-FR" sz="1800" dirty="0"/>
                        <a:t>et un centromère</a:t>
                      </a:r>
                      <a:endParaRPr sz="1800" dirty="0"/>
                    </a:p>
                    <a:p>
                      <a:pPr marL="45720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800"/>
                        <a:buChar char="-"/>
                      </a:pPr>
                      <a:r>
                        <a:rPr lang="fr-FR" sz="1800" dirty="0"/>
                        <a:t>23 paires K = </a:t>
                      </a:r>
                      <a:r>
                        <a:rPr lang="fr-FR" sz="1800" u="sng" dirty="0"/>
                        <a:t>22 autosome + 1 gonosome </a:t>
                      </a:r>
                      <a:r>
                        <a:rPr lang="fr-FR" sz="1800" dirty="0"/>
                        <a:t>(XX=femme et XY=homme) </a:t>
                      </a:r>
                      <a:endParaRPr sz="1800" dirty="0"/>
                    </a:p>
                    <a:p>
                      <a:pPr marL="0" lvl="0" indent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  <a:p>
                      <a:pPr marL="0" lv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45720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800"/>
                        <a:buChar char="-"/>
                      </a:pPr>
                      <a:r>
                        <a:rPr lang="fr-FR" sz="1800" dirty="0">
                          <a:solidFill>
                            <a:schemeClr val="dk1"/>
                          </a:solidFill>
                        </a:rPr>
                        <a:t>formé par la </a:t>
                      </a:r>
                      <a:r>
                        <a:rPr lang="fr-FR" sz="1800" b="1" dirty="0">
                          <a:solidFill>
                            <a:srgbClr val="FF0000"/>
                          </a:solidFill>
                        </a:rPr>
                        <a:t>méiose</a:t>
                      </a:r>
                      <a:r>
                        <a:rPr lang="fr-FR" sz="1800" dirty="0">
                          <a:solidFill>
                            <a:schemeClr val="dk1"/>
                          </a:solidFill>
                        </a:rPr>
                        <a:t> à partir de cellules diploïde: diminue de moitié le nombre de K</a:t>
                      </a:r>
                      <a:endParaRPr sz="1800" dirty="0">
                        <a:solidFill>
                          <a:schemeClr val="dk1"/>
                        </a:solidFill>
                      </a:endParaRPr>
                    </a:p>
                    <a:p>
                      <a:pPr marL="45720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Char char="-"/>
                      </a:pPr>
                      <a:r>
                        <a:rPr lang="fr-FR" sz="1800" dirty="0"/>
                        <a:t>possède donc 1 seul K de chaque paire soit 23 K</a:t>
                      </a:r>
                      <a:endParaRPr sz="1800" dirty="0"/>
                    </a:p>
                    <a:p>
                      <a:pPr marL="45720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800"/>
                        <a:buChar char="-"/>
                      </a:pPr>
                      <a:r>
                        <a:rPr lang="fr-FR" sz="1800" dirty="0"/>
                        <a:t>la diploïdie est reformée lors de la fécondation </a:t>
                      </a:r>
                      <a:endParaRPr sz="1800" dirty="0"/>
                    </a:p>
                    <a:p>
                      <a:pPr marL="0" lv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dirty="0"/>
                        <a:t> </a:t>
                      </a:r>
                      <a:endParaRPr dirty="0"/>
                    </a:p>
                  </a:txBody>
                  <a:tcPr marL="91425" marR="91425" marT="91425" marB="91425"/>
                </a:tc>
              </a:tr>
            </a:tbl>
          </a:graphicData>
        </a:graphic>
      </p:graphicFrame>
      <p:pic>
        <p:nvPicPr>
          <p:cNvPr id="139" name="Google Shape;13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92575" y="4207125"/>
            <a:ext cx="2668475" cy="1998775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18"/>
          <p:cNvSpPr/>
          <p:nvPr/>
        </p:nvSpPr>
        <p:spPr>
          <a:xfrm>
            <a:off x="5697425" y="4378575"/>
            <a:ext cx="2149800" cy="1094700"/>
          </a:xfrm>
          <a:prstGeom prst="wedgeEllipseCallout">
            <a:avLst>
              <a:gd name="adj1" fmla="val 58585"/>
              <a:gd name="adj2" fmla="val 28309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Vous voulez voir mes gamètes ?</a:t>
            </a:r>
            <a:endParaRPr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9"/>
          <p:cNvSpPr txBox="1">
            <a:spLocks noGrp="1"/>
          </p:cNvSpPr>
          <p:nvPr>
            <p:ph type="title"/>
          </p:nvPr>
        </p:nvSpPr>
        <p:spPr>
          <a:xfrm>
            <a:off x="1097275" y="527650"/>
            <a:ext cx="10058400" cy="8583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3600" u="sng">
                <a:solidFill>
                  <a:srgbClr val="FF0000"/>
                </a:solidFill>
              </a:rPr>
              <a:t>DOUBLE ORIGINE DU GÉNOME EUCARYOTE</a:t>
            </a:r>
            <a:endParaRPr sz="3600" u="sng">
              <a:solidFill>
                <a:srgbClr val="FF0000"/>
              </a:solidFill>
            </a:endParaRPr>
          </a:p>
        </p:txBody>
      </p:sp>
      <p:sp>
        <p:nvSpPr>
          <p:cNvPr id="146" name="Google Shape;146;p19"/>
          <p:cNvSpPr txBox="1">
            <a:spLocks noGrp="1"/>
          </p:cNvSpPr>
          <p:nvPr>
            <p:ph type="body" idx="1"/>
          </p:nvPr>
        </p:nvSpPr>
        <p:spPr>
          <a:xfrm>
            <a:off x="867800" y="1615075"/>
            <a:ext cx="10763100" cy="4254000"/>
          </a:xfrm>
          <a:prstGeom prst="rect">
            <a:avLst/>
          </a:prstGeom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lvl="0" indent="0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fr-FR" u="sng" dirty="0"/>
              <a:t>GÉNOME NUCLÉAIRE : </a:t>
            </a:r>
            <a:r>
              <a:rPr lang="fr-FR" dirty="0"/>
              <a:t>                                                         </a:t>
            </a:r>
            <a:r>
              <a:rPr lang="fr-FR" u="sng" dirty="0"/>
              <a:t>GÉNOME MITOCHONDRIAL : </a:t>
            </a:r>
            <a:r>
              <a:rPr lang="fr-FR" dirty="0"/>
              <a:t>  </a:t>
            </a:r>
            <a:endParaRPr dirty="0"/>
          </a:p>
          <a:p>
            <a:pPr marL="0" lvl="0" indent="0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fr-FR" dirty="0"/>
              <a:t>* Constitué par l’ADN nucléaire (</a:t>
            </a:r>
            <a:r>
              <a:rPr lang="fr-FR" dirty="0">
                <a:solidFill>
                  <a:srgbClr val="FF0000"/>
                </a:solidFill>
              </a:rPr>
              <a:t>LINÉAIRE</a:t>
            </a:r>
            <a:r>
              <a:rPr lang="fr-FR" dirty="0"/>
              <a:t>)                      *Constitué par l’ADN mitochondrial (</a:t>
            </a:r>
            <a:r>
              <a:rPr lang="fr-FR" dirty="0">
                <a:solidFill>
                  <a:srgbClr val="FF0000"/>
                </a:solidFill>
              </a:rPr>
              <a:t>CIRCULAIRE</a:t>
            </a:r>
            <a:r>
              <a:rPr lang="fr-FR" dirty="0"/>
              <a:t>)</a:t>
            </a:r>
            <a:endParaRPr dirty="0"/>
          </a:p>
          <a:p>
            <a:pPr marL="0" lvl="0" indent="0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fr-FR" dirty="0"/>
              <a:t>* </a:t>
            </a:r>
            <a:r>
              <a:rPr lang="fr-FR" b="1" dirty="0"/>
              <a:t>Transmis par les 2 parents </a:t>
            </a:r>
            <a:r>
              <a:rPr lang="fr-FR" dirty="0"/>
              <a:t>( 1 K pour chaque               * </a:t>
            </a:r>
            <a:r>
              <a:rPr lang="fr-FR" u="sng" dirty="0">
                <a:solidFill>
                  <a:srgbClr val="FF0000"/>
                </a:solidFill>
              </a:rPr>
              <a:t>Transmis UNIQUEMENT par la mère</a:t>
            </a:r>
            <a:r>
              <a:rPr lang="fr-FR" dirty="0"/>
              <a:t> </a:t>
            </a: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fr-FR" dirty="0"/>
              <a:t> pair d’homologue)                                                               * Chaque mitochondrie contient de multiples  </a:t>
            </a: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fr-FR" dirty="0"/>
              <a:t>                                                                                                  molécules d’</a:t>
            </a:r>
            <a:r>
              <a:rPr lang="fr-FR" dirty="0" err="1"/>
              <a:t>ADNmt</a:t>
            </a:r>
            <a:r>
              <a:rPr lang="fr-FR" dirty="0"/>
              <a:t> ressemblant à celui des</a:t>
            </a:r>
            <a:endParaRPr dirty="0"/>
          </a:p>
          <a:p>
            <a:pPr marL="0" lvl="0" indent="0" algn="l">
              <a:spcBef>
                <a:spcPts val="1200"/>
              </a:spcBef>
              <a:spcAft>
                <a:spcPts val="200"/>
              </a:spcAft>
              <a:buNone/>
            </a:pPr>
            <a:r>
              <a:rPr lang="fr-FR" dirty="0"/>
              <a:t>                                                                                                  bactéries                                                                                                                                                                             </a:t>
            </a:r>
            <a:endParaRPr dirty="0"/>
          </a:p>
        </p:txBody>
      </p:sp>
      <p:cxnSp>
        <p:nvCxnSpPr>
          <p:cNvPr id="147" name="Google Shape;147;p19"/>
          <p:cNvCxnSpPr/>
          <p:nvPr/>
        </p:nvCxnSpPr>
        <p:spPr>
          <a:xfrm>
            <a:off x="6249350" y="1747650"/>
            <a:ext cx="0" cy="4254000"/>
          </a:xfrm>
          <a:prstGeom prst="straightConnector1">
            <a:avLst/>
          </a:prstGeom>
          <a:noFill/>
          <a:ln w="11430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48" name="Google Shape;148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686559">
            <a:off x="665065" y="4268836"/>
            <a:ext cx="2570119" cy="1713427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19"/>
          <p:cNvSpPr/>
          <p:nvPr/>
        </p:nvSpPr>
        <p:spPr>
          <a:xfrm>
            <a:off x="2875050" y="3771900"/>
            <a:ext cx="2519100" cy="1674900"/>
          </a:xfrm>
          <a:prstGeom prst="cloudCallout">
            <a:avLst>
              <a:gd name="adj1" fmla="val -87659"/>
              <a:gd name="adj2" fmla="val 15713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Depuis quand les femmes sont plus importantes que les hommes ? c’est n’importe quoa</a:t>
            </a:r>
            <a:endParaRPr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0"/>
          <p:cNvSpPr txBox="1">
            <a:spLocks noGrp="1"/>
          </p:cNvSpPr>
          <p:nvPr>
            <p:ph type="title"/>
          </p:nvPr>
        </p:nvSpPr>
        <p:spPr>
          <a:xfrm>
            <a:off x="0" y="75200"/>
            <a:ext cx="12192000" cy="10698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3600" u="sng">
                <a:solidFill>
                  <a:srgbClr val="CC0000"/>
                </a:solidFill>
              </a:rPr>
              <a:t>RAPPEL LYCÉE SUR LES ACIDES NUCLÉIQUES</a:t>
            </a:r>
            <a:r>
              <a:rPr lang="fr-FR"/>
              <a:t> </a:t>
            </a:r>
            <a:endParaRPr/>
          </a:p>
        </p:txBody>
      </p:sp>
      <p:graphicFrame>
        <p:nvGraphicFramePr>
          <p:cNvPr id="155" name="Google Shape;155;p20"/>
          <p:cNvGraphicFramePr/>
          <p:nvPr/>
        </p:nvGraphicFramePr>
        <p:xfrm>
          <a:off x="838200" y="1767725"/>
          <a:ext cx="5947875" cy="1859900"/>
        </p:xfrm>
        <a:graphic>
          <a:graphicData uri="http://schemas.openxmlformats.org/drawingml/2006/table">
            <a:tbl>
              <a:tblPr>
                <a:noFill/>
                <a:tableStyleId>{DB80777E-7722-41A4-9128-33CDDFD7C115}</a:tableStyleId>
              </a:tblPr>
              <a:tblGrid>
                <a:gridCol w="1185200"/>
                <a:gridCol w="4762675"/>
              </a:tblGrid>
              <a:tr h="929950">
                <a:tc>
                  <a:txBody>
                    <a:bodyPr/>
                    <a:lstStyle/>
                    <a:p>
                      <a:pPr marL="0" lv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3000"/>
                        <a:t>ADN</a:t>
                      </a:r>
                      <a:endParaRPr sz="300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45720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800"/>
                        <a:buChar char="-"/>
                      </a:pPr>
                      <a:r>
                        <a:rPr lang="fr-FR" sz="1800"/>
                        <a:t>stocke l’information génétique </a:t>
                      </a:r>
                      <a:endParaRPr sz="1800"/>
                    </a:p>
                    <a:p>
                      <a:pPr marL="45720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800"/>
                        <a:buChar char="-"/>
                      </a:pPr>
                      <a:r>
                        <a:rPr lang="fr-FR" sz="1800"/>
                        <a:t>polymère de </a:t>
                      </a:r>
                      <a:r>
                        <a:rPr lang="fr-FR" sz="1800" u="sng">
                          <a:solidFill>
                            <a:srgbClr val="FF0000"/>
                          </a:solidFill>
                        </a:rPr>
                        <a:t>désoxyribonucléotides </a:t>
                      </a:r>
                      <a:endParaRPr sz="1800" u="sng">
                        <a:solidFill>
                          <a:srgbClr val="FF0000"/>
                        </a:solidFill>
                      </a:endParaRPr>
                    </a:p>
                  </a:txBody>
                  <a:tcPr marL="91425" marR="91425" marT="91425" marB="91425"/>
                </a:tc>
              </a:tr>
              <a:tr h="929950">
                <a:tc>
                  <a:txBody>
                    <a:bodyPr/>
                    <a:lstStyle/>
                    <a:p>
                      <a:pPr marL="0" lv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3000"/>
                        <a:t>ARN</a:t>
                      </a:r>
                      <a:endParaRPr sz="300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45720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800"/>
                        <a:buChar char="-"/>
                      </a:pPr>
                      <a:r>
                        <a:rPr lang="fr-FR" sz="1800"/>
                        <a:t>permet la synthèse de protéine </a:t>
                      </a:r>
                      <a:endParaRPr sz="1800"/>
                    </a:p>
                    <a:p>
                      <a:pPr marL="45720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SzPts val="1800"/>
                        <a:buChar char="-"/>
                      </a:pPr>
                      <a:r>
                        <a:rPr lang="fr-FR" sz="1800"/>
                        <a:t>polymère de </a:t>
                      </a:r>
                      <a:r>
                        <a:rPr lang="fr-FR" sz="1800" u="sng">
                          <a:solidFill>
                            <a:srgbClr val="FF0000"/>
                          </a:solidFill>
                        </a:rPr>
                        <a:t>ribonucléotides</a:t>
                      </a:r>
                      <a:r>
                        <a:rPr lang="fr-FR" sz="1800"/>
                        <a:t> </a:t>
                      </a:r>
                      <a:endParaRPr sz="1800"/>
                    </a:p>
                  </a:txBody>
                  <a:tcPr marL="91425" marR="91425" marT="91425" marB="91425"/>
                </a:tc>
              </a:tr>
            </a:tbl>
          </a:graphicData>
        </a:graphic>
      </p:graphicFrame>
      <p:pic>
        <p:nvPicPr>
          <p:cNvPr id="156" name="Google Shape;156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17125" y="1767725"/>
            <a:ext cx="4334200" cy="4206300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p20"/>
          <p:cNvSpPr txBox="1"/>
          <p:nvPr/>
        </p:nvSpPr>
        <p:spPr>
          <a:xfrm>
            <a:off x="861025" y="3956025"/>
            <a:ext cx="5925000" cy="168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400">
                <a:solidFill>
                  <a:srgbClr val="FF0000"/>
                </a:solidFill>
              </a:rPr>
              <a:t>Les nucleotide diffèrent par leurs bases azotées : A, T, G, C, U</a:t>
            </a:r>
            <a:endParaRPr sz="2400">
              <a:solidFill>
                <a:srgbClr val="FF0000"/>
              </a:solidFill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400">
                <a:solidFill>
                  <a:srgbClr val="FF0000"/>
                </a:solidFill>
              </a:rPr>
              <a:t>le A est complémentaire à T/U</a:t>
            </a:r>
            <a:endParaRPr sz="2400">
              <a:solidFill>
                <a:srgbClr val="FF0000"/>
              </a:solidFill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400">
                <a:solidFill>
                  <a:srgbClr val="FF0000"/>
                </a:solidFill>
              </a:rPr>
              <a:t>le G est complémentaire à C</a:t>
            </a:r>
            <a:endParaRPr sz="2400">
              <a:solidFill>
                <a:srgbClr val="FF0000"/>
              </a:solidFill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1"/>
          <p:cNvSpPr txBox="1">
            <a:spLocks noGrp="1"/>
          </p:cNvSpPr>
          <p:nvPr>
            <p:ph type="title"/>
          </p:nvPr>
        </p:nvSpPr>
        <p:spPr>
          <a:xfrm>
            <a:off x="1066805" y="322753"/>
            <a:ext cx="10058400" cy="14508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7200" i="1" u="sng">
                <a:solidFill>
                  <a:srgbClr val="FF0000"/>
                </a:solidFill>
              </a:rPr>
              <a:t>STOP PERSONNE NE BOUGE</a:t>
            </a:r>
            <a:endParaRPr sz="7200" i="1" u="sng">
              <a:solidFill>
                <a:srgbClr val="FF0000"/>
              </a:solidFill>
            </a:endParaRPr>
          </a:p>
        </p:txBody>
      </p:sp>
      <p:pic>
        <p:nvPicPr>
          <p:cNvPr id="163" name="Google Shape;163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53300" y="2111050"/>
            <a:ext cx="3874500" cy="3590450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21"/>
          <p:cNvSpPr/>
          <p:nvPr/>
        </p:nvSpPr>
        <p:spPr>
          <a:xfrm>
            <a:off x="7400375" y="2217700"/>
            <a:ext cx="2808270" cy="1337850"/>
          </a:xfrm>
          <a:prstGeom prst="irregularSeal2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FR" b="1" u="sng">
                <a:solidFill>
                  <a:srgbClr val="4C1130"/>
                </a:solidFill>
              </a:rPr>
              <a:t>ON LE VIOLE !!!!</a:t>
            </a:r>
            <a:endParaRPr b="1" u="sng">
              <a:solidFill>
                <a:srgbClr val="4C1130"/>
              </a:solidFill>
            </a:endParaRPr>
          </a:p>
        </p:txBody>
      </p:sp>
      <p:sp>
        <p:nvSpPr>
          <p:cNvPr id="165" name="Google Shape;165;p21"/>
          <p:cNvSpPr/>
          <p:nvPr/>
        </p:nvSpPr>
        <p:spPr>
          <a:xfrm>
            <a:off x="2036900" y="2157450"/>
            <a:ext cx="2543130" cy="1711476"/>
          </a:xfrm>
          <a:prstGeom prst="irregularSeal1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FR" b="1" u="sng"/>
              <a:t>LE PREMIIIIIIIIIER QUI BOUGE</a:t>
            </a:r>
            <a:endParaRPr b="1" u="sng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2"/>
          <p:cNvSpPr txBox="1">
            <a:spLocks noGrp="1"/>
          </p:cNvSpPr>
          <p:nvPr>
            <p:ph type="title"/>
          </p:nvPr>
        </p:nvSpPr>
        <p:spPr>
          <a:xfrm>
            <a:off x="1066805" y="50453"/>
            <a:ext cx="10058400" cy="14508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fr-FR" u="sng">
                <a:solidFill>
                  <a:schemeClr val="accent2"/>
                </a:solidFill>
              </a:rPr>
              <a:t>C-REPLICATION DE L’ADN</a:t>
            </a:r>
            <a:endParaRPr u="sng">
              <a:solidFill>
                <a:schemeClr val="accent2"/>
              </a:solidFill>
            </a:endParaRPr>
          </a:p>
        </p:txBody>
      </p:sp>
      <p:sp>
        <p:nvSpPr>
          <p:cNvPr id="171" name="Google Shape;171;p22"/>
          <p:cNvSpPr txBox="1">
            <a:spLocks noGrp="1"/>
          </p:cNvSpPr>
          <p:nvPr>
            <p:ph type="body" idx="1"/>
          </p:nvPr>
        </p:nvSpPr>
        <p:spPr>
          <a:xfrm>
            <a:off x="1097275" y="1845725"/>
            <a:ext cx="10172100" cy="2051400"/>
          </a:xfrm>
          <a:prstGeom prst="rect">
            <a:avLst/>
          </a:prstGeom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lvl="0" indent="0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fr-FR" sz="3000">
                <a:solidFill>
                  <a:srgbClr val="E06666"/>
                </a:solidFill>
              </a:rPr>
              <a:t>La cellule transmet son patrimoine par division cellulaire : </a:t>
            </a:r>
            <a:r>
              <a:rPr lang="fr-FR" sz="3000" u="sng">
                <a:solidFill>
                  <a:srgbClr val="E06666"/>
                </a:solidFill>
              </a:rPr>
              <a:t>Mitose</a:t>
            </a:r>
            <a:r>
              <a:rPr lang="fr-FR" sz="3000">
                <a:solidFill>
                  <a:srgbClr val="E06666"/>
                </a:solidFill>
              </a:rPr>
              <a:t> </a:t>
            </a:r>
            <a:endParaRPr/>
          </a:p>
          <a:p>
            <a:pPr marL="0" lvl="0" indent="0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fr-FR"/>
              <a:t>Le cycle cellulaire est divisé 2 phases :</a:t>
            </a:r>
            <a:endParaRPr/>
          </a:p>
          <a:p>
            <a:pPr marL="457200" lvl="0" indent="-355600" rtl="0">
              <a:spcBef>
                <a:spcPts val="1200"/>
              </a:spcBef>
              <a:spcAft>
                <a:spcPts val="0"/>
              </a:spcAft>
              <a:buSzPts val="2000"/>
              <a:buChar char="-"/>
            </a:pPr>
            <a:r>
              <a:rPr lang="fr-FR"/>
              <a:t>L’interphase: G1, S et G2, c’est lors de la phase S qu’a lieu </a:t>
            </a:r>
            <a:r>
              <a:rPr lang="fr-FR" u="sng">
                <a:solidFill>
                  <a:srgbClr val="FF0000"/>
                </a:solidFill>
              </a:rPr>
              <a:t>LA RÉPLICATION</a:t>
            </a:r>
            <a:r>
              <a:rPr lang="fr-FR"/>
              <a:t> </a:t>
            </a:r>
            <a:endParaRPr/>
          </a:p>
          <a:p>
            <a:pPr marL="457200" lvl="0" indent="-355600" rtl="0">
              <a:spcBef>
                <a:spcPts val="0"/>
              </a:spcBef>
              <a:spcAft>
                <a:spcPts val="0"/>
              </a:spcAft>
              <a:buSzPts val="2000"/>
              <a:buChar char="-"/>
            </a:pPr>
            <a:r>
              <a:rPr lang="fr-FR"/>
              <a:t>La mitose : repartie les chromatides entre les 2 cellules filles </a:t>
            </a:r>
            <a:endParaRPr/>
          </a:p>
          <a:p>
            <a:pPr marL="0" lvl="0" indent="0">
              <a:spcBef>
                <a:spcPts val="1200"/>
              </a:spcBef>
              <a:spcAft>
                <a:spcPts val="200"/>
              </a:spcAft>
              <a:buNone/>
            </a:pPr>
            <a:endParaRPr/>
          </a:p>
        </p:txBody>
      </p:sp>
      <p:pic>
        <p:nvPicPr>
          <p:cNvPr id="172" name="Google Shape;172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43650" y="3897122"/>
            <a:ext cx="5933950" cy="2153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3"/>
          <p:cNvSpPr txBox="1">
            <a:spLocks noGrp="1"/>
          </p:cNvSpPr>
          <p:nvPr>
            <p:ph type="body" idx="1"/>
          </p:nvPr>
        </p:nvSpPr>
        <p:spPr>
          <a:xfrm>
            <a:off x="1066800" y="253121"/>
            <a:ext cx="10058400" cy="5748600"/>
          </a:xfrm>
          <a:prstGeom prst="rect">
            <a:avLst/>
          </a:prstGeom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lvl="0" indent="0" algn="ctr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fr-FR"/>
              <a:t>   </a:t>
            </a:r>
            <a:r>
              <a:rPr lang="fr-FR" sz="3600">
                <a:solidFill>
                  <a:srgbClr val="FF0000"/>
                </a:solidFill>
              </a:rPr>
              <a:t>AVANT LA RÉPLICATION, LA CELLULE POSSÈDE 2n K   À </a:t>
            </a:r>
            <a:r>
              <a:rPr lang="fr-FR" sz="3600" u="sng">
                <a:solidFill>
                  <a:srgbClr val="FF0000"/>
                </a:solidFill>
              </a:rPr>
              <a:t>1</a:t>
            </a:r>
            <a:r>
              <a:rPr lang="fr-FR" sz="3600">
                <a:solidFill>
                  <a:srgbClr val="FF0000"/>
                </a:solidFill>
              </a:rPr>
              <a:t> CHROMATIDE</a:t>
            </a:r>
            <a:r>
              <a:rPr lang="fr-FR" sz="4800">
                <a:solidFill>
                  <a:srgbClr val="FF0000"/>
                </a:solidFill>
              </a:rPr>
              <a:t> </a:t>
            </a:r>
            <a:endParaRPr sz="4800">
              <a:solidFill>
                <a:srgbClr val="FF0000"/>
              </a:solidFill>
            </a:endParaRPr>
          </a:p>
          <a:p>
            <a:pPr marL="0" lvl="0" indent="0" algn="ctr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fr-FR" sz="3600">
                <a:solidFill>
                  <a:srgbClr val="FF0000"/>
                </a:solidFill>
              </a:rPr>
              <a:t>APRÈS LA RÉPLICATION, LA CELLULE POSSÈDE 2n K      À 	</a:t>
            </a:r>
            <a:r>
              <a:rPr lang="fr-FR" sz="3600" u="sng">
                <a:solidFill>
                  <a:srgbClr val="FF0000"/>
                </a:solidFill>
              </a:rPr>
              <a:t>2</a:t>
            </a:r>
            <a:r>
              <a:rPr lang="fr-FR" sz="3600">
                <a:solidFill>
                  <a:srgbClr val="FF0000"/>
                </a:solidFill>
              </a:rPr>
              <a:t> CHROMATIDES</a:t>
            </a:r>
            <a:r>
              <a:rPr lang="fr-FR">
                <a:solidFill>
                  <a:srgbClr val="FF0000"/>
                </a:solidFill>
              </a:rPr>
              <a:t> </a:t>
            </a:r>
            <a:endParaRPr>
              <a:solidFill>
                <a:srgbClr val="FF000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>
              <a:solidFill>
                <a:srgbClr val="FF0000"/>
              </a:solidFill>
            </a:endParaRPr>
          </a:p>
          <a:p>
            <a:pPr marL="0" lvl="0" indent="0" algn="ctr" rtl="0">
              <a:spcBef>
                <a:spcPts val="1200"/>
              </a:spcBef>
              <a:spcAft>
                <a:spcPts val="0"/>
              </a:spcAft>
              <a:buNone/>
            </a:pPr>
            <a:endParaRPr>
              <a:solidFill>
                <a:srgbClr val="FF0000"/>
              </a:solidFill>
            </a:endParaRPr>
          </a:p>
          <a:p>
            <a:pPr marL="0" lvl="0" indent="0" algn="ctr">
              <a:spcBef>
                <a:spcPts val="1200"/>
              </a:spcBef>
              <a:spcAft>
                <a:spcPts val="200"/>
              </a:spcAft>
              <a:buNone/>
            </a:pPr>
            <a:r>
              <a:rPr lang="fr-FR" sz="3000">
                <a:solidFill>
                  <a:srgbClr val="FF0000"/>
                </a:solidFill>
              </a:rPr>
              <a:t>ELLE EST DONC </a:t>
            </a:r>
            <a:r>
              <a:rPr lang="fr-FR" sz="3000" u="sng">
                <a:solidFill>
                  <a:srgbClr val="FF0000"/>
                </a:solidFill>
              </a:rPr>
              <a:t>NECESSAIRE</a:t>
            </a:r>
            <a:r>
              <a:rPr lang="fr-FR" sz="3000">
                <a:solidFill>
                  <a:srgbClr val="FF0000"/>
                </a:solidFill>
              </a:rPr>
              <a:t> A LA DIVISION CELLULAIRE CAR ELLE PERMET DE </a:t>
            </a:r>
            <a:r>
              <a:rPr lang="fr-FR" sz="3000" u="sng">
                <a:solidFill>
                  <a:srgbClr val="FF0000"/>
                </a:solidFill>
              </a:rPr>
              <a:t>DUPLIQUER LE GÉNOME</a:t>
            </a:r>
            <a:r>
              <a:rPr lang="fr-FR" sz="3000">
                <a:solidFill>
                  <a:srgbClr val="FF0000"/>
                </a:solidFill>
              </a:rPr>
              <a:t> D’UNE CELLULE </a:t>
            </a:r>
            <a:r>
              <a:rPr lang="fr-FR" sz="3000" u="sng">
                <a:solidFill>
                  <a:srgbClr val="FF0000"/>
                </a:solidFill>
              </a:rPr>
              <a:t>AVANT SA DIVISION !!!</a:t>
            </a:r>
            <a:endParaRPr sz="3000" u="sng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4"/>
          <p:cNvSpPr txBox="1">
            <a:spLocks noGrp="1"/>
          </p:cNvSpPr>
          <p:nvPr>
            <p:ph type="body" idx="1"/>
          </p:nvPr>
        </p:nvSpPr>
        <p:spPr>
          <a:xfrm>
            <a:off x="1066800" y="459025"/>
            <a:ext cx="10058400" cy="1513200"/>
          </a:xfrm>
          <a:prstGeom prst="rect">
            <a:avLst/>
          </a:prstGeom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lvl="0" indent="457200">
              <a:spcBef>
                <a:spcPts val="1200"/>
              </a:spcBef>
              <a:spcAft>
                <a:spcPts val="200"/>
              </a:spcAft>
              <a:buNone/>
            </a:pPr>
            <a:r>
              <a:rPr lang="fr-FR" sz="3000" u="sng">
                <a:solidFill>
                  <a:srgbClr val="CC0000"/>
                </a:solidFill>
              </a:rPr>
              <a:t>MODÈLE DE LA RÉPLICATION:</a:t>
            </a:r>
            <a:endParaRPr sz="3000" u="sng">
              <a:solidFill>
                <a:srgbClr val="CC0000"/>
              </a:solidFill>
            </a:endParaRPr>
          </a:p>
        </p:txBody>
      </p:sp>
      <p:sp>
        <p:nvSpPr>
          <p:cNvPr id="183" name="Google Shape;183;p24"/>
          <p:cNvSpPr txBox="1"/>
          <p:nvPr/>
        </p:nvSpPr>
        <p:spPr>
          <a:xfrm>
            <a:off x="1193450" y="1745750"/>
            <a:ext cx="9999300" cy="40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sz="1800" u="sng" dirty="0">
              <a:solidFill>
                <a:srgbClr val="E06666"/>
              </a:solidFill>
            </a:endParaRPr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Clr>
                <a:srgbClr val="E06666"/>
              </a:buClr>
              <a:buSzPts val="1800"/>
              <a:buAutoNum type="arabicParenR"/>
            </a:pPr>
            <a:r>
              <a:rPr lang="fr-FR" sz="1800" u="sng" dirty="0" smtClean="0">
                <a:solidFill>
                  <a:srgbClr val="E06666"/>
                </a:solidFill>
              </a:rPr>
              <a:t>Repose </a:t>
            </a:r>
            <a:r>
              <a:rPr lang="fr-FR" sz="1800" u="sng" dirty="0">
                <a:solidFill>
                  <a:srgbClr val="E06666"/>
                </a:solidFill>
              </a:rPr>
              <a:t>sur la complémentarité des base</a:t>
            </a:r>
            <a:endParaRPr sz="1800" u="sng" dirty="0">
              <a:solidFill>
                <a:srgbClr val="E06666"/>
              </a:solidFill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1800" dirty="0"/>
          </a:p>
          <a:p>
            <a:pPr marL="457200" indent="-342900">
              <a:buSzPts val="1800"/>
              <a:buFont typeface="Arial"/>
              <a:buChar char="-"/>
            </a:pPr>
            <a:r>
              <a:rPr lang="fr-FR" sz="1800" dirty="0" smtClean="0"/>
              <a:t>Chaque </a:t>
            </a:r>
            <a:r>
              <a:rPr lang="fr-FR" sz="1800" dirty="0"/>
              <a:t>brin sert de modèle pour la synthèse d’un nouveau brin </a:t>
            </a:r>
            <a:endParaRPr sz="1800"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fr-FR" sz="1800" dirty="0" smtClean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fr-FR" sz="1800"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1800" dirty="0"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Clr>
                <a:srgbClr val="E06666"/>
              </a:buClr>
              <a:buSzPts val="1800"/>
              <a:buAutoNum type="arabicParenR"/>
            </a:pPr>
            <a:r>
              <a:rPr lang="fr-FR" sz="1800" u="sng" dirty="0">
                <a:solidFill>
                  <a:srgbClr val="E06666"/>
                </a:solidFill>
              </a:rPr>
              <a:t>Est semi-conservative</a:t>
            </a:r>
            <a:endParaRPr sz="1800" u="sng" dirty="0">
              <a:solidFill>
                <a:srgbClr val="E06666"/>
              </a:solidFill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800" dirty="0">
              <a:solidFill>
                <a:schemeClr val="dk1"/>
              </a:solidFill>
            </a:endParaRPr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fr-FR" sz="1800" b="1" dirty="0">
                <a:solidFill>
                  <a:schemeClr val="dk1"/>
                </a:solidFill>
              </a:rPr>
              <a:t>Chaque brin parentale sert de matrice pour synthétiser un brin fils: chaque chromatide contient alors un brin parentale et un fils </a:t>
            </a:r>
            <a:endParaRPr sz="1800" b="1"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45720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184" name="Google Shape;184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3768" y="1498325"/>
            <a:ext cx="2850125" cy="2553700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24"/>
          <p:cNvSpPr/>
          <p:nvPr/>
        </p:nvSpPr>
        <p:spPr>
          <a:xfrm>
            <a:off x="7417604" y="636125"/>
            <a:ext cx="1885800" cy="862200"/>
          </a:xfrm>
          <a:prstGeom prst="wedgeRoundRectCallout">
            <a:avLst>
              <a:gd name="adj1" fmla="val 52666"/>
              <a:gd name="adj2" fmla="val 100011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/>
              <a:t>YEAHHHH LE PLUS DUR VA ARRIVER</a:t>
            </a:r>
            <a:endParaRPr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5"/>
          <p:cNvSpPr txBox="1">
            <a:spLocks noGrp="1"/>
          </p:cNvSpPr>
          <p:nvPr>
            <p:ph type="body" idx="1"/>
          </p:nvPr>
        </p:nvSpPr>
        <p:spPr>
          <a:xfrm>
            <a:off x="1097275" y="385672"/>
            <a:ext cx="10058400" cy="5483400"/>
          </a:xfrm>
          <a:prstGeom prst="rect">
            <a:avLst/>
          </a:prstGeom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lvl="0" indent="0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fr-FR" b="1" u="sng"/>
              <a:t>LES BRINS FILS SONT SYNTHÉTISÉS PAR </a:t>
            </a:r>
            <a:endParaRPr b="1" u="sng"/>
          </a:p>
          <a:p>
            <a:pPr marL="0" lvl="0" indent="0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fr-FR" b="1">
                <a:solidFill>
                  <a:srgbClr val="FF0000"/>
                </a:solidFill>
              </a:rPr>
              <a:t>          </a:t>
            </a:r>
            <a:r>
              <a:rPr lang="fr-FR" b="1" u="sng">
                <a:solidFill>
                  <a:srgbClr val="FF0000"/>
                </a:solidFill>
              </a:rPr>
              <a:t> L’ADN POLYMERASE δ/ε</a:t>
            </a:r>
            <a:endParaRPr>
              <a:solidFill>
                <a:srgbClr val="000000"/>
              </a:solidFill>
            </a:endParaRPr>
          </a:p>
          <a:p>
            <a:pPr marL="0" lvl="0" indent="0" rtl="0">
              <a:spcBef>
                <a:spcPts val="1200"/>
              </a:spcBef>
              <a:spcAft>
                <a:spcPts val="0"/>
              </a:spcAft>
              <a:buNone/>
            </a:pPr>
            <a:endParaRPr>
              <a:solidFill>
                <a:srgbClr val="000000"/>
              </a:solidFill>
            </a:endParaRPr>
          </a:p>
          <a:p>
            <a:pPr marL="0" lvl="0" indent="0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fr-FR">
                <a:solidFill>
                  <a:srgbClr val="000000"/>
                </a:solidFill>
              </a:rPr>
              <a:t> </a:t>
            </a:r>
            <a:r>
              <a:rPr lang="fr-FR" u="sng">
                <a:solidFill>
                  <a:srgbClr val="FF0000"/>
                </a:solidFill>
              </a:rPr>
              <a:t>L’ADN POLYMERASE δ/ε</a:t>
            </a:r>
            <a:r>
              <a:rPr lang="fr-FR">
                <a:solidFill>
                  <a:srgbClr val="FF0000"/>
                </a:solidFill>
              </a:rPr>
              <a:t>  RELIE LES dNTPS</a:t>
            </a:r>
            <a:endParaRPr>
              <a:solidFill>
                <a:srgbClr val="FF0000"/>
              </a:solidFill>
            </a:endParaRPr>
          </a:p>
          <a:p>
            <a:pPr marL="0" lvl="0" indent="0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fr-FR">
                <a:solidFill>
                  <a:srgbClr val="FF0000"/>
                </a:solidFill>
              </a:rPr>
              <a:t>QU’À PARTIR D’UNE EXTRÉMITÉ 3’-OH </a:t>
            </a:r>
            <a:endParaRPr>
              <a:solidFill>
                <a:srgbClr val="FF0000"/>
              </a:solidFill>
            </a:endParaRPr>
          </a:p>
          <a:p>
            <a:pPr marL="0" lvl="0" indent="0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fr-FR">
                <a:solidFill>
                  <a:srgbClr val="FF0000"/>
                </a:solidFill>
              </a:rPr>
              <a:t>PRÉEXISTANTE AINSI LA RÉPLICATION DE</a:t>
            </a:r>
            <a:endParaRPr>
              <a:solidFill>
                <a:srgbClr val="FF0000"/>
              </a:solidFill>
            </a:endParaRPr>
          </a:p>
          <a:p>
            <a:pPr marL="0" lvl="0" indent="0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fr-FR">
                <a:solidFill>
                  <a:srgbClr val="FF0000"/>
                </a:solidFill>
              </a:rPr>
              <a:t>L’ADN SE FAIT </a:t>
            </a:r>
            <a:r>
              <a:rPr lang="fr-FR" u="sng">
                <a:solidFill>
                  <a:srgbClr val="FF0000"/>
                </a:solidFill>
              </a:rPr>
              <a:t>UNIQUEMENT DANS LE </a:t>
            </a:r>
            <a:endParaRPr u="sng">
              <a:solidFill>
                <a:srgbClr val="FF0000"/>
              </a:solidFill>
            </a:endParaRPr>
          </a:p>
          <a:p>
            <a:pPr marL="0" lvl="0" indent="0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fr-FR">
                <a:solidFill>
                  <a:srgbClr val="FF0000"/>
                </a:solidFill>
              </a:rPr>
              <a:t>             </a:t>
            </a:r>
            <a:r>
              <a:rPr lang="fr-FR" u="sng">
                <a:solidFill>
                  <a:srgbClr val="FF0000"/>
                </a:solidFill>
              </a:rPr>
              <a:t>SENS 5’-3’ !!!!!!!!!!</a:t>
            </a:r>
            <a:endParaRPr u="sng">
              <a:solidFill>
                <a:srgbClr val="FF0000"/>
              </a:solidFill>
            </a:endParaRPr>
          </a:p>
          <a:p>
            <a:pPr marL="0" lvl="0" indent="0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fr-FR" u="sng">
                <a:solidFill>
                  <a:srgbClr val="FF0000"/>
                </a:solidFill>
              </a:rPr>
              <a:t>L’ADN POLYMÉRASE α</a:t>
            </a:r>
            <a:r>
              <a:rPr lang="fr-FR">
                <a:solidFill>
                  <a:srgbClr val="FF0000"/>
                </a:solidFill>
              </a:rPr>
              <a:t> APPORTE CETTE </a:t>
            </a:r>
            <a:endParaRPr>
              <a:solidFill>
                <a:srgbClr val="FF0000"/>
              </a:solidFill>
            </a:endParaRPr>
          </a:p>
          <a:p>
            <a:pPr marL="0" lvl="0" indent="0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fr-FR">
                <a:solidFill>
                  <a:srgbClr val="FF0000"/>
                </a:solidFill>
              </a:rPr>
              <a:t>EXTRÉMITÉ (=AMORCE) À PARTIR DU </a:t>
            </a:r>
            <a:endParaRPr>
              <a:solidFill>
                <a:srgbClr val="FF0000"/>
              </a:solidFill>
            </a:endParaRPr>
          </a:p>
          <a:p>
            <a:pPr marL="0" lvl="0" indent="0">
              <a:spcBef>
                <a:spcPts val="1200"/>
              </a:spcBef>
              <a:spcAft>
                <a:spcPts val="200"/>
              </a:spcAft>
              <a:buNone/>
            </a:pPr>
            <a:r>
              <a:rPr lang="fr-FR">
                <a:solidFill>
                  <a:srgbClr val="FF0000"/>
                </a:solidFill>
              </a:rPr>
              <a:t>                BRIN PARENT</a:t>
            </a:r>
            <a:r>
              <a:rPr lang="fr-FR"/>
              <a:t>  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191" name="Google Shape;191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45575" y="1302025"/>
            <a:ext cx="6238150" cy="327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6"/>
          <p:cNvSpPr txBox="1">
            <a:spLocks noGrp="1"/>
          </p:cNvSpPr>
          <p:nvPr>
            <p:ph type="title"/>
          </p:nvPr>
        </p:nvSpPr>
        <p:spPr>
          <a:xfrm>
            <a:off x="1066805" y="-279397"/>
            <a:ext cx="10058400" cy="14508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3600" u="sng">
                <a:solidFill>
                  <a:srgbClr val="CC0000"/>
                </a:solidFill>
              </a:rPr>
              <a:t>L’OUVERTURE DE LA DOUBLE HÉLICE </a:t>
            </a:r>
            <a:r>
              <a:rPr lang="fr-FR" sz="3000" u="sng">
                <a:solidFill>
                  <a:srgbClr val="CC0000"/>
                </a:solidFill>
              </a:rPr>
              <a:t> </a:t>
            </a:r>
            <a:endParaRPr sz="3000" u="sng">
              <a:solidFill>
                <a:srgbClr val="CC0000"/>
              </a:solidFill>
            </a:endParaRPr>
          </a:p>
        </p:txBody>
      </p:sp>
      <p:pic>
        <p:nvPicPr>
          <p:cNvPr id="197" name="Google Shape;197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04488" y="1721325"/>
            <a:ext cx="7767625" cy="4475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475" y="3442175"/>
            <a:ext cx="3636800" cy="2162925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26"/>
          <p:cNvSpPr/>
          <p:nvPr/>
        </p:nvSpPr>
        <p:spPr>
          <a:xfrm>
            <a:off x="237400" y="2756400"/>
            <a:ext cx="2492586" cy="1252908"/>
          </a:xfrm>
          <a:prstGeom prst="irregularSeal2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C’est dla bulle çaaaaaaaa</a:t>
            </a:r>
            <a:endParaRPr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7"/>
          <p:cNvSpPr txBox="1">
            <a:spLocks noGrp="1"/>
          </p:cNvSpPr>
          <p:nvPr>
            <p:ph type="title"/>
          </p:nvPr>
        </p:nvSpPr>
        <p:spPr>
          <a:xfrm>
            <a:off x="831650" y="470050"/>
            <a:ext cx="11124600" cy="6060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3000" u="sng">
                <a:solidFill>
                  <a:srgbClr val="CC0000"/>
                </a:solidFill>
              </a:rPr>
              <a:t>LA RÉPLICATION EST ASYMÉTRIQUE AU NIVEAU DE CHAQUE FOURCHE </a:t>
            </a:r>
            <a:endParaRPr sz="3000" u="sng">
              <a:solidFill>
                <a:srgbClr val="CC0000"/>
              </a:solidFill>
            </a:endParaRPr>
          </a:p>
        </p:txBody>
      </p:sp>
      <p:pic>
        <p:nvPicPr>
          <p:cNvPr id="205" name="Google Shape;205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43461" y="1343387"/>
            <a:ext cx="5766025" cy="3587450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27"/>
          <p:cNvSpPr txBox="1"/>
          <p:nvPr/>
        </p:nvSpPr>
        <p:spPr>
          <a:xfrm>
            <a:off x="1097275" y="5198300"/>
            <a:ext cx="10244700" cy="78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/>
              <a:t>Brin correctement orienté (5’-&gt;3’) = </a:t>
            </a:r>
            <a:r>
              <a:rPr lang="fr-FR" sz="1800" u="sng">
                <a:solidFill>
                  <a:srgbClr val="E06666"/>
                </a:solidFill>
              </a:rPr>
              <a:t>brin direct</a:t>
            </a:r>
            <a:endParaRPr sz="1800" u="sng">
              <a:solidFill>
                <a:srgbClr val="E06666"/>
              </a:solidFill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/>
              <a:t>Brin avec une réplication dans le sens opposé = </a:t>
            </a:r>
            <a:r>
              <a:rPr lang="fr-FR" sz="1800" u="sng">
                <a:solidFill>
                  <a:srgbClr val="E06666"/>
                </a:solidFill>
              </a:rPr>
              <a:t>brin tardif</a:t>
            </a:r>
            <a:r>
              <a:rPr lang="fr-FR" sz="1800"/>
              <a:t> (discontinue avec de multiples amorces)</a:t>
            </a:r>
            <a:endParaRPr sz="1800"/>
          </a:p>
        </p:txBody>
      </p:sp>
      <p:pic>
        <p:nvPicPr>
          <p:cNvPr id="207" name="Google Shape;207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2200" y="2253850"/>
            <a:ext cx="1224750" cy="2177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1097275" y="286601"/>
            <a:ext cx="10058400" cy="8364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3000" u="sng">
                <a:solidFill>
                  <a:srgbClr val="CC0000"/>
                </a:solidFill>
              </a:rPr>
              <a:t>3 MÉCANISMES ASSURENT LA FIDELITE DE LA RÉPLICATION </a:t>
            </a:r>
            <a:endParaRPr sz="3000" u="sng">
              <a:solidFill>
                <a:srgbClr val="CC0000"/>
              </a:solidFill>
            </a:endParaRPr>
          </a:p>
        </p:txBody>
      </p:sp>
      <p:sp>
        <p:nvSpPr>
          <p:cNvPr id="213" name="Google Shape;213;p28"/>
          <p:cNvSpPr txBox="1">
            <a:spLocks noGrp="1"/>
          </p:cNvSpPr>
          <p:nvPr>
            <p:ph type="body" idx="1"/>
          </p:nvPr>
        </p:nvSpPr>
        <p:spPr>
          <a:xfrm>
            <a:off x="1066800" y="1726825"/>
            <a:ext cx="10058400" cy="4151700"/>
          </a:xfrm>
          <a:prstGeom prst="rect">
            <a:avLst/>
          </a:prstGeom>
        </p:spPr>
        <p:txBody>
          <a:bodyPr spcFirstLastPara="1" wrap="square" lIns="0" tIns="45700" rIns="0" bIns="45700" anchor="t" anchorCtr="0">
            <a:noAutofit/>
          </a:bodyPr>
          <a:lstStyle/>
          <a:p>
            <a:pPr marL="101600" lvl="0" indent="0" rtl="0">
              <a:spcBef>
                <a:spcPts val="1200"/>
              </a:spcBef>
              <a:spcAft>
                <a:spcPts val="0"/>
              </a:spcAft>
              <a:buClr>
                <a:srgbClr val="CC0000"/>
              </a:buClr>
              <a:buSzPts val="2000"/>
              <a:buNone/>
            </a:pPr>
            <a:r>
              <a:rPr lang="fr-FR" u="sng" dirty="0" smtClean="0">
                <a:solidFill>
                  <a:srgbClr val="CC0000"/>
                </a:solidFill>
              </a:rPr>
              <a:t>1) Sélection </a:t>
            </a:r>
            <a:r>
              <a:rPr lang="fr-FR" u="sng" dirty="0">
                <a:solidFill>
                  <a:srgbClr val="CC0000"/>
                </a:solidFill>
              </a:rPr>
              <a:t>stricte des base complémentaires à la matrice</a:t>
            </a:r>
            <a:endParaRPr u="sng" dirty="0">
              <a:solidFill>
                <a:srgbClr val="CC0000"/>
              </a:solidFill>
            </a:endParaRPr>
          </a:p>
          <a:p>
            <a:pPr marL="457200" lvl="0" indent="-35560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Char char="-"/>
            </a:pPr>
            <a:r>
              <a:rPr lang="fr-FR" dirty="0"/>
              <a:t>assurée par l’ADN polymérase α et δ/𝜀</a:t>
            </a:r>
            <a:endParaRPr dirty="0"/>
          </a:p>
          <a:p>
            <a:pPr marL="457200" lvl="0" indent="0" rtl="0">
              <a:spcBef>
                <a:spcPts val="1200"/>
              </a:spcBef>
              <a:spcAft>
                <a:spcPts val="0"/>
              </a:spcAft>
              <a:buNone/>
            </a:pPr>
            <a:endParaRPr dirty="0"/>
          </a:p>
          <a:p>
            <a:pPr marL="101600" lvl="0" indent="0" rtl="0">
              <a:spcBef>
                <a:spcPts val="1200"/>
              </a:spcBef>
              <a:spcAft>
                <a:spcPts val="0"/>
              </a:spcAft>
              <a:buClr>
                <a:srgbClr val="CC0000"/>
              </a:buClr>
              <a:buSzPts val="2000"/>
              <a:buNone/>
            </a:pPr>
            <a:r>
              <a:rPr lang="fr-FR" u="sng" dirty="0" smtClean="0">
                <a:solidFill>
                  <a:srgbClr val="CC0000"/>
                </a:solidFill>
              </a:rPr>
              <a:t>2) L’activité </a:t>
            </a:r>
            <a:r>
              <a:rPr lang="fr-FR" u="sng" dirty="0">
                <a:solidFill>
                  <a:srgbClr val="CC0000"/>
                </a:solidFill>
              </a:rPr>
              <a:t>de correction d'épreuve</a:t>
            </a:r>
            <a:endParaRPr u="sng" dirty="0">
              <a:solidFill>
                <a:srgbClr val="CC0000"/>
              </a:solidFill>
            </a:endParaRPr>
          </a:p>
          <a:p>
            <a:pPr marL="457200" lvl="0" indent="-35560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Char char="-"/>
            </a:pPr>
            <a:r>
              <a:rPr lang="fr-FR" dirty="0"/>
              <a:t>l’ADN polymérase δ/𝜀 détecte ses erreurs et les répare grâce à son activité </a:t>
            </a:r>
            <a:r>
              <a:rPr lang="fr-FR" u="sng" dirty="0">
                <a:solidFill>
                  <a:srgbClr val="FF0000"/>
                </a:solidFill>
              </a:rPr>
              <a:t>3’-5’ </a:t>
            </a:r>
            <a:r>
              <a:rPr lang="fr-FR" u="sng" dirty="0" err="1">
                <a:solidFill>
                  <a:srgbClr val="FF0000"/>
                </a:solidFill>
              </a:rPr>
              <a:t>exonucléase</a:t>
            </a:r>
            <a:r>
              <a:rPr lang="fr-FR" dirty="0"/>
              <a:t> </a:t>
            </a:r>
            <a:endParaRPr dirty="0"/>
          </a:p>
          <a:p>
            <a:pPr marL="457200" lvl="0" indent="-35560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Char char="-"/>
            </a:pPr>
            <a:r>
              <a:rPr lang="fr-FR" dirty="0"/>
              <a:t>l’ADN polymérase α est dénuée de cette </a:t>
            </a:r>
            <a:r>
              <a:rPr lang="fr-FR" dirty="0" smtClean="0"/>
              <a:t>activité </a:t>
            </a:r>
            <a:endParaRPr dirty="0"/>
          </a:p>
          <a:p>
            <a:pPr marL="0" lvl="0" indent="0" rtl="0">
              <a:spcBef>
                <a:spcPts val="1200"/>
              </a:spcBef>
              <a:spcAft>
                <a:spcPts val="0"/>
              </a:spcAft>
              <a:buNone/>
            </a:pPr>
            <a:endParaRPr dirty="0"/>
          </a:p>
          <a:p>
            <a:pPr marL="101600" lvl="0" indent="0" rtl="0">
              <a:spcBef>
                <a:spcPts val="1200"/>
              </a:spcBef>
              <a:spcAft>
                <a:spcPts val="0"/>
              </a:spcAft>
              <a:buClr>
                <a:srgbClr val="CC0000"/>
              </a:buClr>
              <a:buSzPts val="2000"/>
              <a:buNone/>
            </a:pPr>
            <a:r>
              <a:rPr lang="fr-FR" u="sng" dirty="0" smtClean="0">
                <a:solidFill>
                  <a:srgbClr val="CC0000"/>
                </a:solidFill>
              </a:rPr>
              <a:t>3) Système </a:t>
            </a:r>
            <a:r>
              <a:rPr lang="fr-FR" u="sng" dirty="0">
                <a:solidFill>
                  <a:srgbClr val="CC0000"/>
                </a:solidFill>
              </a:rPr>
              <a:t>MMR</a:t>
            </a:r>
            <a:endParaRPr u="sng" dirty="0">
              <a:solidFill>
                <a:srgbClr val="CC0000"/>
              </a:solidFill>
            </a:endParaRPr>
          </a:p>
          <a:p>
            <a:pPr marL="457200" lvl="0" indent="-35560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Char char="-"/>
            </a:pPr>
            <a:r>
              <a:rPr lang="fr-FR" dirty="0"/>
              <a:t>il détecte les erreurs qui échappe à la polymérase</a:t>
            </a:r>
            <a:endParaRPr dirty="0"/>
          </a:p>
          <a:p>
            <a:pPr marL="457200" lvl="0" indent="-35560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Char char="-"/>
            </a:pPr>
            <a:r>
              <a:rPr lang="fr-FR" dirty="0"/>
              <a:t>corrige le brin fils par son activité </a:t>
            </a:r>
            <a:r>
              <a:rPr lang="fr-FR" u="sng" dirty="0">
                <a:solidFill>
                  <a:srgbClr val="FF0000"/>
                </a:solidFill>
              </a:rPr>
              <a:t>endonucléase</a:t>
            </a:r>
            <a:r>
              <a:rPr lang="fr-FR" dirty="0"/>
              <a:t>  </a:t>
            </a:r>
            <a:endParaRPr dirty="0"/>
          </a:p>
          <a:p>
            <a:pPr marL="0" lvl="0" indent="0">
              <a:spcBef>
                <a:spcPts val="1200"/>
              </a:spcBef>
              <a:spcAft>
                <a:spcPts val="200"/>
              </a:spcAft>
              <a:buNone/>
            </a:pPr>
            <a:endParaRPr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29"/>
          <p:cNvSpPr txBox="1">
            <a:spLocks noGrp="1"/>
          </p:cNvSpPr>
          <p:nvPr>
            <p:ph type="body" idx="1"/>
          </p:nvPr>
        </p:nvSpPr>
        <p:spPr>
          <a:xfrm>
            <a:off x="1066805" y="1532359"/>
            <a:ext cx="10058400" cy="4023300"/>
          </a:xfrm>
          <a:prstGeom prst="rect">
            <a:avLst/>
          </a:prstGeom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lvl="0" indent="0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  <a:p>
            <a:pPr marL="0" lvl="0" indent="0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  <a:p>
            <a:pPr marL="0" lvl="0" indent="0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  <a:p>
            <a:pPr marL="0" lvl="0" indent="0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  <a:p>
            <a:pPr marL="0" lvl="0" indent="0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  <a:p>
            <a:pPr marL="0" lvl="0" indent="0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  <a:p>
            <a:pPr marL="0" lvl="0" indent="0">
              <a:spcBef>
                <a:spcPts val="1200"/>
              </a:spcBef>
              <a:spcAft>
                <a:spcPts val="200"/>
              </a:spcAft>
              <a:buNone/>
            </a:pPr>
            <a:endParaRPr/>
          </a:p>
        </p:txBody>
      </p:sp>
      <p:pic>
        <p:nvPicPr>
          <p:cNvPr id="219" name="Google Shape;219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54250" y="373650"/>
            <a:ext cx="9242525" cy="3676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0" name="Google Shape;220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3168190">
            <a:off x="4059306" y="3751292"/>
            <a:ext cx="2635514" cy="15530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30"/>
          <p:cNvSpPr txBox="1">
            <a:spLocks noGrp="1"/>
          </p:cNvSpPr>
          <p:nvPr>
            <p:ph type="body" idx="1"/>
          </p:nvPr>
        </p:nvSpPr>
        <p:spPr>
          <a:xfrm>
            <a:off x="1621230" y="387359"/>
            <a:ext cx="10058400" cy="4023300"/>
          </a:xfrm>
          <a:prstGeom prst="rect">
            <a:avLst/>
          </a:prstGeom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lvl="0" indent="0" algn="ctr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fr-FR" sz="6000" b="1" u="sng">
                <a:solidFill>
                  <a:srgbClr val="FF00FF"/>
                </a:solidFill>
              </a:rPr>
              <a:t>FINIIIIIIIIIIIIIIIII</a:t>
            </a:r>
            <a:endParaRPr sz="6000" b="1" u="sng">
              <a:solidFill>
                <a:srgbClr val="FF00FF"/>
              </a:solidFill>
            </a:endParaRPr>
          </a:p>
          <a:p>
            <a:pPr marL="0" lvl="0" indent="0" algn="ctr" rtl="0">
              <a:spcBef>
                <a:spcPts val="1200"/>
              </a:spcBef>
              <a:spcAft>
                <a:spcPts val="0"/>
              </a:spcAft>
              <a:buNone/>
            </a:pPr>
            <a:endParaRPr sz="6000" b="1" u="sng">
              <a:solidFill>
                <a:srgbClr val="FF00FF"/>
              </a:solidFill>
            </a:endParaRPr>
          </a:p>
          <a:p>
            <a:pPr marL="0" lvl="0" indent="0" algn="ctr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fr-FR" sz="6000" b="1" u="sng">
                <a:solidFill>
                  <a:srgbClr val="FF00FF"/>
                </a:solidFill>
              </a:rPr>
              <a:t>DES QUESTIONS ? </a:t>
            </a:r>
            <a:endParaRPr sz="6000" b="1" u="sng">
              <a:solidFill>
                <a:srgbClr val="FF00FF"/>
              </a:solidFill>
            </a:endParaRPr>
          </a:p>
          <a:p>
            <a:pPr marL="0" lvl="0" indent="0" algn="ctr">
              <a:spcBef>
                <a:spcPts val="1200"/>
              </a:spcBef>
              <a:spcAft>
                <a:spcPts val="200"/>
              </a:spcAft>
              <a:buNone/>
            </a:pPr>
            <a:r>
              <a:rPr lang="fr-FR" sz="6000" b="1" u="sng">
                <a:solidFill>
                  <a:srgbClr val="FF00FF"/>
                </a:solidFill>
              </a:rPr>
              <a:t>DES REMARQUES ?</a:t>
            </a:r>
            <a:endParaRPr sz="6000" b="1" u="sng">
              <a:solidFill>
                <a:srgbClr val="FF00FF"/>
              </a:solidFill>
            </a:endParaRPr>
          </a:p>
        </p:txBody>
      </p:sp>
      <p:pic>
        <p:nvPicPr>
          <p:cNvPr id="226" name="Google Shape;226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9625" y="2133325"/>
            <a:ext cx="2136725" cy="3798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étrospective">
  <a:themeElements>
    <a:clrScheme name="Rétrospective">
      <a:dk1>
        <a:srgbClr val="000000"/>
      </a:dk1>
      <a:lt1>
        <a:srgbClr val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1025</Words>
  <Application>Microsoft Office PowerPoint</Application>
  <PresentationFormat>Grand écran</PresentationFormat>
  <Paragraphs>158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1" baseType="lpstr">
      <vt:lpstr>Arial</vt:lpstr>
      <vt:lpstr>Calibri</vt:lpstr>
      <vt:lpstr>Rétrospective</vt:lpstr>
      <vt:lpstr>           TUT-RENTRÉE              2018/2019          INTERVENTION                      BIOMOLESQUE  ¼ </vt:lpstr>
      <vt:lpstr>SOMMAIRE :</vt:lpstr>
      <vt:lpstr>SOMMAIRE :</vt:lpstr>
      <vt:lpstr>A-  INTRODUCTION </vt:lpstr>
      <vt:lpstr>Présentation PowerPoint</vt:lpstr>
      <vt:lpstr>Présentation PowerPoint</vt:lpstr>
      <vt:lpstr>DOUBLE ORIGINE DU GÉNOME EUCARYOTE</vt:lpstr>
      <vt:lpstr>RAPPEL LYCÉE SUR LES ACIDES NUCLÉIQUES </vt:lpstr>
      <vt:lpstr>STOP PERSONNE NE BOUGE</vt:lpstr>
      <vt:lpstr>C-REPLICATION DE L’ADN</vt:lpstr>
      <vt:lpstr>Présentation PowerPoint</vt:lpstr>
      <vt:lpstr>Présentation PowerPoint</vt:lpstr>
      <vt:lpstr>Présentation PowerPoint</vt:lpstr>
      <vt:lpstr>L’OUVERTURE DE LA DOUBLE HÉLICE  </vt:lpstr>
      <vt:lpstr>LA RÉPLICATION EST ASYMÉTRIQUE AU NIVEAU DE CHAQUE FOURCHE </vt:lpstr>
      <vt:lpstr>3 MÉCANISMES ASSURENT LA FIDELITE DE LA RÉPLICATION 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TUT-RENTRÉE              2018/2019          INTERVENTION                      BIOMOLESQUE  ¼</dc:title>
  <dc:creator>baptiste delaunay</dc:creator>
  <cp:lastModifiedBy>baptiste delaunay</cp:lastModifiedBy>
  <cp:revision>2</cp:revision>
  <dcterms:modified xsi:type="dcterms:W3CDTF">2018-08-14T12:15:45Z</dcterms:modified>
</cp:coreProperties>
</file>