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4" r:id="rId19"/>
    <p:sldId id="275" r:id="rId20"/>
    <p:sldId id="276" r:id="rId21"/>
    <p:sldId id="277" r:id="rId22"/>
    <p:sldId id="278" r:id="rId23"/>
    <p:sldId id="279" r:id="rId24"/>
    <p:sldId id="280" r:id="rId25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52CF"/>
    <a:srgbClr val="FFBB7D"/>
    <a:srgbClr val="FF7129"/>
    <a:srgbClr val="D8F8FF"/>
    <a:srgbClr val="D2DCFF"/>
    <a:srgbClr val="F77BFF"/>
    <a:srgbClr val="E8C8FF"/>
    <a:srgbClr val="F9FF0E"/>
    <a:srgbClr val="45FF43"/>
    <a:srgbClr val="FFCAE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321"/>
    <p:restoredTop sz="94582"/>
  </p:normalViewPr>
  <p:slideViewPr>
    <p:cSldViewPr snapToGrid="0" snapToObjects="1">
      <p:cViewPr varScale="1">
        <p:scale>
          <a:sx n="93" d="100"/>
          <a:sy n="93" d="100"/>
        </p:scale>
        <p:origin x="248" y="77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BF1C4CE-F86B-0A44-BE25-80D78630425A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4515B265-6F57-E74D-AF4C-F15B7D9CD742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B0864CC6-FFA6-9841-A7EF-E4C25C1344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79F4CC3-9E31-FF40-AF02-F58EED1DBAD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F2DAD351-D7C7-3942-8E7C-D066D9E90EB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35333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964822-07B8-BE4A-A256-0526D42A817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FA70E014-9D28-B84C-A479-7601691DB08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E097F7CD-8C19-9647-8F53-477843E68D0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92D84705-EF13-1547-9196-25EEADE43F5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B04988BE-1DF2-5D4E-9867-A3CE1B5C1DC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442412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7F81AD3-B8F4-7A40-9BA6-EF89BB68E4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A5A5D13-6F0B-474A-A859-530F400A94F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93E3513E-E677-B847-8BEE-9CB651E75E5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EB858E1-3C1A-8B45-B4C5-3D3EF9A3C7A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E68B804D-DC63-5F42-97E5-51A214DDF4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029821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11E313-A912-2A47-9A76-AA2B7D0E91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5D27CC55-D2AD-254F-8116-F36A3985919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8F5FC61F-45D9-1B4A-9D1B-5D252221449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8207A293-2939-9246-B495-CF962E1179D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DEF5D492-28BC-2F4B-A7E5-94B7BD7B8B3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BECB7528-61D9-8246-9EDC-F40E631C382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645915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074E430-1C22-314A-8D5C-5761B66637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5549120C-B717-D241-BACA-1A6AAA6B7A3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Espace réservé du contenu 3">
            <a:extLst>
              <a:ext uri="{FF2B5EF4-FFF2-40B4-BE49-F238E27FC236}">
                <a16:creationId xmlns:a16="http://schemas.microsoft.com/office/drawing/2014/main" id="{5113EEBD-DDC6-F542-8F6E-DC6A85B891F1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5" name="Espace réservé du texte 4">
            <a:extLst>
              <a:ext uri="{FF2B5EF4-FFF2-40B4-BE49-F238E27FC236}">
                <a16:creationId xmlns:a16="http://schemas.microsoft.com/office/drawing/2014/main" id="{000FAB72-0C30-A44A-B0B6-EC346FB2C0E9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Espace réservé du contenu 5">
            <a:extLst>
              <a:ext uri="{FF2B5EF4-FFF2-40B4-BE49-F238E27FC236}">
                <a16:creationId xmlns:a16="http://schemas.microsoft.com/office/drawing/2014/main" id="{42CDE95B-3FF3-774F-8F17-3C58DFCD698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7" name="Espace réservé de la date 6">
            <a:extLst>
              <a:ext uri="{FF2B5EF4-FFF2-40B4-BE49-F238E27FC236}">
                <a16:creationId xmlns:a16="http://schemas.microsoft.com/office/drawing/2014/main" id="{9BCEBB79-96C4-6347-9463-1F351AF25DB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8" name="Espace réservé du pied de page 7">
            <a:extLst>
              <a:ext uri="{FF2B5EF4-FFF2-40B4-BE49-F238E27FC236}">
                <a16:creationId xmlns:a16="http://schemas.microsoft.com/office/drawing/2014/main" id="{A78CE686-24A8-1841-AE26-4EF720483F6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>
            <a:extLst>
              <a:ext uri="{FF2B5EF4-FFF2-40B4-BE49-F238E27FC236}">
                <a16:creationId xmlns:a16="http://schemas.microsoft.com/office/drawing/2014/main" id="{FB9B3B22-CCA1-6B40-B0FA-667D95C656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867500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36DB34B-74AC-6C42-BC03-C1D8018330D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e la date 2">
            <a:extLst>
              <a:ext uri="{FF2B5EF4-FFF2-40B4-BE49-F238E27FC236}">
                <a16:creationId xmlns:a16="http://schemas.microsoft.com/office/drawing/2014/main" id="{EA36F6B7-C3A8-DD42-9C34-AE5D710BCF5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4" name="Espace réservé du pied de page 3">
            <a:extLst>
              <a:ext uri="{FF2B5EF4-FFF2-40B4-BE49-F238E27FC236}">
                <a16:creationId xmlns:a16="http://schemas.microsoft.com/office/drawing/2014/main" id="{03B88FAB-A7D5-4146-BCDA-D6749A7401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>
            <a:extLst>
              <a:ext uri="{FF2B5EF4-FFF2-40B4-BE49-F238E27FC236}">
                <a16:creationId xmlns:a16="http://schemas.microsoft.com/office/drawing/2014/main" id="{AD42B46F-386E-4B4D-A5A5-CCB4D3010B8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848234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>
            <a:extLst>
              <a:ext uri="{FF2B5EF4-FFF2-40B4-BE49-F238E27FC236}">
                <a16:creationId xmlns:a16="http://schemas.microsoft.com/office/drawing/2014/main" id="{55EFA9AF-FE49-3E4B-9360-762A948D1E5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3" name="Espace réservé du pied de page 2">
            <a:extLst>
              <a:ext uri="{FF2B5EF4-FFF2-40B4-BE49-F238E27FC236}">
                <a16:creationId xmlns:a16="http://schemas.microsoft.com/office/drawing/2014/main" id="{55605429-1DB0-DC41-9931-E24FFF23CF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>
            <a:extLst>
              <a:ext uri="{FF2B5EF4-FFF2-40B4-BE49-F238E27FC236}">
                <a16:creationId xmlns:a16="http://schemas.microsoft.com/office/drawing/2014/main" id="{1B636962-A32B-8B43-A043-4E7134ACC4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556739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DE172B-095C-B442-96FE-834F7193D46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EA15925B-834A-4C4A-B970-E18E0382093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3828DA68-63B5-B14A-A662-AF8E9E904D69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920F1A08-FD7C-384C-8347-027A3AB44C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A5508FE5-CCDE-B649-9F7B-0B0212B1437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FF32875C-2214-0746-8FF2-65C5907095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7838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03184BC-6B43-4D4D-B157-1FF00D8A908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</a:p>
        </p:txBody>
      </p:sp>
      <p:sp>
        <p:nvSpPr>
          <p:cNvPr id="3" name="Espace réservé pour une image  2">
            <a:extLst>
              <a:ext uri="{FF2B5EF4-FFF2-40B4-BE49-F238E27FC236}">
                <a16:creationId xmlns:a16="http://schemas.microsoft.com/office/drawing/2014/main" id="{F80471F6-5B59-384D-93C9-C5CF90E0F855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>
            <a:extLst>
              <a:ext uri="{FF2B5EF4-FFF2-40B4-BE49-F238E27FC236}">
                <a16:creationId xmlns:a16="http://schemas.microsoft.com/office/drawing/2014/main" id="{8E6435BE-B27D-C649-8E3E-442099CB00C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Espace réservé de la date 4">
            <a:extLst>
              <a:ext uri="{FF2B5EF4-FFF2-40B4-BE49-F238E27FC236}">
                <a16:creationId xmlns:a16="http://schemas.microsoft.com/office/drawing/2014/main" id="{426D97C9-6C83-DF40-861F-6122C7935B4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6" name="Espace réservé du pied de page 5">
            <a:extLst>
              <a:ext uri="{FF2B5EF4-FFF2-40B4-BE49-F238E27FC236}">
                <a16:creationId xmlns:a16="http://schemas.microsoft.com/office/drawing/2014/main" id="{4424983D-63B3-1040-9910-BDAE0D4EBF9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>
            <a:extLst>
              <a:ext uri="{FF2B5EF4-FFF2-40B4-BE49-F238E27FC236}">
                <a16:creationId xmlns:a16="http://schemas.microsoft.com/office/drawing/2014/main" id="{4733003D-D051-2544-9F36-D3EE636DCDF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44033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E980E56-A1A9-8940-9B32-6991E57497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720335F4-9030-744A-92A7-C0F547106986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D2CE1E56-DA36-C347-977B-0FC653742D8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44690FAE-E157-0C45-93C0-5154F6FEE2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631237E8-2509-984B-8804-167564ED16A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72434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>
            <a:extLst>
              <a:ext uri="{FF2B5EF4-FFF2-40B4-BE49-F238E27FC236}">
                <a16:creationId xmlns:a16="http://schemas.microsoft.com/office/drawing/2014/main" id="{DCBA94D8-8E7E-7F49-9A9C-1CC6DEBF2653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vertical 2">
            <a:extLst>
              <a:ext uri="{FF2B5EF4-FFF2-40B4-BE49-F238E27FC236}">
                <a16:creationId xmlns:a16="http://schemas.microsoft.com/office/drawing/2014/main" id="{4C0191FA-4D76-DC4B-A082-D7C86A331F4C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7BBA78ED-E79B-2643-ACFF-AECEA711460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B3DFAD3B-DDC7-354F-82FE-968B9DA9A8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C412FD93-758F-2A45-8AC9-A113FDF73CC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3186430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>
            <a:extLst>
              <a:ext uri="{FF2B5EF4-FFF2-40B4-BE49-F238E27FC236}">
                <a16:creationId xmlns:a16="http://schemas.microsoft.com/office/drawing/2014/main" id="{8BDC751B-12DD-FC49-9F30-B29C1C87A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</a:p>
        </p:txBody>
      </p:sp>
      <p:sp>
        <p:nvSpPr>
          <p:cNvPr id="3" name="Espace réservé du texte 2">
            <a:extLst>
              <a:ext uri="{FF2B5EF4-FFF2-40B4-BE49-F238E27FC236}">
                <a16:creationId xmlns:a16="http://schemas.microsoft.com/office/drawing/2014/main" id="{8F900E05-9FA5-BC45-A3F7-00AADCB06A3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</a:p>
        </p:txBody>
      </p:sp>
      <p:sp>
        <p:nvSpPr>
          <p:cNvPr id="4" name="Espace réservé de la date 3">
            <a:extLst>
              <a:ext uri="{FF2B5EF4-FFF2-40B4-BE49-F238E27FC236}">
                <a16:creationId xmlns:a16="http://schemas.microsoft.com/office/drawing/2014/main" id="{05FF80F0-B162-7A44-B99D-B2781D315CA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CB99B49-58FC-3C4B-A9CD-D86A926137D1}" type="datetimeFigureOut">
              <a:rPr lang="fr-FR" smtClean="0"/>
              <a:t>18/08/2020</a:t>
            </a:fld>
            <a:endParaRPr lang="fr-FR"/>
          </a:p>
        </p:txBody>
      </p:sp>
      <p:sp>
        <p:nvSpPr>
          <p:cNvPr id="5" name="Espace réservé du pied de page 4">
            <a:extLst>
              <a:ext uri="{FF2B5EF4-FFF2-40B4-BE49-F238E27FC236}">
                <a16:creationId xmlns:a16="http://schemas.microsoft.com/office/drawing/2014/main" id="{28F6C4DF-A93B-1C4E-BA63-CC3E55D4263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>
            <a:extLst>
              <a:ext uri="{FF2B5EF4-FFF2-40B4-BE49-F238E27FC236}">
                <a16:creationId xmlns:a16="http://schemas.microsoft.com/office/drawing/2014/main" id="{1BBB037F-7700-8B48-B7DC-467D6C83DBFF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E6A8734-4C14-C046-8F7C-B6B1222B0654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148773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4.png"/><Relationship Id="rId4" Type="http://schemas.openxmlformats.org/officeDocument/2006/relationships/image" Target="../media/image13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10C4D35-8604-5B49-8C52-05F0DC35A097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 dirty="0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5F638980-483B-DE49-89AB-DA26527D2C7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13E1B397-AE1E-5B49-8EB5-37FE2D6EA90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744453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>
        <p:randomBar dir="vert"/>
      </p:transition>
    </mc:Choice>
    <mc:Fallback>
      <p:transition spd="slow">
        <p:randomBar dir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082761C-CF49-6645-9625-CE814D11CE8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AFCFDFC8-E4FE-3E40-8084-F23C75DC057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8B820350-506A-0247-A60C-307F5C17175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430079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2E6A6F7-65BB-5843-A544-93F696D192C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246CB2B-FBB5-3545-B273-B5B5327A47E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>
            <a:extLst>
              <a:ext uri="{FF2B5EF4-FFF2-40B4-BE49-F238E27FC236}">
                <a16:creationId xmlns:a16="http://schemas.microsoft.com/office/drawing/2014/main" id="{3ECAB9B0-BC4F-5446-BB06-02E2E1D4720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1065461"/>
      </p:ext>
    </p:extLst>
  </p:cSld>
  <p:clrMapOvr>
    <a:masterClrMapping/>
  </p:clrMapOvr>
  <p:transition spd="slow">
    <p:push dir="u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6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1437A8D-5BA6-3B47-9CC4-6078DCC8F6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5694" y="316999"/>
            <a:ext cx="10515600" cy="1325563"/>
          </a:xfrm>
        </p:spPr>
        <p:txBody>
          <a:bodyPr>
            <a:noAutofit/>
          </a:bodyPr>
          <a:lstStyle/>
          <a:p>
            <a:pPr algn="ctr"/>
            <a:r>
              <a:rPr lang="fr-FR" sz="5400" dirty="0">
                <a:solidFill>
                  <a:srgbClr val="004A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II.      </a:t>
            </a:r>
            <a:r>
              <a:rPr lang="fr-FR" sz="5400" u="sng" dirty="0">
                <a:solidFill>
                  <a:srgbClr val="004A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de la cible</a:t>
            </a:r>
          </a:p>
        </p:txBody>
      </p:sp>
      <p:sp>
        <p:nvSpPr>
          <p:cNvPr id="14" name="ZoneTexte 13">
            <a:extLst>
              <a:ext uri="{FF2B5EF4-FFF2-40B4-BE49-F238E27FC236}">
                <a16:creationId xmlns:a16="http://schemas.microsoft.com/office/drawing/2014/main" id="{C8A07270-0C52-0848-82BE-B5D8E4E6E2F0}"/>
              </a:ext>
            </a:extLst>
          </p:cNvPr>
          <p:cNvSpPr txBox="1"/>
          <p:nvPr/>
        </p:nvSpPr>
        <p:spPr>
          <a:xfrm>
            <a:off x="1109662" y="1642562"/>
            <a:ext cx="9972675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0" lang="fr-FR" altLang="fr-FR" sz="5400" b="0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C’est un processus:</a:t>
            </a:r>
          </a:p>
          <a:p>
            <a:r>
              <a:rPr kumimoji="0" lang="fr-FR" altLang="fr-FR" sz="5400" b="0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Long (10 ans)</a:t>
            </a:r>
            <a:br>
              <a:rPr kumimoji="0" lang="fr-FR" altLang="fr-FR" sz="5400" b="0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fr-FR" altLang="fr-FR" sz="5400" b="0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Couteux</a:t>
            </a:r>
            <a:br>
              <a:rPr kumimoji="0" lang="fr-FR" altLang="fr-FR" sz="5400" b="0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kumimoji="0" lang="fr-FR" altLang="fr-FR" sz="5400" b="0" i="0" u="none" strike="noStrike" cap="none" normalizeH="0" baseline="0" dirty="0">
                <a:ln>
                  <a:noFill/>
                </a:ln>
                <a:solidFill>
                  <a:srgbClr val="00B0F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Beaucoup de déchets: 10000 à 1 seul médicament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140303635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E6F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2" name="Picture 4" descr="Pink Watercolor PNG | PNG All">
            <a:extLst>
              <a:ext uri="{FF2B5EF4-FFF2-40B4-BE49-F238E27FC236}">
                <a16:creationId xmlns:a16="http://schemas.microsoft.com/office/drawing/2014/main" id="{D3FCD35B-4F02-FE4D-975B-84BAF8D9DB3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alphaModFix amt="46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164792"/>
            <a:ext cx="11272838" cy="8894974"/>
          </a:xfrm>
          <a:prstGeom prst="rect">
            <a:avLst/>
          </a:prstGeom>
          <a:noFill/>
          <a:effectLst>
            <a:outerShdw blurRad="1143000" dist="50800" dir="5400000" algn="ctr" rotWithShape="0">
              <a:srgbClr val="000000">
                <a:alpha val="0"/>
              </a:srgbClr>
            </a:outerShdw>
            <a:softEdge rad="1651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>
            <a:extLst>
              <a:ext uri="{FF2B5EF4-FFF2-40B4-BE49-F238E27FC236}">
                <a16:creationId xmlns:a16="http://schemas.microsoft.com/office/drawing/2014/main" id="{624C3DEA-F711-DA47-8CDD-C8DD0A9590D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3443" y="1152241"/>
            <a:ext cx="5345113" cy="4553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475FF6C7-85D8-044F-A8B6-38A38EFE2A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75B05218-0814-F34C-8675-C6EC46659B0D}"/>
              </a:ext>
            </a:extLst>
          </p:cNvPr>
          <p:cNvSpPr txBox="1"/>
          <p:nvPr/>
        </p:nvSpPr>
        <p:spPr>
          <a:xfrm>
            <a:off x="3162299" y="2477804"/>
            <a:ext cx="3071813" cy="20928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Progrès thérapeutique</a:t>
            </a:r>
          </a:p>
          <a:p>
            <a:endParaRPr lang="fr-FR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Bénéfice/risque</a:t>
            </a:r>
            <a:endParaRPr lang="fr-FR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9123E3D0-7236-5243-9E07-076D32744AB9}"/>
              </a:ext>
            </a:extLst>
          </p:cNvPr>
          <p:cNvSpPr txBox="1"/>
          <p:nvPr/>
        </p:nvSpPr>
        <p:spPr>
          <a:xfrm>
            <a:off x="6790530" y="3282695"/>
            <a:ext cx="2043113" cy="123110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Rentabilité économique</a:t>
            </a:r>
            <a:endParaRPr lang="fr-FR" sz="2800" dirty="0">
              <a:solidFill>
                <a:srgbClr val="00B0F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2862921340"/>
      </p:ext>
    </p:extLst>
  </p:cSld>
  <p:clrMapOvr>
    <a:masterClrMapping/>
  </p:clrMapOvr>
  <p:transition spd="slow">
    <p:wip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FE3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F8FF563-4DA5-E04A-A7F6-53E3B4A6C9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Avant projet: 3 questions 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90F16B1-F15D-F044-B345-A9FE162C7E86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 est le marché potentiel?</a:t>
            </a:r>
          </a:p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Quels sont les moyens technologiques à mettre en œuvre? </a:t>
            </a:r>
          </a:p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Quel est le niveau de compétences requis?</a:t>
            </a:r>
          </a:p>
          <a:p>
            <a:endParaRPr lang="fr-FR" dirty="0">
              <a:solidFill>
                <a:srgbClr val="FF992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   </a:t>
            </a:r>
            <a:r>
              <a:rPr lang="fr-FR" b="1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Etape du GO/NO GO </a:t>
            </a:r>
            <a:endParaRPr lang="fr-FR" dirty="0">
              <a:solidFill>
                <a:srgbClr val="FF9923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solidFill>
                  <a:srgbClr val="FF992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chaque étape l’industriel décide de continuer (go) ou d’arrêter (no go) le développement du mdc.</a:t>
            </a:r>
          </a:p>
          <a:p>
            <a:endParaRPr lang="fr-FR" dirty="0"/>
          </a:p>
          <a:p>
            <a:endParaRPr lang="fr-FR" dirty="0"/>
          </a:p>
          <a:p>
            <a:endParaRPr lang="fr-FR" dirty="0"/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3613578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CFFF8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C0087C4-8579-A14D-AC30-CA1D80E58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16171" y="1409369"/>
            <a:ext cx="3405866" cy="1325563"/>
          </a:xfrm>
        </p:spPr>
        <p:txBody>
          <a:bodyPr>
            <a:normAutofit/>
          </a:bodyPr>
          <a:lstStyle/>
          <a:p>
            <a:r>
              <a:rPr lang="fr-FR" sz="2400" dirty="0">
                <a:solidFill>
                  <a:srgbClr val="FF9F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Origine des médicaments</a:t>
            </a:r>
          </a:p>
        </p:txBody>
      </p:sp>
      <p:pic>
        <p:nvPicPr>
          <p:cNvPr id="1026" name="Picture 2" descr="Présentation | Parc animalier et de loisirs CORBI PARC (04) - PACA">
            <a:extLst>
              <a:ext uri="{FF2B5EF4-FFF2-40B4-BE49-F238E27FC236}">
                <a16:creationId xmlns:a16="http://schemas.microsoft.com/office/drawing/2014/main" id="{A469E512-54DD-D646-A433-E95BFE2FFC2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403" y="330943"/>
            <a:ext cx="6943725" cy="217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Tropicaux Plantes Vert - Image gratuite sur Pixabay">
            <a:extLst>
              <a:ext uri="{FF2B5EF4-FFF2-40B4-BE49-F238E27FC236}">
                <a16:creationId xmlns:a16="http://schemas.microsoft.com/office/drawing/2014/main" id="{6E8C3C52-7FE7-3144-BB0F-F0A05872AF53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85124" y="1397065"/>
            <a:ext cx="3721930" cy="37219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Géologie Minérales Minéralogie - Images vectorielles gratuites sur ...">
            <a:extLst>
              <a:ext uri="{FF2B5EF4-FFF2-40B4-BE49-F238E27FC236}">
                <a16:creationId xmlns:a16="http://schemas.microsoft.com/office/drawing/2014/main" id="{F4593D0E-E714-6543-9BCA-F13DAFBB463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5132" y="4034997"/>
            <a:ext cx="3807277" cy="21732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Déguisement de poisson | Transformice Wiki | Fandom">
            <a:extLst>
              <a:ext uri="{FF2B5EF4-FFF2-40B4-BE49-F238E27FC236}">
                <a16:creationId xmlns:a16="http://schemas.microsoft.com/office/drawing/2014/main" id="{E347033D-E8D9-E944-9574-C07571A0900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7403" y="3851853"/>
            <a:ext cx="2893450" cy="27096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Tube homme png - lequatresaisons">
            <a:extLst>
              <a:ext uri="{FF2B5EF4-FFF2-40B4-BE49-F238E27FC236}">
                <a16:creationId xmlns:a16="http://schemas.microsoft.com/office/drawing/2014/main" id="{94021A77-73D9-204D-987E-B97DAFCE1D63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47935" y="1156608"/>
            <a:ext cx="5827710" cy="58277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2A4B6B0-99A3-9D43-A36B-2580161BE8F4}"/>
              </a:ext>
            </a:extLst>
          </p:cNvPr>
          <p:cNvSpPr/>
          <p:nvPr/>
        </p:nvSpPr>
        <p:spPr>
          <a:xfrm>
            <a:off x="270621" y="53823"/>
            <a:ext cx="7946889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dirty="0">
                <a:solidFill>
                  <a:srgbClr val="FF9F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III. </a:t>
            </a:r>
            <a:r>
              <a:rPr lang="fr-FR" sz="4800" u="sng" dirty="0">
                <a:solidFill>
                  <a:srgbClr val="FF9FAC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Découverte de nouvelles molécules actives</a:t>
            </a:r>
            <a:endParaRPr lang="fr-FR" sz="4800" dirty="0">
              <a:solidFill>
                <a:srgbClr val="FF9FAC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0394844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2000">
        <p15:prstTrans prst="fallOver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0FFCC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re 1">
            <a:extLst>
              <a:ext uri="{FF2B5EF4-FFF2-40B4-BE49-F238E27FC236}">
                <a16:creationId xmlns:a16="http://schemas.microsoft.com/office/drawing/2014/main" id="{5F5172CB-8A98-B647-A791-C4B2E8D5997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7" y="224005"/>
            <a:ext cx="10515600" cy="1325563"/>
          </a:xfrm>
        </p:spPr>
        <p:txBody>
          <a:bodyPr vert="horz" lIns="91440" tIns="45720" rIns="91440" bIns="45720" rtlCol="0" anchor="t">
            <a:normAutofit fontScale="90000"/>
          </a:bodyPr>
          <a:lstStyle/>
          <a:p>
            <a:r>
              <a:rPr lang="en-US" sz="3100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</a:t>
            </a:r>
            <a:r>
              <a:rPr lang="en-US" sz="3100" dirty="0" err="1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partir</a:t>
            </a:r>
            <a:r>
              <a:rPr lang="en-US" sz="3100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de </a:t>
            </a:r>
            <a:r>
              <a:rPr lang="en-US" sz="3100" dirty="0" err="1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données</a:t>
            </a:r>
            <a:r>
              <a:rPr lang="en-US" sz="3100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100" dirty="0" err="1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empiriques</a:t>
            </a:r>
            <a:br>
              <a:rPr lang="en-US" sz="3600" b="1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en-US" sz="3600" dirty="0">
                <a:solidFill>
                  <a:srgbClr val="000000"/>
                </a:solidFill>
              </a:rPr>
            </a:br>
            <a:r>
              <a:rPr lang="fr-FR" sz="2200" b="1" u="sng" dirty="0">
                <a:solidFill>
                  <a:srgbClr val="F77BFF"/>
                </a:solidFill>
              </a:rPr>
              <a:t>Ethnopharmacologie:</a:t>
            </a:r>
            <a:r>
              <a:rPr lang="fr-FR" sz="2200" dirty="0">
                <a:solidFill>
                  <a:srgbClr val="F77BFF"/>
                </a:solidFill>
              </a:rPr>
              <a:t> Etude de la médecine </a:t>
            </a:r>
            <a:r>
              <a:rPr lang="fr-FR" sz="2200" b="1" dirty="0">
                <a:solidFill>
                  <a:srgbClr val="F77BFF"/>
                </a:solidFill>
              </a:rPr>
              <a:t>indigène</a:t>
            </a:r>
            <a:r>
              <a:rPr lang="fr-FR" sz="2200" dirty="0">
                <a:solidFill>
                  <a:srgbClr val="F77BFF"/>
                </a:solidFill>
              </a:rPr>
              <a:t> et des </a:t>
            </a:r>
            <a:r>
              <a:rPr lang="fr-FR" sz="2200" b="1" dirty="0">
                <a:solidFill>
                  <a:srgbClr val="F77BFF"/>
                </a:solidFill>
              </a:rPr>
              <a:t>substances naturelles </a:t>
            </a:r>
            <a:r>
              <a:rPr lang="fr-FR" sz="2200" dirty="0">
                <a:solidFill>
                  <a:srgbClr val="F77BFF"/>
                </a:solidFill>
              </a:rPr>
              <a:t> utilisées par certaines populations indigènes</a:t>
            </a:r>
            <a:br>
              <a:rPr lang="fr-FR" dirty="0"/>
            </a:br>
            <a:endParaRPr lang="en-US" sz="3600" dirty="0">
              <a:solidFill>
                <a:srgbClr val="000000"/>
              </a:solidFill>
            </a:endParaRPr>
          </a:p>
        </p:txBody>
      </p:sp>
      <p:pic>
        <p:nvPicPr>
          <p:cNvPr id="5" name="Picture 2" descr="Digitale Pourprée Fleur - Photo gratuite sur Pixabay">
            <a:extLst>
              <a:ext uri="{FF2B5EF4-FFF2-40B4-BE49-F238E27FC236}">
                <a16:creationId xmlns:a16="http://schemas.microsoft.com/office/drawing/2014/main" id="{A9B03B2C-5B26-5D44-9E48-0E6A20D7998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87951" y="1873190"/>
            <a:ext cx="863572" cy="19626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6" descr="Thé et feuilles PNG transparents - StickPNG">
            <a:extLst>
              <a:ext uri="{FF2B5EF4-FFF2-40B4-BE49-F238E27FC236}">
                <a16:creationId xmlns:a16="http://schemas.microsoft.com/office/drawing/2014/main" id="{BEB536E4-004B-4E48-ADEA-4A13DDC316E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75745" y="2526104"/>
            <a:ext cx="1804065" cy="13097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Picture 4" descr="If | WikiScape | Fandom">
            <a:extLst>
              <a:ext uri="{FF2B5EF4-FFF2-40B4-BE49-F238E27FC236}">
                <a16:creationId xmlns:a16="http://schemas.microsoft.com/office/drawing/2014/main" id="{FA289E33-FF79-F64D-A7ED-C4D44FDA70E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430090" y="1922203"/>
            <a:ext cx="1528173" cy="19162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F7108EAD-82D3-984F-9DDF-738BF11F29DB}"/>
              </a:ext>
            </a:extLst>
          </p:cNvPr>
          <p:cNvSpPr txBox="1"/>
          <p:nvPr/>
        </p:nvSpPr>
        <p:spPr>
          <a:xfrm>
            <a:off x="271463" y="3866027"/>
            <a:ext cx="21145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Digitale pourpre</a:t>
            </a:r>
          </a:p>
        </p:txBody>
      </p:sp>
      <p:sp>
        <p:nvSpPr>
          <p:cNvPr id="9" name="ZoneTexte 8">
            <a:extLst>
              <a:ext uri="{FF2B5EF4-FFF2-40B4-BE49-F238E27FC236}">
                <a16:creationId xmlns:a16="http://schemas.microsoft.com/office/drawing/2014/main" id="{6B8F4964-81E1-8C4F-948B-793F48FF400A}"/>
              </a:ext>
            </a:extLst>
          </p:cNvPr>
          <p:cNvSpPr txBox="1"/>
          <p:nvPr/>
        </p:nvSpPr>
        <p:spPr>
          <a:xfrm>
            <a:off x="2124828" y="3866027"/>
            <a:ext cx="21002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Théophylline</a:t>
            </a:r>
          </a:p>
        </p:txBody>
      </p:sp>
      <p:sp>
        <p:nvSpPr>
          <p:cNvPr id="10" name="ZoneTexte 9">
            <a:extLst>
              <a:ext uri="{FF2B5EF4-FFF2-40B4-BE49-F238E27FC236}">
                <a16:creationId xmlns:a16="http://schemas.microsoft.com/office/drawing/2014/main" id="{71DBFCCE-3065-8A46-AF2D-98CD6B1CCD77}"/>
              </a:ext>
            </a:extLst>
          </p:cNvPr>
          <p:cNvSpPr txBox="1"/>
          <p:nvPr/>
        </p:nvSpPr>
        <p:spPr>
          <a:xfrm>
            <a:off x="1497346" y="1658352"/>
            <a:ext cx="320105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Cardiotoniques</a:t>
            </a:r>
          </a:p>
        </p:txBody>
      </p:sp>
      <p:sp>
        <p:nvSpPr>
          <p:cNvPr id="11" name="ZoneTexte 10">
            <a:extLst>
              <a:ext uri="{FF2B5EF4-FFF2-40B4-BE49-F238E27FC236}">
                <a16:creationId xmlns:a16="http://schemas.microsoft.com/office/drawing/2014/main" id="{FC09DF8E-1D8A-4640-BE1D-4E0F706FD025}"/>
              </a:ext>
            </a:extLst>
          </p:cNvPr>
          <p:cNvSpPr txBox="1"/>
          <p:nvPr/>
        </p:nvSpPr>
        <p:spPr>
          <a:xfrm>
            <a:off x="7636420" y="3917593"/>
            <a:ext cx="21500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Taxanes</a:t>
            </a:r>
            <a:r>
              <a:rPr lang="fr-FR" dirty="0"/>
              <a:t> (ifs)</a:t>
            </a:r>
          </a:p>
        </p:txBody>
      </p:sp>
      <p:sp>
        <p:nvSpPr>
          <p:cNvPr id="12" name="ZoneTexte 11">
            <a:extLst>
              <a:ext uri="{FF2B5EF4-FFF2-40B4-BE49-F238E27FC236}">
                <a16:creationId xmlns:a16="http://schemas.microsoft.com/office/drawing/2014/main" id="{E9455406-94D0-9244-B00B-10B705A41BE1}"/>
              </a:ext>
            </a:extLst>
          </p:cNvPr>
          <p:cNvSpPr txBox="1"/>
          <p:nvPr/>
        </p:nvSpPr>
        <p:spPr>
          <a:xfrm>
            <a:off x="7504135" y="1552871"/>
            <a:ext cx="241458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Anticancéreux</a:t>
            </a:r>
          </a:p>
        </p:txBody>
      </p:sp>
      <p:sp>
        <p:nvSpPr>
          <p:cNvPr id="13" name="ZoneTexte 12">
            <a:extLst>
              <a:ext uri="{FF2B5EF4-FFF2-40B4-BE49-F238E27FC236}">
                <a16:creationId xmlns:a16="http://schemas.microsoft.com/office/drawing/2014/main" id="{ECE79C21-B06A-B644-93C8-0471F4AE44EE}"/>
              </a:ext>
            </a:extLst>
          </p:cNvPr>
          <p:cNvSpPr txBox="1"/>
          <p:nvPr/>
        </p:nvSpPr>
        <p:spPr>
          <a:xfrm>
            <a:off x="581777" y="4399429"/>
            <a:ext cx="7286626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F77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partir de l’effet indésirable d’un médicament</a:t>
            </a:r>
          </a:p>
          <a:p>
            <a:endParaRPr lang="fr-FR" dirty="0"/>
          </a:p>
        </p:txBody>
      </p:sp>
      <p:pic>
        <p:nvPicPr>
          <p:cNvPr id="3074" name="Picture 2" descr="Acheter Viagra Pfizer en Ligne, Livraison en 24h - Treated.com France">
            <a:extLst>
              <a:ext uri="{FF2B5EF4-FFF2-40B4-BE49-F238E27FC236}">
                <a16:creationId xmlns:a16="http://schemas.microsoft.com/office/drawing/2014/main" id="{8D358ED1-6AF3-9341-8993-FBE39583381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9707" y="4632833"/>
            <a:ext cx="2928937" cy="24785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97762653"/>
      </p:ext>
    </p:extLst>
  </p:cSld>
  <p:clrMapOvr>
    <a:masterClrMapping/>
  </p:clrMapOvr>
  <mc:AlternateContent xmlns:mc="http://schemas.openxmlformats.org/markup-compatibility/2006">
    <mc:Choice xmlns:p159="http://schemas.microsoft.com/office/powerpoint/2015/09/main" Requires="p159">
      <p:transition xmlns:p14="http://schemas.microsoft.com/office/powerpoint/2010/main" spd="slow" p14:dur="2000">
        <p159:morph option="byObject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C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5140EFA-3872-6645-B9B5-86CEFBB1BD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7262813" cy="735013"/>
          </a:xfrm>
        </p:spPr>
        <p:txBody>
          <a:bodyPr>
            <a:normAutofit fontScale="90000"/>
          </a:bodyPr>
          <a:lstStyle/>
          <a:p>
            <a:br>
              <a:rPr lang="fr-FR" sz="31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3100" dirty="0">
                <a:solidFill>
                  <a:srgbClr val="97A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partir de l’effet indésirable d’un médicament</a:t>
            </a:r>
            <a:br>
              <a:rPr lang="fr-FR" dirty="0"/>
            </a:br>
            <a:endParaRPr lang="fr-FR" dirty="0"/>
          </a:p>
        </p:txBody>
      </p:sp>
      <p:pic>
        <p:nvPicPr>
          <p:cNvPr id="4098" name="Picture 2" descr="Bomb PNG images">
            <a:extLst>
              <a:ext uri="{FF2B5EF4-FFF2-40B4-BE49-F238E27FC236}">
                <a16:creationId xmlns:a16="http://schemas.microsoft.com/office/drawing/2014/main" id="{6D13949C-F3C1-F048-AE67-A62E9AFC4AB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8238" y="867648"/>
            <a:ext cx="2147888" cy="21747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0" name="Picture 4" descr="Mélilot Jaune en gélules Pullulan - ABC de la Nature : votre ...">
            <a:extLst>
              <a:ext uri="{FF2B5EF4-FFF2-40B4-BE49-F238E27FC236}">
                <a16:creationId xmlns:a16="http://schemas.microsoft.com/office/drawing/2014/main" id="{C9D20953-584B-8645-AE9D-1CAE933EE84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34000" y="621516"/>
            <a:ext cx="1524000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4197F3CE-8B06-1443-BF2C-B94683AA9046}"/>
              </a:ext>
            </a:extLst>
          </p:cNvPr>
          <p:cNvSpPr txBox="1"/>
          <p:nvPr/>
        </p:nvSpPr>
        <p:spPr>
          <a:xfrm>
            <a:off x="3114675" y="1955016"/>
            <a:ext cx="1685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Nitoglycérol</a:t>
            </a:r>
            <a:endParaRPr lang="fr-FR" dirty="0"/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7C67AD47-BA46-C041-A6D0-A572DF274831}"/>
              </a:ext>
            </a:extLst>
          </p:cNvPr>
          <p:cNvSpPr txBox="1"/>
          <p:nvPr/>
        </p:nvSpPr>
        <p:spPr>
          <a:xfrm>
            <a:off x="7000875" y="1955016"/>
            <a:ext cx="18573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err="1"/>
              <a:t>Antivitamine</a:t>
            </a:r>
            <a:r>
              <a:rPr lang="fr-FR" dirty="0"/>
              <a:t> K</a:t>
            </a:r>
          </a:p>
        </p:txBody>
      </p:sp>
      <p:sp>
        <p:nvSpPr>
          <p:cNvPr id="6" name="ZoneTexte 5">
            <a:extLst>
              <a:ext uri="{FF2B5EF4-FFF2-40B4-BE49-F238E27FC236}">
                <a16:creationId xmlns:a16="http://schemas.microsoft.com/office/drawing/2014/main" id="{CA962548-E1C5-C04A-ACE6-8E85109B3348}"/>
              </a:ext>
            </a:extLst>
          </p:cNvPr>
          <p:cNvSpPr txBox="1"/>
          <p:nvPr/>
        </p:nvSpPr>
        <p:spPr>
          <a:xfrm>
            <a:off x="1109663" y="3144798"/>
            <a:ext cx="1976437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800" dirty="0">
                <a:solidFill>
                  <a:srgbClr val="97A9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Au hasard</a:t>
            </a:r>
          </a:p>
          <a:p>
            <a:endParaRPr lang="fr-FR" dirty="0"/>
          </a:p>
        </p:txBody>
      </p:sp>
      <p:pic>
        <p:nvPicPr>
          <p:cNvPr id="4102" name="Picture 6">
            <a:extLst>
              <a:ext uri="{FF2B5EF4-FFF2-40B4-BE49-F238E27FC236}">
                <a16:creationId xmlns:a16="http://schemas.microsoft.com/office/drawing/2014/main" id="{740A726E-45EB-FE42-A71E-76DBB96A3EC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8200" y="3306762"/>
            <a:ext cx="4955859" cy="2667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ZoneTexte 6">
            <a:extLst>
              <a:ext uri="{FF2B5EF4-FFF2-40B4-BE49-F238E27FC236}">
                <a16:creationId xmlns:a16="http://schemas.microsoft.com/office/drawing/2014/main" id="{59C2B5CA-2E51-C445-AA85-C7A29C7B9657}"/>
              </a:ext>
            </a:extLst>
          </p:cNvPr>
          <p:cNvSpPr txBox="1"/>
          <p:nvPr/>
        </p:nvSpPr>
        <p:spPr>
          <a:xfrm>
            <a:off x="1981201" y="5868807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Pénicilline</a:t>
            </a:r>
          </a:p>
        </p:txBody>
      </p:sp>
      <p:sp>
        <p:nvSpPr>
          <p:cNvPr id="8" name="ZoneTexte 7">
            <a:extLst>
              <a:ext uri="{FF2B5EF4-FFF2-40B4-BE49-F238E27FC236}">
                <a16:creationId xmlns:a16="http://schemas.microsoft.com/office/drawing/2014/main" id="{595D3DD2-9428-2D47-89D2-290D5F5BE908}"/>
              </a:ext>
            </a:extLst>
          </p:cNvPr>
          <p:cNvSpPr txBox="1"/>
          <p:nvPr/>
        </p:nvSpPr>
        <p:spPr>
          <a:xfrm>
            <a:off x="6858000" y="3945017"/>
            <a:ext cx="4643438" cy="19082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La </a:t>
            </a:r>
            <a:r>
              <a:rPr lang="fr-FR" sz="2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pénicilline</a:t>
            </a:r>
            <a:r>
              <a:rPr lang="fr-FR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premier </a:t>
            </a:r>
            <a:r>
              <a:rPr lang="fr-FR" sz="2000" b="1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antibiotique</a:t>
            </a:r>
            <a:r>
              <a:rPr lang="fr-FR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fr-FR" sz="2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découvert</a:t>
            </a:r>
            <a:r>
              <a:rPr lang="fr-FR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par Flemming </a:t>
            </a:r>
          </a:p>
          <a:p>
            <a:endParaRPr lang="fr-FR" sz="2000" dirty="0">
              <a:solidFill>
                <a:srgbClr val="7030A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1945 : prix </a:t>
            </a:r>
            <a:r>
              <a:rPr lang="fr-FR" sz="2000" dirty="0" err="1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nobel</a:t>
            </a:r>
            <a:r>
              <a:rPr lang="fr-FR" sz="2000" dirty="0">
                <a:solidFill>
                  <a:srgbClr val="7030A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à Flemming, Florey et Chain </a:t>
            </a: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807502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6AE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8FD40FF-9CEC-9441-902D-1E8B1BA5E3F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720724"/>
          </a:xfrm>
        </p:spPr>
        <p:txBody>
          <a:bodyPr>
            <a:normAutofit fontScale="90000"/>
          </a:bodyPr>
          <a:lstStyle/>
          <a:p>
            <a:br>
              <a:rPr lang="fr-FR" sz="3100" dirty="0">
                <a:solidFill>
                  <a:srgbClr val="7BB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br>
              <a:rPr lang="fr-FR" sz="3100" dirty="0">
                <a:solidFill>
                  <a:srgbClr val="7BB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sz="3100" dirty="0">
                <a:solidFill>
                  <a:srgbClr val="7BBBFF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partir de processus physio/pathologique</a:t>
            </a:r>
            <a:br>
              <a:rPr lang="fr-FR" dirty="0"/>
            </a:br>
            <a:endParaRPr lang="fr-FR" dirty="0"/>
          </a:p>
        </p:txBody>
      </p:sp>
      <p:pic>
        <p:nvPicPr>
          <p:cNvPr id="5122" name="Picture 2" descr="Système rénine-angiotensine et cancers urologiques - ScienceDirect">
            <a:extLst>
              <a:ext uri="{FF2B5EF4-FFF2-40B4-BE49-F238E27FC236}">
                <a16:creationId xmlns:a16="http://schemas.microsoft.com/office/drawing/2014/main" id="{574BFAAD-EDD0-9343-98A4-E3C6B866DD81}"/>
              </a:ext>
            </a:extLst>
          </p:cNvPr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57288" y="1243012"/>
            <a:ext cx="4186238" cy="41433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ZoneTexte 3">
            <a:extLst>
              <a:ext uri="{FF2B5EF4-FFF2-40B4-BE49-F238E27FC236}">
                <a16:creationId xmlns:a16="http://schemas.microsoft.com/office/drawing/2014/main" id="{D3D3395A-C764-BC4A-9BA7-1E32596C18A5}"/>
              </a:ext>
            </a:extLst>
          </p:cNvPr>
          <p:cNvSpPr txBox="1"/>
          <p:nvPr/>
        </p:nvSpPr>
        <p:spPr>
          <a:xfrm>
            <a:off x="2014538" y="5614988"/>
            <a:ext cx="247173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Processus physiologique</a:t>
            </a:r>
          </a:p>
        </p:txBody>
      </p:sp>
      <p:sp>
        <p:nvSpPr>
          <p:cNvPr id="5" name="ZoneTexte 4">
            <a:extLst>
              <a:ext uri="{FF2B5EF4-FFF2-40B4-BE49-F238E27FC236}">
                <a16:creationId xmlns:a16="http://schemas.microsoft.com/office/drawing/2014/main" id="{36D6A2F3-F6AD-C040-B78D-04C2A1AEF9B8}"/>
              </a:ext>
            </a:extLst>
          </p:cNvPr>
          <p:cNvSpPr txBox="1"/>
          <p:nvPr/>
        </p:nvSpPr>
        <p:spPr>
          <a:xfrm>
            <a:off x="8220076" y="5557838"/>
            <a:ext cx="31337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Processus pathologique</a:t>
            </a:r>
          </a:p>
        </p:txBody>
      </p:sp>
      <p:pic>
        <p:nvPicPr>
          <p:cNvPr id="5126" name="Picture 6" descr="Mutations du gène KRAS et réponse aux anticorps anti-EGFR dans les ...">
            <a:extLst>
              <a:ext uri="{FF2B5EF4-FFF2-40B4-BE49-F238E27FC236}">
                <a16:creationId xmlns:a16="http://schemas.microsoft.com/office/drawing/2014/main" id="{1E04C563-4285-BF49-A9B4-8884333F54D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3700" y="1243011"/>
            <a:ext cx="4462463" cy="41433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24505061"/>
      </p:ext>
    </p:extLst>
  </p:cSld>
  <p:clrMapOvr>
    <a:masterClrMapping/>
  </p:clrMapOvr>
  <p:transition spd="slow">
    <p:push dir="u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AE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A36A563-62CF-B642-B960-FA874AFCA3E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663575"/>
          </a:xfrm>
        </p:spPr>
        <p:txBody>
          <a:bodyPr/>
          <a:lstStyle/>
          <a:p>
            <a:r>
              <a:rPr lang="fr-FR" sz="2800" dirty="0">
                <a:solidFill>
                  <a:srgbClr val="45FF43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 partir de molécules déjà existantes</a:t>
            </a:r>
            <a:endParaRPr lang="fr-FR" dirty="0">
              <a:solidFill>
                <a:srgbClr val="45FF43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235C37A-9034-0649-A3B7-E9F3F392BE2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11288"/>
            <a:ext cx="6105525" cy="4351338"/>
          </a:xfrm>
        </p:spPr>
        <p:txBody>
          <a:bodyPr/>
          <a:lstStyle/>
          <a:p>
            <a:r>
              <a:rPr lang="fr-FR" alt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On cherche à </a:t>
            </a:r>
            <a:r>
              <a:rPr lang="fr-FR" altLang="fr-FR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optimiser </a:t>
            </a:r>
            <a:r>
              <a:rPr lang="fr-FR" alt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les </a:t>
            </a:r>
            <a:r>
              <a:rPr lang="fr-FR" altLang="fr-FR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propriétés</a:t>
            </a:r>
            <a:r>
              <a:rPr lang="fr-FR" alt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 </a:t>
            </a:r>
            <a:r>
              <a:rPr lang="fr-FR" altLang="fr-FR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médicament</a:t>
            </a:r>
            <a:r>
              <a:rPr lang="fr-FR" alt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chef de file</a:t>
            </a:r>
          </a:p>
          <a:p>
            <a:r>
              <a:rPr 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Avantage: recherche de base </a:t>
            </a:r>
            <a:r>
              <a:rPr lang="fr-FR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déjà</a:t>
            </a:r>
            <a:r>
              <a:rPr 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̀ faite, ce qui veut dire un moindre investissement </a:t>
            </a:r>
            <a:r>
              <a:rPr lang="fr-FR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financier </a:t>
            </a:r>
            <a:endParaRPr lang="fr-FR" sz="2000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Ex : </a:t>
            </a:r>
            <a:r>
              <a:rPr lang="fr-FR" sz="2000" b="1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propanolol</a:t>
            </a:r>
            <a:r>
              <a:rPr lang="fr-FR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Premier </a:t>
            </a:r>
            <a:r>
              <a:rPr lang="fr-FR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bétabloquant</a:t>
            </a:r>
            <a:r>
              <a:rPr 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puis </a:t>
            </a:r>
            <a:r>
              <a:rPr lang="fr-FR" sz="2000" dirty="0" err="1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pindolol</a:t>
            </a:r>
            <a:r>
              <a:rPr lang="fr-FR" sz="20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suivi d’une vingtaine d’autres </a:t>
            </a:r>
          </a:p>
          <a:p>
            <a:endParaRPr lang="fr-FR" altLang="fr-FR" sz="1200" dirty="0"/>
          </a:p>
          <a:p>
            <a:endParaRPr lang="fr-FR" dirty="0"/>
          </a:p>
        </p:txBody>
      </p:sp>
      <p:pic>
        <p:nvPicPr>
          <p:cNvPr id="6153" name="Picture 9" descr="BIOGARAN - Oméprazole 20 Mg 14 Gélules - Jevaismieuxmerci">
            <a:extLst>
              <a:ext uri="{FF2B5EF4-FFF2-40B4-BE49-F238E27FC236}">
                <a16:creationId xmlns:a16="http://schemas.microsoft.com/office/drawing/2014/main" id="{26FB4923-371C-A540-AC48-6094A1CB199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81888" y="1314450"/>
            <a:ext cx="4229100" cy="4229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59289574"/>
      </p:ext>
    </p:extLst>
  </p:cSld>
  <p:clrMapOvr>
    <a:masterClrMapping/>
  </p:clrMapOvr>
  <p:transition spd="med">
    <p:pull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E8C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39DA1C-FAC0-DB46-B8DF-A75743CF74F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fr-FR" dirty="0">
                <a:solidFill>
                  <a:srgbClr val="F9FF0E"/>
                </a:solidFill>
              </a:rPr>
            </a:br>
            <a:r>
              <a:rPr lang="fr-FR" dirty="0">
                <a:solidFill>
                  <a:srgbClr val="F9F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IV.   </a:t>
            </a:r>
            <a:r>
              <a:rPr lang="fr-FR" u="sng" dirty="0">
                <a:solidFill>
                  <a:srgbClr val="F9FF0E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de molécules chimiques actives sur une cible définie</a:t>
            </a:r>
            <a:br>
              <a:rPr lang="fr-FR" dirty="0">
                <a:solidFill>
                  <a:srgbClr val="F9FF0E"/>
                </a:solidFill>
              </a:rPr>
            </a:br>
            <a:endParaRPr lang="fr-FR" dirty="0">
              <a:solidFill>
                <a:srgbClr val="F9FF0E"/>
              </a:solidFill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9E419688-17F7-C647-8AA9-53A540470D9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2128782"/>
            <a:ext cx="6530009" cy="4225981"/>
          </a:xfrm>
        </p:spPr>
        <p:txBody>
          <a:bodyPr/>
          <a:lstStyle/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 principes:</a:t>
            </a:r>
            <a:b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Relation structure-activité: concept de clef-</a:t>
            </a:r>
            <a:r>
              <a:rPr lang="fr-FR" altLang="fr-FR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serrur</a:t>
            </a:r>
            <a:endParaRPr lang="fr-FR" altLang="fr-F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Meilleure </a:t>
            </a:r>
            <a:r>
              <a:rPr lang="fr-FR" altLang="fr-FR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molécule</a:t>
            </a: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qui pourra se fixer sur la cible 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fr-FR" altLang="fr-F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Modélisation</a:t>
            </a: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altLang="fr-FR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moléculaire</a:t>
            </a: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: </a:t>
            </a:r>
            <a:r>
              <a:rPr lang="fr-FR" altLang="fr-FR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modélisation</a:t>
            </a: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de la </a:t>
            </a:r>
            <a:r>
              <a:rPr lang="fr-FR" altLang="fr-FR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molécule</a:t>
            </a: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 3D,permet de </a:t>
            </a:r>
            <a:r>
              <a:rPr lang="fr-FR" altLang="fr-FR" sz="1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prédire</a:t>
            </a: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les groupements chimiques qui pourront s’y fixer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r>
              <a:rPr lang="fr-FR" altLang="fr-FR" sz="1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Assisté par un ordinateur</a:t>
            </a: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fr-FR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lvl="0" indent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None/>
            </a:pPr>
            <a:endParaRPr lang="fr-FR" dirty="0"/>
          </a:p>
        </p:txBody>
      </p:sp>
      <p:pic>
        <p:nvPicPr>
          <p:cNvPr id="7177" name="Picture 9" descr="Icone Ecran d'ordinateur Mac PNG transparents - StickPNG">
            <a:extLst>
              <a:ext uri="{FF2B5EF4-FFF2-40B4-BE49-F238E27FC236}">
                <a16:creationId xmlns:a16="http://schemas.microsoft.com/office/drawing/2014/main" id="{49D3D44A-F51F-5846-9875-C7AEC32649D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0942" y="4287078"/>
            <a:ext cx="2297043" cy="25709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E69BA2D2-1783-1449-B284-C21D48A37E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23024" y="1027906"/>
            <a:ext cx="4130776" cy="5259998"/>
          </a:xfrm>
          <a:prstGeom prst="rect">
            <a:avLst/>
          </a:prstGeom>
        </p:spPr>
      </p:pic>
      <p:sp>
        <p:nvSpPr>
          <p:cNvPr id="8" name="ZoneTexte 7">
            <a:extLst>
              <a:ext uri="{FF2B5EF4-FFF2-40B4-BE49-F238E27FC236}">
                <a16:creationId xmlns:a16="http://schemas.microsoft.com/office/drawing/2014/main" id="{D8314A45-61AD-E24B-945A-453A80250598}"/>
              </a:ext>
            </a:extLst>
          </p:cNvPr>
          <p:cNvSpPr txBox="1"/>
          <p:nvPr/>
        </p:nvSpPr>
        <p:spPr>
          <a:xfrm>
            <a:off x="7115055" y="6378472"/>
            <a:ext cx="434671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1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Identification de molécules actives par biotechnologie</a:t>
            </a:r>
            <a:endParaRPr lang="fr-FR" sz="1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300238018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200">
        <p:dissolve/>
      </p:transition>
    </mc:Choice>
    <mc:Fallback>
      <p:transition spd="slow">
        <p:dissolv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2D5017-1AFB-8641-BFDB-8E93A9FC571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BB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V.          </a:t>
            </a:r>
            <a:r>
              <a:rPr lang="fr-FR" u="sng" dirty="0">
                <a:solidFill>
                  <a:srgbClr val="FFBB7D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Sélection de nouvelles molécules</a:t>
            </a:r>
            <a:br>
              <a:rPr lang="fr-FR" dirty="0"/>
            </a:br>
            <a:endParaRPr lang="fr-FR" dirty="0"/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51E7D34-60B5-314C-8EEE-1E074B0261E0}"/>
              </a:ext>
            </a:extLst>
          </p:cNvPr>
          <p:cNvSpPr>
            <a:spLocks noGrp="1"/>
          </p:cNvSpPr>
          <p:nvPr>
            <p:ph idx="1"/>
          </p:nvPr>
        </p:nvSpPr>
        <p:spPr>
          <a:solidFill>
            <a:srgbClr val="D2DCFF"/>
          </a:solidFill>
        </p:spPr>
        <p:txBody>
          <a:bodyPr/>
          <a:lstStyle/>
          <a:p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Screening primaire: 1er filtre de sélection rapide: les molécules ayant des propriétés pharmacologiques intéressantes sont gardées.</a:t>
            </a:r>
          </a:p>
          <a:p>
            <a:r>
              <a:rPr lang="fr-FR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Nombre de molécules: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plusieurs centaines à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1 000 000</a:t>
            </a:r>
          </a:p>
          <a:p>
            <a:endParaRPr lang="fr-F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Screening secondaire: Concerne les têtes de série repérées lors du screening primaire</a:t>
            </a:r>
          </a:p>
          <a:p>
            <a:r>
              <a:rPr lang="fr-FR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Nombre de molécules: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environ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100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  <a:p>
            <a:pPr marL="0" indent="0">
              <a:buNone/>
            </a:pPr>
            <a:endParaRPr lang="fr-FR" dirty="0"/>
          </a:p>
          <a:p>
            <a:endParaRPr lang="fr-FR" dirty="0"/>
          </a:p>
        </p:txBody>
      </p:sp>
      <p:sp>
        <p:nvSpPr>
          <p:cNvPr id="4" name="Flèche vers le bas 3">
            <a:extLst>
              <a:ext uri="{FF2B5EF4-FFF2-40B4-BE49-F238E27FC236}">
                <a16:creationId xmlns:a16="http://schemas.microsoft.com/office/drawing/2014/main" id="{49B74C1A-3CFC-F44C-8EFC-671BDCE303D0}"/>
              </a:ext>
            </a:extLst>
          </p:cNvPr>
          <p:cNvSpPr/>
          <p:nvPr/>
        </p:nvSpPr>
        <p:spPr>
          <a:xfrm>
            <a:off x="5075583" y="3180522"/>
            <a:ext cx="649356" cy="689113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rgbClr val="F77BFF"/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7737425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:blinds dir="vert"/>
      </p:transition>
    </mc:Choice>
    <mc:Fallback>
      <p:transition spd="slow">
        <p:blinds dir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2DC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6BB973F3-FE06-4945-84E8-494E5AB9836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fr-FR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Selection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 candidat-médicament: choix des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molécules les plus intéressantes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en fonction du screening et de tests complémentaires</a:t>
            </a:r>
          </a:p>
          <a:p>
            <a:r>
              <a:rPr lang="fr-FR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Nombre de molécules: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dizaine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voire moins</a:t>
            </a:r>
          </a:p>
          <a:p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Passage des molécules choisies en développement </a:t>
            </a:r>
            <a:r>
              <a:rPr lang="fr-FR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pré-clinique</a:t>
            </a:r>
            <a:r>
              <a:rPr lang="fr-FR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puis en développement </a:t>
            </a: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clinique</a:t>
            </a:r>
          </a:p>
          <a:p>
            <a:pPr marL="0" indent="0">
              <a:buNone/>
            </a:pPr>
            <a:endParaRPr lang="fr-FR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fr-FR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⚠️ PAS DE SCREENING TERTIAIRE</a:t>
            </a:r>
            <a:endParaRPr lang="fr-FR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fr-FR" dirty="0"/>
          </a:p>
        </p:txBody>
      </p:sp>
      <p:sp>
        <p:nvSpPr>
          <p:cNvPr id="5" name="Flèche vers le bas 4">
            <a:extLst>
              <a:ext uri="{FF2B5EF4-FFF2-40B4-BE49-F238E27FC236}">
                <a16:creationId xmlns:a16="http://schemas.microsoft.com/office/drawing/2014/main" id="{4990FA27-B64A-6E43-B3BF-80F7E8B43141}"/>
              </a:ext>
            </a:extLst>
          </p:cNvPr>
          <p:cNvSpPr/>
          <p:nvPr/>
        </p:nvSpPr>
        <p:spPr>
          <a:xfrm>
            <a:off x="5446644" y="808383"/>
            <a:ext cx="649356" cy="689113"/>
          </a:xfrm>
          <a:prstGeom prst="downArrow">
            <a:avLst/>
          </a:prstGeom>
          <a:gradFill flip="none" rotWithShape="1">
            <a:gsLst>
              <a:gs pos="0">
                <a:schemeClr val="accent1">
                  <a:lumMod val="0"/>
                  <a:lumOff val="100000"/>
                </a:schemeClr>
              </a:gs>
              <a:gs pos="35000">
                <a:schemeClr val="accent1">
                  <a:lumMod val="0"/>
                  <a:lumOff val="100000"/>
                </a:schemeClr>
              </a:gs>
              <a:gs pos="100000">
                <a:srgbClr val="F77BFF"/>
              </a:gs>
            </a:gsLst>
            <a:path path="circle">
              <a:fillToRect l="50000" t="-80000" r="50000" b="180000"/>
            </a:path>
            <a:tileRect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1246334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900">
        <p14:glitter pattern="hexagon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D8F8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3A7EF64-0DA6-D648-8E09-72DBEB45CF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>
                <a:solidFill>
                  <a:srgbClr val="FF7129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 stratégies de recherche différentes</a:t>
            </a: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499EBB7F-DF16-A146-9239-84C3C5A2043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8930" y="1534077"/>
            <a:ext cx="5986670" cy="4351338"/>
          </a:xfrm>
        </p:spPr>
        <p:txBody>
          <a:bodyPr>
            <a:normAutofit/>
          </a:bodyPr>
          <a:lstStyle/>
          <a:p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Stratégie de recherche innovante</a:t>
            </a:r>
          </a:p>
          <a:p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Stratégie de rentabilité économique</a:t>
            </a:r>
          </a:p>
          <a:p>
            <a:r>
              <a:rPr lang="fr-FR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Stratégie choisie propre à chaque entreprise: souvent plusieurs stratégies menées en parallèle</a:t>
            </a:r>
          </a:p>
          <a:p>
            <a:endParaRPr lang="fr-FR" dirty="0"/>
          </a:p>
        </p:txBody>
      </p:sp>
      <p:pic>
        <p:nvPicPr>
          <p:cNvPr id="8194" name="Picture 2" descr="Médicaux Médicaments - Photo gratuite sur Pixabay">
            <a:extLst>
              <a:ext uri="{FF2B5EF4-FFF2-40B4-BE49-F238E27FC236}">
                <a16:creationId xmlns:a16="http://schemas.microsoft.com/office/drawing/2014/main" id="{4105C90B-BD18-E04B-9F4B-56D1737B294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15339" y="1612383"/>
            <a:ext cx="6468718" cy="43513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cxnSp>
        <p:nvCxnSpPr>
          <p:cNvPr id="7" name="Connecteur droit avec flèche 6">
            <a:extLst>
              <a:ext uri="{FF2B5EF4-FFF2-40B4-BE49-F238E27FC236}">
                <a16:creationId xmlns:a16="http://schemas.microsoft.com/office/drawing/2014/main" id="{1BB24AF6-2AD1-C545-8C53-1EA9DCFD487E}"/>
              </a:ext>
            </a:extLst>
          </p:cNvPr>
          <p:cNvCxnSpPr>
            <a:cxnSpLocks/>
          </p:cNvCxnSpPr>
          <p:nvPr/>
        </p:nvCxnSpPr>
        <p:spPr>
          <a:xfrm flipH="1">
            <a:off x="5897217" y="4757530"/>
            <a:ext cx="1311967" cy="1127885"/>
          </a:xfrm>
          <a:prstGeom prst="straightConnector1">
            <a:avLst/>
          </a:prstGeom>
          <a:ln w="254000">
            <a:solidFill>
              <a:srgbClr val="FFBB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0" name="Connecteur droit avec flèche 9">
            <a:extLst>
              <a:ext uri="{FF2B5EF4-FFF2-40B4-BE49-F238E27FC236}">
                <a16:creationId xmlns:a16="http://schemas.microsoft.com/office/drawing/2014/main" id="{330838B4-48C5-B141-92E8-085A34DF0C74}"/>
              </a:ext>
            </a:extLst>
          </p:cNvPr>
          <p:cNvCxnSpPr>
            <a:cxnSpLocks/>
          </p:cNvCxnSpPr>
          <p:nvPr/>
        </p:nvCxnSpPr>
        <p:spPr>
          <a:xfrm>
            <a:off x="9263270" y="4757530"/>
            <a:ext cx="1258956" cy="1206191"/>
          </a:xfrm>
          <a:prstGeom prst="straightConnector1">
            <a:avLst/>
          </a:prstGeom>
          <a:ln w="254000">
            <a:solidFill>
              <a:srgbClr val="FFBB7D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ZoneTexte 13">
            <a:extLst>
              <a:ext uri="{FF2B5EF4-FFF2-40B4-BE49-F238E27FC236}">
                <a16:creationId xmlns:a16="http://schemas.microsoft.com/office/drawing/2014/main" id="{35092F1B-7255-7440-8996-EF9CF091E3BD}"/>
              </a:ext>
            </a:extLst>
          </p:cNvPr>
          <p:cNvSpPr txBox="1"/>
          <p:nvPr/>
        </p:nvSpPr>
        <p:spPr>
          <a:xfrm>
            <a:off x="5441673" y="5963721"/>
            <a:ext cx="1683027" cy="3710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LONG</a:t>
            </a:r>
          </a:p>
        </p:txBody>
      </p:sp>
      <p:sp>
        <p:nvSpPr>
          <p:cNvPr id="15" name="ZoneTexte 14">
            <a:extLst>
              <a:ext uri="{FF2B5EF4-FFF2-40B4-BE49-F238E27FC236}">
                <a16:creationId xmlns:a16="http://schemas.microsoft.com/office/drawing/2014/main" id="{18D35788-2B64-764D-89DE-1DF4243CD78F}"/>
              </a:ext>
            </a:extLst>
          </p:cNvPr>
          <p:cNvSpPr txBox="1"/>
          <p:nvPr/>
        </p:nvSpPr>
        <p:spPr>
          <a:xfrm>
            <a:off x="10257183" y="6001306"/>
            <a:ext cx="120760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/>
              <a:t>COÛTEUX</a:t>
            </a:r>
          </a:p>
        </p:txBody>
      </p:sp>
    </p:spTree>
    <p:extLst>
      <p:ext uri="{BB962C8B-B14F-4D97-AF65-F5344CB8AC3E}">
        <p14:creationId xmlns:p14="http://schemas.microsoft.com/office/powerpoint/2010/main" val="4117581041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Image result for rainbow watercolor | Fond d'aquarelle ...">
            <a:extLst>
              <a:ext uri="{FF2B5EF4-FFF2-40B4-BE49-F238E27FC236}">
                <a16:creationId xmlns:a16="http://schemas.microsoft.com/office/drawing/2014/main" id="{5F74A20F-64CF-4A43-9608-5D0A23516E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itre 1">
            <a:extLst>
              <a:ext uri="{FF2B5EF4-FFF2-40B4-BE49-F238E27FC236}">
                <a16:creationId xmlns:a16="http://schemas.microsoft.com/office/drawing/2014/main" id="{D68D36F9-2524-AC45-B86C-2DB0421FF9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21155" y="2766218"/>
            <a:ext cx="5602358" cy="1325563"/>
          </a:xfrm>
        </p:spPr>
        <p:txBody>
          <a:bodyPr>
            <a:noAutofit/>
          </a:bodyPr>
          <a:lstStyle/>
          <a:p>
            <a:r>
              <a:rPr lang="fr-FR" sz="26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FIN</a:t>
            </a:r>
          </a:p>
        </p:txBody>
      </p:sp>
      <p:sp>
        <p:nvSpPr>
          <p:cNvPr id="4" name="ZoneTexte 3">
            <a:extLst>
              <a:ext uri="{FF2B5EF4-FFF2-40B4-BE49-F238E27FC236}">
                <a16:creationId xmlns:a16="http://schemas.microsoft.com/office/drawing/2014/main" id="{16AC3480-513F-194B-AFCD-B5796B86025D}"/>
              </a:ext>
            </a:extLst>
          </p:cNvPr>
          <p:cNvSpPr txBox="1"/>
          <p:nvPr/>
        </p:nvSpPr>
        <p:spPr>
          <a:xfrm>
            <a:off x="3778526" y="5632174"/>
            <a:ext cx="528761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sz="3200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Passons à des petits QCM…</a:t>
            </a:r>
          </a:p>
        </p:txBody>
      </p:sp>
    </p:spTree>
    <p:extLst>
      <p:ext uri="{BB962C8B-B14F-4D97-AF65-F5344CB8AC3E}">
        <p14:creationId xmlns:p14="http://schemas.microsoft.com/office/powerpoint/2010/main" val="8910682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14:window dir="vert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Image result for rainbow watercolor | Fond d'aquarelle ...">
            <a:extLst>
              <a:ext uri="{FF2B5EF4-FFF2-40B4-BE49-F238E27FC236}">
                <a16:creationId xmlns:a16="http://schemas.microsoft.com/office/drawing/2014/main" id="{CD2F4A91-6737-C449-9B7C-3DED23CCC837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1" b="-1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B0D0A49-6D7B-2C4D-893A-9CA4F3CAE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019429"/>
            <a:ext cx="4086606" cy="1291336"/>
          </a:xfrm>
        </p:spPr>
        <p:txBody>
          <a:bodyPr anchor="b">
            <a:normAutofit/>
          </a:bodyPr>
          <a:lstStyle/>
          <a:p>
            <a:r>
              <a:rPr lang="fr-FR" sz="3200" dirty="0"/>
              <a:t>Concernant l’origine des molécules actives: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DE32B8-2F3C-3240-AD5A-F6D3462CA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4086606" cy="3207258"/>
          </a:xfrm>
        </p:spPr>
        <p:txBody>
          <a:bodyPr anchor="t">
            <a:normAutofit fontScale="92500" lnSpcReduction="10000"/>
          </a:bodyPr>
          <a:lstStyle/>
          <a:p>
            <a:pPr marL="514350" indent="-514350">
              <a:buAutoNum type="alphaUcParenR"/>
            </a:pPr>
            <a:r>
              <a:rPr lang="fr-FR" sz="2000" dirty="0"/>
              <a:t>L’insuline est d’origine marine</a:t>
            </a:r>
          </a:p>
          <a:p>
            <a:pPr marL="514350" indent="-514350">
              <a:buAutoNum type="alphaUcParenR"/>
            </a:pPr>
            <a:r>
              <a:rPr lang="fr-FR" sz="2000" dirty="0"/>
              <a:t>Les statines et les érythropoïétines sont issus des biotechnologies</a:t>
            </a:r>
          </a:p>
          <a:p>
            <a:pPr marL="514350" indent="-514350">
              <a:buAutoNum type="alphaUcParenR"/>
            </a:pPr>
            <a:r>
              <a:rPr lang="fr-FR" sz="2000" dirty="0"/>
              <a:t>Peu de médicaments sont encore extraits des plantes</a:t>
            </a:r>
          </a:p>
          <a:p>
            <a:pPr marL="514350" indent="-514350">
              <a:buAutoNum type="alphaUcParenR"/>
            </a:pPr>
            <a:r>
              <a:rPr lang="fr-FR" sz="2000" dirty="0"/>
              <a:t>La </a:t>
            </a:r>
            <a:r>
              <a:rPr lang="fr-FR" sz="2000" dirty="0" err="1"/>
              <a:t>trabectédine</a:t>
            </a:r>
            <a:r>
              <a:rPr lang="fr-FR" sz="2000" dirty="0"/>
              <a:t> et les </a:t>
            </a:r>
            <a:r>
              <a:rPr lang="fr-FR" sz="2000" dirty="0" err="1"/>
              <a:t>halichondrines</a:t>
            </a:r>
            <a:r>
              <a:rPr lang="fr-FR" sz="2000" dirty="0"/>
              <a:t> sont des anticancéreux</a:t>
            </a:r>
          </a:p>
          <a:p>
            <a:pPr marL="514350" indent="-514350">
              <a:buAutoNum type="alphaUcParenR"/>
            </a:pPr>
            <a:r>
              <a:rPr lang="fr-FR" sz="2000" dirty="0"/>
              <a:t>Les propositions A,B,C et D sont fausses.</a:t>
            </a:r>
          </a:p>
          <a:p>
            <a:pPr marL="514350" indent="-514350">
              <a:buAutoNum type="alphaUcParenR"/>
            </a:pPr>
            <a:endParaRPr lang="fr-FR" sz="1700" dirty="0"/>
          </a:p>
        </p:txBody>
      </p:sp>
    </p:spTree>
    <p:extLst>
      <p:ext uri="{BB962C8B-B14F-4D97-AF65-F5344CB8AC3E}">
        <p14:creationId xmlns:p14="http://schemas.microsoft.com/office/powerpoint/2010/main" val="1428858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Image result for rainbow watercolor | Fond d'aquarelle ...">
            <a:extLst>
              <a:ext uri="{FF2B5EF4-FFF2-40B4-BE49-F238E27FC236}">
                <a16:creationId xmlns:a16="http://schemas.microsoft.com/office/drawing/2014/main" id="{BC0CE754-E05F-8E44-8BEE-3A028A0BB343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1" b="-1"/>
          <a:stretch/>
        </p:blipFill>
        <p:spPr bwMode="auto">
          <a:xfrm>
            <a:off x="4714874" y="10"/>
            <a:ext cx="7477125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B0D0A49-6D7B-2C4D-893A-9CA4F3CAE6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3" y="1161288"/>
            <a:ext cx="3886581" cy="1124712"/>
          </a:xfrm>
        </p:spPr>
        <p:txBody>
          <a:bodyPr anchor="b">
            <a:noAutofit/>
          </a:bodyPr>
          <a:lstStyle/>
          <a:p>
            <a:r>
              <a:rPr lang="fr-FR" sz="3200" dirty="0"/>
              <a:t>Concernant l’origine des molécules actives: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7DE32B8-2F3C-3240-AD5A-F6D3462CA5E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3" y="2718054"/>
            <a:ext cx="5215319" cy="3207258"/>
          </a:xfrm>
        </p:spPr>
        <p:txBody>
          <a:bodyPr anchor="t">
            <a:normAutofit/>
          </a:bodyPr>
          <a:lstStyle/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L’insuline est d’origine marine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Les statines et les érythropoïétines sont issus des biotechnologies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00B050"/>
                </a:solidFill>
              </a:rPr>
              <a:t>Peu de médicaments sont encore extraits des plantes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00B050"/>
                </a:solidFill>
              </a:rPr>
              <a:t>La </a:t>
            </a:r>
            <a:r>
              <a:rPr lang="fr-FR" sz="2000" dirty="0" err="1">
                <a:solidFill>
                  <a:srgbClr val="00B050"/>
                </a:solidFill>
              </a:rPr>
              <a:t>trabectédine</a:t>
            </a:r>
            <a:r>
              <a:rPr lang="fr-FR" sz="2000" dirty="0">
                <a:solidFill>
                  <a:srgbClr val="00B050"/>
                </a:solidFill>
              </a:rPr>
              <a:t> et les </a:t>
            </a:r>
            <a:r>
              <a:rPr lang="fr-FR" sz="2000" dirty="0" err="1">
                <a:solidFill>
                  <a:srgbClr val="00B050"/>
                </a:solidFill>
              </a:rPr>
              <a:t>halichondrines</a:t>
            </a:r>
            <a:r>
              <a:rPr lang="fr-FR" sz="2000" dirty="0">
                <a:solidFill>
                  <a:srgbClr val="00B050"/>
                </a:solidFill>
              </a:rPr>
              <a:t> sont des anticancéreux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Les propositions A,B,C et D sont fausses.</a:t>
            </a:r>
          </a:p>
          <a:p>
            <a:pPr marL="514350" indent="-514350">
              <a:buAutoNum type="alphaUcParenR"/>
            </a:pPr>
            <a:endParaRPr lang="fr-FR" sz="1700" dirty="0"/>
          </a:p>
        </p:txBody>
      </p:sp>
    </p:spTree>
    <p:extLst>
      <p:ext uri="{BB962C8B-B14F-4D97-AF65-F5344CB8AC3E}">
        <p14:creationId xmlns:p14="http://schemas.microsoft.com/office/powerpoint/2010/main" val="15869089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Image result for rainbow watercolor | Fond d'aquarelle ...">
            <a:extLst>
              <a:ext uri="{FF2B5EF4-FFF2-40B4-BE49-F238E27FC236}">
                <a16:creationId xmlns:a16="http://schemas.microsoft.com/office/drawing/2014/main" id="{27FCF084-28E6-804E-888B-250230EF08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1" b="-1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05CCCED-E463-E748-95FE-94F083FEC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3" y="1161288"/>
            <a:ext cx="3886581" cy="1124712"/>
          </a:xfrm>
        </p:spPr>
        <p:txBody>
          <a:bodyPr anchor="b">
            <a:noAutofit/>
          </a:bodyPr>
          <a:lstStyle/>
          <a:p>
            <a:r>
              <a:rPr lang="fr-FR" sz="3200" dirty="0"/>
              <a:t>Concernant le cycle de vie des médicaments: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99FC0D-1C2F-9D42-949B-BAAC9A264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3"/>
            <a:ext cx="3886580" cy="3711321"/>
          </a:xfrm>
        </p:spPr>
        <p:txBody>
          <a:bodyPr anchor="t">
            <a:noAutofit/>
          </a:bodyPr>
          <a:lstStyle/>
          <a:p>
            <a:pPr marL="514350" indent="-514350">
              <a:buAutoNum type="alphaUcParenR"/>
            </a:pPr>
            <a:r>
              <a:rPr lang="fr-FR" sz="2000" dirty="0"/>
              <a:t>La commercialisation de génériques est possible juste après l’obtention de l’AMM</a:t>
            </a:r>
          </a:p>
          <a:p>
            <a:pPr marL="514350" indent="-514350">
              <a:buAutoNum type="alphaUcParenR"/>
            </a:pPr>
            <a:r>
              <a:rPr lang="fr-FR" sz="2000" dirty="0"/>
              <a:t>Le brevet protège un médicament pendant 20 ans</a:t>
            </a:r>
          </a:p>
          <a:p>
            <a:pPr marL="514350" indent="-514350">
              <a:buAutoNum type="alphaUcParenR"/>
            </a:pPr>
            <a:r>
              <a:rPr lang="fr-FR" sz="2000" dirty="0"/>
              <a:t>Le développement </a:t>
            </a:r>
            <a:r>
              <a:rPr lang="fr-FR" sz="2000" dirty="0" err="1"/>
              <a:t>pré-clinique</a:t>
            </a:r>
            <a:r>
              <a:rPr lang="fr-FR" sz="2000" dirty="0"/>
              <a:t> se fait sur les hommes</a:t>
            </a:r>
          </a:p>
          <a:p>
            <a:pPr marL="514350" indent="-514350">
              <a:buAutoNum type="alphaUcParenR"/>
            </a:pPr>
            <a:r>
              <a:rPr lang="fr-FR" sz="2000" dirty="0"/>
              <a:t>L’AMM signifie que le brevet a été déposé</a:t>
            </a:r>
          </a:p>
          <a:p>
            <a:pPr marL="514350" indent="-514350">
              <a:buAutoNum type="alphaUcParenR"/>
            </a:pPr>
            <a:r>
              <a:rPr lang="fr-FR" sz="2000" dirty="0"/>
              <a:t>Les propositions A,B,C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114717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Image result for rainbow watercolor | Fond d'aquarelle ...">
            <a:extLst>
              <a:ext uri="{FF2B5EF4-FFF2-40B4-BE49-F238E27FC236}">
                <a16:creationId xmlns:a16="http://schemas.microsoft.com/office/drawing/2014/main" id="{27FCF084-28E6-804E-888B-250230EF08C5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1" b="-1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305CCCED-E463-E748-95FE-94F083FEC7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3" y="1161288"/>
            <a:ext cx="3886581" cy="1124712"/>
          </a:xfrm>
        </p:spPr>
        <p:txBody>
          <a:bodyPr anchor="b">
            <a:noAutofit/>
          </a:bodyPr>
          <a:lstStyle/>
          <a:p>
            <a:r>
              <a:rPr lang="fr-FR" sz="3200" dirty="0"/>
              <a:t>Concernant le cycle de vie des médicaments: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0499FC0D-1C2F-9D42-949B-BAAC9A26454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4" y="2718054"/>
            <a:ext cx="3886580" cy="3716464"/>
          </a:xfrm>
        </p:spPr>
        <p:txBody>
          <a:bodyPr anchor="t">
            <a:noAutofit/>
          </a:bodyPr>
          <a:lstStyle/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La commercialisation de génériques est possible juste après l’obtention de l’AMM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00B050"/>
                </a:solidFill>
              </a:rPr>
              <a:t>Le brevet protège un médicament pendant 20 ans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Le développement </a:t>
            </a:r>
            <a:r>
              <a:rPr lang="fr-FR" sz="2000" dirty="0" err="1">
                <a:solidFill>
                  <a:srgbClr val="FF0000"/>
                </a:solidFill>
              </a:rPr>
              <a:t>pré-clinique</a:t>
            </a:r>
            <a:r>
              <a:rPr lang="fr-FR" sz="2000" dirty="0">
                <a:solidFill>
                  <a:srgbClr val="FF0000"/>
                </a:solidFill>
              </a:rPr>
              <a:t> se fait sur les hommes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L’AMM signifie que le brevet a été déposé</a:t>
            </a:r>
          </a:p>
          <a:p>
            <a:pPr marL="514350" indent="-514350">
              <a:buFont typeface="Arial" panose="020B0604020202020204" pitchFamily="34" charset="0"/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Les propositions A,B,C et D sont fausses.</a:t>
            </a:r>
          </a:p>
        </p:txBody>
      </p:sp>
    </p:spTree>
    <p:extLst>
      <p:ext uri="{BB962C8B-B14F-4D97-AF65-F5344CB8AC3E}">
        <p14:creationId xmlns:p14="http://schemas.microsoft.com/office/powerpoint/2010/main" val="15183946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Image result for rainbow watercolor | Fond d'aquarelle ...">
            <a:extLst>
              <a:ext uri="{FF2B5EF4-FFF2-40B4-BE49-F238E27FC236}">
                <a16:creationId xmlns:a16="http://schemas.microsoft.com/office/drawing/2014/main" id="{EC99740F-B60E-CA49-B47D-62411DC642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1" b="-1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795E9F3-1704-1249-B45F-C75AC42C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4486656" cy="1124712"/>
          </a:xfrm>
        </p:spPr>
        <p:txBody>
          <a:bodyPr anchor="b">
            <a:noAutofit/>
          </a:bodyPr>
          <a:lstStyle/>
          <a:p>
            <a:r>
              <a:rPr lang="fr-FR" sz="3200" dirty="0"/>
              <a:t>Concernant la modélisation moléculaire: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875E2B-F68C-3642-9584-01317A477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3" y="2718054"/>
            <a:ext cx="4586669" cy="3296412"/>
          </a:xfrm>
        </p:spPr>
        <p:txBody>
          <a:bodyPr anchor="t">
            <a:noAutofit/>
          </a:bodyPr>
          <a:lstStyle/>
          <a:p>
            <a:pPr marL="514350" indent="-514350">
              <a:buAutoNum type="alphaUcParenR"/>
            </a:pPr>
            <a:r>
              <a:rPr lang="fr-FR" sz="2000" dirty="0"/>
              <a:t>La </a:t>
            </a:r>
            <a:r>
              <a:rPr lang="fr-FR" sz="2000" dirty="0" err="1"/>
              <a:t>stucture</a:t>
            </a:r>
            <a:r>
              <a:rPr lang="fr-FR" sz="2000" dirty="0"/>
              <a:t> 3D du ligand moléculaire doit être connue</a:t>
            </a:r>
          </a:p>
          <a:p>
            <a:pPr marL="514350" indent="-514350">
              <a:buAutoNum type="alphaUcParenR"/>
            </a:pPr>
            <a:r>
              <a:rPr lang="fr-FR" sz="2000" dirty="0"/>
              <a:t>Elle coûte plus chère que l’expérimentation en laboratoire</a:t>
            </a:r>
          </a:p>
          <a:p>
            <a:pPr marL="514350" indent="-514350">
              <a:buAutoNum type="alphaUcParenR"/>
            </a:pPr>
            <a:r>
              <a:rPr lang="fr-FR" sz="2000" dirty="0"/>
              <a:t>Il correspond au screening primaire des molécules</a:t>
            </a:r>
          </a:p>
          <a:p>
            <a:pPr marL="514350" indent="-514350">
              <a:buAutoNum type="alphaUcParenR"/>
            </a:pPr>
            <a:r>
              <a:rPr lang="fr-FR" sz="2000" dirty="0"/>
              <a:t>C’est un concept réalisé à la main</a:t>
            </a:r>
          </a:p>
          <a:p>
            <a:pPr marL="514350" indent="-514350">
              <a:buAutoNum type="alphaUcParenR"/>
            </a:pPr>
            <a:r>
              <a:rPr lang="fr-FR" sz="2000" dirty="0"/>
              <a:t>Les propositions A,B,C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265814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Image result for rainbow watercolor | Fond d'aquarelle ...">
            <a:extLst>
              <a:ext uri="{FF2B5EF4-FFF2-40B4-BE49-F238E27FC236}">
                <a16:creationId xmlns:a16="http://schemas.microsoft.com/office/drawing/2014/main" id="{EC99740F-B60E-CA49-B47D-62411DC642DE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1" b="-1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1795E9F3-1704-1249-B45F-C75AC42CE0F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4" y="1161288"/>
            <a:ext cx="4486656" cy="1124712"/>
          </a:xfrm>
        </p:spPr>
        <p:txBody>
          <a:bodyPr anchor="b">
            <a:noAutofit/>
          </a:bodyPr>
          <a:lstStyle/>
          <a:p>
            <a:r>
              <a:rPr lang="fr-FR" sz="3200" dirty="0"/>
              <a:t>Concernant la modélisation moléculaire: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24875E2B-F68C-3642-9584-01317A4778D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3" y="2718054"/>
            <a:ext cx="4586669" cy="3296412"/>
          </a:xfrm>
        </p:spPr>
        <p:txBody>
          <a:bodyPr anchor="t">
            <a:noAutofit/>
          </a:bodyPr>
          <a:lstStyle/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La </a:t>
            </a:r>
            <a:r>
              <a:rPr lang="fr-FR" sz="2000" dirty="0" err="1">
                <a:solidFill>
                  <a:srgbClr val="FF0000"/>
                </a:solidFill>
              </a:rPr>
              <a:t>stucture</a:t>
            </a:r>
            <a:r>
              <a:rPr lang="fr-FR" sz="2000" dirty="0">
                <a:solidFill>
                  <a:srgbClr val="FF0000"/>
                </a:solidFill>
              </a:rPr>
              <a:t> 3D du ligand moléculaire doit être connue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Elle coûte plus chère que l’expérimentation en laboratoire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Il correspond au screening primaire des molécules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C’est </a:t>
            </a:r>
            <a:r>
              <a:rPr lang="fr-FR" sz="2000">
                <a:solidFill>
                  <a:srgbClr val="FF0000"/>
                </a:solidFill>
              </a:rPr>
              <a:t>un concept </a:t>
            </a:r>
            <a:r>
              <a:rPr lang="fr-FR" sz="2000" dirty="0">
                <a:solidFill>
                  <a:srgbClr val="FF0000"/>
                </a:solidFill>
              </a:rPr>
              <a:t>réalisé à la main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00B050"/>
                </a:solidFill>
              </a:rPr>
              <a:t>Les propositions A,B,C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28480488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Image result for rainbow watercolor | Fond d'aquarelle ...">
            <a:extLst>
              <a:ext uri="{FF2B5EF4-FFF2-40B4-BE49-F238E27FC236}">
                <a16:creationId xmlns:a16="http://schemas.microsoft.com/office/drawing/2014/main" id="{B173FE81-DDC7-6F47-ADE8-082E20D9B8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1" b="-1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AB6A569-E1DA-4F41-B80F-B2B2C38ED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3" y="1161288"/>
            <a:ext cx="4300919" cy="1124712"/>
          </a:xfrm>
        </p:spPr>
        <p:txBody>
          <a:bodyPr anchor="b">
            <a:noAutofit/>
          </a:bodyPr>
          <a:lstStyle/>
          <a:p>
            <a:r>
              <a:rPr lang="fr-FR" sz="3200"/>
              <a:t>Concernant la sélection de nouvelles molécules: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9767C5-3E6F-934C-8138-70024A896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3" y="2718054"/>
            <a:ext cx="5386769" cy="3207258"/>
          </a:xfrm>
        </p:spPr>
        <p:txBody>
          <a:bodyPr anchor="t">
            <a:noAutofit/>
          </a:bodyPr>
          <a:lstStyle/>
          <a:p>
            <a:pPr marL="514350" indent="-514350">
              <a:buAutoNum type="alphaUcParenR"/>
            </a:pPr>
            <a:r>
              <a:rPr lang="fr-FR" sz="2000" dirty="0"/>
              <a:t>Le screening secondaire peut être réalisé sur des modèles cellulaires</a:t>
            </a:r>
          </a:p>
          <a:p>
            <a:pPr marL="514350" indent="-514350">
              <a:buAutoNum type="alphaUcParenR"/>
            </a:pPr>
            <a:r>
              <a:rPr lang="fr-FR" sz="2000" dirty="0"/>
              <a:t>La sélection du candidat-médicament concerne une centaine de molécules</a:t>
            </a:r>
          </a:p>
          <a:p>
            <a:pPr marL="514350" indent="-514350">
              <a:buAutoNum type="alphaUcParenR"/>
            </a:pPr>
            <a:r>
              <a:rPr lang="fr-FR" sz="2000" dirty="0"/>
              <a:t>Le screening primaire s’aide de tests longs, chers et peu fiables</a:t>
            </a:r>
          </a:p>
          <a:p>
            <a:pPr marL="514350" indent="-514350">
              <a:buAutoNum type="alphaUcParenR"/>
            </a:pPr>
            <a:r>
              <a:rPr lang="fr-FR" sz="2000" dirty="0"/>
              <a:t>Le screening primaire donne lieu à la sélection de touches puis des têtes de séries</a:t>
            </a:r>
          </a:p>
          <a:p>
            <a:pPr marL="514350" indent="-514350">
              <a:buAutoNum type="alphaUcParenR"/>
            </a:pPr>
            <a:r>
              <a:rPr lang="fr-FR" sz="2000" dirty="0"/>
              <a:t>Les propositions A,B,C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95940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9" name="Rectangle 8">
            <a:extLst>
              <a:ext uri="{FF2B5EF4-FFF2-40B4-BE49-F238E27FC236}">
                <a16:creationId xmlns:a16="http://schemas.microsoft.com/office/drawing/2014/main" id="{8FC9BE17-9A7B-462D-AE50-3D877738730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2" descr="Image result for rainbow watercolor | Fond d'aquarelle ...">
            <a:extLst>
              <a:ext uri="{FF2B5EF4-FFF2-40B4-BE49-F238E27FC236}">
                <a16:creationId xmlns:a16="http://schemas.microsoft.com/office/drawing/2014/main" id="{B173FE81-DDC7-6F47-ADE8-082E20D9B854}"/>
              </a:ext>
            </a:extLst>
          </p:cNvPr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1631" b="-1"/>
          <a:stretch/>
        </p:blipFill>
        <p:spPr bwMode="auto">
          <a:xfrm>
            <a:off x="3523488" y="10"/>
            <a:ext cx="8668512" cy="68579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1" name="Rectangle 10">
            <a:extLst>
              <a:ext uri="{FF2B5EF4-FFF2-40B4-BE49-F238E27FC236}">
                <a16:creationId xmlns:a16="http://schemas.microsoft.com/office/drawing/2014/main" id="{3EBE8569-6AEC-4B8C-8D53-2DE337CDBA6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2" y="0"/>
            <a:ext cx="9756601" cy="6858000"/>
          </a:xfrm>
          <a:prstGeom prst="rect">
            <a:avLst/>
          </a:prstGeom>
          <a:gradFill>
            <a:gsLst>
              <a:gs pos="58000">
                <a:schemeClr val="bg1"/>
              </a:gs>
              <a:gs pos="35000">
                <a:schemeClr val="bg1">
                  <a:alpha val="78000"/>
                </a:schemeClr>
              </a:gs>
              <a:gs pos="19000">
                <a:schemeClr val="bg1">
                  <a:alpha val="38000"/>
                </a:schemeClr>
              </a:gs>
              <a:gs pos="0">
                <a:schemeClr val="bg1">
                  <a:alpha val="0"/>
                </a:schemeClr>
              </a:gs>
              <a:gs pos="100000">
                <a:schemeClr val="bg1"/>
              </a:gs>
            </a:gsLst>
            <a:lin ang="10800000" scaled="0"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2" name="Titre 1">
            <a:extLst>
              <a:ext uri="{FF2B5EF4-FFF2-40B4-BE49-F238E27FC236}">
                <a16:creationId xmlns:a16="http://schemas.microsoft.com/office/drawing/2014/main" id="{4AB6A569-E1DA-4F41-B80F-B2B2C38ED0F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1093" y="1161288"/>
            <a:ext cx="4300919" cy="1124712"/>
          </a:xfrm>
        </p:spPr>
        <p:txBody>
          <a:bodyPr anchor="b">
            <a:noAutofit/>
          </a:bodyPr>
          <a:lstStyle/>
          <a:p>
            <a:r>
              <a:rPr lang="fr-FR" sz="3200"/>
              <a:t>Concernant la sélection de nouvelles molécules:</a:t>
            </a: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55D4142C-5077-457F-A6AD-3FECFDB3968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 rot="5400000">
            <a:off x="662559" y="605790"/>
            <a:ext cx="73152" cy="548640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>
              <a:solidFill>
                <a:prstClr val="white"/>
              </a:solidFill>
              <a:latin typeface="Calibri" panose="020F0502020204030204"/>
            </a:endParaRPr>
          </a:p>
        </p:txBody>
      </p:sp>
      <p:sp>
        <p:nvSpPr>
          <p:cNvPr id="15" name="Rectangle 14">
            <a:extLst>
              <a:ext uri="{FF2B5EF4-FFF2-40B4-BE49-F238E27FC236}">
                <a16:creationId xmlns:a16="http://schemas.microsoft.com/office/drawing/2014/main" id="{7A5F0580-5EE9-419F-96EE-B6529EF6E7D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28244" y="2443480"/>
            <a:ext cx="3300984" cy="9144"/>
          </a:xfrm>
          <a:prstGeom prst="rect">
            <a:avLst/>
          </a:prstGeom>
          <a:solidFill>
            <a:srgbClr val="D5D5D5"/>
          </a:solidFill>
          <a:ln w="3175">
            <a:solidFill>
              <a:srgbClr val="D5D5D5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" name="Espace réservé du contenu 2">
            <a:extLst>
              <a:ext uri="{FF2B5EF4-FFF2-40B4-BE49-F238E27FC236}">
                <a16:creationId xmlns:a16="http://schemas.microsoft.com/office/drawing/2014/main" id="{CA9767C5-3E6F-934C-8138-70024A8961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1093" y="2718054"/>
            <a:ext cx="5386769" cy="3207258"/>
          </a:xfrm>
        </p:spPr>
        <p:txBody>
          <a:bodyPr anchor="t">
            <a:noAutofit/>
          </a:bodyPr>
          <a:lstStyle/>
          <a:p>
            <a:pPr marL="514350" indent="-514350">
              <a:buAutoNum type="alphaUcParenR"/>
            </a:pPr>
            <a:r>
              <a:rPr lang="fr-FR" sz="2000" dirty="0">
                <a:solidFill>
                  <a:srgbClr val="00B050"/>
                </a:solidFill>
              </a:rPr>
              <a:t>Le screening secondaire peut être réalisé sur des modèles cellulaires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La sélection du candidat-médicament concerne une centaine de molécules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Le screening primaire s’aide de tests longs, chers et peu fiables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00B050"/>
                </a:solidFill>
              </a:rPr>
              <a:t>Le screening primaire donne lieu à la sélection de touches puis des têtes de séries</a:t>
            </a:r>
          </a:p>
          <a:p>
            <a:pPr marL="514350" indent="-514350">
              <a:buAutoNum type="alphaUcParenR"/>
            </a:pPr>
            <a:r>
              <a:rPr lang="fr-FR" sz="2000" dirty="0">
                <a:solidFill>
                  <a:srgbClr val="FF0000"/>
                </a:solidFill>
              </a:rPr>
              <a:t>Les propositions A,B,C et D sont fausses</a:t>
            </a:r>
          </a:p>
        </p:txBody>
      </p:sp>
    </p:spTree>
    <p:extLst>
      <p:ext uri="{BB962C8B-B14F-4D97-AF65-F5344CB8AC3E}">
        <p14:creationId xmlns:p14="http://schemas.microsoft.com/office/powerpoint/2010/main" val="17289615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:randomBar dir="vert"/>
      </p:transition>
    </mc:Choice>
    <mc:Fallback xmlns="">
      <p:transition spd="slow">
        <p:randomBar dir="vert"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857</Words>
  <Application>Microsoft Macintosh PowerPoint</Application>
  <PresentationFormat>Grand écran</PresentationFormat>
  <Paragraphs>115</Paragraphs>
  <Slides>24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24</vt:i4>
      </vt:variant>
    </vt:vector>
  </HeadingPairs>
  <TitlesOfParts>
    <vt:vector size="29" baseType="lpstr">
      <vt:lpstr>Arial</vt:lpstr>
      <vt:lpstr>Calibri</vt:lpstr>
      <vt:lpstr>Calibri Light</vt:lpstr>
      <vt:lpstr>Times New Roman</vt:lpstr>
      <vt:lpstr>Thème Office</vt:lpstr>
      <vt:lpstr>Présentation PowerPoint</vt:lpstr>
      <vt:lpstr>Présentation PowerPoint</vt:lpstr>
      <vt:lpstr>Présentation PowerPoint</vt:lpstr>
      <vt:lpstr>II.      Identification de la cible</vt:lpstr>
      <vt:lpstr>Présentation PowerPoint</vt:lpstr>
      <vt:lpstr>Avant projet: 3 questions </vt:lpstr>
      <vt:lpstr>Origine des médicaments</vt:lpstr>
      <vt:lpstr>A partir de données empiriques  Ethnopharmacologie: Etude de la médecine indigène et des substances naturelles  utilisées par certaines populations indigènes </vt:lpstr>
      <vt:lpstr> A partir de l’effet indésirable d’un médicament </vt:lpstr>
      <vt:lpstr>  A partir de processus physio/pathologique </vt:lpstr>
      <vt:lpstr>A partir de molécules déjà existantes</vt:lpstr>
      <vt:lpstr> IV.   Identification de molécules chimiques actives sur une cible définie </vt:lpstr>
      <vt:lpstr>V.          Sélection de nouvelles molécules </vt:lpstr>
      <vt:lpstr>Présentation PowerPoint</vt:lpstr>
      <vt:lpstr>3 stratégies de recherche différentes</vt:lpstr>
      <vt:lpstr>FIN</vt:lpstr>
      <vt:lpstr>Concernant l’origine des molécules actives:</vt:lpstr>
      <vt:lpstr>Concernant l’origine des molécules actives:</vt:lpstr>
      <vt:lpstr>Concernant le cycle de vie des médicaments:</vt:lpstr>
      <vt:lpstr>Concernant le cycle de vie des médicaments:</vt:lpstr>
      <vt:lpstr>Concernant la modélisation moléculaire:</vt:lpstr>
      <vt:lpstr>Concernant la modélisation moléculaire:</vt:lpstr>
      <vt:lpstr>Concernant la sélection de nouvelles molécules:</vt:lpstr>
      <vt:lpstr>Concernant la sélection de nouvelles molécules: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jemila mohideen</dc:creator>
  <cp:lastModifiedBy>jemila mohideen</cp:lastModifiedBy>
  <cp:revision>6</cp:revision>
  <dcterms:created xsi:type="dcterms:W3CDTF">2020-08-13T18:35:24Z</dcterms:created>
  <dcterms:modified xsi:type="dcterms:W3CDTF">2020-08-18T19:42:10Z</dcterms:modified>
</cp:coreProperties>
</file>