
<file path=[Content_Types].xml><?xml version="1.0" encoding="utf-8"?>
<Types xmlns="http://schemas.openxmlformats.org/package/2006/content-types">
  <Default ContentType="image/jpeg" Extension="jpeg"/>
  <Default ContentType="image/jpeg" Extension="JP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drawingml.diagramData+xml" PartName="/ppt/diagrams/data1.xml"/>
  <Override ContentType="application/vnd.openxmlformats-officedocument.drawingml.diagramLayout+xml" PartName="/ppt/diagrams/layout1.xml"/>
  <Override ContentType="application/vnd.openxmlformats-officedocument.drawingml.diagramStyle+xml" PartName="/ppt/diagrams/quickStyle1.xml"/>
  <Override ContentType="application/vnd.openxmlformats-officedocument.drawingml.diagramColors+xml" PartName="/ppt/diagrams/colors1.xml"/>
  <Override ContentType="application/vnd.ms-office.drawingml.diagramDrawing+xml" PartName="/ppt/diagrams/drawing1.xml"/>
  <Override ContentType="application/vnd.openxmlformats-officedocument.drawingml.diagramData+xml" PartName="/ppt/diagrams/data2.xml"/>
  <Override ContentType="application/vnd.openxmlformats-officedocument.drawingml.diagramLayout+xml" PartName="/ppt/diagrams/layout2.xml"/>
  <Override ContentType="application/vnd.openxmlformats-officedocument.drawingml.diagramStyle+xml" PartName="/ppt/diagrams/quickStyle2.xml"/>
  <Override ContentType="application/vnd.openxmlformats-officedocument.drawingml.diagramColors+xml" PartName="/ppt/diagrams/colors2.xml"/>
  <Override ContentType="application/vnd.ms-office.drawingml.diagramDrawing+xml" PartName="/ppt/diagrams/drawing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707"/>
    <p:restoredTop sz="94671"/>
  </p:normalViewPr>
  <p:slideViewPr>
    <p:cSldViewPr snapToGrid="0" snapToObjects="1">
      <p:cViewPr varScale="1">
        <p:scale>
          <a:sx n="104" d="100"/>
          <a:sy n="104" d="100"/>
        </p:scale>
        <p:origin x="54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28BC02-993C-3446-AF62-07467C8B01C3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F43FF851-1988-B949-93E8-83B6F13FA15B}">
      <dgm:prSet phldrT="[Texte]"/>
      <dgm:spPr/>
      <dgm:t>
        <a:bodyPr/>
        <a:lstStyle/>
        <a:p>
          <a:r>
            <a:rPr lang="fr-FR" dirty="0"/>
            <a:t>Communautaires :</a:t>
          </a:r>
        </a:p>
      </dgm:t>
    </dgm:pt>
    <dgm:pt modelId="{77AF21F4-2EEC-A14F-85B5-3CF9FAC8FCDC}" type="parTrans" cxnId="{2A7883DE-FD2A-1C44-A4B4-A464FF01DE99}">
      <dgm:prSet/>
      <dgm:spPr/>
      <dgm:t>
        <a:bodyPr/>
        <a:lstStyle/>
        <a:p>
          <a:endParaRPr lang="fr-FR"/>
        </a:p>
      </dgm:t>
    </dgm:pt>
    <dgm:pt modelId="{A7CBA100-ED35-B040-9765-0C6F1E1FD8EF}" type="sibTrans" cxnId="{2A7883DE-FD2A-1C44-A4B4-A464FF01DE99}">
      <dgm:prSet/>
      <dgm:spPr/>
      <dgm:t>
        <a:bodyPr/>
        <a:lstStyle/>
        <a:p>
          <a:endParaRPr lang="fr-FR"/>
        </a:p>
      </dgm:t>
    </dgm:pt>
    <dgm:pt modelId="{72E17AAF-0E95-8B4D-A3A1-0026EC1C1E66}">
      <dgm:prSet phldrT="[Texte]"/>
      <dgm:spPr/>
      <dgm:t>
        <a:bodyPr/>
        <a:lstStyle/>
        <a:p>
          <a:r>
            <a:rPr lang="fr-FR" dirty="0"/>
            <a:t>Centralisées</a:t>
          </a:r>
        </a:p>
      </dgm:t>
    </dgm:pt>
    <dgm:pt modelId="{7B97D0B9-BE8C-7541-BD3E-128536CD0E3C}" type="parTrans" cxnId="{6BE3362B-C39E-7A48-97D3-A5D754D593C8}">
      <dgm:prSet/>
      <dgm:spPr/>
      <dgm:t>
        <a:bodyPr/>
        <a:lstStyle/>
        <a:p>
          <a:endParaRPr lang="fr-FR"/>
        </a:p>
      </dgm:t>
    </dgm:pt>
    <dgm:pt modelId="{0A689D33-017E-8547-9ABE-9C70BA506BB2}" type="sibTrans" cxnId="{6BE3362B-C39E-7A48-97D3-A5D754D593C8}">
      <dgm:prSet/>
      <dgm:spPr/>
      <dgm:t>
        <a:bodyPr/>
        <a:lstStyle/>
        <a:p>
          <a:endParaRPr lang="fr-FR"/>
        </a:p>
      </dgm:t>
    </dgm:pt>
    <dgm:pt modelId="{E4CC4C06-37EE-7E4B-A861-6ED586C9238C}">
      <dgm:prSet phldrT="[Texte]"/>
      <dgm:spPr/>
      <dgm:t>
        <a:bodyPr/>
        <a:lstStyle/>
        <a:p>
          <a:r>
            <a:rPr lang="fr-FR" dirty="0"/>
            <a:t>Par reconnaissance mutuelle</a:t>
          </a:r>
        </a:p>
      </dgm:t>
    </dgm:pt>
    <dgm:pt modelId="{13FEE4BD-1EBF-AC4C-9F45-DCFA51EDAB1D}" type="parTrans" cxnId="{A160706D-B214-D64E-8FB8-54F1C0EC6196}">
      <dgm:prSet/>
      <dgm:spPr/>
      <dgm:t>
        <a:bodyPr/>
        <a:lstStyle/>
        <a:p>
          <a:endParaRPr lang="fr-FR"/>
        </a:p>
      </dgm:t>
    </dgm:pt>
    <dgm:pt modelId="{182ECF0D-06AE-C44D-BB28-5B3CE9F070FD}" type="sibTrans" cxnId="{A160706D-B214-D64E-8FB8-54F1C0EC6196}">
      <dgm:prSet/>
      <dgm:spPr/>
      <dgm:t>
        <a:bodyPr/>
        <a:lstStyle/>
        <a:p>
          <a:endParaRPr lang="fr-FR"/>
        </a:p>
      </dgm:t>
    </dgm:pt>
    <dgm:pt modelId="{BF80111B-F989-784A-8DF8-918409AB2C96}">
      <dgm:prSet phldrT="[Texte]"/>
      <dgm:spPr/>
      <dgm:t>
        <a:bodyPr/>
        <a:lstStyle/>
        <a:p>
          <a:r>
            <a:rPr lang="fr-FR" dirty="0"/>
            <a:t>Nationales :</a:t>
          </a:r>
        </a:p>
      </dgm:t>
    </dgm:pt>
    <dgm:pt modelId="{3EA8F891-B4C7-2949-8AD2-AEEF6ED1D4E8}" type="parTrans" cxnId="{4A55194A-2802-4B4B-A5DC-18869D93C09D}">
      <dgm:prSet/>
      <dgm:spPr/>
      <dgm:t>
        <a:bodyPr/>
        <a:lstStyle/>
        <a:p>
          <a:endParaRPr lang="fr-FR"/>
        </a:p>
      </dgm:t>
    </dgm:pt>
    <dgm:pt modelId="{DB4E5D3D-DEB1-4C49-B17B-8E10581FCC97}" type="sibTrans" cxnId="{4A55194A-2802-4B4B-A5DC-18869D93C09D}">
      <dgm:prSet/>
      <dgm:spPr/>
      <dgm:t>
        <a:bodyPr/>
        <a:lstStyle/>
        <a:p>
          <a:endParaRPr lang="fr-FR"/>
        </a:p>
      </dgm:t>
    </dgm:pt>
    <dgm:pt modelId="{5C542C08-BD2E-694A-93E1-4F4BE9DD964A}">
      <dgm:prSet phldrT="[Texte]"/>
      <dgm:spPr/>
      <dgm:t>
        <a:bodyPr/>
        <a:lstStyle/>
        <a:p>
          <a:r>
            <a:rPr lang="fr-FR" dirty="0"/>
            <a:t>Uniquement pour le territoire national</a:t>
          </a:r>
        </a:p>
      </dgm:t>
    </dgm:pt>
    <dgm:pt modelId="{92ED3151-5867-864D-B5FA-CE37C1F3D494}" type="parTrans" cxnId="{9B9939A3-89AA-604E-8B2B-089A11CC80B6}">
      <dgm:prSet/>
      <dgm:spPr/>
      <dgm:t>
        <a:bodyPr/>
        <a:lstStyle/>
        <a:p>
          <a:endParaRPr lang="fr-FR"/>
        </a:p>
      </dgm:t>
    </dgm:pt>
    <dgm:pt modelId="{B602AA75-6D67-3345-9524-89281A5670A2}" type="sibTrans" cxnId="{9B9939A3-89AA-604E-8B2B-089A11CC80B6}">
      <dgm:prSet/>
      <dgm:spPr/>
      <dgm:t>
        <a:bodyPr/>
        <a:lstStyle/>
        <a:p>
          <a:endParaRPr lang="fr-FR"/>
        </a:p>
      </dgm:t>
    </dgm:pt>
    <dgm:pt modelId="{C9F1BCFF-60B5-1749-A745-B3C5F42FA74C}">
      <dgm:prSet/>
      <dgm:spPr/>
      <dgm:t>
        <a:bodyPr/>
        <a:lstStyle/>
        <a:p>
          <a:r>
            <a:rPr lang="fr-FR" dirty="0"/>
            <a:t>Décentralisées</a:t>
          </a:r>
        </a:p>
      </dgm:t>
    </dgm:pt>
    <dgm:pt modelId="{D5E963AC-2A47-1E49-9655-5546BB2F7CA4}" type="parTrans" cxnId="{0C1F4CC7-9C26-DC44-A62C-34A9122211AB}">
      <dgm:prSet/>
      <dgm:spPr/>
      <dgm:t>
        <a:bodyPr/>
        <a:lstStyle/>
        <a:p>
          <a:endParaRPr lang="fr-FR"/>
        </a:p>
      </dgm:t>
    </dgm:pt>
    <dgm:pt modelId="{70303861-279A-FD47-9EC2-0E551A3E46EB}" type="sibTrans" cxnId="{0C1F4CC7-9C26-DC44-A62C-34A9122211AB}">
      <dgm:prSet/>
      <dgm:spPr/>
      <dgm:t>
        <a:bodyPr/>
        <a:lstStyle/>
        <a:p>
          <a:endParaRPr lang="fr-FR"/>
        </a:p>
      </dgm:t>
    </dgm:pt>
    <dgm:pt modelId="{1C1CDE69-E19C-1E41-8383-E864CC553620}" type="pres">
      <dgm:prSet presAssocID="{F728BC02-993C-3446-AF62-07467C8B01C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CDCD0E01-D3D9-D545-A3F7-BAE66599B3C6}" type="pres">
      <dgm:prSet presAssocID="{F43FF851-1988-B949-93E8-83B6F13FA15B}" presName="root" presStyleCnt="0"/>
      <dgm:spPr/>
    </dgm:pt>
    <dgm:pt modelId="{19566CC1-BB26-CF4B-8705-C54FA6F5C513}" type="pres">
      <dgm:prSet presAssocID="{F43FF851-1988-B949-93E8-83B6F13FA15B}" presName="rootComposite" presStyleCnt="0"/>
      <dgm:spPr/>
    </dgm:pt>
    <dgm:pt modelId="{E1B1FC3C-D6C5-E746-BCC7-B95B8CA55763}" type="pres">
      <dgm:prSet presAssocID="{F43FF851-1988-B949-93E8-83B6F13FA15B}" presName="rootText" presStyleLbl="node1" presStyleIdx="0" presStyleCnt="2"/>
      <dgm:spPr/>
    </dgm:pt>
    <dgm:pt modelId="{D24512B4-6FA5-044F-B23B-290C9AB68958}" type="pres">
      <dgm:prSet presAssocID="{F43FF851-1988-B949-93E8-83B6F13FA15B}" presName="rootConnector" presStyleLbl="node1" presStyleIdx="0" presStyleCnt="2"/>
      <dgm:spPr/>
    </dgm:pt>
    <dgm:pt modelId="{50F50418-17C1-AA46-A4DD-1BCBE66883C5}" type="pres">
      <dgm:prSet presAssocID="{F43FF851-1988-B949-93E8-83B6F13FA15B}" presName="childShape" presStyleCnt="0"/>
      <dgm:spPr/>
    </dgm:pt>
    <dgm:pt modelId="{E125A71D-CBA7-EA42-BCAD-F096FCD76EF0}" type="pres">
      <dgm:prSet presAssocID="{7B97D0B9-BE8C-7541-BD3E-128536CD0E3C}" presName="Name13" presStyleLbl="parChTrans1D2" presStyleIdx="0" presStyleCnt="4"/>
      <dgm:spPr/>
    </dgm:pt>
    <dgm:pt modelId="{7262BC49-E479-9744-85BC-152980494239}" type="pres">
      <dgm:prSet presAssocID="{72E17AAF-0E95-8B4D-A3A1-0026EC1C1E66}" presName="childText" presStyleLbl="bgAcc1" presStyleIdx="0" presStyleCnt="4">
        <dgm:presLayoutVars>
          <dgm:bulletEnabled val="1"/>
        </dgm:presLayoutVars>
      </dgm:prSet>
      <dgm:spPr/>
    </dgm:pt>
    <dgm:pt modelId="{80C75345-452D-6148-B020-9790EF2C8F23}" type="pres">
      <dgm:prSet presAssocID="{13FEE4BD-1EBF-AC4C-9F45-DCFA51EDAB1D}" presName="Name13" presStyleLbl="parChTrans1D2" presStyleIdx="1" presStyleCnt="4"/>
      <dgm:spPr/>
    </dgm:pt>
    <dgm:pt modelId="{3EAC3153-FCF3-BC4F-A375-9A1704BECC6D}" type="pres">
      <dgm:prSet presAssocID="{E4CC4C06-37EE-7E4B-A861-6ED586C9238C}" presName="childText" presStyleLbl="bgAcc1" presStyleIdx="1" presStyleCnt="4">
        <dgm:presLayoutVars>
          <dgm:bulletEnabled val="1"/>
        </dgm:presLayoutVars>
      </dgm:prSet>
      <dgm:spPr/>
    </dgm:pt>
    <dgm:pt modelId="{C362A2F2-9154-774B-83C3-C64D6B898F09}" type="pres">
      <dgm:prSet presAssocID="{D5E963AC-2A47-1E49-9655-5546BB2F7CA4}" presName="Name13" presStyleLbl="parChTrans1D2" presStyleIdx="2" presStyleCnt="4"/>
      <dgm:spPr/>
    </dgm:pt>
    <dgm:pt modelId="{18F05576-C386-3142-BE27-DAD41DABF6DE}" type="pres">
      <dgm:prSet presAssocID="{C9F1BCFF-60B5-1749-A745-B3C5F42FA74C}" presName="childText" presStyleLbl="bgAcc1" presStyleIdx="2" presStyleCnt="4">
        <dgm:presLayoutVars>
          <dgm:bulletEnabled val="1"/>
        </dgm:presLayoutVars>
      </dgm:prSet>
      <dgm:spPr/>
    </dgm:pt>
    <dgm:pt modelId="{3FA441DD-11D5-5D45-983D-9447F1F17F1A}" type="pres">
      <dgm:prSet presAssocID="{BF80111B-F989-784A-8DF8-918409AB2C96}" presName="root" presStyleCnt="0"/>
      <dgm:spPr/>
    </dgm:pt>
    <dgm:pt modelId="{EF0D0C00-5F70-C34F-B4E6-57720F40BDFE}" type="pres">
      <dgm:prSet presAssocID="{BF80111B-F989-784A-8DF8-918409AB2C96}" presName="rootComposite" presStyleCnt="0"/>
      <dgm:spPr/>
    </dgm:pt>
    <dgm:pt modelId="{60D4B087-8E0A-C244-A964-CCB5C63A8965}" type="pres">
      <dgm:prSet presAssocID="{BF80111B-F989-784A-8DF8-918409AB2C96}" presName="rootText" presStyleLbl="node1" presStyleIdx="1" presStyleCnt="2"/>
      <dgm:spPr/>
    </dgm:pt>
    <dgm:pt modelId="{D599CA72-454E-4143-87DC-7DC7216C5523}" type="pres">
      <dgm:prSet presAssocID="{BF80111B-F989-784A-8DF8-918409AB2C96}" presName="rootConnector" presStyleLbl="node1" presStyleIdx="1" presStyleCnt="2"/>
      <dgm:spPr/>
    </dgm:pt>
    <dgm:pt modelId="{74C1B8A5-2C7D-514A-B4E8-4F828DBBBA4A}" type="pres">
      <dgm:prSet presAssocID="{BF80111B-F989-784A-8DF8-918409AB2C96}" presName="childShape" presStyleCnt="0"/>
      <dgm:spPr/>
    </dgm:pt>
    <dgm:pt modelId="{BB478F0E-04AB-BC40-9875-D57CB07AB765}" type="pres">
      <dgm:prSet presAssocID="{92ED3151-5867-864D-B5FA-CE37C1F3D494}" presName="Name13" presStyleLbl="parChTrans1D2" presStyleIdx="3" presStyleCnt="4"/>
      <dgm:spPr/>
    </dgm:pt>
    <dgm:pt modelId="{E70A7209-C70B-F046-AB59-5A45D474EA13}" type="pres">
      <dgm:prSet presAssocID="{5C542C08-BD2E-694A-93E1-4F4BE9DD964A}" presName="childText" presStyleLbl="bgAcc1" presStyleIdx="3" presStyleCnt="4">
        <dgm:presLayoutVars>
          <dgm:bulletEnabled val="1"/>
        </dgm:presLayoutVars>
      </dgm:prSet>
      <dgm:spPr/>
    </dgm:pt>
  </dgm:ptLst>
  <dgm:cxnLst>
    <dgm:cxn modelId="{E8AB1D20-45A0-E948-BC80-33E1D8C857DF}" type="presOf" srcId="{13FEE4BD-1EBF-AC4C-9F45-DCFA51EDAB1D}" destId="{80C75345-452D-6148-B020-9790EF2C8F23}" srcOrd="0" destOrd="0" presId="urn:microsoft.com/office/officeart/2005/8/layout/hierarchy3"/>
    <dgm:cxn modelId="{6BE3362B-C39E-7A48-97D3-A5D754D593C8}" srcId="{F43FF851-1988-B949-93E8-83B6F13FA15B}" destId="{72E17AAF-0E95-8B4D-A3A1-0026EC1C1E66}" srcOrd="0" destOrd="0" parTransId="{7B97D0B9-BE8C-7541-BD3E-128536CD0E3C}" sibTransId="{0A689D33-017E-8547-9ABE-9C70BA506BB2}"/>
    <dgm:cxn modelId="{C919D140-6352-1746-A978-9FD851AC758C}" type="presOf" srcId="{BF80111B-F989-784A-8DF8-918409AB2C96}" destId="{60D4B087-8E0A-C244-A964-CCB5C63A8965}" srcOrd="0" destOrd="0" presId="urn:microsoft.com/office/officeart/2005/8/layout/hierarchy3"/>
    <dgm:cxn modelId="{10F61449-E185-464B-8CBE-E2D376762FF4}" type="presOf" srcId="{D5E963AC-2A47-1E49-9655-5546BB2F7CA4}" destId="{C362A2F2-9154-774B-83C3-C64D6B898F09}" srcOrd="0" destOrd="0" presId="urn:microsoft.com/office/officeart/2005/8/layout/hierarchy3"/>
    <dgm:cxn modelId="{120BCF49-0EEE-DA4D-92D5-FE1A2951CAEA}" type="presOf" srcId="{E4CC4C06-37EE-7E4B-A861-6ED586C9238C}" destId="{3EAC3153-FCF3-BC4F-A375-9A1704BECC6D}" srcOrd="0" destOrd="0" presId="urn:microsoft.com/office/officeart/2005/8/layout/hierarchy3"/>
    <dgm:cxn modelId="{4A55194A-2802-4B4B-A5DC-18869D93C09D}" srcId="{F728BC02-993C-3446-AF62-07467C8B01C3}" destId="{BF80111B-F989-784A-8DF8-918409AB2C96}" srcOrd="1" destOrd="0" parTransId="{3EA8F891-B4C7-2949-8AD2-AEEF6ED1D4E8}" sibTransId="{DB4E5D3D-DEB1-4C49-B17B-8E10581FCC97}"/>
    <dgm:cxn modelId="{69D70C4D-4166-A144-B19B-0EE3B704855F}" type="presOf" srcId="{C9F1BCFF-60B5-1749-A745-B3C5F42FA74C}" destId="{18F05576-C386-3142-BE27-DAD41DABF6DE}" srcOrd="0" destOrd="0" presId="urn:microsoft.com/office/officeart/2005/8/layout/hierarchy3"/>
    <dgm:cxn modelId="{5B387F51-D4E3-104E-BDB8-873C097D5F8A}" type="presOf" srcId="{72E17AAF-0E95-8B4D-A3A1-0026EC1C1E66}" destId="{7262BC49-E479-9744-85BC-152980494239}" srcOrd="0" destOrd="0" presId="urn:microsoft.com/office/officeart/2005/8/layout/hierarchy3"/>
    <dgm:cxn modelId="{D1318A5D-96DD-4A42-A764-38D62ACF24BB}" type="presOf" srcId="{BF80111B-F989-784A-8DF8-918409AB2C96}" destId="{D599CA72-454E-4143-87DC-7DC7216C5523}" srcOrd="1" destOrd="0" presId="urn:microsoft.com/office/officeart/2005/8/layout/hierarchy3"/>
    <dgm:cxn modelId="{A160706D-B214-D64E-8FB8-54F1C0EC6196}" srcId="{F43FF851-1988-B949-93E8-83B6F13FA15B}" destId="{E4CC4C06-37EE-7E4B-A861-6ED586C9238C}" srcOrd="1" destOrd="0" parTransId="{13FEE4BD-1EBF-AC4C-9F45-DCFA51EDAB1D}" sibTransId="{182ECF0D-06AE-C44D-BB28-5B3CE9F070FD}"/>
    <dgm:cxn modelId="{F4CDF58A-E268-244D-B7F3-930BA4971281}" type="presOf" srcId="{F43FF851-1988-B949-93E8-83B6F13FA15B}" destId="{D24512B4-6FA5-044F-B23B-290C9AB68958}" srcOrd="1" destOrd="0" presId="urn:microsoft.com/office/officeart/2005/8/layout/hierarchy3"/>
    <dgm:cxn modelId="{9B9939A3-89AA-604E-8B2B-089A11CC80B6}" srcId="{BF80111B-F989-784A-8DF8-918409AB2C96}" destId="{5C542C08-BD2E-694A-93E1-4F4BE9DD964A}" srcOrd="0" destOrd="0" parTransId="{92ED3151-5867-864D-B5FA-CE37C1F3D494}" sibTransId="{B602AA75-6D67-3345-9524-89281A5670A2}"/>
    <dgm:cxn modelId="{97DD49C5-4B88-734A-8114-52B464A08FB7}" type="presOf" srcId="{F43FF851-1988-B949-93E8-83B6F13FA15B}" destId="{E1B1FC3C-D6C5-E746-BCC7-B95B8CA55763}" srcOrd="0" destOrd="0" presId="urn:microsoft.com/office/officeart/2005/8/layout/hierarchy3"/>
    <dgm:cxn modelId="{0C1F4CC7-9C26-DC44-A62C-34A9122211AB}" srcId="{F43FF851-1988-B949-93E8-83B6F13FA15B}" destId="{C9F1BCFF-60B5-1749-A745-B3C5F42FA74C}" srcOrd="2" destOrd="0" parTransId="{D5E963AC-2A47-1E49-9655-5546BB2F7CA4}" sibTransId="{70303861-279A-FD47-9EC2-0E551A3E46EB}"/>
    <dgm:cxn modelId="{CFA08AD3-FCAB-884F-B60B-9AF34F435EA8}" type="presOf" srcId="{5C542C08-BD2E-694A-93E1-4F4BE9DD964A}" destId="{E70A7209-C70B-F046-AB59-5A45D474EA13}" srcOrd="0" destOrd="0" presId="urn:microsoft.com/office/officeart/2005/8/layout/hierarchy3"/>
    <dgm:cxn modelId="{0484DCDB-32DE-704E-B5A5-278C47B056C9}" type="presOf" srcId="{7B97D0B9-BE8C-7541-BD3E-128536CD0E3C}" destId="{E125A71D-CBA7-EA42-BCAD-F096FCD76EF0}" srcOrd="0" destOrd="0" presId="urn:microsoft.com/office/officeart/2005/8/layout/hierarchy3"/>
    <dgm:cxn modelId="{2A7883DE-FD2A-1C44-A4B4-A464FF01DE99}" srcId="{F728BC02-993C-3446-AF62-07467C8B01C3}" destId="{F43FF851-1988-B949-93E8-83B6F13FA15B}" srcOrd="0" destOrd="0" parTransId="{77AF21F4-2EEC-A14F-85B5-3CF9FAC8FCDC}" sibTransId="{A7CBA100-ED35-B040-9765-0C6F1E1FD8EF}"/>
    <dgm:cxn modelId="{21CA60E0-297C-B44C-8583-E8A6C73E8E42}" type="presOf" srcId="{F728BC02-993C-3446-AF62-07467C8B01C3}" destId="{1C1CDE69-E19C-1E41-8383-E864CC553620}" srcOrd="0" destOrd="0" presId="urn:microsoft.com/office/officeart/2005/8/layout/hierarchy3"/>
    <dgm:cxn modelId="{67855CEC-104D-AE4B-8106-C3F7D9D5553C}" type="presOf" srcId="{92ED3151-5867-864D-B5FA-CE37C1F3D494}" destId="{BB478F0E-04AB-BC40-9875-D57CB07AB765}" srcOrd="0" destOrd="0" presId="urn:microsoft.com/office/officeart/2005/8/layout/hierarchy3"/>
    <dgm:cxn modelId="{31843626-C6EB-9D42-9CC3-EC8C98F05D04}" type="presParOf" srcId="{1C1CDE69-E19C-1E41-8383-E864CC553620}" destId="{CDCD0E01-D3D9-D545-A3F7-BAE66599B3C6}" srcOrd="0" destOrd="0" presId="urn:microsoft.com/office/officeart/2005/8/layout/hierarchy3"/>
    <dgm:cxn modelId="{A4EFF3C8-76D8-C140-AC3E-0F8249C509AD}" type="presParOf" srcId="{CDCD0E01-D3D9-D545-A3F7-BAE66599B3C6}" destId="{19566CC1-BB26-CF4B-8705-C54FA6F5C513}" srcOrd="0" destOrd="0" presId="urn:microsoft.com/office/officeart/2005/8/layout/hierarchy3"/>
    <dgm:cxn modelId="{D8EF8337-87AD-BE40-BF03-26C3C10DA292}" type="presParOf" srcId="{19566CC1-BB26-CF4B-8705-C54FA6F5C513}" destId="{E1B1FC3C-D6C5-E746-BCC7-B95B8CA55763}" srcOrd="0" destOrd="0" presId="urn:microsoft.com/office/officeart/2005/8/layout/hierarchy3"/>
    <dgm:cxn modelId="{B0C2D736-1DC8-F24B-BE4F-6B9A5CD9E128}" type="presParOf" srcId="{19566CC1-BB26-CF4B-8705-C54FA6F5C513}" destId="{D24512B4-6FA5-044F-B23B-290C9AB68958}" srcOrd="1" destOrd="0" presId="urn:microsoft.com/office/officeart/2005/8/layout/hierarchy3"/>
    <dgm:cxn modelId="{ED343759-5811-F646-91D4-59E98436F3DE}" type="presParOf" srcId="{CDCD0E01-D3D9-D545-A3F7-BAE66599B3C6}" destId="{50F50418-17C1-AA46-A4DD-1BCBE66883C5}" srcOrd="1" destOrd="0" presId="urn:microsoft.com/office/officeart/2005/8/layout/hierarchy3"/>
    <dgm:cxn modelId="{A61A6EF3-38D3-4B4A-B28A-328E02A7A7D7}" type="presParOf" srcId="{50F50418-17C1-AA46-A4DD-1BCBE66883C5}" destId="{E125A71D-CBA7-EA42-BCAD-F096FCD76EF0}" srcOrd="0" destOrd="0" presId="urn:microsoft.com/office/officeart/2005/8/layout/hierarchy3"/>
    <dgm:cxn modelId="{027E3FBB-EA2A-594A-8DAC-B8D312F4CD8C}" type="presParOf" srcId="{50F50418-17C1-AA46-A4DD-1BCBE66883C5}" destId="{7262BC49-E479-9744-85BC-152980494239}" srcOrd="1" destOrd="0" presId="urn:microsoft.com/office/officeart/2005/8/layout/hierarchy3"/>
    <dgm:cxn modelId="{2F1C5BB8-05E9-6D4C-A2D0-481EFA04FC88}" type="presParOf" srcId="{50F50418-17C1-AA46-A4DD-1BCBE66883C5}" destId="{80C75345-452D-6148-B020-9790EF2C8F23}" srcOrd="2" destOrd="0" presId="urn:microsoft.com/office/officeart/2005/8/layout/hierarchy3"/>
    <dgm:cxn modelId="{2178B788-70C2-A94F-9F5E-DF3CB8E0BD7F}" type="presParOf" srcId="{50F50418-17C1-AA46-A4DD-1BCBE66883C5}" destId="{3EAC3153-FCF3-BC4F-A375-9A1704BECC6D}" srcOrd="3" destOrd="0" presId="urn:microsoft.com/office/officeart/2005/8/layout/hierarchy3"/>
    <dgm:cxn modelId="{4678988B-60B4-024F-ADDF-DF8EA93D313C}" type="presParOf" srcId="{50F50418-17C1-AA46-A4DD-1BCBE66883C5}" destId="{C362A2F2-9154-774B-83C3-C64D6B898F09}" srcOrd="4" destOrd="0" presId="urn:microsoft.com/office/officeart/2005/8/layout/hierarchy3"/>
    <dgm:cxn modelId="{811D9BA6-4B39-2B41-B85D-8040593D4A68}" type="presParOf" srcId="{50F50418-17C1-AA46-A4DD-1BCBE66883C5}" destId="{18F05576-C386-3142-BE27-DAD41DABF6DE}" srcOrd="5" destOrd="0" presId="urn:microsoft.com/office/officeart/2005/8/layout/hierarchy3"/>
    <dgm:cxn modelId="{CC9AD0F9-5297-364E-B770-3A69DBB45A70}" type="presParOf" srcId="{1C1CDE69-E19C-1E41-8383-E864CC553620}" destId="{3FA441DD-11D5-5D45-983D-9447F1F17F1A}" srcOrd="1" destOrd="0" presId="urn:microsoft.com/office/officeart/2005/8/layout/hierarchy3"/>
    <dgm:cxn modelId="{5EC63583-4D9E-1A40-A2E7-45F09C63C876}" type="presParOf" srcId="{3FA441DD-11D5-5D45-983D-9447F1F17F1A}" destId="{EF0D0C00-5F70-C34F-B4E6-57720F40BDFE}" srcOrd="0" destOrd="0" presId="urn:microsoft.com/office/officeart/2005/8/layout/hierarchy3"/>
    <dgm:cxn modelId="{6BDA31B6-27AF-D440-B993-AA904566C322}" type="presParOf" srcId="{EF0D0C00-5F70-C34F-B4E6-57720F40BDFE}" destId="{60D4B087-8E0A-C244-A964-CCB5C63A8965}" srcOrd="0" destOrd="0" presId="urn:microsoft.com/office/officeart/2005/8/layout/hierarchy3"/>
    <dgm:cxn modelId="{526276CD-74B9-D34F-9AE9-8B70A1A1EA9E}" type="presParOf" srcId="{EF0D0C00-5F70-C34F-B4E6-57720F40BDFE}" destId="{D599CA72-454E-4143-87DC-7DC7216C5523}" srcOrd="1" destOrd="0" presId="urn:microsoft.com/office/officeart/2005/8/layout/hierarchy3"/>
    <dgm:cxn modelId="{7DF453EA-0CB7-904B-8D32-6E814AEE8B8D}" type="presParOf" srcId="{3FA441DD-11D5-5D45-983D-9447F1F17F1A}" destId="{74C1B8A5-2C7D-514A-B4E8-4F828DBBBA4A}" srcOrd="1" destOrd="0" presId="urn:microsoft.com/office/officeart/2005/8/layout/hierarchy3"/>
    <dgm:cxn modelId="{F59FE332-C92B-8A45-B477-F3C0C3B86185}" type="presParOf" srcId="{74C1B8A5-2C7D-514A-B4E8-4F828DBBBA4A}" destId="{BB478F0E-04AB-BC40-9875-D57CB07AB765}" srcOrd="0" destOrd="0" presId="urn:microsoft.com/office/officeart/2005/8/layout/hierarchy3"/>
    <dgm:cxn modelId="{EF74EC36-126A-454B-9C7B-1E648103DDFB}" type="presParOf" srcId="{74C1B8A5-2C7D-514A-B4E8-4F828DBBBA4A}" destId="{E70A7209-C70B-F046-AB59-5A45D474EA13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5A6A4B-496B-A746-B289-2E9F11575D1C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D42B2EAC-3B36-4641-9091-8A3866E919A1}">
      <dgm:prSet phldrT="[Texte]"/>
      <dgm:spPr/>
      <dgm:t>
        <a:bodyPr/>
        <a:lstStyle/>
        <a:p>
          <a:r>
            <a:rPr lang="fr-FR" dirty="0"/>
            <a:t>Si le mdc n’est pas remboursable :</a:t>
          </a:r>
        </a:p>
      </dgm:t>
    </dgm:pt>
    <dgm:pt modelId="{027F6925-B622-AD43-87DC-E4A60A91A8A6}" type="parTrans" cxnId="{A9D566B4-AFD9-9C4B-9034-FDEF5AE025FC}">
      <dgm:prSet/>
      <dgm:spPr/>
      <dgm:t>
        <a:bodyPr/>
        <a:lstStyle/>
        <a:p>
          <a:endParaRPr lang="fr-FR"/>
        </a:p>
      </dgm:t>
    </dgm:pt>
    <dgm:pt modelId="{8BAE3398-514A-3543-B242-DE111655C94C}" type="sibTrans" cxnId="{A9D566B4-AFD9-9C4B-9034-FDEF5AE025FC}">
      <dgm:prSet/>
      <dgm:spPr/>
      <dgm:t>
        <a:bodyPr/>
        <a:lstStyle/>
        <a:p>
          <a:endParaRPr lang="fr-FR"/>
        </a:p>
      </dgm:t>
    </dgm:pt>
    <dgm:pt modelId="{7E12D3ED-29F2-0C4F-A9AC-99538F67B397}">
      <dgm:prSet phldrT="[Texte]"/>
      <dgm:spPr/>
      <dgm:t>
        <a:bodyPr/>
        <a:lstStyle/>
        <a:p>
          <a:r>
            <a:rPr lang="fr-FR" dirty="0"/>
            <a:t>Prix libre</a:t>
          </a:r>
        </a:p>
      </dgm:t>
    </dgm:pt>
    <dgm:pt modelId="{7BB58CC7-9594-F94C-9B87-20D95467E7E8}" type="parTrans" cxnId="{60B9D80F-343C-A346-8051-82E7FE83065B}">
      <dgm:prSet/>
      <dgm:spPr/>
      <dgm:t>
        <a:bodyPr/>
        <a:lstStyle/>
        <a:p>
          <a:endParaRPr lang="fr-FR"/>
        </a:p>
      </dgm:t>
    </dgm:pt>
    <dgm:pt modelId="{3FC12B22-70D3-6945-A8E7-589ADF73C399}" type="sibTrans" cxnId="{60B9D80F-343C-A346-8051-82E7FE83065B}">
      <dgm:prSet/>
      <dgm:spPr/>
      <dgm:t>
        <a:bodyPr/>
        <a:lstStyle/>
        <a:p>
          <a:endParaRPr lang="fr-FR"/>
        </a:p>
      </dgm:t>
    </dgm:pt>
    <dgm:pt modelId="{0E9D23DC-2134-D647-86A0-50CECE752BDA}">
      <dgm:prSet phldrT="[Texte]"/>
      <dgm:spPr/>
      <dgm:t>
        <a:bodyPr/>
        <a:lstStyle/>
        <a:p>
          <a:r>
            <a:rPr lang="fr-FR" dirty="0"/>
            <a:t>Si le mdc est remboursable :</a:t>
          </a:r>
        </a:p>
      </dgm:t>
    </dgm:pt>
    <dgm:pt modelId="{49044796-DC56-4542-8BBB-FC53FF80FD22}" type="parTrans" cxnId="{B0C4540D-2639-DD40-8F5F-FE34740209C3}">
      <dgm:prSet/>
      <dgm:spPr/>
      <dgm:t>
        <a:bodyPr/>
        <a:lstStyle/>
        <a:p>
          <a:endParaRPr lang="fr-FR"/>
        </a:p>
      </dgm:t>
    </dgm:pt>
    <dgm:pt modelId="{83C1CB04-C34E-B748-AE3E-6C15F78133B5}" type="sibTrans" cxnId="{B0C4540D-2639-DD40-8F5F-FE34740209C3}">
      <dgm:prSet/>
      <dgm:spPr/>
      <dgm:t>
        <a:bodyPr/>
        <a:lstStyle/>
        <a:p>
          <a:endParaRPr lang="fr-FR"/>
        </a:p>
      </dgm:t>
    </dgm:pt>
    <dgm:pt modelId="{78E0ED47-372B-944E-BFBA-239088C96DE9}">
      <dgm:prSet phldrT="[Texte]"/>
      <dgm:spPr/>
      <dgm:t>
        <a:bodyPr/>
        <a:lstStyle/>
        <a:p>
          <a:r>
            <a:rPr lang="fr-FR" dirty="0"/>
            <a:t>Prix fixé par les autorités de santé</a:t>
          </a:r>
        </a:p>
      </dgm:t>
    </dgm:pt>
    <dgm:pt modelId="{546D80F1-AFCB-704D-907F-1ABC27B1C405}" type="parTrans" cxnId="{F666C301-0132-8343-B0B0-65BA9E84CD74}">
      <dgm:prSet/>
      <dgm:spPr/>
      <dgm:t>
        <a:bodyPr/>
        <a:lstStyle/>
        <a:p>
          <a:endParaRPr lang="fr-FR"/>
        </a:p>
      </dgm:t>
    </dgm:pt>
    <dgm:pt modelId="{C48566A3-414E-E74D-9C61-617173831518}" type="sibTrans" cxnId="{F666C301-0132-8343-B0B0-65BA9E84CD74}">
      <dgm:prSet/>
      <dgm:spPr/>
      <dgm:t>
        <a:bodyPr/>
        <a:lstStyle/>
        <a:p>
          <a:endParaRPr lang="fr-FR"/>
        </a:p>
      </dgm:t>
    </dgm:pt>
    <dgm:pt modelId="{1609BE62-C34A-8A40-80DF-F437FB2A1088}" type="pres">
      <dgm:prSet presAssocID="{C75A6A4B-496B-A746-B289-2E9F11575D1C}" presName="Name0" presStyleCnt="0">
        <dgm:presLayoutVars>
          <dgm:dir/>
          <dgm:animLvl val="lvl"/>
          <dgm:resizeHandles val="exact"/>
        </dgm:presLayoutVars>
      </dgm:prSet>
      <dgm:spPr/>
    </dgm:pt>
    <dgm:pt modelId="{0C7D8EE8-50C1-C141-8480-62C614C7CFDF}" type="pres">
      <dgm:prSet presAssocID="{D42B2EAC-3B36-4641-9091-8A3866E919A1}" presName="composite" presStyleCnt="0"/>
      <dgm:spPr/>
    </dgm:pt>
    <dgm:pt modelId="{2CA5991C-4C4D-CD45-877A-C908F10DD8A0}" type="pres">
      <dgm:prSet presAssocID="{D42B2EAC-3B36-4641-9091-8A3866E919A1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94A81CB8-BA5A-2E45-949E-01B17C2C7B0E}" type="pres">
      <dgm:prSet presAssocID="{D42B2EAC-3B36-4641-9091-8A3866E919A1}" presName="desTx" presStyleLbl="alignAccFollowNode1" presStyleIdx="0" presStyleCnt="2">
        <dgm:presLayoutVars>
          <dgm:bulletEnabled val="1"/>
        </dgm:presLayoutVars>
      </dgm:prSet>
      <dgm:spPr/>
    </dgm:pt>
    <dgm:pt modelId="{3078AB13-0A7E-1B40-B6CD-F48BE485933C}" type="pres">
      <dgm:prSet presAssocID="{8BAE3398-514A-3543-B242-DE111655C94C}" presName="space" presStyleCnt="0"/>
      <dgm:spPr/>
    </dgm:pt>
    <dgm:pt modelId="{0A5EA1AF-3083-3D4F-B59F-FF57A1E87062}" type="pres">
      <dgm:prSet presAssocID="{0E9D23DC-2134-D647-86A0-50CECE752BDA}" presName="composite" presStyleCnt="0"/>
      <dgm:spPr/>
    </dgm:pt>
    <dgm:pt modelId="{3EA0A35C-330D-4F47-9199-AF211B29CCA1}" type="pres">
      <dgm:prSet presAssocID="{0E9D23DC-2134-D647-86A0-50CECE752BDA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67F0F544-BD43-034C-B73D-C43EE38A2224}" type="pres">
      <dgm:prSet presAssocID="{0E9D23DC-2134-D647-86A0-50CECE752BDA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F666C301-0132-8343-B0B0-65BA9E84CD74}" srcId="{0E9D23DC-2134-D647-86A0-50CECE752BDA}" destId="{78E0ED47-372B-944E-BFBA-239088C96DE9}" srcOrd="0" destOrd="0" parTransId="{546D80F1-AFCB-704D-907F-1ABC27B1C405}" sibTransId="{C48566A3-414E-E74D-9C61-617173831518}"/>
    <dgm:cxn modelId="{B0C4540D-2639-DD40-8F5F-FE34740209C3}" srcId="{C75A6A4B-496B-A746-B289-2E9F11575D1C}" destId="{0E9D23DC-2134-D647-86A0-50CECE752BDA}" srcOrd="1" destOrd="0" parTransId="{49044796-DC56-4542-8BBB-FC53FF80FD22}" sibTransId="{83C1CB04-C34E-B748-AE3E-6C15F78133B5}"/>
    <dgm:cxn modelId="{60B9D80F-343C-A346-8051-82E7FE83065B}" srcId="{D42B2EAC-3B36-4641-9091-8A3866E919A1}" destId="{7E12D3ED-29F2-0C4F-A9AC-99538F67B397}" srcOrd="0" destOrd="0" parTransId="{7BB58CC7-9594-F94C-9B87-20D95467E7E8}" sibTransId="{3FC12B22-70D3-6945-A8E7-589ADF73C399}"/>
    <dgm:cxn modelId="{DBD7C629-2E84-A24C-AA62-0DBE70C51808}" type="presOf" srcId="{C75A6A4B-496B-A746-B289-2E9F11575D1C}" destId="{1609BE62-C34A-8A40-80DF-F437FB2A1088}" srcOrd="0" destOrd="0" presId="urn:microsoft.com/office/officeart/2005/8/layout/hList1"/>
    <dgm:cxn modelId="{61264D8E-0E89-9C4D-A6E1-BA9392E5722F}" type="presOf" srcId="{D42B2EAC-3B36-4641-9091-8A3866E919A1}" destId="{2CA5991C-4C4D-CD45-877A-C908F10DD8A0}" srcOrd="0" destOrd="0" presId="urn:microsoft.com/office/officeart/2005/8/layout/hList1"/>
    <dgm:cxn modelId="{A9D566B4-AFD9-9C4B-9034-FDEF5AE025FC}" srcId="{C75A6A4B-496B-A746-B289-2E9F11575D1C}" destId="{D42B2EAC-3B36-4641-9091-8A3866E919A1}" srcOrd="0" destOrd="0" parTransId="{027F6925-B622-AD43-87DC-E4A60A91A8A6}" sibTransId="{8BAE3398-514A-3543-B242-DE111655C94C}"/>
    <dgm:cxn modelId="{C6ED31C0-3050-D846-A359-03FDF6842FEC}" type="presOf" srcId="{7E12D3ED-29F2-0C4F-A9AC-99538F67B397}" destId="{94A81CB8-BA5A-2E45-949E-01B17C2C7B0E}" srcOrd="0" destOrd="0" presId="urn:microsoft.com/office/officeart/2005/8/layout/hList1"/>
    <dgm:cxn modelId="{8D7874C9-FBB4-9D4E-BDCF-99B9FB91A888}" type="presOf" srcId="{78E0ED47-372B-944E-BFBA-239088C96DE9}" destId="{67F0F544-BD43-034C-B73D-C43EE38A2224}" srcOrd="0" destOrd="0" presId="urn:microsoft.com/office/officeart/2005/8/layout/hList1"/>
    <dgm:cxn modelId="{813C19ED-3CD9-8A42-8BFF-05E3ACB652B8}" type="presOf" srcId="{0E9D23DC-2134-D647-86A0-50CECE752BDA}" destId="{3EA0A35C-330D-4F47-9199-AF211B29CCA1}" srcOrd="0" destOrd="0" presId="urn:microsoft.com/office/officeart/2005/8/layout/hList1"/>
    <dgm:cxn modelId="{52B056E1-59B0-414D-9015-7C25F9BD150C}" type="presParOf" srcId="{1609BE62-C34A-8A40-80DF-F437FB2A1088}" destId="{0C7D8EE8-50C1-C141-8480-62C614C7CFDF}" srcOrd="0" destOrd="0" presId="urn:microsoft.com/office/officeart/2005/8/layout/hList1"/>
    <dgm:cxn modelId="{9C9B0F84-E766-984E-9624-A47CFEAF5B74}" type="presParOf" srcId="{0C7D8EE8-50C1-C141-8480-62C614C7CFDF}" destId="{2CA5991C-4C4D-CD45-877A-C908F10DD8A0}" srcOrd="0" destOrd="0" presId="urn:microsoft.com/office/officeart/2005/8/layout/hList1"/>
    <dgm:cxn modelId="{C58F00AA-8FA8-3844-A50D-AB28B22BA07D}" type="presParOf" srcId="{0C7D8EE8-50C1-C141-8480-62C614C7CFDF}" destId="{94A81CB8-BA5A-2E45-949E-01B17C2C7B0E}" srcOrd="1" destOrd="0" presId="urn:microsoft.com/office/officeart/2005/8/layout/hList1"/>
    <dgm:cxn modelId="{0CA6B794-AA46-AA4F-8622-30F922225075}" type="presParOf" srcId="{1609BE62-C34A-8A40-80DF-F437FB2A1088}" destId="{3078AB13-0A7E-1B40-B6CD-F48BE485933C}" srcOrd="1" destOrd="0" presId="urn:microsoft.com/office/officeart/2005/8/layout/hList1"/>
    <dgm:cxn modelId="{A1E0128E-10FD-6243-9FD8-114C10709D3F}" type="presParOf" srcId="{1609BE62-C34A-8A40-80DF-F437FB2A1088}" destId="{0A5EA1AF-3083-3D4F-B59F-FF57A1E87062}" srcOrd="2" destOrd="0" presId="urn:microsoft.com/office/officeart/2005/8/layout/hList1"/>
    <dgm:cxn modelId="{82CDC741-E4BE-9B46-82EF-0D7159A30E97}" type="presParOf" srcId="{0A5EA1AF-3083-3D4F-B59F-FF57A1E87062}" destId="{3EA0A35C-330D-4F47-9199-AF211B29CCA1}" srcOrd="0" destOrd="0" presId="urn:microsoft.com/office/officeart/2005/8/layout/hList1"/>
    <dgm:cxn modelId="{5098E958-7292-A842-BC68-53C08CB98287}" type="presParOf" srcId="{0A5EA1AF-3083-3D4F-B59F-FF57A1E87062}" destId="{67F0F544-BD43-034C-B73D-C43EE38A222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B1FC3C-D6C5-E746-BCC7-B95B8CA55763}">
      <dsp:nvSpPr>
        <dsp:cNvPr id="0" name=""/>
        <dsp:cNvSpPr/>
      </dsp:nvSpPr>
      <dsp:spPr>
        <a:xfrm>
          <a:off x="2900844" y="2761"/>
          <a:ext cx="2308862" cy="11544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Communautaires :</a:t>
          </a:r>
        </a:p>
      </dsp:txBody>
      <dsp:txXfrm>
        <a:off x="2934656" y="36573"/>
        <a:ext cx="2241238" cy="1086807"/>
      </dsp:txXfrm>
    </dsp:sp>
    <dsp:sp modelId="{E125A71D-CBA7-EA42-BCAD-F096FCD76EF0}">
      <dsp:nvSpPr>
        <dsp:cNvPr id="0" name=""/>
        <dsp:cNvSpPr/>
      </dsp:nvSpPr>
      <dsp:spPr>
        <a:xfrm>
          <a:off x="3131730" y="1157193"/>
          <a:ext cx="230886" cy="865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5823"/>
              </a:lnTo>
              <a:lnTo>
                <a:pt x="230886" y="8658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62BC49-E479-9744-85BC-152980494239}">
      <dsp:nvSpPr>
        <dsp:cNvPr id="0" name=""/>
        <dsp:cNvSpPr/>
      </dsp:nvSpPr>
      <dsp:spPr>
        <a:xfrm>
          <a:off x="3362616" y="1445800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Centralisées</a:t>
          </a:r>
        </a:p>
      </dsp:txBody>
      <dsp:txXfrm>
        <a:off x="3396428" y="1479612"/>
        <a:ext cx="1779466" cy="1086807"/>
      </dsp:txXfrm>
    </dsp:sp>
    <dsp:sp modelId="{80C75345-452D-6148-B020-9790EF2C8F23}">
      <dsp:nvSpPr>
        <dsp:cNvPr id="0" name=""/>
        <dsp:cNvSpPr/>
      </dsp:nvSpPr>
      <dsp:spPr>
        <a:xfrm>
          <a:off x="3131730" y="1157193"/>
          <a:ext cx="230886" cy="2308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08862"/>
              </a:lnTo>
              <a:lnTo>
                <a:pt x="230886" y="23088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C3153-FCF3-BC4F-A375-9A1704BECC6D}">
      <dsp:nvSpPr>
        <dsp:cNvPr id="0" name=""/>
        <dsp:cNvSpPr/>
      </dsp:nvSpPr>
      <dsp:spPr>
        <a:xfrm>
          <a:off x="3362616" y="2888839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Par reconnaissance mutuelle</a:t>
          </a:r>
        </a:p>
      </dsp:txBody>
      <dsp:txXfrm>
        <a:off x="3396428" y="2922651"/>
        <a:ext cx="1779466" cy="1086807"/>
      </dsp:txXfrm>
    </dsp:sp>
    <dsp:sp modelId="{C362A2F2-9154-774B-83C3-C64D6B898F09}">
      <dsp:nvSpPr>
        <dsp:cNvPr id="0" name=""/>
        <dsp:cNvSpPr/>
      </dsp:nvSpPr>
      <dsp:spPr>
        <a:xfrm>
          <a:off x="3131730" y="1157193"/>
          <a:ext cx="230886" cy="37519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51901"/>
              </a:lnTo>
              <a:lnTo>
                <a:pt x="230886" y="375190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F05576-C386-3142-BE27-DAD41DABF6DE}">
      <dsp:nvSpPr>
        <dsp:cNvPr id="0" name=""/>
        <dsp:cNvSpPr/>
      </dsp:nvSpPr>
      <dsp:spPr>
        <a:xfrm>
          <a:off x="3362616" y="4331878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Décentralisées</a:t>
          </a:r>
        </a:p>
      </dsp:txBody>
      <dsp:txXfrm>
        <a:off x="3396428" y="4365690"/>
        <a:ext cx="1779466" cy="1086807"/>
      </dsp:txXfrm>
    </dsp:sp>
    <dsp:sp modelId="{60D4B087-8E0A-C244-A964-CCB5C63A8965}">
      <dsp:nvSpPr>
        <dsp:cNvPr id="0" name=""/>
        <dsp:cNvSpPr/>
      </dsp:nvSpPr>
      <dsp:spPr>
        <a:xfrm>
          <a:off x="5786922" y="2761"/>
          <a:ext cx="2308862" cy="115443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400" kern="1200" dirty="0"/>
            <a:t>Nationales :</a:t>
          </a:r>
        </a:p>
      </dsp:txBody>
      <dsp:txXfrm>
        <a:off x="5820734" y="36573"/>
        <a:ext cx="2241238" cy="1086807"/>
      </dsp:txXfrm>
    </dsp:sp>
    <dsp:sp modelId="{BB478F0E-04AB-BC40-9875-D57CB07AB765}">
      <dsp:nvSpPr>
        <dsp:cNvPr id="0" name=""/>
        <dsp:cNvSpPr/>
      </dsp:nvSpPr>
      <dsp:spPr>
        <a:xfrm>
          <a:off x="6017808" y="1157193"/>
          <a:ext cx="230886" cy="8658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5823"/>
              </a:lnTo>
              <a:lnTo>
                <a:pt x="230886" y="8658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0A7209-C70B-F046-AB59-5A45D474EA13}">
      <dsp:nvSpPr>
        <dsp:cNvPr id="0" name=""/>
        <dsp:cNvSpPr/>
      </dsp:nvSpPr>
      <dsp:spPr>
        <a:xfrm>
          <a:off x="6248694" y="1445800"/>
          <a:ext cx="1847090" cy="115443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24130" rIns="36195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900" kern="1200" dirty="0"/>
            <a:t>Uniquement pour le territoire national</a:t>
          </a:r>
        </a:p>
      </dsp:txBody>
      <dsp:txXfrm>
        <a:off x="6282506" y="1479612"/>
        <a:ext cx="1779466" cy="10868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A5991C-4C4D-CD45-877A-C908F10DD8A0}">
      <dsp:nvSpPr>
        <dsp:cNvPr id="0" name=""/>
        <dsp:cNvSpPr/>
      </dsp:nvSpPr>
      <dsp:spPr>
        <a:xfrm>
          <a:off x="40" y="17574"/>
          <a:ext cx="3888673" cy="11016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000" kern="1200" dirty="0"/>
            <a:t>Si le mdc n’est pas remboursable :</a:t>
          </a:r>
        </a:p>
      </dsp:txBody>
      <dsp:txXfrm>
        <a:off x="40" y="17574"/>
        <a:ext cx="3888673" cy="1101692"/>
      </dsp:txXfrm>
    </dsp:sp>
    <dsp:sp modelId="{94A81CB8-BA5A-2E45-949E-01B17C2C7B0E}">
      <dsp:nvSpPr>
        <dsp:cNvPr id="0" name=""/>
        <dsp:cNvSpPr/>
      </dsp:nvSpPr>
      <dsp:spPr>
        <a:xfrm>
          <a:off x="40" y="1119267"/>
          <a:ext cx="3888673" cy="1317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3000" kern="1200" dirty="0"/>
            <a:t>Prix libre</a:t>
          </a:r>
        </a:p>
      </dsp:txBody>
      <dsp:txXfrm>
        <a:off x="40" y="1119267"/>
        <a:ext cx="3888673" cy="1317600"/>
      </dsp:txXfrm>
    </dsp:sp>
    <dsp:sp modelId="{3EA0A35C-330D-4F47-9199-AF211B29CCA1}">
      <dsp:nvSpPr>
        <dsp:cNvPr id="0" name=""/>
        <dsp:cNvSpPr/>
      </dsp:nvSpPr>
      <dsp:spPr>
        <a:xfrm>
          <a:off x="4433128" y="17574"/>
          <a:ext cx="3888673" cy="11016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3000" kern="1200" dirty="0"/>
            <a:t>Si le mdc est remboursable :</a:t>
          </a:r>
        </a:p>
      </dsp:txBody>
      <dsp:txXfrm>
        <a:off x="4433128" y="17574"/>
        <a:ext cx="3888673" cy="1101692"/>
      </dsp:txXfrm>
    </dsp:sp>
    <dsp:sp modelId="{67F0F544-BD43-034C-B73D-C43EE38A2224}">
      <dsp:nvSpPr>
        <dsp:cNvPr id="0" name=""/>
        <dsp:cNvSpPr/>
      </dsp:nvSpPr>
      <dsp:spPr>
        <a:xfrm>
          <a:off x="4433128" y="1119267"/>
          <a:ext cx="3888673" cy="1317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fr-FR" sz="3000" kern="1200" dirty="0"/>
            <a:t>Prix fixé par les autorités de santé</a:t>
          </a:r>
        </a:p>
      </dsp:txBody>
      <dsp:txXfrm>
        <a:off x="4433128" y="1119267"/>
        <a:ext cx="3888673" cy="13176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3B3C2-9D2C-2347-811E-1B8FDD5EB2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3153F1D-4DCA-544D-B047-048632F6CD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6CAAD78-10C8-3F46-9E76-793EC14E5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774816C-7E23-5B42-AEAA-084EFAD51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C98D5AC-9612-BB41-A679-409AA5B3B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765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1B262A-DD5C-D844-990E-EDAFCF3A6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520031B-98A2-5A44-864D-C11D05744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9F6607-BD29-0B47-BFB4-30174B6BE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16B4D2-E8C0-EE44-A68E-A6D098112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C2FE43-35A7-044A-9561-C46BA3509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390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DCFAD-B05B-AD40-820C-48A9E5B5C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A310C91-3F64-124C-9BB1-D944EBD39B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19CF85-AB41-E940-933E-012A922C0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FDCF45A-36C5-E341-90CF-4563480DE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D191167-D806-F24F-84DD-E6FCF3E55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612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C3EB2-6104-3C45-AB87-BA2F3C393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5205634-6B57-2648-B54E-4C27DB2839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1C8D7C-6474-7644-94EF-D4F3FCFA80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A6FF63-372F-D34B-A88E-B2012556C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96112E4-D0E5-A743-8520-6C08038BE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874DE11-4C31-D24F-BAB5-C70755AB1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375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AC742F-EF0F-714B-9A52-C9A65BC3B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E0A25BF-6ED7-5E4A-891C-DF6BCD7F68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9F7ECF9-5C27-6E47-850B-FB30957388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B977398-A6A9-D642-9AEC-04AC311EDF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BDCCBFC-ADF0-6E4F-8398-47A4024E14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FFFD315-8876-F040-A7B1-3A9F5540B5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2E70566-97F8-814C-982B-C9C1CD9EF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B92E207-9999-AE47-86BA-5D4EF12FA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8125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3C44A0-5898-5440-8B6A-54D795407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C312BF4-D494-C842-B7E8-F3A15F1E62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7EBA07A-F92F-A641-8159-FFB57DEA1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F59F371-99BE-174B-80A9-3CD23E8C7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594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D32266E-C56F-624E-81B5-013FF9346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EC9A77D1-C22F-D341-913B-CECCA1860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26EDDDF-AA37-884E-927C-C7136201C2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7562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5AEB44-BD4E-B348-84F0-B535989EDA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4246D44-85D3-9B46-9794-1E0C63AF36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81C0A0C-1217-EE45-87E1-400B687646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1BDFABD-A99B-1345-BF59-44188BE63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BD3F76-2944-E847-9931-57D2AA06D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FA7C43C-D622-934B-BAE4-D7E88967A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2818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1D26A5-A569-3F47-81F9-9075446E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DBAB98-2D24-644F-8092-A16566DB41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FABFD0D-78F4-874B-A6FF-05F1FF44D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16BCD81-9C50-7441-A59D-F3BB3638B4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869B76B-41A9-844D-AD8B-D061AD605F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74022B7-3CD9-C142-ADAA-F323356A7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17925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BA137F-A4D3-BB43-A0E8-B03A46E58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AFF899C-3A7F-F34D-93D8-EF46274957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8C99736-20F5-6548-8DDD-9694F3A868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6400411-8331-9848-84CD-9331D59E58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84E089-143E-B34A-878D-8F69C3A50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4817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9896B68-F155-C445-A3D6-F5956B8713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FCFD918-9B90-4A4A-9A31-2F9F4BC04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4123C4-A0C4-5741-91D9-E1732B728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113790-D4C5-BF42-9C88-C9C69B957D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54B478-D240-6C44-9244-D3DA54EC4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310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D51DA4C-8D09-C640-AA42-D3110AACE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D5F6160-2DD3-8D4C-82EC-77DE261156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2E01289-79BD-1E4C-AD6B-52E63D3C12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197C55-81F2-7C4A-9FDA-B06D8488487E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7158D7-3BD8-D744-96AB-5116B56FD0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D32615-59BA-3E40-A09E-5F259F9DD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686018-10E5-7047-933A-B9D5621C5CB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86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 ?><Relationships xmlns="http://schemas.openxmlformats.org/package/2006/relationships"><Relationship Id="rId2" Target="../media/image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 ?><Relationships xmlns="http://schemas.openxmlformats.org/package/2006/relationships"><Relationship Id="rId2" Target="../media/image1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0.xml.rels><?xml version="1.0" encoding="UTF-8" standalone="yes" ?><Relationships xmlns="http://schemas.openxmlformats.org/package/2006/relationships"><Relationship Id="rId3" Target="../media/image13.jpg" Type="http://schemas.openxmlformats.org/officeDocument/2006/relationships/image"/><Relationship Id="rId2" Target="../media/image12.jpeg" Type="http://schemas.openxmlformats.org/officeDocument/2006/relationships/image"/><Relationship Id="rId1" Target="../slideLayouts/slideLayout2.xml" Type="http://schemas.openxmlformats.org/officeDocument/2006/relationships/slideLayout"/><Relationship Id="rId5" Target="../media/image15.png" Type="http://schemas.openxmlformats.org/officeDocument/2006/relationships/image"/><Relationship Id="rId4" Target="../media/image14.png" Type="http://schemas.openxmlformats.org/officeDocument/2006/relationships/image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9512F7C5-E3F0-5348-964F-9C38E01789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fr-FR" sz="56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STRUCTURES DE RÉGULATION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6A73105-FF8E-FF4A-91D0-711DE4362B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06252" y="5436302"/>
            <a:ext cx="6105194" cy="682079"/>
          </a:xfrm>
        </p:spPr>
        <p:txBody>
          <a:bodyPr>
            <a:normAutofit/>
          </a:bodyPr>
          <a:lstStyle/>
          <a:p>
            <a:r>
              <a:rPr lang="fr-FR" dirty="0">
                <a:solidFill>
                  <a:srgbClr val="FFFFFF"/>
                </a:solidFill>
              </a:rPr>
              <a:t>By </a:t>
            </a:r>
            <a:r>
              <a:rPr lang="fr-FR" dirty="0" err="1">
                <a:solidFill>
                  <a:srgbClr val="FFFFFF"/>
                </a:solidFill>
              </a:rPr>
              <a:t>LuciFair</a:t>
            </a:r>
            <a:endParaRPr lang="fr-FR" dirty="0">
              <a:solidFill>
                <a:srgbClr val="FFFFFF"/>
              </a:solidFill>
            </a:endParaRPr>
          </a:p>
        </p:txBody>
      </p:sp>
      <p:pic>
        <p:nvPicPr>
          <p:cNvPr id="5" name="Image 4" descr="Une image contenant dessin&#10;&#10;Description générée automatiquement">
            <a:extLst>
              <a:ext uri="{FF2B5EF4-FFF2-40B4-BE49-F238E27FC236}">
                <a16:creationId xmlns:a16="http://schemas.microsoft.com/office/drawing/2014/main" id="{8DB43F24-6CC4-7C45-8735-92B5101B0A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8370" y="5777341"/>
            <a:ext cx="949434" cy="930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7753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16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11F9573-F873-D743-A743-92FD411B7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I/ L’EMA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B40A99-9545-4741-8CCC-DD54700EA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fr-FR" sz="2400" b="1" dirty="0"/>
              <a:t>= Agence Européenne du Médicament</a:t>
            </a:r>
          </a:p>
          <a:p>
            <a:r>
              <a:rPr lang="fr-FR" sz="2400" dirty="0"/>
              <a:t>Regroupe les </a:t>
            </a:r>
            <a:r>
              <a:rPr lang="fr-FR" sz="2400" b="1" dirty="0"/>
              <a:t>agences nationales </a:t>
            </a:r>
            <a:r>
              <a:rPr lang="fr-FR" sz="2400" dirty="0"/>
              <a:t>de </a:t>
            </a:r>
            <a:r>
              <a:rPr lang="fr-FR" sz="2400" dirty="0">
                <a:solidFill>
                  <a:srgbClr val="FF0000"/>
                </a:solidFill>
              </a:rPr>
              <a:t>27 pays</a:t>
            </a:r>
          </a:p>
          <a:p>
            <a:r>
              <a:rPr lang="fr-FR" sz="2400" b="1" dirty="0">
                <a:solidFill>
                  <a:srgbClr val="FF0000"/>
                </a:solidFill>
              </a:rPr>
              <a:t>S’OCCUPE DES MÉDICAMENTS HUMAINS ET VÉTÉRINAIRES</a:t>
            </a:r>
          </a:p>
          <a:p>
            <a:r>
              <a:rPr lang="fr-FR" sz="2400" b="1" dirty="0"/>
              <a:t>Évalue les AMM </a:t>
            </a:r>
            <a:r>
              <a:rPr lang="fr-FR" sz="2400" dirty="0"/>
              <a:t>(=Autorisation de mise sur le marché)</a:t>
            </a:r>
          </a:p>
          <a:p>
            <a:r>
              <a:rPr lang="fr-FR" sz="2400" dirty="0"/>
              <a:t>Élabore différentes </a:t>
            </a:r>
            <a:r>
              <a:rPr lang="fr-FR" sz="2400" b="1" dirty="0"/>
              <a:t>guidelines</a:t>
            </a:r>
            <a:r>
              <a:rPr lang="fr-FR" sz="2400" dirty="0"/>
              <a:t> ou </a:t>
            </a:r>
            <a:r>
              <a:rPr lang="fr-FR" sz="2400" b="1" dirty="0"/>
              <a:t>recommandations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03A7B03-E723-964D-8D21-BD32BEADB1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9219" y="927982"/>
            <a:ext cx="2057400" cy="97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2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Rectangle 5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FFDD6BC-3B76-764D-9379-7BA7EAC5D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3467"/>
            <a:ext cx="12192000" cy="744836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571500" indent="-571500" algn="ctr"/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L’EMA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est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composée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de 7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comités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Arial Rounded MT Bold" panose="020F0704030504030204" pitchFamily="34" charset="77"/>
              </a:rPr>
              <a:t>scientifiques</a:t>
            </a:r>
            <a:r>
              <a:rPr lang="en-US" sz="3200" kern="1200" dirty="0">
                <a:solidFill>
                  <a:schemeClr val="bg1"/>
                </a:solidFill>
                <a:latin typeface="Arial Rounded MT Bold" panose="020F0704030504030204" pitchFamily="34" charset="77"/>
              </a:rPr>
              <a:t> +++</a:t>
            </a:r>
          </a:p>
        </p:txBody>
      </p:sp>
      <p:graphicFrame>
        <p:nvGraphicFramePr>
          <p:cNvPr id="39" name="Espace réservé du contenu 3">
            <a:extLst>
              <a:ext uri="{FF2B5EF4-FFF2-40B4-BE49-F238E27FC236}">
                <a16:creationId xmlns:a16="http://schemas.microsoft.com/office/drawing/2014/main" id="{EF8C89B7-A0BF-C749-A2EE-40AC3574DF8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29351043"/>
              </p:ext>
            </p:extLst>
          </p:nvPr>
        </p:nvGraphicFramePr>
        <p:xfrm>
          <a:off x="643467" y="1841567"/>
          <a:ext cx="10905067" cy="4061522"/>
        </p:xfrm>
        <a:graphic>
          <a:graphicData uri="http://schemas.openxmlformats.org/drawingml/2006/table">
            <a:tbl>
              <a:tblPr firstRow="1" bandRow="1"/>
              <a:tblGrid>
                <a:gridCol w="1263500">
                  <a:extLst>
                    <a:ext uri="{9D8B030D-6E8A-4147-A177-3AD203B41FA5}">
                      <a16:colId xmlns:a16="http://schemas.microsoft.com/office/drawing/2014/main" val="639290129"/>
                    </a:ext>
                  </a:extLst>
                </a:gridCol>
                <a:gridCol w="4887706">
                  <a:extLst>
                    <a:ext uri="{9D8B030D-6E8A-4147-A177-3AD203B41FA5}">
                      <a16:colId xmlns:a16="http://schemas.microsoft.com/office/drawing/2014/main" val="1039226764"/>
                    </a:ext>
                  </a:extLst>
                </a:gridCol>
                <a:gridCol w="4753861">
                  <a:extLst>
                    <a:ext uri="{9D8B030D-6E8A-4147-A177-3AD203B41FA5}">
                      <a16:colId xmlns:a16="http://schemas.microsoft.com/office/drawing/2014/main" val="359971257"/>
                    </a:ext>
                  </a:extLst>
                </a:gridCol>
              </a:tblGrid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CHMP 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médicaments à usage humain</a:t>
                      </a:r>
                      <a:endParaRPr lang="fr-FR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Tous les médicaments à usage humain passent par une validation du CHMP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717874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PRAC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 pharmacovigilance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Miroir du CHMP, pour la sécurité du médicament (réunions tous les mois)</a:t>
                      </a:r>
                      <a:endParaRPr lang="fr-FR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8241239"/>
                  </a:ext>
                </a:extLst>
              </a:tr>
              <a:tr h="39101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CVMP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médicaments à usage vétérinaire</a:t>
                      </a:r>
                      <a:endParaRPr lang="fr-FR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Equivalent du CHMP pour les animaux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1785698"/>
                  </a:ext>
                </a:extLst>
              </a:tr>
              <a:tr h="391016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COMP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médicaments orphelins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Pour les maladies rares (voir p8)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2974596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PDCO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pédiatrique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700" b="0" i="0" u="none" strike="noStrike">
                          <a:effectLst/>
                          <a:latin typeface="Helvetica" panose="020B0604020202020204" pitchFamily="34" charset="0"/>
                        </a:rPr>
                      </a:b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2451165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HMPC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médicaments à base de plante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sng" strike="noStrike">
                          <a:solidFill>
                            <a:srgbClr val="149A8B"/>
                          </a:solidFill>
                          <a:effectLst/>
                          <a:latin typeface="Arial" panose="020B0604020202020204" pitchFamily="34" charset="0"/>
                        </a:rPr>
                        <a:t>Ex</a:t>
                      </a:r>
                      <a:r>
                        <a:rPr lang="fr-FR" sz="1700" b="0" i="0" u="none" strike="noStrike">
                          <a:solidFill>
                            <a:srgbClr val="149A8B"/>
                          </a:solidFill>
                          <a:effectLst/>
                          <a:latin typeface="Arial" panose="020B0604020202020204" pitchFamily="34" charset="0"/>
                        </a:rPr>
                        <a:t>: L’Allemagne aime beaucoup les médicaments à base de plante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EBE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0167108"/>
                  </a:ext>
                </a:extLst>
              </a:tr>
              <a:tr h="655898"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 Rounded MT Bold" panose="020F0704030504030204" pitchFamily="34" charset="0"/>
                        </a:rPr>
                        <a:t>CAT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17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Comité des thérapies innovantes</a:t>
                      </a:r>
                      <a:endParaRPr lang="fr-FR" sz="17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br>
                        <a:rPr lang="fr-FR" sz="1700" b="0" i="0" u="none" strike="noStrike" dirty="0">
                          <a:effectLst/>
                          <a:latin typeface="Helvetica" panose="020B0604020202020204" pitchFamily="34" charset="0"/>
                        </a:rPr>
                      </a:br>
                      <a:endParaRPr lang="fr-FR" sz="17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38616" marR="38616" marT="38616" marB="38616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219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7551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47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8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9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0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re 1">
            <a:extLst>
              <a:ext uri="{FF2B5EF4-FFF2-40B4-BE49-F238E27FC236}">
                <a16:creationId xmlns:a16="http://schemas.microsoft.com/office/drawing/2014/main" id="{860EA532-B414-E344-B64D-2BEB1399DB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II/ Le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ministère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 de la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Santé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 et de la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Solidarité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 </a:t>
            </a:r>
            <a:r>
              <a:rPr lang="en-US" sz="4000" dirty="0" err="1">
                <a:solidFill>
                  <a:srgbClr val="FFFFFF"/>
                </a:solidFill>
                <a:latin typeface="Arial Rounded MT Bold" panose="020F0704030504030204" pitchFamily="34" charset="77"/>
              </a:rPr>
              <a:t>nationale</a:t>
            </a:r>
            <a:r>
              <a:rPr lang="en-US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 :</a:t>
            </a:r>
          </a:p>
        </p:txBody>
      </p:sp>
      <p:sp>
        <p:nvSpPr>
          <p:cNvPr id="27" name="Content Placeholder 26">
            <a:extLst>
              <a:ext uri="{FF2B5EF4-FFF2-40B4-BE49-F238E27FC236}">
                <a16:creationId xmlns:a16="http://schemas.microsoft.com/office/drawing/2014/main" id="{ABDE8797-4CA5-456B-B38A-3D8849ED89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4164" y="2676674"/>
            <a:ext cx="4053545" cy="3563159"/>
          </a:xfrm>
        </p:spPr>
        <p:txBody>
          <a:bodyPr>
            <a:normAutofit/>
          </a:bodyPr>
          <a:lstStyle/>
          <a:p>
            <a:r>
              <a:rPr lang="en-US" sz="1700" dirty="0"/>
              <a:t>Il </a:t>
            </a:r>
            <a:r>
              <a:rPr lang="en-US" sz="1700" dirty="0" err="1"/>
              <a:t>s’appuie</a:t>
            </a:r>
            <a:r>
              <a:rPr lang="en-US" sz="1700" dirty="0"/>
              <a:t> sur </a:t>
            </a:r>
            <a:r>
              <a:rPr lang="en-US" sz="1700" dirty="0" err="1"/>
              <a:t>plusieurs</a:t>
            </a:r>
            <a:r>
              <a:rPr lang="en-US" sz="1700" dirty="0"/>
              <a:t> </a:t>
            </a:r>
            <a:r>
              <a:rPr lang="en-US" sz="1700" b="1" dirty="0" err="1"/>
              <a:t>agences</a:t>
            </a:r>
            <a:r>
              <a:rPr lang="en-US" sz="1700" dirty="0"/>
              <a:t> </a:t>
            </a:r>
            <a:r>
              <a:rPr lang="en-US" sz="1700" b="1" dirty="0"/>
              <a:t>sous </a:t>
            </a:r>
            <a:r>
              <a:rPr lang="en-US" sz="1700" b="1" dirty="0" err="1"/>
              <a:t>tutelles</a:t>
            </a:r>
            <a:r>
              <a:rPr lang="en-US" sz="1700" b="1" dirty="0"/>
              <a:t> </a:t>
            </a:r>
            <a:r>
              <a:rPr lang="en-US" sz="1700" b="1" dirty="0" err="1"/>
              <a:t>ou</a:t>
            </a:r>
            <a:r>
              <a:rPr lang="en-US" sz="1700" b="1" dirty="0"/>
              <a:t> </a:t>
            </a:r>
            <a:r>
              <a:rPr lang="en-US" sz="1700" b="1" dirty="0" err="1"/>
              <a:t>indépendantes</a:t>
            </a:r>
            <a:r>
              <a:rPr lang="en-US" sz="1700" dirty="0"/>
              <a:t>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700" dirty="0"/>
              <a:t>La </a:t>
            </a:r>
            <a:r>
              <a:rPr lang="en-US" sz="1700" dirty="0">
                <a:solidFill>
                  <a:srgbClr val="FF0000"/>
                </a:solidFill>
              </a:rPr>
              <a:t>DGS</a:t>
            </a:r>
            <a:r>
              <a:rPr lang="en-US" sz="1700" dirty="0"/>
              <a:t> (=Direction Générale de la </a:t>
            </a:r>
            <a:r>
              <a:rPr lang="en-US" sz="1700" dirty="0" err="1"/>
              <a:t>Santé</a:t>
            </a:r>
            <a:r>
              <a:rPr lang="en-US" sz="1700" dirty="0"/>
              <a:t>);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700" dirty="0"/>
              <a:t>Les </a:t>
            </a:r>
            <a:r>
              <a:rPr lang="en-US" sz="1700" dirty="0">
                <a:solidFill>
                  <a:srgbClr val="FF0000"/>
                </a:solidFill>
              </a:rPr>
              <a:t>ARS</a:t>
            </a:r>
            <a:r>
              <a:rPr lang="en-US" sz="1700" dirty="0"/>
              <a:t> (=</a:t>
            </a:r>
            <a:r>
              <a:rPr lang="en-US" sz="1700" dirty="0" err="1"/>
              <a:t>Agences</a:t>
            </a:r>
            <a:r>
              <a:rPr lang="en-US" sz="1700" dirty="0"/>
              <a:t> </a:t>
            </a:r>
            <a:r>
              <a:rPr lang="en-US" sz="1700" dirty="0" err="1"/>
              <a:t>Régionales</a:t>
            </a:r>
            <a:r>
              <a:rPr lang="en-US" sz="1700" dirty="0"/>
              <a:t> de </a:t>
            </a:r>
            <a:r>
              <a:rPr lang="en-US" sz="1700" dirty="0" err="1"/>
              <a:t>Santé</a:t>
            </a:r>
            <a:r>
              <a:rPr lang="en-US" sz="1700" dirty="0"/>
              <a:t>);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sz="1700" dirty="0"/>
              <a:t>La </a:t>
            </a:r>
            <a:r>
              <a:rPr lang="en-US" sz="1700" dirty="0">
                <a:solidFill>
                  <a:srgbClr val="FF0000"/>
                </a:solidFill>
              </a:rPr>
              <a:t>DGOS</a:t>
            </a:r>
            <a:r>
              <a:rPr lang="en-US" sz="1700" dirty="0"/>
              <a:t> (=Direction Générale de </a:t>
            </a:r>
            <a:r>
              <a:rPr lang="en-US" sz="1700" dirty="0" err="1"/>
              <a:t>l’Offre</a:t>
            </a:r>
            <a:r>
              <a:rPr lang="en-US" sz="1700" dirty="0"/>
              <a:t> de </a:t>
            </a:r>
            <a:r>
              <a:rPr lang="en-US" sz="1700" dirty="0" err="1"/>
              <a:t>Soin</a:t>
            </a:r>
            <a:r>
              <a:rPr lang="en-US" sz="1700" dirty="0"/>
              <a:t>).</a:t>
            </a:r>
          </a:p>
          <a:p>
            <a:pPr>
              <a:buFont typeface="Courier New" panose="02070309020205020404" pitchFamily="49" charset="0"/>
              <a:buChar char="o"/>
            </a:pPr>
            <a:endParaRPr lang="en-US" sz="1700" dirty="0"/>
          </a:p>
          <a:p>
            <a:pPr>
              <a:buFont typeface="Wingdings" pitchFamily="2" charset="2"/>
              <a:buChar char="Ø"/>
            </a:pPr>
            <a:r>
              <a:rPr lang="en-US" sz="1700" b="1" dirty="0">
                <a:solidFill>
                  <a:srgbClr val="FF0000"/>
                </a:solidFill>
              </a:rPr>
              <a:t>La DGS </a:t>
            </a:r>
            <a:r>
              <a:rPr lang="en-US" sz="1700" b="1" dirty="0" err="1">
                <a:solidFill>
                  <a:srgbClr val="FF0000"/>
                </a:solidFill>
              </a:rPr>
              <a:t>décide</a:t>
            </a:r>
            <a:r>
              <a:rPr lang="en-US" sz="1700" b="1" dirty="0">
                <a:solidFill>
                  <a:srgbClr val="FF0000"/>
                </a:solidFill>
              </a:rPr>
              <a:t> de la politique de </a:t>
            </a:r>
            <a:r>
              <a:rPr lang="en-US" sz="1700" b="1" dirty="0" err="1">
                <a:solidFill>
                  <a:srgbClr val="FF0000"/>
                </a:solidFill>
              </a:rPr>
              <a:t>santé</a:t>
            </a:r>
            <a:r>
              <a:rPr lang="en-US" sz="1700" b="1" dirty="0">
                <a:solidFill>
                  <a:srgbClr val="FF0000"/>
                </a:solidFill>
              </a:rPr>
              <a:t> </a:t>
            </a:r>
            <a:r>
              <a:rPr lang="en-US" sz="1700" b="1" dirty="0" err="1">
                <a:solidFill>
                  <a:srgbClr val="FF0000"/>
                </a:solidFill>
              </a:rPr>
              <a:t>tandis</a:t>
            </a:r>
            <a:r>
              <a:rPr lang="en-US" sz="1700" b="1" dirty="0">
                <a:solidFill>
                  <a:srgbClr val="FF0000"/>
                </a:solidFill>
              </a:rPr>
              <a:t> que la DGOS applique les </a:t>
            </a:r>
            <a:r>
              <a:rPr lang="en-US" sz="1700" b="1" dirty="0" err="1">
                <a:solidFill>
                  <a:srgbClr val="FF0000"/>
                </a:solidFill>
              </a:rPr>
              <a:t>décisions</a:t>
            </a:r>
            <a:r>
              <a:rPr lang="en-US" sz="1700" b="1" dirty="0">
                <a:solidFill>
                  <a:srgbClr val="FF0000"/>
                </a:solidFill>
              </a:rPr>
              <a:t>.</a:t>
            </a:r>
          </a:p>
          <a:p>
            <a:endParaRPr lang="en-US" sz="1700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33D8B2-54AC-7949-8FAE-637B2B890A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6" r="1518" b="-3"/>
          <a:stretch/>
        </p:blipFill>
        <p:spPr>
          <a:xfrm>
            <a:off x="5944847" y="2378076"/>
            <a:ext cx="5606967" cy="4160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380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BFE81A5-9613-4D4B-9514-DC978CB6A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III/ L’ANSM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C99FA8C-C964-B447-95BE-7E6C2F67C3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r>
              <a:rPr lang="fr-FR" sz="2400" dirty="0"/>
              <a:t>=</a:t>
            </a:r>
            <a:r>
              <a:rPr lang="fr-FR" sz="2400" b="1" dirty="0"/>
              <a:t>Agence Nationale de Sécurité du Médicament et des produits de santé</a:t>
            </a:r>
          </a:p>
          <a:p>
            <a:r>
              <a:rPr lang="fr-FR" sz="2400" dirty="0"/>
              <a:t>Elle remplace </a:t>
            </a:r>
            <a:r>
              <a:rPr lang="fr-FR" sz="2400" b="1" dirty="0"/>
              <a:t>l’AFSSAPS</a:t>
            </a:r>
            <a:r>
              <a:rPr lang="fr-FR" sz="2400" dirty="0"/>
              <a:t> le </a:t>
            </a:r>
            <a:r>
              <a:rPr lang="fr-FR" sz="2400" dirty="0">
                <a:solidFill>
                  <a:srgbClr val="FF0000"/>
                </a:solidFill>
              </a:rPr>
              <a:t>1</a:t>
            </a:r>
            <a:r>
              <a:rPr lang="fr-FR" sz="2400" baseline="30000" dirty="0">
                <a:solidFill>
                  <a:srgbClr val="FF0000"/>
                </a:solidFill>
              </a:rPr>
              <a:t>er</a:t>
            </a:r>
            <a:r>
              <a:rPr lang="fr-FR" sz="2400" dirty="0">
                <a:solidFill>
                  <a:srgbClr val="FF0000"/>
                </a:solidFill>
              </a:rPr>
              <a:t> mai 2012</a:t>
            </a:r>
            <a:r>
              <a:rPr lang="fr-FR" sz="2400" dirty="0"/>
              <a:t>, suite au </a:t>
            </a:r>
            <a:r>
              <a:rPr lang="fr-FR" sz="2400" u="sng" dirty="0"/>
              <a:t>problème Médiator</a:t>
            </a:r>
            <a:r>
              <a:rPr lang="fr-FR" sz="2400" dirty="0"/>
              <a:t>.</a:t>
            </a:r>
          </a:p>
          <a:p>
            <a:r>
              <a:rPr lang="fr-FR" sz="2400" dirty="0"/>
              <a:t>C’est un </a:t>
            </a:r>
            <a:r>
              <a:rPr lang="fr-FR" sz="2400" b="1" dirty="0"/>
              <a:t>établissement public administratif</a:t>
            </a:r>
            <a:r>
              <a:rPr lang="fr-FR" sz="2400" dirty="0"/>
              <a:t>, sous </a:t>
            </a:r>
            <a:r>
              <a:rPr lang="fr-FR" sz="2400" u="sng" dirty="0"/>
              <a:t>tutelle directe de la DGS</a:t>
            </a:r>
            <a:r>
              <a:rPr lang="fr-FR" sz="2400" dirty="0"/>
              <a:t>.</a:t>
            </a:r>
          </a:p>
          <a:p>
            <a:r>
              <a:rPr lang="fr-FR" sz="2400" dirty="0"/>
              <a:t>Elle garantie la </a:t>
            </a:r>
            <a:r>
              <a:rPr lang="fr-FR" sz="2400" b="1" dirty="0"/>
              <a:t>sécurité des produits de santé </a:t>
            </a:r>
            <a:r>
              <a:rPr lang="fr-FR" sz="2400" dirty="0"/>
              <a:t>destinés </a:t>
            </a:r>
            <a:r>
              <a:rPr lang="fr-FR" sz="2400" dirty="0">
                <a:solidFill>
                  <a:srgbClr val="FF0000"/>
                </a:solidFill>
              </a:rPr>
              <a:t>À L’HOMME UNIQUEMENT </a:t>
            </a:r>
            <a:r>
              <a:rPr lang="fr-FR" sz="2400" dirty="0"/>
              <a:t>(des médicaments aux produits de tatouages).</a:t>
            </a:r>
          </a:p>
          <a:p>
            <a:r>
              <a:rPr lang="fr-FR" sz="2400" dirty="0"/>
              <a:t>Elle est très </a:t>
            </a:r>
            <a:r>
              <a:rPr lang="fr-FR" sz="2400" u="sng" dirty="0"/>
              <a:t>engagée au niveau international </a:t>
            </a:r>
            <a:r>
              <a:rPr lang="fr-FR" sz="2400" dirty="0"/>
              <a:t>et conduit des actions en matière de </a:t>
            </a:r>
            <a:r>
              <a:rPr lang="fr-FR" sz="2400" dirty="0">
                <a:solidFill>
                  <a:srgbClr val="FF0000"/>
                </a:solidFill>
              </a:rPr>
              <a:t>coopération</a:t>
            </a:r>
            <a:r>
              <a:rPr lang="fr-FR" sz="2400" dirty="0"/>
              <a:t> et de </a:t>
            </a:r>
            <a:r>
              <a:rPr lang="fr-FR" sz="2400" dirty="0">
                <a:solidFill>
                  <a:srgbClr val="FF0000"/>
                </a:solidFill>
              </a:rPr>
              <a:t>développement</a:t>
            </a:r>
            <a:r>
              <a:rPr lang="fr-FR" sz="2400" dirty="0"/>
              <a:t>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3D21E19-4C44-DD4D-B3B8-FDD9FEC0C912}"/>
              </a:ext>
            </a:extLst>
          </p:cNvPr>
          <p:cNvSpPr/>
          <p:nvPr/>
        </p:nvSpPr>
        <p:spPr>
          <a:xfrm>
            <a:off x="6627578" y="1022350"/>
            <a:ext cx="4764505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fr-FR" dirty="0"/>
              <a:t>/!\ LE MÉDICAMENT N’EST PAS UN PRODUIT DE CONSOMMATION COMME UN AUTRE /!\</a:t>
            </a:r>
          </a:p>
        </p:txBody>
      </p:sp>
      <p:pic>
        <p:nvPicPr>
          <p:cNvPr id="7" name="Image 6" descr="Une image contenant dessin&#10;&#10;Description générée automatiquement">
            <a:extLst>
              <a:ext uri="{FF2B5EF4-FFF2-40B4-BE49-F238E27FC236}">
                <a16:creationId xmlns:a16="http://schemas.microsoft.com/office/drawing/2014/main" id="{63BB8003-1C56-0041-96B9-722333EC80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7086" y="5791657"/>
            <a:ext cx="2425700" cy="82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479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8823339-3534-6945-97CD-E25C89A20C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884" y="311449"/>
            <a:ext cx="4332307" cy="6179552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Les missions de </a:t>
            </a:r>
            <a:r>
              <a:rPr lang="en-US" sz="4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l’ANSM</a:t>
            </a:r>
            <a:r>
              <a:rPr lang="en-US" sz="4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: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AD38217F-807B-2C42-8B79-E3A134DE6840}"/>
              </a:ext>
            </a:extLst>
          </p:cNvPr>
          <p:cNvSpPr txBox="1"/>
          <p:nvPr/>
        </p:nvSpPr>
        <p:spPr>
          <a:xfrm>
            <a:off x="5194300" y="3521076"/>
            <a:ext cx="6470650" cy="1435936"/>
          </a:xfrm>
          <a:prstGeom prst="rect">
            <a:avLst/>
          </a:prstGeom>
          <a:ln w="254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normAutofit/>
          </a:bodyPr>
          <a:lstStyle/>
          <a:p>
            <a:pPr>
              <a:spcAft>
                <a:spcPts val="600"/>
              </a:spcAft>
            </a:pPr>
            <a:r>
              <a:rPr lang="fr-FR" sz="2800" b="1" dirty="0"/>
              <a:t>2) Garantir la sécurité des produits de santé à usage humain tout au long de leur cycle de vie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4326FA8-A9B0-7A40-8B1E-967681FF2A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4300" y="533400"/>
            <a:ext cx="6470650" cy="933450"/>
          </a:xfrm>
        </p:spPr>
        <p:txBody>
          <a:bodyPr wrap="square" anchor="t">
            <a:normAutofit/>
          </a:bodyPr>
          <a:lstStyle/>
          <a:p>
            <a:r>
              <a:rPr lang="fr-FR" dirty="0"/>
              <a:t>Elle a </a:t>
            </a:r>
            <a:r>
              <a:rPr lang="fr-FR" dirty="0">
                <a:solidFill>
                  <a:srgbClr val="FF0000"/>
                </a:solidFill>
              </a:rPr>
              <a:t>deux missions principales </a:t>
            </a:r>
            <a:r>
              <a:rPr lang="fr-FR" dirty="0"/>
              <a:t>: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7E38A2-276B-3548-961E-835B626986EE}"/>
              </a:ext>
            </a:extLst>
          </p:cNvPr>
          <p:cNvSpPr txBox="1"/>
          <p:nvPr/>
        </p:nvSpPr>
        <p:spPr>
          <a:xfrm>
            <a:off x="5194300" y="1549400"/>
            <a:ext cx="6470650" cy="1177758"/>
          </a:xfrm>
          <a:prstGeom prst="rect">
            <a:avLst/>
          </a:prstGeom>
          <a:ln w="25400" cap="rnd">
            <a:solidFill>
              <a:schemeClr val="accent1"/>
            </a:solidFill>
            <a:rou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t">
            <a:normAutofit/>
          </a:bodyPr>
          <a:lstStyle/>
          <a:p>
            <a:pPr marL="342900" indent="-342900">
              <a:spcAft>
                <a:spcPts val="600"/>
              </a:spcAft>
              <a:buAutoNum type="arabicParenR"/>
            </a:pPr>
            <a:r>
              <a:rPr lang="fr-FR" sz="2800" b="1" dirty="0"/>
              <a:t>Assurer un accès équitable à l’innovation pour tous les patients</a:t>
            </a:r>
          </a:p>
        </p:txBody>
      </p:sp>
    </p:spTree>
    <p:extLst>
      <p:ext uri="{BB962C8B-B14F-4D97-AF65-F5344CB8AC3E}">
        <p14:creationId xmlns:p14="http://schemas.microsoft.com/office/powerpoint/2010/main" val="3350997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CEF6118E-44FB-4509-B4D9-129052E4C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CBEEAEEF-9EB9-9549-8D38-D7023E0B17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40831"/>
            <a:ext cx="3986156" cy="3176338"/>
          </a:xfrm>
          <a:solidFill>
            <a:schemeClr val="accent1"/>
          </a:solidFill>
        </p:spPr>
        <p:txBody>
          <a:bodyPr anchor="ctr">
            <a:normAutofit/>
          </a:bodyPr>
          <a:lstStyle/>
          <a:p>
            <a:pPr marL="571500" indent="-571500" algn="ctr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fr-FR" sz="4000" dirty="0">
                <a:solidFill>
                  <a:schemeClr val="bg1"/>
                </a:solidFill>
              </a:rPr>
              <a:t>Ses autres missions :</a:t>
            </a:r>
          </a:p>
        </p:txBody>
      </p:sp>
      <p:pic>
        <p:nvPicPr>
          <p:cNvPr id="6" name="Espace réservé du contenu 5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20120D38-9E09-1140-998C-E6791CA16A0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27"/>
          <a:stretch/>
        </p:blipFill>
        <p:spPr>
          <a:xfrm>
            <a:off x="5154474" y="377971"/>
            <a:ext cx="6668558" cy="6120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59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A4AC5506-6312-4701-8D3C-40187889A9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B553197-818F-464B-888C-DD2B105DC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43467"/>
            <a:ext cx="12192000" cy="744836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Ses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nouvelles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responsabilités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:</a:t>
            </a:r>
          </a:p>
        </p:txBody>
      </p:sp>
      <p:graphicFrame>
        <p:nvGraphicFramePr>
          <p:cNvPr id="19" name="Espace réservé du contenu 3">
            <a:extLst>
              <a:ext uri="{FF2B5EF4-FFF2-40B4-BE49-F238E27FC236}">
                <a16:creationId xmlns:a16="http://schemas.microsoft.com/office/drawing/2014/main" id="{6EEB8EF1-5E4F-A24B-8999-6F378AF75D9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94411429"/>
              </p:ext>
            </p:extLst>
          </p:nvPr>
        </p:nvGraphicFramePr>
        <p:xfrm>
          <a:off x="643466" y="1531566"/>
          <a:ext cx="10905067" cy="5149900"/>
        </p:xfrm>
        <a:graphic>
          <a:graphicData uri="http://schemas.openxmlformats.org/drawingml/2006/table">
            <a:tbl>
              <a:tblPr firstRow="1" bandRow="1"/>
              <a:tblGrid>
                <a:gridCol w="289765">
                  <a:extLst>
                    <a:ext uri="{9D8B030D-6E8A-4147-A177-3AD203B41FA5}">
                      <a16:colId xmlns:a16="http://schemas.microsoft.com/office/drawing/2014/main" val="2777828947"/>
                    </a:ext>
                  </a:extLst>
                </a:gridCol>
                <a:gridCol w="2668289">
                  <a:extLst>
                    <a:ext uri="{9D8B030D-6E8A-4147-A177-3AD203B41FA5}">
                      <a16:colId xmlns:a16="http://schemas.microsoft.com/office/drawing/2014/main" val="3815925687"/>
                    </a:ext>
                  </a:extLst>
                </a:gridCol>
                <a:gridCol w="4283295">
                  <a:extLst>
                    <a:ext uri="{9D8B030D-6E8A-4147-A177-3AD203B41FA5}">
                      <a16:colId xmlns:a16="http://schemas.microsoft.com/office/drawing/2014/main" val="3179991323"/>
                    </a:ext>
                  </a:extLst>
                </a:gridCol>
                <a:gridCol w="3663718">
                  <a:extLst>
                    <a:ext uri="{9D8B030D-6E8A-4147-A177-3AD203B41FA5}">
                      <a16:colId xmlns:a16="http://schemas.microsoft.com/office/drawing/2014/main" val="2339986245"/>
                    </a:ext>
                  </a:extLst>
                </a:gridCol>
              </a:tblGrid>
              <a:tr h="1258037"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1-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Développer l’information </a:t>
                      </a:r>
                    </a:p>
                    <a:p>
                      <a:pPr algn="ctr"/>
                      <a:r>
                        <a:rPr lang="fr-FR" sz="16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et sa diffusion auprès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 la presse,</a:t>
                      </a:r>
                      <a:endParaRPr lang="fr-FR" sz="1600" dirty="0">
                        <a:effectLst/>
                      </a:endParaRPr>
                    </a:p>
                    <a:p>
                      <a:pPr algn="just"/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patients (ils sont acteurs et témoins de   leur propre santé),</a:t>
                      </a:r>
                      <a:endParaRPr lang="fr-FR" sz="1600" dirty="0">
                        <a:effectLst/>
                      </a:endParaRPr>
                    </a:p>
                    <a:p>
                      <a:pPr algn="just"/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professionnels de santé,</a:t>
                      </a:r>
                      <a:endParaRPr lang="fr-FR" sz="1600" dirty="0">
                        <a:effectLst/>
                      </a:endParaRPr>
                    </a:p>
                    <a:p>
                      <a:pPr algn="just"/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associations de patients,</a:t>
                      </a:r>
                      <a:endParaRPr lang="fr-FR" sz="1600" dirty="0">
                        <a:effectLst/>
                      </a:endParaRPr>
                    </a:p>
                    <a:p>
                      <a:pPr algn="just"/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Des sociétés savantes.</a:t>
                      </a:r>
                      <a:endParaRPr lang="fr-FR" sz="1600" dirty="0">
                        <a:effectLst/>
                      </a:endParaRPr>
                    </a:p>
                  </a:txBody>
                  <a:tcPr marL="1626" marR="1626" marT="1626" marB="1626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br>
                        <a:rPr lang="fr-FR" sz="1600">
                          <a:effectLst/>
                          <a:latin typeface="Helvetica" pitchFamily="2" charset="0"/>
                        </a:rPr>
                      </a:br>
                      <a:endParaRPr lang="fr-FR" sz="1600">
                        <a:effectLst/>
                        <a:latin typeface="Helvetica" pitchFamily="2" charset="0"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3981883"/>
                  </a:ext>
                </a:extLst>
              </a:tr>
              <a:tr h="1471112">
                <a:tc>
                  <a:txBody>
                    <a:bodyPr/>
                    <a:lstStyle/>
                    <a:p>
                      <a:pPr algn="ctr"/>
                      <a:r>
                        <a:rPr lang="fr-FR" sz="16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2-</a:t>
                      </a:r>
                      <a:endParaRPr lang="fr-FR" sz="160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Faire évoluer les relations entre les professionnels de santé et les patients</a:t>
                      </a:r>
                      <a:endParaRPr lang="fr-FR" sz="1600" dirty="0">
                        <a:effectLst/>
                      </a:endParaRPr>
                    </a:p>
                    <a:p>
                      <a:br>
                        <a:rPr lang="fr-FR" sz="1600" dirty="0">
                          <a:effectLst/>
                          <a:latin typeface="Helvetica" pitchFamily="2" charset="0"/>
                        </a:rPr>
                      </a:br>
                      <a:endParaRPr lang="fr-FR" sz="1600" dirty="0">
                        <a:effectLst/>
                        <a:latin typeface="Helvetica" pitchFamily="2" charset="0"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Mise en place de groupes de travail,</a:t>
                      </a:r>
                      <a:endParaRPr lang="fr-FR" sz="1600" dirty="0">
                        <a:effectLst/>
                      </a:endParaRPr>
                    </a:p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Appels à projets pour promouvoir des initiatives associatives afin de renforcer le bon usage des pdt de santé et réduire les risques</a:t>
                      </a:r>
                      <a:endParaRPr lang="fr-FR" sz="1600" dirty="0">
                        <a:effectLst/>
                      </a:endParaRPr>
                    </a:p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-&gt; Participation des associations de patients et d’usagers au système de soins (au Conseil d’administration et aux commissions de l’Agence)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Une </a:t>
                      </a:r>
                      <a:r>
                        <a:rPr lang="fr-FR" sz="1600" dirty="0" err="1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asso</a:t>
                      </a:r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 surveillait la prostitution et offrait  des dépistages gratuits et des soins rapides par appel d’offre de l’ANSM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92199"/>
                  </a:ext>
                </a:extLst>
              </a:tr>
              <a:tr h="1471112">
                <a:tc>
                  <a:txBody>
                    <a:bodyPr/>
                    <a:lstStyle/>
                    <a:p>
                      <a:pPr algn="ctr"/>
                      <a:r>
                        <a:rPr lang="fr-FR" sz="16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3-</a:t>
                      </a:r>
                      <a:endParaRPr lang="fr-FR" sz="160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6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Encadrer la publicité </a:t>
                      </a:r>
                      <a:endParaRPr lang="fr-FR" sz="1600">
                        <a:effectLst/>
                      </a:endParaRPr>
                    </a:p>
                  </a:txBody>
                  <a:tcPr marL="6502" marR="6502" marT="6502" marB="6502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L’ANSM peut interdire la publicité </a:t>
                      </a:r>
                      <a:endParaRPr lang="fr-FR" sz="1600" dirty="0">
                        <a:effectLst/>
                      </a:endParaRPr>
                    </a:p>
                    <a:p>
                      <a:b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</a:br>
                      <a:endParaRPr lang="fr-FR" sz="1600" dirty="0">
                        <a:solidFill>
                          <a:srgbClr val="000000"/>
                        </a:solidFill>
                        <a:effectLst/>
                        <a:latin typeface="Helvetica Neue" panose="02000503000000020004" pitchFamily="2" charset="0"/>
                      </a:endParaRPr>
                    </a:p>
                    <a:p>
                      <a:r>
                        <a:rPr lang="fr-FR" sz="16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Donner son autorisation préalable pour les dispositifs médicaux présentant un risque important ou ceux de diagnostics in vitro</a:t>
                      </a:r>
                      <a:endParaRPr lang="fr-FR" sz="1600" dirty="0">
                        <a:effectLst/>
                      </a:endParaRPr>
                    </a:p>
                  </a:txBody>
                  <a:tcPr marL="6502" marR="6502" marT="6502" marB="650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-Si signalement de pharmacovigilance</a:t>
                      </a:r>
                      <a:endParaRPr lang="fr-FR" sz="1600" dirty="0">
                        <a:effectLst/>
                      </a:endParaRPr>
                    </a:p>
                    <a:p>
                      <a:pPr algn="just"/>
                      <a:b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</a:br>
                      <a:endParaRPr lang="fr-FR" sz="1600" dirty="0">
                        <a:solidFill>
                          <a:srgbClr val="149A8B"/>
                        </a:solidFill>
                        <a:effectLst/>
                        <a:latin typeface="Helvetica Neue" panose="02000503000000020004" pitchFamily="2" charset="0"/>
                      </a:endParaRPr>
                    </a:p>
                    <a:p>
                      <a:pPr algn="just"/>
                      <a:r>
                        <a:rPr lang="fr-FR" sz="16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-Un pacemaker qui se rompt / une pompe à insuline qui se bloque…</a:t>
                      </a:r>
                      <a:endParaRPr lang="fr-FR" sz="1600" dirty="0">
                        <a:effectLst/>
                      </a:endParaRPr>
                    </a:p>
                    <a:p>
                      <a:br>
                        <a:rPr lang="fr-FR" sz="1600" dirty="0">
                          <a:effectLst/>
                          <a:latin typeface="Helvetica" pitchFamily="2" charset="0"/>
                        </a:rPr>
                      </a:br>
                      <a:endParaRPr lang="fr-FR" sz="1600" dirty="0">
                        <a:effectLst/>
                        <a:latin typeface="Helvetica" pitchFamily="2" charset="0"/>
                      </a:endParaRPr>
                    </a:p>
                  </a:txBody>
                  <a:tcPr marL="6502" marR="6502" marT="6502" marB="6502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91596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5720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561CA7-5A5B-C445-B6B6-82B83ECD6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84E3D33-5BCC-144D-A729-896FD5034347}"/>
              </a:ext>
            </a:extLst>
          </p:cNvPr>
          <p:cNvSpPr txBox="1"/>
          <p:nvPr/>
        </p:nvSpPr>
        <p:spPr>
          <a:xfrm>
            <a:off x="816460" y="2610162"/>
            <a:ext cx="4858265" cy="923330"/>
          </a:xfrm>
          <a:prstGeom prst="rect">
            <a:avLst/>
          </a:prstGeom>
          <a:solidFill>
            <a:schemeClr val="bg1"/>
          </a:solidFill>
          <a:ln w="22225">
            <a:solidFill>
              <a:schemeClr val="bg1"/>
            </a:solidFill>
          </a:ln>
          <a:effectLst>
            <a:glow>
              <a:schemeClr val="accent1">
                <a:alpha val="40000"/>
              </a:schemeClr>
            </a:glow>
            <a:outerShdw blurRad="1270000" dir="21540000" algn="ctr" rotWithShape="0">
              <a:srgbClr val="000000">
                <a:alpha val="58000"/>
              </a:srgbClr>
            </a:outerShdw>
            <a:reflection endPos="0" dist="50800" dir="5400000" sy="-100000" algn="bl" rotWithShape="0"/>
          </a:effectLst>
          <a:scene3d>
            <a:camera prst="orthographicFront"/>
            <a:lightRig rig="threePt" dir="t">
              <a:rot lat="0" lon="0" rev="2400000"/>
            </a:lightRig>
          </a:scene3d>
          <a:sp3d>
            <a:bevelT w="101600" h="0" prst="slope"/>
            <a:bevelB w="0"/>
            <a:extrusionClr>
              <a:schemeClr val="accent1"/>
            </a:extrusionClr>
            <a:contourClr>
              <a:schemeClr val="accent1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u="sng" dirty="0">
                <a:solidFill>
                  <a:srgbClr val="FF0000"/>
                </a:solidFill>
              </a:rPr>
              <a:t>ATU :</a:t>
            </a:r>
          </a:p>
          <a:p>
            <a:pPr algn="just"/>
            <a:r>
              <a:rPr lang="fr-FR" dirty="0">
                <a:solidFill>
                  <a:schemeClr val="tx1"/>
                </a:solidFill>
              </a:rPr>
              <a:t>= </a:t>
            </a:r>
            <a:r>
              <a:rPr lang="fr-FR" b="1" dirty="0">
                <a:solidFill>
                  <a:schemeClr val="tx1"/>
                </a:solidFill>
              </a:rPr>
              <a:t>Autorisation Temporaire d’Utilisation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Il en existe </a:t>
            </a:r>
            <a:r>
              <a:rPr lang="fr-FR" dirty="0">
                <a:solidFill>
                  <a:srgbClr val="FF0000"/>
                </a:solidFill>
              </a:rPr>
              <a:t>deux types</a:t>
            </a:r>
            <a:r>
              <a:rPr lang="fr-FR" dirty="0">
                <a:solidFill>
                  <a:schemeClr val="tx1"/>
                </a:solidFill>
              </a:rPr>
              <a:t>: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0933BA6-2103-3845-934A-8612682C0A90}"/>
              </a:ext>
            </a:extLst>
          </p:cNvPr>
          <p:cNvSpPr txBox="1"/>
          <p:nvPr/>
        </p:nvSpPr>
        <p:spPr>
          <a:xfrm>
            <a:off x="7474297" y="1825625"/>
            <a:ext cx="2871916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/>
              <a:t>1) </a:t>
            </a:r>
            <a:r>
              <a:rPr lang="fr-FR" b="1" dirty="0"/>
              <a:t>Nominative</a:t>
            </a:r>
            <a:r>
              <a:rPr lang="fr-FR" dirty="0"/>
              <a:t> = pour un patient donné. Le médicament est fourni par l’industriel, gracieusement ou non.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94A5E29-B230-184C-B58C-3DEAF9BE1B29}"/>
              </a:ext>
            </a:extLst>
          </p:cNvPr>
          <p:cNvSpPr txBox="1"/>
          <p:nvPr/>
        </p:nvSpPr>
        <p:spPr>
          <a:xfrm>
            <a:off x="7474297" y="3776717"/>
            <a:ext cx="2871916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fr-FR" dirty="0"/>
              <a:t>2) </a:t>
            </a:r>
            <a:r>
              <a:rPr lang="fr-FR" b="1" dirty="0"/>
              <a:t>De cohorte </a:t>
            </a:r>
            <a:r>
              <a:rPr lang="fr-FR" dirty="0"/>
              <a:t>= pour un groupe de patients dont les critères ont été définis dans un protocole bien précis.</a:t>
            </a:r>
          </a:p>
          <a:p>
            <a:endParaRPr lang="fr-FR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7253DCC-ECED-254B-B61B-723DBFC8FCD9}"/>
              </a:ext>
            </a:extLst>
          </p:cNvPr>
          <p:cNvSpPr txBox="1"/>
          <p:nvPr/>
        </p:nvSpPr>
        <p:spPr>
          <a:xfrm>
            <a:off x="816461" y="4247838"/>
            <a:ext cx="4858265" cy="923330"/>
          </a:xfrm>
          <a:prstGeom prst="rect">
            <a:avLst/>
          </a:prstGeom>
          <a:solidFill>
            <a:schemeClr val="bg1"/>
          </a:solidFill>
          <a:ln w="22225">
            <a:solidFill>
              <a:schemeClr val="bg1"/>
            </a:solidFill>
          </a:ln>
          <a:effectLst>
            <a:outerShdw blurRad="1270000" dist="50800" dir="21540000" algn="ctr" rotWithShape="0">
              <a:srgbClr val="000000">
                <a:alpha val="43137"/>
              </a:srgbClr>
            </a:outerShdw>
          </a:effectLst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fr-FR" b="1" u="sng" dirty="0">
                <a:solidFill>
                  <a:srgbClr val="FF0000"/>
                </a:solidFill>
              </a:rPr>
              <a:t>RTU :</a:t>
            </a:r>
          </a:p>
          <a:p>
            <a:pPr algn="just"/>
            <a:r>
              <a:rPr lang="fr-FR" dirty="0">
                <a:solidFill>
                  <a:schemeClr val="tx1"/>
                </a:solidFill>
              </a:rPr>
              <a:t>= </a:t>
            </a:r>
            <a:r>
              <a:rPr lang="fr-FR" b="1" dirty="0">
                <a:solidFill>
                  <a:schemeClr val="tx1"/>
                </a:solidFill>
              </a:rPr>
              <a:t>Recommandation Temporaire d’Utilisation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dirty="0">
                <a:solidFill>
                  <a:schemeClr val="tx1"/>
                </a:solidFill>
              </a:rPr>
              <a:t>Elle dure </a:t>
            </a:r>
            <a:r>
              <a:rPr lang="fr-FR" dirty="0">
                <a:solidFill>
                  <a:srgbClr val="FF0000"/>
                </a:solidFill>
              </a:rPr>
              <a:t>3 ans</a:t>
            </a:r>
            <a:r>
              <a:rPr lang="fr-FR" dirty="0">
                <a:solidFill>
                  <a:schemeClr val="tx1"/>
                </a:solidFill>
              </a:rPr>
              <a:t>.</a:t>
            </a:r>
          </a:p>
        </p:txBody>
      </p:sp>
      <p:cxnSp>
        <p:nvCxnSpPr>
          <p:cNvPr id="9" name="Connecteur droit avec flèche 8">
            <a:extLst>
              <a:ext uri="{FF2B5EF4-FFF2-40B4-BE49-F238E27FC236}">
                <a16:creationId xmlns:a16="http://schemas.microsoft.com/office/drawing/2014/main" id="{1589439D-4D70-144C-8FB4-86A02ADF4768}"/>
              </a:ext>
            </a:extLst>
          </p:cNvPr>
          <p:cNvCxnSpPr>
            <a:cxnSpLocks/>
          </p:cNvCxnSpPr>
          <p:nvPr/>
        </p:nvCxnSpPr>
        <p:spPr>
          <a:xfrm>
            <a:off x="5758034" y="2895980"/>
            <a:ext cx="1716263" cy="1351858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9B96577A-BB8D-834B-8283-7C8348507771}"/>
              </a:ext>
            </a:extLst>
          </p:cNvPr>
          <p:cNvCxnSpPr>
            <a:cxnSpLocks/>
          </p:cNvCxnSpPr>
          <p:nvPr/>
        </p:nvCxnSpPr>
        <p:spPr>
          <a:xfrm flipV="1">
            <a:off x="5725950" y="2564289"/>
            <a:ext cx="1748347" cy="33169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 : coins arrondis 12">
            <a:extLst>
              <a:ext uri="{FF2B5EF4-FFF2-40B4-BE49-F238E27FC236}">
                <a16:creationId xmlns:a16="http://schemas.microsoft.com/office/drawing/2014/main" id="{AF103688-32F3-3341-A9F5-57CE89BA4581}"/>
              </a:ext>
            </a:extLst>
          </p:cNvPr>
          <p:cNvSpPr/>
          <p:nvPr/>
        </p:nvSpPr>
        <p:spPr>
          <a:xfrm>
            <a:off x="4394778" y="5613441"/>
            <a:ext cx="3402443" cy="127786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/!\ Ce sont toutes les deux des procédures nationales /!\</a:t>
            </a:r>
          </a:p>
        </p:txBody>
      </p:sp>
      <p:sp>
        <p:nvSpPr>
          <p:cNvPr id="14" name="Titre 1">
            <a:extLst>
              <a:ext uri="{FF2B5EF4-FFF2-40B4-BE49-F238E27FC236}">
                <a16:creationId xmlns:a16="http://schemas.microsoft.com/office/drawing/2014/main" id="{015566C4-C4EA-3B43-A3DD-41037224D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1325563"/>
          </a:xfrm>
          <a:solidFill>
            <a:schemeClr val="accent1"/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L’ANSM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favorise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un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accès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rapide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à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l’innovation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thérapeutique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avant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l’obtention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de </a:t>
            </a:r>
            <a:r>
              <a:rPr lang="en-US" sz="3200" kern="1200" dirty="0" err="1">
                <a:solidFill>
                  <a:schemeClr val="bg1"/>
                </a:solidFill>
                <a:latin typeface="+mj-lt"/>
                <a:ea typeface="+mj-ea"/>
                <a:cs typeface="+mj-cs"/>
              </a:rPr>
              <a:t>l’AMM</a:t>
            </a:r>
            <a:r>
              <a:rPr lang="en-US" sz="32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grâce aux :</a:t>
            </a:r>
          </a:p>
        </p:txBody>
      </p:sp>
    </p:spTree>
    <p:extLst>
      <p:ext uri="{BB962C8B-B14F-4D97-AF65-F5344CB8AC3E}">
        <p14:creationId xmlns:p14="http://schemas.microsoft.com/office/powerpoint/2010/main" val="38860885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10640-15F0-AD41-9595-7834FB3A9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6"/>
            <a:ext cx="12192000" cy="93428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fr-FR" sz="3600" dirty="0">
                <a:latin typeface="Calibri Light" panose="020F0302020204030204" pitchFamily="34" charset="0"/>
                <a:cs typeface="Calibri Light" panose="020F0302020204030204" pitchFamily="34" charset="0"/>
              </a:rPr>
              <a:t>Composition de l’ANSM :</a:t>
            </a:r>
          </a:p>
        </p:txBody>
      </p:sp>
      <p:pic>
        <p:nvPicPr>
          <p:cNvPr id="5" name="Espace réservé du contenu 4" descr="Une image contenant capture d’écran&#10;&#10;Description générée automatiquement">
            <a:extLst>
              <a:ext uri="{FF2B5EF4-FFF2-40B4-BE49-F238E27FC236}">
                <a16:creationId xmlns:a16="http://schemas.microsoft.com/office/drawing/2014/main" id="{81E26EC3-79C6-3D4A-8BC1-A421A5A825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34601" y="1459832"/>
            <a:ext cx="9022449" cy="4717131"/>
          </a:xfrm>
        </p:spPr>
      </p:pic>
    </p:spTree>
    <p:extLst>
      <p:ext uri="{BB962C8B-B14F-4D97-AF65-F5344CB8AC3E}">
        <p14:creationId xmlns:p14="http://schemas.microsoft.com/office/powerpoint/2010/main" val="12602785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815E3A9-9F1D-7A48-B4A4-ABAEA5E9CA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>
                <a:solidFill>
                  <a:srgbClr val="FFFFFF"/>
                </a:solidFill>
                <a:latin typeface="Arial Rounded MT Bold" panose="020F0704030504030204" pitchFamily="34" charset="77"/>
              </a:rPr>
              <a:t>IV/ Les AMM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7ACC3E-AC61-754C-AE32-979131E89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t">
            <a:normAutofit fontScale="92500"/>
          </a:bodyPr>
          <a:lstStyle/>
          <a:p>
            <a:pPr algn="ctr">
              <a:buFont typeface="Wingdings" pitchFamily="2" charset="2"/>
              <a:buChar char="Ø"/>
            </a:pPr>
            <a:r>
              <a:rPr lang="fr-FR" sz="2600" b="1" u="sng" dirty="0"/>
              <a:t> Généralités :</a:t>
            </a:r>
          </a:p>
          <a:p>
            <a:pPr marL="0" indent="0">
              <a:buNone/>
            </a:pPr>
            <a:r>
              <a:rPr lang="fr-FR" sz="2600" dirty="0"/>
              <a:t>L’ANSM </a:t>
            </a:r>
            <a:r>
              <a:rPr lang="fr-FR" sz="2600" u="sng" dirty="0"/>
              <a:t>peut </a:t>
            </a:r>
            <a:r>
              <a:rPr lang="fr-FR" sz="2600" dirty="0"/>
              <a:t>: </a:t>
            </a:r>
          </a:p>
          <a:p>
            <a:r>
              <a:rPr lang="fr-FR" sz="2600" dirty="0">
                <a:solidFill>
                  <a:srgbClr val="FF0000"/>
                </a:solidFill>
              </a:rPr>
              <a:t>Donner des AMM </a:t>
            </a:r>
            <a:r>
              <a:rPr lang="fr-FR" sz="2600" dirty="0"/>
              <a:t>et autoriser </a:t>
            </a:r>
            <a:r>
              <a:rPr lang="fr-FR" sz="2600" dirty="0">
                <a:solidFill>
                  <a:srgbClr val="FF0000"/>
                </a:solidFill>
              </a:rPr>
              <a:t>l’importation</a:t>
            </a:r>
            <a:r>
              <a:rPr lang="fr-FR" sz="2600" dirty="0"/>
              <a:t>, les </a:t>
            </a:r>
            <a:r>
              <a:rPr lang="fr-FR" sz="2600" dirty="0">
                <a:solidFill>
                  <a:srgbClr val="FF0000"/>
                </a:solidFill>
              </a:rPr>
              <a:t>essais cliniqu</a:t>
            </a:r>
            <a:r>
              <a:rPr lang="fr-FR" sz="2600" dirty="0"/>
              <a:t>es (avec le CPP), la </a:t>
            </a:r>
            <a:r>
              <a:rPr lang="fr-FR" sz="2600" dirty="0">
                <a:solidFill>
                  <a:srgbClr val="FF0000"/>
                </a:solidFill>
              </a:rPr>
              <a:t>publicité</a:t>
            </a:r>
            <a:r>
              <a:rPr lang="fr-FR" sz="2600" dirty="0"/>
              <a:t>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Interdire</a:t>
            </a:r>
            <a:r>
              <a:rPr lang="fr-FR" sz="2600" dirty="0"/>
              <a:t> préalablement la publicité;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Retirer</a:t>
            </a:r>
            <a:r>
              <a:rPr lang="fr-FR" sz="2600" dirty="0"/>
              <a:t> (rare) ou </a:t>
            </a:r>
            <a:r>
              <a:rPr lang="fr-FR" sz="2600" dirty="0">
                <a:solidFill>
                  <a:srgbClr val="FF0000"/>
                </a:solidFill>
              </a:rPr>
              <a:t>suspendre</a:t>
            </a:r>
            <a:r>
              <a:rPr lang="fr-FR" sz="2600" dirty="0"/>
              <a:t> (+ fréquent) l’AMM et certains lots ou produits;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Libérer</a:t>
            </a:r>
            <a:r>
              <a:rPr lang="fr-FR" sz="2600" dirty="0"/>
              <a:t> des lots de vaccins ou de produits de santé en France;</a:t>
            </a:r>
          </a:p>
          <a:p>
            <a:r>
              <a:rPr lang="fr-FR" sz="2600" dirty="0">
                <a:solidFill>
                  <a:srgbClr val="FF0000"/>
                </a:solidFill>
              </a:rPr>
              <a:t>Interdire</a:t>
            </a:r>
            <a:r>
              <a:rPr lang="fr-FR" sz="2600" dirty="0"/>
              <a:t> certains dispositifs médicaux.</a:t>
            </a:r>
          </a:p>
          <a:p>
            <a:pPr marL="0" indent="0">
              <a:buNone/>
            </a:pPr>
            <a:endParaRPr lang="fr-FR" sz="2400" dirty="0"/>
          </a:p>
        </p:txBody>
      </p:sp>
      <p:pic>
        <p:nvPicPr>
          <p:cNvPr id="5" name="Image 4" descr="Une image contenant dessin, signe&#10;&#10;Description générée automatiquement">
            <a:extLst>
              <a:ext uri="{FF2B5EF4-FFF2-40B4-BE49-F238E27FC236}">
                <a16:creationId xmlns:a16="http://schemas.microsoft.com/office/drawing/2014/main" id="{7C00DFD4-BE02-F644-927C-A150DC3846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2882" y="800391"/>
            <a:ext cx="1638300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113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2550BE34-C2B8-49B8-8519-67A8CAD51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50" name="Rectangle 49">
            <a:extLst>
              <a:ext uri="{FF2B5EF4-FFF2-40B4-BE49-F238E27FC236}">
                <a16:creationId xmlns:a16="http://schemas.microsoft.com/office/drawing/2014/main" id="{A7457DD9-5A45-400A-AB4B-4B4EDECA25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4416" y="365125"/>
            <a:ext cx="11167447" cy="2089317"/>
          </a:xfrm>
          <a:prstGeom prst="rect">
            <a:avLst/>
          </a:prstGeom>
          <a:ln w="12700">
            <a:solidFill>
              <a:srgbClr val="DEDEDE"/>
            </a:solidFill>
          </a:ln>
          <a:effectLst>
            <a:outerShdw blurRad="50800" dist="38100" dir="2700000" algn="tl" rotWithShape="0">
              <a:schemeClr val="bg2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4E5445D-50A1-6A47-99F9-C6C8429CEB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9008" y="586822"/>
            <a:ext cx="3887990" cy="1645920"/>
          </a:xfrm>
          <a:solidFill>
            <a:schemeClr val="accent1"/>
          </a:solidFill>
        </p:spPr>
        <p:txBody>
          <a:bodyPr>
            <a:normAutofit/>
          </a:bodyPr>
          <a:lstStyle/>
          <a:p>
            <a:pPr marL="571500" indent="-571500">
              <a:buFont typeface="Wingdings" pitchFamily="2" charset="2"/>
              <a:buChar char="Ø"/>
            </a:pPr>
            <a:r>
              <a:rPr lang="fr-FR" sz="3000" dirty="0">
                <a:solidFill>
                  <a:schemeClr val="bg1"/>
                </a:solidFill>
              </a:rPr>
              <a:t>Fonctionnement :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441CF7D6-A660-431A-B0BB-140A0D555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408" y="1057739"/>
            <a:ext cx="128016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0570A85B-3810-4F95-97B0-CBF4CCDB38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243541" y="1400638"/>
            <a:ext cx="1463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75EC24C-3318-2349-A1F6-D3092AB551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51716" y="564249"/>
            <a:ext cx="6002636" cy="2089317"/>
          </a:xfrm>
        </p:spPr>
        <p:txBody>
          <a:bodyPr anchor="ctr">
            <a:normAutofit lnSpcReduction="10000"/>
          </a:bodyPr>
          <a:lstStyle/>
          <a:p>
            <a:r>
              <a:rPr lang="fr-FR" sz="1800" dirty="0"/>
              <a:t>Les </a:t>
            </a:r>
            <a:r>
              <a:rPr lang="fr-FR" sz="1800" b="1" dirty="0">
                <a:solidFill>
                  <a:srgbClr val="FF0000"/>
                </a:solidFill>
              </a:rPr>
              <a:t>AMM</a:t>
            </a:r>
            <a:r>
              <a:rPr lang="fr-FR" sz="1800" dirty="0"/>
              <a:t> sont sous la responsabilité de </a:t>
            </a:r>
            <a:r>
              <a:rPr lang="fr-FR" sz="1800" b="1" u="sng" dirty="0"/>
              <a:t>l’EMA (centralisée)</a:t>
            </a:r>
            <a:r>
              <a:rPr lang="fr-FR" sz="1800" dirty="0"/>
              <a:t> ou de </a:t>
            </a:r>
            <a:r>
              <a:rPr lang="fr-FR" sz="1800" b="1" u="sng" dirty="0"/>
              <a:t>l’ANSM (nationale)</a:t>
            </a:r>
            <a:r>
              <a:rPr lang="fr-FR" sz="1800" dirty="0"/>
              <a:t>. Elles sont </a:t>
            </a:r>
            <a:r>
              <a:rPr lang="fr-FR" sz="1800" dirty="0">
                <a:solidFill>
                  <a:srgbClr val="FF0000"/>
                </a:solidFill>
              </a:rPr>
              <a:t>OBLIGATOIRES</a:t>
            </a:r>
            <a:r>
              <a:rPr lang="fr-FR" sz="1800" dirty="0"/>
              <a:t> avant toute </a:t>
            </a:r>
            <a:r>
              <a:rPr lang="fr-FR" sz="1800" b="1" dirty="0"/>
              <a:t>commercialisation</a:t>
            </a:r>
            <a:r>
              <a:rPr lang="fr-FR" sz="1800" dirty="0"/>
              <a:t> (</a:t>
            </a:r>
            <a:r>
              <a:rPr lang="fr-FR" sz="1800" u="sng" dirty="0"/>
              <a:t>sauf ATU/RTU</a:t>
            </a:r>
            <a:r>
              <a:rPr lang="fr-FR" sz="1800" dirty="0"/>
              <a:t>) et doivent répondre à des exigences en termes </a:t>
            </a:r>
            <a:r>
              <a:rPr lang="fr-FR" sz="1800" b="1" dirty="0">
                <a:solidFill>
                  <a:srgbClr val="FF0000"/>
                </a:solidFill>
              </a:rPr>
              <a:t>d’efficacité</a:t>
            </a:r>
            <a:r>
              <a:rPr lang="fr-FR" sz="1800" dirty="0"/>
              <a:t>, de </a:t>
            </a:r>
            <a:r>
              <a:rPr lang="fr-FR" sz="1800" b="1" dirty="0">
                <a:solidFill>
                  <a:srgbClr val="FF0000"/>
                </a:solidFill>
              </a:rPr>
              <a:t>sécurité</a:t>
            </a:r>
            <a:r>
              <a:rPr lang="fr-FR" sz="1800" dirty="0"/>
              <a:t>, de la </a:t>
            </a:r>
            <a:r>
              <a:rPr lang="fr-FR" sz="1800" b="1" dirty="0">
                <a:solidFill>
                  <a:srgbClr val="FF0000"/>
                </a:solidFill>
              </a:rPr>
              <a:t>qualité de fabrication</a:t>
            </a:r>
            <a:r>
              <a:rPr lang="fr-FR" sz="1800" dirty="0"/>
              <a:t>…</a:t>
            </a:r>
          </a:p>
          <a:p>
            <a:r>
              <a:rPr lang="fr-FR" sz="1800" dirty="0"/>
              <a:t>Il existe </a:t>
            </a:r>
            <a:r>
              <a:rPr lang="fr-FR" sz="1800" dirty="0">
                <a:solidFill>
                  <a:srgbClr val="FF0000"/>
                </a:solidFill>
              </a:rPr>
              <a:t>5 modules </a:t>
            </a:r>
            <a:r>
              <a:rPr lang="fr-FR" sz="1800" dirty="0"/>
              <a:t>(+++), extrêmement </a:t>
            </a:r>
            <a:r>
              <a:rPr lang="fr-FR" sz="1800" b="1" dirty="0"/>
              <a:t>codifiés</a:t>
            </a:r>
            <a:r>
              <a:rPr lang="fr-FR" sz="1800" dirty="0"/>
              <a:t>, avec un dossier d’AMM bien </a:t>
            </a:r>
            <a:r>
              <a:rPr lang="fr-FR" sz="1800" b="1" dirty="0"/>
              <a:t>défini</a:t>
            </a:r>
            <a:r>
              <a:rPr lang="fr-FR" sz="1800" dirty="0"/>
              <a:t> et </a:t>
            </a:r>
            <a:r>
              <a:rPr lang="fr-FR" sz="1800" b="1" dirty="0"/>
              <a:t>harmonisé</a:t>
            </a:r>
            <a:r>
              <a:rPr lang="fr-FR" sz="1800" dirty="0"/>
              <a:t> au niveau international: </a:t>
            </a:r>
          </a:p>
          <a:p>
            <a:endParaRPr lang="fr-FR" sz="1500" dirty="0"/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207D7F32-4181-8743-AF3F-0A17C43AEA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8690566"/>
              </p:ext>
            </p:extLst>
          </p:nvPr>
        </p:nvGraphicFramePr>
        <p:xfrm>
          <a:off x="490408" y="2639231"/>
          <a:ext cx="11164825" cy="3042916"/>
        </p:xfrm>
        <a:graphic>
          <a:graphicData uri="http://schemas.openxmlformats.org/drawingml/2006/table">
            <a:tbl>
              <a:tblPr firstRow="1" bandRow="1">
                <a:tableStyleId>{8EC20E35-A176-4012-BC5E-935CFFF8708E}</a:tableStyleId>
              </a:tblPr>
              <a:tblGrid>
                <a:gridCol w="2474868">
                  <a:extLst>
                    <a:ext uri="{9D8B030D-6E8A-4147-A177-3AD203B41FA5}">
                      <a16:colId xmlns:a16="http://schemas.microsoft.com/office/drawing/2014/main" val="2250908927"/>
                    </a:ext>
                  </a:extLst>
                </a:gridCol>
                <a:gridCol w="2123266">
                  <a:extLst>
                    <a:ext uri="{9D8B030D-6E8A-4147-A177-3AD203B41FA5}">
                      <a16:colId xmlns:a16="http://schemas.microsoft.com/office/drawing/2014/main" val="2716329334"/>
                    </a:ext>
                  </a:extLst>
                </a:gridCol>
                <a:gridCol w="2460804">
                  <a:extLst>
                    <a:ext uri="{9D8B030D-6E8A-4147-A177-3AD203B41FA5}">
                      <a16:colId xmlns:a16="http://schemas.microsoft.com/office/drawing/2014/main" val="2818471800"/>
                    </a:ext>
                  </a:extLst>
                </a:gridCol>
                <a:gridCol w="2154909">
                  <a:extLst>
                    <a:ext uri="{9D8B030D-6E8A-4147-A177-3AD203B41FA5}">
                      <a16:colId xmlns:a16="http://schemas.microsoft.com/office/drawing/2014/main" val="1477263960"/>
                    </a:ext>
                  </a:extLst>
                </a:gridCol>
                <a:gridCol w="1950978">
                  <a:extLst>
                    <a:ext uri="{9D8B030D-6E8A-4147-A177-3AD203B41FA5}">
                      <a16:colId xmlns:a16="http://schemas.microsoft.com/office/drawing/2014/main" val="459314283"/>
                    </a:ext>
                  </a:extLst>
                </a:gridCol>
              </a:tblGrid>
              <a:tr h="508836">
                <a:tc>
                  <a:txBody>
                    <a:bodyPr/>
                    <a:lstStyle/>
                    <a:p>
                      <a:pPr algn="ctr"/>
                      <a:r>
                        <a:rPr lang="fr-FR" sz="2200" b="1" dirty="0">
                          <a:solidFill>
                            <a:schemeClr val="bg1"/>
                          </a:solidFill>
                          <a:effectLst/>
                        </a:rPr>
                        <a:t>Module 1 :</a:t>
                      </a:r>
                      <a:endParaRPr lang="fr-FR" sz="22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 dirty="0">
                          <a:solidFill>
                            <a:schemeClr val="bg1"/>
                          </a:solidFill>
                          <a:effectLst/>
                        </a:rPr>
                        <a:t>Module 2 :</a:t>
                      </a:r>
                      <a:endParaRPr lang="fr-FR" sz="22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 dirty="0">
                          <a:solidFill>
                            <a:schemeClr val="bg1"/>
                          </a:solidFill>
                          <a:effectLst/>
                        </a:rPr>
                        <a:t>Module 3 :</a:t>
                      </a:r>
                      <a:endParaRPr lang="fr-FR" sz="22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 dirty="0">
                          <a:solidFill>
                            <a:schemeClr val="bg1"/>
                          </a:solidFill>
                          <a:effectLst/>
                        </a:rPr>
                        <a:t>Module 4 :</a:t>
                      </a:r>
                      <a:endParaRPr lang="fr-FR" sz="22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b="1" dirty="0">
                          <a:solidFill>
                            <a:schemeClr val="bg1"/>
                          </a:solidFill>
                          <a:effectLst/>
                        </a:rPr>
                        <a:t>Module 5 :</a:t>
                      </a:r>
                      <a:endParaRPr lang="fr-FR" sz="220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5143" marR="45143" marT="45143" marB="45143" anchor="ctr"/>
                </a:tc>
                <a:extLst>
                  <a:ext uri="{0D108BD9-81ED-4DB2-BD59-A6C34878D82A}">
                    <a16:rowId xmlns:a16="http://schemas.microsoft.com/office/drawing/2014/main" val="1035742866"/>
                  </a:ext>
                </a:extLst>
              </a:tr>
              <a:tr h="2534080">
                <a:tc>
                  <a:txBody>
                    <a:bodyPr/>
                    <a:lstStyle/>
                    <a:p>
                      <a:pPr algn="ctr"/>
                      <a:r>
                        <a:rPr lang="fr-FR" sz="2200">
                          <a:solidFill>
                            <a:srgbClr val="000000"/>
                          </a:solidFill>
                          <a:effectLst/>
                        </a:rPr>
                        <a:t>Administratif + proposition de RCP annexe 1 (= Résumé des Caractéristiques du Produit)</a:t>
                      </a:r>
                      <a:endParaRPr lang="fr-FR" sz="220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>
                          <a:solidFill>
                            <a:srgbClr val="000000"/>
                          </a:solidFill>
                          <a:effectLst/>
                        </a:rPr>
                        <a:t>Rapports d’experts sur la fabrication, le contrôle et les essais précliniques et cliniques</a:t>
                      </a:r>
                      <a:endParaRPr lang="fr-FR" sz="220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>
                          <a:solidFill>
                            <a:srgbClr val="000000"/>
                          </a:solidFill>
                          <a:effectLst/>
                        </a:rPr>
                        <a:t>Qualité de la substance active, des autres substances entrant dans la fabrication du pdt -&gt; Écotoxicologie</a:t>
                      </a:r>
                      <a:endParaRPr lang="fr-FR" sz="220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dirty="0">
                          <a:solidFill>
                            <a:srgbClr val="000000"/>
                          </a:solidFill>
                          <a:effectLst/>
                        </a:rPr>
                        <a:t>Données non cliniques de pharmacologie (PK, PD) et de toxicologie</a:t>
                      </a:r>
                      <a:endParaRPr lang="fr-FR" sz="2200" dirty="0">
                        <a:effectLst/>
                      </a:endParaRPr>
                    </a:p>
                  </a:txBody>
                  <a:tcPr marL="45143" marR="45143" marT="45143" marB="4514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200" dirty="0">
                          <a:solidFill>
                            <a:srgbClr val="000000"/>
                          </a:solidFill>
                          <a:effectLst/>
                        </a:rPr>
                        <a:t>Données cliniques disponibles à partir de tous les essais -&gt; sécurité </a:t>
                      </a:r>
                      <a:endParaRPr lang="fr-FR" sz="2200" dirty="0">
                        <a:effectLst/>
                      </a:endParaRPr>
                    </a:p>
                  </a:txBody>
                  <a:tcPr marL="45143" marR="45143" marT="45143" marB="45143" anchor="ctr"/>
                </a:tc>
                <a:extLst>
                  <a:ext uri="{0D108BD9-81ED-4DB2-BD59-A6C34878D82A}">
                    <a16:rowId xmlns:a16="http://schemas.microsoft.com/office/drawing/2014/main" val="2955087563"/>
                  </a:ext>
                </a:extLst>
              </a:tr>
            </a:tbl>
          </a:graphicData>
        </a:graphic>
      </p:graphicFrame>
      <p:sp>
        <p:nvSpPr>
          <p:cNvPr id="29" name="Rectangle : coins arrondis 28">
            <a:extLst>
              <a:ext uri="{FF2B5EF4-FFF2-40B4-BE49-F238E27FC236}">
                <a16:creationId xmlns:a16="http://schemas.microsoft.com/office/drawing/2014/main" id="{F0BE1AD7-BD27-6649-ADD8-07B4E284F2E2}"/>
              </a:ext>
            </a:extLst>
          </p:cNvPr>
          <p:cNvSpPr/>
          <p:nvPr/>
        </p:nvSpPr>
        <p:spPr>
          <a:xfrm>
            <a:off x="4054212" y="5866936"/>
            <a:ext cx="4083575" cy="913453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600"/>
              </a:spcAft>
            </a:pPr>
            <a:r>
              <a:rPr lang="fr-FR" sz="1400" b="1" dirty="0"/>
              <a:t>/!\ L’AMM PERMET DE DÉTERMINER UN RAPPORT B/R QUI DOIT ÊTRE FAVORABLE POUR LE MÉDICAMENT AVANT TOUTE COMMERCIALISATION /!\</a:t>
            </a:r>
            <a:endParaRPr lang="fr-FR" sz="1400" dirty="0"/>
          </a:p>
        </p:txBody>
      </p:sp>
    </p:spTree>
    <p:extLst>
      <p:ext uri="{BB962C8B-B14F-4D97-AF65-F5344CB8AC3E}">
        <p14:creationId xmlns:p14="http://schemas.microsoft.com/office/powerpoint/2010/main" val="13764194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2F58BF-12E5-4B5A-AD25-4DAAA2742A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5708BD9-9625-7C46-852D-02FAC0DB6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3428999"/>
            <a:ext cx="4023360" cy="897497"/>
          </a:xfrm>
          <a:solidFill>
            <a:schemeClr val="accent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n-US" sz="4800" dirty="0" err="1">
                <a:solidFill>
                  <a:schemeClr val="bg1"/>
                </a:solidFill>
              </a:rPr>
              <a:t>Procédures</a:t>
            </a:r>
            <a:r>
              <a:rPr lang="en-US" sz="4800" dirty="0">
                <a:solidFill>
                  <a:schemeClr val="bg1"/>
                </a:solidFill>
              </a:rPr>
              <a:t> :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40233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4" name="Espace réservé du contenu 3">
            <a:extLst>
              <a:ext uri="{FF2B5EF4-FFF2-40B4-BE49-F238E27FC236}">
                <a16:creationId xmlns:a16="http://schemas.microsoft.com/office/drawing/2014/main" id="{2E062D3D-9B11-5E4B-91AD-73DD7598DE3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83601651"/>
              </p:ext>
            </p:extLst>
          </p:nvPr>
        </p:nvGraphicFramePr>
        <p:xfrm>
          <a:off x="2489661" y="1122363"/>
          <a:ext cx="10996629" cy="5489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56176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B5FA7C47-B7C1-4D2E-AB49-ED23BA34B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 6">
            <a:extLst>
              <a:ext uri="{FF2B5EF4-FFF2-40B4-BE49-F238E27FC236}">
                <a16:creationId xmlns:a16="http://schemas.microsoft.com/office/drawing/2014/main" id="{596EE156-ABF1-4329-A6BA-03B4254E08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521144" y="911116"/>
            <a:ext cx="687754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0" name="Rectangle 8">
            <a:extLst>
              <a:ext uri="{FF2B5EF4-FFF2-40B4-BE49-F238E27FC236}">
                <a16:creationId xmlns:a16="http://schemas.microsoft.com/office/drawing/2014/main" id="{19B9933F-AAB3-444A-8BB5-9CA194A8B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0" y="1370435"/>
            <a:ext cx="527226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2" name="Freeform 7">
            <a:extLst>
              <a:ext uri="{FF2B5EF4-FFF2-40B4-BE49-F238E27FC236}">
                <a16:creationId xmlns:a16="http://schemas.microsoft.com/office/drawing/2014/main" id="{7D20183A-0B1D-4A1F-89B1-ADBEDBC6E5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>
            <a:off x="800164" y="643467"/>
            <a:ext cx="409371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4" name="Rectangle 8">
            <a:extLst>
              <a:ext uri="{FF2B5EF4-FFF2-40B4-BE49-F238E27FC236}">
                <a16:creationId xmlns:a16="http://schemas.microsoft.com/office/drawing/2014/main" id="{131031D3-26CD-4214-A9A4-5857EFA15A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95529" y="644382"/>
            <a:ext cx="3856024" cy="525164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161F8AD-494D-094B-8DD7-0F7AF9E7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6879" y="998002"/>
            <a:ext cx="3182940" cy="1471959"/>
          </a:xfrm>
        </p:spPr>
        <p:txBody>
          <a:bodyPr>
            <a:normAutofit/>
          </a:bodyPr>
          <a:lstStyle/>
          <a:p>
            <a:r>
              <a:rPr lang="fr-FR" sz="3600" u="sng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V/ La HAS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C8B04BF-488A-6E41-9010-5830BD4AA4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9635" y="2546161"/>
            <a:ext cx="3200451" cy="2985929"/>
          </a:xfrm>
        </p:spPr>
        <p:txBody>
          <a:bodyPr anchor="t">
            <a:normAutofit/>
          </a:bodyPr>
          <a:lstStyle/>
          <a:p>
            <a:r>
              <a:rPr lang="fr-FR" sz="2400" dirty="0">
                <a:solidFill>
                  <a:srgbClr val="FEFFFF"/>
                </a:solidFill>
              </a:rPr>
              <a:t>C’est une autorité publique indépendante, à caractère scientifique et dotée de la personnalité morale.</a:t>
            </a:r>
          </a:p>
          <a:p>
            <a:r>
              <a:rPr lang="fr-FR" sz="2400" dirty="0">
                <a:solidFill>
                  <a:srgbClr val="FEFFFF"/>
                </a:solidFill>
              </a:rPr>
              <a:t>Ces missions sont :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06A7E86E-288E-1540-996E-FAC54AC3B3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2973432"/>
              </p:ext>
            </p:extLst>
          </p:nvPr>
        </p:nvGraphicFramePr>
        <p:xfrm>
          <a:off x="4998268" y="849116"/>
          <a:ext cx="6539076" cy="5052769"/>
        </p:xfrm>
        <a:graphic>
          <a:graphicData uri="http://schemas.openxmlformats.org/drawingml/2006/table">
            <a:tbl>
              <a:tblPr firstRow="1" bandRow="1"/>
              <a:tblGrid>
                <a:gridCol w="250939">
                  <a:extLst>
                    <a:ext uri="{9D8B030D-6E8A-4147-A177-3AD203B41FA5}">
                      <a16:colId xmlns:a16="http://schemas.microsoft.com/office/drawing/2014/main" val="1233726023"/>
                    </a:ext>
                  </a:extLst>
                </a:gridCol>
                <a:gridCol w="2881811">
                  <a:extLst>
                    <a:ext uri="{9D8B030D-6E8A-4147-A177-3AD203B41FA5}">
                      <a16:colId xmlns:a16="http://schemas.microsoft.com/office/drawing/2014/main" val="3642336734"/>
                    </a:ext>
                  </a:extLst>
                </a:gridCol>
                <a:gridCol w="3406326">
                  <a:extLst>
                    <a:ext uri="{9D8B030D-6E8A-4147-A177-3AD203B41FA5}">
                      <a16:colId xmlns:a16="http://schemas.microsoft.com/office/drawing/2014/main" val="2020944548"/>
                    </a:ext>
                  </a:extLst>
                </a:gridCol>
              </a:tblGrid>
              <a:tr h="955448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1)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Évaluation de l’intérêt médical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Des produits de santé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Des actes professionnels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Avec proposition ou non de leur remboursement par l’assurance maladie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8079494"/>
                  </a:ext>
                </a:extLst>
              </a:tr>
              <a:tr h="955448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2)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Validation et promotion des bonnes pratiques et bon usage du soin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Auprès des professionnels de santé</a:t>
                      </a:r>
                      <a:endParaRPr lang="fr-FR" sz="1500" dirty="0">
                        <a:effectLst/>
                      </a:endParaRPr>
                    </a:p>
                    <a:p>
                      <a:pPr algn="just"/>
                      <a:r>
                        <a:rPr lang="fr-FR" sz="15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</a:t>
                      </a:r>
                      <a:r>
                        <a:rPr lang="fr-FR" sz="1500" dirty="0" err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Aupres</a:t>
                      </a:r>
                      <a:r>
                        <a:rPr lang="fr-FR" sz="15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 des usagers</a:t>
                      </a:r>
                      <a:endParaRPr lang="fr-FR" sz="1500" dirty="0">
                        <a:effectLst/>
                      </a:endParaRPr>
                    </a:p>
                    <a:p>
                      <a:pPr algn="just"/>
                      <a:r>
                        <a:rPr lang="fr-FR" sz="1500" u="sng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Ex </a:t>
                      </a:r>
                      <a:r>
                        <a:rPr lang="fr-FR" sz="15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: Plus besoin de kiné pour les bronchiolites des petits.</a:t>
                      </a:r>
                      <a:endParaRPr lang="fr-FR" sz="1500" dirty="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7701172"/>
                  </a:ext>
                </a:extLst>
              </a:tr>
              <a:tr h="732364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3)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Amélioration de la qualité des soins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En établissement de santé </a:t>
                      </a:r>
                      <a:endParaRPr lang="fr-FR" sz="1500" dirty="0">
                        <a:effectLst/>
                      </a:endParaRPr>
                    </a:p>
                    <a:p>
                      <a:pPr algn="just"/>
                      <a:r>
                        <a:rPr lang="fr-FR" sz="15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En médecine de ville (</a:t>
                      </a:r>
                      <a:r>
                        <a:rPr lang="fr-FR" sz="1500" u="sng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Ex </a:t>
                      </a:r>
                      <a:r>
                        <a:rPr lang="fr-FR" sz="1500" dirty="0">
                          <a:solidFill>
                            <a:srgbClr val="149A8B"/>
                          </a:solidFill>
                          <a:effectLst/>
                          <a:latin typeface="Helvetica Neue" panose="02000503000000020004" pitchFamily="2" charset="0"/>
                        </a:rPr>
                        <a:t>: réseaux de santé</a:t>
                      </a:r>
                      <a:r>
                        <a:rPr lang="fr-FR" sz="1500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)</a:t>
                      </a:r>
                      <a:endParaRPr lang="fr-FR" sz="1500" dirty="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9932810"/>
                  </a:ext>
                </a:extLst>
              </a:tr>
              <a:tr h="955448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4)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 dirty="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Information directe</a:t>
                      </a:r>
                      <a:endParaRPr lang="fr-FR" sz="1500" dirty="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Des professionnels de santé (recommandations pour la prise en charge de pathos)</a:t>
                      </a:r>
                      <a:endParaRPr lang="fr-FR" sz="1500">
                        <a:effectLst/>
                      </a:endParaRPr>
                    </a:p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Du public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2077884"/>
                  </a:ext>
                </a:extLst>
              </a:tr>
              <a:tr h="509279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5) 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Amélioration de la qualité de l’information médicale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500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-&gt; délivrée par les labos ou les autorités de santé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5829699"/>
                  </a:ext>
                </a:extLst>
              </a:tr>
              <a:tr h="732364">
                <a:tc>
                  <a:txBody>
                    <a:bodyPr/>
                    <a:lstStyle/>
                    <a:p>
                      <a:pPr algn="ctr"/>
                      <a:r>
                        <a:rPr lang="fr-FR" sz="800" b="1">
                          <a:solidFill>
                            <a:srgbClr val="FFFFFF"/>
                          </a:solidFill>
                          <a:effectLst/>
                          <a:latin typeface="Helvetica Neue" panose="02000503000000020004" pitchFamily="2" charset="0"/>
                        </a:rPr>
                        <a:t>6)</a:t>
                      </a:r>
                      <a:endParaRPr lang="fr-FR" sz="8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48E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500" b="1">
                          <a:solidFill>
                            <a:srgbClr val="000000"/>
                          </a:solidFill>
                          <a:effectLst/>
                          <a:latin typeface="Helvetica Neue" panose="02000503000000020004" pitchFamily="2" charset="0"/>
                        </a:rPr>
                        <a:t>Développement de la coordination entre acteurs du système de santé</a:t>
                      </a:r>
                      <a:endParaRPr lang="fr-FR" sz="1500">
                        <a:effectLst/>
                      </a:endParaRPr>
                    </a:p>
                  </a:txBody>
                  <a:tcPr marL="12433" marR="12433" marT="12433" marB="12433" anchor="ctr">
                    <a:lnL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tc>
                  <a:txBody>
                    <a:bodyPr/>
                    <a:lstStyle/>
                    <a:p>
                      <a:br>
                        <a:rPr lang="fr-FR" sz="1500" dirty="0">
                          <a:effectLst/>
                          <a:latin typeface="Helvetica" pitchFamily="2" charset="0"/>
                        </a:rPr>
                      </a:br>
                      <a:endParaRPr lang="fr-FR" sz="1500" dirty="0">
                        <a:effectLst/>
                        <a:latin typeface="Helvetica" pitchFamily="2" charset="0"/>
                      </a:endParaRPr>
                    </a:p>
                  </a:txBody>
                  <a:tcPr marL="12433" marR="12433" marT="12433" marB="12433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73A6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4165358"/>
                  </a:ext>
                </a:extLst>
              </a:tr>
            </a:tbl>
          </a:graphicData>
        </a:graphic>
      </p:graphicFrame>
      <p:pic>
        <p:nvPicPr>
          <p:cNvPr id="7" name="Image 6" descr="Une image contenant oiseau&#10;&#10;Description générée automatiquement">
            <a:extLst>
              <a:ext uri="{FF2B5EF4-FFF2-40B4-BE49-F238E27FC236}">
                <a16:creationId xmlns:a16="http://schemas.microsoft.com/office/drawing/2014/main" id="{555DBD49-346E-9341-A751-B879A50F0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0042" y="5308510"/>
            <a:ext cx="1638300" cy="123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4241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AB272-E9A0-E24D-9F69-7F4A7955A1B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fr-FR" sz="3200" b="1" dirty="0">
                <a:solidFill>
                  <a:schemeClr val="bg1"/>
                </a:solidFill>
              </a:rPr>
              <a:t>La commission de transparence 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62AACB-E1D0-0240-A6C5-DB052E8D4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2072607"/>
          </a:xfrm>
        </p:spPr>
        <p:txBody>
          <a:bodyPr/>
          <a:lstStyle/>
          <a:p>
            <a:r>
              <a:rPr lang="fr-FR" sz="2400" dirty="0"/>
              <a:t>Elle permet </a:t>
            </a:r>
            <a:r>
              <a:rPr lang="fr-FR" sz="2400" b="1" dirty="0">
                <a:solidFill>
                  <a:srgbClr val="FF0000"/>
                </a:solidFill>
              </a:rPr>
              <a:t>l’évaluation</a:t>
            </a:r>
            <a:r>
              <a:rPr lang="fr-FR" sz="2400" dirty="0"/>
              <a:t> du Service Médical Rendu (</a:t>
            </a:r>
            <a:r>
              <a:rPr lang="fr-FR" sz="2400" b="1" dirty="0"/>
              <a:t>SMR</a:t>
            </a:r>
            <a:r>
              <a:rPr lang="fr-FR" sz="2400" dirty="0"/>
              <a:t>) et de l’Amélioration de Service Médical Rendu (</a:t>
            </a:r>
            <a:r>
              <a:rPr lang="fr-FR" sz="2400" b="1" dirty="0"/>
              <a:t>ASMR</a:t>
            </a:r>
            <a:r>
              <a:rPr lang="fr-FR" sz="2400" dirty="0"/>
              <a:t>).</a:t>
            </a:r>
          </a:p>
          <a:p>
            <a:r>
              <a:rPr lang="fr-FR" sz="2400" dirty="0"/>
              <a:t>Cela est </a:t>
            </a:r>
            <a:r>
              <a:rPr lang="fr-FR" sz="2400" b="1" dirty="0">
                <a:solidFill>
                  <a:srgbClr val="FF0000"/>
                </a:solidFill>
              </a:rPr>
              <a:t>nécessaire</a:t>
            </a:r>
            <a:r>
              <a:rPr lang="fr-FR" sz="2400" dirty="0"/>
              <a:t> pour qu’un médicament </a:t>
            </a:r>
            <a:r>
              <a:rPr lang="fr-FR" sz="2400" dirty="0">
                <a:solidFill>
                  <a:srgbClr val="FF0000"/>
                </a:solidFill>
              </a:rPr>
              <a:t>en </a:t>
            </a:r>
            <a:r>
              <a:rPr lang="fr-FR" sz="2400" b="1" dirty="0">
                <a:solidFill>
                  <a:srgbClr val="FF0000"/>
                </a:solidFill>
              </a:rPr>
              <a:t>post-AMM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puisse obtenir son </a:t>
            </a:r>
            <a:r>
              <a:rPr lang="fr-FR" sz="2400" b="1" dirty="0"/>
              <a:t>remboursement</a:t>
            </a:r>
            <a:r>
              <a:rPr lang="fr-FR" sz="2400" dirty="0"/>
              <a:t> par la Sécurité Sociale et être </a:t>
            </a:r>
            <a:r>
              <a:rPr lang="fr-FR" sz="2400" b="1" dirty="0"/>
              <a:t>agréé</a:t>
            </a:r>
            <a:r>
              <a:rPr lang="fr-FR" sz="2400" dirty="0"/>
              <a:t> aux collectivités (établissements de santé publics ou privés).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graphicFrame>
        <p:nvGraphicFramePr>
          <p:cNvPr id="6" name="Diagramme 5">
            <a:extLst>
              <a:ext uri="{FF2B5EF4-FFF2-40B4-BE49-F238E27FC236}">
                <a16:creationId xmlns:a16="http://schemas.microsoft.com/office/drawing/2014/main" id="{FBAC808C-4D6F-AD4F-B4CA-E45CFE8CE4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1195276"/>
              </p:ext>
            </p:extLst>
          </p:nvPr>
        </p:nvGraphicFramePr>
        <p:xfrm>
          <a:off x="838201" y="3898232"/>
          <a:ext cx="8321842" cy="24544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ctangle : coins arrondis 6">
            <a:extLst>
              <a:ext uri="{FF2B5EF4-FFF2-40B4-BE49-F238E27FC236}">
                <a16:creationId xmlns:a16="http://schemas.microsoft.com/office/drawing/2014/main" id="{B426CB6B-6B5B-FC44-8598-45DA55133D08}"/>
              </a:ext>
            </a:extLst>
          </p:cNvPr>
          <p:cNvSpPr/>
          <p:nvPr/>
        </p:nvSpPr>
        <p:spPr>
          <a:xfrm>
            <a:off x="9657347" y="3429001"/>
            <a:ext cx="2181727" cy="2923674"/>
          </a:xfrm>
          <a:prstGeom prst="roundRect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Qu’il soit à prescription obligatoire ou facultative, </a:t>
            </a:r>
            <a:r>
              <a:rPr lang="fr-FR" b="1" dirty="0"/>
              <a:t>pour avoir un remboursement le médicament doit avoir été prescrit (++).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52657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>
            <a:extLst>
              <a:ext uri="{FF2B5EF4-FFF2-40B4-BE49-F238E27FC236}">
                <a16:creationId xmlns:a16="http://schemas.microsoft.com/office/drawing/2014/main" id="{3A2D34E8-2CF3-804B-9A57-E17F1C8175B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>
            <a:normAutofit/>
          </a:bodyPr>
          <a:lstStyle/>
          <a:p>
            <a:pPr marL="571500" indent="-571500" algn="ctr">
              <a:buFont typeface="Wingdings" pitchFamily="2" charset="2"/>
              <a:buChar char="Ø"/>
            </a:pPr>
            <a:r>
              <a:rPr lang="fr-FR" sz="3200" dirty="0">
                <a:solidFill>
                  <a:schemeClr val="bg1"/>
                </a:solidFill>
              </a:rPr>
              <a:t>Comment ça marche?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9303237-6595-274D-81D6-4A72290C5C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2" y="1830304"/>
            <a:ext cx="5157787" cy="823912"/>
          </a:xfrm>
          <a:solidFill>
            <a:schemeClr val="bg1">
              <a:lumMod val="50000"/>
            </a:schemeClr>
          </a:solidFill>
        </p:spPr>
        <p:txBody>
          <a:bodyPr anchor="ctr"/>
          <a:lstStyle/>
          <a:p>
            <a:pPr algn="ctr"/>
            <a:r>
              <a:rPr lang="fr-FR" dirty="0"/>
              <a:t>SMR et UNCAM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1AA3E1B-58E3-264A-B3CF-530FDC016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793833"/>
            <a:ext cx="5157787" cy="3462588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/>
              <a:t>C’est </a:t>
            </a:r>
            <a:r>
              <a:rPr lang="fr-FR" dirty="0">
                <a:solidFill>
                  <a:srgbClr val="FF0000"/>
                </a:solidFill>
              </a:rPr>
              <a:t>l’évaluation du produit dans sa pathologie</a:t>
            </a:r>
          </a:p>
          <a:p>
            <a:r>
              <a:rPr lang="fr-FR" dirty="0"/>
              <a:t>Il apprécie dans </a:t>
            </a:r>
            <a:r>
              <a:rPr lang="fr-FR" b="1" dirty="0">
                <a:solidFill>
                  <a:srgbClr val="FF0000"/>
                </a:solidFill>
              </a:rPr>
              <a:t>l’absolu</a:t>
            </a:r>
            <a:r>
              <a:rPr lang="fr-FR" dirty="0"/>
              <a:t> selon plusieurs </a:t>
            </a:r>
            <a:r>
              <a:rPr lang="fr-FR" b="1" dirty="0"/>
              <a:t>critères</a:t>
            </a:r>
            <a:r>
              <a:rPr lang="fr-FR" dirty="0"/>
              <a:t> et différents </a:t>
            </a:r>
            <a:r>
              <a:rPr lang="fr-FR" b="1" dirty="0"/>
              <a:t>niveaux</a:t>
            </a:r>
          </a:p>
          <a:p>
            <a:r>
              <a:rPr lang="fr-FR" dirty="0"/>
              <a:t>On définit ainsi le </a:t>
            </a:r>
            <a:r>
              <a:rPr lang="fr-FR" b="1" dirty="0">
                <a:solidFill>
                  <a:srgbClr val="FF0000"/>
                </a:solidFill>
              </a:rPr>
              <a:t>taux de remboursement</a:t>
            </a:r>
          </a:p>
        </p:txBody>
      </p:sp>
      <p:sp>
        <p:nvSpPr>
          <p:cNvPr id="7" name="Espace réservé du texte 6">
            <a:extLst>
              <a:ext uri="{FF2B5EF4-FFF2-40B4-BE49-F238E27FC236}">
                <a16:creationId xmlns:a16="http://schemas.microsoft.com/office/drawing/2014/main" id="{C365E0E6-4B23-F544-BB12-3990540785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30304"/>
            <a:ext cx="5183188" cy="823912"/>
          </a:xfrm>
          <a:solidFill>
            <a:schemeClr val="bg1">
              <a:lumMod val="50000"/>
            </a:schemeClr>
          </a:solidFill>
        </p:spPr>
        <p:txBody>
          <a:bodyPr anchor="ctr"/>
          <a:lstStyle/>
          <a:p>
            <a:pPr algn="ctr"/>
            <a:r>
              <a:rPr lang="fr-FR" dirty="0"/>
              <a:t>ASMR et CEPS</a:t>
            </a:r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337A1945-4704-BF41-B42B-8DE46B5C92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793833"/>
            <a:ext cx="5157787" cy="3462588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fr-FR" dirty="0"/>
              <a:t>Cela correspond à </a:t>
            </a:r>
            <a:r>
              <a:rPr lang="fr-FR" dirty="0">
                <a:solidFill>
                  <a:srgbClr val="FF0000"/>
                </a:solidFill>
              </a:rPr>
              <a:t>l’apport d’un nouveau médicament </a:t>
            </a:r>
            <a:r>
              <a:rPr lang="fr-FR" dirty="0"/>
              <a:t>par rapport aux produits existants dans une indication</a:t>
            </a:r>
          </a:p>
          <a:p>
            <a:r>
              <a:rPr lang="fr-FR" dirty="0"/>
              <a:t>On évalue </a:t>
            </a:r>
            <a:r>
              <a:rPr lang="fr-FR" b="1" dirty="0">
                <a:solidFill>
                  <a:srgbClr val="FF0000"/>
                </a:solidFill>
              </a:rPr>
              <a:t>comparativement</a:t>
            </a:r>
          </a:p>
          <a:p>
            <a:r>
              <a:rPr lang="fr-FR" dirty="0"/>
              <a:t>On établit ainsi le </a:t>
            </a:r>
            <a:r>
              <a:rPr lang="fr-FR" b="1" dirty="0">
                <a:solidFill>
                  <a:srgbClr val="FF0000"/>
                </a:solidFill>
              </a:rPr>
              <a:t>prix</a:t>
            </a:r>
            <a:r>
              <a:rPr lang="fr-FR" dirty="0"/>
              <a:t> du mdc selon plusieurs </a:t>
            </a:r>
            <a:r>
              <a:rPr lang="fr-FR" b="1" dirty="0"/>
              <a:t>niveaux</a:t>
            </a:r>
            <a:r>
              <a:rPr lang="fr-FR" dirty="0"/>
              <a:t> et </a:t>
            </a:r>
            <a:r>
              <a:rPr lang="fr-FR" b="1" dirty="0"/>
              <a:t>critères</a:t>
            </a:r>
          </a:p>
        </p:txBody>
      </p:sp>
    </p:spTree>
    <p:extLst>
      <p:ext uri="{BB962C8B-B14F-4D97-AF65-F5344CB8AC3E}">
        <p14:creationId xmlns:p14="http://schemas.microsoft.com/office/powerpoint/2010/main" val="24854390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6">
            <a:extLst>
              <a:ext uri="{FF2B5EF4-FFF2-40B4-BE49-F238E27FC236}">
                <a16:creationId xmlns:a16="http://schemas.microsoft.com/office/drawing/2014/main" id="{5B36510C-D52C-B04A-81BD-BC21D57A77C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50000"/>
            </a:schemeClr>
          </a:solidFill>
        </p:spPr>
        <p:txBody>
          <a:bodyPr anchor="ctr"/>
          <a:lstStyle/>
          <a:p>
            <a:pPr algn="ctr"/>
            <a:r>
              <a:rPr lang="fr-FR" b="1" dirty="0"/>
              <a:t>Le CEESP</a:t>
            </a:r>
          </a:p>
        </p:txBody>
      </p:sp>
      <p:sp>
        <p:nvSpPr>
          <p:cNvPr id="8" name="Espace réservé du contenu 7">
            <a:extLst>
              <a:ext uri="{FF2B5EF4-FFF2-40B4-BE49-F238E27FC236}">
                <a16:creationId xmlns:a16="http://schemas.microsoft.com/office/drawing/2014/main" id="{61357FE9-D4F4-594A-8783-E2EF34351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2057400"/>
            <a:ext cx="6172200" cy="4342606"/>
          </a:xfrm>
        </p:spPr>
        <p:txBody>
          <a:bodyPr/>
          <a:lstStyle/>
          <a:p>
            <a:pPr algn="just"/>
            <a:r>
              <a:rPr lang="fr-FR" dirty="0"/>
              <a:t>Le médicament est </a:t>
            </a:r>
            <a:r>
              <a:rPr lang="fr-FR" b="1" dirty="0">
                <a:solidFill>
                  <a:srgbClr val="FF0000"/>
                </a:solidFill>
              </a:rPr>
              <a:t>publié au JO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/>
              <a:t>par le </a:t>
            </a:r>
            <a:r>
              <a:rPr lang="fr-FR" b="1" dirty="0">
                <a:solidFill>
                  <a:srgbClr val="FF0000"/>
                </a:solidFill>
              </a:rPr>
              <a:t>ministre</a:t>
            </a:r>
            <a:r>
              <a:rPr lang="fr-FR" dirty="0"/>
              <a:t> chargé de la Santé et de la Sécurité Sociale.</a:t>
            </a:r>
          </a:p>
          <a:p>
            <a:pPr algn="just"/>
            <a:r>
              <a:rPr lang="fr-FR" dirty="0"/>
              <a:t>Une fois publié, </a:t>
            </a:r>
            <a:r>
              <a:rPr lang="fr-FR" u="sng" dirty="0"/>
              <a:t>l’industriel</a:t>
            </a:r>
            <a:r>
              <a:rPr lang="fr-FR" dirty="0"/>
              <a:t> peut commencer sa </a:t>
            </a:r>
            <a:r>
              <a:rPr lang="fr-FR" b="1" dirty="0">
                <a:solidFill>
                  <a:srgbClr val="FF0000"/>
                </a:solidFill>
              </a:rPr>
              <a:t>commercialisation</a:t>
            </a:r>
            <a:r>
              <a:rPr lang="fr-FR" dirty="0"/>
              <a:t>, le délivrer aux </a:t>
            </a:r>
            <a:r>
              <a:rPr lang="fr-FR" u="sng" dirty="0"/>
              <a:t>grossistes répartiteurs</a:t>
            </a:r>
            <a:r>
              <a:rPr lang="fr-FR" dirty="0"/>
              <a:t> qui vont le délivrer aux </a:t>
            </a:r>
            <a:r>
              <a:rPr lang="fr-FR" u="sng" dirty="0"/>
              <a:t>officines</a:t>
            </a:r>
            <a:r>
              <a:rPr lang="fr-FR" dirty="0"/>
              <a:t>…</a:t>
            </a:r>
          </a:p>
          <a:p>
            <a:pPr algn="just"/>
            <a:endParaRPr lang="fr-FR" dirty="0"/>
          </a:p>
        </p:txBody>
      </p:sp>
      <p:sp>
        <p:nvSpPr>
          <p:cNvPr id="9" name="Espace réservé du texte 8">
            <a:extLst>
              <a:ext uri="{FF2B5EF4-FFF2-40B4-BE49-F238E27FC236}">
                <a16:creationId xmlns:a16="http://schemas.microsoft.com/office/drawing/2014/main" id="{DE80CEBE-0AD5-9748-8B94-E2D7DCCBA98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400" dirty="0"/>
              <a:t>L’évaluation par le CEESP répond aux questions </a:t>
            </a:r>
            <a:r>
              <a:rPr lang="fr-FR" sz="2400" u="sng" dirty="0"/>
              <a:t>« Quel coût pour la collectivité et pour quels bénéfices en terme de santé, au regard des médicaments existants? »</a:t>
            </a:r>
            <a:r>
              <a:rPr lang="fr-FR" sz="2400" dirty="0"/>
              <a:t>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fr-FR" sz="2400" dirty="0"/>
              <a:t>On regarde </a:t>
            </a:r>
            <a:r>
              <a:rPr lang="fr-FR" sz="2400" dirty="0">
                <a:solidFill>
                  <a:srgbClr val="FF0000"/>
                </a:solidFill>
              </a:rPr>
              <a:t>l’efficience et l’impact </a:t>
            </a:r>
            <a:r>
              <a:rPr lang="fr-FR" sz="2400" dirty="0" err="1">
                <a:solidFill>
                  <a:srgbClr val="FF0000"/>
                </a:solidFill>
              </a:rPr>
              <a:t>budgetaire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pour les </a:t>
            </a:r>
            <a:r>
              <a:rPr lang="fr-FR" sz="2400" b="1" dirty="0"/>
              <a:t>ASMR I, II, III</a:t>
            </a:r>
            <a:r>
              <a:rPr lang="fr-FR" sz="2400" dirty="0"/>
              <a:t>.</a:t>
            </a:r>
          </a:p>
          <a:p>
            <a:endParaRPr lang="fr-FR" dirty="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2B29BDEF-4C33-A74F-B4B8-ECB36DC88B9D}"/>
              </a:ext>
            </a:extLst>
          </p:cNvPr>
          <p:cNvSpPr txBox="1"/>
          <p:nvPr/>
        </p:nvSpPr>
        <p:spPr>
          <a:xfrm>
            <a:off x="5406189" y="457200"/>
            <a:ext cx="5946023" cy="156966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 anchor="ctr">
            <a:spAutoFit/>
          </a:bodyPr>
          <a:lstStyle/>
          <a:p>
            <a:pPr marL="342900" indent="-342900" algn="ctr">
              <a:buFont typeface="Wingdings" pitchFamily="2" charset="2"/>
              <a:buChar char="Ø"/>
            </a:pPr>
            <a:endParaRPr lang="fr-FR" sz="3200" dirty="0"/>
          </a:p>
          <a:p>
            <a:pPr marL="342900" indent="-342900" algn="ctr">
              <a:buFont typeface="Wingdings" pitchFamily="2" charset="2"/>
              <a:buChar char="Ø"/>
            </a:pPr>
            <a:r>
              <a:rPr lang="fr-FR" sz="3200" b="1" dirty="0"/>
              <a:t>Devenir des AMM :</a:t>
            </a:r>
          </a:p>
          <a:p>
            <a:pPr marL="342900" indent="-342900" algn="ctr">
              <a:buFont typeface="Wingdings" pitchFamily="2" charset="2"/>
              <a:buChar char="Ø"/>
            </a:pP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6589906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B9A2C247-7F9E-7A44-B783-F97E4E726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u="sng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VI/ L’ANSES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2023D8E-7880-0047-952C-6BC7A3012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4" y="2490436"/>
            <a:ext cx="9708995" cy="3567173"/>
          </a:xfrm>
        </p:spPr>
        <p:txBody>
          <a:bodyPr anchor="ctr">
            <a:normAutofit/>
          </a:bodyPr>
          <a:lstStyle/>
          <a:p>
            <a:pPr algn="just"/>
            <a:r>
              <a:rPr lang="fr-FR" b="1" dirty="0">
                <a:solidFill>
                  <a:srgbClr val="FF0000"/>
                </a:solidFill>
              </a:rPr>
              <a:t>L’Agence de Sécurité Sanitaire des Aliments </a:t>
            </a:r>
            <a:r>
              <a:rPr lang="fr-FR" dirty="0"/>
              <a:t>comporte </a:t>
            </a:r>
            <a:r>
              <a:rPr lang="fr-FR" b="1" dirty="0">
                <a:solidFill>
                  <a:srgbClr val="FF0000"/>
                </a:solidFill>
              </a:rPr>
              <a:t>l’Agence Nationale du Médicament Vétérinaire</a:t>
            </a:r>
            <a:r>
              <a:rPr lang="fr-FR" dirty="0"/>
              <a:t> (=ANMV).</a:t>
            </a:r>
          </a:p>
          <a:p>
            <a:pPr algn="just"/>
            <a:r>
              <a:rPr lang="fr-FR" dirty="0"/>
              <a:t>Elle gère les </a:t>
            </a:r>
            <a:r>
              <a:rPr lang="fr-FR" b="1" dirty="0"/>
              <a:t>compléments alimentaires</a:t>
            </a:r>
            <a:r>
              <a:rPr lang="fr-FR" dirty="0"/>
              <a:t> dont la régulation est plus </a:t>
            </a:r>
            <a:r>
              <a:rPr lang="fr-FR" u="sng" dirty="0" err="1"/>
              <a:t>laxe</a:t>
            </a:r>
            <a:r>
              <a:rPr lang="fr-FR" dirty="0"/>
              <a:t> que les médicaments : on parle de </a:t>
            </a:r>
            <a:r>
              <a:rPr lang="fr-FR" b="1" dirty="0" err="1">
                <a:solidFill>
                  <a:srgbClr val="FF0000"/>
                </a:solidFill>
              </a:rPr>
              <a:t>nutrivigilance</a:t>
            </a:r>
            <a:r>
              <a:rPr lang="fr-FR" dirty="0"/>
              <a:t>.</a:t>
            </a:r>
          </a:p>
          <a:p>
            <a:pPr algn="just"/>
            <a:r>
              <a:rPr lang="fr-FR" dirty="0"/>
              <a:t>L’ANMV est l’autorité française compétente en matière </a:t>
            </a:r>
            <a:r>
              <a:rPr lang="fr-FR" dirty="0">
                <a:solidFill>
                  <a:srgbClr val="FF0000"/>
                </a:solidFill>
              </a:rPr>
              <a:t>d’</a:t>
            </a:r>
            <a:r>
              <a:rPr lang="fr-FR" b="1" dirty="0">
                <a:solidFill>
                  <a:srgbClr val="FF0000"/>
                </a:solidFill>
              </a:rPr>
              <a:t>évaluation et de gestion du risque pour les médicaments vétérinaire</a:t>
            </a:r>
            <a:r>
              <a:rPr lang="fr-FR" dirty="0"/>
              <a:t>. </a:t>
            </a:r>
          </a:p>
          <a:p>
            <a:pPr algn="just"/>
            <a:endParaRPr lang="fr-FR" sz="2400" dirty="0"/>
          </a:p>
        </p:txBody>
      </p:sp>
      <p:pic>
        <p:nvPicPr>
          <p:cNvPr id="8" name="Image 7" descr="Une image contenant dessin&#10;&#10;Description générée automatiquement">
            <a:extLst>
              <a:ext uri="{FF2B5EF4-FFF2-40B4-BE49-F238E27FC236}">
                <a16:creationId xmlns:a16="http://schemas.microsoft.com/office/drawing/2014/main" id="{BCBB3724-9E7C-724F-A107-E5DF8F3837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5032" y="695243"/>
            <a:ext cx="2301587" cy="142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360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827B839B-9ADE-406B-8590-F1CAEDED4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45">
            <a:extLst>
              <a:ext uri="{FF2B5EF4-FFF2-40B4-BE49-F238E27FC236}">
                <a16:creationId xmlns:a16="http://schemas.microsoft.com/office/drawing/2014/main" id="{CFE45BF0-46DB-408C-B5F7-7B117168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46">
            <a:extLst>
              <a:ext uri="{FF2B5EF4-FFF2-40B4-BE49-F238E27FC236}">
                <a16:creationId xmlns:a16="http://schemas.microsoft.com/office/drawing/2014/main" id="{2AEBC8F2-97B1-41B4-93F1-2D289E197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47">
            <a:extLst>
              <a:ext uri="{FF2B5EF4-FFF2-40B4-BE49-F238E27FC236}">
                <a16:creationId xmlns:a16="http://schemas.microsoft.com/office/drawing/2014/main" id="{472E3A19-F5D5-48FC-BB9C-48C2F68F59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44">
            <a:extLst>
              <a:ext uri="{FF2B5EF4-FFF2-40B4-BE49-F238E27FC236}">
                <a16:creationId xmlns:a16="http://schemas.microsoft.com/office/drawing/2014/main" id="{7A62E32F-BB65-43A8-8EB5-92346890E5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23203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4E91B64-9FCC-451E-AFB4-A827D63293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10907863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B95F9ED-60C7-0B4B-B530-BDA59057A8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8506" y="800392"/>
            <a:ext cx="10264697" cy="1212102"/>
          </a:xfrm>
        </p:spPr>
        <p:txBody>
          <a:bodyPr>
            <a:normAutofit/>
          </a:bodyPr>
          <a:lstStyle/>
          <a:p>
            <a:r>
              <a:rPr lang="fr-FR" sz="4000" dirty="0">
                <a:solidFill>
                  <a:srgbClr val="FFFFFF"/>
                </a:solidFill>
                <a:latin typeface="Arial Rounded MT Bold" panose="020F0704030504030204" pitchFamily="34" charset="77"/>
              </a:rPr>
              <a:t>VII/ Santé Publique France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5CB58E7-DDF6-8645-B98A-D92443D119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67625" y="2490436"/>
            <a:ext cx="3573344" cy="3567173"/>
          </a:xfrm>
        </p:spPr>
        <p:txBody>
          <a:bodyPr anchor="ctr">
            <a:normAutofit lnSpcReduction="10000"/>
          </a:bodyPr>
          <a:lstStyle/>
          <a:p>
            <a:r>
              <a:rPr lang="fr-FR" sz="2400" dirty="0"/>
              <a:t>C’est un </a:t>
            </a:r>
            <a:r>
              <a:rPr lang="fr-FR" sz="2400" b="1" dirty="0"/>
              <a:t>établissement public administratif</a:t>
            </a:r>
            <a:r>
              <a:rPr lang="fr-FR" sz="2400" dirty="0"/>
              <a:t> dont la </a:t>
            </a:r>
            <a:r>
              <a:rPr lang="fr-FR" sz="2400" b="1" dirty="0">
                <a:solidFill>
                  <a:srgbClr val="FF0000"/>
                </a:solidFill>
              </a:rPr>
              <a:t>mission principale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est de </a:t>
            </a:r>
            <a:r>
              <a:rPr lang="fr-FR" sz="2400" b="1" dirty="0">
                <a:solidFill>
                  <a:srgbClr val="FF0000"/>
                </a:solidFill>
              </a:rPr>
              <a:t>protéger la santé des populations</a:t>
            </a:r>
            <a:r>
              <a:rPr lang="fr-FR" sz="2400" dirty="0"/>
              <a:t>.</a:t>
            </a:r>
          </a:p>
          <a:p>
            <a:r>
              <a:rPr lang="fr-FR" sz="2400" dirty="0"/>
              <a:t>Elle rassemble les anciens </a:t>
            </a:r>
            <a:r>
              <a:rPr lang="fr-FR" sz="2400" b="1" dirty="0"/>
              <a:t>InVS</a:t>
            </a:r>
            <a:r>
              <a:rPr lang="fr-FR" sz="2400" dirty="0"/>
              <a:t>, </a:t>
            </a:r>
            <a:r>
              <a:rPr lang="fr-FR" sz="2400" b="1" dirty="0" err="1"/>
              <a:t>Eprus</a:t>
            </a:r>
            <a:r>
              <a:rPr lang="fr-FR" sz="2400" dirty="0"/>
              <a:t> et </a:t>
            </a:r>
            <a:r>
              <a:rPr lang="fr-FR" sz="2400" b="1" dirty="0" err="1"/>
              <a:t>Inpes</a:t>
            </a:r>
            <a:r>
              <a:rPr lang="fr-FR" sz="2400" dirty="0"/>
              <a:t>.</a:t>
            </a:r>
          </a:p>
          <a:p>
            <a:r>
              <a:rPr lang="fr-FR" sz="2400" dirty="0"/>
              <a:t>Elle reprend les missions de l’InVS.</a:t>
            </a:r>
          </a:p>
          <a:p>
            <a:endParaRPr lang="fr-FR" sz="2400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07D1766-91BB-9042-95D4-A5046CF450CD}"/>
              </a:ext>
            </a:extLst>
          </p:cNvPr>
          <p:cNvSpPr txBox="1"/>
          <p:nvPr/>
        </p:nvSpPr>
        <p:spPr>
          <a:xfrm>
            <a:off x="6096000" y="2378076"/>
            <a:ext cx="512720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fr-FR" sz="2400" b="1" u="sng" dirty="0">
                <a:solidFill>
                  <a:srgbClr val="FF0000"/>
                </a:solidFill>
              </a:rPr>
              <a:t>La réserve sanitaire:</a:t>
            </a: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fr-FR" sz="2400" dirty="0"/>
              <a:t>est </a:t>
            </a:r>
            <a:r>
              <a:rPr lang="fr-FR" sz="2400" u="sng" dirty="0"/>
              <a:t>constituée</a:t>
            </a:r>
            <a:r>
              <a:rPr lang="fr-FR" sz="2400" dirty="0"/>
              <a:t>, </a:t>
            </a:r>
            <a:r>
              <a:rPr lang="fr-FR" sz="2400" u="sng" dirty="0"/>
              <a:t>animée</a:t>
            </a:r>
            <a:r>
              <a:rPr lang="fr-FR" sz="2400" dirty="0"/>
              <a:t> et </a:t>
            </a:r>
            <a:r>
              <a:rPr lang="fr-FR" sz="2400" u="sng" dirty="0"/>
              <a:t>mobilisée</a:t>
            </a:r>
            <a:r>
              <a:rPr lang="fr-FR" sz="2400" dirty="0"/>
              <a:t> par SPF.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fr-FR" sz="2400" dirty="0"/>
              <a:t>Elle </a:t>
            </a:r>
            <a:r>
              <a:rPr lang="fr-FR" sz="2400" b="1" dirty="0"/>
              <a:t>renforce l’offre de soin en cas d’urgence.</a:t>
            </a:r>
            <a:endParaRPr lang="fr-FR" sz="2400" dirty="0"/>
          </a:p>
          <a:p>
            <a:pPr marL="342900" indent="-342900">
              <a:buFont typeface="Wingdings" pitchFamily="2" charset="2"/>
              <a:buChar char="Ø"/>
            </a:pPr>
            <a:endParaRPr lang="fr-FR" sz="2400" dirty="0"/>
          </a:p>
          <a:p>
            <a:pPr marL="342900" indent="-342900">
              <a:buFont typeface="Wingdings" pitchFamily="2" charset="2"/>
              <a:buChar char="Ø"/>
            </a:pPr>
            <a:endParaRPr lang="fr-FR" sz="2400" dirty="0"/>
          </a:p>
        </p:txBody>
      </p:sp>
      <p:sp>
        <p:nvSpPr>
          <p:cNvPr id="9" name="Rectangle : coins arrondis 8">
            <a:extLst>
              <a:ext uri="{FF2B5EF4-FFF2-40B4-BE49-F238E27FC236}">
                <a16:creationId xmlns:a16="http://schemas.microsoft.com/office/drawing/2014/main" id="{47474401-7D21-264A-BF22-BA7FDEE305E9}"/>
              </a:ext>
            </a:extLst>
          </p:cNvPr>
          <p:cNvSpPr/>
          <p:nvPr/>
        </p:nvSpPr>
        <p:spPr>
          <a:xfrm>
            <a:off x="7026442" y="4331368"/>
            <a:ext cx="4525373" cy="208547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/>
              <a:t>SPF </a:t>
            </a:r>
            <a:r>
              <a:rPr lang="fr-FR" sz="2400" b="1" dirty="0"/>
              <a:t>publie chaque semaine</a:t>
            </a:r>
            <a:r>
              <a:rPr lang="fr-FR" sz="2400" dirty="0"/>
              <a:t> un </a:t>
            </a:r>
            <a:r>
              <a:rPr lang="fr-FR" sz="2400" b="1" dirty="0"/>
              <a:t>point de situation</a:t>
            </a:r>
            <a:r>
              <a:rPr lang="fr-FR" sz="2400" dirty="0"/>
              <a:t> permettant de suivre l’évolution du nombre de cas et des gestes à adopter</a:t>
            </a:r>
            <a:r>
              <a:rPr lang="fr-FR" dirty="0"/>
              <a:t>.</a:t>
            </a:r>
          </a:p>
        </p:txBody>
      </p:sp>
      <p:pic>
        <p:nvPicPr>
          <p:cNvPr id="22" name="Image 21">
            <a:extLst>
              <a:ext uri="{FF2B5EF4-FFF2-40B4-BE49-F238E27FC236}">
                <a16:creationId xmlns:a16="http://schemas.microsoft.com/office/drawing/2014/main" id="{EF127FDB-DBA9-3643-95C8-47D63A0C73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9500" y="873043"/>
            <a:ext cx="1892300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2010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627EE3DE-D988-45F4-AC6F-87A2F864D3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FACC39E4-6E3E-4705-8F38-45CADF0F4E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38" name="Freeform 44">
              <a:extLst>
                <a:ext uri="{FF2B5EF4-FFF2-40B4-BE49-F238E27FC236}">
                  <a16:creationId xmlns:a16="http://schemas.microsoft.com/office/drawing/2014/main" id="{3BBAB7E3-EFC6-4D9A-9D0B-A4B3E64A9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5">
              <a:extLst>
                <a:ext uri="{FF2B5EF4-FFF2-40B4-BE49-F238E27FC236}">
                  <a16:creationId xmlns:a16="http://schemas.microsoft.com/office/drawing/2014/main" id="{08BAAFA5-C005-449B-A431-69C7F9740C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46">
              <a:extLst>
                <a:ext uri="{FF2B5EF4-FFF2-40B4-BE49-F238E27FC236}">
                  <a16:creationId xmlns:a16="http://schemas.microsoft.com/office/drawing/2014/main" id="{5EC69937-9351-43A5-BDDE-7892512E79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1" name="Freeform 47">
              <a:extLst>
                <a:ext uri="{FF2B5EF4-FFF2-40B4-BE49-F238E27FC236}">
                  <a16:creationId xmlns:a16="http://schemas.microsoft.com/office/drawing/2014/main" id="{52C65782-76A7-479D-8435-B881F86C18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AF69F27-217B-40CE-A29D-3E3E372FA2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Titre 3">
            <a:extLst>
              <a:ext uri="{FF2B5EF4-FFF2-40B4-BE49-F238E27FC236}">
                <a16:creationId xmlns:a16="http://schemas.microsoft.com/office/drawing/2014/main" id="{9E4BE0EF-CE1B-434A-A96A-19F62B0C49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Arial Rounded MT Bold" panose="020F0704030504030204" pitchFamily="34" charset="77"/>
              </a:rPr>
              <a:t>VIII/ Autres structures</a:t>
            </a: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81F80527-B8B2-3E42-931E-96095420F6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4596" y="2844710"/>
            <a:ext cx="2269813" cy="760504"/>
          </a:xfrm>
          <a:prstGeom prst="rect">
            <a:avLst/>
          </a:prstGeom>
        </p:spPr>
      </p:pic>
      <p:pic>
        <p:nvPicPr>
          <p:cNvPr id="28" name="Image 27" descr="Une image contenant dessin&#10;&#10;Description générée automatiquement">
            <a:extLst>
              <a:ext uri="{FF2B5EF4-FFF2-40B4-BE49-F238E27FC236}">
                <a16:creationId xmlns:a16="http://schemas.microsoft.com/office/drawing/2014/main" id="{16A4FF9E-A158-7241-A2BB-13F034DE49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5278" y="2769682"/>
            <a:ext cx="2269813" cy="997646"/>
          </a:xfrm>
          <a:prstGeom prst="rect">
            <a:avLst/>
          </a:prstGeom>
        </p:spPr>
      </p:pic>
      <p:pic>
        <p:nvPicPr>
          <p:cNvPr id="24" name="Image 23" descr="Une image contenant dessin&#10;&#10;Description générée automatiquement">
            <a:extLst>
              <a:ext uri="{FF2B5EF4-FFF2-40B4-BE49-F238E27FC236}">
                <a16:creationId xmlns:a16="http://schemas.microsoft.com/office/drawing/2014/main" id="{F4E883E9-E25E-1646-A25B-611A592FFB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2457" y="2589095"/>
            <a:ext cx="2256315" cy="1358821"/>
          </a:xfrm>
          <a:prstGeom prst="rect">
            <a:avLst/>
          </a:prstGeom>
        </p:spPr>
      </p:pic>
      <p:pic>
        <p:nvPicPr>
          <p:cNvPr id="26" name="Image 25" descr="Une image contenant dessin, signe&#10;&#10;Description générée automatiquement">
            <a:extLst>
              <a:ext uri="{FF2B5EF4-FFF2-40B4-BE49-F238E27FC236}">
                <a16:creationId xmlns:a16="http://schemas.microsoft.com/office/drawing/2014/main" id="{6F3A22FE-8596-E24E-BF1A-2C74FF1160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9640" y="2661245"/>
            <a:ext cx="2257769" cy="1206104"/>
          </a:xfrm>
          <a:prstGeom prst="rect">
            <a:avLst/>
          </a:prstGeom>
        </p:spPr>
      </p:pic>
      <p:sp>
        <p:nvSpPr>
          <p:cNvPr id="30" name="Espace réservé du contenu 29">
            <a:extLst>
              <a:ext uri="{FF2B5EF4-FFF2-40B4-BE49-F238E27FC236}">
                <a16:creationId xmlns:a16="http://schemas.microsoft.com/office/drawing/2014/main" id="{2D007FA5-BA07-9F41-AF73-690E906515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322" y="3947916"/>
            <a:ext cx="9858087" cy="2233692"/>
          </a:xfrm>
        </p:spPr>
        <p:txBody>
          <a:bodyPr anchor="t">
            <a:normAutofit/>
          </a:bodyPr>
          <a:lstStyle/>
          <a:p>
            <a:r>
              <a:rPr lang="fr-FR" sz="1600" b="1" dirty="0"/>
              <a:t>ABM :</a:t>
            </a:r>
            <a:r>
              <a:rPr lang="fr-FR" sz="1600" dirty="0"/>
              <a:t> l’Agence de la </a:t>
            </a:r>
            <a:r>
              <a:rPr lang="fr-FR" sz="1600" dirty="0" err="1"/>
              <a:t>BioMédecine</a:t>
            </a:r>
            <a:r>
              <a:rPr lang="fr-FR" sz="1600" dirty="0"/>
              <a:t>, créée en application de la </a:t>
            </a:r>
            <a:r>
              <a:rPr lang="fr-FR" sz="1600" u="sng" dirty="0"/>
              <a:t>loi de bioéthique de 2004</a:t>
            </a:r>
            <a:r>
              <a:rPr lang="fr-FR" sz="1600" dirty="0"/>
              <a:t>, reprend les activités de l’</a:t>
            </a:r>
            <a:r>
              <a:rPr lang="fr-FR" sz="1600" b="1" dirty="0"/>
              <a:t>Établissement </a:t>
            </a:r>
            <a:r>
              <a:rPr lang="fr-FR" sz="1600" b="1" dirty="0" err="1"/>
              <a:t>Francais</a:t>
            </a:r>
            <a:r>
              <a:rPr lang="fr-FR" sz="1600" b="1" dirty="0"/>
              <a:t> des Greffes</a:t>
            </a:r>
            <a:r>
              <a:rPr lang="fr-FR" sz="1600" dirty="0"/>
              <a:t>.</a:t>
            </a:r>
          </a:p>
          <a:p>
            <a:r>
              <a:rPr lang="fr-FR" sz="1600" b="1" dirty="0"/>
              <a:t>L’EFS :</a:t>
            </a:r>
            <a:r>
              <a:rPr lang="fr-FR" sz="1600" dirty="0"/>
              <a:t> l’Établissement Français du Sang, regroupe </a:t>
            </a:r>
            <a:r>
              <a:rPr lang="fr-FR" sz="1600" u="sng" dirty="0"/>
              <a:t>17 établissements régionaux</a:t>
            </a:r>
            <a:r>
              <a:rPr lang="fr-FR" sz="1600" dirty="0"/>
              <a:t> et </a:t>
            </a:r>
            <a:r>
              <a:rPr lang="fr-FR" sz="1600" b="1" dirty="0"/>
              <a:t>contrôle les produits sanguins labiles</a:t>
            </a:r>
            <a:r>
              <a:rPr lang="fr-FR" sz="1600" dirty="0"/>
              <a:t> et les médicaments </a:t>
            </a:r>
            <a:r>
              <a:rPr lang="fr-FR" sz="1600" b="1" dirty="0"/>
              <a:t>dérivés du sang</a:t>
            </a:r>
            <a:r>
              <a:rPr lang="fr-FR" sz="1600" dirty="0"/>
              <a:t> (facteurs de coagulation, immunoglobuline…).</a:t>
            </a:r>
          </a:p>
          <a:p>
            <a:r>
              <a:rPr lang="fr-FR" sz="1600" b="1" dirty="0"/>
              <a:t>L’Autorité de sûreté nucléaire</a:t>
            </a:r>
            <a:r>
              <a:rPr lang="fr-FR" sz="1600" dirty="0"/>
              <a:t> : concerne les </a:t>
            </a:r>
            <a:r>
              <a:rPr lang="fr-FR" sz="1600" b="1" dirty="0"/>
              <a:t>produits radio-pharmaceutique</a:t>
            </a:r>
            <a:r>
              <a:rPr lang="fr-FR" sz="1600" dirty="0"/>
              <a:t> (ex: pour scintigraphie) mais aussi à </a:t>
            </a:r>
            <a:r>
              <a:rPr lang="fr-FR" sz="1600" b="1" dirty="0"/>
              <a:t>visée thérapeutique</a:t>
            </a:r>
            <a:r>
              <a:rPr lang="fr-FR" sz="1600" dirty="0"/>
              <a:t>.</a:t>
            </a:r>
          </a:p>
          <a:p>
            <a:r>
              <a:rPr lang="fr-FR" sz="1600" b="1" dirty="0"/>
              <a:t>L’Agence Nationale de la Recherche sur le Sida et les Hépatites</a:t>
            </a:r>
            <a:r>
              <a:rPr lang="fr-FR" sz="1600" dirty="0"/>
              <a:t> réalise des </a:t>
            </a:r>
            <a:r>
              <a:rPr lang="fr-FR" sz="1600" u="sng" dirty="0"/>
              <a:t>recherches fondamentales et cliniques</a:t>
            </a:r>
            <a:r>
              <a:rPr lang="fr-FR" sz="1600" dirty="0"/>
              <a:t> sur les maladies virales.</a:t>
            </a:r>
          </a:p>
          <a:p>
            <a:pPr marL="0" indent="0">
              <a:buNone/>
            </a:pPr>
            <a:endParaRPr lang="fr-FR" sz="1300" dirty="0"/>
          </a:p>
        </p:txBody>
      </p:sp>
    </p:spTree>
    <p:extLst>
      <p:ext uri="{BB962C8B-B14F-4D97-AF65-F5344CB8AC3E}">
        <p14:creationId xmlns:p14="http://schemas.microsoft.com/office/powerpoint/2010/main" val="1753581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42285737-90EE-47DC-AC80-8AE156B11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" y="-1"/>
            <a:ext cx="4403709" cy="6858001"/>
          </a:xfrm>
          <a:custGeom>
            <a:avLst/>
            <a:gdLst>
              <a:gd name="connsiteX0" fmla="*/ 3223890 w 4403709"/>
              <a:gd name="connsiteY0" fmla="*/ 6858001 h 6858001"/>
              <a:gd name="connsiteX1" fmla="*/ 4101908 w 4403709"/>
              <a:gd name="connsiteY1" fmla="*/ 6858001 h 6858001"/>
              <a:gd name="connsiteX2" fmla="*/ 3254950 w 4403709"/>
              <a:gd name="connsiteY2" fmla="*/ 1599356 h 6858001"/>
              <a:gd name="connsiteX3" fmla="*/ 3254950 w 4403709"/>
              <a:gd name="connsiteY3" fmla="*/ 1594062 h 6858001"/>
              <a:gd name="connsiteX4" fmla="*/ 4403709 w 4403709"/>
              <a:gd name="connsiteY4" fmla="*/ 0 h 6858001"/>
              <a:gd name="connsiteX5" fmla="*/ 3254950 w 4403709"/>
              <a:gd name="connsiteY5" fmla="*/ 0 h 6858001"/>
              <a:gd name="connsiteX6" fmla="*/ 2903520 w 4403709"/>
              <a:gd name="connsiteY6" fmla="*/ 0 h 6858001"/>
              <a:gd name="connsiteX7" fmla="*/ 0 w 4403709"/>
              <a:gd name="connsiteY7" fmla="*/ 0 h 6858001"/>
              <a:gd name="connsiteX8" fmla="*/ 0 w 4403709"/>
              <a:gd name="connsiteY8" fmla="*/ 6858000 h 6858001"/>
              <a:gd name="connsiteX9" fmla="*/ 3223890 w 4403709"/>
              <a:gd name="connsiteY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403709" h="6858001">
                <a:moveTo>
                  <a:pt x="3223890" y="6858001"/>
                </a:moveTo>
                <a:lnTo>
                  <a:pt x="4101908" y="6858001"/>
                </a:lnTo>
                <a:lnTo>
                  <a:pt x="3254950" y="1599356"/>
                </a:lnTo>
                <a:lnTo>
                  <a:pt x="3254950" y="1594062"/>
                </a:lnTo>
                <a:lnTo>
                  <a:pt x="4403709" y="0"/>
                </a:lnTo>
                <a:lnTo>
                  <a:pt x="3254950" y="0"/>
                </a:lnTo>
                <a:lnTo>
                  <a:pt x="2903520" y="0"/>
                </a:lnTo>
                <a:lnTo>
                  <a:pt x="0" y="0"/>
                </a:lnTo>
                <a:lnTo>
                  <a:pt x="0" y="6858000"/>
                </a:lnTo>
                <a:lnTo>
                  <a:pt x="322389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52" name="Group 51">
            <a:extLst>
              <a:ext uri="{FF2B5EF4-FFF2-40B4-BE49-F238E27FC236}">
                <a16:creationId xmlns:a16="http://schemas.microsoft.com/office/drawing/2014/main" id="{B57BDC17-F1B3-455F-BBF1-680AA1F25C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315292" y="0"/>
            <a:ext cx="2436813" cy="6858001"/>
            <a:chOff x="1320800" y="0"/>
            <a:chExt cx="2436813" cy="6858001"/>
          </a:xfrm>
        </p:grpSpPr>
        <p:sp>
          <p:nvSpPr>
            <p:cNvPr id="53" name="Freeform 6">
              <a:extLst>
                <a:ext uri="{FF2B5EF4-FFF2-40B4-BE49-F238E27FC236}">
                  <a16:creationId xmlns:a16="http://schemas.microsoft.com/office/drawing/2014/main" id="{64E2FA9A-FEF7-4501-B0EB-5E45EDD217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54" name="Freeform 7">
              <a:extLst>
                <a:ext uri="{FF2B5EF4-FFF2-40B4-BE49-F238E27FC236}">
                  <a16:creationId xmlns:a16="http://schemas.microsoft.com/office/drawing/2014/main" id="{BC38192B-B4CB-47D4-A3B1-10010247F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</p:sp>
        <p:sp>
          <p:nvSpPr>
            <p:cNvPr id="55" name="Freeform 8">
              <a:extLst>
                <a:ext uri="{FF2B5EF4-FFF2-40B4-BE49-F238E27FC236}">
                  <a16:creationId xmlns:a16="http://schemas.microsoft.com/office/drawing/2014/main" id="{96330E33-E171-4B0F-82B5-AF7230399B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62626"/>
            </a:solidFill>
            <a:ln>
              <a:noFill/>
            </a:ln>
          </p:spPr>
        </p:sp>
        <p:sp>
          <p:nvSpPr>
            <p:cNvPr id="56" name="Freeform 9">
              <a:extLst>
                <a:ext uri="{FF2B5EF4-FFF2-40B4-BE49-F238E27FC236}">
                  <a16:creationId xmlns:a16="http://schemas.microsoft.com/office/drawing/2014/main" id="{332B1723-69BF-42D7-B757-0FA059E15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57" name="Freeform 10">
              <a:extLst>
                <a:ext uri="{FF2B5EF4-FFF2-40B4-BE49-F238E27FC236}">
                  <a16:creationId xmlns:a16="http://schemas.microsoft.com/office/drawing/2014/main" id="{F115D62D-1E96-48D1-A78D-D370A0BFB9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58" name="Freeform 11">
              <a:extLst>
                <a:ext uri="{FF2B5EF4-FFF2-40B4-BE49-F238E27FC236}">
                  <a16:creationId xmlns:a16="http://schemas.microsoft.com/office/drawing/2014/main" id="{91C2876A-169D-4822-A766-C00578C88B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</p:sp>
      </p:grpSp>
      <p:pic>
        <p:nvPicPr>
          <p:cNvPr id="3" name="Image 2" descr="Une image contenant bâtiment, homme, photo, avant&#10;&#10;Description générée automatiquement">
            <a:extLst>
              <a:ext uri="{FF2B5EF4-FFF2-40B4-BE49-F238E27FC236}">
                <a16:creationId xmlns:a16="http://schemas.microsoft.com/office/drawing/2014/main" id="{E152EE46-2ABF-3F4B-9AD3-0DEE6C19E2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t="7598" r="-2" b="10326"/>
          <a:stretch/>
        </p:blipFill>
        <p:spPr>
          <a:xfrm>
            <a:off x="5003800" y="711200"/>
            <a:ext cx="4584700" cy="5029200"/>
          </a:xfrm>
          <a:custGeom>
            <a:avLst/>
            <a:gdLst/>
            <a:ahLst/>
            <a:cxnLst/>
            <a:rect l="l" t="t" r="r" b="b"/>
            <a:pathLst>
              <a:path w="3001878" h="3285009">
                <a:moveTo>
                  <a:pt x="0" y="0"/>
                </a:moveTo>
                <a:lnTo>
                  <a:pt x="2567363" y="0"/>
                </a:lnTo>
                <a:lnTo>
                  <a:pt x="2654855" y="117001"/>
                </a:lnTo>
                <a:cubicBezTo>
                  <a:pt x="2873947" y="441300"/>
                  <a:pt x="3001878" y="832248"/>
                  <a:pt x="3001878" y="1253075"/>
                </a:cubicBezTo>
                <a:cubicBezTo>
                  <a:pt x="3001878" y="2375281"/>
                  <a:pt x="2092150" y="3285009"/>
                  <a:pt x="969943" y="3285009"/>
                </a:cubicBezTo>
                <a:cubicBezTo>
                  <a:pt x="619254" y="3285009"/>
                  <a:pt x="289314" y="3196169"/>
                  <a:pt x="1403" y="3039766"/>
                </a:cubicBezTo>
                <a:lnTo>
                  <a:pt x="0" y="3038914"/>
                </a:lnTo>
                <a:close/>
              </a:path>
            </a:pathLst>
          </a:custGeom>
        </p:spPr>
      </p:pic>
      <p:pic>
        <p:nvPicPr>
          <p:cNvPr id="13" name="Image 12" descr="Une image contenant personne, mur, intérieur, bougie&#10;&#10;Description générée automatiquement">
            <a:extLst>
              <a:ext uri="{FF2B5EF4-FFF2-40B4-BE49-F238E27FC236}">
                <a16:creationId xmlns:a16="http://schemas.microsoft.com/office/drawing/2014/main" id="{04C04761-B29B-E845-A0CF-C78AC6BE70D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l="11526" r="13477" b="4"/>
          <a:stretch/>
        </p:blipFill>
        <p:spPr>
          <a:xfrm>
            <a:off x="9652000" y="711200"/>
            <a:ext cx="1828800" cy="1828800"/>
          </a:xfrm>
          <a:custGeom>
            <a:avLst/>
            <a:gdLst/>
            <a:ahLst/>
            <a:cxnLst/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</p:spPr>
      </p:pic>
      <p:pic>
        <p:nvPicPr>
          <p:cNvPr id="9" name="Image 8" descr="Une image contenant personne, mur, intérieur, gens&#10;&#10;Description générée automatiquement">
            <a:extLst>
              <a:ext uri="{FF2B5EF4-FFF2-40B4-BE49-F238E27FC236}">
                <a16:creationId xmlns:a16="http://schemas.microsoft.com/office/drawing/2014/main" id="{980AB00D-5091-EA44-9067-220C051E5A0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/>
          </a:blip>
          <a:srcRect t="2297" r="-3" b="16219"/>
          <a:stretch/>
        </p:blipFill>
        <p:spPr>
          <a:xfrm>
            <a:off x="9652000" y="2603500"/>
            <a:ext cx="1828800" cy="1092200"/>
          </a:xfrm>
          <a:custGeom>
            <a:avLst/>
            <a:gdLst/>
            <a:ahLst/>
            <a:cxnLst/>
            <a:rect l="l" t="t" r="r" b="b"/>
            <a:pathLst>
              <a:path w="3344914" h="2044103">
                <a:moveTo>
                  <a:pt x="42872" y="0"/>
                </a:moveTo>
                <a:lnTo>
                  <a:pt x="3302042" y="0"/>
                </a:lnTo>
                <a:lnTo>
                  <a:pt x="3310936" y="34588"/>
                </a:lnTo>
                <a:cubicBezTo>
                  <a:pt x="3333214" y="143461"/>
                  <a:pt x="3344914" y="256187"/>
                  <a:pt x="3344914" y="371646"/>
                </a:cubicBezTo>
                <a:cubicBezTo>
                  <a:pt x="3344914" y="1295319"/>
                  <a:pt x="2596130" y="2044103"/>
                  <a:pt x="1672457" y="2044103"/>
                </a:cubicBezTo>
                <a:cubicBezTo>
                  <a:pt x="748785" y="2044103"/>
                  <a:pt x="0" y="1295319"/>
                  <a:pt x="0" y="371646"/>
                </a:cubicBezTo>
                <a:cubicBezTo>
                  <a:pt x="0" y="256187"/>
                  <a:pt x="11700" y="143461"/>
                  <a:pt x="33979" y="34588"/>
                </a:cubicBezTo>
                <a:close/>
              </a:path>
            </a:pathLst>
          </a:custGeom>
        </p:spPr>
      </p:pic>
      <p:pic>
        <p:nvPicPr>
          <p:cNvPr id="5" name="Image 4" descr="Une image contenant personne, mur, intérieur, posant&#10;&#10;Description générée automatiquement">
            <a:extLst>
              <a:ext uri="{FF2B5EF4-FFF2-40B4-BE49-F238E27FC236}">
                <a16:creationId xmlns:a16="http://schemas.microsoft.com/office/drawing/2014/main" id="{32B09319-6143-A749-BB89-7DA3F01ED49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/>
          </a:blip>
          <a:srcRect l="11901" r="24119" b="-2"/>
          <a:stretch/>
        </p:blipFill>
        <p:spPr>
          <a:xfrm>
            <a:off x="9652000" y="3759200"/>
            <a:ext cx="1828800" cy="1981200"/>
          </a:xfrm>
          <a:custGeom>
            <a:avLst/>
            <a:gdLst/>
            <a:ahLst/>
            <a:cxnLst/>
            <a:rect l="l" t="t" r="r" b="b"/>
            <a:pathLst>
              <a:path w="3636614" h="4263089">
                <a:moveTo>
                  <a:pt x="2719458" y="0"/>
                </a:moveTo>
                <a:cubicBezTo>
                  <a:pt x="3001067" y="0"/>
                  <a:pt x="3272679" y="42805"/>
                  <a:pt x="3528142" y="122262"/>
                </a:cubicBezTo>
                <a:lnTo>
                  <a:pt x="3636614" y="161963"/>
                </a:lnTo>
                <a:lnTo>
                  <a:pt x="3636614" y="4263089"/>
                </a:lnTo>
                <a:lnTo>
                  <a:pt x="481756" y="4263089"/>
                </a:lnTo>
                <a:lnTo>
                  <a:pt x="464441" y="4239933"/>
                </a:lnTo>
                <a:cubicBezTo>
                  <a:pt x="171217" y="3805905"/>
                  <a:pt x="0" y="3282677"/>
                  <a:pt x="0" y="2719458"/>
                </a:cubicBezTo>
                <a:cubicBezTo>
                  <a:pt x="0" y="1217543"/>
                  <a:pt x="1217543" y="0"/>
                  <a:pt x="2719458" y="0"/>
                </a:cubicBezTo>
                <a:close/>
              </a:path>
            </a:pathLst>
          </a:custGeom>
        </p:spPr>
      </p:pic>
      <p:sp>
        <p:nvSpPr>
          <p:cNvPr id="4" name="Titre 3">
            <a:extLst>
              <a:ext uri="{FF2B5EF4-FFF2-40B4-BE49-F238E27FC236}">
                <a16:creationId xmlns:a16="http://schemas.microsoft.com/office/drawing/2014/main" id="{AAAAAEEE-36A8-3C4E-8CC0-981868919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5020" y="685800"/>
            <a:ext cx="2780271" cy="51054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FIN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AEB2F7D3-5077-6747-B0CE-C61B94E489AA}"/>
              </a:ext>
            </a:extLst>
          </p:cNvPr>
          <p:cNvSpPr txBox="1"/>
          <p:nvPr/>
        </p:nvSpPr>
        <p:spPr>
          <a:xfrm>
            <a:off x="9115972" y="5929868"/>
            <a:ext cx="2900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Le tutorat vous aime</a:t>
            </a:r>
          </a:p>
        </p:txBody>
      </p:sp>
    </p:spTree>
    <p:extLst>
      <p:ext uri="{BB962C8B-B14F-4D97-AF65-F5344CB8AC3E}">
        <p14:creationId xmlns:p14="http://schemas.microsoft.com/office/powerpoint/2010/main" val="77219985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1547</Words>
  <Application>Microsoft Macintosh PowerPoint</Application>
  <PresentationFormat>Grand écran</PresentationFormat>
  <Paragraphs>184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0" baseType="lpstr">
      <vt:lpstr>Arial</vt:lpstr>
      <vt:lpstr>Arial Rounded MT Bold</vt:lpstr>
      <vt:lpstr>Calibri</vt:lpstr>
      <vt:lpstr>Calibri Light</vt:lpstr>
      <vt:lpstr>Courier New</vt:lpstr>
      <vt:lpstr>Helvetica</vt:lpstr>
      <vt:lpstr>Helvetica Neue</vt:lpstr>
      <vt:lpstr>Wingdings</vt:lpstr>
      <vt:lpstr>Thème Office</vt:lpstr>
      <vt:lpstr>STRUCTURES DE RÉGULATION</vt:lpstr>
      <vt:lpstr>I/ L’EMA</vt:lpstr>
      <vt:lpstr>L’EMA est composée de 7 comités scientifiques +++</vt:lpstr>
      <vt:lpstr>II/ Le ministère de la Santé et de la Solidarité nationale :</vt:lpstr>
      <vt:lpstr>III/ L’ANSM</vt:lpstr>
      <vt:lpstr>Les missions de l’ANSM : </vt:lpstr>
      <vt:lpstr>Ses autres missions :</vt:lpstr>
      <vt:lpstr>Ses nouvelles responsabilités:</vt:lpstr>
      <vt:lpstr>L’ANSM favorise un accès rapide à l’innovation thérapeutique avant l’obtention de l’AMM grâce aux :</vt:lpstr>
      <vt:lpstr>Composition de l’ANSM :</vt:lpstr>
      <vt:lpstr>IV/ Les AMM</vt:lpstr>
      <vt:lpstr>Fonctionnement :</vt:lpstr>
      <vt:lpstr>Procédures :</vt:lpstr>
      <vt:lpstr>V/ La HAS</vt:lpstr>
      <vt:lpstr>La commission de transparence :</vt:lpstr>
      <vt:lpstr>Comment ça marche?</vt:lpstr>
      <vt:lpstr>Le CEESP</vt:lpstr>
      <vt:lpstr>VI/ L’ANSES</vt:lpstr>
      <vt:lpstr>VII/ Santé Publique France</vt:lpstr>
      <vt:lpstr>VIII/ Autres structures</vt:lpstr>
      <vt:lpstr>FIN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STRUCTURES DE RÉGULATION</dc:title>
  <dc:creator>Lucie Guerra</dc:creator>
  <cp:lastModifiedBy>Lucie Guerra</cp:lastModifiedBy>
  <cp:revision>2</cp:revision>
  <dcterms:created xsi:type="dcterms:W3CDTF">2021-01-04T14:17:19Z</dcterms:created>
  <dcterms:modified xsi:type="dcterms:W3CDTF">2021-01-12T22:14:22Z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411112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