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4" r:id="rId20"/>
    <p:sldId id="265" r:id="rId21"/>
    <p:sldId id="276" r:id="rId22"/>
    <p:sldId id="279" r:id="rId23"/>
    <p:sldId id="280" r:id="rId24"/>
    <p:sldId id="281" r:id="rId25"/>
    <p:sldId id="283" r:id="rId26"/>
    <p:sldId id="282" r:id="rId27"/>
    <p:sldId id="284" r:id="rId28"/>
    <p:sldId id="278" r:id="rId29"/>
    <p:sldId id="286" r:id="rId30"/>
    <p:sldId id="285" r:id="rId31"/>
    <p:sldId id="287" r:id="rId32"/>
    <p:sldId id="288" r:id="rId33"/>
    <p:sldId id="289" r:id="rId34"/>
    <p:sldId id="290" r:id="rId35"/>
    <p:sldId id="291" r:id="rId36"/>
    <p:sldId id="277" r:id="rId37"/>
    <p:sldId id="292" r:id="rId38"/>
    <p:sldId id="293" r:id="rId39"/>
    <p:sldId id="297" r:id="rId40"/>
    <p:sldId id="296" r:id="rId41"/>
    <p:sldId id="295" r:id="rId42"/>
    <p:sldId id="298" r:id="rId43"/>
    <p:sldId id="299" r:id="rId4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67A09-A77F-4E37-9758-54179FCAFB6E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D7F55-A9FE-4219-9745-57D679E385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048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577EF-BC21-4945-9850-3B634FB343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41D3E12-E3B6-4CF5-ADD7-FF46BB495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8E6BCB-3F8D-4DFC-9295-302C4A912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55C517-C924-4411-B14D-81ABBF7E1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8E7837-26CE-41D6-90EF-D6CF8785E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705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8C7C4F-CE7E-4326-9D16-BFE4B1C93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387D3A-5E80-45A4-A3AF-66BDC4D5F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65C7DF-AACA-4949-B06F-9BEAF3745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099306-3815-43EA-B7D8-4C33BC352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BA55BB-FCAE-43AD-8667-5FD0CCD10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86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CDE488-1D1D-4B24-A7AA-8467CBE3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899F41-EF66-465C-ABB2-7540B3113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B65B00-E8A1-4BBF-9CD2-90D24F28C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ED614B-D75A-4FE1-A6F5-1959657F2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2C2A57-E639-4358-8770-A6545A68B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83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1EB577-DA45-431F-97BD-6A7353642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A119AC-7FE7-4B89-8563-895DE89639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200373-7AB9-42B4-9FD1-2337263269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2B16D0-6D22-4733-B924-234555EDE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B04CA6-0574-4295-8D9D-6CDC63BB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A0F160-8AFA-4315-BD85-7AA0EB1F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22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7DA69-AB1B-4CCD-85AE-0D2354BCC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09B8DC7-2C19-47F3-B6A6-AED4EEE07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1FE815-94E6-421C-BBCF-0ED467A158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D79111-F5E4-4D3C-866A-DF0D86BB36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DA7BF95-B346-47C7-8754-613D4FB852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79A5A42-FCAD-47EB-9FCB-B8ACB409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AB26153-6AA2-495D-9EEE-C4708BF6D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B111697-21D2-449F-8C4F-B4BA19AD1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62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7FA0D-0C51-456E-B54B-0E1319DAD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247043F-9FCF-4C73-B1FC-21A666F94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7CD0FD1-A088-4084-97CC-56B72DA28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7835BF0-2526-4FB3-83E7-EE32DB275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68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02DC74-39BC-4948-A544-077166A1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56705-B356-44A4-B0AD-9B76BB099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ACBB3AD-5D64-4475-A351-D416BE0E6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171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4063CB-35E4-4B21-B854-DA8782157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908AC4-1383-4E36-83C9-E18B2F883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A20AA5-CD35-4471-A861-EE5E8FCD4B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C07C0F-F3F1-45A3-80C3-47D46922F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E2DEE2-2959-4C9D-8E25-C1EF815AA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A820F4-A23D-478B-BF18-43E2128A6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443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F2A8C-00B5-4835-9B73-F3895E51A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0624493-AA73-43F4-B051-EB58309605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55183B-A031-4F10-90C2-142A56EAB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DCEAD2-E22D-4E52-815B-2355210DC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100CFD-FAF0-4682-81B8-E13EA975B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546139-B92E-427E-8E73-847ED26E0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612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BCD215-DDD4-472D-80E5-74CDC276E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87448A-069A-4467-9601-D060FC5F7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8E0039-8163-46B6-A226-DCC937E51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459B43-7CB6-477C-AD3F-E15B7C77D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960D84-D293-4C50-8328-F755548F4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7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6AF334D-44D2-4152-98CE-9CF65F7B20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6F7698-3270-4B7A-AA5D-191FA3E58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72B756-03E4-4A70-A19D-C811FBBD4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B5310F-49CE-4F97-854C-A0300D243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8E324A-90E7-4F34-84BD-4AE5C8CF9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40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bg1"/>
            </a:gs>
            <a:gs pos="78000">
              <a:srgbClr val="DFDFDF"/>
            </a:gs>
            <a:gs pos="20000">
              <a:srgbClr val="BFBFBF"/>
            </a:gs>
            <a:gs pos="2000">
              <a:schemeClr val="bg1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4549040-2088-4919-ABF9-57EC05894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586E6F-A98D-4789-BB2C-892CD7A07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AEE37A-679F-4E48-A356-74CBA338C4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94543-BF02-47E0-9F70-6411AEA9A81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9E6A6C-CA31-4A2A-BF2B-03B2ECC04F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29CC5A-3F86-44E0-8EA6-FB48FEDE13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9C985-E117-4C6D-BA4C-54BEA867A8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02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2354A-DA96-41D1-AFD7-4849AB2363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6880" y="89091"/>
            <a:ext cx="9144000" cy="2297493"/>
          </a:xfrm>
        </p:spPr>
        <p:txBody>
          <a:bodyPr>
            <a:normAutofit fontScale="90000"/>
          </a:bodyPr>
          <a:lstStyle/>
          <a:p>
            <a:r>
              <a:rPr lang="fr-FR" b="1">
                <a:solidFill>
                  <a:schemeClr val="accent2"/>
                </a:solidFill>
              </a:rPr>
              <a:t>Potentiel électrique</a:t>
            </a:r>
            <a:br>
              <a:rPr lang="fr-FR" b="1" dirty="0">
                <a:solidFill>
                  <a:schemeClr val="accent2"/>
                </a:solidFill>
              </a:rPr>
            </a:br>
            <a:br>
              <a:rPr lang="fr-FR" b="1" dirty="0">
                <a:solidFill>
                  <a:schemeClr val="accent2"/>
                </a:solidFill>
              </a:rPr>
            </a:br>
            <a:r>
              <a:rPr lang="fr-FR" sz="6000" dirty="0">
                <a:solidFill>
                  <a:schemeClr val="accent2"/>
                </a:solidFill>
              </a:rPr>
              <a:t>Tut’ Rentrée 2021-2022</a:t>
            </a:r>
            <a:endParaRPr lang="fr-FR" dirty="0"/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3DFA8787-C6EB-4572-93A6-F63D56D9534E}"/>
              </a:ext>
            </a:extLst>
          </p:cNvPr>
          <p:cNvSpPr txBox="1">
            <a:spLocks/>
          </p:cNvSpPr>
          <p:nvPr/>
        </p:nvSpPr>
        <p:spPr>
          <a:xfrm>
            <a:off x="0" y="6235510"/>
            <a:ext cx="12192000" cy="533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err="1">
                <a:solidFill>
                  <a:srgbClr val="0070C0"/>
                </a:solidFill>
              </a:rPr>
              <a:t>Oskour</a:t>
            </a:r>
            <a:r>
              <a:rPr lang="fr-FR" dirty="0">
                <a:solidFill>
                  <a:srgbClr val="0070C0"/>
                </a:solidFill>
              </a:rPr>
              <a:t> feat </a:t>
            </a:r>
            <a:r>
              <a:rPr lang="fr-FR" dirty="0" err="1">
                <a:solidFill>
                  <a:srgbClr val="0070C0"/>
                </a:solidFill>
              </a:rPr>
              <a:t>Claralcalose</a:t>
            </a:r>
            <a:r>
              <a:rPr lang="fr-FR" dirty="0">
                <a:solidFill>
                  <a:srgbClr val="0070C0"/>
                </a:solidFill>
              </a:rPr>
              <a:t> </a:t>
            </a:r>
            <a:r>
              <a:rPr lang="fr-FR" sz="1000" dirty="0">
                <a:solidFill>
                  <a:srgbClr val="0070C0"/>
                </a:solidFill>
              </a:rPr>
              <a:t>(Le cochon et la dame avec la pagaie)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6D47C44-5DA3-4A61-A2DC-C5318EFA0A8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9522" y="184951"/>
            <a:ext cx="1050432" cy="1283123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DC6A781-AF3E-4F9D-A90D-DE76F330E64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86198" y="5328013"/>
            <a:ext cx="929364" cy="124895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E8A9F33-84CA-4CBF-80ED-8146B3C64D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4" t="36819" r="-2004" b="36758"/>
          <a:stretch/>
        </p:blipFill>
        <p:spPr bwMode="auto">
          <a:xfrm>
            <a:off x="3931464" y="3234352"/>
            <a:ext cx="4329072" cy="229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723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B07CAD-BD6E-4F9D-8923-BB68EA659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160" y="2292289"/>
            <a:ext cx="4866314" cy="2273417"/>
          </a:xfrm>
        </p:spPr>
        <p:txBody>
          <a:bodyPr>
            <a:normAutofit/>
          </a:bodyPr>
          <a:lstStyle/>
          <a:p>
            <a:pPr marL="342900" lvl="0" indent="-342900">
              <a:spcAft>
                <a:spcPts val="5"/>
              </a:spcAft>
              <a:buFont typeface="Symbol" panose="05050102010706020507" pitchFamily="18" charset="2"/>
              <a:buChar char=""/>
            </a:pPr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 </a:t>
            </a:r>
            <a:r>
              <a:rPr lang="fr-FR" sz="24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générateur</a:t>
            </a:r>
          </a:p>
          <a:p>
            <a:pPr marL="342900" lvl="0" indent="-342900">
              <a:spcAft>
                <a:spcPts val="5"/>
              </a:spcAft>
              <a:buFont typeface="Symbol" panose="05050102010706020507" pitchFamily="18" charset="2"/>
              <a:buChar char=""/>
            </a:pPr>
            <a:endParaRPr lang="fr-FR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spcAft>
                <a:spcPts val="5"/>
              </a:spcAft>
              <a:buFont typeface="Symbol" panose="05050102010706020507" pitchFamily="18" charset="2"/>
              <a:buChar char=""/>
            </a:pPr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 </a:t>
            </a:r>
            <a:r>
              <a:rPr lang="fr-FR" sz="24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dipôle</a:t>
            </a:r>
          </a:p>
          <a:p>
            <a:pPr marL="342900" lvl="0" indent="-342900">
              <a:spcAft>
                <a:spcPts val="5"/>
              </a:spcAft>
              <a:buFont typeface="Symbol" panose="05050102010706020507" pitchFamily="18" charset="2"/>
              <a:buChar char=""/>
            </a:pPr>
            <a:endParaRPr lang="fr-FR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 </a:t>
            </a:r>
            <a:r>
              <a:rPr lang="fr-FR" sz="24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ampèremètre</a:t>
            </a:r>
            <a:endParaRPr lang="fr-FR" sz="3600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40D9A602-29C0-4F72-ACEB-A1BCDDDC4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Courants électriques et osmotiques</a:t>
            </a:r>
            <a:endParaRPr lang="fr-FR" sz="32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5E03EBE-92EB-4FBB-A1C9-D640ADA13F8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376" y="1987284"/>
            <a:ext cx="4641007" cy="28834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E6A903-D3DB-4565-83D3-365561D52127}"/>
              </a:ext>
            </a:extLst>
          </p:cNvPr>
          <p:cNvSpPr txBox="1"/>
          <p:nvPr/>
        </p:nvSpPr>
        <p:spPr>
          <a:xfrm>
            <a:off x="0" y="5956184"/>
            <a:ext cx="12191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rgbClr val="0070C0"/>
                </a:solidFill>
              </a:rPr>
              <a:t>En physio : </a:t>
            </a:r>
            <a:r>
              <a:rPr lang="fr-FR" sz="2400" strike="sngStrike" dirty="0">
                <a:solidFill>
                  <a:srgbClr val="0070C0"/>
                </a:solidFill>
              </a:rPr>
              <a:t>ampèremètre</a:t>
            </a:r>
            <a:r>
              <a:rPr lang="fr-FR" sz="2400" dirty="0">
                <a:solidFill>
                  <a:srgbClr val="0070C0"/>
                </a:solidFill>
              </a:rPr>
              <a:t> </a:t>
            </a:r>
            <a:r>
              <a:rPr lang="fr-FR" sz="2400" dirty="0">
                <a:solidFill>
                  <a:srgbClr val="0070C0"/>
                </a:solidFill>
                <a:sym typeface="Wingdings" panose="05000000000000000000" pitchFamily="2" charset="2"/>
              </a:rPr>
              <a:t></a:t>
            </a:r>
            <a:r>
              <a:rPr lang="fr-FR" sz="2400" dirty="0">
                <a:solidFill>
                  <a:srgbClr val="0070C0"/>
                </a:solidFill>
              </a:rPr>
              <a:t> </a:t>
            </a:r>
            <a:r>
              <a:rPr lang="fr-FR" sz="2400" dirty="0">
                <a:solidFill>
                  <a:schemeClr val="accent2"/>
                </a:solidFill>
              </a:rPr>
              <a:t>galvanomètre</a:t>
            </a:r>
            <a:r>
              <a:rPr lang="fr-FR" sz="2400" dirty="0"/>
              <a:t> </a:t>
            </a:r>
          </a:p>
        </p:txBody>
      </p:sp>
      <p:pic>
        <p:nvPicPr>
          <p:cNvPr id="6146" name="Picture 2" descr="Darth Vader White Background, HD Png Download - 480x950 ...">
            <a:extLst>
              <a:ext uri="{FF2B5EF4-FFF2-40B4-BE49-F238E27FC236}">
                <a16:creationId xmlns:a16="http://schemas.microsoft.com/office/drawing/2014/main" id="{4F00765B-B109-4CA3-B8F2-D67A36F0C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60" y="18873"/>
            <a:ext cx="1375466" cy="164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Yoda R2-D2 Star Wars Jedi, Star Wars yoda transparent ...">
            <a:extLst>
              <a:ext uri="{FF2B5EF4-FFF2-40B4-BE49-F238E27FC236}">
                <a16:creationId xmlns:a16="http://schemas.microsoft.com/office/drawing/2014/main" id="{572B333D-431F-4958-AEEF-773E30944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1333" y="4870713"/>
            <a:ext cx="1284933" cy="186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4DF171E0-844A-4CC5-B4AB-274101482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031080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A9EFDF-3034-4318-803A-06BC8273B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923" y="2439549"/>
            <a:ext cx="4866314" cy="2638425"/>
          </a:xfrm>
        </p:spPr>
        <p:txBody>
          <a:bodyPr/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24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Membrane plasmique =</a:t>
            </a:r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24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dipôle</a:t>
            </a:r>
            <a:endParaRPr lang="fr-FR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sz="2400" dirty="0"/>
          </a:p>
          <a:p>
            <a:r>
              <a:rPr lang="fr-FR" sz="2400" dirty="0">
                <a:solidFill>
                  <a:srgbClr val="0070C0"/>
                </a:solidFill>
              </a:rPr>
              <a:t>+ en extra</a:t>
            </a:r>
          </a:p>
          <a:p>
            <a:endParaRPr lang="fr-FR" sz="2400" dirty="0">
              <a:solidFill>
                <a:srgbClr val="0070C0"/>
              </a:solidFill>
            </a:endParaRPr>
          </a:p>
          <a:p>
            <a:r>
              <a:rPr lang="fr-FR" sz="2400" dirty="0">
                <a:solidFill>
                  <a:srgbClr val="0070C0"/>
                </a:solidFill>
              </a:rPr>
              <a:t>- en intra</a:t>
            </a:r>
          </a:p>
          <a:p>
            <a:endParaRPr lang="fr-FR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Courants électriques et osmotiques</a:t>
            </a:r>
            <a:endParaRPr lang="fr-FR" sz="32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A90F94D-F3A0-4F8E-9AA1-D4F5AEA5C20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255" y="2439549"/>
            <a:ext cx="3379494" cy="263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2" name="Picture 4" descr="PsBattle: Emperor Palpatine with sunglasses : photoshopbattles">
            <a:extLst>
              <a:ext uri="{FF2B5EF4-FFF2-40B4-BE49-F238E27FC236}">
                <a16:creationId xmlns:a16="http://schemas.microsoft.com/office/drawing/2014/main" id="{13480C64-39D6-4271-8C82-1D0607F4E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9230"/>
              </a:clrFrom>
              <a:clrTo>
                <a:srgbClr val="00923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83" y="250773"/>
            <a:ext cx="1596315" cy="159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727EE0C-6ED2-4B71-A3B1-4CEFB8DF8CE3}"/>
              </a:ext>
            </a:extLst>
          </p:cNvPr>
          <p:cNvSpPr txBox="1"/>
          <p:nvPr/>
        </p:nvSpPr>
        <p:spPr>
          <a:xfrm>
            <a:off x="93820" y="1385423"/>
            <a:ext cx="1898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1"/>
                </a:solidFill>
              </a:rPr>
              <a:t>Vous après avoir détruit 3 planètes et 2 QCM</a:t>
            </a:r>
          </a:p>
        </p:txBody>
      </p:sp>
      <p:pic>
        <p:nvPicPr>
          <p:cNvPr id="7174" name="Picture 6" descr="'Star Wars 9' leaks: Hidden trailer detail fuels shocking ...">
            <a:extLst>
              <a:ext uri="{FF2B5EF4-FFF2-40B4-BE49-F238E27FC236}">
                <a16:creationId xmlns:a16="http://schemas.microsoft.com/office/drawing/2014/main" id="{054CA3CE-E196-4851-BEB2-5FFB7477E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3851" y="5632704"/>
            <a:ext cx="1977796" cy="103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32E65BFF-EB74-4D8C-89AA-7760AFCF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409747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A9EFDF-3034-4318-803A-06BC8273B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862" y="1506843"/>
            <a:ext cx="6116862" cy="4351338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20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Gé</a:t>
            </a:r>
            <a:r>
              <a:rPr lang="fr-FR" sz="20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nérateur</a:t>
            </a:r>
            <a:r>
              <a:rPr lang="fr-FR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externe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20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Dipôle</a:t>
            </a: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=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membrane plasmique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fr-FR" sz="20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Galvanomètre</a:t>
            </a:r>
            <a:r>
              <a:rPr lang="fr-FR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pour collecter les données</a:t>
            </a:r>
            <a:endParaRPr lang="fr-F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Courants électriques et osmotiques</a:t>
            </a:r>
            <a:endParaRPr lang="fr-FR" sz="32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D58DD71-32FA-4F3C-8ABE-AC0B062C395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276" y="3908690"/>
            <a:ext cx="6116862" cy="26305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Baby Yoda - ZBrushCentral">
            <a:extLst>
              <a:ext uri="{FF2B5EF4-FFF2-40B4-BE49-F238E27FC236}">
                <a16:creationId xmlns:a16="http://schemas.microsoft.com/office/drawing/2014/main" id="{E2E97AAD-5B39-48D1-8B36-3AE4C8954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62" y="4913785"/>
            <a:ext cx="1218057" cy="121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ead Star Wallpapers High Quality | Download Free">
            <a:extLst>
              <a:ext uri="{FF2B5EF4-FFF2-40B4-BE49-F238E27FC236}">
                <a16:creationId xmlns:a16="http://schemas.microsoft.com/office/drawing/2014/main" id="{422A4299-AABE-4626-AAE8-EDC3B839D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287" y="240018"/>
            <a:ext cx="22574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1A1068B7-0575-4376-9ABD-C2CE2AFD5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491605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Quelques propriétés</a:t>
            </a:r>
            <a:endParaRPr lang="fr-FR" sz="3200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A7E72BC-112A-461E-81C2-4BCF9A05D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477" y="1445952"/>
            <a:ext cx="10950434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 potentiel électrique d’une molécule est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proportionnel à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charge </a:t>
            </a: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mobilité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dans le dipôle </a:t>
            </a: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L’intensité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 champ électrique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 champ électrique est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homogène dans la membrane plasmique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fr-FR" altLang="fr-FR" dirty="0">
                <a:solidFill>
                  <a:srgbClr val="ED7D3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Une osmole é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lectriquement chargée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 vers l’endroit où les charges de signes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opposées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prédominent.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fr-FR" altLang="fr-FR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Comme tout système électrique, on peut appliquer la loi </a:t>
            </a:r>
            <a:r>
              <a:rPr kumimoji="0" lang="fr-FR" altLang="fr-FR" i="0" u="none" strike="noStrike" cap="none" normalizeH="0" baseline="0" dirty="0">
                <a:ln>
                  <a:noFill/>
                </a:ln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d’Ohm :</a:t>
            </a:r>
            <a:endParaRPr kumimoji="0" lang="fr-FR" altLang="fr-F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134B6CA5-97E2-436D-8200-EC3875E001FF}"/>
                  </a:ext>
                </a:extLst>
              </p:cNvPr>
              <p:cNvSpPr txBox="1"/>
              <p:nvPr/>
            </p:nvSpPr>
            <p:spPr>
              <a:xfrm>
                <a:off x="3037892" y="5569651"/>
                <a:ext cx="6116216" cy="6663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1800" b="1" i="1" smtClean="0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sz="1800" b="1" i="1" smtClean="0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𝑰𝒏𝒕𝒆𝒏𝒔𝒊𝒕</m:t>
                          </m:r>
                          <m:r>
                            <a:rPr lang="fr-FR" sz="1800" b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é </m:t>
                          </m:r>
                        </m:num>
                        <m:den>
                          <m:r>
                            <a:rPr lang="fr-FR" sz="1800" b="1" i="1" smtClean="0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𝑷𝒐𝒕𝒆𝒏𝒕𝒊𝒆𝒍</m:t>
                          </m:r>
                          <m:r>
                            <a:rPr lang="fr-FR" sz="1800" b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 é</m:t>
                          </m:r>
                          <m:r>
                            <a:rPr lang="fr-FR" sz="1800" b="1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𝒍𝒆𝒄𝒕𝒓𝒊𝒒𝒖𝒆</m:t>
                          </m:r>
                        </m:den>
                      </m:f>
                      <m:r>
                        <a:rPr lang="fr-FR" sz="1800" b="1" smtClean="0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1800" b="1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</a:rPr>
                        <m:t>𝑪𝒐𝒏𝒅𝒖𝒄𝒕𝒂𝒏𝒄𝒆</m:t>
                      </m:r>
                    </m:oMath>
                  </m:oMathPara>
                </a14:m>
                <a:endParaRPr lang="fr-FR" b="1" dirty="0"/>
              </a:p>
            </p:txBody>
          </p:sp>
        </mc:Choice>
        <mc:Fallback xmlns="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134B6CA5-97E2-436D-8200-EC3875E001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7892" y="5569651"/>
                <a:ext cx="6116216" cy="66633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141CAB87-B2B1-4691-834B-D4411ACF049C}"/>
              </a:ext>
            </a:extLst>
          </p:cNvPr>
          <p:cNvSpPr/>
          <p:nvPr/>
        </p:nvSpPr>
        <p:spPr>
          <a:xfrm>
            <a:off x="3931298" y="5569651"/>
            <a:ext cx="4329404" cy="740256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/>
          </a:p>
        </p:txBody>
      </p:sp>
      <p:pic>
        <p:nvPicPr>
          <p:cNvPr id="9218" name="Picture 2" descr="Lilo &amp; Stitch">
            <a:extLst>
              <a:ext uri="{FF2B5EF4-FFF2-40B4-BE49-F238E27FC236}">
                <a16:creationId xmlns:a16="http://schemas.microsoft.com/office/drawing/2014/main" id="{5B3563C7-3874-46DF-8832-8E5BB5D28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855" y="135614"/>
            <a:ext cx="2049868" cy="153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C755F66-8A60-450F-9A4E-80EA9881BC03}"/>
              </a:ext>
            </a:extLst>
          </p:cNvPr>
          <p:cNvSpPr txBox="1"/>
          <p:nvPr/>
        </p:nvSpPr>
        <p:spPr>
          <a:xfrm>
            <a:off x="9412649" y="135614"/>
            <a:ext cx="2145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</a:rPr>
              <a:t>Vous dans quelques mois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37A8DE8-559F-47B2-A0E6-B943E135A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088751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 de </a:t>
            </a:r>
            <a:r>
              <a:rPr lang="fr-FR" sz="2200" dirty="0" err="1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def</a:t>
            </a: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’</a:t>
            </a:r>
            <a:endParaRPr lang="fr-FR" sz="3200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B8595EE-3DA0-4B11-B545-4B298DB09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195" y="2390775"/>
            <a:ext cx="8801609" cy="307276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13564B-ACB3-4974-9FF7-B9A9B784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699578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Application et relation de Nernst</a:t>
            </a:r>
            <a:endParaRPr lang="fr-FR" sz="3200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96702B46-4023-4496-A1BC-7E766B7AA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9013"/>
            <a:ext cx="10515600" cy="4351338"/>
          </a:xfrm>
        </p:spPr>
        <p:txBody>
          <a:bodyPr/>
          <a:lstStyle/>
          <a:p>
            <a:pPr algn="ctr"/>
            <a:r>
              <a:rPr lang="fr-FR" sz="2400" dirty="0">
                <a:solidFill>
                  <a:srgbClr val="0070C0"/>
                </a:solidFill>
              </a:rPr>
              <a:t>Nobel 1920 : </a:t>
            </a:r>
            <a:r>
              <a:rPr lang="fr-FR" sz="2400" dirty="0">
                <a:solidFill>
                  <a:schemeClr val="accent2"/>
                </a:solidFill>
              </a:rPr>
              <a:t>Potentiel électrique + potentiel chimique </a:t>
            </a:r>
            <a:r>
              <a:rPr lang="fr-FR" dirty="0">
                <a:solidFill>
                  <a:schemeClr val="accent2"/>
                </a:solidFill>
              </a:rPr>
              <a:t>= 0</a:t>
            </a:r>
          </a:p>
        </p:txBody>
      </p:sp>
      <p:graphicFrame>
        <p:nvGraphicFramePr>
          <p:cNvPr id="9" name="Objet 8">
            <a:extLst>
              <a:ext uri="{FF2B5EF4-FFF2-40B4-BE49-F238E27FC236}">
                <a16:creationId xmlns:a16="http://schemas.microsoft.com/office/drawing/2014/main" id="{6076EA57-420A-491E-9856-3FF7A5FC72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197001"/>
              </p:ext>
            </p:extLst>
          </p:nvPr>
        </p:nvGraphicFramePr>
        <p:xfrm>
          <a:off x="2469889" y="2343668"/>
          <a:ext cx="7252221" cy="4654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761150" imgH="3696613" progId="Word.Document.12">
                  <p:embed/>
                </p:oleObj>
              </mc:Choice>
              <mc:Fallback>
                <p:oleObj name="Document" r:id="rId2" imgW="5761150" imgH="369661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69889" y="2343668"/>
                        <a:ext cx="7252221" cy="46542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F50F8E79-4266-4CCA-9251-A8403D249193}"/>
              </a:ext>
            </a:extLst>
          </p:cNvPr>
          <p:cNvCxnSpPr/>
          <p:nvPr/>
        </p:nvCxnSpPr>
        <p:spPr>
          <a:xfrm>
            <a:off x="2472612" y="4254759"/>
            <a:ext cx="7240555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6" name="Picture 2" descr="Frasi del film Monsters &amp; Co.">
            <a:extLst>
              <a:ext uri="{FF2B5EF4-FFF2-40B4-BE49-F238E27FC236}">
                <a16:creationId xmlns:a16="http://schemas.microsoft.com/office/drawing/2014/main" id="{933DACC9-434F-4A91-B902-7CFD5E5E77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19231"/>
          <a:stretch/>
        </p:blipFill>
        <p:spPr bwMode="auto">
          <a:xfrm>
            <a:off x="206718" y="160593"/>
            <a:ext cx="1669346" cy="175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814D117E-DE83-444C-8489-5DCB92AF0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12443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586373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Potentiel électrique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Application et relation de Nernst</a:t>
            </a:r>
            <a:endParaRPr lang="fr-FR" sz="3200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5AB0370-AB46-4486-BF11-DA403A5C5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16" y="5835214"/>
            <a:ext cx="10515600" cy="61591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Les 2 potentiels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s’équilibrent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et se complètent. Si l’un est plus fort que l’autre, on va créer un flux de charges et donc d’ions, le plus souvent de Na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Et on peut mesurer tout ça avec des montages qu’on va voir de suite !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D0E8860-C1B3-4F69-A701-BF6BD1A7B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923" y="1339850"/>
            <a:ext cx="7632228" cy="4495364"/>
          </a:xfrm>
          <a:prstGeom prst="rect">
            <a:avLst/>
          </a:prstGeom>
        </p:spPr>
      </p:pic>
      <p:pic>
        <p:nvPicPr>
          <p:cNvPr id="3074" name="Picture 2" descr="Monstres &amp; Cie - Germaine">
            <a:extLst>
              <a:ext uri="{FF2B5EF4-FFF2-40B4-BE49-F238E27FC236}">
                <a16:creationId xmlns:a16="http://schemas.microsoft.com/office/drawing/2014/main" id="{EEBEB97E-4C09-490F-B37E-404A03376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5095" y="2234375"/>
            <a:ext cx="1684789" cy="156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1D829924-8369-41D7-A27F-26FE996E7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587046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61CB20A-818C-42C4-840A-2F3A5023D57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453" y="2860717"/>
            <a:ext cx="4733031" cy="263972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A9EFDF-3034-4318-803A-06BC8273B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975" y="1501058"/>
            <a:ext cx="10515600" cy="4983717"/>
          </a:xfrm>
        </p:spPr>
        <p:txBody>
          <a:bodyPr>
            <a:normAutofit/>
          </a:bodyPr>
          <a:lstStyle/>
          <a:p>
            <a:pPr marL="514350" indent="-285750" algn="ctr"/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Canaux ioniques :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Eléments transmembranaires permettant le passage d’osmoles à travers la membrane.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14350" indent="-28575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14350" indent="-285750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bain</a:t>
            </a:r>
            <a:r>
              <a:rPr lang="fr-FR" sz="18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= milieu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cellulaire</a:t>
            </a:r>
          </a:p>
          <a:p>
            <a:pPr marL="514350" indent="-28575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14350" indent="-285750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membrane</a:t>
            </a:r>
          </a:p>
          <a:p>
            <a:pPr marL="514350" indent="-285750"/>
            <a:endParaRPr lang="fr-FR" sz="18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14350" indent="-285750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l’autre côté de la membrane : le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liquide extracellulaire</a:t>
            </a:r>
            <a:endParaRPr lang="fr-FR" sz="1800" dirty="0">
              <a:solidFill>
                <a:schemeClr val="accent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14350" indent="-285750"/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14350" indent="-285750"/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Electrode de référence</a:t>
            </a:r>
            <a:endParaRPr lang="fr-FR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Le patch-clamp</a:t>
            </a:r>
            <a:endParaRPr lang="fr-FR" sz="3200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F365AB5-5D65-4698-B4D1-66AE0561C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245630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7F88D5-CAA8-4420-842E-2BE27D491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3494" y="3913808"/>
            <a:ext cx="6500424" cy="2580509"/>
          </a:xfrm>
        </p:spPr>
      </p:pic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Le patch-clamp</a:t>
            </a:r>
            <a:endParaRPr lang="fr-FR" sz="32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EE1FE08-FAB3-4E7C-87B4-7301861619E2}"/>
              </a:ext>
            </a:extLst>
          </p:cNvPr>
          <p:cNvSpPr txBox="1"/>
          <p:nvPr/>
        </p:nvSpPr>
        <p:spPr>
          <a:xfrm>
            <a:off x="370114" y="1573221"/>
            <a:ext cx="9762930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Clamp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désigne la manière de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définir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 voltage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L’Intensité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 mesure avec un </a:t>
            </a:r>
            <a:r>
              <a:rPr lang="fr-FR" sz="1800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galvanomètre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fr-FR" sz="16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</a:t>
            </a:r>
            <a:r>
              <a:rPr lang="fr-FR" sz="18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conductance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 </a:t>
            </a:r>
            <a:r>
              <a:rPr lang="fr-FR" sz="18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calcule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en fonction de l’intensité pour un potentiel (loi d’Ohm)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2290" name="Picture 2" descr="Harry Potter 7 : être Voldemort, ce n’est pas si facile ...">
            <a:extLst>
              <a:ext uri="{FF2B5EF4-FFF2-40B4-BE49-F238E27FC236}">
                <a16:creationId xmlns:a16="http://schemas.microsoft.com/office/drawing/2014/main" id="{97D5287D-5786-4C61-B970-83EA7F4E1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830" y="242771"/>
            <a:ext cx="2967208" cy="166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527F48A-9813-4610-A52D-C5E180477466}"/>
              </a:ext>
            </a:extLst>
          </p:cNvPr>
          <p:cNvSpPr txBox="1"/>
          <p:nvPr/>
        </p:nvSpPr>
        <p:spPr>
          <a:xfrm>
            <a:off x="9512536" y="343639"/>
            <a:ext cx="2111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</a:rPr>
              <a:t>« Où sont mes </a:t>
            </a:r>
            <a:r>
              <a:rPr lang="fr-FR" sz="1200" dirty="0" err="1">
                <a:solidFill>
                  <a:schemeClr val="bg1"/>
                </a:solidFill>
              </a:rPr>
              <a:t>narrriiiines</a:t>
            </a:r>
            <a:r>
              <a:rPr lang="fr-FR" sz="1200" dirty="0">
                <a:solidFill>
                  <a:schemeClr val="bg1"/>
                </a:solidFill>
              </a:rPr>
              <a:t> ? »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BECCB6A-D0D6-4018-BA0E-435D652F5FAA}"/>
              </a:ext>
            </a:extLst>
          </p:cNvPr>
          <p:cNvSpPr txBox="1"/>
          <p:nvPr/>
        </p:nvSpPr>
        <p:spPr>
          <a:xfrm>
            <a:off x="10237547" y="1915796"/>
            <a:ext cx="1552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Ah oui le 7eme PCR pique Tom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72C66BF3-89BF-4BFC-A652-150F3ED19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14361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521515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A9EFDF-3034-4318-803A-06BC8273B3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228600"/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patch-clamp a permis de découvrir que la conductance n’est pas uniforme selon les membranes, cellules, feuillets etc… Il existe des protéines qui aident certaines osmoles mais pas d’autres !</a:t>
            </a:r>
          </a:p>
          <a:p>
            <a:pPr indent="228600"/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Or d’après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loi d’Ohm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une intensité faible en présence d’un voltage fort révèle une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faible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conductance, c’est-à-dire : </a:t>
            </a:r>
          </a:p>
          <a:p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1"/>
            <a:r>
              <a:rPr lang="fr-FR" sz="16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Soit </a:t>
            </a:r>
            <a:r>
              <a:rPr lang="fr-FR" sz="16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l’absence </a:t>
            </a:r>
            <a:r>
              <a:rPr lang="fr-FR" sz="16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</a:t>
            </a: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</a:rPr>
              <a:t>molécules</a:t>
            </a:r>
            <a:r>
              <a:rPr lang="fr-FR" sz="16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facilitant le transport </a:t>
            </a:r>
          </a:p>
          <a:p>
            <a:pPr lvl="1"/>
            <a:endParaRPr lang="fr-FR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1"/>
            <a:r>
              <a:rPr lang="fr-FR" sz="16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Soit la conformation </a:t>
            </a:r>
            <a:r>
              <a:rPr lang="fr-FR" sz="16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fermée </a:t>
            </a:r>
            <a:r>
              <a:rPr lang="fr-FR" sz="16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ces molécules dans nos conditions</a:t>
            </a:r>
            <a:endParaRPr lang="fr-F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Le patch-clamp</a:t>
            </a:r>
            <a:endParaRPr lang="fr-FR" sz="32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F667A89-945A-4F70-B6EE-1BF8945EBE5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881" y="4432040"/>
            <a:ext cx="3905250" cy="215945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9D47EFB-7E16-42F5-87BF-6D5395D42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527380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</a:t>
            </a:r>
            <a:endParaRPr lang="fr-FR" sz="3200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B7F4AF-B808-47D5-B1EC-C8BA3345D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C’est un circuit assez simple doté d’un générateur externe,</a:t>
            </a:r>
          </a:p>
          <a:p>
            <a:endParaRPr lang="fr-FR" sz="1800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En utilisant la loi d’Ohm on </a:t>
            </a: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calcule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conductance des membranes cellulaires,</a:t>
            </a:r>
          </a:p>
          <a:p>
            <a:endParaRPr lang="fr-FR" sz="1800" dirty="0">
              <a:solidFill>
                <a:srgbClr val="ED7D31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sz="1800" dirty="0">
              <a:solidFill>
                <a:srgbClr val="ED7D31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fr-FR" sz="1800" dirty="0">
              <a:solidFill>
                <a:srgbClr val="ED7D31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fr-FR" sz="1800" b="1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 patch-clamp permet en fait d’étudier les propriétés physiques des molécules transmembranaires qui sont à l’origine de la diffusion facilitée.</a:t>
            </a:r>
            <a:endParaRPr lang="fr-FR" sz="18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dirty="0"/>
          </a:p>
        </p:txBody>
      </p:sp>
      <p:pic>
        <p:nvPicPr>
          <p:cNvPr id="13314" name="Picture 2" descr="The ‘Harry Potter’ prequel about Lord Voldemort’s origin ...">
            <a:extLst>
              <a:ext uri="{FF2B5EF4-FFF2-40B4-BE49-F238E27FC236}">
                <a16:creationId xmlns:a16="http://schemas.microsoft.com/office/drawing/2014/main" id="{B237A724-335F-4CA2-9E7B-57F93AB1B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76" y="5224464"/>
            <a:ext cx="1990974" cy="128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7A86860-CF95-4518-A8C7-B2B1058EC5E2}"/>
              </a:ext>
            </a:extLst>
          </p:cNvPr>
          <p:cNvSpPr txBox="1"/>
          <p:nvPr/>
        </p:nvSpPr>
        <p:spPr>
          <a:xfrm>
            <a:off x="2266950" y="5554980"/>
            <a:ext cx="12668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Rare selfie d’un P1 après 18h d’</a:t>
            </a:r>
            <a:r>
              <a:rPr lang="fr-FR" sz="1400" dirty="0" err="1"/>
              <a:t>histo</a:t>
            </a:r>
            <a:endParaRPr lang="fr-FR" sz="1400" dirty="0"/>
          </a:p>
        </p:txBody>
      </p:sp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19FE7898-5316-4825-92A7-71AF47E5C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3921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794220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Propriétés électriques du canal sodique épithélial (</a:t>
            </a:r>
            <a:r>
              <a:rPr lang="fr-FR" sz="2200" dirty="0" err="1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ENaC</a:t>
            </a: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fr-FR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5074FB15-DCBE-45C3-9BD1-0FB4512B22FA}"/>
                  </a:ext>
                </a:extLst>
              </p:cNvPr>
              <p:cNvSpPr txBox="1"/>
              <p:nvPr/>
            </p:nvSpPr>
            <p:spPr>
              <a:xfrm>
                <a:off x="363894" y="1608071"/>
                <a:ext cx="12073812" cy="16408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>
                  <a:buFont typeface="+mj-lt"/>
                  <a:buAutoNum type="arabicPeriod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La valeur de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conductance 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(en picosiemens (</a:t>
                </a:r>
                <a:r>
                  <a:rPr lang="fr-FR" sz="1800" dirty="0" err="1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pS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)). </a:t>
                </a:r>
                <a:endParaRPr lang="fr-FR" sz="1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𝑰𝒏𝒕𝒆𝒏𝒔𝒊𝒕</m:t>
                        </m:r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é</m:t>
                        </m:r>
                      </m:num>
                      <m:den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𝑽𝒐𝒍𝒕𝒂𝒈𝒆</m:t>
                        </m:r>
                      </m:den>
                    </m:f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𝑪𝒐𝒏𝒅𝒖𝒄𝒕𝒂𝒏𝒄𝒆</m:t>
                    </m:r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𝟒</m:t>
                    </m:r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𝒑𝑺</m:t>
                    </m:r>
                  </m:oMath>
                </a14:m>
                <a:r>
                  <a:rPr lang="fr-FR" sz="1800" b="1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.</a:t>
                </a:r>
              </a:p>
              <a:p>
                <a:endParaRPr lang="fr-FR" sz="1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</a:endParaRPr>
              </a:p>
              <a:p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2. La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relation intensité-voltage 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: en faisant varier le potentiel électrique (voltage), on va modifier l’intensité électrique. </a:t>
                </a:r>
                <a:endParaRPr lang="fr-FR" dirty="0">
                  <a:solidFill>
                    <a:srgbClr val="0070C0"/>
                  </a:solidFill>
                  <a:latin typeface="Arial" panose="020B0604020202020204" pitchFamily="34" charset="0"/>
                  <a:ea typeface="Calibri" panose="020F0502020204030204" pitchFamily="34" charset="0"/>
                </a:endParaRPr>
              </a:p>
              <a:p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	</a:t>
                </a:r>
                <a:endParaRPr lang="fr-FR" dirty="0">
                  <a:solidFill>
                    <a:srgbClr val="0070C0"/>
                  </a:solidFill>
                  <a:latin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5074FB15-DCBE-45C3-9BD1-0FB4512B22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894" y="1608071"/>
                <a:ext cx="12073812" cy="1640898"/>
              </a:xfrm>
              <a:prstGeom prst="rect">
                <a:avLst/>
              </a:prstGeom>
              <a:blipFill>
                <a:blip r:embed="rId2"/>
                <a:stretch>
                  <a:fillRect l="-455" t="-223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>
            <a:extLst>
              <a:ext uri="{FF2B5EF4-FFF2-40B4-BE49-F238E27FC236}">
                <a16:creationId xmlns:a16="http://schemas.microsoft.com/office/drawing/2014/main" id="{2769B2B1-B1A2-4A2D-AC8C-C216E05486F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5" y="3283086"/>
            <a:ext cx="4627207" cy="31180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C207C92-FDB1-48CE-A174-3C6CF6B9E7B9}"/>
              </a:ext>
            </a:extLst>
          </p:cNvPr>
          <p:cNvSpPr txBox="1"/>
          <p:nvPr/>
        </p:nvSpPr>
        <p:spPr>
          <a:xfrm>
            <a:off x="5949043" y="3795672"/>
            <a:ext cx="5404757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</a:t>
            </a:r>
            <a:r>
              <a:rPr lang="fr-FR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• </a:t>
            </a:r>
            <a:r>
              <a:rPr lang="fr-FR" sz="14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-100 mV </a:t>
            </a:r>
            <a:r>
              <a:rPr lang="fr-FR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en bas, on a un passage du sodium dans le </a:t>
            </a:r>
            <a:r>
              <a:rPr lang="fr-FR" sz="14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même sens </a:t>
            </a:r>
            <a:r>
              <a:rPr lang="fr-FR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que le veut le potentiel chimique. </a:t>
            </a:r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PE + PC = potentiel plus fort </a:t>
            </a:r>
            <a:r>
              <a:rPr lang="fr-FR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</a:p>
          <a:p>
            <a:endParaRPr lang="fr-FR" sz="14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fr-FR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• Si l’on baisse </a:t>
            </a:r>
            <a:r>
              <a:rPr lang="fr-FR" sz="14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 peu </a:t>
            </a:r>
            <a:r>
              <a:rPr lang="fr-FR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 voltage, l’intensité du courant </a:t>
            </a:r>
            <a:r>
              <a:rPr lang="fr-FR" sz="14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diminue </a:t>
            </a:r>
          </a:p>
          <a:p>
            <a:endParaRPr lang="fr-FR" sz="1400" dirty="0">
              <a:solidFill>
                <a:srgbClr val="ED7D31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fr-FR" sz="1400" dirty="0">
                <a:solidFill>
                  <a:srgbClr val="ED7D3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fr-FR" sz="1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</a:t>
            </a:r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</a:rPr>
              <a:t> Potentiel électrique de +100 mV, le sodium passe en sens </a:t>
            </a:r>
            <a:r>
              <a:rPr lang="fr-FR" sz="1400" dirty="0">
                <a:solidFill>
                  <a:schemeClr val="accent2"/>
                </a:solidFill>
                <a:latin typeface="Arial" panose="020B0604020202020204" pitchFamily="34" charset="0"/>
              </a:rPr>
              <a:t>inverse</a:t>
            </a:r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</a:rPr>
              <a:t> de son potentiel chimique !</a:t>
            </a:r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8EF626C-1ED6-4070-80C0-2D7EAF19B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927780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B- Propriétés électriques du canal sodique épithélial (</a:t>
            </a:r>
            <a:r>
              <a:rPr kumimoji="0" lang="fr-FR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ENaC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)</a:t>
            </a:r>
            <a:endParaRPr lang="fr-FR" sz="3200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B7F4AF-B808-47D5-B1EC-C8BA3345D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La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spécificité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du canal en modifiant le contenue du bain par de l’eau pure ou avec un seul ion. Si le courant passe, les ions passent, le canal fait passer ces ions.</a:t>
            </a:r>
          </a:p>
          <a:p>
            <a:pPr marL="0" indent="0">
              <a:buNone/>
            </a:pPr>
            <a:endParaRPr lang="fr-FR" sz="1800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 Si on fait des mesures sur des durées différentes on peut aussi obtenir plein d’infos :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fr-FR" dirty="0"/>
          </a:p>
          <a:p>
            <a:endParaRPr lang="fr-FR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125D0FC2-DBA5-470B-A767-5D9608DC9FB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55" y="3688471"/>
            <a:ext cx="3536030" cy="148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AAEC02ED-6BFC-4AA3-9871-E11990470E7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943" y="4623679"/>
            <a:ext cx="3333749" cy="1329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5BC23240-FC91-41C4-BB8E-A01EE0ED1E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451" y="5014765"/>
            <a:ext cx="3333750" cy="1405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38" name="Picture 2" descr="Albus Dumbledore. Head master. | Harry potter, Albus ...">
            <a:extLst>
              <a:ext uri="{FF2B5EF4-FFF2-40B4-BE49-F238E27FC236}">
                <a16:creationId xmlns:a16="http://schemas.microsoft.com/office/drawing/2014/main" id="{B08CA8BC-9D4A-4FCF-A912-36BBDE935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87" y="116622"/>
            <a:ext cx="1099579" cy="146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043F43C-C1E3-48AE-8ED8-153328E21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965146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B- Propriétés électriques du canal sodique épithélial (</a:t>
            </a:r>
            <a:r>
              <a:rPr kumimoji="0" lang="fr-FR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ENaC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)</a:t>
            </a:r>
            <a:endParaRPr lang="fr-FR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Espace réservé du contenu 5">
                <a:extLst>
                  <a:ext uri="{FF2B5EF4-FFF2-40B4-BE49-F238E27FC236}">
                    <a16:creationId xmlns:a16="http://schemas.microsoft.com/office/drawing/2014/main" id="{EBB7F4AF-B808-47D5-B1EC-C8BA3345D2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5. La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probabilité d’ouverture 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</a:rPr>
                  <a:t>soit le nombre de canaux ouverts par unité de temps.</a:t>
                </a:r>
              </a:p>
              <a:p>
                <a:pPr marL="0" lvl="0" indent="0">
                  <a:buNone/>
                </a:pPr>
                <a:endParaRPr lang="fr-FR" sz="1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</a:endParaRPr>
              </a:p>
              <a:p>
                <a:pPr marL="221615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1800" i="1">
                          <a:solidFill>
                            <a:srgbClr val="ED7D3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𝑃𝑟𝑜𝑏𝑎𝑏𝑖𝑙𝑖𝑡</m:t>
                      </m:r>
                      <m:r>
                        <a:rPr lang="fr-FR" sz="1800" i="1">
                          <a:solidFill>
                            <a:srgbClr val="ED7D3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é </m:t>
                      </m:r>
                      <m:sSup>
                        <m:sSupPr>
                          <m:ctrlP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′</m:t>
                          </m:r>
                        </m:sup>
                      </m:sSup>
                      <m:r>
                        <a:rPr lang="fr-FR" sz="1800" i="1">
                          <a:solidFill>
                            <a:srgbClr val="ED7D3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𝑜𝑢𝑣𝑒𝑟𝑡𝑢𝑟𝑒</m:t>
                      </m:r>
                      <m:r>
                        <a:rPr lang="fr-FR" sz="1800" i="1">
                          <a:solidFill>
                            <a:srgbClr val="ED7D3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 </m:t>
                      </m:r>
                      <m:f>
                        <m:fPr>
                          <m:ctrlP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𝑇𝑒𝑚𝑝𝑠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fr-FR" sz="1800" i="1">
                                  <a:solidFill>
                                    <a:srgbClr val="ED7D3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pPr>
                            <m:e>
                              <m:r>
                                <a:rPr lang="fr-FR" sz="1800" i="1">
                                  <a:solidFill>
                                    <a:srgbClr val="ED7D3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fr-FR" sz="1800" i="1">
                                  <a:solidFill>
                                    <a:srgbClr val="ED7D3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𝑜𝑢𝑣𝑒𝑟𝑡𝑢𝑟𝑒</m:t>
                          </m:r>
                        </m:num>
                        <m:den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𝐷𝑢𝑟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é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𝑒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𝑑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′</m:t>
                          </m:r>
                          <m:r>
                            <a:rPr lang="fr-FR" sz="1800" i="1">
                              <a:solidFill>
                                <a:srgbClr val="ED7D3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𝑒𝑛𝑟𝑒𝑔𝑖𝑠𝑡𝑟𝑒𝑚𝑒𝑛𝑡</m:t>
                          </m:r>
                        </m:den>
                      </m:f>
                    </m:oMath>
                  </m:oMathPara>
                </a14:m>
                <a:endParaRPr lang="fr-FR" sz="1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</a:endParaRPr>
              </a:p>
              <a:p>
                <a:endParaRPr lang="fr-FR" dirty="0"/>
              </a:p>
              <a:p>
                <a:endParaRPr lang="fr-FR" dirty="0"/>
              </a:p>
              <a:p>
                <a:endParaRPr lang="fr-FR" dirty="0"/>
              </a:p>
              <a:p>
                <a:endParaRPr lang="fr-FR" dirty="0"/>
              </a:p>
              <a:p>
                <a:endParaRPr lang="fr-FR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Espace réservé du contenu 5">
                <a:extLst>
                  <a:ext uri="{FF2B5EF4-FFF2-40B4-BE49-F238E27FC236}">
                    <a16:creationId xmlns:a16="http://schemas.microsoft.com/office/drawing/2014/main" id="{EBB7F4AF-B808-47D5-B1EC-C8BA3345D2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t="-126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 2">
            <a:extLst>
              <a:ext uri="{FF2B5EF4-FFF2-40B4-BE49-F238E27FC236}">
                <a16:creationId xmlns:a16="http://schemas.microsoft.com/office/drawing/2014/main" id="{71D865CB-E599-4840-A26F-1B83AFF807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120" y="4001294"/>
            <a:ext cx="6124575" cy="260985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E48D628-5CDE-4553-AA0B-A36ACB7D786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94233" y="225374"/>
            <a:ext cx="1319134" cy="116607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DB8A89-A16F-4076-82EA-586CC72C70C3}"/>
              </a:ext>
            </a:extLst>
          </p:cNvPr>
          <p:cNvSpPr txBox="1"/>
          <p:nvPr/>
        </p:nvSpPr>
        <p:spPr>
          <a:xfrm>
            <a:off x="10408320" y="1436530"/>
            <a:ext cx="189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Cherche chaussette contacter Dobby si info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3F90B3C-3BD5-4F56-85F0-C824944EF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784442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B- Propriétés électriques du canal sodique épithélial (</a:t>
            </a:r>
            <a:r>
              <a:rPr kumimoji="0" lang="fr-FR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ENaC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Times New Roman" panose="02020603050405020304" pitchFamily="18" charset="0"/>
              </a:rPr>
              <a:t>)</a:t>
            </a:r>
            <a:endParaRPr lang="fr-FR" sz="3200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882AB5C-7AED-4359-A892-F59043E31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4229" y="3166814"/>
            <a:ext cx="9220570" cy="2453291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56D7333-1F4B-48F9-B043-B7B8AFDEC2FD}"/>
              </a:ext>
            </a:extLst>
          </p:cNvPr>
          <p:cNvSpPr txBox="1"/>
          <p:nvPr/>
        </p:nvSpPr>
        <p:spPr>
          <a:xfrm>
            <a:off x="3338027" y="1818210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Avec toutes ces caractéristiques, on va pouvoir créer une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carte d’identité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du canal !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CB83A5-B972-489B-AA65-613E39175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4289758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Canaux ioniques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7DB2F8-042B-4296-A419-C2288A9CC8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➢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Il faut bien comprendre que la diffusion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facilitée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à travers les membranes plasmiques se passe grâce à des molécules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transmembranaires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et c’est le patch-clamp qui permet de caractériser les propriétés biophysiques de ces molécules. </a:t>
            </a:r>
          </a:p>
          <a:p>
            <a:pPr indent="0">
              <a:buNone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➢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Chaque transporteur aura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propriétés.</a:t>
            </a:r>
          </a:p>
          <a:p>
            <a:pPr indent="0">
              <a:buNone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➢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Ces molécules sont des cibles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thérapeutiques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(allez voir le cours de </a:t>
            </a:r>
            <a:r>
              <a:rPr lang="fr-FR" sz="180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Louibido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il est fabuleux </a:t>
            </a:r>
            <a:r>
              <a:rPr lang="fr-FR" sz="1800" dirty="0">
                <a:solidFill>
                  <a:srgbClr val="0070C0"/>
                </a:solidFill>
                <a:effectLst/>
                <a:latin typeface="Segoe UI Emoji" panose="020B0502040204020203" pitchFamily="34" charset="0"/>
                <a:ea typeface="Calibri" panose="020F0502020204030204" pitchFamily="34" charset="0"/>
                <a:sym typeface="Segoe UI Emoji" panose="020B0502040204020203" pitchFamily="34" charset="0"/>
              </a:rPr>
              <a:t>♥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4A390D-56EE-4AD6-997C-FEA4DE0F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620728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91342660-1669-4ABC-B888-64A6916CF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240628D-02ED-420E-9DBC-9E543282DC5D}"/>
              </a:ext>
            </a:extLst>
          </p:cNvPr>
          <p:cNvSpPr txBox="1"/>
          <p:nvPr/>
        </p:nvSpPr>
        <p:spPr>
          <a:xfrm>
            <a:off x="32657" y="1283751"/>
            <a:ext cx="1219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/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Diffusion facilitée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Passage transmembranaire d’osmoles à l’aide d’un transporteur moléculaire. Les forces motrices sont les potentiels chimiques et électriques. </a:t>
            </a:r>
          </a:p>
          <a:p>
            <a:pPr indent="449580" algn="ctr"/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449580" algn="ctr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diffusion simple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ne fait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pas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intervenir de transporteurs moléculaires. 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CE06E74-F285-4EDB-BAF4-52B33AF341C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34" y="3125182"/>
            <a:ext cx="3096823" cy="2012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14F027-62D1-4E1A-88BF-909C58032B25}"/>
              </a:ext>
            </a:extLst>
          </p:cNvPr>
          <p:cNvSpPr txBox="1"/>
          <p:nvPr/>
        </p:nvSpPr>
        <p:spPr>
          <a:xfrm>
            <a:off x="555171" y="5310485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Relation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linéaire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en cas de diffusion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simple.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Clr>
                <a:srgbClr val="0070C0"/>
              </a:buClr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Relation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exponentielle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dans le cas de la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diffusion facilitée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B2D490EC-F33B-4790-86D7-9215EB908DA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977" y="4131182"/>
            <a:ext cx="3096823" cy="20120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092609CC-5776-453A-A155-D8CC37095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01553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2465560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6974248-6E9E-4615-B7F5-1D7DB8B07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Co-transporteur sodium/glucose</a:t>
            </a:r>
            <a:endParaRPr lang="fr-FR" sz="3200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39D08-22B3-41A6-9AB9-E9A2A62793C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7" y="1902466"/>
            <a:ext cx="2774631" cy="2562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FDFD8BD-F241-4E70-BBA2-28F5F56726E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839" y="1992953"/>
            <a:ext cx="2774632" cy="2381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58406CA-BBAA-4CBA-A9E3-556BB2FDD0A0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37" t="-3212"/>
          <a:stretch/>
        </p:blipFill>
        <p:spPr bwMode="auto">
          <a:xfrm>
            <a:off x="9446153" y="4980400"/>
            <a:ext cx="2062065" cy="156754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64B3BFF-CAF2-4C09-9228-9F5A9C1648DB}"/>
              </a:ext>
            </a:extLst>
          </p:cNvPr>
          <p:cNvSpPr txBox="1"/>
          <p:nvPr/>
        </p:nvSpPr>
        <p:spPr>
          <a:xfrm>
            <a:off x="1493518" y="1408040"/>
            <a:ext cx="2095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</a:rPr>
              <a:t>Avec le glucose :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FFBCE21-1EB5-48CC-AC6F-4E9C9537C2E9}"/>
              </a:ext>
            </a:extLst>
          </p:cNvPr>
          <p:cNvSpPr txBox="1"/>
          <p:nvPr/>
        </p:nvSpPr>
        <p:spPr>
          <a:xfrm>
            <a:off x="9446153" y="1408040"/>
            <a:ext cx="2157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</a:rPr>
              <a:t>Avec le sodium :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BD81B68-6C4C-41F3-A0C3-97486A6B3022}"/>
              </a:ext>
            </a:extLst>
          </p:cNvPr>
          <p:cNvSpPr txBox="1"/>
          <p:nvPr/>
        </p:nvSpPr>
        <p:spPr>
          <a:xfrm>
            <a:off x="1415921" y="5302506"/>
            <a:ext cx="60975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On a besoin des 2 espèces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pour avoir un échange ! On va échanger 2 espèces dans le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même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sens mais il nous faut les 2 espèces pour fonctionner parfaitement ! 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026" name="Picture 2" descr="Hector Barbossa | Wiki Pirates des caraibes | Fandom ...">
            <a:extLst>
              <a:ext uri="{FF2B5EF4-FFF2-40B4-BE49-F238E27FC236}">
                <a16:creationId xmlns:a16="http://schemas.microsoft.com/office/drawing/2014/main" id="{B6B142A4-44DB-4A2B-BA27-BFAF50760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9" y="121077"/>
            <a:ext cx="927082" cy="128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320246F8-94E0-4063-B40E-F9EAE9412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800005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Echangeur sodium/chlore </a:t>
            </a:r>
            <a:b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fr-FR" sz="22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B291F01-D501-4071-B1F0-6AE1FBBC1CC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18" y="3171825"/>
            <a:ext cx="4463473" cy="2860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1B156E2-AD70-44BD-A150-04A2E3C46D3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591"/>
          <a:stretch/>
        </p:blipFill>
        <p:spPr bwMode="auto">
          <a:xfrm>
            <a:off x="9705975" y="1381919"/>
            <a:ext cx="2057400" cy="22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56DCA5E-F7F6-4BA5-99A2-6C68383E698E}"/>
              </a:ext>
            </a:extLst>
          </p:cNvPr>
          <p:cNvSpPr txBox="1"/>
          <p:nvPr/>
        </p:nvSpPr>
        <p:spPr>
          <a:xfrm>
            <a:off x="10277475" y="3171825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Cl-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005737F-7894-41D3-ACE5-0545853069AB}"/>
              </a:ext>
            </a:extLst>
          </p:cNvPr>
          <p:cNvSpPr txBox="1"/>
          <p:nvPr/>
        </p:nvSpPr>
        <p:spPr>
          <a:xfrm>
            <a:off x="7464101" y="4788159"/>
            <a:ext cx="4227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Presque comme un co-transporteur mais ici c’est une espèce dans un sens et l’autre dans le sens </a:t>
            </a:r>
            <a:r>
              <a:rPr lang="fr-FR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opposé</a:t>
            </a: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!</a:t>
            </a:r>
          </a:p>
        </p:txBody>
      </p:sp>
      <p:sp>
        <p:nvSpPr>
          <p:cNvPr id="12" name="Espace réservé du pied de page 4">
            <a:extLst>
              <a:ext uri="{FF2B5EF4-FFF2-40B4-BE49-F238E27FC236}">
                <a16:creationId xmlns:a16="http://schemas.microsoft.com/office/drawing/2014/main" id="{E51C1C58-5181-4563-86B9-8EE4E925C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61291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La pompe à sodium</a:t>
            </a:r>
            <a:endParaRPr lang="fr-FR" sz="3200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902EA7AF-51D7-4382-972B-3AF125D6451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466" y="1947088"/>
            <a:ext cx="5193068" cy="296382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EEA1B0-F3C7-46D7-9C55-8E17681CA55D}"/>
              </a:ext>
            </a:extLst>
          </p:cNvPr>
          <p:cNvSpPr txBox="1"/>
          <p:nvPr/>
        </p:nvSpPr>
        <p:spPr>
          <a:xfrm>
            <a:off x="-111853" y="5696860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/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pompe à sodium fait sortir 3 sodiums et fait rentrer 2 potassiums en hydrolysant une molécule d’ATP !</a:t>
            </a:r>
            <a:endParaRPr lang="fr-FR" sz="20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E37F71F-F656-4FB8-A6F8-55F73A485255}"/>
              </a:ext>
            </a:extLst>
          </p:cNvPr>
          <p:cNvSpPr/>
          <p:nvPr/>
        </p:nvSpPr>
        <p:spPr>
          <a:xfrm>
            <a:off x="402671" y="5624818"/>
            <a:ext cx="11618753" cy="107379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0" name="Picture 2" descr="Davy Jones | Wiki Pirates des caraibes | FANDOM powered by ...">
            <a:extLst>
              <a:ext uri="{FF2B5EF4-FFF2-40B4-BE49-F238E27FC236}">
                <a16:creationId xmlns:a16="http://schemas.microsoft.com/office/drawing/2014/main" id="{1E224827-0D46-4732-83A1-E8552CC66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71" y="67113"/>
            <a:ext cx="1419169" cy="181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ADCB2C8-2B54-4D17-9429-4BE93B4ADD78}"/>
              </a:ext>
            </a:extLst>
          </p:cNvPr>
          <p:cNvSpPr txBox="1"/>
          <p:nvPr/>
        </p:nvSpPr>
        <p:spPr>
          <a:xfrm>
            <a:off x="402671" y="2902591"/>
            <a:ext cx="22063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0070C0"/>
                </a:solidFill>
              </a:rPr>
              <a:t>Mémo : </a:t>
            </a:r>
          </a:p>
          <a:p>
            <a:pPr algn="ctr"/>
            <a:r>
              <a:rPr lang="fr-FR" sz="2800" b="1" dirty="0">
                <a:solidFill>
                  <a:schemeClr val="accent2"/>
                </a:solidFill>
              </a:rPr>
              <a:t>N</a:t>
            </a:r>
            <a:r>
              <a:rPr lang="fr-FR" sz="2800" b="1" dirty="0">
                <a:solidFill>
                  <a:srgbClr val="0070C0"/>
                </a:solidFill>
              </a:rPr>
              <a:t>a = dehors</a:t>
            </a:r>
          </a:p>
          <a:p>
            <a:pPr algn="ctr"/>
            <a:r>
              <a:rPr lang="fr-FR" sz="2800" b="1" dirty="0">
                <a:solidFill>
                  <a:srgbClr val="0070C0"/>
                </a:solidFill>
              </a:rPr>
              <a:t>K = deda</a:t>
            </a:r>
            <a:r>
              <a:rPr lang="fr-FR" sz="2800" b="1" dirty="0">
                <a:solidFill>
                  <a:schemeClr val="accent2"/>
                </a:solidFill>
              </a:rPr>
              <a:t>n</a:t>
            </a:r>
            <a:r>
              <a:rPr lang="fr-FR" sz="2800" b="1" dirty="0">
                <a:solidFill>
                  <a:srgbClr val="0070C0"/>
                </a:solidFill>
              </a:rPr>
              <a:t>s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F5DE7EF-CABB-4527-8681-1836E425C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60951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8778853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La pompe à sodium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F01777-6648-49BC-AEFC-D26EFAE70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8299"/>
            <a:ext cx="10515600" cy="4590891"/>
          </a:xfrm>
        </p:spPr>
        <p:txBody>
          <a:bodyPr/>
          <a:lstStyle/>
          <a:p>
            <a:pPr marL="0" indent="0" algn="ctr">
              <a:buNone/>
            </a:pPr>
            <a:r>
              <a:rPr lang="fr-FR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n’existe que </a:t>
            </a:r>
            <a:r>
              <a:rPr lang="fr-FR" sz="1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pompes </a:t>
            </a:r>
            <a:r>
              <a:rPr lang="fr-FR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dans l’organisme humain</a:t>
            </a:r>
          </a:p>
          <a:p>
            <a:endParaRPr lang="fr-FR" dirty="0"/>
          </a:p>
          <a:p>
            <a:endParaRPr lang="fr-FR" dirty="0"/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couplées 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Na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/K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ATP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ase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(= pompe à sodium) 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H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/K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ATP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ase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C43D590-2D1D-4BAA-AEF8-7E6ECDFB3BA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062" y="2971800"/>
            <a:ext cx="3248025" cy="1991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2C0C365-84F9-4B2A-A46C-14A14D83E72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44" y="4510579"/>
            <a:ext cx="2743199" cy="1991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C7EFF462-625B-4BB9-A36B-6566DA8F9682}"/>
              </a:ext>
            </a:extLst>
          </p:cNvPr>
          <p:cNvSpPr txBox="1"/>
          <p:nvPr/>
        </p:nvSpPr>
        <p:spPr>
          <a:xfrm>
            <a:off x="7964486" y="5236705"/>
            <a:ext cx="406717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simples 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pompe à protons (H</a:t>
            </a:r>
            <a:r>
              <a:rPr lang="fr-FR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it-IT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pompe à calcium (Ca</a:t>
            </a:r>
            <a:r>
              <a:rPr lang="it-IT" sz="18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2+</a:t>
            </a:r>
            <a:r>
              <a:rPr lang="it-IT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6386" name="Picture 2" descr="Edición limitada figura Saruman de Sideshow">
            <a:extLst>
              <a:ext uri="{FF2B5EF4-FFF2-40B4-BE49-F238E27FC236}">
                <a16:creationId xmlns:a16="http://schemas.microsoft.com/office/drawing/2014/main" id="{2F7DE1DD-CC1D-48DB-855B-F8843A5458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2" b="7313"/>
          <a:stretch/>
        </p:blipFill>
        <p:spPr bwMode="auto">
          <a:xfrm>
            <a:off x="294131" y="246888"/>
            <a:ext cx="1887093" cy="105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Legolas | Śródziemie Wiki | Fandom powered by Wikia">
            <a:extLst>
              <a:ext uri="{FF2B5EF4-FFF2-40B4-BE49-F238E27FC236}">
                <a16:creationId xmlns:a16="http://schemas.microsoft.com/office/drawing/2014/main" id="{69EDEAA0-D617-42AE-B499-BB145BC8F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1013" y="109217"/>
            <a:ext cx="1281718" cy="232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A3F41092-CD91-4828-9456-27B1BA97F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02288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0045428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La pompe à sodium</a:t>
            </a:r>
            <a:endParaRPr lang="fr-FR" sz="32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68A8EDE-03DC-4081-82B2-55473FC2C972}"/>
              </a:ext>
            </a:extLst>
          </p:cNvPr>
          <p:cNvSpPr txBox="1"/>
          <p:nvPr/>
        </p:nvSpPr>
        <p:spPr>
          <a:xfrm>
            <a:off x="168339" y="1714143"/>
            <a:ext cx="11185461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buClr>
                <a:srgbClr val="0070C0"/>
              </a:buClr>
            </a:pPr>
            <a:r>
              <a:rPr lang="fr-FR" sz="20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Transport osmolaire actif :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Transport nécessitant une pompe et la consommation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directe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d’ATP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</a:p>
          <a:p>
            <a:pPr marL="342900" lvl="0" indent="-342900">
              <a:buClr>
                <a:srgbClr val="0070C0"/>
              </a:buClr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</a:p>
          <a:p>
            <a:pPr marL="457200"/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457200"/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Clr>
                <a:srgbClr val="0070C0"/>
              </a:buClr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On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génère </a:t>
            </a:r>
            <a:r>
              <a:rPr lang="fr-FR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(≠ habituelle homogénéisation)</a:t>
            </a: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ici 2 potentiels chimiques opposés pour les 2 espèces et 1 potentiel électrique. </a:t>
            </a:r>
          </a:p>
          <a:p>
            <a:pPr marL="342900" lvl="0" indent="-342900">
              <a:buClr>
                <a:srgbClr val="0070C0"/>
              </a:buClr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Clr>
                <a:srgbClr val="0070C0"/>
              </a:buClr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Les transports de sodium et de potassium sont ici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actifs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</a:p>
          <a:p>
            <a:pPr marL="342900" lvl="0" indent="-342900">
              <a:buClr>
                <a:srgbClr val="0070C0"/>
              </a:buClr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0C81AAC4-4888-48B3-B3B4-25D57F94BA4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474" y="2745890"/>
            <a:ext cx="3771122" cy="2397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Pin on LOTR">
            <a:extLst>
              <a:ext uri="{FF2B5EF4-FFF2-40B4-BE49-F238E27FC236}">
                <a16:creationId xmlns:a16="http://schemas.microsoft.com/office/drawing/2014/main" id="{FA49FD78-18F3-4590-8AE3-7B52C9114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927" y="2745890"/>
            <a:ext cx="3357304" cy="2273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D6A9E31-4F87-4E05-8420-3BF987D73549}"/>
              </a:ext>
            </a:extLst>
          </p:cNvPr>
          <p:cNvSpPr/>
          <p:nvPr/>
        </p:nvSpPr>
        <p:spPr>
          <a:xfrm>
            <a:off x="10696661" y="2923059"/>
            <a:ext cx="916220" cy="3326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01F0019-B119-4DA4-A60E-C4159F5B8818}"/>
              </a:ext>
            </a:extLst>
          </p:cNvPr>
          <p:cNvSpPr txBox="1"/>
          <p:nvPr/>
        </p:nvSpPr>
        <p:spPr>
          <a:xfrm>
            <a:off x="10696660" y="2858570"/>
            <a:ext cx="1013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</a:t>
            </a:r>
            <a:r>
              <a:rPr lang="fr-FR" sz="12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tuts</a:t>
            </a:r>
            <a:r>
              <a:rPr lang="fr-FR" sz="1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de physio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3DA86E-0C29-49E7-8B86-AA167A3823FB}"/>
              </a:ext>
            </a:extLst>
          </p:cNvPr>
          <p:cNvSpPr/>
          <p:nvPr/>
        </p:nvSpPr>
        <p:spPr>
          <a:xfrm>
            <a:off x="10240031" y="4146031"/>
            <a:ext cx="776341" cy="3015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3CF9BC2-2022-46C6-BFBC-EA69D828F4FC}"/>
              </a:ext>
            </a:extLst>
          </p:cNvPr>
          <p:cNvSpPr txBox="1"/>
          <p:nvPr/>
        </p:nvSpPr>
        <p:spPr>
          <a:xfrm flipH="1">
            <a:off x="9828100" y="4137189"/>
            <a:ext cx="16002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Les P1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D11A9C-BCF1-4DE9-BE62-F27D804E4FB4}"/>
              </a:ext>
            </a:extLst>
          </p:cNvPr>
          <p:cNvSpPr/>
          <p:nvPr/>
        </p:nvSpPr>
        <p:spPr>
          <a:xfrm>
            <a:off x="8429692" y="4507902"/>
            <a:ext cx="1674428" cy="4129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218CA51-BA26-4F7B-8445-40430E08E5AF}"/>
              </a:ext>
            </a:extLst>
          </p:cNvPr>
          <p:cNvSpPr txBox="1"/>
          <p:nvPr/>
        </p:nvSpPr>
        <p:spPr>
          <a:xfrm>
            <a:off x="8316743" y="4544291"/>
            <a:ext cx="1923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Les autres « matières »</a:t>
            </a:r>
          </a:p>
        </p:txBody>
      </p:sp>
      <p:sp>
        <p:nvSpPr>
          <p:cNvPr id="12" name="Espace réservé du pied de page 4">
            <a:extLst>
              <a:ext uri="{FF2B5EF4-FFF2-40B4-BE49-F238E27FC236}">
                <a16:creationId xmlns:a16="http://schemas.microsoft.com/office/drawing/2014/main" id="{D18018B3-CD76-4F68-9DD2-24D80ABE5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15457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54210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La pompe à sodium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D0C357-1F53-46DF-8E03-9FCFA323F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61861"/>
            <a:ext cx="10515600" cy="250070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comment transporter toutes ces espèces chimiques vitales avec seulement 4 pompes ?</a:t>
            </a:r>
          </a:p>
          <a:p>
            <a:pPr marL="0" indent="0" algn="ctr">
              <a:buNone/>
            </a:pPr>
            <a:endParaRPr lang="fr-FR" sz="3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fr-FR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 bien grâce au transport secondairement actif !</a:t>
            </a:r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EBE5873-5E91-40C2-A617-A915A5BE2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115524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La pompe à sodium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D0C357-1F53-46DF-8E03-9FCFA323F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652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Ces pompes vont utiliser l’énergie chimique de l’ATP pour la transformer en PC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PE, on convertit l’énergie afin de pouvoir l’utiliser différemment.</a:t>
            </a:r>
          </a:p>
          <a:p>
            <a:pPr marL="0" indent="0" algn="ctr">
              <a:buNone/>
            </a:pPr>
            <a:endParaRPr lang="fr-FR" sz="18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fr-FR" sz="18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C’est ensuite la présence d’autres molécules de transports (canaux, co-transporteurs ou échangeurs) qui va permettre des transports osmolaires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secondairement actifs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Ces transports secondairement actifs constituent la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grande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majorité des transports dans l’organisme. 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BCAD91F-C01C-4364-A4FA-65B094B3782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187" y="4305817"/>
            <a:ext cx="3379625" cy="209015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92C933-4BDD-474B-90BB-442F093F0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390117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La pompe à sodium</a:t>
            </a:r>
            <a:endParaRPr lang="fr-FR" sz="32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95CFB52-565B-4FDE-AEBB-279A9FF0D5F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104" y="1788389"/>
            <a:ext cx="8049792" cy="3851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34" name="Picture 2" descr="Wall decal Sticker Harry Potter (Literary Series) - harry ...">
            <a:extLst>
              <a:ext uri="{FF2B5EF4-FFF2-40B4-BE49-F238E27FC236}">
                <a16:creationId xmlns:a16="http://schemas.microsoft.com/office/drawing/2014/main" id="{1E91B6E7-8F58-440B-8A8D-BF39D04A9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64" y="338987"/>
            <a:ext cx="984856" cy="178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346D5E-DC8A-457D-BDE2-CBF2FECA1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0232349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III – Co-transporteurs, échangeurs et pompes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récap’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D0C357-1F53-46DF-8E03-9FCFA323F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1295"/>
            <a:ext cx="10515600" cy="4351338"/>
          </a:xfrm>
        </p:spPr>
        <p:txBody>
          <a:bodyPr/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Dans l’organisme, la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pompe à sodium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crée les gradients chimiques et électriques qui mobilisent la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plupart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des osmoles entre les compartiments. 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01650"/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</a:rPr>
              <a:t>Il est important de comprendre que les échangeurs et les co-transporteurs s’arrêtent « </a:t>
            </a:r>
            <a:r>
              <a:rPr lang="fr-FR" sz="1800" dirty="0">
                <a:solidFill>
                  <a:schemeClr val="accent2"/>
                </a:solidFill>
                <a:latin typeface="Arial" panose="020B0604020202020204" pitchFamily="34" charset="0"/>
              </a:rPr>
              <a:t>complètement »</a:t>
            </a: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</a:rPr>
              <a:t> de fonctionner lorsqu’il manque une seule des molécules qu’il transporte. (voir fiche)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</a:rPr>
              <a:t>L’ensemble de ces canaux ioniques, échangeurs, co-transporteurs et pompes sont </a:t>
            </a:r>
            <a:r>
              <a:rPr lang="fr-FR" sz="1800" dirty="0">
                <a:solidFill>
                  <a:schemeClr val="accent2"/>
                </a:solidFill>
                <a:latin typeface="Arial" panose="020B0604020202020204" pitchFamily="34" charset="0"/>
              </a:rPr>
              <a:t>extrêmement</a:t>
            </a: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</a:rPr>
              <a:t> régulés dans l’organisme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</a:rPr>
              <a:t>Les </a:t>
            </a:r>
            <a:r>
              <a:rPr lang="fr-FR" sz="1800" dirty="0">
                <a:solidFill>
                  <a:schemeClr val="accent2"/>
                </a:solidFill>
                <a:latin typeface="Arial" panose="020B0604020202020204" pitchFamily="34" charset="0"/>
              </a:rPr>
              <a:t>pompes</a:t>
            </a: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</a:rPr>
              <a:t> convertissent l’énergie chimique en potentiel chimique et en potentiel électrique pour pouvoir alimenter les autres transporteurs qui ne peuvent récupérer l’énergie de l’ATP !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7D347F4-F852-420C-98C3-F0AF3293CB6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3794" y="5260560"/>
            <a:ext cx="2311400" cy="1296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arry Potter PNG Photo | PNG Mart">
            <a:extLst>
              <a:ext uri="{FF2B5EF4-FFF2-40B4-BE49-F238E27FC236}">
                <a16:creationId xmlns:a16="http://schemas.microsoft.com/office/drawing/2014/main" id="{BF9673C6-B319-4856-91E2-C694133BF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181070"/>
            <a:ext cx="1176769" cy="145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D875895-749C-4163-BD21-9BDC9801C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56595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4905360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Composition ionique cellulaire et extracellulaire</a:t>
            </a:r>
            <a:endParaRPr lang="fr-FR" sz="3200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7BD66993-08CC-4DC0-9D8E-D0423AD78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8153" y="2752532"/>
            <a:ext cx="10395647" cy="270820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5E35BF4-6A02-4A39-BA63-42A0211A4247}"/>
              </a:ext>
            </a:extLst>
          </p:cNvPr>
          <p:cNvSpPr txBox="1"/>
          <p:nvPr/>
        </p:nvSpPr>
        <p:spPr>
          <a:xfrm>
            <a:off x="4489737" y="6263495"/>
            <a:ext cx="3928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N’apprenez pas ces valeurs svp</a:t>
            </a:r>
          </a:p>
        </p:txBody>
      </p:sp>
      <p:pic>
        <p:nvPicPr>
          <p:cNvPr id="19458" name="Picture 2" descr="Gollum | Der Herr der Ringe Wiki | FANDOM powered by Wikia">
            <a:extLst>
              <a:ext uri="{FF2B5EF4-FFF2-40B4-BE49-F238E27FC236}">
                <a16:creationId xmlns:a16="http://schemas.microsoft.com/office/drawing/2014/main" id="{D5265323-3A7E-461B-A011-9F37D4ACA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88" y="286969"/>
            <a:ext cx="951243" cy="134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BDBDAD6-8EF4-40B2-A0E8-00A11E8552BA}"/>
              </a:ext>
            </a:extLst>
          </p:cNvPr>
          <p:cNvSpPr txBox="1"/>
          <p:nvPr/>
        </p:nvSpPr>
        <p:spPr>
          <a:xfrm>
            <a:off x="260400" y="1634563"/>
            <a:ext cx="16810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La physio est à NOUS !</a:t>
            </a:r>
          </a:p>
        </p:txBody>
      </p:sp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F7948EC8-C463-4EE0-B1EE-6B30C0942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1111634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Polarité électrique de la membrane plasmique</a:t>
            </a:r>
            <a:endParaRPr lang="fr-FR" sz="3200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20F5E84-C00A-4E34-8665-0149643D256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526" y="2141397"/>
            <a:ext cx="4008948" cy="241973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3CBEEBF-640C-4F60-BBE4-2F7A059EB408}"/>
              </a:ext>
            </a:extLst>
          </p:cNvPr>
          <p:cNvSpPr txBox="1"/>
          <p:nvPr/>
        </p:nvSpPr>
        <p:spPr>
          <a:xfrm>
            <a:off x="3048699" y="5469351"/>
            <a:ext cx="60946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/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 l’on mesure le PE d’une cellule, on observe un potentiel transmembranaire de l’ordre de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-80 mV en moyenne (à connaitre ça) !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C’est ça le potentiel de repos.</a:t>
            </a: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21508" name="Picture 4" descr="Poster du dessin animé le Roi Lion - acheter Poster du ...">
            <a:extLst>
              <a:ext uri="{FF2B5EF4-FFF2-40B4-BE49-F238E27FC236}">
                <a16:creationId xmlns:a16="http://schemas.microsoft.com/office/drawing/2014/main" id="{578B12E7-A811-40F9-B1FA-8AF8684DE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90" y="310410"/>
            <a:ext cx="1870809" cy="258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09F7F92-C24D-437F-B57A-BA6D6F1420CF}"/>
              </a:ext>
            </a:extLst>
          </p:cNvPr>
          <p:cNvSpPr txBox="1"/>
          <p:nvPr/>
        </p:nvSpPr>
        <p:spPr>
          <a:xfrm>
            <a:off x="838200" y="1094682"/>
            <a:ext cx="895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La physio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FC92C18-1319-471A-9905-575ACE32F832}"/>
              </a:ext>
            </a:extLst>
          </p:cNvPr>
          <p:cNvSpPr txBox="1"/>
          <p:nvPr/>
        </p:nvSpPr>
        <p:spPr>
          <a:xfrm>
            <a:off x="1151867" y="2595510"/>
            <a:ext cx="895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</a:rPr>
              <a:t>La pharma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6B0E13-A850-43FD-ACB9-76D3E7ADD8CE}"/>
              </a:ext>
            </a:extLst>
          </p:cNvPr>
          <p:cNvSpPr txBox="1"/>
          <p:nvPr/>
        </p:nvSpPr>
        <p:spPr>
          <a:xfrm>
            <a:off x="1556485" y="1225624"/>
            <a:ext cx="89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The tut of physio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A2DC6194-2CBA-4B77-B961-BDBDC07F7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367423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Polarité électrique de la membrane plasmique</a:t>
            </a:r>
            <a:endParaRPr lang="fr-FR" sz="3200" dirty="0"/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EFB218F-74DA-40AA-AAA9-9638F05A1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 mais quel rapport entre ces trucs là ? Tu balances des notions qui ont autant à voir que l’histoire et la biophysique !</a:t>
            </a:r>
          </a:p>
          <a:p>
            <a:pPr marL="0" indent="0" algn="ctr">
              <a:buNone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Devinez quoi ? C’est encore à cause de la pompe à sodium </a:t>
            </a: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 Oui vous allez apprendre à l’aimer ! </a:t>
            </a:r>
            <a:endParaRPr lang="fr-FR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FEE5647B-BAA2-41FD-81B1-AD798C621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877059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Pompe à sodium et courant de fuite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AA2A81-E7C7-4A03-9836-15A0611DF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8741"/>
            <a:ext cx="1975607" cy="877092"/>
          </a:xfrm>
        </p:spPr>
        <p:txBody>
          <a:bodyPr>
            <a:normAutofit/>
          </a:bodyPr>
          <a:lstStyle/>
          <a:p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 // </a:t>
            </a:r>
            <a:r>
              <a:rPr lang="fr-FR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endParaRPr lang="fr-FR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 //KCl </a:t>
            </a:r>
          </a:p>
          <a:p>
            <a:endParaRPr lang="fr-FR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C282818-4C9B-4686-8C91-469E795EA7C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10" y="2949799"/>
            <a:ext cx="5811290" cy="355864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Tableau 8">
            <a:extLst>
              <a:ext uri="{FF2B5EF4-FFF2-40B4-BE49-F238E27FC236}">
                <a16:creationId xmlns:a16="http://schemas.microsoft.com/office/drawing/2014/main" id="{194D6FAD-2B9E-43BD-8D6B-3583F52AF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568258"/>
              </p:ext>
            </p:extLst>
          </p:nvPr>
        </p:nvGraphicFramePr>
        <p:xfrm>
          <a:off x="6571892" y="1744910"/>
          <a:ext cx="5335398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466">
                  <a:extLst>
                    <a:ext uri="{9D8B030D-6E8A-4147-A177-3AD203B41FA5}">
                      <a16:colId xmlns:a16="http://schemas.microsoft.com/office/drawing/2014/main" val="496237524"/>
                    </a:ext>
                  </a:extLst>
                </a:gridCol>
                <a:gridCol w="1778466">
                  <a:extLst>
                    <a:ext uri="{9D8B030D-6E8A-4147-A177-3AD203B41FA5}">
                      <a16:colId xmlns:a16="http://schemas.microsoft.com/office/drawing/2014/main" val="1972916099"/>
                    </a:ext>
                  </a:extLst>
                </a:gridCol>
                <a:gridCol w="1778466">
                  <a:extLst>
                    <a:ext uri="{9D8B030D-6E8A-4147-A177-3AD203B41FA5}">
                      <a16:colId xmlns:a16="http://schemas.microsoft.com/office/drawing/2014/main" val="493438119"/>
                    </a:ext>
                  </a:extLst>
                </a:gridCol>
              </a:tblGrid>
              <a:tr h="366300">
                <a:tc>
                  <a:txBody>
                    <a:bodyPr/>
                    <a:lstStyle/>
                    <a:p>
                      <a:pPr algn="ctr"/>
                      <a:endParaRPr lang="fr-FR" sz="16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Initialement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Après ouverture (K+)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942243"/>
                  </a:ext>
                </a:extLst>
              </a:tr>
              <a:tr h="574839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Potentiel chimique K+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 et opposé au PC du Na+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Très faible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672009"/>
                  </a:ext>
                </a:extLst>
              </a:tr>
              <a:tr h="821199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Potentiel chimique Na+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 et opposé au PC du K+</a:t>
                      </a:r>
                    </a:p>
                    <a:p>
                      <a:pPr algn="ctr"/>
                      <a:endParaRPr lang="fr-FR" sz="16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Identique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86778"/>
                  </a:ext>
                </a:extLst>
              </a:tr>
              <a:tr h="402123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Potentiel électrique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Quasi nul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213625"/>
                  </a:ext>
                </a:extLst>
              </a:tr>
            </a:tbl>
          </a:graphicData>
        </a:graphic>
      </p:graphicFrame>
      <p:sp>
        <p:nvSpPr>
          <p:cNvPr id="9" name="ZoneTexte 8">
            <a:extLst>
              <a:ext uri="{FF2B5EF4-FFF2-40B4-BE49-F238E27FC236}">
                <a16:creationId xmlns:a16="http://schemas.microsoft.com/office/drawing/2014/main" id="{77C47449-6A87-47F7-AA1E-6C3876EEB266}"/>
              </a:ext>
            </a:extLst>
          </p:cNvPr>
          <p:cNvSpPr txBox="1"/>
          <p:nvPr/>
        </p:nvSpPr>
        <p:spPr>
          <a:xfrm>
            <a:off x="7659108" y="4544457"/>
            <a:ext cx="316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Canaux </a:t>
            </a:r>
            <a:r>
              <a:rPr lang="fr-FR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potassiques</a:t>
            </a: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ouverts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93772E49-4E25-44B5-993F-C5B64E7AF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65112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025686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Pompe à sodium et courant de fuite</a:t>
            </a:r>
            <a:endParaRPr lang="fr-FR" sz="3200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A874AA84-E02A-4B74-9F03-28A27EAE8965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232" y="1300294"/>
            <a:ext cx="5435551" cy="322137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au 8">
            <a:extLst>
              <a:ext uri="{FF2B5EF4-FFF2-40B4-BE49-F238E27FC236}">
                <a16:creationId xmlns:a16="http://schemas.microsoft.com/office/drawing/2014/main" id="{3B256E0E-FAA8-4A35-8699-23AC641135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325613"/>
              </p:ext>
            </p:extLst>
          </p:nvPr>
        </p:nvGraphicFramePr>
        <p:xfrm>
          <a:off x="414372" y="3810556"/>
          <a:ext cx="5335398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466">
                  <a:extLst>
                    <a:ext uri="{9D8B030D-6E8A-4147-A177-3AD203B41FA5}">
                      <a16:colId xmlns:a16="http://schemas.microsoft.com/office/drawing/2014/main" val="496237524"/>
                    </a:ext>
                  </a:extLst>
                </a:gridCol>
                <a:gridCol w="1778466">
                  <a:extLst>
                    <a:ext uri="{9D8B030D-6E8A-4147-A177-3AD203B41FA5}">
                      <a16:colId xmlns:a16="http://schemas.microsoft.com/office/drawing/2014/main" val="1972916099"/>
                    </a:ext>
                  </a:extLst>
                </a:gridCol>
                <a:gridCol w="1778466">
                  <a:extLst>
                    <a:ext uri="{9D8B030D-6E8A-4147-A177-3AD203B41FA5}">
                      <a16:colId xmlns:a16="http://schemas.microsoft.com/office/drawing/2014/main" val="493438119"/>
                    </a:ext>
                  </a:extLst>
                </a:gridCol>
              </a:tblGrid>
              <a:tr h="366300">
                <a:tc>
                  <a:txBody>
                    <a:bodyPr/>
                    <a:lstStyle/>
                    <a:p>
                      <a:pPr algn="ctr"/>
                      <a:endParaRPr lang="fr-FR" sz="16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Initialement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Après ouverture (K+)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942243"/>
                  </a:ext>
                </a:extLst>
              </a:tr>
              <a:tr h="574839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Potentiel chimique K+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 et opposé au PC du Na+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Identique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672009"/>
                  </a:ext>
                </a:extLst>
              </a:tr>
              <a:tr h="821199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Potentiel chimique Na+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 et opposé au PC du K+</a:t>
                      </a:r>
                    </a:p>
                    <a:p>
                      <a:pPr algn="ctr"/>
                      <a:endParaRPr lang="fr-FR" sz="1600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Très faible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86778"/>
                  </a:ext>
                </a:extLst>
              </a:tr>
              <a:tr h="402123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Potentiel électrique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Quasi nul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213625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D46503E1-5E22-4DE7-83F8-11410EC76978}"/>
              </a:ext>
            </a:extLst>
          </p:cNvPr>
          <p:cNvSpPr txBox="1"/>
          <p:nvPr/>
        </p:nvSpPr>
        <p:spPr>
          <a:xfrm>
            <a:off x="7815285" y="5090716"/>
            <a:ext cx="2855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Canaux </a:t>
            </a:r>
            <a:r>
              <a:rPr lang="fr-FR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sodiques</a:t>
            </a: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ouverts</a:t>
            </a:r>
          </a:p>
        </p:txBody>
      </p:sp>
      <p:pic>
        <p:nvPicPr>
          <p:cNvPr id="22532" name="Picture 4" descr="This &quot;Game Of Thrones&quot; Fan Noticed That We Got A Good Look ...">
            <a:extLst>
              <a:ext uri="{FF2B5EF4-FFF2-40B4-BE49-F238E27FC236}">
                <a16:creationId xmlns:a16="http://schemas.microsoft.com/office/drawing/2014/main" id="{1B517E23-6DD7-41C2-9719-CFC2F2F57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17" y="183285"/>
            <a:ext cx="1333789" cy="1333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806D25-0E78-4C6F-A53E-9FB2DC3B0331}"/>
              </a:ext>
            </a:extLst>
          </p:cNvPr>
          <p:cNvSpPr txBox="1"/>
          <p:nvPr/>
        </p:nvSpPr>
        <p:spPr>
          <a:xfrm>
            <a:off x="314217" y="1548925"/>
            <a:ext cx="1302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« J’aime bien ça… Même pas envie de tout cramer pour une fois »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4CEB1C0-217B-4AC1-B536-DA4883394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6700726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Pompe à sodium et courant de fuite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AA2A81-E7C7-4A03-9836-15A0611DF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perméabilité des canaux </a:t>
            </a:r>
            <a:r>
              <a:rPr lang="fr-FR" sz="24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potassiques</a:t>
            </a:r>
            <a:r>
              <a:rPr lang="fr-FR" sz="2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est &gt; à celle des canaux sodiques.</a:t>
            </a:r>
          </a:p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E7E81F-4419-4221-A118-3D6E0C2BE3EE}"/>
              </a:ext>
            </a:extLst>
          </p:cNvPr>
          <p:cNvSpPr/>
          <p:nvPr/>
        </p:nvSpPr>
        <p:spPr>
          <a:xfrm>
            <a:off x="838200" y="1828800"/>
            <a:ext cx="10515600" cy="51172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A03813A-98A4-4DFD-BE3E-4511F8873B8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032" y="2726811"/>
            <a:ext cx="6621935" cy="336359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0FA69ED-5A01-4E45-8CE7-CDCC06DE8416}"/>
              </a:ext>
            </a:extLst>
          </p:cNvPr>
          <p:cNvSpPr txBox="1"/>
          <p:nvPr/>
        </p:nvSpPr>
        <p:spPr>
          <a:xfrm>
            <a:off x="0" y="6309447"/>
            <a:ext cx="1219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6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 Même si le sodium passe moins facilement la membrane, il passe quand même, donc il va mettre plus de temps à annuler son PC mais il le fera quand même </a:t>
            </a:r>
            <a:r>
              <a:rPr lang="fr-FR" sz="1600" dirty="0">
                <a:solidFill>
                  <a:srgbClr val="0070C0"/>
                </a:solidFill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😊</a:t>
            </a:r>
            <a:r>
              <a:rPr lang="fr-FR" sz="16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».</a:t>
            </a:r>
            <a:endParaRPr lang="fr-FR" sz="1600" dirty="0"/>
          </a:p>
        </p:txBody>
      </p:sp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7FFE919E-0C09-4FB8-AAF5-5413B52A4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29097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9658936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Pompe à sodium et courant de fuite</a:t>
            </a:r>
            <a:endParaRPr lang="fr-FR" sz="32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AA2A81-E7C7-4A03-9836-15A0611DF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en réalité ≠ </a:t>
            </a:r>
            <a:r>
              <a:rPr lang="fr-FR" sz="20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inerte</a:t>
            </a: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car pompe à sodium !</a:t>
            </a:r>
          </a:p>
          <a:p>
            <a:pPr marL="0" indent="0" algn="ctr">
              <a:buNone/>
            </a:pP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Elle entretient la différence de répartition ionique : tout ce qui diffuse est renvoyé !</a:t>
            </a: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A5135B3-9212-478E-807B-AF1D4FA2458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353" y="3429000"/>
            <a:ext cx="4891294" cy="3047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54" name="Picture 2" descr="Jon Snow Game of Thrones Season 7 2017 4K Wallpapers | HD ...">
            <a:extLst>
              <a:ext uri="{FF2B5EF4-FFF2-40B4-BE49-F238E27FC236}">
                <a16:creationId xmlns:a16="http://schemas.microsoft.com/office/drawing/2014/main" id="{28402263-8E64-4B6D-B91B-90C094BC5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45" y="147782"/>
            <a:ext cx="1145309" cy="203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23D22C7-53AD-4497-9B77-099207FFC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6085943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IV-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récap’</a:t>
            </a:r>
            <a:endParaRPr lang="fr-FR" sz="3200" dirty="0"/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9590BD58-6E04-447F-BB8C-1E2985178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3182"/>
            <a:ext cx="10515600" cy="555770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EXTRA = </a:t>
            </a:r>
            <a:r>
              <a:rPr lang="fr-FR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</a:t>
            </a:r>
            <a:endParaRPr lang="fr-FR" sz="2000" dirty="0">
              <a:solidFill>
                <a:schemeClr val="accent2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INTRA = -</a:t>
            </a:r>
            <a:endParaRPr lang="fr-FR" sz="2000" dirty="0">
              <a:solidFill>
                <a:schemeClr val="accent2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0">
              <a:buNone/>
            </a:pPr>
            <a:endParaRPr lang="fr-FR" sz="20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0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 potentiel de repos est expliqué par 2 choses : 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0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perméabilité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inégale des canaux sodiques et potassiques va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générer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 potentiel électrique de repos. </a:t>
            </a:r>
          </a:p>
          <a:p>
            <a:pPr marL="742950" indent="-742950">
              <a:buFont typeface="+mj-lt"/>
              <a:buAutoNum type="arabicPeriod"/>
            </a:pP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pompe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r-FR" sz="20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/K</a:t>
            </a:r>
            <a:r>
              <a:rPr lang="fr-FR" sz="2000" baseline="30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ATPase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entretient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 potentiel de repos, cette répartition asymétrique des charges. 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Autrement dit, c’est la perméabilité inégale qui </a:t>
            </a:r>
            <a:r>
              <a:rPr lang="fr-FR" sz="20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crée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le PE au début mais c’est la pompe qui </a:t>
            </a:r>
            <a:r>
              <a:rPr lang="fr-FR" sz="20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entretient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ce PE (via le PC) !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C’est comme si l’on prolongeait cette situation transitoire et instable en utilisant de l’énergie. On maintient un PC et donc un PE !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C21DA4-8417-4DB6-AB51-2AC1C5D5B0DC}"/>
              </a:ext>
            </a:extLst>
          </p:cNvPr>
          <p:cNvSpPr/>
          <p:nvPr/>
        </p:nvSpPr>
        <p:spPr>
          <a:xfrm>
            <a:off x="5318620" y="1233182"/>
            <a:ext cx="1619075" cy="77178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F4AD065E-1614-48A6-9A15-750EB5FB3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6000818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A9EFDF-3034-4318-803A-06BC8273B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fr-FR" sz="20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ilieux cellulaire et extracellulaire =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neutres ≠ feuillets 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endParaRPr lang="fr-FR" sz="20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 potentiel de repos dépend des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pompes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à sodium et des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courants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fuite pour le sodium et le potassium.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diffusion des osmoles à travers une membrane plasmique dépend des potentiels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électriques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 des potentiels </a:t>
            </a:r>
            <a:r>
              <a:rPr lang="fr-FR" sz="2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chimiques </a:t>
            </a:r>
            <a:r>
              <a:rPr lang="fr-FR" sz="20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selon la relation de Nernst.</a:t>
            </a:r>
            <a:endParaRPr lang="fr-FR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</a:p>
          <a:p>
            <a:pPr indent="0">
              <a:buNone/>
            </a:pPr>
            <a:endParaRPr lang="fr-FR" sz="1800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>
              <a:buNone/>
            </a:pPr>
            <a:endParaRPr lang="fr-F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fr-FR" sz="12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Il suffit de la répartition asymétrique </a:t>
            </a:r>
            <a:r>
              <a:rPr lang="fr-FR" sz="12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d’un ion sur 10</a:t>
            </a:r>
            <a:r>
              <a:rPr lang="fr-FR" sz="1200" baseline="300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</a:t>
            </a:r>
            <a:r>
              <a:rPr lang="fr-FR" sz="12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2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d’un côté ou de l’autre de la membrane plasmique pour créer une différence de potentiel électrique de 100 mV !</a:t>
            </a:r>
            <a:endParaRPr lang="fr-FR" sz="12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0" algn="ctr">
              <a:buNone/>
            </a:pPr>
            <a:r>
              <a:rPr lang="fr-FR" sz="12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Cette asymétrie ne modifie </a:t>
            </a:r>
            <a:r>
              <a:rPr lang="fr-FR" sz="12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pas </a:t>
            </a:r>
            <a:r>
              <a:rPr lang="fr-FR" sz="12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pression osmotique qui n’est pas du tout du même ordre de grandeur. Et heureusement ! On a un moyen d’avoir un potentiel de repos sans faire éclater les cellules !</a:t>
            </a:r>
            <a:endParaRPr lang="fr-FR" sz="12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endParaRPr lang="fr-FR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IV – Potentiel de repos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récap’</a:t>
            </a:r>
            <a:endParaRPr lang="fr-FR" sz="3200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B6CA142-8C06-43C9-9E7A-7D8A307B7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4952831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33823DAB-D759-4CA9-AC78-9AEF735D4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Final clap</a:t>
            </a:r>
            <a:endParaRPr lang="fr-FR" sz="3200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630950-4C36-4542-8061-B6BA2849AD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dirty="0">
                <a:solidFill>
                  <a:srgbClr val="0070C0"/>
                </a:solidFill>
              </a:rPr>
              <a:t>Merci pour votre attention et bon courage c’est un cours fondamental pour la suite ! </a:t>
            </a:r>
          </a:p>
          <a:p>
            <a:pPr marL="0" indent="0" algn="ctr">
              <a:buNone/>
            </a:pPr>
            <a:r>
              <a:rPr lang="fr-FR" dirty="0">
                <a:solidFill>
                  <a:srgbClr val="0070C0"/>
                </a:solidFill>
              </a:rPr>
              <a:t>Les QCM sont souvent accessibles en plus ♥</a:t>
            </a:r>
          </a:p>
          <a:p>
            <a:endParaRPr lang="fr-FR" dirty="0"/>
          </a:p>
        </p:txBody>
      </p:sp>
      <p:pic>
        <p:nvPicPr>
          <p:cNvPr id="6" name="Picture 2" descr="Here's who actually has the rightful claim to the Iron ...">
            <a:extLst>
              <a:ext uri="{FF2B5EF4-FFF2-40B4-BE49-F238E27FC236}">
                <a16:creationId xmlns:a16="http://schemas.microsoft.com/office/drawing/2014/main" id="{595DC8E5-E543-436A-8118-7F93C73FD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4863257"/>
            <a:ext cx="2000250" cy="149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4E65291-3E14-40B2-B465-A849C7E5911D}"/>
              </a:ext>
            </a:extLst>
          </p:cNvPr>
          <p:cNvSpPr txBox="1"/>
          <p:nvPr/>
        </p:nvSpPr>
        <p:spPr>
          <a:xfrm>
            <a:off x="195261" y="4305426"/>
            <a:ext cx="2524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/>
              <a:t>Quand tu te rends compte que physio &gt; Jamie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3A9CAFE-35DD-4D74-ACD4-22E7B9BFD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392853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CAD66B91-7D65-462F-ABDB-2761040B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Quelques QCM (prof)</a:t>
            </a:r>
            <a:endParaRPr lang="fr-FR" sz="3200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392D827-23D3-49DA-8E85-61AB6A82CB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>
                <a:solidFill>
                  <a:srgbClr val="0070C0"/>
                </a:solidFill>
              </a:rPr>
              <a:t>QCM 1</a:t>
            </a:r>
            <a:r>
              <a:rPr lang="fr-FR" b="1" dirty="0">
                <a:solidFill>
                  <a:srgbClr val="0070C0"/>
                </a:solidFill>
              </a:rPr>
              <a:t> : Le transport de Na+ est couplé à celui de certains acides aminés qui vont dans le même sens que le Na+. Quelles propositions définissent le transport d’acides aminés dans ces conditions ?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A) Il s’agit de diffusion facilitée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B) Le transport nécessite la présence d’un échangeur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C) Le transport nécessite la présence d’un cotransporteur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D) Il s’agit de transport actif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E) Les propositions A, B, C et D sont fausses </a:t>
            </a:r>
          </a:p>
        </p:txBody>
      </p:sp>
      <p:pic>
        <p:nvPicPr>
          <p:cNvPr id="2050" name="Picture 2" descr="Tracer | VS Battles Wiki | Fandom">
            <a:extLst>
              <a:ext uri="{FF2B5EF4-FFF2-40B4-BE49-F238E27FC236}">
                <a16:creationId xmlns:a16="http://schemas.microsoft.com/office/drawing/2014/main" id="{9116C314-F27B-4D97-A71A-B207C8BF3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447" y="134224"/>
            <a:ext cx="750706" cy="212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3">
            <a:extLst>
              <a:ext uri="{FF2B5EF4-FFF2-40B4-BE49-F238E27FC236}">
                <a16:creationId xmlns:a16="http://schemas.microsoft.com/office/drawing/2014/main" id="{100A1FDF-6F59-4131-B5EB-309B0636E98E}"/>
              </a:ext>
            </a:extLst>
          </p:cNvPr>
          <p:cNvSpPr txBox="1"/>
          <p:nvPr/>
        </p:nvSpPr>
        <p:spPr>
          <a:xfrm>
            <a:off x="0" y="5759509"/>
            <a:ext cx="1183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800" b="1" dirty="0" err="1">
                <a:solidFill>
                  <a:schemeClr val="accent2"/>
                </a:solidFill>
              </a:rPr>
              <a:t>Socrative</a:t>
            </a:r>
            <a:r>
              <a:rPr lang="fr-FR" sz="2800" b="1" dirty="0">
                <a:solidFill>
                  <a:schemeClr val="accent2"/>
                </a:solidFill>
              </a:rPr>
              <a:t> </a:t>
            </a:r>
            <a:r>
              <a:rPr lang="fr-FR" sz="2800" b="1" dirty="0" err="1">
                <a:solidFill>
                  <a:schemeClr val="accent2"/>
                </a:solidFill>
              </a:rPr>
              <a:t>student</a:t>
            </a:r>
            <a:r>
              <a:rPr lang="fr-FR" sz="2800" b="1" dirty="0">
                <a:solidFill>
                  <a:schemeClr val="accent2"/>
                </a:solidFill>
              </a:rPr>
              <a:t> : nom de la room BIOFEESIO</a:t>
            </a:r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78828D0-DEBD-4265-BAB7-66A34E11B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443573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C9B024-E1CF-4BF1-B923-F5726EFB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>
                <a:solidFill>
                  <a:srgbClr val="0070C0"/>
                </a:solidFill>
              </a:rPr>
              <a:t>QCM 1</a:t>
            </a:r>
            <a:r>
              <a:rPr lang="fr-FR" b="1" dirty="0">
                <a:solidFill>
                  <a:srgbClr val="0070C0"/>
                </a:solidFill>
              </a:rPr>
              <a:t> : AC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A)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B)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C)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D)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E)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AD66B91-7D65-462F-ABDB-2761040B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Quelques QCM (prof)</a:t>
            </a:r>
            <a:endParaRPr lang="fr-FR" sz="3200" dirty="0"/>
          </a:p>
        </p:txBody>
      </p:sp>
      <p:pic>
        <p:nvPicPr>
          <p:cNvPr id="5" name="Picture 2" descr="World of Warcraft Classic will let you relive Blizzard’s ...">
            <a:extLst>
              <a:ext uri="{FF2B5EF4-FFF2-40B4-BE49-F238E27FC236}">
                <a16:creationId xmlns:a16="http://schemas.microsoft.com/office/drawing/2014/main" id="{27895BCE-7FCB-4264-8A34-B1845E974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485" y="3959225"/>
            <a:ext cx="451485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0541675-CABB-4E8B-85DD-5D6AFBFFE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346183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C9B024-E1CF-4BF1-B923-F5726EFB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>
                <a:solidFill>
                  <a:srgbClr val="0070C0"/>
                </a:solidFill>
              </a:rPr>
              <a:t>QCM 2</a:t>
            </a:r>
            <a:r>
              <a:rPr lang="fr-FR" b="1" dirty="0">
                <a:solidFill>
                  <a:srgbClr val="0070C0"/>
                </a:solidFill>
              </a:rPr>
              <a:t> : Le potentiel membranaire de repos d’une cellule est déterminé par certains des éléments suivants. Lesquels ?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A) Asymétrie de répartition de ions Na+ et K+ par rapport à la membrane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B) Perméabilité de la membrane aux ions Na+ et K+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C) Présence de protéines en grande quantité dans le cytoplasme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D) Perméabilité des canaux K+ plus importante que celle des canaux Na+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E) Les propositions A, B, C et D sont fausses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AD66B91-7D65-462F-ABDB-2761040B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Quelques QCM (prof)</a:t>
            </a:r>
            <a:endParaRPr lang="fr-FR" sz="3200" dirty="0"/>
          </a:p>
        </p:txBody>
      </p:sp>
      <p:pic>
        <p:nvPicPr>
          <p:cNvPr id="4098" name="Picture 2" descr="Cthulhu 5k Retina Ultra HD Wallpaper | Background Image ...">
            <a:extLst>
              <a:ext uri="{FF2B5EF4-FFF2-40B4-BE49-F238E27FC236}">
                <a16:creationId xmlns:a16="http://schemas.microsoft.com/office/drawing/2014/main" id="{FB419960-C3FB-4164-88D7-73754964C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667" y="64927"/>
            <a:ext cx="2464353" cy="138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3">
            <a:extLst>
              <a:ext uri="{FF2B5EF4-FFF2-40B4-BE49-F238E27FC236}">
                <a16:creationId xmlns:a16="http://schemas.microsoft.com/office/drawing/2014/main" id="{100A1FDF-6F59-4131-B5EB-309B0636E98E}"/>
              </a:ext>
            </a:extLst>
          </p:cNvPr>
          <p:cNvSpPr txBox="1"/>
          <p:nvPr/>
        </p:nvSpPr>
        <p:spPr>
          <a:xfrm>
            <a:off x="-127846" y="5965768"/>
            <a:ext cx="1183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800" b="1" dirty="0" err="1">
                <a:solidFill>
                  <a:schemeClr val="accent2"/>
                </a:solidFill>
              </a:rPr>
              <a:t>Socrative</a:t>
            </a:r>
            <a:r>
              <a:rPr lang="fr-FR" sz="2800" b="1" dirty="0">
                <a:solidFill>
                  <a:schemeClr val="accent2"/>
                </a:solidFill>
              </a:rPr>
              <a:t> </a:t>
            </a:r>
            <a:r>
              <a:rPr lang="fr-FR" sz="2800" b="1" dirty="0" err="1">
                <a:solidFill>
                  <a:schemeClr val="accent2"/>
                </a:solidFill>
              </a:rPr>
              <a:t>student</a:t>
            </a:r>
            <a:r>
              <a:rPr lang="fr-FR" sz="2800" b="1" dirty="0">
                <a:solidFill>
                  <a:schemeClr val="accent2"/>
                </a:solidFill>
              </a:rPr>
              <a:t> : nom de la room BIOFEESIO</a:t>
            </a:r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E3C9BB2-EE1F-4634-8EBB-EF1D0175F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8026942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C9B024-E1CF-4BF1-B923-F5726EFB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>
                <a:solidFill>
                  <a:srgbClr val="0070C0"/>
                </a:solidFill>
              </a:rPr>
              <a:t>QCM 2</a:t>
            </a:r>
            <a:r>
              <a:rPr lang="fr-FR" b="1" dirty="0">
                <a:solidFill>
                  <a:srgbClr val="0070C0"/>
                </a:solidFill>
              </a:rPr>
              <a:t> : ABD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A)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B)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C)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D)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E)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AD66B91-7D65-462F-ABDB-2761040B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Quelques QCM (prof)</a:t>
            </a:r>
            <a:endParaRPr lang="fr-FR" sz="3200" dirty="0"/>
          </a:p>
        </p:txBody>
      </p:sp>
      <p:pic>
        <p:nvPicPr>
          <p:cNvPr id="10" name="Image 9" descr="Une image contenant intérieur, fixant&#10;&#10;Description générée automatiquement">
            <a:extLst>
              <a:ext uri="{FF2B5EF4-FFF2-40B4-BE49-F238E27FC236}">
                <a16:creationId xmlns:a16="http://schemas.microsoft.com/office/drawing/2014/main" id="{911D2C4A-04B0-46C5-B69F-E0204E0A7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693" y="365125"/>
            <a:ext cx="2964735" cy="1667663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DD32DF-347E-4FD9-ABFB-9F468E19A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3139875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C9B024-E1CF-4BF1-B923-F5726EFB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b="1" u="sng" dirty="0">
                <a:solidFill>
                  <a:srgbClr val="0070C0"/>
                </a:solidFill>
              </a:rPr>
              <a:t>QCM 3</a:t>
            </a:r>
            <a:r>
              <a:rPr lang="fr-FR" b="1" dirty="0">
                <a:solidFill>
                  <a:srgbClr val="0070C0"/>
                </a:solidFill>
              </a:rPr>
              <a:t> : Deux solutions contenant de l’eau et des osmoles ionisées sont séparées par une membrane sélective et perméable au K+. Il existe une différence de potentiel électrique transmembranaire. Quelles sont les propositions vraies concernant la diffusion du K+ ?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A) L’ion K+ reste du côté négativement chargé de la membrane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B) L’ion K+ diffuse selon son potentiel chimique jusqu’à l’équilibre de concentration entre les 2 solutions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C) L’ion K+ diffuse selon son potentiel chimique et le potentiel électrique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D) La diffusion de l’ion K+ s’arrête lorsque son potentiel chimique est égal au potentiel électrique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E) Les propositions A, B, C et D sont fausses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AD66B91-7D65-462F-ABDB-2761040B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Quelques QCM (prof)</a:t>
            </a:r>
            <a:endParaRPr lang="fr-FR" sz="3200" dirty="0"/>
          </a:p>
        </p:txBody>
      </p:sp>
      <p:pic>
        <p:nvPicPr>
          <p:cNvPr id="4098" name="Picture 2" descr="Cthulhu 5k Retina Ultra HD Wallpaper | Background Image ...">
            <a:extLst>
              <a:ext uri="{FF2B5EF4-FFF2-40B4-BE49-F238E27FC236}">
                <a16:creationId xmlns:a16="http://schemas.microsoft.com/office/drawing/2014/main" id="{FB419960-C3FB-4164-88D7-73754964C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667" y="64927"/>
            <a:ext cx="2464353" cy="138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3">
            <a:extLst>
              <a:ext uri="{FF2B5EF4-FFF2-40B4-BE49-F238E27FC236}">
                <a16:creationId xmlns:a16="http://schemas.microsoft.com/office/drawing/2014/main" id="{100A1FDF-6F59-4131-B5EB-309B0636E98E}"/>
              </a:ext>
            </a:extLst>
          </p:cNvPr>
          <p:cNvSpPr txBox="1"/>
          <p:nvPr/>
        </p:nvSpPr>
        <p:spPr>
          <a:xfrm>
            <a:off x="-127846" y="5965768"/>
            <a:ext cx="1183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800" b="1" dirty="0" err="1">
                <a:solidFill>
                  <a:schemeClr val="accent2"/>
                </a:solidFill>
              </a:rPr>
              <a:t>Socrative</a:t>
            </a:r>
            <a:r>
              <a:rPr lang="fr-FR" sz="2800" b="1" dirty="0">
                <a:solidFill>
                  <a:schemeClr val="accent2"/>
                </a:solidFill>
              </a:rPr>
              <a:t> </a:t>
            </a:r>
            <a:r>
              <a:rPr lang="fr-FR" sz="2800" b="1" dirty="0" err="1">
                <a:solidFill>
                  <a:schemeClr val="accent2"/>
                </a:solidFill>
              </a:rPr>
              <a:t>student</a:t>
            </a:r>
            <a:r>
              <a:rPr lang="fr-FR" sz="2800" b="1" dirty="0">
                <a:solidFill>
                  <a:schemeClr val="accent2"/>
                </a:solidFill>
              </a:rPr>
              <a:t> : nom de la room BIOFEESIO</a:t>
            </a:r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E3C9BB2-EE1F-4634-8EBB-EF1D0175F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0446518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C9B024-E1CF-4BF1-B923-F5726EFB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>
                <a:solidFill>
                  <a:srgbClr val="0070C0"/>
                </a:solidFill>
              </a:rPr>
              <a:t>QCM 3</a:t>
            </a:r>
            <a:r>
              <a:rPr lang="fr-FR" b="1" dirty="0">
                <a:solidFill>
                  <a:srgbClr val="0070C0"/>
                </a:solidFill>
              </a:rPr>
              <a:t> : CD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A)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B)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C)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D) </a:t>
            </a:r>
            <a:r>
              <a:rPr lang="fr-FR" u="sng" dirty="0">
                <a:solidFill>
                  <a:schemeClr val="accent2"/>
                </a:solidFill>
              </a:rPr>
              <a:t>Vrai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E) </a:t>
            </a:r>
            <a:r>
              <a:rPr lang="fr-FR" u="sng" dirty="0">
                <a:solidFill>
                  <a:schemeClr val="accent2"/>
                </a:solidFill>
              </a:rPr>
              <a:t>Faux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AD66B91-7D65-462F-ABDB-2761040B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Quelques QCM (prof)</a:t>
            </a:r>
            <a:endParaRPr lang="fr-FR" sz="3200" dirty="0"/>
          </a:p>
        </p:txBody>
      </p:sp>
      <p:pic>
        <p:nvPicPr>
          <p:cNvPr id="10" name="Image 9" descr="Une image contenant intérieur, fixant&#10;&#10;Description générée automatiquement">
            <a:extLst>
              <a:ext uri="{FF2B5EF4-FFF2-40B4-BE49-F238E27FC236}">
                <a16:creationId xmlns:a16="http://schemas.microsoft.com/office/drawing/2014/main" id="{911D2C4A-04B0-46C5-B69F-E0204E0A7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693" y="365125"/>
            <a:ext cx="2964735" cy="1667663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DD32DF-347E-4FD9-ABFB-9F468E19A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91573427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2977</Words>
  <Application>Microsoft Office PowerPoint</Application>
  <PresentationFormat>Grand écran</PresentationFormat>
  <Paragraphs>346</Paragraphs>
  <Slides>43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54" baseType="lpstr">
      <vt:lpstr>Arial</vt:lpstr>
      <vt:lpstr>Calibri</vt:lpstr>
      <vt:lpstr>Calibri Light</vt:lpstr>
      <vt:lpstr>Cambria Math</vt:lpstr>
      <vt:lpstr>Courier New</vt:lpstr>
      <vt:lpstr>Segoe UI Emoji</vt:lpstr>
      <vt:lpstr>Segoe UI Symbol</vt:lpstr>
      <vt:lpstr>Symbol</vt:lpstr>
      <vt:lpstr>Wingdings</vt:lpstr>
      <vt:lpstr>Thème Office</vt:lpstr>
      <vt:lpstr>Document</vt:lpstr>
      <vt:lpstr>Potentiel électrique  Tut’ Rentrée 2021-2022</vt:lpstr>
      <vt:lpstr>I- Potentiel électrique A- Courants électriques et osmotiques</vt:lpstr>
      <vt:lpstr>I- Potentiel électrique A- Courants électriques et osmotiques</vt:lpstr>
      <vt:lpstr>I- Potentiel électrique A- Courants électriques et osmotiques</vt:lpstr>
      <vt:lpstr>I- Potentiel électrique B- Quelques propriétés</vt:lpstr>
      <vt:lpstr>I- Potentiel électrique Le récap de def’</vt:lpstr>
      <vt:lpstr>I- Potentiel électrique C- Application et relation de Nernst</vt:lpstr>
      <vt:lpstr>I- Potentiel électrique C- Application et relation de Nernst</vt:lpstr>
      <vt:lpstr>II- Canaux ioniques  A- Le patch-clamp</vt:lpstr>
      <vt:lpstr>II- Canaux ioniques  A- Le patch-clamp</vt:lpstr>
      <vt:lpstr>II- Canaux ioniques  A- Le patch-clamp</vt:lpstr>
      <vt:lpstr>II- Canaux ioniques  Le récap</vt:lpstr>
      <vt:lpstr>II- Canaux ioniques  B- Propriétés électriques du canal sodique épithélial (ENaC)</vt:lpstr>
      <vt:lpstr>II- Canaux ioniques  B- Propriétés électriques du canal sodique épithélial (ENaC)</vt:lpstr>
      <vt:lpstr>II- Canaux ioniques  B- Propriétés électriques du canal sodique épithélial (ENaC)</vt:lpstr>
      <vt:lpstr>II- Canaux ioniques  B- Propriétés électriques du canal sodique épithélial (ENaC)</vt:lpstr>
      <vt:lpstr>II- Canaux ioniques  Le récap</vt:lpstr>
      <vt:lpstr>III – Co-transporteurs, échangeurs et pompes </vt:lpstr>
      <vt:lpstr>III – Co-transporteurs, échangeurs et pompes A- Co-transporteur sodium/glucose</vt:lpstr>
      <vt:lpstr>III – Co-transporteurs, échangeurs et pompes B- Echangeur sodium/chlore  </vt:lpstr>
      <vt:lpstr>III – Co-transporteurs, échangeurs et pompes C- La pompe à sodium</vt:lpstr>
      <vt:lpstr>III – Co-transporteurs, échangeurs et pompes C- La pompe à sodium</vt:lpstr>
      <vt:lpstr>III – Co-transporteurs, échangeurs et pompes C- La pompe à sodium</vt:lpstr>
      <vt:lpstr>III – Co-transporteurs, échangeurs et pompes C- La pompe à sodium</vt:lpstr>
      <vt:lpstr>III – Co-transporteurs, échangeurs et pompes C- La pompe à sodium</vt:lpstr>
      <vt:lpstr>III – Co-transporteurs, échangeurs et pompes C- La pompe à sodium</vt:lpstr>
      <vt:lpstr>III – Co-transporteurs, échangeurs et pompes Le récap’</vt:lpstr>
      <vt:lpstr>IV- Potentiel de repos A- Composition ionique cellulaire et extracellulaire</vt:lpstr>
      <vt:lpstr>IV- Potentiel de repos B- Polarité électrique de la membrane plasmique</vt:lpstr>
      <vt:lpstr>IV- Potentiel de repos B- Polarité électrique de la membrane plasmique</vt:lpstr>
      <vt:lpstr>IV- Potentiel de repos C- Pompe à sodium et courant de fuite</vt:lpstr>
      <vt:lpstr>IV- Potentiel de repos C- Pompe à sodium et courant de fuite</vt:lpstr>
      <vt:lpstr>IV- Potentiel de repos C- Pompe à sodium et courant de fuite</vt:lpstr>
      <vt:lpstr>IV- Potentiel de repos C- Pompe à sodium et courant de fuite</vt:lpstr>
      <vt:lpstr>IV- Potentiel de repos Le récap’</vt:lpstr>
      <vt:lpstr>IV – Potentiel de repos Le récap’</vt:lpstr>
      <vt:lpstr>Final clap</vt:lpstr>
      <vt:lpstr>Quelques QCM (prof)</vt:lpstr>
      <vt:lpstr>Quelques QCM (prof)</vt:lpstr>
      <vt:lpstr>Quelques QCM (prof)</vt:lpstr>
      <vt:lpstr>Quelques QCM (prof)</vt:lpstr>
      <vt:lpstr>Quelques QCM (prof)</vt:lpstr>
      <vt:lpstr>Quelques QCM (prof)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Oscar Liegeois</dc:creator>
  <cp:lastModifiedBy>Oscar Liegeois</cp:lastModifiedBy>
  <cp:revision>98</cp:revision>
  <dcterms:created xsi:type="dcterms:W3CDTF">2021-08-11T15:55:18Z</dcterms:created>
  <dcterms:modified xsi:type="dcterms:W3CDTF">2021-08-26T17:52:03Z</dcterms:modified>
</cp:coreProperties>
</file>