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Palatino Linotype" panose="02040502050505030304" pitchFamily="18"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E869D10-B75C-49D6-9D12-35B3E36A7A46}">
  <a:tblStyle styleId="{4E869D10-B75C-49D6-9D12-35B3E36A7A4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7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76F69F96-EF56-46EC-AFD4-5CB742F20619}"/>
    <pc:docChg chg="modSld">
      <pc:chgData name="" userId="" providerId="" clId="Web-{76F69F96-EF56-46EC-AFD4-5CB742F20619}" dt="2018-08-14T10:14:24.211" v="41"/>
      <pc:docMkLst>
        <pc:docMk/>
      </pc:docMkLst>
      <pc:sldChg chg="addSp delSp modSp addAnim modAnim">
        <pc:chgData name="" userId="" providerId="" clId="Web-{76F69F96-EF56-46EC-AFD4-5CB742F20619}" dt="2018-08-14T10:14:24.211" v="41"/>
        <pc:sldMkLst>
          <pc:docMk/>
          <pc:sldMk cId="0" sldId="259"/>
        </pc:sldMkLst>
        <pc:graphicFrameChg chg="add mod modGraphic">
          <ac:chgData name="" userId="" providerId="" clId="Web-{76F69F96-EF56-46EC-AFD4-5CB742F20619}" dt="2018-08-14T10:13:37.321" v="37"/>
          <ac:graphicFrameMkLst>
            <pc:docMk/>
            <pc:sldMk cId="0" sldId="259"/>
            <ac:graphicFrameMk id="2" creationId="{21E07535-FD6E-4BE6-B85D-E80F429A2337}"/>
          </ac:graphicFrameMkLst>
        </pc:graphicFrameChg>
        <pc:graphicFrameChg chg="add del mod">
          <ac:chgData name="" userId="" providerId="" clId="Web-{76F69F96-EF56-46EC-AFD4-5CB742F20619}" dt="2018-08-14T10:11:29.898" v="8"/>
          <ac:graphicFrameMkLst>
            <pc:docMk/>
            <pc:sldMk cId="0" sldId="259"/>
            <ac:graphicFrameMk id="4" creationId="{E81DC3B1-4947-48DA-B61B-874C50ADB0A3}"/>
          </ac:graphicFrameMkLst>
        </pc:graphicFrameChg>
        <pc:graphicFrameChg chg="mod modGraphic">
          <ac:chgData name="" userId="" providerId="" clId="Web-{76F69F96-EF56-46EC-AFD4-5CB742F20619}" dt="2018-08-14T10:09:40.148" v="6" actId="1076"/>
          <ac:graphicFrameMkLst>
            <pc:docMk/>
            <pc:sldMk cId="0" sldId="259"/>
            <ac:graphicFrameMk id="136" creationId="{00000000-0000-0000-0000-00000000000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98" name="Google Shape;98;p1:notes"/>
          <p:cNvSpPr>
            <a:spLocks noGrp="1" noRot="1" noChangeAspect="1"/>
          </p:cNvSpPr>
          <p:nvPr>
            <p:ph type="sldImg" idx="2"/>
          </p:nvPr>
        </p:nvSpPr>
        <p:spPr>
          <a:xfrm>
            <a:off x="1143225" y="685800"/>
            <a:ext cx="4572225"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3de91af1b6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6" name="Google Shape;106;g3de91af1b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
        <p:nvSpPr>
          <p:cNvPr id="112" name="Google Shape;112;p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e9f40c94f_1_25: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Google Shape;133;g3e9f40c94f_1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e9f40c94f_1_3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9" name="Google Shape;139;g3e9f40c94f_1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a:t>c’est ainsi que le message est formé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3ea08ca4b3_0_10: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6" name="Google Shape;146;g3ea08ca4b3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3ea08ca4b3_0_16: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3" name="Google Shape;153;g3ea08ca4b3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a:t>ATTENTION  les nucléotides d’un même brin sont relié par des liaison 3’ 5’ phosphodiester mais les nucléotides de 2 brin différent sont relié par leur base par des LH</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ea08ca4b3_0_2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0" name="Google Shape;160;g3ea08ca4b3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dirty="0" err="1"/>
              <a:t>Hisone</a:t>
            </a:r>
            <a:r>
              <a:rPr lang="fr-FR" dirty="0"/>
              <a:t> sont basiques car l’ADN est acide</a:t>
            </a: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3ea08ca4b3_0_27: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7" name="Google Shape;167;g3ea08ca4b3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a:t>JEU MEILLEUR MIX AND TWIST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3ea08ca4b3_0_88: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4" name="Google Shape;174;g3ea08ca4b3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ea08ca4b3_0_3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98" name="Google Shape;198;g3ea08ca4b3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dirty="0"/>
              <a:t>Métaphore du lac liquide gelée</a:t>
            </a: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3ea5c4af83_0_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07" name="Google Shape;207;g3ea5c4af8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ea08ca4b3_0_42: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4" name="Google Shape;214;g3ea08ca4b3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dirty="0"/>
              <a:t>Métaphore du lac divisé en plein de lac</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3ea08ca4b3_0_49: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1" name="Google Shape;221;g3ea08ca4b3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ea08ca4b3_0_54: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29" name="Google Shape;229;g3ea08ca4b3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ea08ca4b3_0_6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35" name="Google Shape;235;g3ea08ca4b3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fr-FR" dirty="0"/>
              <a:t>Métaphore du scotch</a:t>
            </a: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ea08ca4b3_0_66:notes"/>
          <p:cNvSpPr>
            <a:spLocks noGrp="1" noRot="1" noChangeAspect="1"/>
          </p:cNvSpPr>
          <p:nvPr>
            <p:ph type="sldImg" idx="2"/>
          </p:nvPr>
        </p:nvSpPr>
        <p:spPr>
          <a:xfrm>
            <a:off x="1143225" y="685800"/>
            <a:ext cx="45723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3" name="Google Shape;243;g3ea08ca4b3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3ea08ca4b3_0_74: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0" name="Google Shape;250;g3ea08ca4b3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4"/>
        <p:cNvGrpSpPr/>
        <p:nvPr/>
      </p:nvGrpSpPr>
      <p:grpSpPr>
        <a:xfrm>
          <a:off x="0" y="0"/>
          <a:ext cx="0" cy="0"/>
          <a:chOff x="0" y="0"/>
          <a:chExt cx="0" cy="0"/>
        </a:xfrm>
      </p:grpSpPr>
      <p:sp>
        <p:nvSpPr>
          <p:cNvPr id="15" name="Google Shape;15;p2"/>
          <p:cNvSpPr txBox="1">
            <a:spLocks noGrp="1"/>
          </p:cNvSpPr>
          <p:nvPr>
            <p:ph type="ctrTitle"/>
          </p:nvPr>
        </p:nvSpPr>
        <p:spPr>
          <a:xfrm>
            <a:off x="2493105" y="802298"/>
            <a:ext cx="8561747" cy="2541431"/>
          </a:xfrm>
          <a:prstGeom prst="rect">
            <a:avLst/>
          </a:prstGeom>
          <a:noFill/>
          <a:ln>
            <a:noFill/>
          </a:ln>
        </p:spPr>
        <p:txBody>
          <a:bodyPr spcFirstLastPara="1" wrap="square" lIns="91425" tIns="45700" rIns="91425" bIns="0" anchor="b" anchorCtr="0"/>
          <a:lstStyle>
            <a:lvl1pPr marR="0" lvl="0" algn="l" rtl="0">
              <a:lnSpc>
                <a:spcPct val="90000"/>
              </a:lnSpc>
              <a:spcBef>
                <a:spcPts val="0"/>
              </a:spcBef>
              <a:spcAft>
                <a:spcPts val="0"/>
              </a:spcAft>
              <a:buClr>
                <a:schemeClr val="dk1"/>
              </a:buClr>
              <a:buSzPts val="6600"/>
              <a:buFont typeface="Palatino Linotype"/>
              <a:buNone/>
              <a:defRPr sz="66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 name="Google Shape;16;p2"/>
          <p:cNvSpPr txBox="1">
            <a:spLocks noGrp="1"/>
          </p:cNvSpPr>
          <p:nvPr>
            <p:ph type="subTitle" idx="1"/>
          </p:nvPr>
        </p:nvSpPr>
        <p:spPr>
          <a:xfrm>
            <a:off x="2493106" y="3531204"/>
            <a:ext cx="8561746" cy="977621"/>
          </a:xfrm>
          <a:prstGeom prst="rect">
            <a:avLst/>
          </a:prstGeom>
          <a:noFill/>
          <a:ln>
            <a:noFill/>
          </a:ln>
        </p:spPr>
        <p:txBody>
          <a:bodyPr spcFirstLastPara="1" wrap="square" lIns="91425" tIns="91425" rIns="91425" bIns="91425" anchor="t" anchorCtr="0"/>
          <a:lstStyle>
            <a:lvl1pPr marR="0" lvl="0" algn="l" rtl="0">
              <a:lnSpc>
                <a:spcPct val="120000"/>
              </a:lnSpc>
              <a:spcBef>
                <a:spcPts val="1000"/>
              </a:spcBef>
              <a:spcAft>
                <a:spcPts val="0"/>
              </a:spcAft>
              <a:buClr>
                <a:schemeClr val="accent1"/>
              </a:buClr>
              <a:buSzPts val="1800"/>
              <a:buFont typeface="Arial"/>
              <a:buNone/>
              <a:defRPr sz="1800" b="0" i="0" u="none" strike="noStrike" cap="none">
                <a:solidFill>
                  <a:schemeClr val="dk1"/>
                </a:solidFill>
                <a:latin typeface="Palatino Linotype"/>
                <a:ea typeface="Palatino Linotype"/>
                <a:cs typeface="Palatino Linotype"/>
                <a:sym typeface="Palatino Linotype"/>
              </a:defRPr>
            </a:lvl1pPr>
            <a:lvl2pPr marR="0" lvl="1" algn="ctr" rtl="0">
              <a:lnSpc>
                <a:spcPct val="120000"/>
              </a:lnSpc>
              <a:spcBef>
                <a:spcPts val="500"/>
              </a:spcBef>
              <a:spcAft>
                <a:spcPts val="0"/>
              </a:spcAft>
              <a:buClr>
                <a:schemeClr val="accent1"/>
              </a:buClr>
              <a:buSzPts val="1800"/>
              <a:buFont typeface="Arial"/>
              <a:buNone/>
              <a:defRPr sz="1800" b="0" i="0" u="none" strike="noStrike" cap="none">
                <a:solidFill>
                  <a:schemeClr val="dk1"/>
                </a:solidFill>
                <a:latin typeface="Palatino Linotype"/>
                <a:ea typeface="Palatino Linotype"/>
                <a:cs typeface="Palatino Linotype"/>
                <a:sym typeface="Palatino Linotype"/>
              </a:defRPr>
            </a:lvl2pPr>
            <a:lvl3pPr marR="0" lvl="2" algn="ctr" rtl="0">
              <a:lnSpc>
                <a:spcPct val="120000"/>
              </a:lnSpc>
              <a:spcBef>
                <a:spcPts val="500"/>
              </a:spcBef>
              <a:spcAft>
                <a:spcPts val="0"/>
              </a:spcAft>
              <a:buClr>
                <a:schemeClr val="accent1"/>
              </a:buClr>
              <a:buSzPts val="1800"/>
              <a:buFont typeface="Arial"/>
              <a:buNone/>
              <a:defRPr sz="1800" b="0" i="0" u="none" strike="noStrike" cap="none">
                <a:solidFill>
                  <a:schemeClr val="dk1"/>
                </a:solidFill>
                <a:latin typeface="Palatino Linotype"/>
                <a:ea typeface="Palatino Linotype"/>
                <a:cs typeface="Palatino Linotype"/>
                <a:sym typeface="Palatino Linotype"/>
              </a:defRPr>
            </a:lvl3pPr>
            <a:lvl4pPr marR="0" lvl="3"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4pPr>
            <a:lvl5pPr marR="0" lvl="4"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5pPr>
            <a:lvl6pPr marR="0" lvl="5"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6pPr>
            <a:lvl7pPr marR="0" lvl="6"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7pPr>
            <a:lvl8pPr marR="0" lvl="7"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8pPr>
            <a:lvl9pPr marR="0" lvl="8" algn="ctr" rtl="0">
              <a:lnSpc>
                <a:spcPct val="120000"/>
              </a:lnSpc>
              <a:spcBef>
                <a:spcPts val="5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7" name="Google Shape;17;p2"/>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8" name="Google Shape;18;p2"/>
          <p:cNvSpPr txBox="1">
            <a:spLocks noGrp="1"/>
          </p:cNvSpPr>
          <p:nvPr>
            <p:ph type="ftr" idx="11"/>
          </p:nvPr>
        </p:nvSpPr>
        <p:spPr>
          <a:xfrm>
            <a:off x="2493105" y="329307"/>
            <a:ext cx="4897310"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9" name="Google Shape;19;p2"/>
          <p:cNvSpPr txBox="1">
            <a:spLocks noGrp="1"/>
          </p:cNvSpPr>
          <p:nvPr>
            <p:ph type="sldNum" idx="12"/>
          </p:nvPr>
        </p:nvSpPr>
        <p:spPr>
          <a:xfrm>
            <a:off x="1437664"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20" name="Google Shape;20;p2"/>
          <p:cNvCxnSpPr/>
          <p:nvPr/>
        </p:nvCxnSpPr>
        <p:spPr>
          <a:xfrm>
            <a:off x="2334637" y="798973"/>
            <a:ext cx="0" cy="2544756"/>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1534696" y="804519"/>
            <a:ext cx="9520158" cy="1049235"/>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3"/>
          <p:cNvSpPr txBox="1">
            <a:spLocks noGrp="1"/>
          </p:cNvSpPr>
          <p:nvPr>
            <p:ph type="body" idx="1"/>
          </p:nvPr>
        </p:nvSpPr>
        <p:spPr>
          <a:xfrm>
            <a:off x="1534696" y="2015732"/>
            <a:ext cx="9520158" cy="3450613"/>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24" name="Google Shape;24;p3"/>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25" name="Google Shape;25;p3"/>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26" name="Google Shape;26;p3"/>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27" name="Google Shape;27;p3"/>
          <p:cNvCxnSpPr/>
          <p:nvPr/>
        </p:nvCxnSpPr>
        <p:spPr>
          <a:xfrm>
            <a:off x="1371687" y="798973"/>
            <a:ext cx="0" cy="1067168"/>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re de section" type="secHead">
  <p:cSld name="SECTION_HEADER">
    <p:spTree>
      <p:nvGrpSpPr>
        <p:cNvPr id="1" name="Shape 28"/>
        <p:cNvGrpSpPr/>
        <p:nvPr/>
      </p:nvGrpSpPr>
      <p:grpSpPr>
        <a:xfrm>
          <a:off x="0" y="0"/>
          <a:ext cx="0" cy="0"/>
          <a:chOff x="0" y="0"/>
          <a:chExt cx="0" cy="0"/>
        </a:xfrm>
      </p:grpSpPr>
      <p:sp>
        <p:nvSpPr>
          <p:cNvPr id="29" name="Google Shape;29;p4"/>
          <p:cNvSpPr txBox="1">
            <a:spLocks noGrp="1"/>
          </p:cNvSpPr>
          <p:nvPr>
            <p:ph type="title"/>
          </p:nvPr>
        </p:nvSpPr>
        <p:spPr>
          <a:xfrm>
            <a:off x="1534813" y="1756130"/>
            <a:ext cx="8562580" cy="1887950"/>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600"/>
              <a:buFont typeface="Palatino Linotype"/>
              <a:buNone/>
              <a:defRPr sz="36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0" name="Google Shape;30;p4"/>
          <p:cNvSpPr txBox="1">
            <a:spLocks noGrp="1"/>
          </p:cNvSpPr>
          <p:nvPr>
            <p:ph type="body" idx="1"/>
          </p:nvPr>
        </p:nvSpPr>
        <p:spPr>
          <a:xfrm>
            <a:off x="1534695" y="3806195"/>
            <a:ext cx="8549990" cy="1012929"/>
          </a:xfrm>
          <a:prstGeom prst="rect">
            <a:avLst/>
          </a:prstGeom>
          <a:noFill/>
          <a:ln>
            <a:noFill/>
          </a:ln>
        </p:spPr>
        <p:txBody>
          <a:bodyPr spcFirstLastPara="1" wrap="square" lIns="91425" tIns="91425" rIns="91425" bIns="45700" anchor="t" anchorCtr="0"/>
          <a:lstStyle>
            <a:lvl1pPr marL="457200" marR="0" lvl="0" indent="-228600" algn="l" rtl="0">
              <a:lnSpc>
                <a:spcPct val="120000"/>
              </a:lnSpc>
              <a:spcBef>
                <a:spcPts val="1000"/>
              </a:spcBef>
              <a:spcAft>
                <a:spcPts val="0"/>
              </a:spcAft>
              <a:buClr>
                <a:schemeClr val="accent1"/>
              </a:buClr>
              <a:buSzPts val="1800"/>
              <a:buFont typeface="Arial"/>
              <a:buNone/>
              <a:defRPr sz="1800" b="0" i="0" u="none" strike="noStrike" cap="none">
                <a:solidFill>
                  <a:schemeClr val="dk1"/>
                </a:solidFill>
                <a:latin typeface="Palatino Linotype"/>
                <a:ea typeface="Palatino Linotype"/>
                <a:cs typeface="Palatino Linotype"/>
                <a:sym typeface="Palatino Linotype"/>
              </a:defRPr>
            </a:lvl1pPr>
            <a:lvl2pPr marL="914400" marR="0" lvl="1" indent="-228600" algn="l" rtl="0">
              <a:lnSpc>
                <a:spcPct val="120000"/>
              </a:lnSpc>
              <a:spcBef>
                <a:spcPts val="500"/>
              </a:spcBef>
              <a:spcAft>
                <a:spcPts val="0"/>
              </a:spcAft>
              <a:buClr>
                <a:schemeClr val="accent1"/>
              </a:buClr>
              <a:buSzPts val="1800"/>
              <a:buFont typeface="Arial"/>
              <a:buNone/>
              <a:defRPr sz="1800" b="0" i="0" u="none" strike="noStrike" cap="none">
                <a:solidFill>
                  <a:srgbClr val="888888"/>
                </a:solidFill>
                <a:latin typeface="Palatino Linotype"/>
                <a:ea typeface="Palatino Linotype"/>
                <a:cs typeface="Palatino Linotype"/>
                <a:sym typeface="Palatino Linotype"/>
              </a:defRPr>
            </a:lvl2pPr>
            <a:lvl3pPr marL="1371600" marR="0" lvl="2" indent="-228600" algn="l" rtl="0">
              <a:lnSpc>
                <a:spcPct val="120000"/>
              </a:lnSpc>
              <a:spcBef>
                <a:spcPts val="500"/>
              </a:spcBef>
              <a:spcAft>
                <a:spcPts val="0"/>
              </a:spcAft>
              <a:buClr>
                <a:schemeClr val="accent1"/>
              </a:buClr>
              <a:buSzPts val="1800"/>
              <a:buFont typeface="Arial"/>
              <a:buNone/>
              <a:defRPr sz="1800" b="0" i="0" u="none" strike="noStrike" cap="none">
                <a:solidFill>
                  <a:srgbClr val="888888"/>
                </a:solidFill>
                <a:latin typeface="Palatino Linotype"/>
                <a:ea typeface="Palatino Linotype"/>
                <a:cs typeface="Palatino Linotype"/>
                <a:sym typeface="Palatino Linotype"/>
              </a:defRPr>
            </a:lvl3pPr>
            <a:lvl4pPr marL="1828800" marR="0" lvl="3"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4pPr>
            <a:lvl5pPr marL="2286000" marR="0" lvl="4"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5pPr>
            <a:lvl6pPr marL="2743200" marR="0" lvl="5"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6pPr>
            <a:lvl7pPr marL="3200400" marR="0" lvl="6"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7pPr>
            <a:lvl8pPr marL="3657600" marR="0" lvl="7"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8pPr>
            <a:lvl9pPr marL="4114800" marR="0" lvl="8" indent="-228600" algn="l" rtl="0">
              <a:lnSpc>
                <a:spcPct val="120000"/>
              </a:lnSpc>
              <a:spcBef>
                <a:spcPts val="500"/>
              </a:spcBef>
              <a:spcAft>
                <a:spcPts val="0"/>
              </a:spcAft>
              <a:buClr>
                <a:schemeClr val="accent1"/>
              </a:buClr>
              <a:buSzPts val="1600"/>
              <a:buFont typeface="Arial"/>
              <a:buNone/>
              <a:defRPr sz="1600" b="0" i="0" u="none" strike="noStrike" cap="none">
                <a:solidFill>
                  <a:srgbClr val="888888"/>
                </a:solidFill>
                <a:latin typeface="Palatino Linotype"/>
                <a:ea typeface="Palatino Linotype"/>
                <a:cs typeface="Palatino Linotype"/>
                <a:sym typeface="Palatino Linotype"/>
              </a:defRPr>
            </a:lvl9pPr>
          </a:lstStyle>
          <a:p>
            <a:endParaRPr/>
          </a:p>
        </p:txBody>
      </p:sp>
      <p:sp>
        <p:nvSpPr>
          <p:cNvPr id="31" name="Google Shape;31;p4"/>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32" name="Google Shape;32;p4"/>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33" name="Google Shape;33;p4"/>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34" name="Google Shape;34;p4"/>
          <p:cNvCxnSpPr/>
          <p:nvPr/>
        </p:nvCxnSpPr>
        <p:spPr>
          <a:xfrm>
            <a:off x="1371687" y="798973"/>
            <a:ext cx="0" cy="2845107"/>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35"/>
        <p:cNvGrpSpPr/>
        <p:nvPr/>
      </p:nvGrpSpPr>
      <p:grpSpPr>
        <a:xfrm>
          <a:off x="0" y="0"/>
          <a:ext cx="0" cy="0"/>
          <a:chOff x="0" y="0"/>
          <a:chExt cx="0" cy="0"/>
        </a:xfrm>
      </p:grpSpPr>
      <p:sp>
        <p:nvSpPr>
          <p:cNvPr id="36" name="Google Shape;36;p5"/>
          <p:cNvSpPr txBox="1">
            <a:spLocks noGrp="1"/>
          </p:cNvSpPr>
          <p:nvPr>
            <p:ph type="title"/>
          </p:nvPr>
        </p:nvSpPr>
        <p:spPr>
          <a:xfrm>
            <a:off x="1534695" y="804889"/>
            <a:ext cx="9520157" cy="1059305"/>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7" name="Google Shape;37;p5"/>
          <p:cNvSpPr txBox="1">
            <a:spLocks noGrp="1"/>
          </p:cNvSpPr>
          <p:nvPr>
            <p:ph type="body" idx="1"/>
          </p:nvPr>
        </p:nvSpPr>
        <p:spPr>
          <a:xfrm>
            <a:off x="1534695" y="2010878"/>
            <a:ext cx="4608576" cy="3438144"/>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38" name="Google Shape;38;p5"/>
          <p:cNvSpPr txBox="1">
            <a:spLocks noGrp="1"/>
          </p:cNvSpPr>
          <p:nvPr>
            <p:ph type="body" idx="2"/>
          </p:nvPr>
        </p:nvSpPr>
        <p:spPr>
          <a:xfrm>
            <a:off x="6454793" y="2017343"/>
            <a:ext cx="4604130" cy="3441520"/>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39" name="Google Shape;39;p5"/>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40" name="Google Shape;40;p5"/>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41" name="Google Shape;41;p5"/>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42" name="Google Shape;42;p5"/>
          <p:cNvCxnSpPr/>
          <p:nvPr/>
        </p:nvCxnSpPr>
        <p:spPr>
          <a:xfrm>
            <a:off x="1371687" y="798973"/>
            <a:ext cx="0" cy="1067168"/>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ison" type="twoTxTwoObj">
  <p:cSld name="TWO_OBJECTS_WITH_TEXT">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1534695" y="804163"/>
            <a:ext cx="9520157" cy="1056319"/>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5" name="Google Shape;45;p6"/>
          <p:cNvSpPr txBox="1">
            <a:spLocks noGrp="1"/>
          </p:cNvSpPr>
          <p:nvPr>
            <p:ph type="body" idx="1"/>
          </p:nvPr>
        </p:nvSpPr>
        <p:spPr>
          <a:xfrm>
            <a:off x="1534695" y="2019549"/>
            <a:ext cx="4608576" cy="801943"/>
          </a:xfrm>
          <a:prstGeom prst="rect">
            <a:avLst/>
          </a:prstGeom>
          <a:noFill/>
          <a:ln>
            <a:noFill/>
          </a:ln>
        </p:spPr>
        <p:txBody>
          <a:bodyPr spcFirstLastPara="1" wrap="square" lIns="91425" tIns="45700" rIns="91425" bIns="45700" anchor="b" anchorCtr="0"/>
          <a:lstStyle>
            <a:lvl1pPr marL="457200" marR="0" lvl="0" indent="-228600" algn="l" rtl="0">
              <a:lnSpc>
                <a:spcPct val="100000"/>
              </a:lnSpc>
              <a:spcBef>
                <a:spcPts val="1000"/>
              </a:spcBef>
              <a:spcAft>
                <a:spcPts val="0"/>
              </a:spcAft>
              <a:buClr>
                <a:schemeClr val="accent1"/>
              </a:buClr>
              <a:buSzPts val="2200"/>
              <a:buFont typeface="Arial"/>
              <a:buNone/>
              <a:defRPr sz="2200" b="0" i="0" u="none" strike="noStrike" cap="none">
                <a:solidFill>
                  <a:schemeClr val="accent1"/>
                </a:solidFill>
                <a:latin typeface="Palatino Linotype"/>
                <a:ea typeface="Palatino Linotype"/>
                <a:cs typeface="Palatino Linotype"/>
                <a:sym typeface="Palatino Linotype"/>
              </a:defRPr>
            </a:lvl1pPr>
            <a:lvl2pPr marL="914400" marR="0" lvl="1" indent="-228600" algn="l" rtl="0">
              <a:lnSpc>
                <a:spcPct val="120000"/>
              </a:lnSpc>
              <a:spcBef>
                <a:spcPts val="500"/>
              </a:spcBef>
              <a:spcAft>
                <a:spcPts val="0"/>
              </a:spcAft>
              <a:buClr>
                <a:schemeClr val="accent1"/>
              </a:buClr>
              <a:buSzPts val="2000"/>
              <a:buFont typeface="Arial"/>
              <a:buNone/>
              <a:defRPr sz="2000" b="1" i="0" u="none" strike="noStrike" cap="none">
                <a:solidFill>
                  <a:schemeClr val="dk1"/>
                </a:solidFill>
                <a:latin typeface="Palatino Linotype"/>
                <a:ea typeface="Palatino Linotype"/>
                <a:cs typeface="Palatino Linotype"/>
                <a:sym typeface="Palatino Linotype"/>
              </a:defRPr>
            </a:lvl2pPr>
            <a:lvl3pPr marL="1371600" marR="0" lvl="2" indent="-228600" algn="l" rtl="0">
              <a:lnSpc>
                <a:spcPct val="120000"/>
              </a:lnSpc>
              <a:spcBef>
                <a:spcPts val="500"/>
              </a:spcBef>
              <a:spcAft>
                <a:spcPts val="0"/>
              </a:spcAft>
              <a:buClr>
                <a:schemeClr val="accent1"/>
              </a:buClr>
              <a:buSzPts val="1800"/>
              <a:buFont typeface="Arial"/>
              <a:buNone/>
              <a:defRPr sz="1800" b="1" i="0" u="none" strike="noStrike" cap="none">
                <a:solidFill>
                  <a:schemeClr val="dk1"/>
                </a:solidFill>
                <a:latin typeface="Palatino Linotype"/>
                <a:ea typeface="Palatino Linotype"/>
                <a:cs typeface="Palatino Linotype"/>
                <a:sym typeface="Palatino Linotype"/>
              </a:defRPr>
            </a:lvl3pPr>
            <a:lvl4pPr marL="1828800" marR="0" lvl="3"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4pPr>
            <a:lvl5pPr marL="2286000" marR="0" lvl="4"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5pPr>
            <a:lvl6pPr marL="2743200" marR="0" lvl="5"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6pPr>
            <a:lvl7pPr marL="3200400" marR="0" lvl="6"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7pPr>
            <a:lvl8pPr marL="3657600" marR="0" lvl="7"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8pPr>
            <a:lvl9pPr marL="4114800" marR="0" lvl="8"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9pPr>
          </a:lstStyle>
          <a:p>
            <a:endParaRPr/>
          </a:p>
        </p:txBody>
      </p:sp>
      <p:sp>
        <p:nvSpPr>
          <p:cNvPr id="46" name="Google Shape;46;p6"/>
          <p:cNvSpPr txBox="1">
            <a:spLocks noGrp="1"/>
          </p:cNvSpPr>
          <p:nvPr>
            <p:ph type="body" idx="2"/>
          </p:nvPr>
        </p:nvSpPr>
        <p:spPr>
          <a:xfrm>
            <a:off x="1534695" y="2824269"/>
            <a:ext cx="4608576" cy="264445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47" name="Google Shape;47;p6"/>
          <p:cNvSpPr txBox="1">
            <a:spLocks noGrp="1"/>
          </p:cNvSpPr>
          <p:nvPr>
            <p:ph type="body" idx="3"/>
          </p:nvPr>
        </p:nvSpPr>
        <p:spPr>
          <a:xfrm>
            <a:off x="6454791" y="2023003"/>
            <a:ext cx="4608576" cy="802237"/>
          </a:xfrm>
          <a:prstGeom prst="rect">
            <a:avLst/>
          </a:prstGeom>
          <a:noFill/>
          <a:ln>
            <a:noFill/>
          </a:ln>
        </p:spPr>
        <p:txBody>
          <a:bodyPr spcFirstLastPara="1" wrap="square" lIns="91425" tIns="45700" rIns="91425" bIns="45700" anchor="b" anchorCtr="0"/>
          <a:lstStyle>
            <a:lvl1pPr marL="457200" marR="0" lvl="0" indent="-228600" algn="l" rtl="0">
              <a:lnSpc>
                <a:spcPct val="100000"/>
              </a:lnSpc>
              <a:spcBef>
                <a:spcPts val="1000"/>
              </a:spcBef>
              <a:spcAft>
                <a:spcPts val="0"/>
              </a:spcAft>
              <a:buClr>
                <a:schemeClr val="accent1"/>
              </a:buClr>
              <a:buSzPts val="2200"/>
              <a:buFont typeface="Arial"/>
              <a:buNone/>
              <a:defRPr sz="2200" b="0" i="0" u="none" strike="noStrike" cap="none">
                <a:solidFill>
                  <a:schemeClr val="accent1"/>
                </a:solidFill>
                <a:latin typeface="Palatino Linotype"/>
                <a:ea typeface="Palatino Linotype"/>
                <a:cs typeface="Palatino Linotype"/>
                <a:sym typeface="Palatino Linotype"/>
              </a:defRPr>
            </a:lvl1pPr>
            <a:lvl2pPr marL="914400" marR="0" lvl="1" indent="-228600" algn="l" rtl="0">
              <a:lnSpc>
                <a:spcPct val="120000"/>
              </a:lnSpc>
              <a:spcBef>
                <a:spcPts val="500"/>
              </a:spcBef>
              <a:spcAft>
                <a:spcPts val="0"/>
              </a:spcAft>
              <a:buClr>
                <a:schemeClr val="accent1"/>
              </a:buClr>
              <a:buSzPts val="2000"/>
              <a:buFont typeface="Arial"/>
              <a:buNone/>
              <a:defRPr sz="2000" b="1" i="0" u="none" strike="noStrike" cap="none">
                <a:solidFill>
                  <a:schemeClr val="dk1"/>
                </a:solidFill>
                <a:latin typeface="Palatino Linotype"/>
                <a:ea typeface="Palatino Linotype"/>
                <a:cs typeface="Palatino Linotype"/>
                <a:sym typeface="Palatino Linotype"/>
              </a:defRPr>
            </a:lvl2pPr>
            <a:lvl3pPr marL="1371600" marR="0" lvl="2" indent="-228600" algn="l" rtl="0">
              <a:lnSpc>
                <a:spcPct val="120000"/>
              </a:lnSpc>
              <a:spcBef>
                <a:spcPts val="500"/>
              </a:spcBef>
              <a:spcAft>
                <a:spcPts val="0"/>
              </a:spcAft>
              <a:buClr>
                <a:schemeClr val="accent1"/>
              </a:buClr>
              <a:buSzPts val="1800"/>
              <a:buFont typeface="Arial"/>
              <a:buNone/>
              <a:defRPr sz="1800" b="1" i="0" u="none" strike="noStrike" cap="none">
                <a:solidFill>
                  <a:schemeClr val="dk1"/>
                </a:solidFill>
                <a:latin typeface="Palatino Linotype"/>
                <a:ea typeface="Palatino Linotype"/>
                <a:cs typeface="Palatino Linotype"/>
                <a:sym typeface="Palatino Linotype"/>
              </a:defRPr>
            </a:lvl3pPr>
            <a:lvl4pPr marL="1828800" marR="0" lvl="3"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4pPr>
            <a:lvl5pPr marL="2286000" marR="0" lvl="4"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5pPr>
            <a:lvl6pPr marL="2743200" marR="0" lvl="5"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6pPr>
            <a:lvl7pPr marL="3200400" marR="0" lvl="6"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7pPr>
            <a:lvl8pPr marL="3657600" marR="0" lvl="7"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8pPr>
            <a:lvl9pPr marL="4114800" marR="0" lvl="8" indent="-228600" algn="l" rtl="0">
              <a:lnSpc>
                <a:spcPct val="120000"/>
              </a:lnSpc>
              <a:spcBef>
                <a:spcPts val="500"/>
              </a:spcBef>
              <a:spcAft>
                <a:spcPts val="0"/>
              </a:spcAft>
              <a:buClr>
                <a:schemeClr val="accent1"/>
              </a:buClr>
              <a:buSzPts val="1600"/>
              <a:buFont typeface="Arial"/>
              <a:buNone/>
              <a:defRPr sz="1600" b="1" i="0" u="none" strike="noStrike" cap="none">
                <a:solidFill>
                  <a:schemeClr val="dk1"/>
                </a:solidFill>
                <a:latin typeface="Palatino Linotype"/>
                <a:ea typeface="Palatino Linotype"/>
                <a:cs typeface="Palatino Linotype"/>
                <a:sym typeface="Palatino Linotype"/>
              </a:defRPr>
            </a:lvl9pPr>
          </a:lstStyle>
          <a:p>
            <a:endParaRPr/>
          </a:p>
        </p:txBody>
      </p:sp>
      <p:sp>
        <p:nvSpPr>
          <p:cNvPr id="48" name="Google Shape;48;p6"/>
          <p:cNvSpPr txBox="1">
            <a:spLocks noGrp="1"/>
          </p:cNvSpPr>
          <p:nvPr>
            <p:ph type="body" idx="4"/>
          </p:nvPr>
        </p:nvSpPr>
        <p:spPr>
          <a:xfrm>
            <a:off x="6454792" y="2821491"/>
            <a:ext cx="4608576" cy="2637371"/>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49" name="Google Shape;49;p6"/>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50" name="Google Shape;50;p6"/>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51" name="Google Shape;51;p6"/>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52" name="Google Shape;52;p6"/>
          <p:cNvCxnSpPr/>
          <p:nvPr/>
        </p:nvCxnSpPr>
        <p:spPr>
          <a:xfrm>
            <a:off x="1371687" y="798973"/>
            <a:ext cx="0" cy="1067168"/>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re seul" type="titleOnly">
  <p:cSld name="TITLE_ONLY">
    <p:spTree>
      <p:nvGrpSpPr>
        <p:cNvPr id="1" name="Shape 53"/>
        <p:cNvGrpSpPr/>
        <p:nvPr/>
      </p:nvGrpSpPr>
      <p:grpSpPr>
        <a:xfrm>
          <a:off x="0" y="0"/>
          <a:ext cx="0" cy="0"/>
          <a:chOff x="0" y="0"/>
          <a:chExt cx="0" cy="0"/>
        </a:xfrm>
      </p:grpSpPr>
      <p:sp>
        <p:nvSpPr>
          <p:cNvPr id="54" name="Google Shape;54;p7"/>
          <p:cNvSpPr txBox="1">
            <a:spLocks noGrp="1"/>
          </p:cNvSpPr>
          <p:nvPr>
            <p:ph type="title"/>
          </p:nvPr>
        </p:nvSpPr>
        <p:spPr>
          <a:xfrm>
            <a:off x="1534696" y="804519"/>
            <a:ext cx="9520158" cy="1049235"/>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5" name="Google Shape;55;p7"/>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56" name="Google Shape;56;p7"/>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57" name="Google Shape;57;p7"/>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58" name="Google Shape;58;p7"/>
          <p:cNvCxnSpPr/>
          <p:nvPr/>
        </p:nvCxnSpPr>
        <p:spPr>
          <a:xfrm>
            <a:off x="1371687" y="798973"/>
            <a:ext cx="0" cy="1067168"/>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ide" type="blank">
  <p:cSld name="BLANK">
    <p:spTree>
      <p:nvGrpSpPr>
        <p:cNvPr id="1" name="Shape 59"/>
        <p:cNvGrpSpPr/>
        <p:nvPr/>
      </p:nvGrpSpPr>
      <p:grpSpPr>
        <a:xfrm>
          <a:off x="0" y="0"/>
          <a:ext cx="0" cy="0"/>
          <a:chOff x="0" y="0"/>
          <a:chExt cx="0" cy="0"/>
        </a:xfrm>
      </p:grpSpPr>
      <p:sp>
        <p:nvSpPr>
          <p:cNvPr id="60" name="Google Shape;60;p8"/>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1" name="Google Shape;61;p8"/>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2" name="Google Shape;62;p8"/>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 avec légende" type="objTx">
  <p:cSld name="OBJECT_WITH_CAPTION_TEXT">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a:xfrm>
            <a:off x="1534642" y="798973"/>
            <a:ext cx="3183128" cy="2247117"/>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2400"/>
              <a:buFont typeface="Palatino Linotype"/>
              <a:buNone/>
              <a:defRPr sz="24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5" name="Google Shape;65;p9"/>
          <p:cNvSpPr txBox="1">
            <a:spLocks noGrp="1"/>
          </p:cNvSpPr>
          <p:nvPr>
            <p:ph type="body" idx="1"/>
          </p:nvPr>
        </p:nvSpPr>
        <p:spPr>
          <a:xfrm>
            <a:off x="5043714" y="798974"/>
            <a:ext cx="6012470" cy="4658826"/>
          </a:xfrm>
          <a:prstGeom prst="rect">
            <a:avLst/>
          </a:prstGeom>
          <a:noFill/>
          <a:ln>
            <a:noFill/>
          </a:ln>
        </p:spPr>
        <p:txBody>
          <a:bodyPr spcFirstLastPara="1" wrap="square" lIns="91425" tIns="45700" rIns="91425" bIns="45700" anchor="ctr"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6" name="Google Shape;66;p9"/>
          <p:cNvSpPr txBox="1">
            <a:spLocks noGrp="1"/>
          </p:cNvSpPr>
          <p:nvPr>
            <p:ph type="body" idx="2"/>
          </p:nvPr>
        </p:nvSpPr>
        <p:spPr>
          <a:xfrm>
            <a:off x="1534695" y="3205491"/>
            <a:ext cx="3184989" cy="2248181"/>
          </a:xfrm>
          <a:prstGeom prst="rect">
            <a:avLst/>
          </a:prstGeom>
          <a:noFill/>
          <a:ln>
            <a:noFill/>
          </a:ln>
        </p:spPr>
        <p:txBody>
          <a:bodyPr spcFirstLastPara="1" wrap="square" lIns="91425" tIns="45700" rIns="91425" bIns="45700" anchor="t" anchorCtr="0"/>
          <a:lstStyle>
            <a:lvl1pPr marL="457200" marR="0" lvl="0" indent="-228600" algn="l" rtl="0">
              <a:lnSpc>
                <a:spcPct val="120000"/>
              </a:lnSpc>
              <a:spcBef>
                <a:spcPts val="1000"/>
              </a:spcBef>
              <a:spcAft>
                <a:spcPts val="0"/>
              </a:spcAft>
              <a:buClr>
                <a:schemeClr val="accent1"/>
              </a:buClr>
              <a:buSzPts val="1600"/>
              <a:buFont typeface="Arial"/>
              <a:buNone/>
              <a:defRPr sz="1600" b="0" i="0" u="none" strike="noStrike" cap="none">
                <a:solidFill>
                  <a:schemeClr val="dk1"/>
                </a:solidFill>
                <a:latin typeface="Palatino Linotype"/>
                <a:ea typeface="Palatino Linotype"/>
                <a:cs typeface="Palatino Linotype"/>
                <a:sym typeface="Palatino Linotype"/>
              </a:defRPr>
            </a:lvl1pPr>
            <a:lvl2pPr marL="914400" marR="0" lvl="1" indent="-228600" algn="l" rtl="0">
              <a:lnSpc>
                <a:spcPct val="120000"/>
              </a:lnSpc>
              <a:spcBef>
                <a:spcPts val="500"/>
              </a:spcBef>
              <a:spcAft>
                <a:spcPts val="0"/>
              </a:spcAft>
              <a:buClr>
                <a:schemeClr val="accent1"/>
              </a:buClr>
              <a:buSzPts val="1400"/>
              <a:buFont typeface="Arial"/>
              <a:buNone/>
              <a:defRPr sz="1400" b="0" i="0" u="none" strike="noStrike" cap="none">
                <a:solidFill>
                  <a:schemeClr val="dk1"/>
                </a:solidFill>
                <a:latin typeface="Palatino Linotype"/>
                <a:ea typeface="Palatino Linotype"/>
                <a:cs typeface="Palatino Linotype"/>
                <a:sym typeface="Palatino Linotype"/>
              </a:defRPr>
            </a:lvl2pPr>
            <a:lvl3pPr marL="1371600" marR="0" lvl="2" indent="-228600" algn="l" rtl="0">
              <a:lnSpc>
                <a:spcPct val="120000"/>
              </a:lnSpc>
              <a:spcBef>
                <a:spcPts val="500"/>
              </a:spcBef>
              <a:spcAft>
                <a:spcPts val="0"/>
              </a:spcAft>
              <a:buClr>
                <a:schemeClr val="accent1"/>
              </a:buClr>
              <a:buSzPts val="1200"/>
              <a:buFont typeface="Arial"/>
              <a:buNone/>
              <a:defRPr sz="1200" b="0" i="0" u="none" strike="noStrike" cap="none">
                <a:solidFill>
                  <a:schemeClr val="dk1"/>
                </a:solidFill>
                <a:latin typeface="Palatino Linotype"/>
                <a:ea typeface="Palatino Linotype"/>
                <a:cs typeface="Palatino Linotype"/>
                <a:sym typeface="Palatino Linotype"/>
              </a:defRPr>
            </a:lvl3pPr>
            <a:lvl4pPr marL="1828800" marR="0" lvl="3"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4pPr>
            <a:lvl5pPr marL="2286000" marR="0" lvl="4"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5pPr>
            <a:lvl6pPr marL="2743200" marR="0" lvl="5"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6pPr>
            <a:lvl7pPr marL="3200400" marR="0" lvl="6"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7pPr>
            <a:lvl8pPr marL="3657600" marR="0" lvl="7"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8pPr>
            <a:lvl9pPr marL="4114800" marR="0" lvl="8"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7" name="Google Shape;67;p9"/>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8" name="Google Shape;68;p9"/>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69" name="Google Shape;69;p9"/>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70" name="Google Shape;70;p9"/>
          <p:cNvCxnSpPr/>
          <p:nvPr/>
        </p:nvCxnSpPr>
        <p:spPr>
          <a:xfrm>
            <a:off x="1371687" y="798973"/>
            <a:ext cx="0" cy="2247117"/>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71"/>
        <p:cNvGrpSpPr/>
        <p:nvPr/>
      </p:nvGrpSpPr>
      <p:grpSpPr>
        <a:xfrm>
          <a:off x="0" y="0"/>
          <a:ext cx="0" cy="0"/>
          <a:chOff x="0" y="0"/>
          <a:chExt cx="0" cy="0"/>
        </a:xfrm>
      </p:grpSpPr>
      <p:grpSp>
        <p:nvGrpSpPr>
          <p:cNvPr id="72" name="Google Shape;72;p10"/>
          <p:cNvGrpSpPr/>
          <p:nvPr/>
        </p:nvGrpSpPr>
        <p:grpSpPr>
          <a:xfrm>
            <a:off x="7477387" y="482170"/>
            <a:ext cx="4074533" cy="5149101"/>
            <a:chOff x="7477387" y="482170"/>
            <a:chExt cx="4074533" cy="5149101"/>
          </a:xfrm>
        </p:grpSpPr>
        <p:sp>
          <p:nvSpPr>
            <p:cNvPr id="73" name="Google Shape;73;p10"/>
            <p:cNvSpPr/>
            <p:nvPr/>
          </p:nvSpPr>
          <p:spPr>
            <a:xfrm>
              <a:off x="7477387" y="482170"/>
              <a:ext cx="4074533" cy="5149101"/>
            </a:xfrm>
            <a:prstGeom prst="rect">
              <a:avLst/>
            </a:prstGeom>
            <a:gradFill>
              <a:gsLst>
                <a:gs pos="0">
                  <a:srgbClr val="1A1814"/>
                </a:gs>
                <a:gs pos="100000">
                  <a:srgbClr val="1A1814"/>
                </a:gs>
              </a:gsLst>
              <a:lin ang="5400000" scaled="0"/>
            </a:gradFill>
            <a:ln>
              <a:noFill/>
            </a:ln>
            <a:effectLst>
              <a:outerShdw blurRad="127000" dist="228600" dir="4740000" sx="98000" sy="98000" algn="tl" rotWithShape="0">
                <a:srgbClr val="000000">
                  <a:alpha val="33725"/>
                </a:srgbClr>
              </a:outerShdw>
            </a:effectLst>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4" name="Google Shape;74;p10"/>
            <p:cNvSpPr/>
            <p:nvPr/>
          </p:nvSpPr>
          <p:spPr>
            <a:xfrm>
              <a:off x="7790446" y="812506"/>
              <a:ext cx="3450289" cy="4466452"/>
            </a:xfrm>
            <a:prstGeom prst="rect">
              <a:avLst/>
            </a:prstGeom>
            <a:gradFill>
              <a:gsLst>
                <a:gs pos="0">
                  <a:srgbClr val="DADADA"/>
                </a:gs>
                <a:gs pos="100000">
                  <a:srgbClr val="FFFFFE"/>
                </a:gs>
              </a:gsLst>
              <a:lin ang="16200000" scaled="0"/>
            </a:gradFill>
            <a:ln w="50800" cap="flat" cmpd="sng">
              <a:solidFill>
                <a:srgbClr val="191919"/>
              </a:solidFill>
              <a:prstDash val="solid"/>
              <a:miter lim="800000"/>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75" name="Google Shape;75;p10"/>
          <p:cNvSpPr txBox="1">
            <a:spLocks noGrp="1"/>
          </p:cNvSpPr>
          <p:nvPr>
            <p:ph type="title"/>
          </p:nvPr>
        </p:nvSpPr>
        <p:spPr>
          <a:xfrm>
            <a:off x="1535694" y="1129513"/>
            <a:ext cx="5447840" cy="1830584"/>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6" name="Google Shape;76;p10"/>
          <p:cNvSpPr>
            <a:spLocks noGrp="1"/>
          </p:cNvSpPr>
          <p:nvPr>
            <p:ph type="pic" idx="2"/>
          </p:nvPr>
        </p:nvSpPr>
        <p:spPr>
          <a:xfrm>
            <a:off x="8124389" y="1122542"/>
            <a:ext cx="2791171" cy="3866327"/>
          </a:xfrm>
          <a:prstGeom prst="rect">
            <a:avLst/>
          </a:prstGeom>
          <a:solidFill>
            <a:srgbClr val="D8D8D8"/>
          </a:solidFill>
          <a:ln>
            <a:noFill/>
          </a:ln>
        </p:spPr>
        <p:txBody>
          <a:bodyPr spcFirstLastPara="1" wrap="square" lIns="91425" tIns="45700" rIns="91425" bIns="45700" anchor="t" anchorCtr="0"/>
          <a:lstStyle>
            <a:lvl1pPr marR="0" lvl="0" algn="ctr" rtl="0">
              <a:lnSpc>
                <a:spcPct val="120000"/>
              </a:lnSpc>
              <a:spcBef>
                <a:spcPts val="1000"/>
              </a:spcBef>
              <a:spcAft>
                <a:spcPts val="0"/>
              </a:spcAft>
              <a:buClr>
                <a:schemeClr val="accent1"/>
              </a:buClr>
              <a:buSzPts val="3200"/>
              <a:buFont typeface="Arial"/>
              <a:buNone/>
              <a:defRPr sz="3200" b="0" i="0" u="none" strike="noStrike" cap="none">
                <a:solidFill>
                  <a:schemeClr val="dk1"/>
                </a:solidFill>
                <a:latin typeface="Palatino Linotype"/>
                <a:ea typeface="Palatino Linotype"/>
                <a:cs typeface="Palatino Linotype"/>
                <a:sym typeface="Palatino Linotype"/>
              </a:defRPr>
            </a:lvl1pPr>
            <a:lvl2pPr marR="0" lvl="1" algn="l" rtl="0">
              <a:lnSpc>
                <a:spcPct val="120000"/>
              </a:lnSpc>
              <a:spcBef>
                <a:spcPts val="500"/>
              </a:spcBef>
              <a:spcAft>
                <a:spcPts val="0"/>
              </a:spcAft>
              <a:buClr>
                <a:schemeClr val="accent1"/>
              </a:buClr>
              <a:buSzPts val="2800"/>
              <a:buFont typeface="Arial"/>
              <a:buNone/>
              <a:defRPr sz="2800" b="0" i="0" u="none" strike="noStrike" cap="none">
                <a:solidFill>
                  <a:schemeClr val="dk1"/>
                </a:solidFill>
                <a:latin typeface="Palatino Linotype"/>
                <a:ea typeface="Palatino Linotype"/>
                <a:cs typeface="Palatino Linotype"/>
                <a:sym typeface="Palatino Linotype"/>
              </a:defRPr>
            </a:lvl2pPr>
            <a:lvl3pPr marR="0" lvl="2" algn="l" rtl="0">
              <a:lnSpc>
                <a:spcPct val="120000"/>
              </a:lnSpc>
              <a:spcBef>
                <a:spcPts val="500"/>
              </a:spcBef>
              <a:spcAft>
                <a:spcPts val="0"/>
              </a:spcAft>
              <a:buClr>
                <a:schemeClr val="accent1"/>
              </a:buClr>
              <a:buSzPts val="2400"/>
              <a:buFont typeface="Arial"/>
              <a:buNone/>
              <a:defRPr sz="2400" b="0" i="0" u="none" strike="noStrike" cap="none">
                <a:solidFill>
                  <a:schemeClr val="dk1"/>
                </a:solidFill>
                <a:latin typeface="Palatino Linotype"/>
                <a:ea typeface="Palatino Linotype"/>
                <a:cs typeface="Palatino Linotype"/>
                <a:sym typeface="Palatino Linotype"/>
              </a:defRPr>
            </a:lvl3pPr>
            <a:lvl4pPr marR="0" lvl="3"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4pPr>
            <a:lvl5pPr marR="0" lvl="4"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5pPr>
            <a:lvl6pPr marR="0" lvl="5"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6pPr>
            <a:lvl7pPr marR="0" lvl="6"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7pPr>
            <a:lvl8pPr marR="0" lvl="7"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8pPr>
            <a:lvl9pPr marR="0" lvl="8" algn="l" rtl="0">
              <a:lnSpc>
                <a:spcPct val="120000"/>
              </a:lnSpc>
              <a:spcBef>
                <a:spcPts val="500"/>
              </a:spcBef>
              <a:spcAft>
                <a:spcPts val="0"/>
              </a:spcAft>
              <a:buClr>
                <a:schemeClr val="accent1"/>
              </a:buClr>
              <a:buSzPts val="2000"/>
              <a:buFont typeface="Arial"/>
              <a:buNone/>
              <a:defRPr sz="20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77" name="Google Shape;77;p10"/>
          <p:cNvSpPr txBox="1">
            <a:spLocks noGrp="1"/>
          </p:cNvSpPr>
          <p:nvPr>
            <p:ph type="body" idx="1"/>
          </p:nvPr>
        </p:nvSpPr>
        <p:spPr>
          <a:xfrm>
            <a:off x="1534695" y="3145992"/>
            <a:ext cx="5440037" cy="2003742"/>
          </a:xfrm>
          <a:prstGeom prst="rect">
            <a:avLst/>
          </a:prstGeom>
          <a:noFill/>
          <a:ln>
            <a:noFill/>
          </a:ln>
        </p:spPr>
        <p:txBody>
          <a:bodyPr spcFirstLastPara="1" wrap="square" lIns="91425" tIns="45700" rIns="91425" bIns="45700" anchor="t" anchorCtr="0"/>
          <a:lstStyle>
            <a:lvl1pPr marL="457200" marR="0" lvl="0" indent="-228600" algn="l" rtl="0">
              <a:lnSpc>
                <a:spcPct val="120000"/>
              </a:lnSpc>
              <a:spcBef>
                <a:spcPts val="1000"/>
              </a:spcBef>
              <a:spcAft>
                <a:spcPts val="0"/>
              </a:spcAft>
              <a:buClr>
                <a:schemeClr val="accent1"/>
              </a:buClr>
              <a:buSzPts val="1800"/>
              <a:buFont typeface="Arial"/>
              <a:buNone/>
              <a:defRPr sz="1800" b="0" i="0" u="none" strike="noStrike" cap="none">
                <a:solidFill>
                  <a:schemeClr val="dk1"/>
                </a:solidFill>
                <a:latin typeface="Palatino Linotype"/>
                <a:ea typeface="Palatino Linotype"/>
                <a:cs typeface="Palatino Linotype"/>
                <a:sym typeface="Palatino Linotype"/>
              </a:defRPr>
            </a:lvl1pPr>
            <a:lvl2pPr marL="914400" marR="0" lvl="1" indent="-228600" algn="l" rtl="0">
              <a:lnSpc>
                <a:spcPct val="120000"/>
              </a:lnSpc>
              <a:spcBef>
                <a:spcPts val="500"/>
              </a:spcBef>
              <a:spcAft>
                <a:spcPts val="0"/>
              </a:spcAft>
              <a:buClr>
                <a:schemeClr val="accent1"/>
              </a:buClr>
              <a:buSzPts val="1400"/>
              <a:buFont typeface="Arial"/>
              <a:buNone/>
              <a:defRPr sz="1400" b="0" i="0" u="none" strike="noStrike" cap="none">
                <a:solidFill>
                  <a:schemeClr val="dk1"/>
                </a:solidFill>
                <a:latin typeface="Palatino Linotype"/>
                <a:ea typeface="Palatino Linotype"/>
                <a:cs typeface="Palatino Linotype"/>
                <a:sym typeface="Palatino Linotype"/>
              </a:defRPr>
            </a:lvl2pPr>
            <a:lvl3pPr marL="1371600" marR="0" lvl="2" indent="-228600" algn="l" rtl="0">
              <a:lnSpc>
                <a:spcPct val="120000"/>
              </a:lnSpc>
              <a:spcBef>
                <a:spcPts val="500"/>
              </a:spcBef>
              <a:spcAft>
                <a:spcPts val="0"/>
              </a:spcAft>
              <a:buClr>
                <a:schemeClr val="accent1"/>
              </a:buClr>
              <a:buSzPts val="1200"/>
              <a:buFont typeface="Arial"/>
              <a:buNone/>
              <a:defRPr sz="1200" b="0" i="0" u="none" strike="noStrike" cap="none">
                <a:solidFill>
                  <a:schemeClr val="dk1"/>
                </a:solidFill>
                <a:latin typeface="Palatino Linotype"/>
                <a:ea typeface="Palatino Linotype"/>
                <a:cs typeface="Palatino Linotype"/>
                <a:sym typeface="Palatino Linotype"/>
              </a:defRPr>
            </a:lvl3pPr>
            <a:lvl4pPr marL="1828800" marR="0" lvl="3"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4pPr>
            <a:lvl5pPr marL="2286000" marR="0" lvl="4"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5pPr>
            <a:lvl6pPr marL="2743200" marR="0" lvl="5"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6pPr>
            <a:lvl7pPr marL="3200400" marR="0" lvl="6"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7pPr>
            <a:lvl8pPr marL="3657600" marR="0" lvl="7"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8pPr>
            <a:lvl9pPr marL="4114800" marR="0" lvl="8" indent="-228600" algn="l" rtl="0">
              <a:lnSpc>
                <a:spcPct val="120000"/>
              </a:lnSpc>
              <a:spcBef>
                <a:spcPts val="500"/>
              </a:spcBef>
              <a:spcAft>
                <a:spcPts val="0"/>
              </a:spcAft>
              <a:buClr>
                <a:schemeClr val="accent1"/>
              </a:buClr>
              <a:buSzPts val="1000"/>
              <a:buFont typeface="Arial"/>
              <a:buNone/>
              <a:defRPr sz="10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78" name="Google Shape;78;p10"/>
          <p:cNvSpPr txBox="1">
            <a:spLocks noGrp="1"/>
          </p:cNvSpPr>
          <p:nvPr>
            <p:ph type="dt" idx="10"/>
          </p:nvPr>
        </p:nvSpPr>
        <p:spPr>
          <a:xfrm>
            <a:off x="1534695" y="5469856"/>
            <a:ext cx="5440038" cy="320123"/>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79" name="Google Shape;79;p10"/>
          <p:cNvSpPr txBox="1">
            <a:spLocks noGrp="1"/>
          </p:cNvSpPr>
          <p:nvPr>
            <p:ph type="ftr" idx="11"/>
          </p:nvPr>
        </p:nvSpPr>
        <p:spPr>
          <a:xfrm>
            <a:off x="1534910" y="318640"/>
            <a:ext cx="5453475" cy="32093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80" name="Google Shape;80;p10"/>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81" name="Google Shape;81;p10"/>
          <p:cNvCxnSpPr/>
          <p:nvPr/>
        </p:nvCxnSpPr>
        <p:spPr>
          <a:xfrm>
            <a:off x="1371687" y="798973"/>
            <a:ext cx="0" cy="2161124"/>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re et texte vertical" type="vertTx">
  <p:cSld name="VERTICAL_TEXT">
    <p:spTree>
      <p:nvGrpSpPr>
        <p:cNvPr id="1" name="Shape 82"/>
        <p:cNvGrpSpPr/>
        <p:nvPr/>
      </p:nvGrpSpPr>
      <p:grpSpPr>
        <a:xfrm>
          <a:off x="0" y="0"/>
          <a:ext cx="0" cy="0"/>
          <a:chOff x="0" y="0"/>
          <a:chExt cx="0" cy="0"/>
        </a:xfrm>
      </p:grpSpPr>
      <p:sp>
        <p:nvSpPr>
          <p:cNvPr id="83" name="Google Shape;83;p11"/>
          <p:cNvSpPr txBox="1">
            <a:spLocks noGrp="1"/>
          </p:cNvSpPr>
          <p:nvPr>
            <p:ph type="title"/>
          </p:nvPr>
        </p:nvSpPr>
        <p:spPr>
          <a:xfrm>
            <a:off x="1534696" y="804519"/>
            <a:ext cx="9520158" cy="1049235"/>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4" name="Google Shape;84;p11"/>
          <p:cNvSpPr txBox="1">
            <a:spLocks noGrp="1"/>
          </p:cNvSpPr>
          <p:nvPr>
            <p:ph type="body" idx="1"/>
          </p:nvPr>
        </p:nvSpPr>
        <p:spPr>
          <a:xfrm rot="5400000">
            <a:off x="4569468" y="-1019041"/>
            <a:ext cx="3450613" cy="9520158"/>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85" name="Google Shape;85;p11"/>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86" name="Google Shape;86;p11"/>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87" name="Google Shape;87;p11"/>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88" name="Google Shape;88;p11"/>
          <p:cNvCxnSpPr/>
          <p:nvPr/>
        </p:nvCxnSpPr>
        <p:spPr>
          <a:xfrm>
            <a:off x="1371687" y="798973"/>
            <a:ext cx="0" cy="1067168"/>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re vertical et texte" type="vertTitleAndTx">
  <p:cSld name="VERTICAL_TITLE_AND_VERTICAL_TEXT">
    <p:spTree>
      <p:nvGrpSpPr>
        <p:cNvPr id="1" name="Shape 89"/>
        <p:cNvGrpSpPr/>
        <p:nvPr/>
      </p:nvGrpSpPr>
      <p:grpSpPr>
        <a:xfrm>
          <a:off x="0" y="0"/>
          <a:ext cx="0" cy="0"/>
          <a:chOff x="0" y="0"/>
          <a:chExt cx="0" cy="0"/>
        </a:xfrm>
      </p:grpSpPr>
      <p:sp>
        <p:nvSpPr>
          <p:cNvPr id="90" name="Google Shape;90;p12"/>
          <p:cNvSpPr txBox="1">
            <a:spLocks noGrp="1"/>
          </p:cNvSpPr>
          <p:nvPr>
            <p:ph type="title"/>
          </p:nvPr>
        </p:nvSpPr>
        <p:spPr>
          <a:xfrm rot="5400000">
            <a:off x="7959483" y="2363491"/>
            <a:ext cx="4574999" cy="1615742"/>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1" name="Google Shape;91;p12"/>
          <p:cNvSpPr txBox="1">
            <a:spLocks noGrp="1"/>
          </p:cNvSpPr>
          <p:nvPr>
            <p:ph type="body" idx="1"/>
          </p:nvPr>
        </p:nvSpPr>
        <p:spPr>
          <a:xfrm rot="5400000">
            <a:off x="3116598" y="-698041"/>
            <a:ext cx="4574999" cy="7738807"/>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92" name="Google Shape;92;p12"/>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93" name="Google Shape;93;p12"/>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94" name="Google Shape;94;p12"/>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95" name="Google Shape;95;p12"/>
          <p:cNvCxnSpPr/>
          <p:nvPr/>
        </p:nvCxnSpPr>
        <p:spPr>
          <a:xfrm rot="10800000">
            <a:off x="9439111" y="719272"/>
            <a:ext cx="1615742" cy="0"/>
          </a:xfrm>
          <a:prstGeom prst="straightConnector1">
            <a:avLst/>
          </a:prstGeom>
          <a:noFill/>
          <a:ln w="38100" cap="flat" cmpd="sng">
            <a:solidFill>
              <a:schemeClr val="accent1"/>
            </a:solidFill>
            <a:prstDash val="solid"/>
            <a:round/>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9F9F8"/>
            </a:gs>
            <a:gs pos="100000">
              <a:srgbClr val="D6D4D0"/>
            </a:gs>
          </a:gsLst>
          <a:path path="circle">
            <a:fillToRect l="50000" t="50000" r="50000" b="50000"/>
          </a:path>
          <a:tileRect/>
        </a:gradFill>
        <a:effectLst/>
      </p:bgPr>
    </p:bg>
    <p:spTree>
      <p:nvGrpSpPr>
        <p:cNvPr id="1" name="Shape 5"/>
        <p:cNvGrpSpPr/>
        <p:nvPr/>
      </p:nvGrpSpPr>
      <p:grpSpPr>
        <a:xfrm>
          <a:off x="0" y="0"/>
          <a:ext cx="0" cy="0"/>
          <a:chOff x="0" y="0"/>
          <a:chExt cx="0" cy="0"/>
        </a:xfrm>
      </p:grpSpPr>
      <p:sp>
        <p:nvSpPr>
          <p:cNvPr id="6" name="Google Shape;6;p1"/>
          <p:cNvSpPr/>
          <p:nvPr/>
        </p:nvSpPr>
        <p:spPr>
          <a:xfrm>
            <a:off x="0" y="2015732"/>
            <a:ext cx="12192000" cy="4118829"/>
          </a:xfrm>
          <a:prstGeom prst="rect">
            <a:avLst/>
          </a:prstGeom>
          <a:gradFill>
            <a:gsLst>
              <a:gs pos="0">
                <a:srgbClr val="EDEBE7">
                  <a:alpha val="0"/>
                </a:srgbClr>
              </a:gs>
              <a:gs pos="100000">
                <a:schemeClr val="lt2"/>
              </a:gs>
            </a:gsLst>
            <a:lin ang="5400000" scaled="0"/>
          </a:gra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7" name="Google Shape;7;p1"/>
          <p:cNvPicPr preferRelativeResize="0"/>
          <p:nvPr/>
        </p:nvPicPr>
        <p:blipFill rotWithShape="1">
          <a:blip r:embed="rId13">
            <a:alphaModFix/>
          </a:blip>
          <a:srcRect t="2769" b="-2768"/>
          <a:stretch/>
        </p:blipFill>
        <p:spPr>
          <a:xfrm>
            <a:off x="0" y="6135624"/>
            <a:ext cx="12192000" cy="742950"/>
          </a:xfrm>
          <a:prstGeom prst="rect">
            <a:avLst/>
          </a:prstGeom>
          <a:noFill/>
          <a:ln>
            <a:noFill/>
          </a:ln>
        </p:spPr>
      </p:pic>
      <p:sp>
        <p:nvSpPr>
          <p:cNvPr id="8" name="Google Shape;8;p1"/>
          <p:cNvSpPr txBox="1">
            <a:spLocks noGrp="1"/>
          </p:cNvSpPr>
          <p:nvPr>
            <p:ph type="title"/>
          </p:nvPr>
        </p:nvSpPr>
        <p:spPr>
          <a:xfrm>
            <a:off x="1534696" y="804519"/>
            <a:ext cx="9520158" cy="1049235"/>
          </a:xfrm>
          <a:prstGeom prst="rect">
            <a:avLst/>
          </a:prstGeom>
          <a:noFill/>
          <a:ln>
            <a:noFill/>
          </a:ln>
        </p:spPr>
        <p:txBody>
          <a:bodyPr spcFirstLastPara="1" wrap="square" lIns="91425" tIns="45700" rIns="91425" bIns="45700" anchor="b" anchorCtr="0"/>
          <a:lstStyle>
            <a:lvl1pPr marR="0" lvl="0" algn="l" rtl="0">
              <a:lnSpc>
                <a:spcPct val="90000"/>
              </a:lnSpc>
              <a:spcBef>
                <a:spcPts val="0"/>
              </a:spcBef>
              <a:spcAft>
                <a:spcPts val="0"/>
              </a:spcAft>
              <a:buClr>
                <a:schemeClr val="dk1"/>
              </a:buClr>
              <a:buSzPts val="3200"/>
              <a:buFont typeface="Palatino Linotype"/>
              <a:buNone/>
              <a:defRPr sz="3200" b="0" i="0" u="none" strike="noStrike" cap="none">
                <a:solidFill>
                  <a:schemeClr val="dk1"/>
                </a:solidFill>
                <a:latin typeface="Palatino Linotype"/>
                <a:ea typeface="Palatino Linotype"/>
                <a:cs typeface="Palatino Linotype"/>
                <a:sym typeface="Palatino Linotype"/>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 name="Google Shape;9;p1"/>
          <p:cNvSpPr txBox="1">
            <a:spLocks noGrp="1"/>
          </p:cNvSpPr>
          <p:nvPr>
            <p:ph type="body" idx="1"/>
          </p:nvPr>
        </p:nvSpPr>
        <p:spPr>
          <a:xfrm>
            <a:off x="1534696" y="2015732"/>
            <a:ext cx="9520158" cy="3450613"/>
          </a:xfrm>
          <a:prstGeom prst="rect">
            <a:avLst/>
          </a:prstGeom>
          <a:noFill/>
          <a:ln>
            <a:noFill/>
          </a:ln>
        </p:spPr>
        <p:txBody>
          <a:bodyPr spcFirstLastPara="1" wrap="square" lIns="91425" tIns="45700" rIns="91425" bIns="45700" anchor="t" anchorCtr="0"/>
          <a:lstStyle>
            <a:lvl1pPr marL="457200" marR="0" lvl="0" indent="-355600" algn="l" rtl="0">
              <a:lnSpc>
                <a:spcPct val="120000"/>
              </a:lnSpc>
              <a:spcBef>
                <a:spcPts val="1000"/>
              </a:spcBef>
              <a:spcAft>
                <a:spcPts val="0"/>
              </a:spcAft>
              <a:buClr>
                <a:schemeClr val="accent1"/>
              </a:buClr>
              <a:buSzPts val="2000"/>
              <a:buFont typeface="Arial"/>
              <a:buChar char="•"/>
              <a:defRPr sz="2000" b="0" i="0" u="none" strike="noStrike" cap="none">
                <a:solidFill>
                  <a:schemeClr val="dk1"/>
                </a:solidFill>
                <a:latin typeface="Palatino Linotype"/>
                <a:ea typeface="Palatino Linotype"/>
                <a:cs typeface="Palatino Linotype"/>
                <a:sym typeface="Palatino Linotype"/>
              </a:defRPr>
            </a:lvl1pPr>
            <a:lvl2pPr marL="914400" marR="0" lvl="1" indent="-342900" algn="l" rtl="0">
              <a:lnSpc>
                <a:spcPct val="120000"/>
              </a:lnSpc>
              <a:spcBef>
                <a:spcPts val="500"/>
              </a:spcBef>
              <a:spcAft>
                <a:spcPts val="0"/>
              </a:spcAft>
              <a:buClr>
                <a:schemeClr val="accent1"/>
              </a:buClr>
              <a:buSzPts val="1800"/>
              <a:buFont typeface="Arial"/>
              <a:buChar char="•"/>
              <a:defRPr sz="1800" b="0" i="0" u="none" strike="noStrike" cap="none">
                <a:solidFill>
                  <a:schemeClr val="dk1"/>
                </a:solidFill>
                <a:latin typeface="Palatino Linotype"/>
                <a:ea typeface="Palatino Linotype"/>
                <a:cs typeface="Palatino Linotype"/>
                <a:sym typeface="Palatino Linotype"/>
              </a:defRPr>
            </a:lvl2pPr>
            <a:lvl3pPr marL="1371600" marR="0" lvl="2" indent="-330200" algn="l" rtl="0">
              <a:lnSpc>
                <a:spcPct val="120000"/>
              </a:lnSpc>
              <a:spcBef>
                <a:spcPts val="500"/>
              </a:spcBef>
              <a:spcAft>
                <a:spcPts val="0"/>
              </a:spcAft>
              <a:buClr>
                <a:schemeClr val="accent1"/>
              </a:buClr>
              <a:buSzPts val="1600"/>
              <a:buFont typeface="Arial"/>
              <a:buChar char="•"/>
              <a:defRPr sz="1600" b="0" i="0" u="none" strike="noStrike" cap="none">
                <a:solidFill>
                  <a:schemeClr val="dk1"/>
                </a:solidFill>
                <a:latin typeface="Palatino Linotype"/>
                <a:ea typeface="Palatino Linotype"/>
                <a:cs typeface="Palatino Linotype"/>
                <a:sym typeface="Palatino Linotype"/>
              </a:defRPr>
            </a:lvl3pPr>
            <a:lvl4pPr marL="1828800" marR="0" lvl="3" indent="-317500" algn="l" rtl="0">
              <a:lnSpc>
                <a:spcPct val="120000"/>
              </a:lnSpc>
              <a:spcBef>
                <a:spcPts val="500"/>
              </a:spcBef>
              <a:spcAft>
                <a:spcPts val="0"/>
              </a:spcAft>
              <a:buClr>
                <a:schemeClr val="accent1"/>
              </a:buClr>
              <a:buSzPts val="1400"/>
              <a:buFont typeface="Arial"/>
              <a:buChar char="•"/>
              <a:defRPr sz="1400" b="0" i="0" u="none" strike="noStrike" cap="none">
                <a:solidFill>
                  <a:schemeClr val="dk1"/>
                </a:solidFill>
                <a:latin typeface="Palatino Linotype"/>
                <a:ea typeface="Palatino Linotype"/>
                <a:cs typeface="Palatino Linotype"/>
                <a:sym typeface="Palatino Linotype"/>
              </a:defRPr>
            </a:lvl4pPr>
            <a:lvl5pPr marL="2286000" marR="0" lvl="4"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5pPr>
            <a:lvl6pPr marL="2743200" marR="0" lvl="5"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6pPr>
            <a:lvl7pPr marL="3200400" marR="0" lvl="6"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7pPr>
            <a:lvl8pPr marL="3657600" marR="0" lvl="7"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8pPr>
            <a:lvl9pPr marL="4114800" marR="0" lvl="8" indent="-304800" algn="l" rtl="0">
              <a:lnSpc>
                <a:spcPct val="120000"/>
              </a:lnSpc>
              <a:spcBef>
                <a:spcPts val="500"/>
              </a:spcBef>
              <a:spcAft>
                <a:spcPts val="0"/>
              </a:spcAft>
              <a:buClr>
                <a:schemeClr val="accent1"/>
              </a:buClr>
              <a:buSzPts val="1200"/>
              <a:buFont typeface="Arial"/>
              <a:buChar char="•"/>
              <a:defRPr sz="12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0" name="Google Shape;10;p1"/>
          <p:cNvSpPr txBox="1">
            <a:spLocks noGrp="1"/>
          </p:cNvSpPr>
          <p:nvPr>
            <p:ph type="dt" idx="10"/>
          </p:nvPr>
        </p:nvSpPr>
        <p:spPr>
          <a:xfrm>
            <a:off x="7554138" y="330370"/>
            <a:ext cx="3500715" cy="309201"/>
          </a:xfrm>
          <a:prstGeom prst="rect">
            <a:avLst/>
          </a:prstGeom>
          <a:noFill/>
          <a:ln>
            <a:noFill/>
          </a:ln>
        </p:spPr>
        <p:txBody>
          <a:bodyPr spcFirstLastPara="1" wrap="square" lIns="91425" tIns="45700" rIns="91425" bIns="45700" anchor="ctr" anchorCtr="0"/>
          <a:lstStyle>
            <a:lvl1pPr marR="0" lvl="0" algn="r"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1" name="Google Shape;11;p1"/>
          <p:cNvSpPr txBox="1">
            <a:spLocks noGrp="1"/>
          </p:cNvSpPr>
          <p:nvPr>
            <p:ph type="ftr" idx="11"/>
          </p:nvPr>
        </p:nvSpPr>
        <p:spPr>
          <a:xfrm>
            <a:off x="1534695" y="329307"/>
            <a:ext cx="5855719" cy="309201"/>
          </a:xfrm>
          <a:prstGeom prst="rect">
            <a:avLst/>
          </a:prstGeom>
          <a:noFill/>
          <a:ln>
            <a:noFill/>
          </a:ln>
        </p:spPr>
        <p:txBody>
          <a:bodyPr spcFirstLastPara="1" wrap="square" lIns="91425" tIns="45700" rIns="91425" bIns="45700" anchor="ctr" anchorCtr="0"/>
          <a:lstStyle>
            <a:lvl1pPr marR="0" lvl="0" algn="l" rtl="0">
              <a:spcBef>
                <a:spcPts val="0"/>
              </a:spcBef>
              <a:spcAft>
                <a:spcPts val="0"/>
              </a:spcAft>
              <a:buSzPts val="1400"/>
              <a:buNone/>
              <a:defRPr sz="1000" b="0" i="0" u="none" strike="noStrike" cap="none">
                <a:solidFill>
                  <a:srgbClr val="888888"/>
                </a:solidFill>
                <a:latin typeface="Palatino Linotype"/>
                <a:ea typeface="Palatino Linotype"/>
                <a:cs typeface="Palatino Linotype"/>
                <a:sym typeface="Palatino Linotype"/>
              </a:defRPr>
            </a:lvl1pPr>
            <a:lvl2pPr marR="0" lvl="1"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2pPr>
            <a:lvl3pPr marR="0" lvl="2"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3pPr>
            <a:lvl4pPr marR="0" lvl="3"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4pPr>
            <a:lvl5pPr marR="0" lvl="4"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5pPr>
            <a:lvl6pPr marR="0" lvl="5"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6pPr>
            <a:lvl7pPr marR="0" lvl="6"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7pPr>
            <a:lvl8pPr marR="0" lvl="7"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8pPr>
            <a:lvl9pPr marR="0" lvl="8" algn="l" rtl="0">
              <a:spcBef>
                <a:spcPts val="0"/>
              </a:spcBef>
              <a:spcAft>
                <a:spcPts val="0"/>
              </a:spcAft>
              <a:buSzPts val="1400"/>
              <a:buNone/>
              <a:defRPr sz="1800" b="0" i="0" u="none" strike="noStrike" cap="none">
                <a:solidFill>
                  <a:schemeClr val="dk1"/>
                </a:solidFill>
                <a:latin typeface="Palatino Linotype"/>
                <a:ea typeface="Palatino Linotype"/>
                <a:cs typeface="Palatino Linotype"/>
                <a:sym typeface="Palatino Linotype"/>
              </a:defRPr>
            </a:lvl9pPr>
          </a:lstStyle>
          <a:p>
            <a:endParaRPr/>
          </a:p>
        </p:txBody>
      </p:sp>
      <p:sp>
        <p:nvSpPr>
          <p:cNvPr id="12" name="Google Shape;12;p1"/>
          <p:cNvSpPr txBox="1">
            <a:spLocks noGrp="1"/>
          </p:cNvSpPr>
          <p:nvPr>
            <p:ph type="sldNum" idx="12"/>
          </p:nvPr>
        </p:nvSpPr>
        <p:spPr>
          <a:xfrm>
            <a:off x="480060" y="798973"/>
            <a:ext cx="811019" cy="503578"/>
          </a:xfrm>
          <a:prstGeom prst="rect">
            <a:avLst/>
          </a:prstGeom>
          <a:noFill/>
          <a:ln>
            <a:noFill/>
          </a:ln>
        </p:spPr>
        <p:txBody>
          <a:bodyPr spcFirstLastPara="1" wrap="square" lIns="91425" tIns="45700" rIns="91425" bIns="45700" anchor="t" anchorCtr="0">
            <a:noAutofit/>
          </a:bodyPr>
          <a:lstStyle>
            <a:lvl1pPr marL="0" marR="0" lvl="0"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1pPr>
            <a:lvl2pPr marL="0" marR="0" lvl="1"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2pPr>
            <a:lvl3pPr marL="0" marR="0" lvl="2"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3pPr>
            <a:lvl4pPr marL="0" marR="0" lvl="3"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4pPr>
            <a:lvl5pPr marL="0" marR="0" lvl="4"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5pPr>
            <a:lvl6pPr marL="0" marR="0" lvl="5"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6pPr>
            <a:lvl7pPr marL="0" marR="0" lvl="6"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7pPr>
            <a:lvl8pPr marL="0" marR="0" lvl="7"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8pPr>
            <a:lvl9pPr marL="0" marR="0" lvl="8" indent="0" algn="r" rtl="0">
              <a:spcBef>
                <a:spcPts val="0"/>
              </a:spcBef>
              <a:buNone/>
              <a:defRPr sz="2800" b="0" i="0" u="none" strike="noStrike" cap="none">
                <a:solidFill>
                  <a:schemeClr val="accent1"/>
                </a:solidFill>
                <a:latin typeface="Palatino Linotype"/>
                <a:ea typeface="Palatino Linotype"/>
                <a:cs typeface="Palatino Linotype"/>
                <a:sym typeface="Palatino Linotype"/>
              </a:defRPr>
            </a:lvl9pPr>
          </a:lstStyle>
          <a:p>
            <a:pPr marL="0" lvl="0" indent="0">
              <a:spcBef>
                <a:spcPts val="0"/>
              </a:spcBef>
              <a:spcAft>
                <a:spcPts val="0"/>
              </a:spcAft>
              <a:buNone/>
            </a:pPr>
            <a:fld id="{00000000-1234-1234-1234-123412341234}" type="slidenum">
              <a:rPr lang="fr-FR"/>
              <a:t>‹N°›</a:t>
            </a:fld>
            <a:endParaRPr/>
          </a:p>
        </p:txBody>
      </p:sp>
      <p:cxnSp>
        <p:nvCxnSpPr>
          <p:cNvPr id="13" name="Google Shape;13;p1"/>
          <p:cNvCxnSpPr/>
          <p:nvPr/>
        </p:nvCxnSpPr>
        <p:spPr>
          <a:xfrm>
            <a:off x="0" y="6141705"/>
            <a:ext cx="12192000" cy="0"/>
          </a:xfrm>
          <a:prstGeom prst="straightConnector1">
            <a:avLst/>
          </a:prstGeom>
          <a:noFill/>
          <a:ln w="12700" cap="flat" cmpd="sng">
            <a:solidFill>
              <a:srgbClr val="000001">
                <a:alpha val="20000"/>
              </a:srgbClr>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3"/>
          <p:cNvSpPr txBox="1">
            <a:spLocks noGrp="1"/>
          </p:cNvSpPr>
          <p:nvPr>
            <p:ph type="ctrTitle"/>
          </p:nvPr>
        </p:nvSpPr>
        <p:spPr>
          <a:xfrm>
            <a:off x="1477925" y="0"/>
            <a:ext cx="9980964" cy="3413051"/>
          </a:xfrm>
          <a:prstGeom prst="rect">
            <a:avLst/>
          </a:prstGeom>
          <a:noFill/>
          <a:ln>
            <a:noFill/>
          </a:ln>
        </p:spPr>
        <p:txBody>
          <a:bodyPr spcFirstLastPara="1" wrap="square" lIns="91425" tIns="45700" rIns="91425" bIns="0" anchor="b" anchorCtr="0">
            <a:noAutofit/>
          </a:bodyPr>
          <a:lstStyle/>
          <a:p>
            <a:pPr marL="0" marR="0" lvl="0" indent="0" algn="ctr" rtl="0">
              <a:lnSpc>
                <a:spcPct val="90000"/>
              </a:lnSpc>
              <a:spcBef>
                <a:spcPts val="0"/>
              </a:spcBef>
              <a:spcAft>
                <a:spcPts val="0"/>
              </a:spcAft>
              <a:buClr>
                <a:srgbClr val="2F5219"/>
              </a:buClr>
              <a:buSzPts val="6600"/>
              <a:buFont typeface="Palatino Linotype"/>
              <a:buNone/>
            </a:pPr>
            <a:r>
              <a:rPr lang="fr-FR" sz="6600" b="1" i="0" u="sng" strike="noStrike" cap="none">
                <a:solidFill>
                  <a:srgbClr val="2F5219"/>
                </a:solidFill>
                <a:latin typeface="Palatino Linotype"/>
                <a:ea typeface="Palatino Linotype"/>
                <a:cs typeface="Palatino Linotype"/>
                <a:sym typeface="Palatino Linotype"/>
              </a:rPr>
              <a:t>TTR 2018/2019</a:t>
            </a:r>
            <a:br>
              <a:rPr lang="fr-FR" sz="6600" b="1" i="0" u="sng" strike="noStrike" cap="none">
                <a:solidFill>
                  <a:srgbClr val="2F5219"/>
                </a:solidFill>
                <a:latin typeface="Palatino Linotype"/>
                <a:ea typeface="Palatino Linotype"/>
                <a:cs typeface="Palatino Linotype"/>
                <a:sym typeface="Palatino Linotype"/>
              </a:rPr>
            </a:br>
            <a:r>
              <a:rPr lang="fr-FR" sz="6600" b="1" i="0" u="sng" strike="noStrike" cap="none">
                <a:solidFill>
                  <a:srgbClr val="2F5219"/>
                </a:solidFill>
                <a:latin typeface="Palatino Linotype"/>
                <a:ea typeface="Palatino Linotype"/>
                <a:cs typeface="Palatino Linotype"/>
                <a:sym typeface="Palatino Linotype"/>
              </a:rPr>
              <a:t>INTERVENTION BIOMOLESQUE 2/4 </a:t>
            </a:r>
            <a:endParaRPr/>
          </a:p>
        </p:txBody>
      </p:sp>
      <p:sp>
        <p:nvSpPr>
          <p:cNvPr id="101" name="Google Shape;101;p13"/>
          <p:cNvSpPr txBox="1">
            <a:spLocks noGrp="1"/>
          </p:cNvSpPr>
          <p:nvPr>
            <p:ph type="subTitle" idx="1"/>
          </p:nvPr>
        </p:nvSpPr>
        <p:spPr>
          <a:xfrm>
            <a:off x="1977655" y="3786385"/>
            <a:ext cx="8992136" cy="998266"/>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chemeClr val="accent1"/>
              </a:buClr>
              <a:buSzPts val="1125"/>
              <a:buFont typeface="Arial"/>
              <a:buNone/>
            </a:pPr>
            <a:r>
              <a:rPr lang="fr-FR" sz="1125" b="1" i="0" u="none" strike="noStrike" cap="none">
                <a:solidFill>
                  <a:schemeClr val="dk1"/>
                </a:solidFill>
                <a:latin typeface="Palatino Linotype"/>
                <a:ea typeface="Palatino Linotype"/>
                <a:cs typeface="Palatino Linotype"/>
                <a:sym typeface="Palatino Linotype"/>
              </a:rPr>
              <a:t>LE GÉNOME EST UN « LIVRE DE CUISINE » FORMÉ DE CHAPITRES (CHROMOSOMES) QUI CONTIENNENT DES RECETTES (GÈNES) SOUS LA FORME D’UNE SUITE DE LETTRES (NUCLÉOTIDES). CERTAINES RECETTES CONTIENNENT L’INFORMATION POUR FABRIQUER LES USTENSILES (ARNS) ET D’AUTRES POUR ASSOCIER LES INGRÉDIENTS (ACIDES AMINÉS) AFIN DE PRÉPARER DIFFÉRENTS PLATS (LES PROTÉINES) ! </a:t>
            </a:r>
            <a:endParaRPr/>
          </a:p>
        </p:txBody>
      </p:sp>
      <p:pic>
        <p:nvPicPr>
          <p:cNvPr id="102" name="Google Shape;102;p13"/>
          <p:cNvPicPr preferRelativeResize="0"/>
          <p:nvPr/>
        </p:nvPicPr>
        <p:blipFill>
          <a:blip r:embed="rId3">
            <a:alphaModFix/>
          </a:blip>
          <a:stretch>
            <a:fillRect/>
          </a:stretch>
        </p:blipFill>
        <p:spPr>
          <a:xfrm rot="4713546">
            <a:off x="413158" y="4088853"/>
            <a:ext cx="1729759" cy="1360244"/>
          </a:xfrm>
          <a:prstGeom prst="rect">
            <a:avLst/>
          </a:prstGeom>
          <a:noFill/>
          <a:ln>
            <a:noFill/>
          </a:ln>
        </p:spPr>
      </p:pic>
      <p:sp>
        <p:nvSpPr>
          <p:cNvPr id="103" name="Google Shape;103;p13"/>
          <p:cNvSpPr/>
          <p:nvPr/>
        </p:nvSpPr>
        <p:spPr>
          <a:xfrm>
            <a:off x="350000" y="2422600"/>
            <a:ext cx="1856100" cy="11793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a:t>Le cours a même pas commencé et je suis déjà perdu</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4"/>
          <p:cNvSpPr txBox="1">
            <a:spLocks noGrp="1"/>
          </p:cNvSpPr>
          <p:nvPr>
            <p:ph type="ctrTitle"/>
          </p:nvPr>
        </p:nvSpPr>
        <p:spPr>
          <a:xfrm>
            <a:off x="3862352" y="530324"/>
            <a:ext cx="5630400" cy="1137900"/>
          </a:xfrm>
          <a:prstGeom prst="rect">
            <a:avLst/>
          </a:prstGeom>
        </p:spPr>
        <p:txBody>
          <a:bodyPr spcFirstLastPara="1" wrap="square" lIns="91425" tIns="45700" rIns="91425" bIns="0" anchor="b" anchorCtr="0">
            <a:noAutofit/>
          </a:bodyPr>
          <a:lstStyle/>
          <a:p>
            <a:pPr marL="0" lvl="0" indent="0">
              <a:spcBef>
                <a:spcPts val="0"/>
              </a:spcBef>
              <a:spcAft>
                <a:spcPts val="0"/>
              </a:spcAft>
              <a:buNone/>
            </a:pPr>
            <a:r>
              <a:rPr lang="fr-FR" u="sng">
                <a:solidFill>
                  <a:srgbClr val="38761D"/>
                </a:solidFill>
              </a:rPr>
              <a:t>SOMMAIRE</a:t>
            </a:r>
            <a:endParaRPr u="sng">
              <a:solidFill>
                <a:srgbClr val="38761D"/>
              </a:solidFill>
            </a:endParaRPr>
          </a:p>
        </p:txBody>
      </p:sp>
      <p:sp>
        <p:nvSpPr>
          <p:cNvPr id="109" name="Google Shape;109;p14"/>
          <p:cNvSpPr txBox="1">
            <a:spLocks noGrp="1"/>
          </p:cNvSpPr>
          <p:nvPr>
            <p:ph type="subTitle" idx="1"/>
          </p:nvPr>
        </p:nvSpPr>
        <p:spPr>
          <a:xfrm>
            <a:off x="2469000" y="1976390"/>
            <a:ext cx="8561700" cy="3435300"/>
          </a:xfrm>
          <a:prstGeom prst="rect">
            <a:avLst/>
          </a:prstGeom>
        </p:spPr>
        <p:txBody>
          <a:bodyPr spcFirstLastPara="1" wrap="square" lIns="91425" tIns="91425" rIns="91425" bIns="91425" anchor="t" anchorCtr="0">
            <a:noAutofit/>
          </a:bodyPr>
          <a:lstStyle/>
          <a:p>
            <a:pPr marL="91440" lvl="0" indent="-127000" rtl="0">
              <a:lnSpc>
                <a:spcPct val="90000"/>
              </a:lnSpc>
              <a:spcBef>
                <a:spcPts val="0"/>
              </a:spcBef>
              <a:spcAft>
                <a:spcPts val="0"/>
              </a:spcAft>
              <a:buClr>
                <a:srgbClr val="38761D"/>
              </a:buClr>
              <a:buSzPts val="2000"/>
              <a:buFont typeface="Calibri"/>
              <a:buChar char=" "/>
            </a:pPr>
            <a:r>
              <a:rPr lang="fr-FR" sz="2000" b="1" u="sng" dirty="0">
                <a:solidFill>
                  <a:srgbClr val="38761D"/>
                </a:solidFill>
                <a:latin typeface="Calibri"/>
                <a:ea typeface="Calibri"/>
                <a:cs typeface="Calibri"/>
                <a:sym typeface="Calibri"/>
              </a:rPr>
              <a:t>COURS 1 :</a:t>
            </a:r>
            <a:endParaRPr sz="2000" b="1" dirty="0">
              <a:solidFill>
                <a:srgbClr val="38761D"/>
              </a:solidFill>
              <a:latin typeface="Calibri"/>
              <a:ea typeface="Calibri"/>
              <a:cs typeface="Calibri"/>
              <a:sym typeface="Calibri"/>
            </a:endParaRPr>
          </a:p>
          <a:p>
            <a:pPr marL="91440" lvl="0" indent="-127000" rtl="0">
              <a:lnSpc>
                <a:spcPct val="90000"/>
              </a:lnSpc>
              <a:spcBef>
                <a:spcPts val="1400"/>
              </a:spcBef>
              <a:spcAft>
                <a:spcPts val="0"/>
              </a:spcAft>
              <a:buClr>
                <a:srgbClr val="888888"/>
              </a:buClr>
              <a:buSzPts val="2000"/>
              <a:buFont typeface="Calibri"/>
              <a:buChar char=" "/>
            </a:pPr>
            <a:r>
              <a:rPr lang="fr-FR" sz="2000" dirty="0">
                <a:solidFill>
                  <a:srgbClr val="888888"/>
                </a:solidFill>
                <a:latin typeface="Calibri"/>
                <a:ea typeface="Calibri"/>
                <a:cs typeface="Calibri"/>
                <a:sym typeface="Calibri"/>
              </a:rPr>
              <a:t>A-  INTRODUCTION</a:t>
            </a:r>
            <a:endParaRPr sz="2000" dirty="0">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38761D"/>
              </a:buClr>
              <a:buSzPts val="2000"/>
              <a:buFont typeface="Calibri"/>
              <a:buChar char=" "/>
            </a:pPr>
            <a:r>
              <a:rPr lang="fr-FR" sz="2000" b="1" u="sng" dirty="0">
                <a:solidFill>
                  <a:srgbClr val="38761D"/>
                </a:solidFill>
                <a:latin typeface="Calibri"/>
                <a:ea typeface="Calibri"/>
                <a:cs typeface="Calibri"/>
                <a:sym typeface="Calibri"/>
              </a:rPr>
              <a:t>B-  LES ACIDE NUCLÉIQUES</a:t>
            </a:r>
            <a:endParaRPr sz="2000" b="1" u="sng" dirty="0">
              <a:solidFill>
                <a:srgbClr val="38761D"/>
              </a:solidFill>
              <a:latin typeface="Calibri"/>
              <a:ea typeface="Calibri"/>
              <a:cs typeface="Calibri"/>
              <a:sym typeface="Calibri"/>
            </a:endParaRPr>
          </a:p>
          <a:p>
            <a:pPr marL="91440" lvl="0" indent="-127000" rtl="0">
              <a:lnSpc>
                <a:spcPct val="90000"/>
              </a:lnSpc>
              <a:spcBef>
                <a:spcPts val="1400"/>
              </a:spcBef>
              <a:spcAft>
                <a:spcPts val="0"/>
              </a:spcAft>
              <a:buClr>
                <a:srgbClr val="888888"/>
              </a:buClr>
              <a:buSzPts val="2000"/>
              <a:buFont typeface="Calibri"/>
              <a:buChar char=" "/>
            </a:pPr>
            <a:r>
              <a:rPr lang="fr-FR" sz="2000" dirty="0">
                <a:solidFill>
                  <a:srgbClr val="888888"/>
                </a:solidFill>
                <a:latin typeface="Calibri"/>
                <a:ea typeface="Calibri"/>
                <a:cs typeface="Calibri"/>
                <a:sym typeface="Calibri"/>
              </a:rPr>
              <a:t>C-  LA REPLICATION DE L’ADN</a:t>
            </a:r>
            <a:endParaRPr sz="2000" dirty="0">
              <a:solidFill>
                <a:srgbClr val="888888"/>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sz="2000" u="sng" dirty="0">
                <a:solidFill>
                  <a:srgbClr val="3F3F3F"/>
                </a:solidFill>
                <a:latin typeface="Calibri"/>
                <a:ea typeface="Calibri"/>
                <a:cs typeface="Calibri"/>
                <a:sym typeface="Calibri"/>
              </a:rPr>
              <a:t>COURS 2 :</a:t>
            </a:r>
            <a:endParaRPr sz="2000" dirty="0">
              <a:solidFill>
                <a:srgbClr val="3F3F3F"/>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sz="2000" dirty="0">
                <a:solidFill>
                  <a:srgbClr val="3F3F3F"/>
                </a:solidFill>
                <a:latin typeface="Calibri"/>
                <a:ea typeface="Calibri"/>
                <a:cs typeface="Calibri"/>
                <a:sym typeface="Calibri"/>
              </a:rPr>
              <a:t>D-  LA SYNTHÈSE DES PROTÉINES</a:t>
            </a:r>
            <a:endParaRPr sz="2000" dirty="0">
              <a:solidFill>
                <a:srgbClr val="3F3F3F"/>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sz="2000" dirty="0">
                <a:solidFill>
                  <a:srgbClr val="3F3F3F"/>
                </a:solidFill>
                <a:latin typeface="Calibri"/>
                <a:ea typeface="Calibri"/>
                <a:cs typeface="Calibri"/>
                <a:sym typeface="Calibri"/>
              </a:rPr>
              <a:t>E-  RÉGULATION DE L’EXPRESSION DES GÈNES</a:t>
            </a:r>
            <a:endParaRPr sz="2000" dirty="0">
              <a:solidFill>
                <a:srgbClr val="3F3F3F"/>
              </a:solidFill>
              <a:latin typeface="Calibri"/>
              <a:ea typeface="Calibri"/>
              <a:cs typeface="Calibri"/>
              <a:sym typeface="Calibri"/>
            </a:endParaRPr>
          </a:p>
          <a:p>
            <a:pPr marL="91440" lvl="0" indent="-127000" rtl="0">
              <a:lnSpc>
                <a:spcPct val="90000"/>
              </a:lnSpc>
              <a:spcBef>
                <a:spcPts val="1400"/>
              </a:spcBef>
              <a:spcAft>
                <a:spcPts val="0"/>
              </a:spcAft>
              <a:buClr>
                <a:srgbClr val="E48312"/>
              </a:buClr>
              <a:buSzPts val="2000"/>
              <a:buFont typeface="Calibri"/>
              <a:buChar char=" "/>
            </a:pPr>
            <a:r>
              <a:rPr lang="fr-FR" sz="2000" dirty="0">
                <a:solidFill>
                  <a:srgbClr val="3F3F3F"/>
                </a:solidFill>
                <a:latin typeface="Calibri"/>
                <a:ea typeface="Calibri"/>
                <a:cs typeface="Calibri"/>
                <a:sym typeface="Calibri"/>
              </a:rPr>
              <a:t>F-  LA MÉIOSE </a:t>
            </a:r>
            <a:endParaRPr u="sng" dirty="0"/>
          </a:p>
          <a:p>
            <a:pPr marL="0" lvl="0" indent="0">
              <a:spcBef>
                <a:spcPts val="1000"/>
              </a:spcBef>
              <a:spcAft>
                <a:spcPts val="0"/>
              </a:spcAft>
              <a:buNone/>
            </a:pPr>
            <a:endParaRPr dirty="0"/>
          </a:p>
        </p:txBody>
      </p:sp>
      <p:pic>
        <p:nvPicPr>
          <p:cNvPr id="3" name="Image 2">
            <a:extLst>
              <a:ext uri="{FF2B5EF4-FFF2-40B4-BE49-F238E27FC236}">
                <a16:creationId xmlns:a16="http://schemas.microsoft.com/office/drawing/2014/main" id="{5D76FF72-EA75-4A3B-BB6E-3AE269D40E6E}"/>
              </a:ext>
            </a:extLst>
          </p:cNvPr>
          <p:cNvPicPr>
            <a:picLocks noChangeAspect="1"/>
          </p:cNvPicPr>
          <p:nvPr/>
        </p:nvPicPr>
        <p:blipFill>
          <a:blip r:embed="rId3"/>
          <a:stretch>
            <a:fillRect/>
          </a:stretch>
        </p:blipFill>
        <p:spPr>
          <a:xfrm>
            <a:off x="8848179" y="2065866"/>
            <a:ext cx="1749641" cy="288829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15"/>
          <p:cNvSpPr txBox="1">
            <a:spLocks noGrp="1"/>
          </p:cNvSpPr>
          <p:nvPr>
            <p:ph type="title"/>
          </p:nvPr>
        </p:nvSpPr>
        <p:spPr>
          <a:xfrm>
            <a:off x="-779449" y="306700"/>
            <a:ext cx="12615300" cy="10491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3200"/>
              <a:buFont typeface="Palatino Linotype"/>
              <a:buNone/>
            </a:pPr>
            <a:r>
              <a:rPr lang="fr-FR" sz="4800" b="1" u="sng">
                <a:solidFill>
                  <a:srgbClr val="38761D"/>
                </a:solidFill>
              </a:rPr>
              <a:t>NUCLÉO</a:t>
            </a:r>
            <a:r>
              <a:rPr lang="fr-FR" sz="4800" b="1" u="sng">
                <a:solidFill>
                  <a:srgbClr val="FF0000"/>
                </a:solidFill>
              </a:rPr>
              <a:t>T</a:t>
            </a:r>
            <a:r>
              <a:rPr lang="fr-FR" sz="4800" b="1" u="sng">
                <a:solidFill>
                  <a:srgbClr val="38761D"/>
                </a:solidFill>
              </a:rPr>
              <a:t>IDES</a:t>
            </a:r>
            <a:r>
              <a:rPr lang="fr-FR" sz="4800" b="1" u="sng">
                <a:solidFill>
                  <a:srgbClr val="FF00FF"/>
                </a:solidFill>
              </a:rPr>
              <a:t> ----- </a:t>
            </a:r>
            <a:r>
              <a:rPr lang="fr-FR" sz="4800" b="1" u="sng">
                <a:solidFill>
                  <a:srgbClr val="38761D"/>
                </a:solidFill>
              </a:rPr>
              <a:t>NUCLÉO</a:t>
            </a:r>
            <a:r>
              <a:rPr lang="fr-FR" sz="4800" b="1" u="sng">
                <a:solidFill>
                  <a:srgbClr val="FF0000"/>
                </a:solidFill>
              </a:rPr>
              <a:t>T</a:t>
            </a:r>
            <a:r>
              <a:rPr lang="fr-FR" sz="4800" b="1" u="sng">
                <a:solidFill>
                  <a:srgbClr val="38761D"/>
                </a:solidFill>
              </a:rPr>
              <a:t>IDES</a:t>
            </a:r>
            <a:endParaRPr sz="4800" b="1" u="sng">
              <a:solidFill>
                <a:srgbClr val="FF0000"/>
              </a:solidFill>
            </a:endParaRPr>
          </a:p>
        </p:txBody>
      </p:sp>
      <p:sp>
        <p:nvSpPr>
          <p:cNvPr id="115" name="Google Shape;115;p15"/>
          <p:cNvSpPr txBox="1"/>
          <p:nvPr/>
        </p:nvSpPr>
        <p:spPr>
          <a:xfrm>
            <a:off x="568150" y="3917150"/>
            <a:ext cx="3033900" cy="1169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FR" sz="2400" b="1" u="sng"/>
              <a:t>1 BASE AZOTÉE</a:t>
            </a:r>
            <a:endParaRPr sz="2400" b="1" u="sng"/>
          </a:p>
          <a:p>
            <a:pPr marL="0" lvl="0" indent="0" algn="ctr" rtl="0">
              <a:spcBef>
                <a:spcPts val="0"/>
              </a:spcBef>
              <a:spcAft>
                <a:spcPts val="0"/>
              </a:spcAft>
              <a:buNone/>
            </a:pPr>
            <a:r>
              <a:rPr lang="fr-FR">
                <a:solidFill>
                  <a:srgbClr val="FF0000"/>
                </a:solidFill>
              </a:rPr>
              <a:t>A</a:t>
            </a:r>
            <a:r>
              <a:rPr lang="fr-FR"/>
              <a:t> , </a:t>
            </a:r>
            <a:r>
              <a:rPr lang="fr-FR">
                <a:solidFill>
                  <a:srgbClr val="FF0000"/>
                </a:solidFill>
              </a:rPr>
              <a:t>G</a:t>
            </a:r>
            <a:r>
              <a:rPr lang="fr-FR"/>
              <a:t> , </a:t>
            </a:r>
            <a:r>
              <a:rPr lang="fr-FR">
                <a:solidFill>
                  <a:srgbClr val="0000FF"/>
                </a:solidFill>
              </a:rPr>
              <a:t>C</a:t>
            </a:r>
            <a:r>
              <a:rPr lang="fr-FR"/>
              <a:t> , </a:t>
            </a:r>
            <a:r>
              <a:rPr lang="fr-FR">
                <a:solidFill>
                  <a:srgbClr val="0000FF"/>
                </a:solidFill>
              </a:rPr>
              <a:t>T</a:t>
            </a:r>
            <a:r>
              <a:rPr lang="fr-FR"/>
              <a:t> , </a:t>
            </a:r>
            <a:r>
              <a:rPr lang="fr-FR">
                <a:solidFill>
                  <a:srgbClr val="0000FF"/>
                </a:solidFill>
              </a:rPr>
              <a:t>U</a:t>
            </a:r>
            <a:endParaRPr sz="2400" b="1" u="sng"/>
          </a:p>
          <a:p>
            <a:pPr marL="0" lvl="0" indent="0" algn="ctr" rtl="0">
              <a:spcBef>
                <a:spcPts val="0"/>
              </a:spcBef>
              <a:spcAft>
                <a:spcPts val="0"/>
              </a:spcAft>
              <a:buNone/>
            </a:pPr>
            <a:r>
              <a:rPr lang="fr-FR" sz="2400" b="1"/>
              <a:t>=</a:t>
            </a:r>
            <a:endParaRPr sz="2400" b="1"/>
          </a:p>
          <a:p>
            <a:pPr marL="0" lvl="0" indent="0" algn="ctr" rtl="0">
              <a:spcBef>
                <a:spcPts val="0"/>
              </a:spcBef>
              <a:spcAft>
                <a:spcPts val="0"/>
              </a:spcAft>
              <a:buNone/>
            </a:pPr>
            <a:r>
              <a:rPr lang="fr-FR"/>
              <a:t>5 base azotées majeurs</a:t>
            </a:r>
            <a:endParaRPr/>
          </a:p>
          <a:p>
            <a:pPr marL="0" lvl="0" indent="0" algn="ctr" rtl="0">
              <a:spcBef>
                <a:spcPts val="0"/>
              </a:spcBef>
              <a:spcAft>
                <a:spcPts val="0"/>
              </a:spcAft>
              <a:buNone/>
            </a:pPr>
            <a:endParaRPr/>
          </a:p>
          <a:p>
            <a:pPr marL="0" lvl="0" indent="0" algn="ctr" rtl="0">
              <a:spcBef>
                <a:spcPts val="0"/>
              </a:spcBef>
              <a:spcAft>
                <a:spcPts val="0"/>
              </a:spcAft>
              <a:buNone/>
            </a:pPr>
            <a:r>
              <a:rPr lang="fr-FR"/>
              <a:t>D’autres bases mineurs dans l’ARN</a:t>
            </a:r>
            <a:endParaRPr/>
          </a:p>
          <a:p>
            <a:pPr marL="0" lvl="0" indent="0" algn="ctr">
              <a:spcBef>
                <a:spcPts val="0"/>
              </a:spcBef>
              <a:spcAft>
                <a:spcPts val="0"/>
              </a:spcAft>
              <a:buNone/>
            </a:pPr>
            <a:endParaRPr/>
          </a:p>
        </p:txBody>
      </p:sp>
      <p:sp>
        <p:nvSpPr>
          <p:cNvPr id="116" name="Google Shape;116;p15"/>
          <p:cNvSpPr txBox="1"/>
          <p:nvPr/>
        </p:nvSpPr>
        <p:spPr>
          <a:xfrm>
            <a:off x="4932900" y="3917150"/>
            <a:ext cx="2326200" cy="566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fr-FR" sz="2400" b="1" u="sng"/>
              <a:t>PENTOSE</a:t>
            </a:r>
            <a:endParaRPr sz="2400" b="1" u="sng"/>
          </a:p>
          <a:p>
            <a:pPr marL="0" lvl="0" indent="0" algn="ctr">
              <a:spcBef>
                <a:spcPts val="0"/>
              </a:spcBef>
              <a:spcAft>
                <a:spcPts val="0"/>
              </a:spcAft>
              <a:buNone/>
            </a:pPr>
            <a:r>
              <a:rPr lang="fr-FR"/>
              <a:t>( sucre à 5 côtés )</a:t>
            </a:r>
            <a:endParaRPr/>
          </a:p>
        </p:txBody>
      </p:sp>
      <p:sp>
        <p:nvSpPr>
          <p:cNvPr id="117" name="Google Shape;117;p15"/>
          <p:cNvSpPr txBox="1"/>
          <p:nvPr/>
        </p:nvSpPr>
        <p:spPr>
          <a:xfrm>
            <a:off x="3562325" y="2416550"/>
            <a:ext cx="2217600" cy="6990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sz="2400" b="1" u="sng" dirty="0"/>
              <a:t>NUCLEO</a:t>
            </a:r>
            <a:r>
              <a:rPr lang="fr-FR" sz="2400" b="1" u="sng" dirty="0">
                <a:solidFill>
                  <a:srgbClr val="FF0000"/>
                </a:solidFill>
              </a:rPr>
              <a:t>S</a:t>
            </a:r>
            <a:r>
              <a:rPr lang="fr-FR" sz="2400" b="1" u="sng" dirty="0"/>
              <a:t>IDE</a:t>
            </a:r>
            <a:endParaRPr sz="2400" b="1" u="sng" dirty="0"/>
          </a:p>
        </p:txBody>
      </p:sp>
      <p:sp>
        <p:nvSpPr>
          <p:cNvPr id="119" name="Google Shape;119;p15"/>
          <p:cNvSpPr/>
          <p:nvPr/>
        </p:nvSpPr>
        <p:spPr>
          <a:xfrm>
            <a:off x="4013075" y="2995050"/>
            <a:ext cx="508800" cy="867900"/>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0" name="Google Shape;120;p15"/>
          <p:cNvSpPr txBox="1"/>
          <p:nvPr/>
        </p:nvSpPr>
        <p:spPr>
          <a:xfrm>
            <a:off x="3562325" y="3233150"/>
            <a:ext cx="1410300" cy="5001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dirty="0"/>
              <a:t>Liaison N-glycosidique</a:t>
            </a:r>
            <a:endParaRPr dirty="0"/>
          </a:p>
        </p:txBody>
      </p:sp>
      <p:sp>
        <p:nvSpPr>
          <p:cNvPr id="121" name="Google Shape;121;p15"/>
          <p:cNvSpPr txBox="1"/>
          <p:nvPr/>
        </p:nvSpPr>
        <p:spPr>
          <a:xfrm>
            <a:off x="7376275" y="2416550"/>
            <a:ext cx="3516000" cy="3855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2400" b="1" u="sng" dirty="0"/>
              <a:t>1 À 3 GROUPES PHOSPHATE</a:t>
            </a:r>
            <a:endParaRPr sz="2400" b="1" u="sng" dirty="0"/>
          </a:p>
          <a:p>
            <a:pPr marL="0" lvl="0" indent="0" algn="ctr">
              <a:spcBef>
                <a:spcPts val="0"/>
              </a:spcBef>
              <a:spcAft>
                <a:spcPts val="0"/>
              </a:spcAft>
              <a:buNone/>
            </a:pPr>
            <a:endParaRPr sz="2400" b="1" u="sng" dirty="0"/>
          </a:p>
        </p:txBody>
      </p:sp>
      <p:sp>
        <p:nvSpPr>
          <p:cNvPr id="122" name="Google Shape;122;p15"/>
          <p:cNvSpPr/>
          <p:nvPr/>
        </p:nvSpPr>
        <p:spPr>
          <a:xfrm>
            <a:off x="6508488" y="2416550"/>
            <a:ext cx="750600" cy="699000"/>
          </a:xfrm>
          <a:prstGeom prst="mathPlus">
            <a:avLst>
              <a:gd name="adj1" fmla="val 2352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3" name="Google Shape;123;p15"/>
          <p:cNvSpPr/>
          <p:nvPr/>
        </p:nvSpPr>
        <p:spPr>
          <a:xfrm>
            <a:off x="6629400" y="1548650"/>
            <a:ext cx="508800" cy="867900"/>
          </a:xfrm>
          <a:prstGeom prst="up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4" name="Google Shape;124;p15"/>
          <p:cNvSpPr txBox="1"/>
          <p:nvPr/>
        </p:nvSpPr>
        <p:spPr>
          <a:xfrm>
            <a:off x="6303575" y="1844050"/>
            <a:ext cx="1301700" cy="3855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dirty="0"/>
              <a:t>Liaison 5’ phosphoester</a:t>
            </a:r>
            <a:endParaRPr dirty="0"/>
          </a:p>
        </p:txBody>
      </p:sp>
      <p:sp>
        <p:nvSpPr>
          <p:cNvPr id="125" name="Google Shape;125;p15"/>
          <p:cNvSpPr txBox="1"/>
          <p:nvPr/>
        </p:nvSpPr>
        <p:spPr>
          <a:xfrm>
            <a:off x="9401125" y="5520150"/>
            <a:ext cx="3374700" cy="8196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a:solidFill>
                  <a:srgbClr val="FF0000"/>
                </a:solidFill>
              </a:rPr>
              <a:t>BASES ROUGE : </a:t>
            </a:r>
            <a:r>
              <a:rPr lang="fr-FR" u="sng">
                <a:solidFill>
                  <a:srgbClr val="FF0000"/>
                </a:solidFill>
              </a:rPr>
              <a:t>PURINES</a:t>
            </a:r>
            <a:endParaRPr u="sng">
              <a:solidFill>
                <a:srgbClr val="FF0000"/>
              </a:solidFill>
            </a:endParaRPr>
          </a:p>
          <a:p>
            <a:pPr marL="0" lvl="0" indent="0">
              <a:spcBef>
                <a:spcPts val="0"/>
              </a:spcBef>
              <a:spcAft>
                <a:spcPts val="0"/>
              </a:spcAft>
              <a:buNone/>
            </a:pPr>
            <a:r>
              <a:rPr lang="fr-FR">
                <a:solidFill>
                  <a:srgbClr val="0000FF"/>
                </a:solidFill>
              </a:rPr>
              <a:t>BASES BLEU : </a:t>
            </a:r>
            <a:r>
              <a:rPr lang="fr-FR" u="sng">
                <a:solidFill>
                  <a:srgbClr val="0000FF"/>
                </a:solidFill>
              </a:rPr>
              <a:t>PYRIMIDINES</a:t>
            </a:r>
            <a:r>
              <a:rPr lang="fr-FR">
                <a:solidFill>
                  <a:srgbClr val="0000FF"/>
                </a:solidFill>
              </a:rPr>
              <a:t>  </a:t>
            </a:r>
            <a:endParaRPr>
              <a:solidFill>
                <a:srgbClr val="0000FF"/>
              </a:solidFill>
            </a:endParaRPr>
          </a:p>
        </p:txBody>
      </p:sp>
      <p:sp>
        <p:nvSpPr>
          <p:cNvPr id="126" name="Google Shape;126;p15"/>
          <p:cNvSpPr txBox="1"/>
          <p:nvPr/>
        </p:nvSpPr>
        <p:spPr>
          <a:xfrm>
            <a:off x="3414300" y="1464275"/>
            <a:ext cx="3033900" cy="5664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b="1" u="sng" dirty="0">
                <a:solidFill>
                  <a:srgbClr val="FF00FF"/>
                </a:solidFill>
              </a:rPr>
              <a:t>LIAISON 3’-5’ PHOSPHODIESTER</a:t>
            </a:r>
            <a:endParaRPr b="1" u="sng" dirty="0">
              <a:solidFill>
                <a:srgbClr val="FF00FF"/>
              </a:solidFill>
            </a:endParaRPr>
          </a:p>
        </p:txBody>
      </p:sp>
      <p:sp>
        <p:nvSpPr>
          <p:cNvPr id="127" name="Google Shape;127;p15"/>
          <p:cNvSpPr txBox="1"/>
          <p:nvPr/>
        </p:nvSpPr>
        <p:spPr>
          <a:xfrm>
            <a:off x="8445175" y="3517825"/>
            <a:ext cx="3000000" cy="1630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FR" sz="2400" b="1" u="sng">
                <a:solidFill>
                  <a:schemeClr val="dk1"/>
                </a:solidFill>
              </a:rPr>
              <a:t>1 À 3 GROUPES PHOSPHATE</a:t>
            </a:r>
            <a:endParaRPr/>
          </a:p>
        </p:txBody>
      </p:sp>
      <p:cxnSp>
        <p:nvCxnSpPr>
          <p:cNvPr id="128" name="Google Shape;128;p15"/>
          <p:cNvCxnSpPr/>
          <p:nvPr/>
        </p:nvCxnSpPr>
        <p:spPr>
          <a:xfrm rot="10800000">
            <a:off x="9208400" y="3350725"/>
            <a:ext cx="711000" cy="494100"/>
          </a:xfrm>
          <a:prstGeom prst="straightConnector1">
            <a:avLst/>
          </a:prstGeom>
          <a:noFill/>
          <a:ln w="9525" cap="flat" cmpd="sng">
            <a:solidFill>
              <a:schemeClr val="dk2"/>
            </a:solidFill>
            <a:prstDash val="solid"/>
            <a:round/>
            <a:headEnd type="none" w="med" len="med"/>
            <a:tailEnd type="triangle" w="med" len="med"/>
          </a:ln>
        </p:spPr>
      </p:cxnSp>
      <p:sp>
        <p:nvSpPr>
          <p:cNvPr id="129" name="Google Shape;129;p15"/>
          <p:cNvSpPr/>
          <p:nvPr/>
        </p:nvSpPr>
        <p:spPr>
          <a:xfrm>
            <a:off x="7549213" y="3850850"/>
            <a:ext cx="750600" cy="699000"/>
          </a:xfrm>
          <a:prstGeom prst="mathPlus">
            <a:avLst>
              <a:gd name="adj1" fmla="val 2352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pic>
        <p:nvPicPr>
          <p:cNvPr id="130" name="Google Shape;130;p15"/>
          <p:cNvPicPr preferRelativeResize="0"/>
          <p:nvPr/>
        </p:nvPicPr>
        <p:blipFill>
          <a:blip r:embed="rId3">
            <a:alphaModFix/>
          </a:blip>
          <a:stretch>
            <a:fillRect/>
          </a:stretch>
        </p:blipFill>
        <p:spPr>
          <a:xfrm rot="-1037897">
            <a:off x="811825" y="2084750"/>
            <a:ext cx="1573650" cy="1049100"/>
          </a:xfrm>
          <a:prstGeom prst="rect">
            <a:avLst/>
          </a:prstGeom>
          <a:noFill/>
          <a:ln>
            <a:noFill/>
          </a:ln>
        </p:spPr>
      </p:pic>
      <p:sp>
        <p:nvSpPr>
          <p:cNvPr id="19" name="Google Shape;129;p15">
            <a:extLst>
              <a:ext uri="{FF2B5EF4-FFF2-40B4-BE49-F238E27FC236}">
                <a16:creationId xmlns:a16="http://schemas.microsoft.com/office/drawing/2014/main" id="{A18F8607-F6E5-448D-9F49-6893329753F5}"/>
              </a:ext>
            </a:extLst>
          </p:cNvPr>
          <p:cNvSpPr/>
          <p:nvPr/>
        </p:nvSpPr>
        <p:spPr>
          <a:xfrm>
            <a:off x="3892163" y="3862950"/>
            <a:ext cx="750600" cy="699000"/>
          </a:xfrm>
          <a:prstGeom prst="mathPlus">
            <a:avLst>
              <a:gd name="adj1" fmla="val 2352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fade">
                                      <p:cBhvr>
                                        <p:cTn id="7" dur="1000"/>
                                        <p:tgtEl>
                                          <p:spTgt spid="120"/>
                                        </p:tgtEl>
                                      </p:cBhvr>
                                    </p:animEffect>
                                    <p:anim calcmode="lin" valueType="num">
                                      <p:cBhvr>
                                        <p:cTn id="8" dur="1000" fill="hold"/>
                                        <p:tgtEl>
                                          <p:spTgt spid="120"/>
                                        </p:tgtEl>
                                        <p:attrNameLst>
                                          <p:attrName>ppt_x</p:attrName>
                                        </p:attrNameLst>
                                      </p:cBhvr>
                                      <p:tavLst>
                                        <p:tav tm="0">
                                          <p:val>
                                            <p:strVal val="#ppt_x"/>
                                          </p:val>
                                        </p:tav>
                                        <p:tav tm="100000">
                                          <p:val>
                                            <p:strVal val="#ppt_x"/>
                                          </p:val>
                                        </p:tav>
                                      </p:tavLst>
                                    </p:anim>
                                    <p:anim calcmode="lin" valueType="num">
                                      <p:cBhvr>
                                        <p:cTn id="9" dur="1000" fill="hold"/>
                                        <p:tgtEl>
                                          <p:spTgt spid="1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9"/>
                                        </p:tgtEl>
                                        <p:attrNameLst>
                                          <p:attrName>style.visibility</p:attrName>
                                        </p:attrNameLst>
                                      </p:cBhvr>
                                      <p:to>
                                        <p:strVal val="visible"/>
                                      </p:to>
                                    </p:set>
                                    <p:animEffect transition="in" filter="fade">
                                      <p:cBhvr>
                                        <p:cTn id="12" dur="1000"/>
                                        <p:tgtEl>
                                          <p:spTgt spid="119"/>
                                        </p:tgtEl>
                                      </p:cBhvr>
                                    </p:animEffect>
                                    <p:anim calcmode="lin" valueType="num">
                                      <p:cBhvr>
                                        <p:cTn id="13" dur="1000" fill="hold"/>
                                        <p:tgtEl>
                                          <p:spTgt spid="119"/>
                                        </p:tgtEl>
                                        <p:attrNameLst>
                                          <p:attrName>ppt_x</p:attrName>
                                        </p:attrNameLst>
                                      </p:cBhvr>
                                      <p:tavLst>
                                        <p:tav tm="0">
                                          <p:val>
                                            <p:strVal val="#ppt_x"/>
                                          </p:val>
                                        </p:tav>
                                        <p:tav tm="100000">
                                          <p:val>
                                            <p:strVal val="#ppt_x"/>
                                          </p:val>
                                        </p:tav>
                                      </p:tavLst>
                                    </p:anim>
                                    <p:anim calcmode="lin" valueType="num">
                                      <p:cBhvr>
                                        <p:cTn id="14" dur="1000" fill="hold"/>
                                        <p:tgtEl>
                                          <p:spTgt spid="11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7"/>
                                        </p:tgtEl>
                                        <p:attrNameLst>
                                          <p:attrName>style.visibility</p:attrName>
                                        </p:attrNameLst>
                                      </p:cBhvr>
                                      <p:to>
                                        <p:strVal val="visible"/>
                                      </p:to>
                                    </p:set>
                                    <p:animEffect transition="in" filter="fade">
                                      <p:cBhvr>
                                        <p:cTn id="17" dur="1000"/>
                                        <p:tgtEl>
                                          <p:spTgt spid="117"/>
                                        </p:tgtEl>
                                      </p:cBhvr>
                                    </p:animEffect>
                                    <p:anim calcmode="lin" valueType="num">
                                      <p:cBhvr>
                                        <p:cTn id="18" dur="1000" fill="hold"/>
                                        <p:tgtEl>
                                          <p:spTgt spid="117"/>
                                        </p:tgtEl>
                                        <p:attrNameLst>
                                          <p:attrName>ppt_x</p:attrName>
                                        </p:attrNameLst>
                                      </p:cBhvr>
                                      <p:tavLst>
                                        <p:tav tm="0">
                                          <p:val>
                                            <p:strVal val="#ppt_x"/>
                                          </p:val>
                                        </p:tav>
                                        <p:tav tm="100000">
                                          <p:val>
                                            <p:strVal val="#ppt_x"/>
                                          </p:val>
                                        </p:tav>
                                      </p:tavLst>
                                    </p:anim>
                                    <p:anim calcmode="lin" valueType="num">
                                      <p:cBhvr>
                                        <p:cTn id="19" dur="1000" fill="hold"/>
                                        <p:tgtEl>
                                          <p:spTgt spid="11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28"/>
                                        </p:tgtEl>
                                        <p:attrNameLst>
                                          <p:attrName>style.visibility</p:attrName>
                                        </p:attrNameLst>
                                      </p:cBhvr>
                                      <p:to>
                                        <p:strVal val="visible"/>
                                      </p:to>
                                    </p:set>
                                    <p:animEffect transition="in" filter="fade">
                                      <p:cBhvr>
                                        <p:cTn id="24" dur="1000"/>
                                        <p:tgtEl>
                                          <p:spTgt spid="128"/>
                                        </p:tgtEl>
                                      </p:cBhvr>
                                    </p:animEffect>
                                    <p:anim calcmode="lin" valueType="num">
                                      <p:cBhvr>
                                        <p:cTn id="25" dur="1000" fill="hold"/>
                                        <p:tgtEl>
                                          <p:spTgt spid="128"/>
                                        </p:tgtEl>
                                        <p:attrNameLst>
                                          <p:attrName>ppt_x</p:attrName>
                                        </p:attrNameLst>
                                      </p:cBhvr>
                                      <p:tavLst>
                                        <p:tav tm="0">
                                          <p:val>
                                            <p:strVal val="#ppt_x"/>
                                          </p:val>
                                        </p:tav>
                                        <p:tav tm="100000">
                                          <p:val>
                                            <p:strVal val="#ppt_x"/>
                                          </p:val>
                                        </p:tav>
                                      </p:tavLst>
                                    </p:anim>
                                    <p:anim calcmode="lin" valueType="num">
                                      <p:cBhvr>
                                        <p:cTn id="26" dur="1000" fill="hold"/>
                                        <p:tgtEl>
                                          <p:spTgt spid="1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21"/>
                                        </p:tgtEl>
                                        <p:attrNameLst>
                                          <p:attrName>style.visibility</p:attrName>
                                        </p:attrNameLst>
                                      </p:cBhvr>
                                      <p:to>
                                        <p:strVal val="visible"/>
                                      </p:to>
                                    </p:set>
                                    <p:animEffect transition="in" filter="fade">
                                      <p:cBhvr>
                                        <p:cTn id="29" dur="1000"/>
                                        <p:tgtEl>
                                          <p:spTgt spid="121"/>
                                        </p:tgtEl>
                                      </p:cBhvr>
                                    </p:animEffect>
                                    <p:anim calcmode="lin" valueType="num">
                                      <p:cBhvr>
                                        <p:cTn id="30" dur="1000" fill="hold"/>
                                        <p:tgtEl>
                                          <p:spTgt spid="121"/>
                                        </p:tgtEl>
                                        <p:attrNameLst>
                                          <p:attrName>ppt_x</p:attrName>
                                        </p:attrNameLst>
                                      </p:cBhvr>
                                      <p:tavLst>
                                        <p:tav tm="0">
                                          <p:val>
                                            <p:strVal val="#ppt_x"/>
                                          </p:val>
                                        </p:tav>
                                        <p:tav tm="100000">
                                          <p:val>
                                            <p:strVal val="#ppt_x"/>
                                          </p:val>
                                        </p:tav>
                                      </p:tavLst>
                                    </p:anim>
                                    <p:anim calcmode="lin" valueType="num">
                                      <p:cBhvr>
                                        <p:cTn id="31" dur="1000" fill="hold"/>
                                        <p:tgtEl>
                                          <p:spTgt spid="121"/>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22"/>
                                        </p:tgtEl>
                                        <p:attrNameLst>
                                          <p:attrName>style.visibility</p:attrName>
                                        </p:attrNameLst>
                                      </p:cBhvr>
                                      <p:to>
                                        <p:strVal val="visible"/>
                                      </p:to>
                                    </p:set>
                                    <p:animEffect transition="in" filter="fade">
                                      <p:cBhvr>
                                        <p:cTn id="34" dur="1000"/>
                                        <p:tgtEl>
                                          <p:spTgt spid="122"/>
                                        </p:tgtEl>
                                      </p:cBhvr>
                                    </p:animEffect>
                                    <p:anim calcmode="lin" valueType="num">
                                      <p:cBhvr>
                                        <p:cTn id="35" dur="1000" fill="hold"/>
                                        <p:tgtEl>
                                          <p:spTgt spid="122"/>
                                        </p:tgtEl>
                                        <p:attrNameLst>
                                          <p:attrName>ppt_x</p:attrName>
                                        </p:attrNameLst>
                                      </p:cBhvr>
                                      <p:tavLst>
                                        <p:tav tm="0">
                                          <p:val>
                                            <p:strVal val="#ppt_x"/>
                                          </p:val>
                                        </p:tav>
                                        <p:tav tm="100000">
                                          <p:val>
                                            <p:strVal val="#ppt_x"/>
                                          </p:val>
                                        </p:tav>
                                      </p:tavLst>
                                    </p:anim>
                                    <p:anim calcmode="lin" valueType="num">
                                      <p:cBhvr>
                                        <p:cTn id="36" dur="1000" fill="hold"/>
                                        <p:tgtEl>
                                          <p:spTgt spid="12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24"/>
                                        </p:tgtEl>
                                        <p:attrNameLst>
                                          <p:attrName>style.visibility</p:attrName>
                                        </p:attrNameLst>
                                      </p:cBhvr>
                                      <p:to>
                                        <p:strVal val="visible"/>
                                      </p:to>
                                    </p:set>
                                    <p:animEffect transition="in" filter="fade">
                                      <p:cBhvr>
                                        <p:cTn id="39" dur="1000"/>
                                        <p:tgtEl>
                                          <p:spTgt spid="124"/>
                                        </p:tgtEl>
                                      </p:cBhvr>
                                    </p:animEffect>
                                    <p:anim calcmode="lin" valueType="num">
                                      <p:cBhvr>
                                        <p:cTn id="40" dur="1000" fill="hold"/>
                                        <p:tgtEl>
                                          <p:spTgt spid="124"/>
                                        </p:tgtEl>
                                        <p:attrNameLst>
                                          <p:attrName>ppt_x</p:attrName>
                                        </p:attrNameLst>
                                      </p:cBhvr>
                                      <p:tavLst>
                                        <p:tav tm="0">
                                          <p:val>
                                            <p:strVal val="#ppt_x"/>
                                          </p:val>
                                        </p:tav>
                                        <p:tav tm="100000">
                                          <p:val>
                                            <p:strVal val="#ppt_x"/>
                                          </p:val>
                                        </p:tav>
                                      </p:tavLst>
                                    </p:anim>
                                    <p:anim calcmode="lin" valueType="num">
                                      <p:cBhvr>
                                        <p:cTn id="41" dur="1000" fill="hold"/>
                                        <p:tgtEl>
                                          <p:spTgt spid="124"/>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23"/>
                                        </p:tgtEl>
                                        <p:attrNameLst>
                                          <p:attrName>style.visibility</p:attrName>
                                        </p:attrNameLst>
                                      </p:cBhvr>
                                      <p:to>
                                        <p:strVal val="visible"/>
                                      </p:to>
                                    </p:set>
                                    <p:animEffect transition="in" filter="fade">
                                      <p:cBhvr>
                                        <p:cTn id="44" dur="1000"/>
                                        <p:tgtEl>
                                          <p:spTgt spid="123"/>
                                        </p:tgtEl>
                                      </p:cBhvr>
                                    </p:animEffect>
                                    <p:anim calcmode="lin" valueType="num">
                                      <p:cBhvr>
                                        <p:cTn id="45" dur="1000" fill="hold"/>
                                        <p:tgtEl>
                                          <p:spTgt spid="123"/>
                                        </p:tgtEl>
                                        <p:attrNameLst>
                                          <p:attrName>ppt_x</p:attrName>
                                        </p:attrNameLst>
                                      </p:cBhvr>
                                      <p:tavLst>
                                        <p:tav tm="0">
                                          <p:val>
                                            <p:strVal val="#ppt_x"/>
                                          </p:val>
                                        </p:tav>
                                        <p:tav tm="100000">
                                          <p:val>
                                            <p:strVal val="#ppt_x"/>
                                          </p:val>
                                        </p:tav>
                                      </p:tavLst>
                                    </p:anim>
                                    <p:anim calcmode="lin" valueType="num">
                                      <p:cBhvr>
                                        <p:cTn id="46" dur="1000" fill="hold"/>
                                        <p:tgtEl>
                                          <p:spTgt spid="123"/>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26"/>
                                        </p:tgtEl>
                                        <p:attrNameLst>
                                          <p:attrName>style.visibility</p:attrName>
                                        </p:attrNameLst>
                                      </p:cBhvr>
                                      <p:to>
                                        <p:strVal val="visible"/>
                                      </p:to>
                                    </p:set>
                                    <p:animEffect transition="in" filter="fade">
                                      <p:cBhvr>
                                        <p:cTn id="49" dur="1000"/>
                                        <p:tgtEl>
                                          <p:spTgt spid="126"/>
                                        </p:tgtEl>
                                      </p:cBhvr>
                                    </p:animEffect>
                                    <p:anim calcmode="lin" valueType="num">
                                      <p:cBhvr>
                                        <p:cTn id="50" dur="1000" fill="hold"/>
                                        <p:tgtEl>
                                          <p:spTgt spid="126"/>
                                        </p:tgtEl>
                                        <p:attrNameLst>
                                          <p:attrName>ppt_x</p:attrName>
                                        </p:attrNameLst>
                                      </p:cBhvr>
                                      <p:tavLst>
                                        <p:tav tm="0">
                                          <p:val>
                                            <p:strVal val="#ppt_x"/>
                                          </p:val>
                                        </p:tav>
                                        <p:tav tm="100000">
                                          <p:val>
                                            <p:strVal val="#ppt_x"/>
                                          </p:val>
                                        </p:tav>
                                      </p:tavLst>
                                    </p:anim>
                                    <p:anim calcmode="lin" valueType="num">
                                      <p:cBhvr>
                                        <p:cTn id="51" dur="1000" fill="hold"/>
                                        <p:tgtEl>
                                          <p:spTgt spid="1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p:bldP spid="119" grpId="0" animBg="1"/>
      <p:bldP spid="120" grpId="0"/>
      <p:bldP spid="121" grpId="0"/>
      <p:bldP spid="122" grpId="0" animBg="1"/>
      <p:bldP spid="123" grpId="0" animBg="1"/>
      <p:bldP spid="124" grpId="0"/>
      <p:bldP spid="1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16"/>
          <p:cNvSpPr txBox="1">
            <a:spLocks noGrp="1"/>
          </p:cNvSpPr>
          <p:nvPr>
            <p:ph type="title"/>
          </p:nvPr>
        </p:nvSpPr>
        <p:spPr>
          <a:xfrm>
            <a:off x="1534696" y="804519"/>
            <a:ext cx="9520200" cy="1049100"/>
          </a:xfrm>
          <a:prstGeom prst="rect">
            <a:avLst/>
          </a:prstGeom>
        </p:spPr>
        <p:txBody>
          <a:bodyPr spcFirstLastPara="1" wrap="square" lIns="91425" tIns="45700" rIns="91425" bIns="45700" anchor="b" anchorCtr="0">
            <a:noAutofit/>
          </a:bodyPr>
          <a:lstStyle/>
          <a:p>
            <a:pPr marL="0" lvl="0" indent="0" algn="ctr">
              <a:spcBef>
                <a:spcPts val="0"/>
              </a:spcBef>
              <a:spcAft>
                <a:spcPts val="0"/>
              </a:spcAft>
              <a:buNone/>
            </a:pPr>
            <a:r>
              <a:rPr lang="fr-FR" b="1" u="sng">
                <a:solidFill>
                  <a:schemeClr val="accent1"/>
                </a:solidFill>
              </a:rPr>
              <a:t>2 DIFFÉRENCES ENTRE LES NUCLÉOTIDES DE L’ADN ET L’ARN </a:t>
            </a:r>
            <a:endParaRPr b="1" u="sng">
              <a:solidFill>
                <a:schemeClr val="accent1"/>
              </a:solidFill>
            </a:endParaRPr>
          </a:p>
        </p:txBody>
      </p:sp>
      <p:graphicFrame>
        <p:nvGraphicFramePr>
          <p:cNvPr id="136" name="Google Shape;136;p16"/>
          <p:cNvGraphicFramePr/>
          <p:nvPr>
            <p:extLst>
              <p:ext uri="{D42A27DB-BD31-4B8C-83A1-F6EECF244321}">
                <p14:modId xmlns:p14="http://schemas.microsoft.com/office/powerpoint/2010/main" val="3051087177"/>
              </p:ext>
            </p:extLst>
          </p:nvPr>
        </p:nvGraphicFramePr>
        <p:xfrm>
          <a:off x="952500" y="2254850"/>
          <a:ext cx="10546125" cy="3369850"/>
        </p:xfrm>
        <a:graphic>
          <a:graphicData uri="http://schemas.openxmlformats.org/drawingml/2006/table">
            <a:tbl>
              <a:tblPr>
                <a:noFill/>
                <a:tableStyleId>{4E869D10-B75C-49D6-9D12-35B3E36A7A46}</a:tableStyleId>
              </a:tblPr>
              <a:tblGrid>
                <a:gridCol w="3515375">
                  <a:extLst>
                    <a:ext uri="{9D8B030D-6E8A-4147-A177-3AD203B41FA5}">
                      <a16:colId xmlns:a16="http://schemas.microsoft.com/office/drawing/2014/main" val="20000"/>
                    </a:ext>
                  </a:extLst>
                </a:gridCol>
                <a:gridCol w="3515375">
                  <a:extLst>
                    <a:ext uri="{9D8B030D-6E8A-4147-A177-3AD203B41FA5}">
                      <a16:colId xmlns:a16="http://schemas.microsoft.com/office/drawing/2014/main" val="20001"/>
                    </a:ext>
                  </a:extLst>
                </a:gridCol>
                <a:gridCol w="3515375">
                  <a:extLst>
                    <a:ext uri="{9D8B030D-6E8A-4147-A177-3AD203B41FA5}">
                      <a16:colId xmlns:a16="http://schemas.microsoft.com/office/drawing/2014/main" val="20002"/>
                    </a:ext>
                  </a:extLst>
                </a:gridCol>
              </a:tblGrid>
              <a:tr h="1022950">
                <a:tc>
                  <a:txBody>
                    <a:bodyPr/>
                    <a:lstStyle/>
                    <a:p>
                      <a:pPr marL="0" lvl="0" indent="0">
                        <a:spcBef>
                          <a:spcPts val="0"/>
                        </a:spcBef>
                        <a:spcAft>
                          <a:spcPts val="0"/>
                        </a:spcAft>
                        <a:buNone/>
                      </a:pPr>
                      <a:endParaRPr/>
                    </a:p>
                  </a:txBody>
                  <a:tcPr marL="91425" marR="91425" marT="91425" marB="91425"/>
                </a:tc>
                <a:tc>
                  <a:txBody>
                    <a:bodyPr/>
                    <a:lstStyle/>
                    <a:p>
                      <a:pPr marL="0" lvl="0" indent="0" algn="ctr">
                        <a:spcBef>
                          <a:spcPts val="0"/>
                        </a:spcBef>
                        <a:spcAft>
                          <a:spcPts val="0"/>
                        </a:spcAft>
                        <a:buNone/>
                      </a:pPr>
                      <a:r>
                        <a:rPr lang="fr-FR" sz="4800" u="sng"/>
                        <a:t>ADN</a:t>
                      </a:r>
                      <a:endParaRPr sz="4800" u="sng"/>
                    </a:p>
                  </a:txBody>
                  <a:tcPr marL="91425" marR="91425" marT="91425" marB="91425"/>
                </a:tc>
                <a:tc>
                  <a:txBody>
                    <a:bodyPr/>
                    <a:lstStyle/>
                    <a:p>
                      <a:pPr marL="0" lvl="0" indent="0" algn="ctr">
                        <a:spcBef>
                          <a:spcPts val="0"/>
                        </a:spcBef>
                        <a:spcAft>
                          <a:spcPts val="0"/>
                        </a:spcAft>
                        <a:buNone/>
                      </a:pPr>
                      <a:r>
                        <a:rPr lang="fr-FR" sz="4800" u="sng"/>
                        <a:t>ARN</a:t>
                      </a:r>
                      <a:endParaRPr sz="4800" u="sng"/>
                    </a:p>
                  </a:txBody>
                  <a:tcPr marL="91425" marR="91425" marT="91425" marB="91425"/>
                </a:tc>
                <a:extLst>
                  <a:ext uri="{0D108BD9-81ED-4DB2-BD59-A6C34878D82A}">
                    <a16:rowId xmlns:a16="http://schemas.microsoft.com/office/drawing/2014/main" val="10000"/>
                  </a:ext>
                </a:extLst>
              </a:tr>
              <a:tr h="1013125">
                <a:tc>
                  <a:txBody>
                    <a:bodyPr/>
                    <a:lstStyle/>
                    <a:p>
                      <a:pPr marL="0" lvl="0" indent="0" algn="ctr">
                        <a:spcBef>
                          <a:spcPts val="0"/>
                        </a:spcBef>
                        <a:spcAft>
                          <a:spcPts val="0"/>
                        </a:spcAft>
                        <a:buNone/>
                      </a:pPr>
                      <a:r>
                        <a:rPr lang="fr-FR" sz="3000" u="sng">
                          <a:solidFill>
                            <a:srgbClr val="FF0000"/>
                          </a:solidFill>
                        </a:rPr>
                        <a:t>PENTOSE DIFFÉRENT</a:t>
                      </a:r>
                      <a:endParaRPr sz="3000" u="sng">
                        <a:solidFill>
                          <a:srgbClr val="FF0000"/>
                        </a:solidFill>
                      </a:endParaRPr>
                    </a:p>
                  </a:txBody>
                  <a:tcPr marL="91425" marR="91425" marT="91425" marB="91425"/>
                </a:tc>
                <a:tc>
                  <a:txBody>
                    <a:bodyPr/>
                    <a:lstStyle/>
                    <a:p>
                      <a:pPr marL="0" lvl="0" indent="0" algn="ctr">
                        <a:spcBef>
                          <a:spcPts val="0"/>
                        </a:spcBef>
                        <a:spcAft>
                          <a:spcPts val="0"/>
                        </a:spcAft>
                        <a:buNone/>
                      </a:pPr>
                      <a:r>
                        <a:rPr lang="fr-FR">
                          <a:solidFill>
                            <a:srgbClr val="FF0000"/>
                          </a:solidFill>
                        </a:rPr>
                        <a:t>2’-désoxyribose</a:t>
                      </a:r>
                      <a:endParaRPr>
                        <a:solidFill>
                          <a:srgbClr val="FF0000"/>
                        </a:solidFill>
                      </a:endParaRPr>
                    </a:p>
                    <a:p>
                      <a:pPr marL="0" lvl="0" indent="0" algn="ctr" rtl="0">
                        <a:spcBef>
                          <a:spcPts val="0"/>
                        </a:spcBef>
                        <a:spcAft>
                          <a:spcPts val="0"/>
                        </a:spcAft>
                        <a:buNone/>
                      </a:pPr>
                      <a:r>
                        <a:rPr lang="fr-FR"/>
                        <a:t>(oxygène </a:t>
                      </a:r>
                      <a:r>
                        <a:rPr lang="fr-FR" u="sng"/>
                        <a:t>absent</a:t>
                      </a:r>
                      <a:r>
                        <a:rPr lang="fr-FR"/>
                        <a:t>)</a:t>
                      </a:r>
                      <a:endParaRPr/>
                    </a:p>
                    <a:p>
                      <a:pPr marL="0" lvl="0" indent="0" algn="ctr">
                        <a:spcBef>
                          <a:spcPts val="0"/>
                        </a:spcBef>
                        <a:spcAft>
                          <a:spcPts val="0"/>
                        </a:spcAft>
                        <a:buNone/>
                      </a:pPr>
                      <a:endParaRPr/>
                    </a:p>
                    <a:p>
                      <a:pPr marL="0" lvl="0" indent="0" algn="ctr" rtl="0">
                        <a:spcBef>
                          <a:spcPts val="0"/>
                        </a:spcBef>
                        <a:spcAft>
                          <a:spcPts val="0"/>
                        </a:spcAft>
                        <a:buNone/>
                      </a:pPr>
                      <a:r>
                        <a:rPr lang="fr-FR"/>
                        <a:t>carbone </a:t>
                      </a:r>
                      <a:r>
                        <a:rPr lang="fr-FR">
                          <a:solidFill>
                            <a:srgbClr val="FF0000"/>
                          </a:solidFill>
                        </a:rPr>
                        <a:t>2’</a:t>
                      </a:r>
                      <a:r>
                        <a:rPr lang="fr-FR"/>
                        <a:t> orienté vers le plan de la base</a:t>
                      </a:r>
                      <a:endParaRPr/>
                    </a:p>
                    <a:p>
                      <a:pPr marL="0" lvl="0" indent="0" algn="ctr">
                        <a:spcBef>
                          <a:spcPts val="0"/>
                        </a:spcBef>
                        <a:spcAft>
                          <a:spcPts val="0"/>
                        </a:spcAft>
                        <a:buNone/>
                      </a:pPr>
                      <a:r>
                        <a:rPr lang="fr-FR"/>
                        <a:t>(conformation C</a:t>
                      </a:r>
                      <a:r>
                        <a:rPr lang="fr-FR">
                          <a:solidFill>
                            <a:srgbClr val="FF0000"/>
                          </a:solidFill>
                        </a:rPr>
                        <a:t>2’</a:t>
                      </a:r>
                      <a:r>
                        <a:rPr lang="fr-FR"/>
                        <a:t>-endo)</a:t>
                      </a:r>
                      <a:endParaRPr/>
                    </a:p>
                  </a:txBody>
                  <a:tcPr marL="91425" marR="91425" marT="91425" marB="91425"/>
                </a:tc>
                <a:tc>
                  <a:txBody>
                    <a:bodyPr/>
                    <a:lstStyle/>
                    <a:p>
                      <a:pPr marL="0" lvl="0" indent="0" algn="ctr" rtl="0">
                        <a:spcBef>
                          <a:spcPts val="0"/>
                        </a:spcBef>
                        <a:spcAft>
                          <a:spcPts val="0"/>
                        </a:spcAft>
                        <a:buNone/>
                      </a:pPr>
                      <a:endParaRPr lang="fr-FR" dirty="0">
                        <a:solidFill>
                          <a:srgbClr val="FF0000"/>
                        </a:solidFill>
                      </a:endParaRPr>
                    </a:p>
                  </a:txBody>
                  <a:tcPr marL="91425" marR="91425" marT="91425" marB="91425" anchor="ctr"/>
                </a:tc>
                <a:extLst>
                  <a:ext uri="{0D108BD9-81ED-4DB2-BD59-A6C34878D82A}">
                    <a16:rowId xmlns:a16="http://schemas.microsoft.com/office/drawing/2014/main" val="10001"/>
                  </a:ext>
                </a:extLst>
              </a:tr>
              <a:tr h="983650">
                <a:tc>
                  <a:txBody>
                    <a:bodyPr/>
                    <a:lstStyle/>
                    <a:p>
                      <a:pPr marL="0" lvl="0" indent="0" algn="ctr">
                        <a:spcBef>
                          <a:spcPts val="0"/>
                        </a:spcBef>
                        <a:spcAft>
                          <a:spcPts val="0"/>
                        </a:spcAft>
                        <a:buNone/>
                      </a:pPr>
                      <a:r>
                        <a:rPr lang="fr-FR" sz="3000" u="sng" dirty="0">
                          <a:solidFill>
                            <a:srgbClr val="FF0000"/>
                          </a:solidFill>
                        </a:rPr>
                        <a:t>1 DES </a:t>
                      </a:r>
                      <a:r>
                        <a:rPr lang="fr-FR" sz="3000" u="sng">
                          <a:solidFill>
                            <a:srgbClr val="FF0000"/>
                          </a:solidFill>
                        </a:rPr>
                        <a:t>BASES DIFFÉRENTES</a:t>
                      </a:r>
                      <a:endParaRPr sz="3000" u="sng" dirty="0">
                        <a:solidFill>
                          <a:srgbClr val="FF0000"/>
                        </a:solidFill>
                      </a:endParaRPr>
                    </a:p>
                  </a:txBody>
                  <a:tcPr marL="91425" marR="91425" marT="91425" marB="91425"/>
                </a:tc>
                <a:tc>
                  <a:txBody>
                    <a:bodyPr/>
                    <a:lstStyle/>
                    <a:p>
                      <a:pPr marL="0" lvl="0" indent="0" algn="ctr" rtl="0">
                        <a:spcBef>
                          <a:spcPts val="0"/>
                        </a:spcBef>
                        <a:spcAft>
                          <a:spcPts val="0"/>
                        </a:spcAft>
                        <a:buNone/>
                      </a:pPr>
                      <a:r>
                        <a:rPr lang="fr-FR" dirty="0"/>
                        <a:t>Adénine (A)</a:t>
                      </a:r>
                      <a:endParaRPr dirty="0"/>
                    </a:p>
                    <a:p>
                      <a:pPr marL="0" lvl="0" indent="0" algn="ctr" rtl="0">
                        <a:spcBef>
                          <a:spcPts val="0"/>
                        </a:spcBef>
                        <a:spcAft>
                          <a:spcPts val="0"/>
                        </a:spcAft>
                        <a:buNone/>
                      </a:pPr>
                      <a:r>
                        <a:rPr lang="fr-FR" dirty="0"/>
                        <a:t>Guanine (G)</a:t>
                      </a:r>
                      <a:endParaRPr dirty="0"/>
                    </a:p>
                    <a:p>
                      <a:pPr marL="0" lvl="0" indent="0" algn="ctr" rtl="0">
                        <a:spcBef>
                          <a:spcPts val="0"/>
                        </a:spcBef>
                        <a:spcAft>
                          <a:spcPts val="0"/>
                        </a:spcAft>
                        <a:buNone/>
                      </a:pPr>
                      <a:r>
                        <a:rPr lang="fr-FR" dirty="0"/>
                        <a:t>Cytosine (C)</a:t>
                      </a:r>
                      <a:endParaRPr dirty="0"/>
                    </a:p>
                    <a:p>
                      <a:pPr marL="0" lvl="0" indent="0" algn="ctr">
                        <a:spcBef>
                          <a:spcPts val="0"/>
                        </a:spcBef>
                        <a:spcAft>
                          <a:spcPts val="0"/>
                        </a:spcAft>
                        <a:buNone/>
                      </a:pPr>
                      <a:r>
                        <a:rPr lang="fr-FR" dirty="0">
                          <a:solidFill>
                            <a:srgbClr val="FF0000"/>
                          </a:solidFill>
                        </a:rPr>
                        <a:t>Thymine (T)</a:t>
                      </a:r>
                      <a:endParaRPr dirty="0">
                        <a:solidFill>
                          <a:srgbClr val="FF0000"/>
                        </a:solidFill>
                      </a:endParaRPr>
                    </a:p>
                  </a:txBody>
                  <a:tcPr marL="91425" marR="91425" marT="91425" marB="91425"/>
                </a:tc>
                <a:tc>
                  <a:txBody>
                    <a:bodyPr/>
                    <a:lstStyle/>
                    <a:p>
                      <a:pPr marL="0" lvl="0" indent="0" algn="ctr" rtl="0">
                        <a:spcBef>
                          <a:spcPts val="0"/>
                        </a:spcBef>
                        <a:spcAft>
                          <a:spcPts val="0"/>
                        </a:spcAft>
                        <a:buNone/>
                      </a:pPr>
                      <a:endParaRPr lang="fr-FR" dirty="0"/>
                    </a:p>
                  </a:txBody>
                  <a:tcPr marL="91425" marR="91425" marT="91425" marB="91425"/>
                </a:tc>
                <a:extLst>
                  <a:ext uri="{0D108BD9-81ED-4DB2-BD59-A6C34878D82A}">
                    <a16:rowId xmlns:a16="http://schemas.microsoft.com/office/drawing/2014/main" val="10002"/>
                  </a:ext>
                </a:extLst>
              </a:tr>
            </a:tbl>
          </a:graphicData>
        </a:graphic>
      </p:graphicFrame>
      <p:graphicFrame>
        <p:nvGraphicFramePr>
          <p:cNvPr id="2" name="Tableau 2">
            <a:extLst>
              <a:ext uri="{FF2B5EF4-FFF2-40B4-BE49-F238E27FC236}">
                <a16:creationId xmlns:a16="http://schemas.microsoft.com/office/drawing/2014/main" id="{21E07535-FD6E-4BE6-B85D-E80F429A2337}"/>
              </a:ext>
            </a:extLst>
          </p:cNvPr>
          <p:cNvGraphicFramePr>
            <a:graphicFrameLocks noGrp="1"/>
          </p:cNvGraphicFramePr>
          <p:nvPr>
            <p:extLst>
              <p:ext uri="{D42A27DB-BD31-4B8C-83A1-F6EECF244321}">
                <p14:modId xmlns:p14="http://schemas.microsoft.com/office/powerpoint/2010/main" val="2233131767"/>
              </p:ext>
            </p:extLst>
          </p:nvPr>
        </p:nvGraphicFramePr>
        <p:xfrm>
          <a:off x="7979433" y="3263660"/>
          <a:ext cx="3474214" cy="2285999"/>
        </p:xfrm>
        <a:graphic>
          <a:graphicData uri="http://schemas.openxmlformats.org/drawingml/2006/table">
            <a:tbl>
              <a:tblPr firstRow="1" bandRow="1">
                <a:tableStyleId>{4E869D10-B75C-49D6-9D12-35B3E36A7A46}</a:tableStyleId>
              </a:tblPr>
              <a:tblGrid>
                <a:gridCol w="3474214">
                  <a:extLst>
                    <a:ext uri="{9D8B030D-6E8A-4147-A177-3AD203B41FA5}">
                      <a16:colId xmlns:a16="http://schemas.microsoft.com/office/drawing/2014/main" val="2306724640"/>
                    </a:ext>
                  </a:extLst>
                </a:gridCol>
              </a:tblGrid>
              <a:tr h="1202266">
                <a:tc>
                  <a:txBody>
                    <a:bodyPr/>
                    <a:lstStyle/>
                    <a:p>
                      <a:pPr lvl="0" algn="ctr">
                        <a:buNone/>
                      </a:pPr>
                      <a:r>
                        <a:rPr lang="fr-FR" dirty="0">
                          <a:solidFill>
                            <a:srgbClr val="FF0000"/>
                          </a:solidFill>
                        </a:rPr>
                        <a:t>Ribose</a:t>
                      </a:r>
                    </a:p>
                    <a:p>
                      <a:pPr lvl="0" algn="ctr">
                        <a:buNone/>
                      </a:pPr>
                      <a:r>
                        <a:rPr lang="fr-FR" dirty="0"/>
                        <a:t>(oxygène présent)</a:t>
                      </a:r>
                    </a:p>
                    <a:p>
                      <a:pPr lvl="0" algn="ctr">
                        <a:buNone/>
                      </a:pPr>
                      <a:endParaRPr lang="fr-FR" dirty="0"/>
                    </a:p>
                    <a:p>
                      <a:pPr lvl="0" algn="ctr">
                        <a:buNone/>
                      </a:pPr>
                      <a:r>
                        <a:rPr lang="fr-FR" dirty="0"/>
                        <a:t>carbone</a:t>
                      </a:r>
                      <a:r>
                        <a:rPr lang="fr-FR" dirty="0">
                          <a:solidFill>
                            <a:srgbClr val="FF0000"/>
                          </a:solidFill>
                        </a:rPr>
                        <a:t> 3’</a:t>
                      </a:r>
                      <a:r>
                        <a:rPr lang="fr-FR" dirty="0"/>
                        <a:t> orienté vers le plan de la base</a:t>
                      </a:r>
                    </a:p>
                    <a:p>
                      <a:pPr lvl="0" algn="ctr">
                        <a:buNone/>
                      </a:pPr>
                      <a:r>
                        <a:rPr lang="fr-FR" dirty="0"/>
                        <a:t>(conformation C</a:t>
                      </a:r>
                      <a:r>
                        <a:rPr lang="fr-FR" dirty="0">
                          <a:solidFill>
                            <a:srgbClr val="FF0000"/>
                          </a:solidFill>
                        </a:rPr>
                        <a:t>3’</a:t>
                      </a:r>
                      <a:r>
                        <a:rPr lang="fr-FR" dirty="0"/>
                        <a:t>-endo)</a:t>
                      </a:r>
                    </a:p>
                  </a:txBody>
                  <a:tcPr/>
                </a:tc>
                <a:extLst>
                  <a:ext uri="{0D108BD9-81ED-4DB2-BD59-A6C34878D82A}">
                    <a16:rowId xmlns:a16="http://schemas.microsoft.com/office/drawing/2014/main" val="1509385538"/>
                  </a:ext>
                </a:extLst>
              </a:tr>
              <a:tr h="1083733">
                <a:tc>
                  <a:txBody>
                    <a:bodyPr/>
                    <a:lstStyle/>
                    <a:p>
                      <a:pPr lvl="0" algn="ctr">
                        <a:buNone/>
                      </a:pPr>
                      <a:r>
                        <a:rPr lang="fr-FR" dirty="0"/>
                        <a:t>Adénine (A)</a:t>
                      </a:r>
                    </a:p>
                    <a:p>
                      <a:pPr lvl="0" algn="ctr">
                        <a:buNone/>
                      </a:pPr>
                      <a:r>
                        <a:rPr lang="fr-FR" dirty="0"/>
                        <a:t>Guanine (G)</a:t>
                      </a:r>
                    </a:p>
                    <a:p>
                      <a:pPr lvl="0" algn="ctr">
                        <a:buNone/>
                      </a:pPr>
                      <a:r>
                        <a:rPr lang="fr-FR" dirty="0"/>
                        <a:t>Cytosine (C)</a:t>
                      </a:r>
                    </a:p>
                    <a:p>
                      <a:pPr lvl="0" algn="ctr">
                        <a:buNone/>
                      </a:pPr>
                      <a:r>
                        <a:rPr lang="fr-FR" dirty="0">
                          <a:solidFill>
                            <a:srgbClr val="FF0000"/>
                          </a:solidFill>
                        </a:rPr>
                        <a:t>Uracile    (U)</a:t>
                      </a:r>
                    </a:p>
                  </a:txBody>
                  <a:tcPr/>
                </a:tc>
                <a:extLst>
                  <a:ext uri="{0D108BD9-81ED-4DB2-BD59-A6C34878D82A}">
                    <a16:rowId xmlns:a16="http://schemas.microsoft.com/office/drawing/2014/main" val="1481585960"/>
                  </a:ext>
                </a:extLst>
              </a:tr>
            </a:tbl>
          </a:graphicData>
        </a:graphic>
      </p:graphicFrame>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7"/>
          <p:cNvSpPr txBox="1">
            <a:spLocks noGrp="1"/>
          </p:cNvSpPr>
          <p:nvPr>
            <p:ph type="body" idx="1"/>
          </p:nvPr>
        </p:nvSpPr>
        <p:spPr>
          <a:xfrm>
            <a:off x="1534696" y="665832"/>
            <a:ext cx="9520200" cy="34506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fr-FR" dirty="0"/>
              <a:t>ADN ET ARN FORMENT UNE SUITE DE LETTRES ( EX: ACCCAAGGTCTG )</a:t>
            </a:r>
            <a:endParaRPr dirty="0"/>
          </a:p>
          <a:p>
            <a:pPr marL="0" lvl="0" indent="0" algn="ctr" rtl="0">
              <a:spcBef>
                <a:spcPts val="1000"/>
              </a:spcBef>
              <a:spcAft>
                <a:spcPts val="0"/>
              </a:spcAft>
              <a:buNone/>
            </a:pPr>
            <a:r>
              <a:rPr lang="fr-FR" dirty="0"/>
              <a:t>CORRESPONDANT À LEUR STRUCTURE </a:t>
            </a:r>
            <a:r>
              <a:rPr lang="fr-FR" u="sng" dirty="0"/>
              <a:t>PRIMAIRE </a:t>
            </a:r>
            <a:endParaRPr u="sng" dirty="0"/>
          </a:p>
          <a:p>
            <a:pPr marL="0" lvl="0" indent="0" algn="ctr" rtl="0">
              <a:spcBef>
                <a:spcPts val="1000"/>
              </a:spcBef>
              <a:spcAft>
                <a:spcPts val="0"/>
              </a:spcAft>
              <a:buNone/>
            </a:pPr>
            <a:endParaRPr dirty="0"/>
          </a:p>
          <a:p>
            <a:pPr marL="0" lvl="0" indent="0" algn="ctr" rtl="0">
              <a:spcBef>
                <a:spcPts val="1000"/>
              </a:spcBef>
              <a:spcAft>
                <a:spcPts val="0"/>
              </a:spcAft>
              <a:buNone/>
            </a:pPr>
            <a:r>
              <a:rPr lang="fr-FR" dirty="0">
                <a:solidFill>
                  <a:srgbClr val="FF0000"/>
                </a:solidFill>
              </a:rPr>
              <a:t>MAIS </a:t>
            </a:r>
            <a:endParaRPr dirty="0">
              <a:solidFill>
                <a:srgbClr val="FF0000"/>
              </a:solidFill>
            </a:endParaRPr>
          </a:p>
          <a:p>
            <a:pPr marL="0" lvl="0" indent="0" algn="ctr" rtl="0">
              <a:spcBef>
                <a:spcPts val="1000"/>
              </a:spcBef>
              <a:spcAft>
                <a:spcPts val="0"/>
              </a:spcAft>
              <a:buNone/>
            </a:pPr>
            <a:r>
              <a:rPr lang="fr-FR" dirty="0">
                <a:solidFill>
                  <a:srgbClr val="FF0000"/>
                </a:solidFill>
              </a:rPr>
              <a:t>ATTENTION </a:t>
            </a:r>
            <a:endParaRPr dirty="0">
              <a:solidFill>
                <a:srgbClr val="FF0000"/>
              </a:solidFill>
            </a:endParaRPr>
          </a:p>
          <a:p>
            <a:pPr marL="0" lvl="0" indent="0" algn="ctr" rtl="0">
              <a:spcBef>
                <a:spcPts val="1000"/>
              </a:spcBef>
              <a:spcAft>
                <a:spcPts val="0"/>
              </a:spcAft>
              <a:buNone/>
            </a:pPr>
            <a:r>
              <a:rPr lang="fr-FR" dirty="0">
                <a:solidFill>
                  <a:srgbClr val="FF0000"/>
                </a:solidFill>
              </a:rPr>
              <a:t>ILS ONT UN SENS ET SE LISENT DANS LE SENS</a:t>
            </a:r>
            <a:r>
              <a:rPr lang="fr-FR" u="sng" dirty="0">
                <a:solidFill>
                  <a:srgbClr val="FF0000"/>
                </a:solidFill>
              </a:rPr>
              <a:t> 5’-3’</a:t>
            </a:r>
            <a:r>
              <a:rPr lang="fr-FR" dirty="0">
                <a:solidFill>
                  <a:srgbClr val="FF0000"/>
                </a:solidFill>
              </a:rPr>
              <a:t> </a:t>
            </a:r>
            <a:endParaRPr dirty="0">
              <a:solidFill>
                <a:srgbClr val="FF0000"/>
              </a:solidFill>
            </a:endParaRPr>
          </a:p>
          <a:p>
            <a:pPr marL="0" lvl="0" indent="0" algn="ctr" rtl="0">
              <a:spcBef>
                <a:spcPts val="1000"/>
              </a:spcBef>
              <a:spcAft>
                <a:spcPts val="0"/>
              </a:spcAft>
              <a:buNone/>
            </a:pPr>
            <a:r>
              <a:rPr lang="fr-FR" dirty="0">
                <a:solidFill>
                  <a:srgbClr val="FF0000"/>
                </a:solidFill>
              </a:rPr>
              <a:t>LA LECTURE SE FAIT DONC  DANS LE SENS INVERSE</a:t>
            </a:r>
            <a:endParaRPr dirty="0">
              <a:solidFill>
                <a:srgbClr val="FF0000"/>
              </a:solidFill>
            </a:endParaRPr>
          </a:p>
          <a:p>
            <a:pPr marL="0" lvl="0" indent="0" algn="ctr" rtl="0">
              <a:spcBef>
                <a:spcPts val="1000"/>
              </a:spcBef>
              <a:spcAft>
                <a:spcPts val="0"/>
              </a:spcAft>
              <a:buNone/>
            </a:pPr>
            <a:r>
              <a:rPr lang="fr-FR" dirty="0">
                <a:solidFill>
                  <a:srgbClr val="FF0000"/>
                </a:solidFill>
              </a:rPr>
              <a:t>( EXTRÉMITÉ 5’-PHOSPHATE → EXTRÉMITÉ 3’-OH LIBRE )</a:t>
            </a:r>
            <a:endParaRPr dirty="0">
              <a:solidFill>
                <a:srgbClr val="FF0000"/>
              </a:solidFill>
            </a:endParaRPr>
          </a:p>
          <a:p>
            <a:pPr marL="0" lvl="0" indent="0" algn="ctr">
              <a:spcBef>
                <a:spcPts val="1000"/>
              </a:spcBef>
              <a:spcAft>
                <a:spcPts val="0"/>
              </a:spcAft>
              <a:buNone/>
            </a:pPr>
            <a:r>
              <a:rPr lang="fr-FR" dirty="0">
                <a:solidFill>
                  <a:srgbClr val="FF0000"/>
                </a:solidFill>
              </a:rPr>
              <a:t>(5’-ACCCAAGGTCTG-3’</a:t>
            </a:r>
            <a:r>
              <a:rPr lang="fr-FR" dirty="0"/>
              <a:t> </a:t>
            </a:r>
            <a:r>
              <a:rPr lang="fr-FR" dirty="0">
                <a:solidFill>
                  <a:srgbClr val="FF0000"/>
                </a:solidFill>
              </a:rPr>
              <a:t>)</a:t>
            </a:r>
            <a:endParaRPr dirty="0">
              <a:solidFill>
                <a:srgbClr val="FF0000"/>
              </a:solidFill>
            </a:endParaRPr>
          </a:p>
        </p:txBody>
      </p:sp>
      <p:pic>
        <p:nvPicPr>
          <p:cNvPr id="142" name="Google Shape;142;p17"/>
          <p:cNvPicPr preferRelativeResize="0"/>
          <p:nvPr/>
        </p:nvPicPr>
        <p:blipFill>
          <a:blip r:embed="rId3">
            <a:alphaModFix/>
          </a:blip>
          <a:stretch>
            <a:fillRect/>
          </a:stretch>
        </p:blipFill>
        <p:spPr>
          <a:xfrm rot="5208027">
            <a:off x="66172" y="3659336"/>
            <a:ext cx="2628476" cy="1478526"/>
          </a:xfrm>
          <a:prstGeom prst="rect">
            <a:avLst/>
          </a:prstGeom>
          <a:noFill/>
          <a:ln>
            <a:noFill/>
          </a:ln>
        </p:spPr>
      </p:pic>
      <p:sp>
        <p:nvSpPr>
          <p:cNvPr id="143" name="Google Shape;143;p17"/>
          <p:cNvSpPr/>
          <p:nvPr/>
        </p:nvSpPr>
        <p:spPr>
          <a:xfrm>
            <a:off x="685800" y="2321175"/>
            <a:ext cx="1506300" cy="1094700"/>
          </a:xfrm>
          <a:prstGeom prst="wedgeEllipseCallout">
            <a:avLst>
              <a:gd name="adj1" fmla="val -20833"/>
              <a:gd name="adj2" fmla="val 625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a:t>COMPRIS !!!</a:t>
            </a:r>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41">
                                            <p:txEl>
                                              <p:pRg st="3" end="3"/>
                                            </p:txEl>
                                          </p:spTgt>
                                        </p:tgtEl>
                                        <p:attrNameLst>
                                          <p:attrName>style.visibility</p:attrName>
                                        </p:attrNameLst>
                                      </p:cBhvr>
                                      <p:to>
                                        <p:strVal val="visible"/>
                                      </p:to>
                                    </p:set>
                                    <p:animEffect transition="in" filter="circle(in)">
                                      <p:cBhvr>
                                        <p:cTn id="7" dur="2000"/>
                                        <p:tgtEl>
                                          <p:spTgt spid="141">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141">
                                            <p:txEl>
                                              <p:pRg st="4" end="4"/>
                                            </p:txEl>
                                          </p:spTgt>
                                        </p:tgtEl>
                                        <p:attrNameLst>
                                          <p:attrName>style.visibility</p:attrName>
                                        </p:attrNameLst>
                                      </p:cBhvr>
                                      <p:to>
                                        <p:strVal val="visible"/>
                                      </p:to>
                                    </p:set>
                                    <p:animEffect transition="in" filter="circle(in)">
                                      <p:cBhvr>
                                        <p:cTn id="10" dur="2000"/>
                                        <p:tgtEl>
                                          <p:spTgt spid="141">
                                            <p:txEl>
                                              <p:pRg st="4" end="4"/>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41">
                                            <p:txEl>
                                              <p:pRg st="5" end="5"/>
                                            </p:txEl>
                                          </p:spTgt>
                                        </p:tgtEl>
                                        <p:attrNameLst>
                                          <p:attrName>style.visibility</p:attrName>
                                        </p:attrNameLst>
                                      </p:cBhvr>
                                      <p:to>
                                        <p:strVal val="visible"/>
                                      </p:to>
                                    </p:set>
                                    <p:animEffect transition="in" filter="circle(in)">
                                      <p:cBhvr>
                                        <p:cTn id="13" dur="2000"/>
                                        <p:tgtEl>
                                          <p:spTgt spid="141">
                                            <p:txEl>
                                              <p:pRg st="5" end="5"/>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141">
                                            <p:txEl>
                                              <p:pRg st="6" end="6"/>
                                            </p:txEl>
                                          </p:spTgt>
                                        </p:tgtEl>
                                        <p:attrNameLst>
                                          <p:attrName>style.visibility</p:attrName>
                                        </p:attrNameLst>
                                      </p:cBhvr>
                                      <p:to>
                                        <p:strVal val="visible"/>
                                      </p:to>
                                    </p:set>
                                    <p:animEffect transition="in" filter="circle(in)">
                                      <p:cBhvr>
                                        <p:cTn id="16" dur="2000"/>
                                        <p:tgtEl>
                                          <p:spTgt spid="141">
                                            <p:txEl>
                                              <p:pRg st="6" end="6"/>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141">
                                            <p:txEl>
                                              <p:pRg st="7" end="7"/>
                                            </p:txEl>
                                          </p:spTgt>
                                        </p:tgtEl>
                                        <p:attrNameLst>
                                          <p:attrName>style.visibility</p:attrName>
                                        </p:attrNameLst>
                                      </p:cBhvr>
                                      <p:to>
                                        <p:strVal val="visible"/>
                                      </p:to>
                                    </p:set>
                                    <p:animEffect transition="in" filter="circle(in)">
                                      <p:cBhvr>
                                        <p:cTn id="19" dur="2000"/>
                                        <p:tgtEl>
                                          <p:spTgt spid="141">
                                            <p:txEl>
                                              <p:pRg st="7" end="7"/>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141">
                                            <p:txEl>
                                              <p:pRg st="8" end="8"/>
                                            </p:txEl>
                                          </p:spTgt>
                                        </p:tgtEl>
                                        <p:attrNameLst>
                                          <p:attrName>style.visibility</p:attrName>
                                        </p:attrNameLst>
                                      </p:cBhvr>
                                      <p:to>
                                        <p:strVal val="visible"/>
                                      </p:to>
                                    </p:set>
                                    <p:animEffect transition="in" filter="circle(in)">
                                      <p:cBhvr>
                                        <p:cTn id="22" dur="2000"/>
                                        <p:tgtEl>
                                          <p:spTgt spid="14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8"/>
          <p:cNvSpPr txBox="1">
            <a:spLocks noGrp="1"/>
          </p:cNvSpPr>
          <p:nvPr>
            <p:ph type="title"/>
          </p:nvPr>
        </p:nvSpPr>
        <p:spPr>
          <a:xfrm>
            <a:off x="1534696" y="804519"/>
            <a:ext cx="9520200" cy="1049100"/>
          </a:xfrm>
          <a:prstGeom prst="rect">
            <a:avLst/>
          </a:prstGeom>
        </p:spPr>
        <p:txBody>
          <a:bodyPr spcFirstLastPara="1" wrap="square" lIns="91425" tIns="45700" rIns="91425" bIns="45700" anchor="b" anchorCtr="0">
            <a:noAutofit/>
          </a:bodyPr>
          <a:lstStyle/>
          <a:p>
            <a:pPr marL="0" lvl="0" indent="0" algn="ctr">
              <a:spcBef>
                <a:spcPts val="0"/>
              </a:spcBef>
              <a:spcAft>
                <a:spcPts val="0"/>
              </a:spcAft>
              <a:buNone/>
            </a:pPr>
            <a:r>
              <a:rPr lang="fr-FR" u="sng">
                <a:solidFill>
                  <a:srgbClr val="38761D"/>
                </a:solidFill>
              </a:rPr>
              <a:t>2 travaux ont précédé et aidé à l’élucidation de la structure secondaire de l’ADN</a:t>
            </a:r>
            <a:endParaRPr u="sng">
              <a:solidFill>
                <a:srgbClr val="38761D"/>
              </a:solidFill>
            </a:endParaRPr>
          </a:p>
        </p:txBody>
      </p:sp>
      <p:sp>
        <p:nvSpPr>
          <p:cNvPr id="149" name="Google Shape;149;p18"/>
          <p:cNvSpPr txBox="1">
            <a:spLocks noGrp="1"/>
          </p:cNvSpPr>
          <p:nvPr>
            <p:ph type="body" idx="1"/>
          </p:nvPr>
        </p:nvSpPr>
        <p:spPr>
          <a:xfrm>
            <a:off x="1534700" y="2015725"/>
            <a:ext cx="9577800" cy="3450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dirty="0"/>
              <a:t>- Étude de la composition en base de l’ADN:</a:t>
            </a:r>
            <a:endParaRPr dirty="0"/>
          </a:p>
          <a:p>
            <a:pPr marL="0" lvl="0" indent="0" rtl="0">
              <a:spcBef>
                <a:spcPts val="1000"/>
              </a:spcBef>
              <a:spcAft>
                <a:spcPts val="0"/>
              </a:spcAft>
              <a:buNone/>
            </a:pPr>
            <a:r>
              <a:rPr lang="fr-FR" dirty="0"/>
              <a:t>   * 2 constantes </a:t>
            </a:r>
            <a:r>
              <a:rPr lang="fr-FR" dirty="0">
                <a:solidFill>
                  <a:srgbClr val="FF0000"/>
                </a:solidFill>
              </a:rPr>
              <a:t>A=T</a:t>
            </a:r>
            <a:r>
              <a:rPr lang="fr-FR" dirty="0"/>
              <a:t> et </a:t>
            </a:r>
            <a:r>
              <a:rPr lang="fr-FR" dirty="0">
                <a:solidFill>
                  <a:srgbClr val="FF0000"/>
                </a:solidFill>
              </a:rPr>
              <a:t>C=G → </a:t>
            </a:r>
            <a:r>
              <a:rPr lang="fr-FR" dirty="0"/>
              <a:t> A/T et G/C = 1</a:t>
            </a:r>
            <a:endParaRPr dirty="0"/>
          </a:p>
          <a:p>
            <a:pPr marL="0" lvl="0" indent="0" rtl="0">
              <a:spcBef>
                <a:spcPts val="1000"/>
              </a:spcBef>
              <a:spcAft>
                <a:spcPts val="0"/>
              </a:spcAft>
              <a:buNone/>
            </a:pPr>
            <a:r>
              <a:rPr lang="fr-FR" dirty="0"/>
              <a:t>   * </a:t>
            </a:r>
            <a:r>
              <a:rPr lang="fr-FR" dirty="0">
                <a:solidFill>
                  <a:srgbClr val="FF0000"/>
                </a:solidFill>
              </a:rPr>
              <a:t>(A+T)/(C+G) → Spécifique d’une espèce donnée</a:t>
            </a:r>
            <a:endParaRPr dirty="0">
              <a:solidFill>
                <a:srgbClr val="FF0000"/>
              </a:solidFill>
            </a:endParaRPr>
          </a:p>
          <a:p>
            <a:pPr marL="0" lvl="0" indent="0" rtl="0">
              <a:spcBef>
                <a:spcPts val="1000"/>
              </a:spcBef>
              <a:spcAft>
                <a:spcPts val="0"/>
              </a:spcAft>
              <a:buNone/>
            </a:pPr>
            <a:r>
              <a:rPr lang="fr-FR" dirty="0">
                <a:solidFill>
                  <a:srgbClr val="000000"/>
                </a:solidFill>
              </a:rPr>
              <a:t>- Étude de diffraction des rayons X par l’ADN:</a:t>
            </a:r>
            <a:endParaRPr dirty="0">
              <a:solidFill>
                <a:srgbClr val="000000"/>
              </a:solidFill>
            </a:endParaRPr>
          </a:p>
          <a:p>
            <a:pPr marL="0" lvl="0" indent="0" rtl="0">
              <a:spcBef>
                <a:spcPts val="1000"/>
              </a:spcBef>
              <a:spcAft>
                <a:spcPts val="0"/>
              </a:spcAft>
              <a:buNone/>
            </a:pPr>
            <a:r>
              <a:rPr lang="fr-FR" dirty="0">
                <a:solidFill>
                  <a:srgbClr val="000000"/>
                </a:solidFill>
              </a:rPr>
              <a:t>   * L’ADN possède une structure </a:t>
            </a:r>
            <a:r>
              <a:rPr lang="fr-FR" dirty="0">
                <a:solidFill>
                  <a:srgbClr val="FF0000"/>
                </a:solidFill>
              </a:rPr>
              <a:t>d’hélice</a:t>
            </a:r>
            <a:r>
              <a:rPr lang="fr-FR" dirty="0">
                <a:solidFill>
                  <a:srgbClr val="000000"/>
                </a:solidFill>
              </a:rPr>
              <a:t> avec un </a:t>
            </a:r>
            <a:r>
              <a:rPr lang="fr-FR" b="1" u="sng" dirty="0">
                <a:solidFill>
                  <a:srgbClr val="FF0000"/>
                </a:solidFill>
              </a:rPr>
              <a:t>DIAMÈTRE CONSTANT 2 nm</a:t>
            </a:r>
            <a:endParaRPr b="1" u="sng" dirty="0">
              <a:solidFill>
                <a:srgbClr val="FF0000"/>
              </a:solidFill>
            </a:endParaRPr>
          </a:p>
          <a:p>
            <a:pPr marL="0" lvl="0" indent="0" rtl="0">
              <a:spcBef>
                <a:spcPts val="1000"/>
              </a:spcBef>
              <a:spcAft>
                <a:spcPts val="0"/>
              </a:spcAft>
              <a:buNone/>
            </a:pPr>
            <a:r>
              <a:rPr lang="fr-FR" dirty="0">
                <a:solidFill>
                  <a:srgbClr val="000000"/>
                </a:solidFill>
              </a:rPr>
              <a:t>   * Le squelette sucre-phosphate à </a:t>
            </a:r>
            <a:r>
              <a:rPr lang="fr-FR" u="sng" dirty="0">
                <a:solidFill>
                  <a:srgbClr val="000000"/>
                </a:solidFill>
              </a:rPr>
              <a:t>l’extérieur</a:t>
            </a:r>
            <a:r>
              <a:rPr lang="fr-FR" dirty="0">
                <a:solidFill>
                  <a:srgbClr val="000000"/>
                </a:solidFill>
              </a:rPr>
              <a:t> / Les bases à </a:t>
            </a:r>
            <a:r>
              <a:rPr lang="fr-FR" u="sng" dirty="0">
                <a:solidFill>
                  <a:srgbClr val="000000"/>
                </a:solidFill>
              </a:rPr>
              <a:t>l’intérieur</a:t>
            </a:r>
            <a:endParaRPr u="sng" dirty="0">
              <a:solidFill>
                <a:srgbClr val="000000"/>
              </a:solidFill>
            </a:endParaRPr>
          </a:p>
          <a:p>
            <a:pPr marL="0" lvl="0" indent="0">
              <a:spcBef>
                <a:spcPts val="1000"/>
              </a:spcBef>
              <a:spcAft>
                <a:spcPts val="0"/>
              </a:spcAft>
              <a:buNone/>
            </a:pPr>
            <a:r>
              <a:rPr lang="fr-FR" dirty="0">
                <a:solidFill>
                  <a:srgbClr val="000000"/>
                </a:solidFill>
              </a:rPr>
              <a:t>   * Le nombre de brins formant cette hélice est </a:t>
            </a:r>
            <a:r>
              <a:rPr lang="fr-FR" u="sng" dirty="0" err="1">
                <a:solidFill>
                  <a:srgbClr val="000000"/>
                </a:solidFill>
              </a:rPr>
              <a:t>INdéterminée</a:t>
            </a:r>
            <a:endParaRPr u="sng" dirty="0">
              <a:solidFill>
                <a:srgbClr val="000000"/>
              </a:solidFill>
            </a:endParaRPr>
          </a:p>
        </p:txBody>
      </p:sp>
      <p:pic>
        <p:nvPicPr>
          <p:cNvPr id="150" name="Google Shape;150;p18"/>
          <p:cNvPicPr preferRelativeResize="0"/>
          <p:nvPr/>
        </p:nvPicPr>
        <p:blipFill>
          <a:blip r:embed="rId3">
            <a:alphaModFix/>
          </a:blip>
          <a:stretch>
            <a:fillRect/>
          </a:stretch>
        </p:blipFill>
        <p:spPr>
          <a:xfrm>
            <a:off x="8774475" y="2208700"/>
            <a:ext cx="2579400" cy="1467395"/>
          </a:xfrm>
          <a:prstGeom prst="rect">
            <a:avLst/>
          </a:prstGeom>
          <a:noFill/>
          <a:ln>
            <a:noFill/>
          </a:ln>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49">
                                            <p:txEl>
                                              <p:pRg st="3" end="3"/>
                                            </p:txEl>
                                          </p:spTgt>
                                        </p:tgtEl>
                                        <p:attrNameLst>
                                          <p:attrName>style.visibility</p:attrName>
                                        </p:attrNameLst>
                                      </p:cBhvr>
                                      <p:to>
                                        <p:strVal val="visible"/>
                                      </p:to>
                                    </p:set>
                                    <p:animEffect transition="in" filter="wheel(1)">
                                      <p:cBhvr>
                                        <p:cTn id="7" dur="2000"/>
                                        <p:tgtEl>
                                          <p:spTgt spid="149">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149">
                                            <p:txEl>
                                              <p:pRg st="4" end="4"/>
                                            </p:txEl>
                                          </p:spTgt>
                                        </p:tgtEl>
                                        <p:attrNameLst>
                                          <p:attrName>style.visibility</p:attrName>
                                        </p:attrNameLst>
                                      </p:cBhvr>
                                      <p:to>
                                        <p:strVal val="visible"/>
                                      </p:to>
                                    </p:set>
                                    <p:animEffect transition="in" filter="wheel(1)">
                                      <p:cBhvr>
                                        <p:cTn id="10" dur="2000"/>
                                        <p:tgtEl>
                                          <p:spTgt spid="149">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149">
                                            <p:txEl>
                                              <p:pRg st="5" end="5"/>
                                            </p:txEl>
                                          </p:spTgt>
                                        </p:tgtEl>
                                        <p:attrNameLst>
                                          <p:attrName>style.visibility</p:attrName>
                                        </p:attrNameLst>
                                      </p:cBhvr>
                                      <p:to>
                                        <p:strVal val="visible"/>
                                      </p:to>
                                    </p:set>
                                    <p:animEffect transition="in" filter="wheel(1)">
                                      <p:cBhvr>
                                        <p:cTn id="13" dur="2000"/>
                                        <p:tgtEl>
                                          <p:spTgt spid="149">
                                            <p:txEl>
                                              <p:pRg st="5" end="5"/>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149">
                                            <p:txEl>
                                              <p:pRg st="6" end="6"/>
                                            </p:txEl>
                                          </p:spTgt>
                                        </p:tgtEl>
                                        <p:attrNameLst>
                                          <p:attrName>style.visibility</p:attrName>
                                        </p:attrNameLst>
                                      </p:cBhvr>
                                      <p:to>
                                        <p:strVal val="visible"/>
                                      </p:to>
                                    </p:set>
                                    <p:animEffect transition="in" filter="wheel(1)">
                                      <p:cBhvr>
                                        <p:cTn id="16" dur="2000"/>
                                        <p:tgtEl>
                                          <p:spTgt spid="14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9"/>
          <p:cNvSpPr txBox="1">
            <a:spLocks noGrp="1"/>
          </p:cNvSpPr>
          <p:nvPr>
            <p:ph type="title"/>
          </p:nvPr>
        </p:nvSpPr>
        <p:spPr>
          <a:xfrm>
            <a:off x="1667271" y="611669"/>
            <a:ext cx="9520200" cy="1049100"/>
          </a:xfrm>
          <a:prstGeom prst="rect">
            <a:avLst/>
          </a:prstGeom>
        </p:spPr>
        <p:txBody>
          <a:bodyPr spcFirstLastPara="1" wrap="square" lIns="91425" tIns="45700" rIns="91425" bIns="45700" anchor="b" anchorCtr="0">
            <a:noAutofit/>
          </a:bodyPr>
          <a:lstStyle/>
          <a:p>
            <a:pPr marL="0" lvl="0" indent="0">
              <a:spcBef>
                <a:spcPts val="0"/>
              </a:spcBef>
              <a:spcAft>
                <a:spcPts val="0"/>
              </a:spcAft>
              <a:buNone/>
            </a:pPr>
            <a:r>
              <a:rPr lang="fr-FR" u="sng">
                <a:solidFill>
                  <a:srgbClr val="38761D"/>
                </a:solidFill>
              </a:rPr>
              <a:t>Watson et Crick et le modèle de la double hélice</a:t>
            </a:r>
            <a:endParaRPr u="sng">
              <a:solidFill>
                <a:srgbClr val="38761D"/>
              </a:solidFill>
            </a:endParaRPr>
          </a:p>
        </p:txBody>
      </p:sp>
      <p:sp>
        <p:nvSpPr>
          <p:cNvPr id="156" name="Google Shape;156;p19"/>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a:t>Les paires de bases obéissent au </a:t>
            </a:r>
            <a:r>
              <a:rPr lang="fr-FR" b="1" u="sng">
                <a:solidFill>
                  <a:srgbClr val="FF0000"/>
                </a:solidFill>
              </a:rPr>
              <a:t>PRINCIPE DE COMPLÉMENTARITÉ</a:t>
            </a:r>
            <a:r>
              <a:rPr lang="fr-FR"/>
              <a:t>:</a:t>
            </a:r>
            <a:endParaRPr/>
          </a:p>
          <a:p>
            <a:pPr marL="0" lvl="0" indent="0" rtl="0">
              <a:spcBef>
                <a:spcPts val="1000"/>
              </a:spcBef>
              <a:spcAft>
                <a:spcPts val="0"/>
              </a:spcAft>
              <a:buNone/>
            </a:pPr>
            <a:r>
              <a:rPr lang="fr-FR"/>
              <a:t>Une purine s’associe avec une pyrimidine et d’après les ratios A/T  et G/C = 1</a:t>
            </a:r>
            <a:endParaRPr/>
          </a:p>
          <a:p>
            <a:pPr marL="0" lvl="0" indent="0" rtl="0">
              <a:spcBef>
                <a:spcPts val="1000"/>
              </a:spcBef>
              <a:spcAft>
                <a:spcPts val="0"/>
              </a:spcAft>
              <a:buNone/>
            </a:pPr>
            <a:r>
              <a:rPr lang="fr-FR">
                <a:solidFill>
                  <a:srgbClr val="FF0000"/>
                </a:solidFill>
              </a:rPr>
              <a:t>A s’apparie avec T ( 2 LH entre ) C s’apparie avec G ( 3 LH entre )</a:t>
            </a:r>
            <a:r>
              <a:rPr lang="fr-FR"/>
              <a:t> </a:t>
            </a:r>
            <a:endParaRPr/>
          </a:p>
          <a:p>
            <a:pPr marL="0" lvl="0" indent="0" rtl="0">
              <a:spcBef>
                <a:spcPts val="1000"/>
              </a:spcBef>
              <a:spcAft>
                <a:spcPts val="0"/>
              </a:spcAft>
              <a:buNone/>
            </a:pPr>
            <a:r>
              <a:rPr lang="fr-FR"/>
              <a:t>Les bases de brins s’associent par des </a:t>
            </a:r>
            <a:r>
              <a:rPr lang="fr-FR" u="sng">
                <a:solidFill>
                  <a:srgbClr val="FF0000"/>
                </a:solidFill>
              </a:rPr>
              <a:t>liaisons hydrogènes</a:t>
            </a:r>
            <a:r>
              <a:rPr lang="fr-FR"/>
              <a:t> (LH) </a:t>
            </a:r>
            <a:endParaRPr/>
          </a:p>
          <a:p>
            <a:pPr marL="0" lvl="0" indent="0" rtl="0">
              <a:spcBef>
                <a:spcPts val="1000"/>
              </a:spcBef>
              <a:spcAft>
                <a:spcPts val="0"/>
              </a:spcAft>
              <a:buNone/>
            </a:pPr>
            <a:endParaRPr/>
          </a:p>
          <a:p>
            <a:pPr marL="0" lvl="0" indent="0">
              <a:spcBef>
                <a:spcPts val="1000"/>
              </a:spcBef>
              <a:spcAft>
                <a:spcPts val="0"/>
              </a:spcAft>
              <a:buNone/>
            </a:pPr>
            <a:r>
              <a:rPr lang="fr-FR"/>
              <a:t>L’hélice contient 2 brins d’ADN </a:t>
            </a:r>
            <a:r>
              <a:rPr lang="fr-FR" u="sng">
                <a:solidFill>
                  <a:srgbClr val="FF0000"/>
                </a:solidFill>
              </a:rPr>
              <a:t>ANTIPARALLÈLES</a:t>
            </a:r>
            <a:r>
              <a:rPr lang="fr-FR"/>
              <a:t> cad orienté en sens inverse</a:t>
            </a:r>
            <a:endParaRPr/>
          </a:p>
        </p:txBody>
      </p:sp>
      <p:pic>
        <p:nvPicPr>
          <p:cNvPr id="157" name="Google Shape;157;p19"/>
          <p:cNvPicPr preferRelativeResize="0"/>
          <p:nvPr/>
        </p:nvPicPr>
        <p:blipFill>
          <a:blip r:embed="rId3">
            <a:alphaModFix/>
          </a:blip>
          <a:stretch>
            <a:fillRect/>
          </a:stretch>
        </p:blipFill>
        <p:spPr>
          <a:xfrm rot="1846254">
            <a:off x="10527543" y="3030815"/>
            <a:ext cx="807588" cy="1420416"/>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0"/>
          <p:cNvSpPr txBox="1">
            <a:spLocks noGrp="1"/>
          </p:cNvSpPr>
          <p:nvPr>
            <p:ph type="title"/>
          </p:nvPr>
        </p:nvSpPr>
        <p:spPr>
          <a:xfrm>
            <a:off x="1534696" y="346494"/>
            <a:ext cx="9520200" cy="1049100"/>
          </a:xfrm>
          <a:prstGeom prst="rect">
            <a:avLst/>
          </a:prstGeom>
        </p:spPr>
        <p:txBody>
          <a:bodyPr spcFirstLastPara="1" wrap="square" lIns="91425" tIns="45700" rIns="91425" bIns="45700" anchor="b" anchorCtr="0">
            <a:noAutofit/>
          </a:bodyPr>
          <a:lstStyle/>
          <a:p>
            <a:pPr marL="0" lvl="0" indent="0">
              <a:spcBef>
                <a:spcPts val="0"/>
              </a:spcBef>
              <a:spcAft>
                <a:spcPts val="0"/>
              </a:spcAft>
              <a:buClr>
                <a:schemeClr val="dk1"/>
              </a:buClr>
              <a:buSzPts val="1100"/>
              <a:buFont typeface="Arial"/>
              <a:buNone/>
            </a:pPr>
            <a:r>
              <a:rPr lang="fr-FR" u="sng" dirty="0">
                <a:solidFill>
                  <a:srgbClr val="38761D"/>
                </a:solidFill>
              </a:rPr>
              <a:t>Watson et Crick et le modèle de la double hélice 2</a:t>
            </a:r>
            <a:endParaRPr dirty="0"/>
          </a:p>
        </p:txBody>
      </p:sp>
      <p:sp>
        <p:nvSpPr>
          <p:cNvPr id="163" name="Google Shape;163;p20"/>
          <p:cNvSpPr txBox="1">
            <a:spLocks noGrp="1"/>
          </p:cNvSpPr>
          <p:nvPr>
            <p:ph type="body" idx="1"/>
          </p:nvPr>
        </p:nvSpPr>
        <p:spPr>
          <a:xfrm>
            <a:off x="715100" y="1786700"/>
            <a:ext cx="9855000" cy="4239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dirty="0"/>
              <a:t>L’hélice possède </a:t>
            </a:r>
            <a:r>
              <a:rPr lang="fr-FR" u="sng" dirty="0"/>
              <a:t>2 sillons</a:t>
            </a:r>
            <a:r>
              <a:rPr lang="fr-FR" dirty="0"/>
              <a:t> car les angles entre les liaisons glycosidiques sont différents</a:t>
            </a:r>
            <a:endParaRPr/>
          </a:p>
          <a:p>
            <a:pPr marL="0" lvl="0" indent="0" rtl="0">
              <a:spcBef>
                <a:spcPts val="1000"/>
              </a:spcBef>
              <a:spcAft>
                <a:spcPts val="0"/>
              </a:spcAft>
              <a:buNone/>
            </a:pPr>
            <a:r>
              <a:rPr lang="fr-FR" b="1" dirty="0"/>
              <a:t>Dedans, les bases exposent des sites donneurs (D) et accepteurs (A) d’ Hydrogènes (H) pour former des LH avec des protéines (P)</a:t>
            </a:r>
            <a:endParaRPr b="1"/>
          </a:p>
          <a:p>
            <a:pPr marL="0" lvl="0" indent="0" rtl="0">
              <a:spcBef>
                <a:spcPts val="1000"/>
              </a:spcBef>
              <a:spcAft>
                <a:spcPts val="0"/>
              </a:spcAft>
              <a:buNone/>
            </a:pPr>
            <a:r>
              <a:rPr lang="fr-FR" u="sng" dirty="0">
                <a:solidFill>
                  <a:srgbClr val="FF0000"/>
                </a:solidFill>
              </a:rPr>
              <a:t>Sillon majeur</a:t>
            </a:r>
            <a:r>
              <a:rPr lang="fr-FR" dirty="0"/>
              <a:t> :</a:t>
            </a:r>
            <a:r>
              <a:rPr lang="fr-FR" sz="1400" dirty="0"/>
              <a:t> </a:t>
            </a:r>
            <a:r>
              <a:rPr lang="fr-FR" dirty="0"/>
              <a:t>240° /  P spécifiques EX : P pour la régulation des gènes : TATA BOX</a:t>
            </a:r>
            <a:endParaRPr/>
          </a:p>
          <a:p>
            <a:pPr marL="0" lvl="0" indent="0" rtl="0">
              <a:spcBef>
                <a:spcPts val="1000"/>
              </a:spcBef>
              <a:spcAft>
                <a:spcPts val="0"/>
              </a:spcAft>
              <a:buNone/>
            </a:pPr>
            <a:r>
              <a:rPr lang="fr-FR" u="sng" dirty="0">
                <a:solidFill>
                  <a:srgbClr val="FF0000"/>
                </a:solidFill>
              </a:rPr>
              <a:t>Sillon mineur</a:t>
            </a:r>
            <a:r>
              <a:rPr lang="fr-FR" dirty="0"/>
              <a:t> : 120° / </a:t>
            </a:r>
            <a:r>
              <a:rPr lang="fr-FR" sz="2400" b="1" u="sng" dirty="0">
                <a:solidFill>
                  <a:srgbClr val="FF0000"/>
                </a:solidFill>
              </a:rPr>
              <a:t>Histones = P spécifique du sillon Mineur </a:t>
            </a:r>
            <a:endParaRPr/>
          </a:p>
          <a:p>
            <a:pPr marL="0" lvl="0" indent="0" rtl="0">
              <a:spcBef>
                <a:spcPts val="1000"/>
              </a:spcBef>
              <a:spcAft>
                <a:spcPts val="0"/>
              </a:spcAft>
              <a:buNone/>
            </a:pPr>
            <a:r>
              <a:rPr lang="fr-FR" dirty="0"/>
              <a:t>Les Histones conditionnent la structure </a:t>
            </a:r>
            <a:r>
              <a:rPr lang="fr-FR" u="sng" dirty="0"/>
              <a:t>tertiaire</a:t>
            </a:r>
            <a:r>
              <a:rPr lang="fr-FR" dirty="0"/>
              <a:t> de l’ADN car elle s’enroule autour d’un </a:t>
            </a:r>
            <a:r>
              <a:rPr lang="fr-FR" u="sng" dirty="0"/>
              <a:t>octamère</a:t>
            </a:r>
            <a:r>
              <a:rPr lang="fr-FR" dirty="0"/>
              <a:t> d’histones formé de 4 paires (H2A,H2B,H3,H4) = </a:t>
            </a:r>
            <a:r>
              <a:rPr lang="fr-FR" b="1" u="sng" dirty="0">
                <a:solidFill>
                  <a:srgbClr val="FF0000"/>
                </a:solidFill>
              </a:rPr>
              <a:t>NUCLÉOSOME</a:t>
            </a:r>
            <a:endParaRPr b="1" u="sng">
              <a:solidFill>
                <a:srgbClr val="FF0000"/>
              </a:solidFill>
            </a:endParaRPr>
          </a:p>
          <a:p>
            <a:pPr marL="0" lvl="0" indent="0" rtl="0">
              <a:spcBef>
                <a:spcPts val="1000"/>
              </a:spcBef>
              <a:spcAft>
                <a:spcPts val="0"/>
              </a:spcAft>
              <a:buNone/>
            </a:pPr>
            <a:r>
              <a:rPr lang="fr-FR" dirty="0">
                <a:solidFill>
                  <a:srgbClr val="000000"/>
                </a:solidFill>
              </a:rPr>
              <a:t>HISTONES= domaine central globulaire commun + queue N-terminal variable </a:t>
            </a:r>
            <a:endParaRPr>
              <a:solidFill>
                <a:srgbClr val="000000"/>
              </a:solidFill>
            </a:endParaRPr>
          </a:p>
          <a:p>
            <a:pPr marL="0" lvl="0" indent="0" rtl="0">
              <a:spcBef>
                <a:spcPts val="1000"/>
              </a:spcBef>
              <a:spcAft>
                <a:spcPts val="0"/>
              </a:spcAft>
              <a:buNone/>
            </a:pPr>
            <a:r>
              <a:rPr lang="fr-FR" dirty="0">
                <a:solidFill>
                  <a:srgbClr val="000000"/>
                </a:solidFill>
              </a:rPr>
              <a:t>→ riches en AA basiques ( Lysine + Arginine ) chargés positivement</a:t>
            </a:r>
            <a:endParaRPr dirty="0">
              <a:solidFill>
                <a:srgbClr val="000000"/>
              </a:solidFill>
            </a:endParaRPr>
          </a:p>
          <a:p>
            <a:pPr marL="0" lvl="0" indent="0" rtl="0">
              <a:spcBef>
                <a:spcPts val="1000"/>
              </a:spcBef>
              <a:spcAft>
                <a:spcPts val="0"/>
              </a:spcAft>
              <a:buNone/>
            </a:pPr>
            <a:endParaRPr/>
          </a:p>
          <a:p>
            <a:pPr marL="0" lvl="0" indent="0">
              <a:spcBef>
                <a:spcPts val="1000"/>
              </a:spcBef>
              <a:spcAft>
                <a:spcPts val="0"/>
              </a:spcAft>
              <a:buNone/>
            </a:pPr>
            <a:endParaRPr/>
          </a:p>
        </p:txBody>
      </p:sp>
      <p:pic>
        <p:nvPicPr>
          <p:cNvPr id="164" name="Google Shape;164;p20"/>
          <p:cNvPicPr preferRelativeResize="0"/>
          <p:nvPr/>
        </p:nvPicPr>
        <p:blipFill>
          <a:blip r:embed="rId3">
            <a:alphaModFix/>
          </a:blip>
          <a:stretch>
            <a:fillRect/>
          </a:stretch>
        </p:blipFill>
        <p:spPr>
          <a:xfrm rot="5400006">
            <a:off x="9783563" y="3359465"/>
            <a:ext cx="3067875" cy="1349894"/>
          </a:xfrm>
          <a:prstGeom prst="rect">
            <a:avLst/>
          </a:prstGeom>
          <a:noFill/>
          <a:ln>
            <a:noFill/>
          </a:ln>
        </p:spPr>
      </p:pic>
    </p:spTree>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21"/>
          <p:cNvSpPr txBox="1">
            <a:spLocks noGrp="1"/>
          </p:cNvSpPr>
          <p:nvPr>
            <p:ph type="title"/>
          </p:nvPr>
        </p:nvSpPr>
        <p:spPr>
          <a:xfrm>
            <a:off x="1534696" y="804519"/>
            <a:ext cx="9520200" cy="1049100"/>
          </a:xfrm>
          <a:prstGeom prst="rect">
            <a:avLst/>
          </a:prstGeom>
        </p:spPr>
        <p:txBody>
          <a:bodyPr spcFirstLastPara="1" wrap="square" lIns="91425" tIns="45700" rIns="91425" bIns="45700" anchor="b" anchorCtr="0">
            <a:noAutofit/>
          </a:bodyPr>
          <a:lstStyle/>
          <a:p>
            <a:pPr marL="0" lvl="0" indent="0" algn="ctr">
              <a:spcBef>
                <a:spcPts val="0"/>
              </a:spcBef>
              <a:spcAft>
                <a:spcPts val="0"/>
              </a:spcAft>
              <a:buNone/>
            </a:pPr>
            <a:r>
              <a:rPr lang="fr-FR" sz="4800" b="1" i="1" u="sng" dirty="0">
                <a:solidFill>
                  <a:srgbClr val="38761D"/>
                </a:solidFill>
              </a:rPr>
              <a:t>CHANGEMENT</a:t>
            </a:r>
            <a:endParaRPr sz="4800" b="1" i="1" u="sng" dirty="0">
              <a:solidFill>
                <a:srgbClr val="38761D"/>
              </a:solidFill>
            </a:endParaRPr>
          </a:p>
        </p:txBody>
      </p:sp>
      <p:sp>
        <p:nvSpPr>
          <p:cNvPr id="170" name="Google Shape;170;p21"/>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a:spcBef>
                <a:spcPts val="1000"/>
              </a:spcBef>
              <a:spcAft>
                <a:spcPts val="0"/>
              </a:spcAft>
              <a:buNone/>
            </a:pPr>
            <a:endParaRPr/>
          </a:p>
        </p:txBody>
      </p:sp>
      <p:pic>
        <p:nvPicPr>
          <p:cNvPr id="171" name="Google Shape;171;p21"/>
          <p:cNvPicPr preferRelativeResize="0"/>
          <p:nvPr/>
        </p:nvPicPr>
        <p:blipFill>
          <a:blip r:embed="rId3">
            <a:alphaModFix/>
          </a:blip>
          <a:stretch>
            <a:fillRect/>
          </a:stretch>
        </p:blipFill>
        <p:spPr>
          <a:xfrm>
            <a:off x="4278425" y="2220075"/>
            <a:ext cx="4032750" cy="2226075"/>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22"/>
          <p:cNvPicPr preferRelativeResize="0"/>
          <p:nvPr/>
        </p:nvPicPr>
        <p:blipFill>
          <a:blip r:embed="rId3">
            <a:alphaModFix/>
          </a:blip>
          <a:stretch>
            <a:fillRect/>
          </a:stretch>
        </p:blipFill>
        <p:spPr>
          <a:xfrm>
            <a:off x="2350275" y="2398525"/>
            <a:ext cx="7376276" cy="2880600"/>
          </a:xfrm>
          <a:prstGeom prst="rect">
            <a:avLst/>
          </a:prstGeom>
          <a:noFill/>
          <a:ln>
            <a:noFill/>
          </a:ln>
        </p:spPr>
      </p:pic>
      <p:cxnSp>
        <p:nvCxnSpPr>
          <p:cNvPr id="177" name="Google Shape;177;p22"/>
          <p:cNvCxnSpPr/>
          <p:nvPr/>
        </p:nvCxnSpPr>
        <p:spPr>
          <a:xfrm rot="10800000" flipH="1">
            <a:off x="1868175" y="4459475"/>
            <a:ext cx="1699500" cy="337500"/>
          </a:xfrm>
          <a:prstGeom prst="straightConnector1">
            <a:avLst/>
          </a:prstGeom>
          <a:noFill/>
          <a:ln w="9525" cap="flat" cmpd="sng">
            <a:solidFill>
              <a:schemeClr val="dk2"/>
            </a:solidFill>
            <a:prstDash val="solid"/>
            <a:round/>
            <a:headEnd type="none" w="med" len="med"/>
            <a:tailEnd type="triangle" w="med" len="med"/>
          </a:ln>
        </p:spPr>
      </p:cxnSp>
      <p:cxnSp>
        <p:nvCxnSpPr>
          <p:cNvPr id="178" name="Google Shape;178;p22"/>
          <p:cNvCxnSpPr/>
          <p:nvPr/>
        </p:nvCxnSpPr>
        <p:spPr>
          <a:xfrm>
            <a:off x="2892650" y="1952550"/>
            <a:ext cx="1434300" cy="1530600"/>
          </a:xfrm>
          <a:prstGeom prst="straightConnector1">
            <a:avLst/>
          </a:prstGeom>
          <a:noFill/>
          <a:ln w="9525" cap="flat" cmpd="sng">
            <a:solidFill>
              <a:schemeClr val="dk2"/>
            </a:solidFill>
            <a:prstDash val="solid"/>
            <a:round/>
            <a:headEnd type="none" w="med" len="med"/>
            <a:tailEnd type="triangle" w="med" len="med"/>
          </a:ln>
        </p:spPr>
      </p:cxnSp>
      <p:cxnSp>
        <p:nvCxnSpPr>
          <p:cNvPr id="179" name="Google Shape;179;p22"/>
          <p:cNvCxnSpPr/>
          <p:nvPr/>
        </p:nvCxnSpPr>
        <p:spPr>
          <a:xfrm rot="10800000" flipH="1">
            <a:off x="3989450" y="4326825"/>
            <a:ext cx="542400" cy="1145100"/>
          </a:xfrm>
          <a:prstGeom prst="straightConnector1">
            <a:avLst/>
          </a:prstGeom>
          <a:noFill/>
          <a:ln w="9525" cap="flat" cmpd="sng">
            <a:solidFill>
              <a:schemeClr val="dk2"/>
            </a:solidFill>
            <a:prstDash val="solid"/>
            <a:round/>
            <a:headEnd type="none" w="med" len="med"/>
            <a:tailEnd type="triangle" w="med" len="med"/>
          </a:ln>
        </p:spPr>
      </p:cxnSp>
      <p:cxnSp>
        <p:nvCxnSpPr>
          <p:cNvPr id="180" name="Google Shape;180;p22"/>
          <p:cNvCxnSpPr/>
          <p:nvPr/>
        </p:nvCxnSpPr>
        <p:spPr>
          <a:xfrm flipH="1">
            <a:off x="5712875" y="1988700"/>
            <a:ext cx="108600" cy="1277700"/>
          </a:xfrm>
          <a:prstGeom prst="straightConnector1">
            <a:avLst/>
          </a:prstGeom>
          <a:noFill/>
          <a:ln w="9525" cap="flat" cmpd="sng">
            <a:solidFill>
              <a:schemeClr val="dk2"/>
            </a:solidFill>
            <a:prstDash val="solid"/>
            <a:round/>
            <a:headEnd type="none" w="med" len="med"/>
            <a:tailEnd type="triangle" w="med" len="med"/>
          </a:ln>
        </p:spPr>
      </p:cxnSp>
      <p:cxnSp>
        <p:nvCxnSpPr>
          <p:cNvPr id="181" name="Google Shape;181;p22"/>
          <p:cNvCxnSpPr/>
          <p:nvPr/>
        </p:nvCxnSpPr>
        <p:spPr>
          <a:xfrm flipH="1">
            <a:off x="6942400" y="1771750"/>
            <a:ext cx="1036500" cy="1253400"/>
          </a:xfrm>
          <a:prstGeom prst="straightConnector1">
            <a:avLst/>
          </a:prstGeom>
          <a:noFill/>
          <a:ln w="9525" cap="flat" cmpd="sng">
            <a:solidFill>
              <a:schemeClr val="dk2"/>
            </a:solidFill>
            <a:prstDash val="solid"/>
            <a:round/>
            <a:headEnd type="none" w="med" len="med"/>
            <a:tailEnd type="triangle" w="med" len="med"/>
          </a:ln>
        </p:spPr>
      </p:cxnSp>
      <p:cxnSp>
        <p:nvCxnSpPr>
          <p:cNvPr id="182" name="Google Shape;182;p22"/>
          <p:cNvCxnSpPr/>
          <p:nvPr/>
        </p:nvCxnSpPr>
        <p:spPr>
          <a:xfrm rot="10800000">
            <a:off x="7183300" y="4736750"/>
            <a:ext cx="518400" cy="831600"/>
          </a:xfrm>
          <a:prstGeom prst="straightConnector1">
            <a:avLst/>
          </a:prstGeom>
          <a:noFill/>
          <a:ln w="9525" cap="flat" cmpd="sng">
            <a:solidFill>
              <a:schemeClr val="dk2"/>
            </a:solidFill>
            <a:prstDash val="solid"/>
            <a:round/>
            <a:headEnd type="none" w="med" len="med"/>
            <a:tailEnd type="triangle" w="med" len="med"/>
          </a:ln>
        </p:spPr>
      </p:cxnSp>
      <p:cxnSp>
        <p:nvCxnSpPr>
          <p:cNvPr id="183" name="Google Shape;183;p22"/>
          <p:cNvCxnSpPr/>
          <p:nvPr/>
        </p:nvCxnSpPr>
        <p:spPr>
          <a:xfrm flipH="1">
            <a:off x="8159775" y="2663650"/>
            <a:ext cx="1940400" cy="795600"/>
          </a:xfrm>
          <a:prstGeom prst="straightConnector1">
            <a:avLst/>
          </a:prstGeom>
          <a:noFill/>
          <a:ln w="9525" cap="flat" cmpd="sng">
            <a:solidFill>
              <a:schemeClr val="dk2"/>
            </a:solidFill>
            <a:prstDash val="solid"/>
            <a:round/>
            <a:headEnd type="none" w="med" len="med"/>
            <a:tailEnd type="triangle" w="med" len="med"/>
          </a:ln>
        </p:spPr>
      </p:cxnSp>
      <p:cxnSp>
        <p:nvCxnSpPr>
          <p:cNvPr id="184" name="Google Shape;184;p22"/>
          <p:cNvCxnSpPr/>
          <p:nvPr/>
        </p:nvCxnSpPr>
        <p:spPr>
          <a:xfrm rot="10800000">
            <a:off x="8943125" y="4230600"/>
            <a:ext cx="1301700" cy="361500"/>
          </a:xfrm>
          <a:prstGeom prst="straightConnector1">
            <a:avLst/>
          </a:prstGeom>
          <a:noFill/>
          <a:ln w="9525" cap="flat" cmpd="sng">
            <a:solidFill>
              <a:schemeClr val="dk2"/>
            </a:solidFill>
            <a:prstDash val="solid"/>
            <a:round/>
            <a:headEnd type="none" w="med" len="med"/>
            <a:tailEnd type="triangle" w="med" len="med"/>
          </a:ln>
        </p:spPr>
      </p:cxnSp>
      <p:sp>
        <p:nvSpPr>
          <p:cNvPr id="185" name="Google Shape;185;p22"/>
          <p:cNvSpPr txBox="1"/>
          <p:nvPr/>
        </p:nvSpPr>
        <p:spPr>
          <a:xfrm>
            <a:off x="1844025" y="1542675"/>
            <a:ext cx="1747800" cy="361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dirty="0"/>
              <a:t>NUCLÉOSOME</a:t>
            </a:r>
            <a:endParaRPr u="sng" dirty="0"/>
          </a:p>
        </p:txBody>
      </p:sp>
      <p:sp>
        <p:nvSpPr>
          <p:cNvPr id="186" name="Google Shape;186;p22"/>
          <p:cNvSpPr txBox="1"/>
          <p:nvPr/>
        </p:nvSpPr>
        <p:spPr>
          <a:xfrm>
            <a:off x="855700" y="4616200"/>
            <a:ext cx="1157100" cy="5304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dirty="0"/>
              <a:t>ADN NU</a:t>
            </a:r>
            <a:endParaRPr u="sng" dirty="0"/>
          </a:p>
        </p:txBody>
      </p:sp>
      <p:sp>
        <p:nvSpPr>
          <p:cNvPr id="187" name="Google Shape;187;p22"/>
          <p:cNvSpPr txBox="1"/>
          <p:nvPr/>
        </p:nvSpPr>
        <p:spPr>
          <a:xfrm>
            <a:off x="3145775" y="5568350"/>
            <a:ext cx="1699500" cy="277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dirty="0"/>
              <a:t>ADN LINKER</a:t>
            </a:r>
            <a:endParaRPr u="sng" dirty="0"/>
          </a:p>
        </p:txBody>
      </p:sp>
      <p:sp>
        <p:nvSpPr>
          <p:cNvPr id="188" name="Google Shape;188;p22"/>
          <p:cNvSpPr txBox="1"/>
          <p:nvPr/>
        </p:nvSpPr>
        <p:spPr>
          <a:xfrm>
            <a:off x="6797725" y="5664775"/>
            <a:ext cx="2579400" cy="2772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a:t>CHARPENTE PROTÉIQUE</a:t>
            </a:r>
            <a:endParaRPr u="sng"/>
          </a:p>
        </p:txBody>
      </p:sp>
      <p:sp>
        <p:nvSpPr>
          <p:cNvPr id="189" name="Google Shape;189;p22"/>
          <p:cNvSpPr txBox="1"/>
          <p:nvPr/>
        </p:nvSpPr>
        <p:spPr>
          <a:xfrm>
            <a:off x="5001900" y="1181175"/>
            <a:ext cx="1699500" cy="530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u="sng"/>
              <a:t>SOLÉNOÏDE</a:t>
            </a:r>
            <a:endParaRPr u="sng"/>
          </a:p>
          <a:p>
            <a:pPr marL="0" lvl="0" indent="0" algn="ctr">
              <a:spcBef>
                <a:spcPts val="0"/>
              </a:spcBef>
              <a:spcAft>
                <a:spcPts val="0"/>
              </a:spcAft>
              <a:buNone/>
            </a:pPr>
            <a:r>
              <a:rPr lang="fr-FR"/>
              <a:t>( 1 tour d’hélice = 6 nucléosomes)</a:t>
            </a:r>
            <a:endParaRPr/>
          </a:p>
        </p:txBody>
      </p:sp>
      <p:sp>
        <p:nvSpPr>
          <p:cNvPr id="190" name="Google Shape;190;p22"/>
          <p:cNvSpPr txBox="1"/>
          <p:nvPr/>
        </p:nvSpPr>
        <p:spPr>
          <a:xfrm>
            <a:off x="7370275" y="1181175"/>
            <a:ext cx="1434300" cy="3615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u="sng"/>
              <a:t>BOUCLE DE CHROMATINE</a:t>
            </a:r>
            <a:endParaRPr u="sng"/>
          </a:p>
        </p:txBody>
      </p:sp>
      <p:sp>
        <p:nvSpPr>
          <p:cNvPr id="191" name="Google Shape;191;p22"/>
          <p:cNvSpPr txBox="1"/>
          <p:nvPr/>
        </p:nvSpPr>
        <p:spPr>
          <a:xfrm>
            <a:off x="10317125" y="2314125"/>
            <a:ext cx="1615200" cy="5304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endParaRPr/>
          </a:p>
        </p:txBody>
      </p:sp>
      <p:sp>
        <p:nvSpPr>
          <p:cNvPr id="192" name="Google Shape;192;p22"/>
          <p:cNvSpPr txBox="1"/>
          <p:nvPr/>
        </p:nvSpPr>
        <p:spPr>
          <a:xfrm>
            <a:off x="10100175" y="2350350"/>
            <a:ext cx="1542900" cy="5544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dirty="0"/>
              <a:t>CHROMATIDE</a:t>
            </a:r>
            <a:endParaRPr u="sng" dirty="0"/>
          </a:p>
        </p:txBody>
      </p:sp>
      <p:sp>
        <p:nvSpPr>
          <p:cNvPr id="193" name="Google Shape;193;p22"/>
          <p:cNvSpPr txBox="1"/>
          <p:nvPr/>
        </p:nvSpPr>
        <p:spPr>
          <a:xfrm>
            <a:off x="10377375" y="4616200"/>
            <a:ext cx="1699500" cy="5304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u="sng" dirty="0"/>
              <a:t>CHROMOSOME À 2 CHROMATIDES</a:t>
            </a:r>
            <a:endParaRPr u="sng" dirty="0"/>
          </a:p>
        </p:txBody>
      </p:sp>
      <p:sp>
        <p:nvSpPr>
          <p:cNvPr id="194" name="Google Shape;194;p22"/>
          <p:cNvSpPr txBox="1"/>
          <p:nvPr/>
        </p:nvSpPr>
        <p:spPr>
          <a:xfrm>
            <a:off x="1675300" y="289275"/>
            <a:ext cx="6580800" cy="361500"/>
          </a:xfrm>
          <a:prstGeom prst="rect">
            <a:avLst/>
          </a:prstGeom>
          <a:noFill/>
          <a:ln>
            <a:noFill/>
          </a:ln>
        </p:spPr>
        <p:txBody>
          <a:bodyPr spcFirstLastPara="1" wrap="square" lIns="91425" tIns="91425" rIns="91425" bIns="91425" anchor="t" anchorCtr="0">
            <a:noAutofit/>
          </a:bodyPr>
          <a:lstStyle/>
          <a:p>
            <a:pPr marL="0" lvl="0" indent="0">
              <a:spcBef>
                <a:spcPts val="0"/>
              </a:spcBef>
              <a:spcAft>
                <a:spcPts val="0"/>
              </a:spcAft>
              <a:buNone/>
            </a:pPr>
            <a:r>
              <a:rPr lang="fr-FR" dirty="0"/>
              <a:t>NUCLEOSOMES + ADN LINKER = </a:t>
            </a:r>
            <a:r>
              <a:rPr lang="fr-FR" u="sng" dirty="0"/>
              <a:t>FIBRE DE CHROMATINE</a:t>
            </a:r>
            <a:r>
              <a:rPr lang="fr-FR" dirty="0"/>
              <a:t> ( collier de perle )</a:t>
            </a:r>
            <a:endParaRPr dirty="0"/>
          </a:p>
        </p:txBody>
      </p:sp>
      <p:cxnSp>
        <p:nvCxnSpPr>
          <p:cNvPr id="195" name="Google Shape;195;p22"/>
          <p:cNvCxnSpPr/>
          <p:nvPr/>
        </p:nvCxnSpPr>
        <p:spPr>
          <a:xfrm flipH="1">
            <a:off x="4797075" y="687000"/>
            <a:ext cx="361500" cy="1964700"/>
          </a:xfrm>
          <a:prstGeom prst="straightConnector1">
            <a:avLst/>
          </a:prstGeom>
          <a:noFill/>
          <a:ln w="9525" cap="flat" cmpd="sng">
            <a:solidFill>
              <a:schemeClr val="dk2"/>
            </a:solidFill>
            <a:prstDash val="solid"/>
            <a:round/>
            <a:headEnd type="none" w="med" len="med"/>
            <a:tailEnd type="triangle" w="med" len="med"/>
          </a:ln>
        </p:spPr>
      </p:cxnSp>
    </p:spTree>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23"/>
          <p:cNvSpPr txBox="1">
            <a:spLocks noGrp="1"/>
          </p:cNvSpPr>
          <p:nvPr>
            <p:ph type="title"/>
          </p:nvPr>
        </p:nvSpPr>
        <p:spPr>
          <a:xfrm>
            <a:off x="1619046" y="421219"/>
            <a:ext cx="9520200" cy="10491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r>
              <a:rPr lang="fr-FR" b="1" u="sng" dirty="0">
                <a:solidFill>
                  <a:srgbClr val="38761D"/>
                </a:solidFill>
              </a:rPr>
              <a:t>LA COMPACTION DE L’ADN EST VARIABLE</a:t>
            </a:r>
            <a:endParaRPr b="1" u="sng" dirty="0">
              <a:solidFill>
                <a:srgbClr val="38761D"/>
              </a:solidFill>
            </a:endParaRPr>
          </a:p>
        </p:txBody>
      </p:sp>
      <p:sp>
        <p:nvSpPr>
          <p:cNvPr id="201" name="Google Shape;201;p23"/>
          <p:cNvSpPr txBox="1"/>
          <p:nvPr/>
        </p:nvSpPr>
        <p:spPr>
          <a:xfrm>
            <a:off x="253125" y="2169475"/>
            <a:ext cx="2736000" cy="7713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3000" b="1" u="sng" dirty="0">
                <a:solidFill>
                  <a:srgbClr val="FF0000"/>
                </a:solidFill>
              </a:rPr>
              <a:t>DANS LE TEMPS</a:t>
            </a:r>
            <a:endParaRPr sz="3000" b="1" u="sng" dirty="0">
              <a:solidFill>
                <a:srgbClr val="FF0000"/>
              </a:solidFill>
            </a:endParaRPr>
          </a:p>
        </p:txBody>
      </p:sp>
      <p:graphicFrame>
        <p:nvGraphicFramePr>
          <p:cNvPr id="202" name="Google Shape;202;p23"/>
          <p:cNvGraphicFramePr/>
          <p:nvPr/>
        </p:nvGraphicFramePr>
        <p:xfrm>
          <a:off x="2989125" y="1952400"/>
          <a:ext cx="8250400" cy="1462980"/>
        </p:xfrm>
        <a:graphic>
          <a:graphicData uri="http://schemas.openxmlformats.org/drawingml/2006/table">
            <a:tbl>
              <a:tblPr>
                <a:noFill/>
                <a:tableStyleId>{4E869D10-B75C-49D6-9D12-35B3E36A7A46}</a:tableStyleId>
              </a:tblPr>
              <a:tblGrid>
                <a:gridCol w="4125200">
                  <a:extLst>
                    <a:ext uri="{9D8B030D-6E8A-4147-A177-3AD203B41FA5}">
                      <a16:colId xmlns:a16="http://schemas.microsoft.com/office/drawing/2014/main" val="20000"/>
                    </a:ext>
                  </a:extLst>
                </a:gridCol>
                <a:gridCol w="4125200">
                  <a:extLst>
                    <a:ext uri="{9D8B030D-6E8A-4147-A177-3AD203B41FA5}">
                      <a16:colId xmlns:a16="http://schemas.microsoft.com/office/drawing/2014/main" val="20001"/>
                    </a:ext>
                  </a:extLst>
                </a:gridCol>
              </a:tblGrid>
              <a:tr h="434625">
                <a:tc>
                  <a:txBody>
                    <a:bodyPr/>
                    <a:lstStyle/>
                    <a:p>
                      <a:pPr marL="0" lvl="0" indent="0" algn="ctr">
                        <a:spcBef>
                          <a:spcPts val="0"/>
                        </a:spcBef>
                        <a:spcAft>
                          <a:spcPts val="0"/>
                        </a:spcAft>
                        <a:buNone/>
                      </a:pPr>
                      <a:r>
                        <a:rPr lang="fr-FR" sz="1800" b="1" u="sng">
                          <a:solidFill>
                            <a:srgbClr val="FF0000"/>
                          </a:solidFill>
                        </a:rPr>
                        <a:t>EN INTERPHASE</a:t>
                      </a:r>
                      <a:endParaRPr sz="1800" b="1" u="sng">
                        <a:solidFill>
                          <a:srgbClr val="FF0000"/>
                        </a:solidFill>
                      </a:endParaRPr>
                    </a:p>
                  </a:txBody>
                  <a:tcPr marL="91425" marR="91425" marT="91425" marB="91425"/>
                </a:tc>
                <a:tc>
                  <a:txBody>
                    <a:bodyPr/>
                    <a:lstStyle/>
                    <a:p>
                      <a:pPr marL="0" lvl="0" indent="0" algn="ctr">
                        <a:spcBef>
                          <a:spcPts val="0"/>
                        </a:spcBef>
                        <a:spcAft>
                          <a:spcPts val="0"/>
                        </a:spcAft>
                        <a:buNone/>
                      </a:pPr>
                      <a:r>
                        <a:rPr lang="fr-FR" sz="1800" b="1" u="sng">
                          <a:solidFill>
                            <a:srgbClr val="FF0000"/>
                          </a:solidFill>
                        </a:rPr>
                        <a:t>EN MITOSE</a:t>
                      </a:r>
                      <a:endParaRPr sz="1800" b="1" u="sng">
                        <a:solidFill>
                          <a:srgbClr val="FF0000"/>
                        </a:solidFill>
                      </a:endParaRPr>
                    </a:p>
                  </a:txBody>
                  <a:tcPr marL="91425" marR="91425" marT="91425" marB="91425"/>
                </a:tc>
                <a:extLst>
                  <a:ext uri="{0D108BD9-81ED-4DB2-BD59-A6C34878D82A}">
                    <a16:rowId xmlns:a16="http://schemas.microsoft.com/office/drawing/2014/main" val="10000"/>
                  </a:ext>
                </a:extLst>
              </a:tr>
              <a:tr h="957625">
                <a:tc>
                  <a:txBody>
                    <a:bodyPr/>
                    <a:lstStyle/>
                    <a:p>
                      <a:pPr marL="0" lvl="0" indent="0" algn="ctr">
                        <a:spcBef>
                          <a:spcPts val="0"/>
                        </a:spcBef>
                        <a:spcAft>
                          <a:spcPts val="0"/>
                        </a:spcAft>
                        <a:buNone/>
                      </a:pPr>
                      <a:r>
                        <a:rPr lang="fr-FR" sz="1800" b="1" dirty="0">
                          <a:solidFill>
                            <a:srgbClr val="FF0000"/>
                          </a:solidFill>
                        </a:rPr>
                        <a:t>PEU COMPACTÉE </a:t>
                      </a:r>
                      <a:endParaRPr sz="1800" b="1" dirty="0">
                        <a:solidFill>
                          <a:srgbClr val="FF0000"/>
                        </a:solidFill>
                      </a:endParaRPr>
                    </a:p>
                    <a:p>
                      <a:pPr marL="0" lvl="0" indent="0" algn="ctr">
                        <a:spcBef>
                          <a:spcPts val="0"/>
                        </a:spcBef>
                        <a:spcAft>
                          <a:spcPts val="0"/>
                        </a:spcAft>
                        <a:buNone/>
                      </a:pPr>
                      <a:r>
                        <a:rPr lang="fr-FR" sz="1800" b="1" dirty="0">
                          <a:solidFill>
                            <a:srgbClr val="FF0000"/>
                          </a:solidFill>
                        </a:rPr>
                        <a:t>ACCESSIBLE</a:t>
                      </a:r>
                      <a:endParaRPr sz="1800" b="1" dirty="0">
                        <a:solidFill>
                          <a:srgbClr val="FF0000"/>
                        </a:solidFill>
                      </a:endParaRPr>
                    </a:p>
                    <a:p>
                      <a:pPr marL="0" lvl="0" indent="0" algn="ctr">
                        <a:spcBef>
                          <a:spcPts val="0"/>
                        </a:spcBef>
                        <a:spcAft>
                          <a:spcPts val="0"/>
                        </a:spcAft>
                        <a:buNone/>
                      </a:pPr>
                      <a:r>
                        <a:rPr lang="fr-FR" sz="1800" b="1" u="sng" dirty="0">
                          <a:solidFill>
                            <a:srgbClr val="FF0000"/>
                          </a:solidFill>
                        </a:rPr>
                        <a:t>EUCHROMATINE</a:t>
                      </a:r>
                      <a:endParaRPr sz="1800" b="1" u="sng" dirty="0">
                        <a:solidFill>
                          <a:srgbClr val="FF0000"/>
                        </a:solidFill>
                      </a:endParaRPr>
                    </a:p>
                  </a:txBody>
                  <a:tcPr marL="91425" marR="91425" marT="91425" marB="91425"/>
                </a:tc>
                <a:tc>
                  <a:txBody>
                    <a:bodyPr/>
                    <a:lstStyle/>
                    <a:p>
                      <a:pPr marL="0" lvl="0" indent="0" algn="ctr">
                        <a:spcBef>
                          <a:spcPts val="0"/>
                        </a:spcBef>
                        <a:spcAft>
                          <a:spcPts val="0"/>
                        </a:spcAft>
                        <a:buNone/>
                      </a:pPr>
                      <a:r>
                        <a:rPr lang="fr-FR" sz="1800" b="1" dirty="0">
                          <a:solidFill>
                            <a:srgbClr val="FF0000"/>
                          </a:solidFill>
                        </a:rPr>
                        <a:t>COMPACTÉE </a:t>
                      </a:r>
                      <a:endParaRPr sz="1800" b="1" dirty="0">
                        <a:solidFill>
                          <a:srgbClr val="FF0000"/>
                        </a:solidFill>
                      </a:endParaRPr>
                    </a:p>
                    <a:p>
                      <a:pPr marL="0" lvl="0" indent="0" algn="ctr">
                        <a:spcBef>
                          <a:spcPts val="0"/>
                        </a:spcBef>
                        <a:spcAft>
                          <a:spcPts val="0"/>
                        </a:spcAft>
                        <a:buNone/>
                      </a:pPr>
                      <a:r>
                        <a:rPr lang="fr-FR" sz="1800" b="1" dirty="0">
                          <a:solidFill>
                            <a:srgbClr val="FF0000"/>
                          </a:solidFill>
                        </a:rPr>
                        <a:t>NON ACCESSIBLE</a:t>
                      </a:r>
                      <a:endParaRPr sz="1800" b="1" dirty="0">
                        <a:solidFill>
                          <a:srgbClr val="FF0000"/>
                        </a:solidFill>
                      </a:endParaRPr>
                    </a:p>
                    <a:p>
                      <a:pPr marL="0" lvl="0" indent="0" algn="ctr">
                        <a:spcBef>
                          <a:spcPts val="0"/>
                        </a:spcBef>
                        <a:spcAft>
                          <a:spcPts val="0"/>
                        </a:spcAft>
                        <a:buNone/>
                      </a:pPr>
                      <a:r>
                        <a:rPr lang="fr-FR" sz="1800" b="1" u="sng" dirty="0">
                          <a:solidFill>
                            <a:srgbClr val="FF0000"/>
                          </a:solidFill>
                        </a:rPr>
                        <a:t>HÉTÉROCHROMATINE</a:t>
                      </a:r>
                      <a:endParaRPr sz="1800" b="1" u="sng" dirty="0">
                        <a:solidFill>
                          <a:srgbClr val="FF0000"/>
                        </a:solidFill>
                      </a:endParaRPr>
                    </a:p>
                  </a:txBody>
                  <a:tcPr marL="91425" marR="91425" marT="91425" marB="91425"/>
                </a:tc>
                <a:extLst>
                  <a:ext uri="{0D108BD9-81ED-4DB2-BD59-A6C34878D82A}">
                    <a16:rowId xmlns:a16="http://schemas.microsoft.com/office/drawing/2014/main" val="10001"/>
                  </a:ext>
                </a:extLst>
              </a:tr>
            </a:tbl>
          </a:graphicData>
        </a:graphic>
      </p:graphicFrame>
      <p:sp>
        <p:nvSpPr>
          <p:cNvPr id="203" name="Google Shape;203;p23"/>
          <p:cNvSpPr txBox="1"/>
          <p:nvPr/>
        </p:nvSpPr>
        <p:spPr>
          <a:xfrm>
            <a:off x="446025" y="3980125"/>
            <a:ext cx="2350200" cy="9282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fr-FR" sz="3000" b="1" u="sng" dirty="0">
                <a:solidFill>
                  <a:srgbClr val="FF0000"/>
                </a:solidFill>
              </a:rPr>
              <a:t>DANS L’ESPACE</a:t>
            </a:r>
            <a:endParaRPr sz="3000" b="1" u="sng" dirty="0">
              <a:solidFill>
                <a:srgbClr val="FF0000"/>
              </a:solidFill>
            </a:endParaRPr>
          </a:p>
        </p:txBody>
      </p:sp>
      <p:graphicFrame>
        <p:nvGraphicFramePr>
          <p:cNvPr id="204" name="Google Shape;204;p23"/>
          <p:cNvGraphicFramePr/>
          <p:nvPr>
            <p:extLst>
              <p:ext uri="{D42A27DB-BD31-4B8C-83A1-F6EECF244321}">
                <p14:modId xmlns:p14="http://schemas.microsoft.com/office/powerpoint/2010/main" val="3736044423"/>
              </p:ext>
            </p:extLst>
          </p:nvPr>
        </p:nvGraphicFramePr>
        <p:xfrm>
          <a:off x="2989125" y="3980113"/>
          <a:ext cx="8250400" cy="975300"/>
        </p:xfrm>
        <a:graphic>
          <a:graphicData uri="http://schemas.openxmlformats.org/drawingml/2006/table">
            <a:tbl>
              <a:tblPr>
                <a:noFill/>
                <a:tableStyleId>{4E869D10-B75C-49D6-9D12-35B3E36A7A46}</a:tableStyleId>
              </a:tblPr>
              <a:tblGrid>
                <a:gridCol w="4125200">
                  <a:extLst>
                    <a:ext uri="{9D8B030D-6E8A-4147-A177-3AD203B41FA5}">
                      <a16:colId xmlns:a16="http://schemas.microsoft.com/office/drawing/2014/main" val="20000"/>
                    </a:ext>
                  </a:extLst>
                </a:gridCol>
                <a:gridCol w="4125200">
                  <a:extLst>
                    <a:ext uri="{9D8B030D-6E8A-4147-A177-3AD203B41FA5}">
                      <a16:colId xmlns:a16="http://schemas.microsoft.com/office/drawing/2014/main" val="20001"/>
                    </a:ext>
                  </a:extLst>
                </a:gridCol>
              </a:tblGrid>
              <a:tr h="381000">
                <a:tc>
                  <a:txBody>
                    <a:bodyPr/>
                    <a:lstStyle/>
                    <a:p>
                      <a:pPr marL="0" lvl="0" indent="0" algn="ctr">
                        <a:spcBef>
                          <a:spcPts val="0"/>
                        </a:spcBef>
                        <a:spcAft>
                          <a:spcPts val="0"/>
                        </a:spcAft>
                        <a:buNone/>
                      </a:pPr>
                      <a:r>
                        <a:rPr lang="fr-FR" sz="2000" b="1" u="sng" dirty="0">
                          <a:solidFill>
                            <a:srgbClr val="FF0000"/>
                          </a:solidFill>
                        </a:rPr>
                        <a:t>PÉRIPHÉRIE </a:t>
                      </a:r>
                      <a:endParaRPr sz="2000" b="1" u="sng" dirty="0">
                        <a:solidFill>
                          <a:srgbClr val="FF0000"/>
                        </a:solidFill>
                      </a:endParaRPr>
                    </a:p>
                  </a:txBody>
                  <a:tcPr marL="91425" marR="91425" marT="91425" marB="91425"/>
                </a:tc>
                <a:tc>
                  <a:txBody>
                    <a:bodyPr/>
                    <a:lstStyle/>
                    <a:p>
                      <a:pPr marL="0" lvl="0" indent="0" algn="ctr">
                        <a:spcBef>
                          <a:spcPts val="0"/>
                        </a:spcBef>
                        <a:spcAft>
                          <a:spcPts val="0"/>
                        </a:spcAft>
                        <a:buNone/>
                      </a:pPr>
                      <a:r>
                        <a:rPr lang="fr-FR" sz="2000" b="1" u="sng" dirty="0">
                          <a:solidFill>
                            <a:srgbClr val="FF0000"/>
                          </a:solidFill>
                        </a:rPr>
                        <a:t>CENTRE</a:t>
                      </a:r>
                      <a:endParaRPr sz="2000" b="1" u="sng" dirty="0">
                        <a:solidFill>
                          <a:srgbClr val="FF0000"/>
                        </a:solidFill>
                      </a:endParaRPr>
                    </a:p>
                  </a:txBody>
                  <a:tcPr marL="91425" marR="91425" marT="91425" marB="91425"/>
                </a:tc>
                <a:extLst>
                  <a:ext uri="{0D108BD9-81ED-4DB2-BD59-A6C34878D82A}">
                    <a16:rowId xmlns:a16="http://schemas.microsoft.com/office/drawing/2014/main" val="10000"/>
                  </a:ext>
                </a:extLst>
              </a:tr>
              <a:tr h="396200">
                <a:tc>
                  <a:txBody>
                    <a:bodyPr/>
                    <a:lstStyle/>
                    <a:p>
                      <a:pPr marL="0" lvl="0" indent="0" algn="ctr">
                        <a:spcBef>
                          <a:spcPts val="0"/>
                        </a:spcBef>
                        <a:spcAft>
                          <a:spcPts val="0"/>
                        </a:spcAft>
                        <a:buNone/>
                      </a:pPr>
                      <a:r>
                        <a:rPr lang="fr-FR" sz="2000" b="1" u="sng" dirty="0">
                          <a:solidFill>
                            <a:srgbClr val="FF0000"/>
                          </a:solidFill>
                        </a:rPr>
                        <a:t>HÉTÉROCHROMATINE</a:t>
                      </a:r>
                      <a:endParaRPr sz="2000" b="1" u="sng" dirty="0">
                        <a:solidFill>
                          <a:srgbClr val="FF0000"/>
                        </a:solidFill>
                      </a:endParaRPr>
                    </a:p>
                  </a:txBody>
                  <a:tcPr marL="91425" marR="91425" marT="91425" marB="91425"/>
                </a:tc>
                <a:tc>
                  <a:txBody>
                    <a:bodyPr/>
                    <a:lstStyle/>
                    <a:p>
                      <a:pPr marL="0" lvl="0" indent="0" algn="ctr">
                        <a:spcBef>
                          <a:spcPts val="0"/>
                        </a:spcBef>
                        <a:spcAft>
                          <a:spcPts val="0"/>
                        </a:spcAft>
                        <a:buNone/>
                      </a:pPr>
                      <a:r>
                        <a:rPr lang="fr-FR" sz="2000" b="1" u="sng" dirty="0">
                          <a:solidFill>
                            <a:srgbClr val="FF0000"/>
                          </a:solidFill>
                        </a:rPr>
                        <a:t>EUCHROMATINE</a:t>
                      </a:r>
                      <a:endParaRPr sz="2000" b="1" u="sng" dirty="0">
                        <a:solidFill>
                          <a:srgbClr val="FF0000"/>
                        </a:solidFill>
                      </a:endParaRPr>
                    </a:p>
                  </a:txBody>
                  <a:tcPr marL="91425" marR="91425" marT="91425" marB="91425"/>
                </a:tc>
                <a:extLst>
                  <a:ext uri="{0D108BD9-81ED-4DB2-BD59-A6C34878D82A}">
                    <a16:rowId xmlns:a16="http://schemas.microsoft.com/office/drawing/2014/main" val="10001"/>
                  </a:ext>
                </a:extLst>
              </a:tr>
            </a:tbl>
          </a:graphicData>
        </a:graphic>
      </p:graphicFrame>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03"/>
                                        </p:tgtEl>
                                        <p:attrNameLst>
                                          <p:attrName>style.visibility</p:attrName>
                                        </p:attrNameLst>
                                      </p:cBhvr>
                                      <p:to>
                                        <p:strVal val="visible"/>
                                      </p:to>
                                    </p:set>
                                    <p:animEffect transition="in" filter="fade">
                                      <p:cBhvr>
                                        <p:cTn id="7" dur="2000"/>
                                        <p:tgtEl>
                                          <p:spTgt spid="203"/>
                                        </p:tgtEl>
                                      </p:cBhvr>
                                    </p:animEffect>
                                    <p:anim calcmode="lin" valueType="num">
                                      <p:cBhvr>
                                        <p:cTn id="8" dur="2000" fill="hold"/>
                                        <p:tgtEl>
                                          <p:spTgt spid="203"/>
                                        </p:tgtEl>
                                        <p:attrNameLst>
                                          <p:attrName>ppt_w</p:attrName>
                                        </p:attrNameLst>
                                      </p:cBhvr>
                                      <p:tavLst>
                                        <p:tav tm="0" fmla="#ppt_w*sin(2.5*pi*$)">
                                          <p:val>
                                            <p:fltVal val="0"/>
                                          </p:val>
                                        </p:tav>
                                        <p:tav tm="100000">
                                          <p:val>
                                            <p:fltVal val="1"/>
                                          </p:val>
                                        </p:tav>
                                      </p:tavLst>
                                    </p:anim>
                                    <p:anim calcmode="lin" valueType="num">
                                      <p:cBhvr>
                                        <p:cTn id="9" dur="2000" fill="hold"/>
                                        <p:tgtEl>
                                          <p:spTgt spid="203"/>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4"/>
                                        </p:tgtEl>
                                        <p:attrNameLst>
                                          <p:attrName>style.visibility</p:attrName>
                                        </p:attrNameLst>
                                      </p:cBhvr>
                                      <p:to>
                                        <p:strVal val="visible"/>
                                      </p:to>
                                    </p:set>
                                    <p:animEffect transition="in" filter="fade">
                                      <p:cBhvr>
                                        <p:cTn id="12" dur="2000"/>
                                        <p:tgtEl>
                                          <p:spTgt spid="204"/>
                                        </p:tgtEl>
                                      </p:cBhvr>
                                    </p:animEffect>
                                    <p:anim calcmode="lin" valueType="num">
                                      <p:cBhvr>
                                        <p:cTn id="13" dur="2000" fill="hold"/>
                                        <p:tgtEl>
                                          <p:spTgt spid="204"/>
                                        </p:tgtEl>
                                        <p:attrNameLst>
                                          <p:attrName>ppt_w</p:attrName>
                                        </p:attrNameLst>
                                      </p:cBhvr>
                                      <p:tavLst>
                                        <p:tav tm="0" fmla="#ppt_w*sin(2.5*pi*$)">
                                          <p:val>
                                            <p:fltVal val="0"/>
                                          </p:val>
                                        </p:tav>
                                        <p:tav tm="100000">
                                          <p:val>
                                            <p:fltVal val="1"/>
                                          </p:val>
                                        </p:tav>
                                      </p:tavLst>
                                    </p:anim>
                                    <p:anim calcmode="lin" valueType="num">
                                      <p:cBhvr>
                                        <p:cTn id="14" dur="2000" fill="hold"/>
                                        <p:tgtEl>
                                          <p:spTgt spid="2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4"/>
          <p:cNvSpPr txBox="1">
            <a:spLocks noGrp="1"/>
          </p:cNvSpPr>
          <p:nvPr>
            <p:ph type="title"/>
          </p:nvPr>
        </p:nvSpPr>
        <p:spPr>
          <a:xfrm>
            <a:off x="1534696" y="804519"/>
            <a:ext cx="9520200" cy="1049100"/>
          </a:xfrm>
          <a:prstGeom prst="rect">
            <a:avLst/>
          </a:prstGeom>
        </p:spPr>
        <p:txBody>
          <a:bodyPr spcFirstLastPara="1" wrap="square" lIns="91425" tIns="45700" rIns="91425" bIns="45700" anchor="b" anchorCtr="0">
            <a:noAutofit/>
          </a:bodyPr>
          <a:lstStyle/>
          <a:p>
            <a:pPr marL="0" lvl="0" indent="0">
              <a:spcBef>
                <a:spcPts val="0"/>
              </a:spcBef>
              <a:spcAft>
                <a:spcPts val="0"/>
              </a:spcAft>
              <a:buNone/>
            </a:pPr>
            <a:endParaRPr/>
          </a:p>
        </p:txBody>
      </p:sp>
      <p:sp>
        <p:nvSpPr>
          <p:cNvPr id="210" name="Google Shape;210;p24"/>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a:spcBef>
                <a:spcPts val="1000"/>
              </a:spcBef>
              <a:spcAft>
                <a:spcPts val="0"/>
              </a:spcAft>
              <a:buNone/>
            </a:pPr>
            <a:endParaRPr/>
          </a:p>
        </p:txBody>
      </p:sp>
      <p:pic>
        <p:nvPicPr>
          <p:cNvPr id="211" name="Google Shape;211;p24"/>
          <p:cNvPicPr preferRelativeResize="0"/>
          <p:nvPr/>
        </p:nvPicPr>
        <p:blipFill>
          <a:blip r:embed="rId3">
            <a:alphaModFix/>
          </a:blip>
          <a:stretch>
            <a:fillRect/>
          </a:stretch>
        </p:blipFill>
        <p:spPr>
          <a:xfrm>
            <a:off x="2517422" y="989150"/>
            <a:ext cx="7191022" cy="3661872"/>
          </a:xfrm>
          <a:prstGeom prst="rect">
            <a:avLst/>
          </a:prstGeom>
          <a:noFill/>
          <a:ln>
            <a:noFill/>
          </a:ln>
        </p:spPr>
      </p:pic>
    </p:spTree>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25"/>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Clr>
                <a:schemeClr val="dk1"/>
              </a:buClr>
              <a:buSzPts val="1100"/>
              <a:buFont typeface="Arial"/>
              <a:buNone/>
            </a:pPr>
            <a:r>
              <a:rPr lang="fr-FR" u="sng" dirty="0">
                <a:solidFill>
                  <a:srgbClr val="FF0000"/>
                </a:solidFill>
              </a:rPr>
              <a:t>Chaque chromosome occupe un territoire défini dans le noyau</a:t>
            </a:r>
            <a:r>
              <a:rPr lang="fr-FR" dirty="0">
                <a:solidFill>
                  <a:srgbClr val="FF0000"/>
                </a:solidFill>
              </a:rPr>
              <a:t>. </a:t>
            </a:r>
            <a:endParaRPr>
              <a:solidFill>
                <a:srgbClr val="FF0000"/>
              </a:solidFill>
            </a:endParaRPr>
          </a:p>
          <a:p>
            <a:pPr marL="0" lvl="0" indent="0" rtl="0">
              <a:spcBef>
                <a:spcPts val="1000"/>
              </a:spcBef>
              <a:spcAft>
                <a:spcPts val="0"/>
              </a:spcAft>
              <a:buClr>
                <a:schemeClr val="dk1"/>
              </a:buClr>
              <a:buSzPts val="1100"/>
              <a:buFont typeface="Arial"/>
              <a:buNone/>
            </a:pPr>
            <a:r>
              <a:rPr lang="fr-FR" dirty="0"/>
              <a:t>Certaines portions de chromosome forment des </a:t>
            </a:r>
            <a:r>
              <a:rPr lang="fr-FR" b="1" u="sng" dirty="0">
                <a:solidFill>
                  <a:srgbClr val="FF0000"/>
                </a:solidFill>
              </a:rPr>
              <a:t>boucles d’euchromatines</a:t>
            </a:r>
            <a:r>
              <a:rPr lang="fr-FR" dirty="0"/>
              <a:t> (décompactées, accessibles et riches en gènes) situées à proximité des enzymes impliquées dans l’expression des gènes. </a:t>
            </a:r>
            <a:endParaRPr/>
          </a:p>
          <a:p>
            <a:pPr marL="0" lvl="0" indent="0" rtl="0">
              <a:spcBef>
                <a:spcPts val="1000"/>
              </a:spcBef>
              <a:spcAft>
                <a:spcPts val="0"/>
              </a:spcAft>
              <a:buClr>
                <a:schemeClr val="dk1"/>
              </a:buClr>
              <a:buSzPts val="1100"/>
              <a:buFont typeface="Arial"/>
              <a:buNone/>
            </a:pPr>
            <a:r>
              <a:rPr lang="fr-FR" dirty="0"/>
              <a:t>Les boucles de chromosomes différents peuvent être proches</a:t>
            </a:r>
            <a:r>
              <a:rPr lang="fr-FR" dirty="0">
                <a:solidFill>
                  <a:srgbClr val="FF0000"/>
                </a:solidFill>
              </a:rPr>
              <a:t> pour faciliter l’expression coordonnée de gènes situés sur des chromosomes différents . </a:t>
            </a:r>
            <a:endParaRPr dirty="0">
              <a:solidFill>
                <a:srgbClr val="FF0000"/>
              </a:solidFill>
            </a:endParaRPr>
          </a:p>
          <a:p>
            <a:pPr marL="0" lvl="0" indent="0">
              <a:spcBef>
                <a:spcPts val="1000"/>
              </a:spcBef>
              <a:spcAft>
                <a:spcPts val="0"/>
              </a:spcAft>
              <a:buNone/>
            </a:pPr>
            <a:endParaRPr/>
          </a:p>
        </p:txBody>
      </p:sp>
      <p:sp>
        <p:nvSpPr>
          <p:cNvPr id="217" name="Google Shape;217;p25"/>
          <p:cNvSpPr txBox="1">
            <a:spLocks noGrp="1"/>
          </p:cNvSpPr>
          <p:nvPr>
            <p:ph type="title"/>
          </p:nvPr>
        </p:nvSpPr>
        <p:spPr>
          <a:xfrm>
            <a:off x="1733646" y="503144"/>
            <a:ext cx="9520200" cy="10491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r>
              <a:rPr lang="fr-FR" b="1" u="sng" dirty="0">
                <a:solidFill>
                  <a:srgbClr val="38761D"/>
                </a:solidFill>
              </a:rPr>
              <a:t>LA COMPACTION DE L’ADN EST VARIABLE 2</a:t>
            </a:r>
            <a:endParaRPr b="1" u="sng" dirty="0">
              <a:solidFill>
                <a:srgbClr val="38761D"/>
              </a:solidFill>
            </a:endParaRPr>
          </a:p>
        </p:txBody>
      </p:sp>
      <p:pic>
        <p:nvPicPr>
          <p:cNvPr id="218" name="Google Shape;218;p25"/>
          <p:cNvPicPr preferRelativeResize="0"/>
          <p:nvPr/>
        </p:nvPicPr>
        <p:blipFill>
          <a:blip r:embed="rId3">
            <a:alphaModFix/>
          </a:blip>
          <a:stretch>
            <a:fillRect/>
          </a:stretch>
        </p:blipFill>
        <p:spPr>
          <a:xfrm>
            <a:off x="2866300" y="4581525"/>
            <a:ext cx="5905500" cy="146685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6"/>
          <p:cNvSpPr txBox="1">
            <a:spLocks noGrp="1"/>
          </p:cNvSpPr>
          <p:nvPr>
            <p:ph type="title"/>
          </p:nvPr>
        </p:nvSpPr>
        <p:spPr>
          <a:xfrm>
            <a:off x="1534696" y="587569"/>
            <a:ext cx="9520200" cy="1049100"/>
          </a:xfrm>
          <a:prstGeom prst="rect">
            <a:avLst/>
          </a:prstGeom>
        </p:spPr>
        <p:txBody>
          <a:bodyPr spcFirstLastPara="1" wrap="square" lIns="91425" tIns="45700" rIns="91425" bIns="45700" anchor="b" anchorCtr="0">
            <a:noAutofit/>
          </a:bodyPr>
          <a:lstStyle/>
          <a:p>
            <a:pPr marL="0" lvl="0" indent="0" algn="ctr">
              <a:spcBef>
                <a:spcPts val="0"/>
              </a:spcBef>
              <a:spcAft>
                <a:spcPts val="0"/>
              </a:spcAft>
              <a:buNone/>
            </a:pPr>
            <a:r>
              <a:rPr lang="fr-FR" b="1" u="sng" dirty="0">
                <a:solidFill>
                  <a:srgbClr val="FF0000"/>
                </a:solidFill>
              </a:rPr>
              <a:t>RECAP STRUCTURE DE L’ADN</a:t>
            </a:r>
            <a:endParaRPr b="1" u="sng" dirty="0">
              <a:solidFill>
                <a:srgbClr val="FF0000"/>
              </a:solidFill>
            </a:endParaRPr>
          </a:p>
        </p:txBody>
      </p:sp>
      <p:sp>
        <p:nvSpPr>
          <p:cNvPr id="224" name="Google Shape;224;p26"/>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b="1" u="sng" dirty="0">
                <a:solidFill>
                  <a:srgbClr val="38761D"/>
                </a:solidFill>
              </a:rPr>
              <a:t>PRIMAIRE :</a:t>
            </a:r>
            <a:r>
              <a:rPr lang="fr-FR" b="1" dirty="0">
                <a:solidFill>
                  <a:srgbClr val="38761D"/>
                </a:solidFill>
              </a:rPr>
              <a:t> </a:t>
            </a:r>
            <a:r>
              <a:rPr lang="fr-FR" dirty="0">
                <a:solidFill>
                  <a:srgbClr val="FF0000"/>
                </a:solidFill>
              </a:rPr>
              <a:t>ENCHAÎNEMENT DE NUCLÉOTIDES FORMANT UNE SUITE DE LETTRES CONSTITUANT LE MESSAGE GÉNÉTIQUE </a:t>
            </a:r>
            <a:endParaRPr>
              <a:solidFill>
                <a:srgbClr val="FF0000"/>
              </a:solidFill>
            </a:endParaRPr>
          </a:p>
          <a:p>
            <a:pPr marL="0" lvl="0" indent="0" rtl="0">
              <a:spcBef>
                <a:spcPts val="1000"/>
              </a:spcBef>
              <a:spcAft>
                <a:spcPts val="0"/>
              </a:spcAft>
              <a:buNone/>
            </a:pPr>
            <a:endParaRPr/>
          </a:p>
          <a:p>
            <a:pPr marL="0" lvl="0" indent="0" rtl="0">
              <a:spcBef>
                <a:spcPts val="1000"/>
              </a:spcBef>
              <a:spcAft>
                <a:spcPts val="0"/>
              </a:spcAft>
              <a:buNone/>
            </a:pPr>
            <a:r>
              <a:rPr lang="fr-FR" b="1" u="sng" dirty="0">
                <a:solidFill>
                  <a:srgbClr val="38761D"/>
                </a:solidFill>
              </a:rPr>
              <a:t>SECONDAIRE :</a:t>
            </a:r>
            <a:r>
              <a:rPr lang="fr-FR" dirty="0">
                <a:solidFill>
                  <a:srgbClr val="38761D"/>
                </a:solidFill>
              </a:rPr>
              <a:t> </a:t>
            </a:r>
            <a:r>
              <a:rPr lang="fr-FR" dirty="0">
                <a:solidFill>
                  <a:srgbClr val="FF0000"/>
                </a:solidFill>
              </a:rPr>
              <a:t>DOUBLE HÉLICE FORMÉE DE 2 BRINS </a:t>
            </a:r>
            <a:endParaRPr>
              <a:solidFill>
                <a:srgbClr val="FF0000"/>
              </a:solidFill>
            </a:endParaRPr>
          </a:p>
          <a:p>
            <a:pPr marL="0" lvl="0" indent="0" rtl="0">
              <a:spcBef>
                <a:spcPts val="1000"/>
              </a:spcBef>
              <a:spcAft>
                <a:spcPts val="0"/>
              </a:spcAft>
              <a:buNone/>
            </a:pPr>
            <a:endParaRPr/>
          </a:p>
          <a:p>
            <a:pPr marL="0" lvl="0" indent="0">
              <a:spcBef>
                <a:spcPts val="1000"/>
              </a:spcBef>
              <a:spcAft>
                <a:spcPts val="0"/>
              </a:spcAft>
              <a:buNone/>
            </a:pPr>
            <a:r>
              <a:rPr lang="fr-FR" b="1" u="sng" dirty="0">
                <a:solidFill>
                  <a:srgbClr val="38761D"/>
                </a:solidFill>
              </a:rPr>
              <a:t>TERTIAIRE :</a:t>
            </a:r>
            <a:r>
              <a:rPr lang="fr-FR" dirty="0">
                <a:solidFill>
                  <a:srgbClr val="38761D"/>
                </a:solidFill>
              </a:rPr>
              <a:t> </a:t>
            </a:r>
            <a:r>
              <a:rPr lang="fr-FR" dirty="0">
                <a:solidFill>
                  <a:srgbClr val="FF0000"/>
                </a:solidFill>
              </a:rPr>
              <a:t>INTERACTION AVEC LES HISTONES  ( COMPACTION / DÉCOMPACTION )</a:t>
            </a:r>
            <a:endParaRPr dirty="0">
              <a:solidFill>
                <a:srgbClr val="FF0000"/>
              </a:solidFill>
            </a:endParaRPr>
          </a:p>
        </p:txBody>
      </p:sp>
      <p:pic>
        <p:nvPicPr>
          <p:cNvPr id="225" name="Google Shape;225;p26"/>
          <p:cNvPicPr preferRelativeResize="0"/>
          <p:nvPr/>
        </p:nvPicPr>
        <p:blipFill>
          <a:blip r:embed="rId3">
            <a:alphaModFix/>
          </a:blip>
          <a:stretch>
            <a:fillRect/>
          </a:stretch>
        </p:blipFill>
        <p:spPr>
          <a:xfrm rot="4871091">
            <a:off x="10320641" y="4191691"/>
            <a:ext cx="1945593" cy="1094396"/>
          </a:xfrm>
          <a:prstGeom prst="rect">
            <a:avLst/>
          </a:prstGeom>
          <a:noFill/>
          <a:ln>
            <a:noFill/>
          </a:ln>
        </p:spPr>
      </p:pic>
      <p:sp>
        <p:nvSpPr>
          <p:cNvPr id="226" name="Google Shape;226;p26"/>
          <p:cNvSpPr/>
          <p:nvPr/>
        </p:nvSpPr>
        <p:spPr>
          <a:xfrm>
            <a:off x="10039925" y="2699300"/>
            <a:ext cx="1379700" cy="1049100"/>
          </a:xfrm>
          <a:prstGeom prst="cloudCallout">
            <a:avLst>
              <a:gd name="adj1" fmla="val 30369"/>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a:spcBef>
                <a:spcPts val="0"/>
              </a:spcBef>
              <a:spcAft>
                <a:spcPts val="0"/>
              </a:spcAft>
              <a:buNone/>
            </a:pPr>
            <a:r>
              <a:rPr lang="fr-FR" dirty="0"/>
              <a:t>Tout à l’air plausible</a:t>
            </a:r>
            <a:endParaRPr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4">
                                            <p:txEl>
                                              <p:pRg st="0" end="0"/>
                                            </p:txEl>
                                          </p:spTgt>
                                        </p:tgtEl>
                                        <p:attrNameLst>
                                          <p:attrName>style.visibility</p:attrName>
                                        </p:attrNameLst>
                                      </p:cBhvr>
                                      <p:to>
                                        <p:strVal val="visible"/>
                                      </p:to>
                                    </p:set>
                                    <p:animEffect transition="in" filter="fade">
                                      <p:cBhvr>
                                        <p:cTn id="7" dur="1000"/>
                                        <p:tgtEl>
                                          <p:spTgt spid="224">
                                            <p:txEl>
                                              <p:pRg st="0" end="0"/>
                                            </p:txEl>
                                          </p:spTgt>
                                        </p:tgtEl>
                                      </p:cBhvr>
                                    </p:animEffect>
                                    <p:anim calcmode="lin" valueType="num">
                                      <p:cBhvr>
                                        <p:cTn id="8" dur="1000" fill="hold"/>
                                        <p:tgtEl>
                                          <p:spTgt spid="22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4">
                                            <p:txEl>
                                              <p:pRg st="2" end="2"/>
                                            </p:txEl>
                                          </p:spTgt>
                                        </p:tgtEl>
                                        <p:attrNameLst>
                                          <p:attrName>style.visibility</p:attrName>
                                        </p:attrNameLst>
                                      </p:cBhvr>
                                      <p:to>
                                        <p:strVal val="visible"/>
                                      </p:to>
                                    </p:set>
                                    <p:animEffect transition="in" filter="fade">
                                      <p:cBhvr>
                                        <p:cTn id="14" dur="1000"/>
                                        <p:tgtEl>
                                          <p:spTgt spid="224">
                                            <p:txEl>
                                              <p:pRg st="2" end="2"/>
                                            </p:txEl>
                                          </p:spTgt>
                                        </p:tgtEl>
                                      </p:cBhvr>
                                    </p:animEffect>
                                    <p:anim calcmode="lin" valueType="num">
                                      <p:cBhvr>
                                        <p:cTn id="15" dur="1000" fill="hold"/>
                                        <p:tgtEl>
                                          <p:spTgt spid="22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2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4">
                                            <p:txEl>
                                              <p:pRg st="4" end="4"/>
                                            </p:txEl>
                                          </p:spTgt>
                                        </p:tgtEl>
                                        <p:attrNameLst>
                                          <p:attrName>style.visibility</p:attrName>
                                        </p:attrNameLst>
                                      </p:cBhvr>
                                      <p:to>
                                        <p:strVal val="visible"/>
                                      </p:to>
                                    </p:set>
                                    <p:animEffect transition="in" filter="fade">
                                      <p:cBhvr>
                                        <p:cTn id="21" dur="1000"/>
                                        <p:tgtEl>
                                          <p:spTgt spid="224">
                                            <p:txEl>
                                              <p:pRg st="4" end="4"/>
                                            </p:txEl>
                                          </p:spTgt>
                                        </p:tgtEl>
                                      </p:cBhvr>
                                    </p:animEffect>
                                    <p:anim calcmode="lin" valueType="num">
                                      <p:cBhvr>
                                        <p:cTn id="22" dur="1000" fill="hold"/>
                                        <p:tgtEl>
                                          <p:spTgt spid="22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22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27"/>
          <p:cNvSpPr txBox="1">
            <a:spLocks noGrp="1"/>
          </p:cNvSpPr>
          <p:nvPr>
            <p:ph type="title"/>
          </p:nvPr>
        </p:nvSpPr>
        <p:spPr>
          <a:xfrm>
            <a:off x="1932446" y="744269"/>
            <a:ext cx="9520200" cy="1049100"/>
          </a:xfrm>
          <a:prstGeom prst="rect">
            <a:avLst/>
          </a:prstGeom>
        </p:spPr>
        <p:txBody>
          <a:bodyPr spcFirstLastPara="1" wrap="square" lIns="91425" tIns="45700" rIns="91425" bIns="45700" anchor="b" anchorCtr="0">
            <a:noAutofit/>
          </a:bodyPr>
          <a:lstStyle/>
          <a:p>
            <a:pPr marL="0" lvl="0" indent="0">
              <a:spcBef>
                <a:spcPts val="0"/>
              </a:spcBef>
              <a:spcAft>
                <a:spcPts val="0"/>
              </a:spcAft>
              <a:buNone/>
            </a:pPr>
            <a:r>
              <a:rPr lang="fr-FR" sz="4800" u="sng" dirty="0">
                <a:solidFill>
                  <a:srgbClr val="38761D"/>
                </a:solidFill>
              </a:rPr>
              <a:t>STRUCTURE DE L’ARN</a:t>
            </a:r>
            <a:endParaRPr sz="4800" u="sng" dirty="0">
              <a:solidFill>
                <a:srgbClr val="38761D"/>
              </a:solidFill>
            </a:endParaRPr>
          </a:p>
        </p:txBody>
      </p:sp>
      <p:sp>
        <p:nvSpPr>
          <p:cNvPr id="232" name="Google Shape;232;p27"/>
          <p:cNvSpPr txBox="1">
            <a:spLocks noGrp="1"/>
          </p:cNvSpPr>
          <p:nvPr>
            <p:ph type="body" idx="1"/>
          </p:nvPr>
        </p:nvSpPr>
        <p:spPr>
          <a:xfrm>
            <a:off x="1558800" y="2521952"/>
            <a:ext cx="9520200" cy="23715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sz="2400" b="1" u="sng" dirty="0">
                <a:solidFill>
                  <a:srgbClr val="38761D"/>
                </a:solidFill>
              </a:rPr>
              <a:t>Sa structure primaire</a:t>
            </a:r>
            <a:r>
              <a:rPr lang="fr-FR" dirty="0"/>
              <a:t> ressemble à celle de l’ADN mais diffère par la </a:t>
            </a:r>
            <a:r>
              <a:rPr lang="fr-FR" u="sng" dirty="0"/>
              <a:t>présence du groupe OH</a:t>
            </a:r>
            <a:r>
              <a:rPr lang="fr-FR" dirty="0"/>
              <a:t> lui donnant des propriétés propres :</a:t>
            </a:r>
            <a:endParaRPr/>
          </a:p>
          <a:p>
            <a:pPr marL="0" lvl="0" indent="0" rtl="0">
              <a:spcBef>
                <a:spcPts val="1000"/>
              </a:spcBef>
              <a:spcAft>
                <a:spcPts val="0"/>
              </a:spcAft>
              <a:buNone/>
            </a:pPr>
            <a:endParaRPr/>
          </a:p>
          <a:p>
            <a:pPr marL="0" lvl="0" indent="0" rtl="0">
              <a:spcBef>
                <a:spcPts val="1000"/>
              </a:spcBef>
              <a:spcAft>
                <a:spcPts val="0"/>
              </a:spcAft>
              <a:buNone/>
            </a:pPr>
            <a:r>
              <a:rPr lang="fr-FR" dirty="0"/>
              <a:t>→ Il peut être D/A d’H et former des LH impliqués dans la structure tertiaire     </a:t>
            </a:r>
            <a:endParaRPr/>
          </a:p>
          <a:p>
            <a:pPr marL="0" lvl="0" indent="0" rtl="0">
              <a:spcBef>
                <a:spcPts val="1000"/>
              </a:spcBef>
              <a:spcAft>
                <a:spcPts val="0"/>
              </a:spcAft>
              <a:buNone/>
            </a:pPr>
            <a:r>
              <a:rPr lang="fr-FR" dirty="0"/>
              <a:t>→ Son squelette sucre-phosphate est </a:t>
            </a:r>
            <a:r>
              <a:rPr lang="fr-FR" b="1" dirty="0">
                <a:solidFill>
                  <a:srgbClr val="FF0000"/>
                </a:solidFill>
              </a:rPr>
              <a:t>“ collant “ </a:t>
            </a:r>
            <a:endParaRPr b="1" dirty="0">
              <a:solidFill>
                <a:srgbClr val="FF0000"/>
              </a:solidFill>
            </a:endParaRPr>
          </a:p>
          <a:p>
            <a:pPr marL="0" lvl="0" indent="0" rtl="0">
              <a:spcBef>
                <a:spcPts val="1000"/>
              </a:spcBef>
              <a:spcAft>
                <a:spcPts val="0"/>
              </a:spcAft>
              <a:buNone/>
            </a:pPr>
            <a:endParaRPr/>
          </a:p>
          <a:p>
            <a:pPr marL="0" lvl="0" indent="0" rtl="0">
              <a:spcBef>
                <a:spcPts val="1000"/>
              </a:spcBef>
              <a:spcAft>
                <a:spcPts val="0"/>
              </a:spcAft>
              <a:buClr>
                <a:schemeClr val="dk1"/>
              </a:buClr>
              <a:buSzPts val="1100"/>
              <a:buFont typeface="Arial"/>
              <a:buNone/>
            </a:pPr>
            <a:endParaRPr/>
          </a:p>
          <a:p>
            <a:pPr marL="0" lvl="0" indent="0">
              <a:spcBef>
                <a:spcPts val="1000"/>
              </a:spcBef>
              <a:spcAft>
                <a:spcPts val="0"/>
              </a:spcAft>
              <a:buNone/>
            </a:pPr>
            <a:endParaRPr/>
          </a:p>
        </p:txBody>
      </p:sp>
    </p:spTree>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8"/>
          <p:cNvSpPr txBox="1">
            <a:spLocks noGrp="1"/>
          </p:cNvSpPr>
          <p:nvPr>
            <p:ph type="body" idx="1"/>
          </p:nvPr>
        </p:nvSpPr>
        <p:spPr>
          <a:xfrm>
            <a:off x="888446" y="2028907"/>
            <a:ext cx="9520200" cy="3450600"/>
          </a:xfrm>
          <a:prstGeom prst="rect">
            <a:avLst/>
          </a:prstGeom>
        </p:spPr>
        <p:txBody>
          <a:bodyPr spcFirstLastPara="1" wrap="square" lIns="91425" tIns="45700" rIns="91425" bIns="45700" anchor="t" anchorCtr="0">
            <a:noAutofit/>
          </a:bodyPr>
          <a:lstStyle/>
          <a:p>
            <a:pPr marL="0" lvl="0" indent="0">
              <a:spcBef>
                <a:spcPts val="1000"/>
              </a:spcBef>
              <a:spcAft>
                <a:spcPts val="0"/>
              </a:spcAft>
              <a:buNone/>
            </a:pPr>
            <a:r>
              <a:rPr lang="fr-FR" sz="2400" b="1" u="sng" dirty="0">
                <a:solidFill>
                  <a:srgbClr val="38761D"/>
                </a:solidFill>
              </a:rPr>
              <a:t>Sa structure secondaire</a:t>
            </a:r>
            <a:r>
              <a:rPr lang="fr-FR" dirty="0"/>
              <a:t> est variée : </a:t>
            </a:r>
            <a:endParaRPr/>
          </a:p>
          <a:p>
            <a:pPr marL="0" lvl="0" indent="0">
              <a:spcBef>
                <a:spcPts val="1000"/>
              </a:spcBef>
              <a:spcAft>
                <a:spcPts val="0"/>
              </a:spcAft>
              <a:buNone/>
            </a:pPr>
            <a:r>
              <a:rPr lang="fr-FR" dirty="0"/>
              <a:t>Une molécule d’ARN n’est formée que </a:t>
            </a:r>
            <a:r>
              <a:rPr lang="fr-FR" b="1" dirty="0">
                <a:solidFill>
                  <a:srgbClr val="FF0000"/>
                </a:solidFill>
              </a:rPr>
              <a:t>d’un seul brin</a:t>
            </a:r>
            <a:r>
              <a:rPr lang="fr-FR" dirty="0"/>
              <a:t> mais elle peut se replier par appariement</a:t>
            </a:r>
            <a:r>
              <a:rPr lang="fr-FR" u="sng" dirty="0"/>
              <a:t> </a:t>
            </a:r>
            <a:r>
              <a:rPr lang="fr-FR" u="sng" dirty="0">
                <a:solidFill>
                  <a:srgbClr val="FF0000"/>
                </a:solidFill>
              </a:rPr>
              <a:t>INTRA</a:t>
            </a:r>
            <a:r>
              <a:rPr lang="fr-FR" dirty="0">
                <a:solidFill>
                  <a:srgbClr val="FF0000"/>
                </a:solidFill>
              </a:rPr>
              <a:t>MOLÉCULAIRE</a:t>
            </a:r>
            <a:r>
              <a:rPr lang="fr-FR" dirty="0"/>
              <a:t> de bases complémentaires pour former </a:t>
            </a:r>
            <a:r>
              <a:rPr lang="fr-FR" u="sng" dirty="0"/>
              <a:t>localement une hélice</a:t>
            </a:r>
            <a:r>
              <a:rPr lang="fr-FR" dirty="0"/>
              <a:t> (duplex d’ARN) dont les caractéristiques diffèrent de celles de la double-hélice d’ADN ! </a:t>
            </a:r>
            <a:endParaRPr/>
          </a:p>
          <a:p>
            <a:pPr marL="0" lvl="0" indent="0" rtl="0">
              <a:spcBef>
                <a:spcPts val="1000"/>
              </a:spcBef>
              <a:spcAft>
                <a:spcPts val="0"/>
              </a:spcAft>
              <a:buClr>
                <a:schemeClr val="dk1"/>
              </a:buClr>
              <a:buSzPts val="1100"/>
              <a:buFont typeface="Arial"/>
              <a:buNone/>
            </a:pPr>
            <a:endParaRPr/>
          </a:p>
          <a:p>
            <a:pPr marL="0" lvl="0" indent="0">
              <a:spcBef>
                <a:spcPts val="1000"/>
              </a:spcBef>
              <a:spcAft>
                <a:spcPts val="0"/>
              </a:spcAft>
              <a:buClr>
                <a:schemeClr val="dk1"/>
              </a:buClr>
              <a:buSzPts val="1100"/>
              <a:buFont typeface="Arial"/>
              <a:buNone/>
            </a:pPr>
            <a:endParaRPr>
              <a:solidFill>
                <a:srgbClr val="FF0000"/>
              </a:solidFill>
            </a:endParaRPr>
          </a:p>
          <a:p>
            <a:pPr marL="0" lvl="0" indent="0" rtl="0">
              <a:spcBef>
                <a:spcPts val="1000"/>
              </a:spcBef>
              <a:spcAft>
                <a:spcPts val="0"/>
              </a:spcAft>
              <a:buClr>
                <a:schemeClr val="dk1"/>
              </a:buClr>
              <a:buSzPts val="1100"/>
              <a:buFont typeface="Arial"/>
              <a:buNone/>
            </a:pPr>
            <a:r>
              <a:rPr lang="fr-FR" dirty="0">
                <a:solidFill>
                  <a:srgbClr val="FF0000"/>
                </a:solidFill>
              </a:rPr>
              <a:t>Les ARNs peuvent contenir des régions appariées (tiges) et non appariées (boucles) et former des structures très complexes comme l’ARN ribosomal.</a:t>
            </a:r>
            <a:endParaRPr dirty="0">
              <a:solidFill>
                <a:srgbClr val="FF0000"/>
              </a:solidFill>
            </a:endParaRPr>
          </a:p>
        </p:txBody>
      </p:sp>
      <p:sp>
        <p:nvSpPr>
          <p:cNvPr id="238" name="Google Shape;238;p28"/>
          <p:cNvSpPr txBox="1">
            <a:spLocks noGrp="1"/>
          </p:cNvSpPr>
          <p:nvPr>
            <p:ph type="title"/>
          </p:nvPr>
        </p:nvSpPr>
        <p:spPr>
          <a:xfrm>
            <a:off x="1932446" y="744269"/>
            <a:ext cx="9520200" cy="10491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r>
              <a:rPr lang="fr-FR" sz="4800" u="sng" dirty="0">
                <a:solidFill>
                  <a:srgbClr val="38761D"/>
                </a:solidFill>
              </a:rPr>
              <a:t>STRUCTURE DE L’ARN 2</a:t>
            </a:r>
            <a:endParaRPr sz="4800" u="sng" dirty="0">
              <a:solidFill>
                <a:srgbClr val="38761D"/>
              </a:solidFill>
            </a:endParaRPr>
          </a:p>
        </p:txBody>
      </p:sp>
      <p:pic>
        <p:nvPicPr>
          <p:cNvPr id="239" name="Google Shape;239;p28"/>
          <p:cNvPicPr preferRelativeResize="0"/>
          <p:nvPr/>
        </p:nvPicPr>
        <p:blipFill>
          <a:blip r:embed="rId3">
            <a:alphaModFix/>
          </a:blip>
          <a:stretch>
            <a:fillRect/>
          </a:stretch>
        </p:blipFill>
        <p:spPr>
          <a:xfrm>
            <a:off x="9401075" y="1121025"/>
            <a:ext cx="2376200" cy="1203450"/>
          </a:xfrm>
          <a:prstGeom prst="rect">
            <a:avLst/>
          </a:prstGeom>
          <a:noFill/>
          <a:ln>
            <a:noFill/>
          </a:ln>
        </p:spPr>
      </p:pic>
      <p:pic>
        <p:nvPicPr>
          <p:cNvPr id="240" name="Google Shape;240;p28"/>
          <p:cNvPicPr preferRelativeResize="0"/>
          <p:nvPr/>
        </p:nvPicPr>
        <p:blipFill>
          <a:blip r:embed="rId4">
            <a:alphaModFix/>
          </a:blip>
          <a:stretch>
            <a:fillRect/>
          </a:stretch>
        </p:blipFill>
        <p:spPr>
          <a:xfrm>
            <a:off x="4879700" y="3979625"/>
            <a:ext cx="4655550" cy="1203450"/>
          </a:xfrm>
          <a:prstGeom prst="rect">
            <a:avLst/>
          </a:prstGeom>
          <a:noFill/>
          <a:ln>
            <a:noFill/>
          </a:ln>
        </p:spPr>
      </p:pic>
    </p:spTree>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9"/>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rtl="0">
              <a:spcBef>
                <a:spcPts val="1000"/>
              </a:spcBef>
              <a:spcAft>
                <a:spcPts val="0"/>
              </a:spcAft>
              <a:buNone/>
            </a:pPr>
            <a:r>
              <a:rPr lang="fr-FR" sz="2400" b="1" u="sng" dirty="0">
                <a:solidFill>
                  <a:srgbClr val="38761D"/>
                </a:solidFill>
              </a:rPr>
              <a:t>Sa structure tertiaire</a:t>
            </a:r>
            <a:r>
              <a:rPr lang="fr-FR" dirty="0"/>
              <a:t> conditionne la fonction des différents types d’ARN:</a:t>
            </a:r>
            <a:endParaRPr/>
          </a:p>
          <a:p>
            <a:pPr marL="0" lvl="0" indent="0" rtl="0">
              <a:spcBef>
                <a:spcPts val="1000"/>
              </a:spcBef>
              <a:spcAft>
                <a:spcPts val="0"/>
              </a:spcAft>
              <a:buNone/>
            </a:pPr>
            <a:r>
              <a:rPr lang="fr-FR" dirty="0"/>
              <a:t>Elles dépendent d’interactions multiples impliquant des ions (Mg2+), des boucles adjacentes, le ribose, des protéines…</a:t>
            </a:r>
            <a:endParaRPr/>
          </a:p>
          <a:p>
            <a:pPr marL="0" lvl="0" indent="0" rtl="0">
              <a:spcBef>
                <a:spcPts val="1000"/>
              </a:spcBef>
              <a:spcAft>
                <a:spcPts val="0"/>
              </a:spcAft>
              <a:buNone/>
            </a:pPr>
            <a:endParaRPr/>
          </a:p>
          <a:p>
            <a:pPr marL="0" lvl="0" indent="0" rtl="0">
              <a:spcBef>
                <a:spcPts val="1000"/>
              </a:spcBef>
              <a:spcAft>
                <a:spcPts val="0"/>
              </a:spcAft>
              <a:buNone/>
            </a:pPr>
            <a:endParaRPr/>
          </a:p>
          <a:p>
            <a:pPr marL="0" lvl="0" indent="0">
              <a:spcBef>
                <a:spcPts val="1000"/>
              </a:spcBef>
              <a:spcAft>
                <a:spcPts val="0"/>
              </a:spcAft>
              <a:buNone/>
            </a:pPr>
            <a:r>
              <a:rPr lang="fr-FR" dirty="0">
                <a:solidFill>
                  <a:srgbClr val="FF0000"/>
                </a:solidFill>
              </a:rPr>
              <a:t>Chaque type d’ARN joue un rôle précis au cours des étapes de l’expression des gènes . </a:t>
            </a:r>
            <a:r>
              <a:rPr lang="fr-FR" u="sng" dirty="0">
                <a:solidFill>
                  <a:srgbClr val="FF0000"/>
                </a:solidFill>
              </a:rPr>
              <a:t>TOUS ONT UN RÔLE À JOUER</a:t>
            </a:r>
            <a:r>
              <a:rPr lang="fr-FR" dirty="0">
                <a:solidFill>
                  <a:srgbClr val="FF0000"/>
                </a:solidFill>
              </a:rPr>
              <a:t> </a:t>
            </a:r>
            <a:endParaRPr dirty="0">
              <a:solidFill>
                <a:srgbClr val="FF0000"/>
              </a:solidFill>
            </a:endParaRPr>
          </a:p>
        </p:txBody>
      </p:sp>
      <p:sp>
        <p:nvSpPr>
          <p:cNvPr id="246" name="Google Shape;246;p29"/>
          <p:cNvSpPr txBox="1">
            <a:spLocks noGrp="1"/>
          </p:cNvSpPr>
          <p:nvPr>
            <p:ph type="title"/>
          </p:nvPr>
        </p:nvSpPr>
        <p:spPr>
          <a:xfrm>
            <a:off x="1944496" y="696044"/>
            <a:ext cx="9520200" cy="1049100"/>
          </a:xfrm>
          <a:prstGeom prst="rect">
            <a:avLst/>
          </a:prstGeom>
        </p:spPr>
        <p:txBody>
          <a:bodyPr spcFirstLastPara="1" wrap="square" lIns="91425" tIns="45700" rIns="91425" bIns="45700" anchor="b" anchorCtr="0">
            <a:noAutofit/>
          </a:bodyPr>
          <a:lstStyle/>
          <a:p>
            <a:pPr marL="0" lvl="0" indent="0" rtl="0">
              <a:spcBef>
                <a:spcPts val="0"/>
              </a:spcBef>
              <a:spcAft>
                <a:spcPts val="0"/>
              </a:spcAft>
              <a:buNone/>
            </a:pPr>
            <a:r>
              <a:rPr lang="fr-FR" sz="4800" u="sng" dirty="0">
                <a:solidFill>
                  <a:srgbClr val="38761D"/>
                </a:solidFill>
              </a:rPr>
              <a:t>STRUCTURE DE L’ARN 3</a:t>
            </a:r>
            <a:endParaRPr sz="4800" u="sng" dirty="0">
              <a:solidFill>
                <a:srgbClr val="38761D"/>
              </a:solidFill>
            </a:endParaRPr>
          </a:p>
        </p:txBody>
      </p:sp>
      <p:pic>
        <p:nvPicPr>
          <p:cNvPr id="247" name="Google Shape;247;p29"/>
          <p:cNvPicPr preferRelativeResize="0"/>
          <p:nvPr/>
        </p:nvPicPr>
        <p:blipFill>
          <a:blip r:embed="rId3">
            <a:alphaModFix/>
          </a:blip>
          <a:stretch>
            <a:fillRect/>
          </a:stretch>
        </p:blipFill>
        <p:spPr>
          <a:xfrm>
            <a:off x="6430250" y="3147272"/>
            <a:ext cx="3825975" cy="1363175"/>
          </a:xfrm>
          <a:prstGeom prst="rect">
            <a:avLst/>
          </a:prstGeom>
          <a:noFill/>
          <a:ln>
            <a:noFill/>
          </a:ln>
        </p:spPr>
      </p:pic>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30"/>
          <p:cNvSpPr txBox="1">
            <a:spLocks noGrp="1"/>
          </p:cNvSpPr>
          <p:nvPr>
            <p:ph type="title"/>
          </p:nvPr>
        </p:nvSpPr>
        <p:spPr>
          <a:xfrm>
            <a:off x="1534696" y="852719"/>
            <a:ext cx="9520200" cy="1049100"/>
          </a:xfrm>
          <a:prstGeom prst="rect">
            <a:avLst/>
          </a:prstGeom>
        </p:spPr>
        <p:txBody>
          <a:bodyPr spcFirstLastPara="1" wrap="square" lIns="91425" tIns="45700" rIns="91425" bIns="45700" anchor="b" anchorCtr="0">
            <a:noAutofit/>
          </a:bodyPr>
          <a:lstStyle/>
          <a:p>
            <a:pPr marL="0" lvl="0" indent="0" algn="ctr">
              <a:spcBef>
                <a:spcPts val="0"/>
              </a:spcBef>
              <a:spcAft>
                <a:spcPts val="0"/>
              </a:spcAft>
              <a:buNone/>
            </a:pPr>
            <a:r>
              <a:rPr lang="fr-FR" sz="7200" b="1" i="1" u="sng" dirty="0">
                <a:solidFill>
                  <a:srgbClr val="38761D"/>
                </a:solidFill>
              </a:rPr>
              <a:t>FINNNNNNN</a:t>
            </a:r>
            <a:endParaRPr sz="7200" b="1" i="1" u="sng" dirty="0">
              <a:solidFill>
                <a:srgbClr val="38761D"/>
              </a:solidFill>
            </a:endParaRPr>
          </a:p>
        </p:txBody>
      </p:sp>
      <p:sp>
        <p:nvSpPr>
          <p:cNvPr id="253" name="Google Shape;253;p30"/>
          <p:cNvSpPr txBox="1">
            <a:spLocks noGrp="1"/>
          </p:cNvSpPr>
          <p:nvPr>
            <p:ph type="body" idx="1"/>
          </p:nvPr>
        </p:nvSpPr>
        <p:spPr>
          <a:xfrm>
            <a:off x="1534696" y="2015732"/>
            <a:ext cx="9520200" cy="3450600"/>
          </a:xfrm>
          <a:prstGeom prst="rect">
            <a:avLst/>
          </a:prstGeom>
        </p:spPr>
        <p:txBody>
          <a:bodyPr spcFirstLastPara="1" wrap="square" lIns="91425" tIns="45700" rIns="91425" bIns="45700" anchor="t" anchorCtr="0">
            <a:noAutofit/>
          </a:bodyPr>
          <a:lstStyle/>
          <a:p>
            <a:pPr marL="0" lvl="0" indent="0" algn="ctr">
              <a:spcBef>
                <a:spcPts val="1000"/>
              </a:spcBef>
              <a:spcAft>
                <a:spcPts val="0"/>
              </a:spcAft>
              <a:buNone/>
            </a:pPr>
            <a:r>
              <a:rPr lang="fr-FR" sz="3600" dirty="0">
                <a:solidFill>
                  <a:srgbClr val="38761D"/>
                </a:solidFill>
              </a:rPr>
              <a:t>MAIS NE VOUS INQUIÉTEZ PAS ON SE REVOIT DEMAIN !!!!!!</a:t>
            </a:r>
            <a:endParaRPr sz="3600" dirty="0">
              <a:solidFill>
                <a:srgbClr val="38761D"/>
              </a:solidFill>
            </a:endParaRPr>
          </a:p>
        </p:txBody>
      </p:sp>
      <p:pic>
        <p:nvPicPr>
          <p:cNvPr id="254" name="Google Shape;254;p30"/>
          <p:cNvPicPr preferRelativeResize="0"/>
          <p:nvPr/>
        </p:nvPicPr>
        <p:blipFill>
          <a:blip r:embed="rId3">
            <a:alphaModFix/>
          </a:blip>
          <a:stretch>
            <a:fillRect/>
          </a:stretch>
        </p:blipFill>
        <p:spPr>
          <a:xfrm>
            <a:off x="4572000" y="3543500"/>
            <a:ext cx="3048000" cy="2125300"/>
          </a:xfrm>
          <a:prstGeom prst="rect">
            <a:avLst/>
          </a:prstGeom>
          <a:noFill/>
          <a:ln>
            <a:noFill/>
          </a:ln>
        </p:spPr>
      </p:pic>
      <p:sp>
        <p:nvSpPr>
          <p:cNvPr id="255" name="Google Shape;255;p30"/>
          <p:cNvSpPr/>
          <p:nvPr/>
        </p:nvSpPr>
        <p:spPr>
          <a:xfrm>
            <a:off x="7340100" y="3543500"/>
            <a:ext cx="2760000" cy="1049100"/>
          </a:xfrm>
          <a:prstGeom prst="wedgeEllipseCallout">
            <a:avLst>
              <a:gd name="adj1" fmla="val -63974"/>
              <a:gd name="adj2" fmla="val 20081"/>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dirty="0"/>
              <a:t>NOOOON JE VEUX ENCORE RESTER AVEC LA BIOMOL</a:t>
            </a:r>
            <a:endParaRPr dirty="0"/>
          </a:p>
        </p:txBody>
      </p:sp>
      <p:sp>
        <p:nvSpPr>
          <p:cNvPr id="256" name="Google Shape;256;p30"/>
          <p:cNvSpPr/>
          <p:nvPr/>
        </p:nvSpPr>
        <p:spPr>
          <a:xfrm>
            <a:off x="3157825" y="4748775"/>
            <a:ext cx="2121300" cy="1120800"/>
          </a:xfrm>
          <a:prstGeom prst="cloudCallout">
            <a:avLst>
              <a:gd name="adj1" fmla="val 48293"/>
              <a:gd name="adj2" fmla="val -8011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r>
              <a:rPr lang="fr-FR" dirty="0"/>
              <a:t>Il aime se faire du mal celui-là </a:t>
            </a:r>
            <a:endParaRPr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heme/theme1.xml><?xml version="1.0" encoding="utf-8"?>
<a:theme xmlns:a="http://schemas.openxmlformats.org/drawingml/2006/main" name="Galerie">
  <a:themeElements>
    <a:clrScheme name="Gallery">
      <a:dk1>
        <a:srgbClr val="000000"/>
      </a:dk1>
      <a:lt1>
        <a:srgbClr val="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1097</Words>
  <Application>Microsoft Office PowerPoint</Application>
  <PresentationFormat>Grand écran</PresentationFormat>
  <Paragraphs>151</Paragraphs>
  <Slides>18</Slides>
  <Notes>18</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Palatino Linotype</vt:lpstr>
      <vt:lpstr>Calibri</vt:lpstr>
      <vt:lpstr>Galerie</vt:lpstr>
      <vt:lpstr>TTR 2018/2019 INTERVENTION BIOMOLESQUE 2/4 </vt:lpstr>
      <vt:lpstr>SOMMAIRE</vt:lpstr>
      <vt:lpstr>NUCLÉOTIDES ----- NUCLÉOTIDES</vt:lpstr>
      <vt:lpstr>2 DIFFÉRENCES ENTRE LES NUCLÉOTIDES DE L’ADN ET L’ARN </vt:lpstr>
      <vt:lpstr>Présentation PowerPoint</vt:lpstr>
      <vt:lpstr>2 travaux ont précédé et aidé à l’élucidation de la structure secondaire de l’ADN</vt:lpstr>
      <vt:lpstr>Watson et Crick et le modèle de la double hélice</vt:lpstr>
      <vt:lpstr>Watson et Crick et le modèle de la double hélice 2</vt:lpstr>
      <vt:lpstr>CHANGEMENT</vt:lpstr>
      <vt:lpstr>Présentation PowerPoint</vt:lpstr>
      <vt:lpstr>LA COMPACTION DE L’ADN EST VARIABLE</vt:lpstr>
      <vt:lpstr>Présentation PowerPoint</vt:lpstr>
      <vt:lpstr>LA COMPACTION DE L’ADN EST VARIABLE 2</vt:lpstr>
      <vt:lpstr>RECAP STRUCTURE DE L’ADN</vt:lpstr>
      <vt:lpstr>STRUCTURE DE L’ARN</vt:lpstr>
      <vt:lpstr>STRUCTURE DE L’ARN 2</vt:lpstr>
      <vt:lpstr>STRUCTURE DE L’ARN 3</vt:lpstr>
      <vt:lpstr>FINNNNNNN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TTR 2018/2019 INTERVENTION BIOMOLESQUE 2/4 </dc:title>
  <cp:lastModifiedBy>Hugo De Almeida</cp:lastModifiedBy>
  <cp:revision>22</cp:revision>
  <dcterms:modified xsi:type="dcterms:W3CDTF">2018-08-22T09:38:24Z</dcterms:modified>
</cp:coreProperties>
</file>