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4BC61B6-7774-4BC5-A8BA-D777D83A8A50}" type="datetimeFigureOut">
              <a:rPr lang="fr-FR" smtClean="0"/>
              <a:t>26/11/2016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9B8A516-2127-45BD-86EF-1C0A9F0B8D07}" type="slidenum">
              <a:rPr lang="fr-FR" smtClean="0"/>
              <a:t>‹N°›</a:t>
            </a:fld>
            <a:endParaRPr lang="fr-FR"/>
          </a:p>
        </p:txBody>
      </p:sp>
    </p:spTree>
    <p:extLst>
      <p:ext uri="{BB962C8B-B14F-4D97-AF65-F5344CB8AC3E}">
        <p14:creationId xmlns:p14="http://schemas.microsoft.com/office/powerpoint/2010/main" val="3750858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4BC61B6-7774-4BC5-A8BA-D777D83A8A50}" type="datetimeFigureOut">
              <a:rPr lang="fr-FR" smtClean="0"/>
              <a:t>26/11/2016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9B8A516-2127-45BD-86EF-1C0A9F0B8D07}" type="slidenum">
              <a:rPr lang="fr-FR" smtClean="0"/>
              <a:t>‹N°›</a:t>
            </a:fld>
            <a:endParaRPr lang="fr-FR"/>
          </a:p>
        </p:txBody>
      </p:sp>
    </p:spTree>
    <p:extLst>
      <p:ext uri="{BB962C8B-B14F-4D97-AF65-F5344CB8AC3E}">
        <p14:creationId xmlns:p14="http://schemas.microsoft.com/office/powerpoint/2010/main" val="2842419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4BC61B6-7774-4BC5-A8BA-D777D83A8A50}" type="datetimeFigureOut">
              <a:rPr lang="fr-FR" smtClean="0"/>
              <a:t>26/11/2016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9B8A516-2127-45BD-86EF-1C0A9F0B8D07}" type="slidenum">
              <a:rPr lang="fr-FR" smtClean="0"/>
              <a:t>‹N°›</a:t>
            </a:fld>
            <a:endParaRPr lang="fr-FR"/>
          </a:p>
        </p:txBody>
      </p:sp>
    </p:spTree>
    <p:extLst>
      <p:ext uri="{BB962C8B-B14F-4D97-AF65-F5344CB8AC3E}">
        <p14:creationId xmlns:p14="http://schemas.microsoft.com/office/powerpoint/2010/main" val="2982134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4BC61B6-7774-4BC5-A8BA-D777D83A8A50}" type="datetimeFigureOut">
              <a:rPr lang="fr-FR" smtClean="0"/>
              <a:t>26/11/2016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9B8A516-2127-45BD-86EF-1C0A9F0B8D07}" type="slidenum">
              <a:rPr lang="fr-FR" smtClean="0"/>
              <a:t>‹N°›</a:t>
            </a:fld>
            <a:endParaRPr lang="fr-FR"/>
          </a:p>
        </p:txBody>
      </p:sp>
    </p:spTree>
    <p:extLst>
      <p:ext uri="{BB962C8B-B14F-4D97-AF65-F5344CB8AC3E}">
        <p14:creationId xmlns:p14="http://schemas.microsoft.com/office/powerpoint/2010/main" val="38101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4BC61B6-7774-4BC5-A8BA-D777D83A8A50}" type="datetimeFigureOut">
              <a:rPr lang="fr-FR" smtClean="0"/>
              <a:t>26/11/2016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99B8A516-2127-45BD-86EF-1C0A9F0B8D07}" type="slidenum">
              <a:rPr lang="fr-FR" smtClean="0"/>
              <a:t>‹N°›</a:t>
            </a:fld>
            <a:endParaRPr lang="fr-FR"/>
          </a:p>
        </p:txBody>
      </p:sp>
    </p:spTree>
    <p:extLst>
      <p:ext uri="{BB962C8B-B14F-4D97-AF65-F5344CB8AC3E}">
        <p14:creationId xmlns:p14="http://schemas.microsoft.com/office/powerpoint/2010/main" val="16296257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64BC61B6-7774-4BC5-A8BA-D777D83A8A50}" type="datetimeFigureOut">
              <a:rPr lang="fr-FR" smtClean="0"/>
              <a:t>26/11/2016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99B8A516-2127-45BD-86EF-1C0A9F0B8D07}" type="slidenum">
              <a:rPr lang="fr-FR" smtClean="0"/>
              <a:t>‹N°›</a:t>
            </a:fld>
            <a:endParaRPr lang="fr-FR"/>
          </a:p>
        </p:txBody>
      </p:sp>
    </p:spTree>
    <p:extLst>
      <p:ext uri="{BB962C8B-B14F-4D97-AF65-F5344CB8AC3E}">
        <p14:creationId xmlns:p14="http://schemas.microsoft.com/office/powerpoint/2010/main" val="2372043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4BC61B6-7774-4BC5-A8BA-D777D83A8A50}" type="datetimeFigureOut">
              <a:rPr lang="fr-FR" smtClean="0"/>
              <a:t>26/11/2016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99B8A516-2127-45BD-86EF-1C0A9F0B8D07}" type="slidenum">
              <a:rPr lang="fr-FR" smtClean="0"/>
              <a:t>‹N°›</a:t>
            </a:fld>
            <a:endParaRPr lang="fr-FR"/>
          </a:p>
        </p:txBody>
      </p:sp>
    </p:spTree>
    <p:extLst>
      <p:ext uri="{BB962C8B-B14F-4D97-AF65-F5344CB8AC3E}">
        <p14:creationId xmlns:p14="http://schemas.microsoft.com/office/powerpoint/2010/main" val="3717847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4BC61B6-7774-4BC5-A8BA-D777D83A8A50}" type="datetimeFigureOut">
              <a:rPr lang="fr-FR" smtClean="0"/>
              <a:t>26/11/2016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9B8A516-2127-45BD-86EF-1C0A9F0B8D07}" type="slidenum">
              <a:rPr lang="fr-FR" smtClean="0"/>
              <a:t>‹N°›</a:t>
            </a:fld>
            <a:endParaRPr lang="fr-FR"/>
          </a:p>
        </p:txBody>
      </p:sp>
    </p:spTree>
    <p:extLst>
      <p:ext uri="{BB962C8B-B14F-4D97-AF65-F5344CB8AC3E}">
        <p14:creationId xmlns:p14="http://schemas.microsoft.com/office/powerpoint/2010/main" val="688797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4BC61B6-7774-4BC5-A8BA-D777D83A8A50}" type="datetimeFigureOut">
              <a:rPr lang="fr-FR" smtClean="0"/>
              <a:t>26/11/2016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9B8A516-2127-45BD-86EF-1C0A9F0B8D07}" type="slidenum">
              <a:rPr lang="fr-FR" smtClean="0"/>
              <a:t>‹N°›</a:t>
            </a:fld>
            <a:endParaRPr lang="fr-FR"/>
          </a:p>
        </p:txBody>
      </p:sp>
    </p:spTree>
    <p:extLst>
      <p:ext uri="{BB962C8B-B14F-4D97-AF65-F5344CB8AC3E}">
        <p14:creationId xmlns:p14="http://schemas.microsoft.com/office/powerpoint/2010/main" val="16370907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4BC61B6-7774-4BC5-A8BA-D777D83A8A50}" type="datetimeFigureOut">
              <a:rPr lang="fr-FR" smtClean="0"/>
              <a:t>26/11/2016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9B8A516-2127-45BD-86EF-1C0A9F0B8D07}" type="slidenum">
              <a:rPr lang="fr-FR" smtClean="0"/>
              <a:t>‹N°›</a:t>
            </a:fld>
            <a:endParaRPr lang="fr-FR"/>
          </a:p>
        </p:txBody>
      </p:sp>
    </p:spTree>
    <p:extLst>
      <p:ext uri="{BB962C8B-B14F-4D97-AF65-F5344CB8AC3E}">
        <p14:creationId xmlns:p14="http://schemas.microsoft.com/office/powerpoint/2010/main" val="847415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4BC61B6-7774-4BC5-A8BA-D777D83A8A50}" type="datetimeFigureOut">
              <a:rPr lang="fr-FR" smtClean="0"/>
              <a:t>26/11/2016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9B8A516-2127-45BD-86EF-1C0A9F0B8D07}" type="slidenum">
              <a:rPr lang="fr-FR" smtClean="0"/>
              <a:t>‹N°›</a:t>
            </a:fld>
            <a:endParaRPr lang="fr-FR"/>
          </a:p>
        </p:txBody>
      </p:sp>
    </p:spTree>
    <p:extLst>
      <p:ext uri="{BB962C8B-B14F-4D97-AF65-F5344CB8AC3E}">
        <p14:creationId xmlns:p14="http://schemas.microsoft.com/office/powerpoint/2010/main" val="3305924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BC61B6-7774-4BC5-A8BA-D777D83A8A50}" type="datetimeFigureOut">
              <a:rPr lang="fr-FR" smtClean="0"/>
              <a:t>26/11/2016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B8A516-2127-45BD-86EF-1C0A9F0B8D07}" type="slidenum">
              <a:rPr lang="fr-FR" smtClean="0"/>
              <a:t>‹N°›</a:t>
            </a:fld>
            <a:endParaRPr lang="fr-FR"/>
          </a:p>
        </p:txBody>
      </p:sp>
    </p:spTree>
    <p:extLst>
      <p:ext uri="{BB962C8B-B14F-4D97-AF65-F5344CB8AC3E}">
        <p14:creationId xmlns:p14="http://schemas.microsoft.com/office/powerpoint/2010/main" val="7777152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150829" y="0"/>
            <a:ext cx="11934334" cy="6863417"/>
          </a:xfrm>
          <a:prstGeom prst="rect">
            <a:avLst/>
          </a:prstGeom>
          <a:noFill/>
        </p:spPr>
        <p:txBody>
          <a:bodyPr wrap="square" rtlCol="0">
            <a:spAutoFit/>
          </a:bodyPr>
          <a:lstStyle/>
          <a:p>
            <a:pPr algn="ctr"/>
            <a:r>
              <a:rPr lang="fr-FR" sz="4000" dirty="0" smtClean="0"/>
              <a:t>ERRATAS RAPIDES AVANT L’EPREUVE </a:t>
            </a:r>
          </a:p>
          <a:p>
            <a:pPr algn="ctr"/>
            <a:endParaRPr lang="fr-FR" dirty="0"/>
          </a:p>
          <a:p>
            <a:pPr algn="ctr"/>
            <a:r>
              <a:rPr lang="fr-FR" sz="2800" b="1" dirty="0" smtClean="0"/>
              <a:t>QRU 5 : REMPLACEZ L’ITEM D PAR : </a:t>
            </a:r>
          </a:p>
          <a:p>
            <a:pPr algn="ctr"/>
            <a:r>
              <a:rPr lang="fr-FR" sz="2800" b="1" dirty="0" smtClean="0"/>
              <a:t> A L’ISSUE DU TEST ADAPTE ON REPOUSSERA H0 </a:t>
            </a:r>
          </a:p>
          <a:p>
            <a:pPr algn="ctr"/>
            <a:endParaRPr lang="fr-FR" sz="3200" dirty="0" smtClean="0"/>
          </a:p>
          <a:p>
            <a:pPr algn="ctr"/>
            <a:r>
              <a:rPr lang="fr-FR" sz="2800" b="1" dirty="0" smtClean="0"/>
              <a:t>QRU 10 : AJOUTEZ A LA FIN  DE L’ITEM D :</a:t>
            </a:r>
          </a:p>
          <a:p>
            <a:pPr algn="ctr"/>
            <a:r>
              <a:rPr lang="fr-FR" sz="2800" b="1" dirty="0" smtClean="0"/>
              <a:t> CONTRAIREMENT AU TEST DE COMPARAISON DE POURCENTAGE</a:t>
            </a:r>
          </a:p>
          <a:p>
            <a:pPr algn="ctr"/>
            <a:endParaRPr lang="fr-FR" sz="2800" b="1" dirty="0"/>
          </a:p>
          <a:p>
            <a:pPr lvl="0"/>
            <a:r>
              <a:rPr lang="fr-FR" sz="3600" b="1" u="sng" dirty="0">
                <a:solidFill>
                  <a:prstClr val="black"/>
                </a:solidFill>
              </a:rPr>
              <a:t>QRU 7</a:t>
            </a:r>
            <a:r>
              <a:rPr lang="fr-FR" sz="3600" b="1" dirty="0">
                <a:solidFill>
                  <a:prstClr val="black"/>
                </a:solidFill>
              </a:rPr>
              <a:t> : </a:t>
            </a:r>
            <a:r>
              <a:rPr lang="fr-FR" sz="3600" b="1" dirty="0" smtClean="0">
                <a:solidFill>
                  <a:prstClr val="black"/>
                </a:solidFill>
              </a:rPr>
              <a:t>Une phrase a été modifiée dans l’énoncé (rouge):</a:t>
            </a:r>
          </a:p>
          <a:p>
            <a:pPr lvl="0"/>
            <a:r>
              <a:rPr lang="fr-FR" sz="2800" dirty="0" smtClean="0">
                <a:solidFill>
                  <a:prstClr val="black"/>
                </a:solidFill>
              </a:rPr>
              <a:t>Un </a:t>
            </a:r>
            <a:r>
              <a:rPr lang="fr-FR" sz="2800" dirty="0">
                <a:solidFill>
                  <a:prstClr val="black"/>
                </a:solidFill>
              </a:rPr>
              <a:t>laboratoire pharmaceutique veut comparer un traitement A à un traitement B.</a:t>
            </a:r>
            <a:r>
              <a:rPr lang="fr-FR" sz="3200" b="1" dirty="0">
                <a:solidFill>
                  <a:prstClr val="black"/>
                </a:solidFill>
              </a:rPr>
              <a:t> </a:t>
            </a:r>
            <a:r>
              <a:rPr lang="fr-FR" sz="3200" b="1" dirty="0">
                <a:solidFill>
                  <a:srgbClr val="FF0000"/>
                </a:solidFill>
              </a:rPr>
              <a:t>On tire au sort 2 groupes de 6 patients prenant respectivement le traitement A ou le traitement B. Au début et à la fin de l’essai, on note l’état du patient.</a:t>
            </a:r>
            <a:r>
              <a:rPr lang="fr-FR" sz="3600" b="1" dirty="0">
                <a:solidFill>
                  <a:srgbClr val="FF0000"/>
                </a:solidFill>
              </a:rPr>
              <a:t> </a:t>
            </a:r>
            <a:r>
              <a:rPr lang="fr-FR" sz="2800" dirty="0">
                <a:solidFill>
                  <a:prstClr val="black"/>
                </a:solidFill>
              </a:rPr>
              <a:t>Etat : stable, aggravé, meilleur ou guéri. Indiquez la réponse exacte : </a:t>
            </a:r>
          </a:p>
          <a:p>
            <a:pPr algn="ctr"/>
            <a:endParaRPr lang="fr-FR" dirty="0"/>
          </a:p>
        </p:txBody>
      </p:sp>
    </p:spTree>
    <p:extLst>
      <p:ext uri="{BB962C8B-B14F-4D97-AF65-F5344CB8AC3E}">
        <p14:creationId xmlns:p14="http://schemas.microsoft.com/office/powerpoint/2010/main" val="838819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150829" y="0"/>
            <a:ext cx="11934334" cy="6370975"/>
          </a:xfrm>
          <a:prstGeom prst="rect">
            <a:avLst/>
          </a:prstGeom>
          <a:noFill/>
        </p:spPr>
        <p:txBody>
          <a:bodyPr wrap="square" rtlCol="0">
            <a:spAutoFit/>
          </a:bodyPr>
          <a:lstStyle/>
          <a:p>
            <a:r>
              <a:rPr lang="fr-FR" sz="2400" b="1" u="sng" dirty="0"/>
              <a:t>QRU 9</a:t>
            </a:r>
            <a:r>
              <a:rPr lang="fr-FR" sz="2400" b="1" dirty="0"/>
              <a:t> : </a:t>
            </a:r>
            <a:r>
              <a:rPr lang="fr-FR" sz="2400" b="1" dirty="0" smtClean="0"/>
              <a:t>Jeannine </a:t>
            </a:r>
            <a:r>
              <a:rPr lang="fr-FR" sz="2400" b="1" dirty="0"/>
              <a:t>n’y tenant plus, décide de savoir si oui ou non elle est réellement enceinte. Elle croit se rappeler d’après ces cours de BDR qu’une concentration  de HCG élevée sert d’indicateur à une grossesse. Cependant, afin d’enlever ces derniers doutes elle décide de faire un test. Elle décide donc de mesurer sa concentration urinaire de HCG et de le comparer au gold standard : L’échographie. Elle demandera ensuite à une de ses amies vierges, Brenda de mesurer également sa concentration urinaire de HCG. On veut savoir si le fait d’avoir une concentration de HCG urinaire élevée influe sur le fait d’être </a:t>
            </a:r>
            <a:r>
              <a:rPr lang="fr-FR" sz="2400" b="1" dirty="0" smtClean="0"/>
              <a:t>enceinte. Indiquez </a:t>
            </a:r>
            <a:r>
              <a:rPr lang="fr-FR" sz="2400" b="1" dirty="0"/>
              <a:t>la réponse </a:t>
            </a:r>
            <a:r>
              <a:rPr lang="fr-FR" sz="2400" b="1" u="sng" dirty="0"/>
              <a:t>fausse</a:t>
            </a:r>
            <a:r>
              <a:rPr lang="fr-FR" sz="2400" b="1" dirty="0"/>
              <a:t>. </a:t>
            </a:r>
          </a:p>
          <a:p>
            <a:r>
              <a:rPr lang="fr-FR" sz="2400" dirty="0"/>
              <a:t>A) Soit l’hypothèse H0 : Le fait d’être enceinte n’a pas d’influence sur la concentration urinaire de HCG</a:t>
            </a:r>
          </a:p>
          <a:p>
            <a:r>
              <a:rPr lang="fr-FR" sz="2400" dirty="0"/>
              <a:t>B) Le risque de second espèce béta correspond au risque de conclure au fait qu’être enceinte n’a pas de lien avec la concentration urinaire de HCG alors que ce lien existe vraiment. </a:t>
            </a:r>
          </a:p>
          <a:p>
            <a:r>
              <a:rPr lang="fr-FR" sz="2400" dirty="0"/>
              <a:t>C) On a ici utilisé la méthode des couples ce qui exclut le fait de pouvoir faire un test de U de Mann et Whitney</a:t>
            </a:r>
          </a:p>
          <a:p>
            <a:r>
              <a:rPr lang="fr-FR" sz="2400" dirty="0"/>
              <a:t>D) Il est impossible de réaliser un essai crédible avec un effectif pareil</a:t>
            </a:r>
          </a:p>
          <a:p>
            <a:r>
              <a:rPr lang="fr-FR" sz="2400" dirty="0"/>
              <a:t>E) Jeannine devrait tout simplement aller acheter un test de grossesse (cet item est vrai donc comptez-le-moi faux !)</a:t>
            </a:r>
            <a:endParaRPr lang="fr-FR" sz="2800" dirty="0"/>
          </a:p>
        </p:txBody>
      </p:sp>
    </p:spTree>
    <p:extLst>
      <p:ext uri="{BB962C8B-B14F-4D97-AF65-F5344CB8AC3E}">
        <p14:creationId xmlns:p14="http://schemas.microsoft.com/office/powerpoint/2010/main" val="340720855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44</Words>
  <Application>Microsoft Office PowerPoint</Application>
  <PresentationFormat>Grand écran</PresentationFormat>
  <Paragraphs>16</Paragraphs>
  <Slides>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vt:i4>
      </vt:variant>
    </vt:vector>
  </HeadingPairs>
  <TitlesOfParts>
    <vt:vector size="6" baseType="lpstr">
      <vt:lpstr>Arial</vt:lpstr>
      <vt:lpstr>Calibri</vt:lpstr>
      <vt:lpstr>Calibri Light</vt:lpstr>
      <vt:lpstr>Thème Office</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Thierry SCHUFFENECKER</dc:creator>
  <cp:lastModifiedBy>Thierry SCHUFFENECKER</cp:lastModifiedBy>
  <cp:revision>2</cp:revision>
  <dcterms:created xsi:type="dcterms:W3CDTF">2016-11-26T09:11:55Z</dcterms:created>
  <dcterms:modified xsi:type="dcterms:W3CDTF">2016-11-26T09:27:07Z</dcterms:modified>
</cp:coreProperties>
</file>