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71"/>
  </p:notesMasterIdLst>
  <p:sldIdLst>
    <p:sldId id="370" r:id="rId3"/>
    <p:sldId id="371" r:id="rId4"/>
    <p:sldId id="360" r:id="rId5"/>
    <p:sldId id="373" r:id="rId6"/>
    <p:sldId id="374" r:id="rId7"/>
    <p:sldId id="376" r:id="rId8"/>
    <p:sldId id="375" r:id="rId9"/>
    <p:sldId id="403" r:id="rId10"/>
    <p:sldId id="409" r:id="rId11"/>
    <p:sldId id="449" r:id="rId12"/>
    <p:sldId id="411" r:id="rId13"/>
    <p:sldId id="412" r:id="rId14"/>
    <p:sldId id="414" r:id="rId15"/>
    <p:sldId id="437" r:id="rId16"/>
    <p:sldId id="438" r:id="rId17"/>
    <p:sldId id="440" r:id="rId18"/>
    <p:sldId id="443" r:id="rId19"/>
    <p:sldId id="441" r:id="rId20"/>
    <p:sldId id="444" r:id="rId21"/>
    <p:sldId id="446" r:id="rId22"/>
    <p:sldId id="447" r:id="rId23"/>
    <p:sldId id="448" r:id="rId24"/>
    <p:sldId id="377" r:id="rId25"/>
    <p:sldId id="410" r:id="rId26"/>
    <p:sldId id="378" r:id="rId27"/>
    <p:sldId id="415" r:id="rId28"/>
    <p:sldId id="379" r:id="rId29"/>
    <p:sldId id="416" r:id="rId30"/>
    <p:sldId id="380" r:id="rId31"/>
    <p:sldId id="417" r:id="rId32"/>
    <p:sldId id="381" r:id="rId33"/>
    <p:sldId id="418" r:id="rId34"/>
    <p:sldId id="382" r:id="rId35"/>
    <p:sldId id="419" r:id="rId36"/>
    <p:sldId id="383" r:id="rId37"/>
    <p:sldId id="420" r:id="rId38"/>
    <p:sldId id="384" r:id="rId39"/>
    <p:sldId id="421" r:id="rId40"/>
    <p:sldId id="385" r:id="rId41"/>
    <p:sldId id="422" r:id="rId42"/>
    <p:sldId id="386" r:id="rId43"/>
    <p:sldId id="423" r:id="rId44"/>
    <p:sldId id="387" r:id="rId45"/>
    <p:sldId id="424" r:id="rId46"/>
    <p:sldId id="395" r:id="rId47"/>
    <p:sldId id="425" r:id="rId48"/>
    <p:sldId id="391" r:id="rId49"/>
    <p:sldId id="426" r:id="rId50"/>
    <p:sldId id="392" r:id="rId51"/>
    <p:sldId id="427" r:id="rId52"/>
    <p:sldId id="393" r:id="rId53"/>
    <p:sldId id="428" r:id="rId54"/>
    <p:sldId id="394" r:id="rId55"/>
    <p:sldId id="429" r:id="rId56"/>
    <p:sldId id="389" r:id="rId57"/>
    <p:sldId id="430" r:id="rId58"/>
    <p:sldId id="390" r:id="rId59"/>
    <p:sldId id="431" r:id="rId60"/>
    <p:sldId id="396" r:id="rId61"/>
    <p:sldId id="432" r:id="rId62"/>
    <p:sldId id="397" r:id="rId63"/>
    <p:sldId id="433" r:id="rId64"/>
    <p:sldId id="398" r:id="rId65"/>
    <p:sldId id="434" r:id="rId66"/>
    <p:sldId id="399" r:id="rId67"/>
    <p:sldId id="435" r:id="rId68"/>
    <p:sldId id="400" r:id="rId69"/>
    <p:sldId id="436" r:id="rId70"/>
  </p:sldIdLst>
  <p:sldSz cx="12192000" cy="6858000"/>
  <p:notesSz cx="6811963" cy="9942513"/>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8" d="100"/>
          <a:sy n="68" d="100"/>
        </p:scale>
        <p:origin x="69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7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51851" cy="498852"/>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fr-FR"/>
          </a:p>
        </p:txBody>
      </p:sp>
      <p:sp>
        <p:nvSpPr>
          <p:cNvPr id="3" name="Espace réservé de la date 2"/>
          <p:cNvSpPr>
            <a:spLocks noGrp="1"/>
          </p:cNvSpPr>
          <p:nvPr>
            <p:ph type="dt" idx="1"/>
          </p:nvPr>
        </p:nvSpPr>
        <p:spPr>
          <a:xfrm>
            <a:off x="3858536" y="0"/>
            <a:ext cx="2951851" cy="498852"/>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E89A3F3E-8D94-4B40-AFF9-2EA375FFDCF7}" type="datetimeFigureOut">
              <a:rPr lang="fr-FR"/>
              <a:pPr>
                <a:defRPr/>
              </a:pPr>
              <a:t>21/09/2021</a:t>
            </a:fld>
            <a:endParaRPr lang="fr-FR"/>
          </a:p>
        </p:txBody>
      </p:sp>
      <p:sp>
        <p:nvSpPr>
          <p:cNvPr id="4" name="Espace réservé de l'image des diapositives 3"/>
          <p:cNvSpPr>
            <a:spLocks noGrp="1" noRot="1" noChangeAspect="1"/>
          </p:cNvSpPr>
          <p:nvPr>
            <p:ph type="sldImg" idx="2"/>
          </p:nvPr>
        </p:nvSpPr>
        <p:spPr>
          <a:xfrm>
            <a:off x="423863" y="1243013"/>
            <a:ext cx="5964237" cy="3355975"/>
          </a:xfrm>
          <a:prstGeom prst="rect">
            <a:avLst/>
          </a:prstGeom>
          <a:noFill/>
          <a:ln w="12700">
            <a:solidFill>
              <a:prstClr val="black"/>
            </a:solidFill>
          </a:ln>
        </p:spPr>
        <p:txBody>
          <a:bodyPr vert="horz" lIns="91440" tIns="45720" rIns="91440" bIns="45720" rtlCol="0" anchor="ctr"/>
          <a:lstStyle/>
          <a:p>
            <a:pPr lvl="0"/>
            <a:endParaRPr lang="fr-FR" noProof="0"/>
          </a:p>
        </p:txBody>
      </p:sp>
      <p:sp>
        <p:nvSpPr>
          <p:cNvPr id="5" name="Espace réservé des notes 4"/>
          <p:cNvSpPr>
            <a:spLocks noGrp="1"/>
          </p:cNvSpPr>
          <p:nvPr>
            <p:ph type="body" sz="quarter" idx="3"/>
          </p:nvPr>
        </p:nvSpPr>
        <p:spPr>
          <a:xfrm>
            <a:off x="681197" y="4784835"/>
            <a:ext cx="5449570" cy="3914864"/>
          </a:xfrm>
          <a:prstGeom prst="rect">
            <a:avLst/>
          </a:prstGeom>
        </p:spPr>
        <p:txBody>
          <a:bodyPr vert="horz" lIns="91440" tIns="45720" rIns="91440" bIns="45720" rtlCol="0"/>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6" name="Espace réservé du pied de page 5"/>
          <p:cNvSpPr>
            <a:spLocks noGrp="1"/>
          </p:cNvSpPr>
          <p:nvPr>
            <p:ph type="ftr" sz="quarter" idx="4"/>
          </p:nvPr>
        </p:nvSpPr>
        <p:spPr>
          <a:xfrm>
            <a:off x="0" y="9443662"/>
            <a:ext cx="2951851" cy="498851"/>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fr-FR"/>
          </a:p>
        </p:txBody>
      </p:sp>
      <p:sp>
        <p:nvSpPr>
          <p:cNvPr id="7" name="Espace réservé du numéro de diapositive 6"/>
          <p:cNvSpPr>
            <a:spLocks noGrp="1"/>
          </p:cNvSpPr>
          <p:nvPr>
            <p:ph type="sldNum" sz="quarter" idx="5"/>
          </p:nvPr>
        </p:nvSpPr>
        <p:spPr>
          <a:xfrm>
            <a:off x="3858536" y="9443662"/>
            <a:ext cx="2951851" cy="498851"/>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C07C41CD-FB5A-4632-AEAF-209E68B206FF}" type="slidenum">
              <a:rPr lang="fr-FR"/>
              <a:pPr>
                <a:defRPr/>
              </a:pPr>
              <a:t>‹N°›</a:t>
            </a:fld>
            <a:endParaRPr lang="fr-F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p:cNvSpPr>
            <a:spLocks noGrp="1"/>
          </p:cNvSpPr>
          <p:nvPr>
            <p:ph type="dt" sz="half" idx="10"/>
          </p:nvPr>
        </p:nvSpPr>
        <p:spPr/>
        <p:txBody>
          <a:bodyPr/>
          <a:lstStyle>
            <a:lvl1pPr>
              <a:defRPr/>
            </a:lvl1pPr>
          </a:lstStyle>
          <a:p>
            <a:pPr>
              <a:defRPr/>
            </a:pPr>
            <a:fld id="{A934D84E-EBA3-41E4-80F6-E54EF16CAF45}" type="datetimeFigureOut">
              <a:rPr lang="fr-FR"/>
              <a:pPr>
                <a:defRPr/>
              </a:pPr>
              <a:t>21/09/2021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F1F36288-5068-41A4-9C1F-88BC08FA51A8}" type="slidenum">
              <a:rPr lang="fr-FR"/>
              <a:pPr>
                <a:defRP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F2BAC424-6881-41EA-B360-3066D3570D4F}" type="datetimeFigureOut">
              <a:rPr lang="fr-FR"/>
              <a:pPr>
                <a:defRPr/>
              </a:pPr>
              <a:t>21/09/2021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F72759D8-F342-4299-98C1-6FF59408AA1C}" type="slidenum">
              <a:rPr lang="fr-FR"/>
              <a:pPr>
                <a:defRP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964968ED-D033-4B32-BF1B-F277DC635901}" type="datetimeFigureOut">
              <a:rPr lang="fr-FR"/>
              <a:pPr>
                <a:defRPr/>
              </a:pPr>
              <a:t>21/09/2021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06393FAB-1A88-49DB-BAD5-0DE23D64F8C7}" type="slidenum">
              <a:rPr lang="fr-FR"/>
              <a:pPr>
                <a:defRP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3"/>
          <p:cNvSpPr>
            <a:spLocks noGrp="1"/>
          </p:cNvSpPr>
          <p:nvPr>
            <p:ph type="dt" sz="half" idx="10"/>
          </p:nvPr>
        </p:nvSpPr>
        <p:spPr/>
        <p:txBody>
          <a:bodyPr/>
          <a:lstStyle>
            <a:lvl1pPr>
              <a:defRPr/>
            </a:lvl1pPr>
          </a:lstStyle>
          <a:p>
            <a:pPr>
              <a:defRPr/>
            </a:pPr>
            <a:fld id="{2833E2BC-1ACF-47E7-B6D7-1A75F8D7EB02}" type="datetimeFigureOut">
              <a:rPr lang="fr-FR"/>
              <a:pPr>
                <a:defRPr/>
              </a:pPr>
              <a:t>21/09/2021</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057BAD49-9A70-4D9C-8B50-2BE8B6C5112A}" type="slidenum">
              <a:rPr lang="fr-FR"/>
              <a:pPr>
                <a:defRP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3"/>
          <p:cNvSpPr>
            <a:spLocks noGrp="1"/>
          </p:cNvSpPr>
          <p:nvPr>
            <p:ph type="dt" sz="half" idx="10"/>
          </p:nvPr>
        </p:nvSpPr>
        <p:spPr/>
        <p:txBody>
          <a:bodyPr/>
          <a:lstStyle>
            <a:lvl1pPr>
              <a:defRPr/>
            </a:lvl1pPr>
          </a:lstStyle>
          <a:p>
            <a:pPr>
              <a:defRPr/>
            </a:pPr>
            <a:fld id="{5A3BD8CA-41F5-4DA5-814E-8F92A4CD2130}" type="datetimeFigureOut">
              <a:rPr lang="fr-FR"/>
              <a:pPr>
                <a:defRPr/>
              </a:pPr>
              <a:t>21/09/2021</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1760C3B2-42F9-41CC-9880-AACE256B87A6}" type="slidenum">
              <a:rPr lang="fr-FR"/>
              <a:pPr>
                <a:defRP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3"/>
          <p:cNvSpPr>
            <a:spLocks noGrp="1"/>
          </p:cNvSpPr>
          <p:nvPr>
            <p:ph type="dt" sz="half" idx="10"/>
          </p:nvPr>
        </p:nvSpPr>
        <p:spPr/>
        <p:txBody>
          <a:bodyPr/>
          <a:lstStyle>
            <a:lvl1pPr>
              <a:defRPr/>
            </a:lvl1pPr>
          </a:lstStyle>
          <a:p>
            <a:pPr>
              <a:defRPr/>
            </a:pPr>
            <a:fld id="{BE141705-A35E-4EF7-9956-6A6B46B1C8B6}" type="datetimeFigureOut">
              <a:rPr lang="fr-FR"/>
              <a:pPr>
                <a:defRPr/>
              </a:pPr>
              <a:t>21/09/2021</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599E140E-3209-4E9B-B061-229AE596641E}" type="slidenum">
              <a:rPr lang="fr-FR"/>
              <a:pPr>
                <a:defRP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829A319C-6D2B-43BA-AAF7-0C8CD6193245}" type="datetimeFigureOut">
              <a:rPr lang="fr-FR"/>
              <a:pPr>
                <a:defRPr/>
              </a:pPr>
              <a:t>21/09/2021</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CAD09219-4E26-4880-BEEF-B18BF7C77402}" type="slidenum">
              <a:rPr lang="fr-FR"/>
              <a:pPr>
                <a:defRP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8F785F5B-FB08-4A83-8516-2DA00DF85B2F}" type="datetimeFigureOut">
              <a:rPr lang="fr-FR"/>
              <a:pPr>
                <a:defRPr/>
              </a:pPr>
              <a:t>21/09/2021</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76991804-47A5-42D2-BA0B-FD8F19FF3403}" type="slidenum">
              <a:rPr lang="fr-FR"/>
              <a:pPr>
                <a:defRP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9A9C49C5-5232-4337-9A18-B3B947AA5797}" type="datetimeFigureOut">
              <a:rPr lang="fr-FR"/>
              <a:pPr>
                <a:defRPr/>
              </a:pPr>
              <a:t>21/09/2021</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F1805758-B231-4030-90F5-69C459D61263}" type="slidenum">
              <a:rPr lang="fr-FR"/>
              <a:pPr>
                <a:defRP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D9B69920-D2E7-4B5E-AC9D-1070132E623F}" type="datetimeFigureOut">
              <a:rPr lang="fr-FR"/>
              <a:pPr>
                <a:defRPr/>
              </a:pPr>
              <a:t>21/09/2021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5120455F-4521-45A1-AE04-2055BEAA7DC7}" type="slidenum">
              <a:rPr lang="fr-FR"/>
              <a:pPr>
                <a:defRP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20D0123C-7CD4-4183-B403-B18DD9857ADE}" type="datetimeFigureOut">
              <a:rPr lang="fr-FR"/>
              <a:pPr>
                <a:defRPr/>
              </a:pPr>
              <a:t>21/09/2021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2081D18F-6CBF-45D1-BF11-642029CD4F68}" type="slidenum">
              <a:rPr lang="fr-FR"/>
              <a:pPr>
                <a:defRPr/>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276999"/>
          </a:xfrm>
          <a:prstGeom prst="rect">
            <a:avLst/>
          </a:prstGeom>
        </p:spPr>
        <p:txBody>
          <a:bodyPr/>
          <a:lstStyle>
            <a:lvl1pPr>
              <a:defRPr/>
            </a:lvl1pPr>
          </a:lstStyle>
          <a:p>
            <a:endParaRPr/>
          </a:p>
        </p:txBody>
      </p:sp>
      <p:sp>
        <p:nvSpPr>
          <p:cNvPr id="3" name="Holder 3"/>
          <p:cNvSpPr>
            <a:spLocks noGrp="1"/>
          </p:cNvSpPr>
          <p:nvPr>
            <p:ph type="subTitle" idx="4"/>
          </p:nvPr>
        </p:nvSpPr>
        <p:spPr>
          <a:xfrm>
            <a:off x="1828800" y="3840480"/>
            <a:ext cx="8534400" cy="276999"/>
          </a:xfrm>
          <a:prstGeom prst="rect">
            <a:avLst/>
          </a:prstGeom>
        </p:spPr>
        <p:txBody>
          <a:bodyPr/>
          <a:lstStyle>
            <a:lvl1pPr>
              <a:defRPr/>
            </a:lvl1pPr>
          </a:lstStyle>
          <a:p>
            <a:endParaRPr/>
          </a:p>
        </p:txBody>
      </p:sp>
      <p:sp>
        <p:nvSpPr>
          <p:cNvPr id="4" name="Holder 4"/>
          <p:cNvSpPr>
            <a:spLocks noGrp="1"/>
          </p:cNvSpPr>
          <p:nvPr>
            <p:ph type="ftr" sz="quarter" idx="10"/>
          </p:nvPr>
        </p:nvSpPr>
        <p:spPr/>
        <p:txBody>
          <a:bodyPr/>
          <a:lstStyle>
            <a:lvl1pPr marL="0">
              <a:lnSpc>
                <a:spcPct val="100000"/>
              </a:lnSpc>
              <a:defRPr sz="1400" b="0" i="0" spc="0">
                <a:solidFill>
                  <a:srgbClr val="775F54"/>
                </a:solidFill>
                <a:latin typeface="Tw Cen MT"/>
                <a:cs typeface="Tw Cen MT"/>
              </a:defRPr>
            </a:lvl1pPr>
          </a:lstStyle>
          <a:p>
            <a:pPr>
              <a:defRPr/>
            </a:pPr>
            <a:r>
              <a:rPr lang="fr-FR"/>
              <a:t>PACES - UFR Médecine – </a:t>
            </a:r>
            <a:r>
              <a:rPr lang="fr-FR" spc="-5"/>
              <a:t>Université </a:t>
            </a:r>
            <a:r>
              <a:rPr lang="fr-FR"/>
              <a:t>Nice-Sophia</a:t>
            </a:r>
            <a:r>
              <a:rPr lang="fr-FR" spc="-55"/>
              <a:t> </a:t>
            </a:r>
            <a:r>
              <a:rPr lang="fr-FR"/>
              <a:t>Antipolis</a:t>
            </a:r>
          </a:p>
          <a:p>
            <a:pPr>
              <a:defRPr/>
            </a:pPr>
            <a:r>
              <a:rPr lang="fr-FR"/>
              <a:t>Année </a:t>
            </a:r>
            <a:r>
              <a:rPr lang="fr-FR" spc="-5"/>
              <a:t>universitaire </a:t>
            </a:r>
            <a:r>
              <a:rPr lang="fr-FR"/>
              <a:t>2018 -</a:t>
            </a:r>
            <a:r>
              <a:rPr lang="fr-FR" spc="-60"/>
              <a:t> </a:t>
            </a:r>
            <a:r>
              <a:rPr lang="fr-FR" spc="5"/>
              <a:t>2019</a:t>
            </a:r>
            <a:endParaRPr lang="fr-FR" spc="5" dirty="0"/>
          </a:p>
        </p:txBody>
      </p:sp>
      <p:sp>
        <p:nvSpPr>
          <p:cNvPr id="5" name="Holder 5"/>
          <p:cNvSpPr>
            <a:spLocks noGrp="1"/>
          </p:cNvSpPr>
          <p:nvPr>
            <p:ph type="dt" sz="half" idx="11"/>
          </p:nvPr>
        </p:nvSpPr>
        <p:spPr/>
        <p:txBody>
          <a:bodyPr/>
          <a:lstStyle>
            <a:lvl1pPr algn="l">
              <a:defRPr>
                <a:solidFill>
                  <a:schemeClr val="tx1">
                    <a:tint val="75000"/>
                  </a:schemeClr>
                </a:solidFill>
              </a:defRPr>
            </a:lvl1pPr>
          </a:lstStyle>
          <a:p>
            <a:pPr>
              <a:defRPr/>
            </a:pPr>
            <a:fld id="{4FE563B1-C78F-48C3-A659-92E3D9005F6C}" type="datetimeFigureOut">
              <a:rPr lang="en-US"/>
              <a:pPr>
                <a:defRPr/>
              </a:pPr>
              <a:t>9/21/2021</a:t>
            </a:fld>
            <a:endParaRPr lang="en-US"/>
          </a:p>
        </p:txBody>
      </p:sp>
      <p:sp>
        <p:nvSpPr>
          <p:cNvPr id="6" name="Holder 6"/>
          <p:cNvSpPr>
            <a:spLocks noGrp="1"/>
          </p:cNvSpPr>
          <p:nvPr>
            <p:ph type="sldNum" sz="quarter" idx="12"/>
          </p:nvPr>
        </p:nvSpPr>
        <p:spPr/>
        <p:txBody>
          <a:bodyPr/>
          <a:lstStyle>
            <a:lvl1pPr algn="r">
              <a:defRPr>
                <a:solidFill>
                  <a:schemeClr val="tx1">
                    <a:tint val="75000"/>
                  </a:schemeClr>
                </a:solidFill>
              </a:defRPr>
            </a:lvl1pPr>
          </a:lstStyle>
          <a:p>
            <a:pPr>
              <a:defRPr/>
            </a:pPr>
            <a:fld id="{B6C5F7A7-C987-43F3-9B06-C8AFC86ED8C2}" type="slidenum">
              <a:rPr/>
              <a:pPr>
                <a:defRPr/>
              </a:pPr>
              <a:t>‹N°›</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1800" b="0" i="1">
                <a:solidFill>
                  <a:schemeClr val="tx1"/>
                </a:solidFill>
                <a:latin typeface="Arial"/>
                <a:cs typeface="Arial"/>
              </a:defRPr>
            </a:lvl1pPr>
          </a:lstStyle>
          <a:p>
            <a:endParaRPr/>
          </a:p>
        </p:txBody>
      </p:sp>
      <p:sp>
        <p:nvSpPr>
          <p:cNvPr id="3" name="Holder 3"/>
          <p:cNvSpPr>
            <a:spLocks noGrp="1"/>
          </p:cNvSpPr>
          <p:nvPr>
            <p:ph type="body" idx="1"/>
          </p:nvPr>
        </p:nvSpPr>
        <p:spPr/>
        <p:txBody>
          <a:bodyPr/>
          <a:lstStyle>
            <a:lvl1pPr>
              <a:defRPr sz="1800" b="0" i="1">
                <a:solidFill>
                  <a:schemeClr val="tx1"/>
                </a:solidFill>
                <a:latin typeface="Arial"/>
                <a:cs typeface="Arial"/>
              </a:defRPr>
            </a:lvl1pPr>
          </a:lstStyle>
          <a:p>
            <a:endParaRPr/>
          </a:p>
        </p:txBody>
      </p:sp>
      <p:sp>
        <p:nvSpPr>
          <p:cNvPr id="4" name="Holder 4"/>
          <p:cNvSpPr>
            <a:spLocks noGrp="1"/>
          </p:cNvSpPr>
          <p:nvPr>
            <p:ph type="ftr" sz="quarter" idx="10"/>
          </p:nvPr>
        </p:nvSpPr>
        <p:spPr/>
        <p:txBody>
          <a:bodyPr/>
          <a:lstStyle>
            <a:lvl1pPr marL="0">
              <a:lnSpc>
                <a:spcPct val="100000"/>
              </a:lnSpc>
              <a:defRPr sz="1400" b="0" i="0" spc="0">
                <a:solidFill>
                  <a:srgbClr val="775F54"/>
                </a:solidFill>
                <a:latin typeface="Tw Cen MT"/>
                <a:cs typeface="Tw Cen MT"/>
              </a:defRPr>
            </a:lvl1pPr>
          </a:lstStyle>
          <a:p>
            <a:pPr>
              <a:defRPr/>
            </a:pPr>
            <a:r>
              <a:rPr lang="fr-FR"/>
              <a:t>PASS - UFR Médecine – </a:t>
            </a:r>
            <a:r>
              <a:rPr lang="fr-FR" spc="-5"/>
              <a:t>Université </a:t>
            </a:r>
            <a:r>
              <a:rPr lang="fr-FR"/>
              <a:t>Côte d’Azur</a:t>
            </a:r>
          </a:p>
          <a:p>
            <a:pPr>
              <a:defRPr/>
            </a:pPr>
            <a:r>
              <a:rPr lang="fr-FR"/>
              <a:t>Année </a:t>
            </a:r>
            <a:r>
              <a:rPr lang="fr-FR" spc="-5"/>
              <a:t>universitaire </a:t>
            </a:r>
            <a:r>
              <a:rPr lang="fr-FR"/>
              <a:t>2020 -</a:t>
            </a:r>
            <a:r>
              <a:rPr lang="fr-FR" spc="-60"/>
              <a:t> </a:t>
            </a:r>
            <a:r>
              <a:rPr lang="fr-FR" spc="5"/>
              <a:t>2021</a:t>
            </a:r>
            <a:endParaRPr lang="fr-FR" spc="5" dirty="0"/>
          </a:p>
        </p:txBody>
      </p:sp>
      <p:sp>
        <p:nvSpPr>
          <p:cNvPr id="5" name="Holder 5"/>
          <p:cNvSpPr>
            <a:spLocks noGrp="1"/>
          </p:cNvSpPr>
          <p:nvPr>
            <p:ph type="dt" sz="half" idx="11"/>
          </p:nvPr>
        </p:nvSpPr>
        <p:spPr/>
        <p:txBody>
          <a:bodyPr/>
          <a:lstStyle>
            <a:lvl1pPr algn="l">
              <a:defRPr>
                <a:solidFill>
                  <a:schemeClr val="tx1">
                    <a:tint val="75000"/>
                  </a:schemeClr>
                </a:solidFill>
              </a:defRPr>
            </a:lvl1pPr>
          </a:lstStyle>
          <a:p>
            <a:pPr>
              <a:defRPr/>
            </a:pPr>
            <a:fld id="{ED63E6CD-0A80-4784-9C56-496E84CDBD41}" type="datetimeFigureOut">
              <a:rPr lang="en-US"/>
              <a:pPr>
                <a:defRPr/>
              </a:pPr>
              <a:t>9/21/2021</a:t>
            </a:fld>
            <a:endParaRPr lang="en-US"/>
          </a:p>
        </p:txBody>
      </p:sp>
      <p:sp>
        <p:nvSpPr>
          <p:cNvPr id="6" name="Holder 6"/>
          <p:cNvSpPr>
            <a:spLocks noGrp="1"/>
          </p:cNvSpPr>
          <p:nvPr>
            <p:ph type="sldNum" sz="quarter" idx="12"/>
          </p:nvPr>
        </p:nvSpPr>
        <p:spPr/>
        <p:txBody>
          <a:bodyPr/>
          <a:lstStyle>
            <a:lvl1pPr algn="r">
              <a:defRPr>
                <a:solidFill>
                  <a:schemeClr val="tx1">
                    <a:tint val="75000"/>
                  </a:schemeClr>
                </a:solidFill>
              </a:defRPr>
            </a:lvl1pPr>
          </a:lstStyle>
          <a:p>
            <a:pPr>
              <a:defRPr/>
            </a:pPr>
            <a:fld id="{A01031EC-AF77-4E05-A7BA-CBC3F53AF7E2}" type="slidenum">
              <a:rPr/>
              <a:pPr>
                <a:defRPr/>
              </a:pPr>
              <a:t>‹N°›</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1800" b="0" i="1">
                <a:solidFill>
                  <a:schemeClr val="tx1"/>
                </a:solidFill>
                <a:latin typeface="Arial"/>
                <a:cs typeface="Arial"/>
              </a:defRPr>
            </a:lvl1pPr>
          </a:lstStyle>
          <a:p>
            <a:endParaRPr/>
          </a:p>
        </p:txBody>
      </p:sp>
      <p:sp>
        <p:nvSpPr>
          <p:cNvPr id="3" name="Holder 3"/>
          <p:cNvSpPr>
            <a:spLocks noGrp="1"/>
          </p:cNvSpPr>
          <p:nvPr>
            <p:ph sz="half" idx="2"/>
          </p:nvPr>
        </p:nvSpPr>
        <p:spPr>
          <a:xfrm>
            <a:off x="609600" y="1577340"/>
            <a:ext cx="5303520" cy="276999"/>
          </a:xfrm>
          <a:prstGeom prst="rect">
            <a:avLst/>
          </a:prstGeom>
        </p:spPr>
        <p:txBody>
          <a:bodyPr/>
          <a:lstStyle>
            <a:lvl1pPr>
              <a:defRPr/>
            </a:lvl1pPr>
          </a:lstStyle>
          <a:p>
            <a:endParaRPr/>
          </a:p>
        </p:txBody>
      </p:sp>
      <p:sp>
        <p:nvSpPr>
          <p:cNvPr id="4" name="Holder 4"/>
          <p:cNvSpPr>
            <a:spLocks noGrp="1"/>
          </p:cNvSpPr>
          <p:nvPr>
            <p:ph sz="half" idx="3"/>
          </p:nvPr>
        </p:nvSpPr>
        <p:spPr>
          <a:xfrm>
            <a:off x="6278880" y="1577340"/>
            <a:ext cx="5303520" cy="276999"/>
          </a:xfrm>
          <a:prstGeom prst="rect">
            <a:avLst/>
          </a:prstGeom>
        </p:spPr>
        <p:txBody>
          <a:bodyPr/>
          <a:lstStyle>
            <a:lvl1pPr>
              <a:defRPr/>
            </a:lvl1pPr>
          </a:lstStyle>
          <a:p>
            <a:endParaRPr/>
          </a:p>
        </p:txBody>
      </p:sp>
      <p:sp>
        <p:nvSpPr>
          <p:cNvPr id="5" name="Holder 5"/>
          <p:cNvSpPr>
            <a:spLocks noGrp="1"/>
          </p:cNvSpPr>
          <p:nvPr>
            <p:ph type="ftr" sz="quarter" idx="10"/>
          </p:nvPr>
        </p:nvSpPr>
        <p:spPr/>
        <p:txBody>
          <a:bodyPr/>
          <a:lstStyle>
            <a:lvl1pPr marL="0">
              <a:lnSpc>
                <a:spcPct val="100000"/>
              </a:lnSpc>
              <a:defRPr sz="1400" b="0" i="0" spc="0">
                <a:solidFill>
                  <a:srgbClr val="775F54"/>
                </a:solidFill>
                <a:latin typeface="Tw Cen MT"/>
                <a:cs typeface="Tw Cen MT"/>
              </a:defRPr>
            </a:lvl1pPr>
          </a:lstStyle>
          <a:p>
            <a:pPr>
              <a:defRPr/>
            </a:pPr>
            <a:r>
              <a:rPr lang="fr-FR"/>
              <a:t>PACES - UFR Médecine – </a:t>
            </a:r>
            <a:r>
              <a:rPr lang="fr-FR" spc="-5"/>
              <a:t>Université </a:t>
            </a:r>
            <a:r>
              <a:rPr lang="fr-FR"/>
              <a:t>Nice-Sophia</a:t>
            </a:r>
            <a:r>
              <a:rPr lang="fr-FR" spc="-55"/>
              <a:t> </a:t>
            </a:r>
            <a:r>
              <a:rPr lang="fr-FR"/>
              <a:t>Antipolis</a:t>
            </a:r>
          </a:p>
          <a:p>
            <a:pPr>
              <a:defRPr/>
            </a:pPr>
            <a:r>
              <a:rPr lang="fr-FR"/>
              <a:t>Année </a:t>
            </a:r>
            <a:r>
              <a:rPr lang="fr-FR" spc="-5"/>
              <a:t>universitaire </a:t>
            </a:r>
            <a:r>
              <a:rPr lang="fr-FR"/>
              <a:t>2019 -</a:t>
            </a:r>
            <a:r>
              <a:rPr lang="fr-FR" spc="-60"/>
              <a:t> </a:t>
            </a:r>
            <a:r>
              <a:rPr lang="fr-FR" spc="5"/>
              <a:t>2020</a:t>
            </a:r>
            <a:endParaRPr lang="fr-FR" spc="5" dirty="0"/>
          </a:p>
        </p:txBody>
      </p:sp>
      <p:sp>
        <p:nvSpPr>
          <p:cNvPr id="6" name="Holder 6"/>
          <p:cNvSpPr>
            <a:spLocks noGrp="1"/>
          </p:cNvSpPr>
          <p:nvPr>
            <p:ph type="dt" sz="half" idx="11"/>
          </p:nvPr>
        </p:nvSpPr>
        <p:spPr/>
        <p:txBody>
          <a:bodyPr/>
          <a:lstStyle>
            <a:lvl1pPr algn="l">
              <a:defRPr>
                <a:solidFill>
                  <a:schemeClr val="tx1">
                    <a:tint val="75000"/>
                  </a:schemeClr>
                </a:solidFill>
              </a:defRPr>
            </a:lvl1pPr>
          </a:lstStyle>
          <a:p>
            <a:pPr>
              <a:defRPr/>
            </a:pPr>
            <a:fld id="{9FF1FD74-600F-46F9-AFF7-5C4B12096FCF}" type="datetimeFigureOut">
              <a:rPr lang="en-US"/>
              <a:pPr>
                <a:defRPr/>
              </a:pPr>
              <a:t>9/21/2021</a:t>
            </a:fld>
            <a:endParaRPr lang="en-US"/>
          </a:p>
        </p:txBody>
      </p:sp>
      <p:sp>
        <p:nvSpPr>
          <p:cNvPr id="7" name="Holder 7"/>
          <p:cNvSpPr>
            <a:spLocks noGrp="1"/>
          </p:cNvSpPr>
          <p:nvPr>
            <p:ph type="sldNum" sz="quarter" idx="12"/>
          </p:nvPr>
        </p:nvSpPr>
        <p:spPr/>
        <p:txBody>
          <a:bodyPr/>
          <a:lstStyle>
            <a:lvl1pPr algn="r">
              <a:defRPr>
                <a:solidFill>
                  <a:schemeClr val="tx1">
                    <a:tint val="75000"/>
                  </a:schemeClr>
                </a:solidFill>
              </a:defRPr>
            </a:lvl1pPr>
          </a:lstStyle>
          <a:p>
            <a:pPr>
              <a:defRPr/>
            </a:pPr>
            <a:fld id="{2471E0A0-86EE-41B5-B784-2FA489E1AF0C}" type="slidenum">
              <a:rPr/>
              <a:pPr>
                <a:defRPr/>
              </a:pPr>
              <a:t>‹N°›</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1800" b="0" i="1">
                <a:solidFill>
                  <a:schemeClr val="tx1"/>
                </a:solidFill>
                <a:latin typeface="Arial"/>
                <a:cs typeface="Arial"/>
              </a:defRPr>
            </a:lvl1pPr>
          </a:lstStyle>
          <a:p>
            <a:endParaRPr/>
          </a:p>
        </p:txBody>
      </p:sp>
      <p:sp>
        <p:nvSpPr>
          <p:cNvPr id="3" name="Holder 3"/>
          <p:cNvSpPr>
            <a:spLocks noGrp="1"/>
          </p:cNvSpPr>
          <p:nvPr>
            <p:ph type="ftr" sz="quarter" idx="10"/>
          </p:nvPr>
        </p:nvSpPr>
        <p:spPr/>
        <p:txBody>
          <a:bodyPr/>
          <a:lstStyle>
            <a:lvl1pPr marL="0">
              <a:lnSpc>
                <a:spcPct val="100000"/>
              </a:lnSpc>
              <a:defRPr sz="1400" b="0" i="0" spc="0">
                <a:solidFill>
                  <a:srgbClr val="775F54"/>
                </a:solidFill>
                <a:latin typeface="Tw Cen MT"/>
                <a:cs typeface="Tw Cen MT"/>
              </a:defRPr>
            </a:lvl1pPr>
          </a:lstStyle>
          <a:p>
            <a:pPr>
              <a:defRPr/>
            </a:pPr>
            <a:r>
              <a:rPr lang="fr-FR"/>
              <a:t>PACES - UFR Médecine – </a:t>
            </a:r>
            <a:r>
              <a:rPr lang="fr-FR" spc="-5"/>
              <a:t>Université </a:t>
            </a:r>
            <a:r>
              <a:rPr lang="fr-FR"/>
              <a:t>Nice-Sophia</a:t>
            </a:r>
            <a:r>
              <a:rPr lang="fr-FR" spc="-55"/>
              <a:t> </a:t>
            </a:r>
            <a:r>
              <a:rPr lang="fr-FR"/>
              <a:t>Antipolis</a:t>
            </a:r>
          </a:p>
          <a:p>
            <a:pPr>
              <a:defRPr/>
            </a:pPr>
            <a:r>
              <a:rPr lang="fr-FR"/>
              <a:t>Année </a:t>
            </a:r>
            <a:r>
              <a:rPr lang="fr-FR" spc="-5"/>
              <a:t>universitaire </a:t>
            </a:r>
            <a:r>
              <a:rPr lang="fr-FR"/>
              <a:t>2018 -</a:t>
            </a:r>
            <a:r>
              <a:rPr lang="fr-FR" spc="-60"/>
              <a:t> </a:t>
            </a:r>
            <a:r>
              <a:rPr lang="fr-FR" spc="5"/>
              <a:t>2019</a:t>
            </a:r>
            <a:endParaRPr lang="fr-FR" spc="5" dirty="0"/>
          </a:p>
        </p:txBody>
      </p:sp>
      <p:sp>
        <p:nvSpPr>
          <p:cNvPr id="4" name="Holder 4"/>
          <p:cNvSpPr>
            <a:spLocks noGrp="1"/>
          </p:cNvSpPr>
          <p:nvPr>
            <p:ph type="dt" sz="half" idx="11"/>
          </p:nvPr>
        </p:nvSpPr>
        <p:spPr/>
        <p:txBody>
          <a:bodyPr/>
          <a:lstStyle>
            <a:lvl1pPr algn="l">
              <a:defRPr>
                <a:solidFill>
                  <a:schemeClr val="tx1">
                    <a:tint val="75000"/>
                  </a:schemeClr>
                </a:solidFill>
              </a:defRPr>
            </a:lvl1pPr>
          </a:lstStyle>
          <a:p>
            <a:pPr>
              <a:defRPr/>
            </a:pPr>
            <a:fld id="{BD143518-21A7-4397-83F7-0A913F0579A9}" type="datetimeFigureOut">
              <a:rPr lang="en-US"/>
              <a:pPr>
                <a:defRPr/>
              </a:pPr>
              <a:t>9/21/2021</a:t>
            </a:fld>
            <a:endParaRPr lang="en-US"/>
          </a:p>
        </p:txBody>
      </p:sp>
      <p:sp>
        <p:nvSpPr>
          <p:cNvPr id="5" name="Holder 5"/>
          <p:cNvSpPr>
            <a:spLocks noGrp="1"/>
          </p:cNvSpPr>
          <p:nvPr>
            <p:ph type="sldNum" sz="quarter" idx="12"/>
          </p:nvPr>
        </p:nvSpPr>
        <p:spPr/>
        <p:txBody>
          <a:bodyPr/>
          <a:lstStyle>
            <a:lvl1pPr algn="r">
              <a:defRPr>
                <a:solidFill>
                  <a:schemeClr val="tx1">
                    <a:tint val="75000"/>
                  </a:schemeClr>
                </a:solidFill>
              </a:defRPr>
            </a:lvl1pPr>
          </a:lstStyle>
          <a:p>
            <a:pPr>
              <a:defRPr/>
            </a:pPr>
            <a:fld id="{D55D071F-9EB3-45A0-8601-01C4DB39D25B}" type="slidenum">
              <a:rPr/>
              <a:pPr>
                <a:defRPr/>
              </a:pPr>
              <a:t>‹N°›</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10"/>
          </p:nvPr>
        </p:nvSpPr>
        <p:spPr/>
        <p:txBody>
          <a:bodyPr/>
          <a:lstStyle>
            <a:lvl1pPr marL="0">
              <a:lnSpc>
                <a:spcPct val="100000"/>
              </a:lnSpc>
              <a:defRPr sz="1400" b="0" i="0" spc="0">
                <a:solidFill>
                  <a:srgbClr val="775F54"/>
                </a:solidFill>
                <a:latin typeface="Tw Cen MT"/>
                <a:cs typeface="Tw Cen MT"/>
              </a:defRPr>
            </a:lvl1pPr>
          </a:lstStyle>
          <a:p>
            <a:pPr>
              <a:defRPr/>
            </a:pPr>
            <a:r>
              <a:rPr lang="fr-FR"/>
              <a:t>PACES - UFR Médecine – </a:t>
            </a:r>
            <a:r>
              <a:rPr lang="fr-FR" spc="-5"/>
              <a:t>Université </a:t>
            </a:r>
            <a:r>
              <a:rPr lang="fr-FR"/>
              <a:t>Nice-Sophia</a:t>
            </a:r>
            <a:r>
              <a:rPr lang="fr-FR" spc="-55"/>
              <a:t> </a:t>
            </a:r>
            <a:r>
              <a:rPr lang="fr-FR"/>
              <a:t>Antipolis</a:t>
            </a:r>
          </a:p>
          <a:p>
            <a:pPr>
              <a:defRPr/>
            </a:pPr>
            <a:r>
              <a:rPr lang="fr-FR"/>
              <a:t>Année </a:t>
            </a:r>
            <a:r>
              <a:rPr lang="fr-FR" spc="-5"/>
              <a:t>universitaire </a:t>
            </a:r>
            <a:r>
              <a:rPr lang="fr-FR"/>
              <a:t>2018 -</a:t>
            </a:r>
            <a:r>
              <a:rPr lang="fr-FR" spc="-60"/>
              <a:t> </a:t>
            </a:r>
            <a:r>
              <a:rPr lang="fr-FR" spc="5"/>
              <a:t>2019</a:t>
            </a:r>
            <a:endParaRPr lang="fr-FR" spc="5" dirty="0"/>
          </a:p>
        </p:txBody>
      </p:sp>
      <p:sp>
        <p:nvSpPr>
          <p:cNvPr id="3" name="Holder 3"/>
          <p:cNvSpPr>
            <a:spLocks noGrp="1"/>
          </p:cNvSpPr>
          <p:nvPr>
            <p:ph type="dt" sz="half" idx="11"/>
          </p:nvPr>
        </p:nvSpPr>
        <p:spPr/>
        <p:txBody>
          <a:bodyPr/>
          <a:lstStyle>
            <a:lvl1pPr algn="l">
              <a:defRPr>
                <a:solidFill>
                  <a:schemeClr val="tx1">
                    <a:tint val="75000"/>
                  </a:schemeClr>
                </a:solidFill>
              </a:defRPr>
            </a:lvl1pPr>
          </a:lstStyle>
          <a:p>
            <a:pPr>
              <a:defRPr/>
            </a:pPr>
            <a:fld id="{3131436A-7139-41D8-B9DE-A75B5D839312}" type="datetimeFigureOut">
              <a:rPr lang="en-US"/>
              <a:pPr>
                <a:defRPr/>
              </a:pPr>
              <a:t>9/21/2021</a:t>
            </a:fld>
            <a:endParaRPr lang="en-US"/>
          </a:p>
        </p:txBody>
      </p:sp>
      <p:sp>
        <p:nvSpPr>
          <p:cNvPr id="4" name="Holder 4"/>
          <p:cNvSpPr>
            <a:spLocks noGrp="1"/>
          </p:cNvSpPr>
          <p:nvPr>
            <p:ph type="sldNum" sz="quarter" idx="12"/>
          </p:nvPr>
        </p:nvSpPr>
        <p:spPr/>
        <p:txBody>
          <a:bodyPr/>
          <a:lstStyle>
            <a:lvl1pPr algn="r">
              <a:defRPr>
                <a:solidFill>
                  <a:schemeClr val="tx1">
                    <a:tint val="75000"/>
                  </a:schemeClr>
                </a:solidFill>
              </a:defRPr>
            </a:lvl1pPr>
          </a:lstStyle>
          <a:p>
            <a:pPr>
              <a:defRPr/>
            </a:pPr>
            <a:fld id="{D2DA2D7E-57B6-4C33-9CF0-1B9C56CD778F}" type="slidenum">
              <a:rPr/>
              <a:pPr>
                <a:defRPr/>
              </a:pPr>
              <a:t>‹N°›</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cSld name="Diapositive de titre">
    <p:bg>
      <p:bgPr>
        <a:solidFill>
          <a:schemeClr val="tx1"/>
        </a:solidFill>
        <a:effectLst/>
      </p:bgPr>
    </p:bg>
    <p:spTree>
      <p:nvGrpSpPr>
        <p:cNvPr id="1" name=""/>
        <p:cNvGrpSpPr/>
        <p:nvPr/>
      </p:nvGrpSpPr>
      <p:grpSpPr>
        <a:xfrm>
          <a:off x="0" y="0"/>
          <a:ext cx="0" cy="0"/>
          <a:chOff x="0" y="0"/>
          <a:chExt cx="0" cy="0"/>
        </a:xfrm>
      </p:grpSpPr>
      <p:sp>
        <p:nvSpPr>
          <p:cNvPr id="4" name="Rectangle 6"/>
          <p:cNvSpPr/>
          <p:nvPr/>
        </p:nvSpPr>
        <p:spPr bwMode="white">
          <a:xfrm>
            <a:off x="0" y="5970588"/>
            <a:ext cx="12192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9"/>
          <p:cNvSpPr/>
          <p:nvPr/>
        </p:nvSpPr>
        <p:spPr>
          <a:xfrm>
            <a:off x="-12700" y="6053138"/>
            <a:ext cx="3000375"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10"/>
          <p:cNvSpPr/>
          <p:nvPr/>
        </p:nvSpPr>
        <p:spPr>
          <a:xfrm>
            <a:off x="3144838" y="6043613"/>
            <a:ext cx="9047162"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7" name="Image 13" descr="ccbyncsa88x31.png"/>
          <p:cNvPicPr>
            <a:picLocks noChangeAspect="1"/>
          </p:cNvPicPr>
          <p:nvPr userDrawn="1"/>
        </p:nvPicPr>
        <p:blipFill>
          <a:blip r:embed="rId3"/>
          <a:srcRect/>
          <a:stretch>
            <a:fillRect/>
          </a:stretch>
        </p:blipFill>
        <p:spPr bwMode="auto">
          <a:xfrm>
            <a:off x="787400" y="6248400"/>
            <a:ext cx="1384300" cy="365125"/>
          </a:xfrm>
          <a:prstGeom prst="rect">
            <a:avLst/>
          </a:prstGeom>
          <a:noFill/>
          <a:ln w="9525">
            <a:noFill/>
            <a:miter lim="800000"/>
            <a:headEnd/>
            <a:tailEnd/>
          </a:ln>
        </p:spPr>
      </p:pic>
      <p:sp>
        <p:nvSpPr>
          <p:cNvPr id="8" name="Titre 7"/>
          <p:cNvSpPr>
            <a:spLocks noGrp="1"/>
          </p:cNvSpPr>
          <p:nvPr>
            <p:ph type="ctrTitle"/>
          </p:nvPr>
        </p:nvSpPr>
        <p:spPr>
          <a:xfrm>
            <a:off x="3149600" y="5590401"/>
            <a:ext cx="8636000" cy="276999"/>
          </a:xfrm>
        </p:spPr>
        <p:txBody>
          <a:bodyPr anchor="b"/>
          <a:lstStyle>
            <a:lvl1pPr>
              <a:defRPr cap="all" baseline="0">
                <a:solidFill>
                  <a:srgbClr val="775F55"/>
                </a:solidFill>
              </a:defRPr>
            </a:lvl1pPr>
          </a:lstStyle>
          <a:p>
            <a:r>
              <a:rPr lang="fr-FR"/>
              <a:t>Cliquez et modifiez le titre</a:t>
            </a:r>
            <a:endParaRPr lang="en-US"/>
          </a:p>
        </p:txBody>
      </p:sp>
      <p:sp>
        <p:nvSpPr>
          <p:cNvPr id="9" name="Sous-titre 8"/>
          <p:cNvSpPr>
            <a:spLocks noGrp="1"/>
          </p:cNvSpPr>
          <p:nvPr>
            <p:ph type="subTitle" idx="1"/>
          </p:nvPr>
        </p:nvSpPr>
        <p:spPr>
          <a:xfrm>
            <a:off x="3149600" y="6050037"/>
            <a:ext cx="89408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fr-FR"/>
              <a:t>Cliquez pour modifier le style des sous-titres du masque</a:t>
            </a:r>
            <a:endParaRPr lang="en-US"/>
          </a:p>
        </p:txBody>
      </p:sp>
      <p:sp>
        <p:nvSpPr>
          <p:cNvPr id="10" name="Espace réservé du pied de page 16"/>
          <p:cNvSpPr>
            <a:spLocks noGrp="1"/>
          </p:cNvSpPr>
          <p:nvPr>
            <p:ph type="ftr" sz="quarter" idx="10"/>
          </p:nvPr>
        </p:nvSpPr>
        <p:spPr>
          <a:xfrm>
            <a:off x="911225" y="236538"/>
            <a:ext cx="10369550" cy="215900"/>
          </a:xfrm>
        </p:spPr>
        <p:txBody>
          <a:bodyPr/>
          <a:lstStyle>
            <a:lvl1pPr marL="0" algn="ctr">
              <a:lnSpc>
                <a:spcPct val="100000"/>
              </a:lnSpc>
              <a:defRPr spc="0">
                <a:solidFill>
                  <a:srgbClr val="775F55"/>
                </a:solidFill>
              </a:defRPr>
            </a:lvl1pPr>
          </a:lstStyle>
          <a:p>
            <a:pPr>
              <a:defRPr/>
            </a:pPr>
            <a:r>
              <a:rPr lang="fr-FR"/>
              <a:t>ECUE7 - PASS - UFR Médecine, UFR d’Odontologie – Université Cote d'Azur - Année universitaire 2020-2021</a:t>
            </a:r>
            <a:endParaRPr lang="en-GB" dirty="0"/>
          </a:p>
        </p:txBody>
      </p:sp>
    </p:spTree>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a:t>Modifiez le style du titre</a:t>
            </a:r>
          </a:p>
        </p:txBody>
      </p:sp>
      <p:sp>
        <p:nvSpPr>
          <p:cNvPr id="1027" name="Espace réservé du texte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075DC35E-BE85-4A0A-AC7A-37D98B50931B}" type="datetimeFigureOut">
              <a:rPr lang="fr-FR"/>
              <a:pPr>
                <a:defRPr/>
              </a:pPr>
              <a:t>21/09/2021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E7DA9557-F216-4B42-9C2E-1DA88BD08698}"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679" r:id="rId1"/>
    <p:sldLayoutId id="2147483678" r:id="rId2"/>
    <p:sldLayoutId id="2147483677" r:id="rId3"/>
    <p:sldLayoutId id="2147483676" r:id="rId4"/>
    <p:sldLayoutId id="2147483675" r:id="rId5"/>
    <p:sldLayoutId id="2147483674" r:id="rId6"/>
    <p:sldLayoutId id="2147483673" r:id="rId7"/>
    <p:sldLayoutId id="2147483672" r:id="rId8"/>
    <p:sldLayoutId id="2147483671" r:id="rId9"/>
    <p:sldLayoutId id="2147483670" r:id="rId10"/>
    <p:sldLayoutId id="214748366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8000"/>
          </a:xfrm>
          <a:prstGeom prst="rect">
            <a:avLst/>
          </a:prstGeom>
          <a:blipFill>
            <a:blip r:embed="rId8" cstate="print"/>
            <a:stretch>
              <a:fillRect/>
            </a:stretch>
          </a:blipFill>
        </p:spPr>
        <p:txBody>
          <a:bodyPr lIns="0" tIns="0" rIns="0" bIns="0"/>
          <a:lstStyle/>
          <a:p>
            <a:pPr fontAlgn="auto">
              <a:spcBef>
                <a:spcPts val="0"/>
              </a:spcBef>
              <a:spcAft>
                <a:spcPts val="0"/>
              </a:spcAft>
              <a:defRPr/>
            </a:pPr>
            <a:endParaRPr>
              <a:latin typeface="+mn-lt"/>
              <a:cs typeface="+mn-cs"/>
            </a:endParaRPr>
          </a:p>
        </p:txBody>
      </p:sp>
      <p:sp>
        <p:nvSpPr>
          <p:cNvPr id="17" name="bk object 17"/>
          <p:cNvSpPr/>
          <p:nvPr/>
        </p:nvSpPr>
        <p:spPr>
          <a:xfrm>
            <a:off x="0" y="968375"/>
            <a:ext cx="1168400" cy="2559050"/>
          </a:xfrm>
          <a:custGeom>
            <a:avLst/>
            <a:gdLst/>
            <a:ahLst/>
            <a:cxnLst/>
            <a:rect l="l" t="t" r="r" b="b"/>
            <a:pathLst>
              <a:path w="876300" h="2558415">
                <a:moveTo>
                  <a:pt x="0" y="0"/>
                </a:moveTo>
                <a:lnTo>
                  <a:pt x="0" y="2557896"/>
                </a:lnTo>
                <a:lnTo>
                  <a:pt x="43344" y="2534251"/>
                </a:lnTo>
                <a:lnTo>
                  <a:pt x="90297" y="2507053"/>
                </a:lnTo>
                <a:lnTo>
                  <a:pt x="136061" y="2478933"/>
                </a:lnTo>
                <a:lnTo>
                  <a:pt x="180619" y="2449916"/>
                </a:lnTo>
                <a:lnTo>
                  <a:pt x="223955" y="2420024"/>
                </a:lnTo>
                <a:lnTo>
                  <a:pt x="266052" y="2389283"/>
                </a:lnTo>
                <a:lnTo>
                  <a:pt x="306895" y="2357714"/>
                </a:lnTo>
                <a:lnTo>
                  <a:pt x="346467" y="2325342"/>
                </a:lnTo>
                <a:lnTo>
                  <a:pt x="384753" y="2292190"/>
                </a:lnTo>
                <a:lnTo>
                  <a:pt x="421736" y="2258283"/>
                </a:lnTo>
                <a:lnTo>
                  <a:pt x="457399" y="2223642"/>
                </a:lnTo>
                <a:lnTo>
                  <a:pt x="491727" y="2188293"/>
                </a:lnTo>
                <a:lnTo>
                  <a:pt x="524703" y="2152258"/>
                </a:lnTo>
                <a:lnTo>
                  <a:pt x="556311" y="2115562"/>
                </a:lnTo>
                <a:lnTo>
                  <a:pt x="586536" y="2078227"/>
                </a:lnTo>
                <a:lnTo>
                  <a:pt x="615360" y="2040277"/>
                </a:lnTo>
                <a:lnTo>
                  <a:pt x="642768" y="2001737"/>
                </a:lnTo>
                <a:lnTo>
                  <a:pt x="668743" y="1962628"/>
                </a:lnTo>
                <a:lnTo>
                  <a:pt x="693270" y="1922976"/>
                </a:lnTo>
                <a:lnTo>
                  <a:pt x="716331" y="1882804"/>
                </a:lnTo>
                <a:lnTo>
                  <a:pt x="737911" y="1842134"/>
                </a:lnTo>
                <a:lnTo>
                  <a:pt x="757994" y="1800992"/>
                </a:lnTo>
                <a:lnTo>
                  <a:pt x="776564" y="1759399"/>
                </a:lnTo>
                <a:lnTo>
                  <a:pt x="793603" y="1717381"/>
                </a:lnTo>
                <a:lnTo>
                  <a:pt x="809097" y="1674960"/>
                </a:lnTo>
                <a:lnTo>
                  <a:pt x="823028" y="1632160"/>
                </a:lnTo>
                <a:lnTo>
                  <a:pt x="835382" y="1589005"/>
                </a:lnTo>
                <a:lnTo>
                  <a:pt x="846140" y="1545518"/>
                </a:lnTo>
                <a:lnTo>
                  <a:pt x="855288" y="1501722"/>
                </a:lnTo>
                <a:lnTo>
                  <a:pt x="862809" y="1457642"/>
                </a:lnTo>
                <a:lnTo>
                  <a:pt x="868687" y="1413301"/>
                </a:lnTo>
                <a:lnTo>
                  <a:pt x="872905" y="1368723"/>
                </a:lnTo>
                <a:lnTo>
                  <a:pt x="875448" y="1323931"/>
                </a:lnTo>
                <a:lnTo>
                  <a:pt x="876300" y="1278948"/>
                </a:lnTo>
                <a:lnTo>
                  <a:pt x="875448" y="1233955"/>
                </a:lnTo>
                <a:lnTo>
                  <a:pt x="872905" y="1189153"/>
                </a:lnTo>
                <a:lnTo>
                  <a:pt x="868687" y="1144566"/>
                </a:lnTo>
                <a:lnTo>
                  <a:pt x="862809" y="1100218"/>
                </a:lnTo>
                <a:lnTo>
                  <a:pt x="855288" y="1056133"/>
                </a:lnTo>
                <a:lnTo>
                  <a:pt x="846140" y="1012332"/>
                </a:lnTo>
                <a:lnTo>
                  <a:pt x="835382" y="968842"/>
                </a:lnTo>
                <a:lnTo>
                  <a:pt x="823028" y="925683"/>
                </a:lnTo>
                <a:lnTo>
                  <a:pt x="809097" y="882881"/>
                </a:lnTo>
                <a:lnTo>
                  <a:pt x="793603" y="840459"/>
                </a:lnTo>
                <a:lnTo>
                  <a:pt x="776564" y="798440"/>
                </a:lnTo>
                <a:lnTo>
                  <a:pt x="757994" y="756848"/>
                </a:lnTo>
                <a:lnTo>
                  <a:pt x="737911" y="715706"/>
                </a:lnTo>
                <a:lnTo>
                  <a:pt x="716331" y="675038"/>
                </a:lnTo>
                <a:lnTo>
                  <a:pt x="693270" y="634867"/>
                </a:lnTo>
                <a:lnTo>
                  <a:pt x="668743" y="595217"/>
                </a:lnTo>
                <a:lnTo>
                  <a:pt x="642768" y="556111"/>
                </a:lnTo>
                <a:lnTo>
                  <a:pt x="615360" y="517574"/>
                </a:lnTo>
                <a:lnTo>
                  <a:pt x="586536" y="479627"/>
                </a:lnTo>
                <a:lnTo>
                  <a:pt x="556311" y="442296"/>
                </a:lnTo>
                <a:lnTo>
                  <a:pt x="524703" y="405603"/>
                </a:lnTo>
                <a:lnTo>
                  <a:pt x="491727" y="369572"/>
                </a:lnTo>
                <a:lnTo>
                  <a:pt x="457399" y="334226"/>
                </a:lnTo>
                <a:lnTo>
                  <a:pt x="421736" y="299590"/>
                </a:lnTo>
                <a:lnTo>
                  <a:pt x="384753" y="265686"/>
                </a:lnTo>
                <a:lnTo>
                  <a:pt x="346467" y="232537"/>
                </a:lnTo>
                <a:lnTo>
                  <a:pt x="306895" y="200169"/>
                </a:lnTo>
                <a:lnTo>
                  <a:pt x="266052" y="168603"/>
                </a:lnTo>
                <a:lnTo>
                  <a:pt x="223955" y="137864"/>
                </a:lnTo>
                <a:lnTo>
                  <a:pt x="180619" y="107975"/>
                </a:lnTo>
                <a:lnTo>
                  <a:pt x="136061" y="78960"/>
                </a:lnTo>
                <a:lnTo>
                  <a:pt x="90297" y="50842"/>
                </a:lnTo>
                <a:lnTo>
                  <a:pt x="43344" y="23644"/>
                </a:lnTo>
                <a:lnTo>
                  <a:pt x="0" y="0"/>
                </a:lnTo>
                <a:close/>
              </a:path>
            </a:pathLst>
          </a:custGeom>
          <a:solidFill>
            <a:srgbClr val="99CCCC"/>
          </a:solidFill>
        </p:spPr>
        <p:txBody>
          <a:bodyPr lIns="0" tIns="0" rIns="0" bIns="0"/>
          <a:lstStyle/>
          <a:p>
            <a:pPr fontAlgn="auto">
              <a:spcBef>
                <a:spcPts val="0"/>
              </a:spcBef>
              <a:spcAft>
                <a:spcPts val="0"/>
              </a:spcAft>
              <a:defRPr/>
            </a:pPr>
            <a:endParaRPr>
              <a:latin typeface="+mn-lt"/>
              <a:cs typeface="+mn-cs"/>
            </a:endParaRPr>
          </a:p>
        </p:txBody>
      </p:sp>
      <p:sp>
        <p:nvSpPr>
          <p:cNvPr id="18" name="bk object 18"/>
          <p:cNvSpPr/>
          <p:nvPr/>
        </p:nvSpPr>
        <p:spPr>
          <a:xfrm>
            <a:off x="0" y="279400"/>
            <a:ext cx="892175" cy="2595563"/>
          </a:xfrm>
          <a:custGeom>
            <a:avLst/>
            <a:gdLst/>
            <a:ahLst/>
            <a:cxnLst/>
            <a:rect l="l" t="t" r="r" b="b"/>
            <a:pathLst>
              <a:path w="668655" h="2596515">
                <a:moveTo>
                  <a:pt x="0" y="0"/>
                </a:moveTo>
                <a:lnTo>
                  <a:pt x="0" y="2595990"/>
                </a:lnTo>
                <a:lnTo>
                  <a:pt x="35471" y="2570378"/>
                </a:lnTo>
                <a:lnTo>
                  <a:pt x="74629" y="2540157"/>
                </a:lnTo>
                <a:lnTo>
                  <a:pt x="112696" y="2508795"/>
                </a:lnTo>
                <a:lnTo>
                  <a:pt x="149656" y="2476326"/>
                </a:lnTo>
                <a:lnTo>
                  <a:pt x="185492" y="2442780"/>
                </a:lnTo>
                <a:lnTo>
                  <a:pt x="220188" y="2408190"/>
                </a:lnTo>
                <a:lnTo>
                  <a:pt x="253727" y="2372589"/>
                </a:lnTo>
                <a:lnTo>
                  <a:pt x="286093" y="2336007"/>
                </a:lnTo>
                <a:lnTo>
                  <a:pt x="317268" y="2298478"/>
                </a:lnTo>
                <a:lnTo>
                  <a:pt x="347236" y="2260034"/>
                </a:lnTo>
                <a:lnTo>
                  <a:pt x="375981" y="2220706"/>
                </a:lnTo>
                <a:lnTo>
                  <a:pt x="403485" y="2180527"/>
                </a:lnTo>
                <a:lnTo>
                  <a:pt x="429733" y="2139528"/>
                </a:lnTo>
                <a:lnTo>
                  <a:pt x="454707" y="2097742"/>
                </a:lnTo>
                <a:lnTo>
                  <a:pt x="478392" y="2055202"/>
                </a:lnTo>
                <a:lnTo>
                  <a:pt x="500770" y="2011938"/>
                </a:lnTo>
                <a:lnTo>
                  <a:pt x="521824" y="1967983"/>
                </a:lnTo>
                <a:lnTo>
                  <a:pt x="541539" y="1923370"/>
                </a:lnTo>
                <a:lnTo>
                  <a:pt x="559897" y="1878130"/>
                </a:lnTo>
                <a:lnTo>
                  <a:pt x="576882" y="1832296"/>
                </a:lnTo>
                <a:lnTo>
                  <a:pt x="592477" y="1785899"/>
                </a:lnTo>
                <a:lnTo>
                  <a:pt x="606666" y="1738972"/>
                </a:lnTo>
                <a:lnTo>
                  <a:pt x="619432" y="1691546"/>
                </a:lnTo>
                <a:lnTo>
                  <a:pt x="630758" y="1643655"/>
                </a:lnTo>
                <a:lnTo>
                  <a:pt x="640629" y="1595329"/>
                </a:lnTo>
                <a:lnTo>
                  <a:pt x="649026" y="1546601"/>
                </a:lnTo>
                <a:lnTo>
                  <a:pt x="655933" y="1497504"/>
                </a:lnTo>
                <a:lnTo>
                  <a:pt x="661335" y="1448069"/>
                </a:lnTo>
                <a:lnTo>
                  <a:pt x="665214" y="1398328"/>
                </a:lnTo>
                <a:lnTo>
                  <a:pt x="667553" y="1348314"/>
                </a:lnTo>
                <a:lnTo>
                  <a:pt x="668337" y="1298058"/>
                </a:lnTo>
                <a:lnTo>
                  <a:pt x="667553" y="1247802"/>
                </a:lnTo>
                <a:lnTo>
                  <a:pt x="665214" y="1197787"/>
                </a:lnTo>
                <a:lnTo>
                  <a:pt x="661335" y="1148044"/>
                </a:lnTo>
                <a:lnTo>
                  <a:pt x="655933" y="1098606"/>
                </a:lnTo>
                <a:lnTo>
                  <a:pt x="649026" y="1049506"/>
                </a:lnTo>
                <a:lnTo>
                  <a:pt x="640629" y="1000775"/>
                </a:lnTo>
                <a:lnTo>
                  <a:pt x="630758" y="952445"/>
                </a:lnTo>
                <a:lnTo>
                  <a:pt x="619432" y="904549"/>
                </a:lnTo>
                <a:lnTo>
                  <a:pt x="606666" y="857119"/>
                </a:lnTo>
                <a:lnTo>
                  <a:pt x="592477" y="810186"/>
                </a:lnTo>
                <a:lnTo>
                  <a:pt x="576882" y="763784"/>
                </a:lnTo>
                <a:lnTo>
                  <a:pt x="559897" y="717944"/>
                </a:lnTo>
                <a:lnTo>
                  <a:pt x="541539" y="672698"/>
                </a:lnTo>
                <a:lnTo>
                  <a:pt x="521824" y="628079"/>
                </a:lnTo>
                <a:lnTo>
                  <a:pt x="500770" y="584118"/>
                </a:lnTo>
                <a:lnTo>
                  <a:pt x="478392" y="540848"/>
                </a:lnTo>
                <a:lnTo>
                  <a:pt x="454707" y="498301"/>
                </a:lnTo>
                <a:lnTo>
                  <a:pt x="429733" y="456510"/>
                </a:lnTo>
                <a:lnTo>
                  <a:pt x="403485" y="415505"/>
                </a:lnTo>
                <a:lnTo>
                  <a:pt x="375981" y="375320"/>
                </a:lnTo>
                <a:lnTo>
                  <a:pt x="347236" y="335987"/>
                </a:lnTo>
                <a:lnTo>
                  <a:pt x="317268" y="297537"/>
                </a:lnTo>
                <a:lnTo>
                  <a:pt x="286093" y="260003"/>
                </a:lnTo>
                <a:lnTo>
                  <a:pt x="253727" y="223417"/>
                </a:lnTo>
                <a:lnTo>
                  <a:pt x="220188" y="187812"/>
                </a:lnTo>
                <a:lnTo>
                  <a:pt x="185492" y="153218"/>
                </a:lnTo>
                <a:lnTo>
                  <a:pt x="149656" y="119670"/>
                </a:lnTo>
                <a:lnTo>
                  <a:pt x="112696" y="87197"/>
                </a:lnTo>
                <a:lnTo>
                  <a:pt x="74629" y="55834"/>
                </a:lnTo>
                <a:lnTo>
                  <a:pt x="35471" y="25612"/>
                </a:lnTo>
                <a:lnTo>
                  <a:pt x="0" y="0"/>
                </a:lnTo>
                <a:close/>
              </a:path>
            </a:pathLst>
          </a:custGeom>
          <a:solidFill>
            <a:srgbClr val="006666"/>
          </a:solidFill>
        </p:spPr>
        <p:txBody>
          <a:bodyPr lIns="0" tIns="0" rIns="0" bIns="0"/>
          <a:lstStyle/>
          <a:p>
            <a:pPr fontAlgn="auto">
              <a:spcBef>
                <a:spcPts val="0"/>
              </a:spcBef>
              <a:spcAft>
                <a:spcPts val="0"/>
              </a:spcAft>
              <a:defRPr/>
            </a:pPr>
            <a:endParaRPr>
              <a:latin typeface="+mn-lt"/>
              <a:cs typeface="+mn-cs"/>
            </a:endParaRPr>
          </a:p>
        </p:txBody>
      </p:sp>
      <p:sp>
        <p:nvSpPr>
          <p:cNvPr id="14341" name="Holder 2"/>
          <p:cNvSpPr>
            <a:spLocks noGrp="1"/>
          </p:cNvSpPr>
          <p:nvPr>
            <p:ph type="title"/>
          </p:nvPr>
        </p:nvSpPr>
        <p:spPr bwMode="auto">
          <a:xfrm>
            <a:off x="1208088" y="1112838"/>
            <a:ext cx="10510837" cy="277812"/>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lvl="0"/>
            <a:endParaRPr lang="fr-FR"/>
          </a:p>
        </p:txBody>
      </p:sp>
      <p:sp>
        <p:nvSpPr>
          <p:cNvPr id="14342" name="Holder 3"/>
          <p:cNvSpPr>
            <a:spLocks noGrp="1"/>
          </p:cNvSpPr>
          <p:nvPr>
            <p:ph type="body" idx="1"/>
          </p:nvPr>
        </p:nvSpPr>
        <p:spPr bwMode="auto">
          <a:xfrm>
            <a:off x="1208088" y="1936750"/>
            <a:ext cx="10440987" cy="276225"/>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lvl="0"/>
            <a:endParaRPr lang="fr-FR"/>
          </a:p>
        </p:txBody>
      </p:sp>
      <p:sp>
        <p:nvSpPr>
          <p:cNvPr id="4" name="Holder 4"/>
          <p:cNvSpPr>
            <a:spLocks noGrp="1"/>
          </p:cNvSpPr>
          <p:nvPr>
            <p:ph type="ftr" sz="quarter" idx="5"/>
          </p:nvPr>
        </p:nvSpPr>
        <p:spPr>
          <a:xfrm>
            <a:off x="4078288" y="6321425"/>
            <a:ext cx="5440362" cy="433388"/>
          </a:xfrm>
          <a:prstGeom prst="rect">
            <a:avLst/>
          </a:prstGeom>
        </p:spPr>
        <p:txBody>
          <a:bodyPr wrap="square" lIns="0" tIns="0" rIns="0" bIns="0">
            <a:spAutoFit/>
          </a:bodyPr>
          <a:lstStyle>
            <a:lvl1pPr marL="1270" algn="ctr" fontAlgn="auto">
              <a:lnSpc>
                <a:spcPts val="1580"/>
              </a:lnSpc>
              <a:spcBef>
                <a:spcPts val="0"/>
              </a:spcBef>
              <a:spcAft>
                <a:spcPts val="0"/>
              </a:spcAft>
              <a:defRPr sz="1400" b="0" i="0" spc="-35">
                <a:solidFill>
                  <a:srgbClr val="775F54"/>
                </a:solidFill>
                <a:latin typeface="Tw Cen MT"/>
                <a:cs typeface="Tw Cen MT"/>
              </a:defRPr>
            </a:lvl1pPr>
          </a:lstStyle>
          <a:p>
            <a:pPr>
              <a:defRPr/>
            </a:pPr>
            <a:r>
              <a:rPr lang="fr-FR"/>
              <a:t>PACES - UFR Médecine – </a:t>
            </a:r>
            <a:r>
              <a:rPr lang="fr-FR" spc="-5"/>
              <a:t>Université </a:t>
            </a:r>
            <a:r>
              <a:rPr lang="fr-FR"/>
              <a:t>Nice-Sophia</a:t>
            </a:r>
            <a:r>
              <a:rPr lang="fr-FR" spc="-55"/>
              <a:t> </a:t>
            </a:r>
            <a:r>
              <a:rPr lang="fr-FR"/>
              <a:t>Antipolis</a:t>
            </a:r>
          </a:p>
          <a:p>
            <a:pPr>
              <a:defRPr/>
            </a:pPr>
            <a:r>
              <a:rPr lang="fr-FR"/>
              <a:t>Année </a:t>
            </a:r>
            <a:r>
              <a:rPr lang="fr-FR" spc="-5"/>
              <a:t>universitaire </a:t>
            </a:r>
            <a:r>
              <a:rPr lang="fr-FR"/>
              <a:t>2018 -</a:t>
            </a:r>
            <a:r>
              <a:rPr lang="fr-FR" spc="-60"/>
              <a:t> </a:t>
            </a:r>
            <a:r>
              <a:rPr lang="fr-FR" spc="5"/>
              <a:t>2019</a:t>
            </a:r>
            <a:endParaRPr lang="fr-FR" spc="5" dirty="0"/>
          </a:p>
        </p:txBody>
      </p:sp>
      <p:sp>
        <p:nvSpPr>
          <p:cNvPr id="5" name="Holder 5"/>
          <p:cNvSpPr>
            <a:spLocks noGrp="1"/>
          </p:cNvSpPr>
          <p:nvPr>
            <p:ph type="dt" sz="half" idx="6"/>
          </p:nvPr>
        </p:nvSpPr>
        <p:spPr>
          <a:xfrm>
            <a:off x="609600" y="6378575"/>
            <a:ext cx="2803525" cy="276225"/>
          </a:xfrm>
          <a:prstGeom prst="rect">
            <a:avLst/>
          </a:prstGeom>
        </p:spPr>
        <p:txBody>
          <a:bodyPr wrap="square" lIns="0" tIns="0" rIns="0" bIns="0">
            <a:spAutoFit/>
          </a:bodyPr>
          <a:lstStyle>
            <a:lvl1pPr algn="l" fontAlgn="auto">
              <a:spcBef>
                <a:spcPts val="0"/>
              </a:spcBef>
              <a:spcAft>
                <a:spcPts val="0"/>
              </a:spcAft>
              <a:defRPr>
                <a:solidFill>
                  <a:schemeClr val="tx1">
                    <a:tint val="75000"/>
                  </a:schemeClr>
                </a:solidFill>
                <a:latin typeface="+mn-lt"/>
                <a:cs typeface="+mn-cs"/>
              </a:defRPr>
            </a:lvl1pPr>
          </a:lstStyle>
          <a:p>
            <a:pPr>
              <a:defRPr/>
            </a:pPr>
            <a:fld id="{B2B307C9-C856-48B1-8883-4DE673007AC7}" type="datetimeFigureOut">
              <a:rPr lang="en-US"/>
              <a:pPr>
                <a:defRPr/>
              </a:pPr>
              <a:t>9/21/2021</a:t>
            </a:fld>
            <a:endParaRPr lang="en-US"/>
          </a:p>
        </p:txBody>
      </p:sp>
      <p:sp>
        <p:nvSpPr>
          <p:cNvPr id="6" name="Holder 6"/>
          <p:cNvSpPr>
            <a:spLocks noGrp="1"/>
          </p:cNvSpPr>
          <p:nvPr>
            <p:ph type="sldNum" sz="quarter" idx="7"/>
          </p:nvPr>
        </p:nvSpPr>
        <p:spPr>
          <a:xfrm>
            <a:off x="8778875" y="6378575"/>
            <a:ext cx="2803525" cy="276225"/>
          </a:xfrm>
          <a:prstGeom prst="rect">
            <a:avLst/>
          </a:prstGeom>
        </p:spPr>
        <p:txBody>
          <a:bodyPr wrap="square" lIns="0" tIns="0" rIns="0" bIns="0">
            <a:spAutoFit/>
          </a:bodyPr>
          <a:lstStyle>
            <a:lvl1pPr algn="r" fontAlgn="auto">
              <a:spcBef>
                <a:spcPts val="0"/>
              </a:spcBef>
              <a:spcAft>
                <a:spcPts val="0"/>
              </a:spcAft>
              <a:defRPr>
                <a:solidFill>
                  <a:schemeClr val="tx1">
                    <a:tint val="75000"/>
                  </a:schemeClr>
                </a:solidFill>
                <a:latin typeface="+mn-lt"/>
                <a:cs typeface="+mn-cs"/>
              </a:defRPr>
            </a:lvl1pPr>
          </a:lstStyle>
          <a:p>
            <a:pPr>
              <a:defRPr/>
            </a:pPr>
            <a:fld id="{1A40D795-6699-430E-B156-B2D69FFD7BE2}" type="slidenum">
              <a:rPr/>
              <a:pPr>
                <a:defRPr/>
              </a:pPr>
              <a:t>‹N°›</a:t>
            </a:fld>
            <a:endParaRPr/>
          </a:p>
        </p:txBody>
      </p:sp>
    </p:spTree>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Lst>
  <p:txStyles>
    <p:titleStyle>
      <a:lvl1pPr algn="ctr" rtl="0" eaLnBrk="0" fontAlgn="base" hangingPunct="0">
        <a:spcBef>
          <a:spcPct val="0"/>
        </a:spcBef>
        <a:spcAft>
          <a:spcPct val="0"/>
        </a:spcAft>
        <a:defRPr>
          <a:solidFill>
            <a:schemeClr val="tx2"/>
          </a:solidFill>
          <a:latin typeface="+mj-lt"/>
          <a:ea typeface="+mj-ea"/>
          <a:cs typeface="+mj-cs"/>
        </a:defRPr>
      </a:lvl1pPr>
      <a:lvl2pPr algn="ctr" rtl="0" eaLnBrk="0" fontAlgn="base" hangingPunct="0">
        <a:spcBef>
          <a:spcPct val="0"/>
        </a:spcBef>
        <a:spcAft>
          <a:spcPct val="0"/>
        </a:spcAft>
        <a:defRPr>
          <a:solidFill>
            <a:schemeClr val="tx2"/>
          </a:solidFill>
          <a:latin typeface="Calibri" pitchFamily="34" charset="0"/>
        </a:defRPr>
      </a:lvl2pPr>
      <a:lvl3pPr algn="ctr" rtl="0" eaLnBrk="0" fontAlgn="base" hangingPunct="0">
        <a:spcBef>
          <a:spcPct val="0"/>
        </a:spcBef>
        <a:spcAft>
          <a:spcPct val="0"/>
        </a:spcAft>
        <a:defRPr>
          <a:solidFill>
            <a:schemeClr val="tx2"/>
          </a:solidFill>
          <a:latin typeface="Calibri" pitchFamily="34" charset="0"/>
        </a:defRPr>
      </a:lvl3pPr>
      <a:lvl4pPr algn="ctr" rtl="0" eaLnBrk="0" fontAlgn="base" hangingPunct="0">
        <a:spcBef>
          <a:spcPct val="0"/>
        </a:spcBef>
        <a:spcAft>
          <a:spcPct val="0"/>
        </a:spcAft>
        <a:defRPr>
          <a:solidFill>
            <a:schemeClr val="tx2"/>
          </a:solidFill>
          <a:latin typeface="Calibri" pitchFamily="34" charset="0"/>
        </a:defRPr>
      </a:lvl4pPr>
      <a:lvl5pPr algn="ctr" rtl="0" eaLnBrk="0" fontAlgn="base" hangingPunct="0">
        <a:spcBef>
          <a:spcPct val="0"/>
        </a:spcBef>
        <a:spcAft>
          <a:spcPct val="0"/>
        </a:spcAft>
        <a:defRPr>
          <a:solidFill>
            <a:schemeClr val="tx2"/>
          </a:solidFill>
          <a:latin typeface="Calibri" pitchFamily="34" charset="0"/>
        </a:defRPr>
      </a:lvl5pPr>
      <a:lvl6pPr marL="457200" algn="ctr" rtl="0" eaLnBrk="0" fontAlgn="base" hangingPunct="0">
        <a:spcBef>
          <a:spcPct val="0"/>
        </a:spcBef>
        <a:spcAft>
          <a:spcPct val="0"/>
        </a:spcAft>
        <a:defRPr>
          <a:solidFill>
            <a:schemeClr val="tx2"/>
          </a:solidFill>
          <a:latin typeface="Calibri" pitchFamily="34" charset="0"/>
        </a:defRPr>
      </a:lvl6pPr>
      <a:lvl7pPr marL="914400" algn="ctr" rtl="0" eaLnBrk="0" fontAlgn="base" hangingPunct="0">
        <a:spcBef>
          <a:spcPct val="0"/>
        </a:spcBef>
        <a:spcAft>
          <a:spcPct val="0"/>
        </a:spcAft>
        <a:defRPr>
          <a:solidFill>
            <a:schemeClr val="tx2"/>
          </a:solidFill>
          <a:latin typeface="Calibri" pitchFamily="34" charset="0"/>
        </a:defRPr>
      </a:lvl7pPr>
      <a:lvl8pPr marL="1371600" algn="ctr" rtl="0" eaLnBrk="0" fontAlgn="base" hangingPunct="0">
        <a:spcBef>
          <a:spcPct val="0"/>
        </a:spcBef>
        <a:spcAft>
          <a:spcPct val="0"/>
        </a:spcAft>
        <a:defRPr>
          <a:solidFill>
            <a:schemeClr val="tx2"/>
          </a:solidFill>
          <a:latin typeface="Calibri" pitchFamily="34" charset="0"/>
        </a:defRPr>
      </a:lvl8pPr>
      <a:lvl9pPr marL="1828800" algn="ctr" rtl="0" eaLnBrk="0" fontAlgn="base" hangingPunct="0">
        <a:spcBef>
          <a:spcPct val="0"/>
        </a:spcBef>
        <a:spcAft>
          <a:spcPct val="0"/>
        </a:spcAft>
        <a:defRPr>
          <a:solidFill>
            <a:schemeClr val="tx2"/>
          </a:solidFill>
          <a:latin typeface="Calibri" pitchFamily="34" charset="0"/>
        </a:defRPr>
      </a:lvl9pPr>
    </p:titleStyle>
    <p:bodyStyle>
      <a:lvl1pPr algn="l" rtl="0" eaLnBrk="0" fontAlgn="base" hangingPunct="0">
        <a:spcBef>
          <a:spcPct val="20000"/>
        </a:spcBef>
        <a:spcAft>
          <a:spcPct val="0"/>
        </a:spcAft>
        <a:defRPr>
          <a:solidFill>
            <a:schemeClr val="tx1"/>
          </a:solidFill>
          <a:latin typeface="+mn-lt"/>
          <a:ea typeface="+mn-ea"/>
          <a:cs typeface="+mn-cs"/>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7.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hyperlink" Target="https://technofaq.org/posts/2014/10/big-data-strategy-key-to-successful-business/" TargetMode="External"/><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hyperlink" Target="https://en.wikipedia.org/wiki/Structure_constants" TargetMode="External"/><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4.jpg"/><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3149600" y="5591175"/>
            <a:ext cx="8636000" cy="276225"/>
          </a:xfrm>
        </p:spPr>
        <p:txBody>
          <a:bodyPr/>
          <a:lstStyle/>
          <a:p>
            <a:pPr eaLnBrk="1" fontAlgn="auto" hangingPunct="1">
              <a:spcBef>
                <a:spcPts val="0"/>
              </a:spcBef>
              <a:spcAft>
                <a:spcPts val="0"/>
              </a:spcAft>
              <a:defRPr/>
            </a:pPr>
            <a:r>
              <a:rPr lang="en-GB" i="1" dirty="0" err="1">
                <a:latin typeface="Arial"/>
                <a:cs typeface="Arial"/>
              </a:rPr>
              <a:t>Présentation</a:t>
            </a:r>
            <a:r>
              <a:rPr lang="en-GB" i="1" dirty="0">
                <a:latin typeface="Arial"/>
                <a:cs typeface="Arial"/>
              </a:rPr>
              <a:t> de </a:t>
            </a:r>
            <a:r>
              <a:rPr lang="en-GB" i="1" dirty="0" err="1">
                <a:latin typeface="Arial"/>
                <a:cs typeface="Arial"/>
              </a:rPr>
              <a:t>l’enseignement</a:t>
            </a:r>
            <a:endParaRPr lang="en-GB" i="1" dirty="0">
              <a:latin typeface="Arial"/>
              <a:cs typeface="Arial"/>
            </a:endParaRPr>
          </a:p>
        </p:txBody>
      </p:sp>
      <p:sp>
        <p:nvSpPr>
          <p:cNvPr id="22530" name="Sous-titre 2"/>
          <p:cNvSpPr>
            <a:spLocks noGrp="1"/>
          </p:cNvSpPr>
          <p:nvPr>
            <p:ph type="subTitle" idx="1"/>
          </p:nvPr>
        </p:nvSpPr>
        <p:spPr>
          <a:xfrm>
            <a:off x="3149600" y="6049963"/>
            <a:ext cx="8940800" cy="685800"/>
          </a:xfrm>
        </p:spPr>
        <p:txBody>
          <a:bodyPr>
            <a:spAutoFit/>
          </a:bodyPr>
          <a:lstStyle/>
          <a:p>
            <a:pPr eaLnBrk="1" hangingPunct="1">
              <a:spcBef>
                <a:spcPct val="0"/>
              </a:spcBef>
            </a:pPr>
            <a:r>
              <a:rPr lang="fr-FR" sz="2000" i="1">
                <a:latin typeface="Arial" charset="0"/>
                <a:cs typeface="Arial" charset="0"/>
              </a:rPr>
              <a:t>G Maignant, L Lupi, C Pradier, P Staccini (responsable ECUE)</a:t>
            </a:r>
          </a:p>
        </p:txBody>
      </p:sp>
      <p:sp>
        <p:nvSpPr>
          <p:cNvPr id="22531" name="Espace réservé du pied de page 12"/>
          <p:cNvSpPr txBox="1">
            <a:spLocks/>
          </p:cNvSpPr>
          <p:nvPr/>
        </p:nvSpPr>
        <p:spPr bwMode="auto">
          <a:xfrm>
            <a:off x="1524000" y="2320925"/>
            <a:ext cx="9144000" cy="1425575"/>
          </a:xfrm>
          <a:prstGeom prst="rect">
            <a:avLst/>
          </a:prstGeom>
          <a:noFill/>
          <a:ln w="9525">
            <a:noFill/>
            <a:miter lim="800000"/>
            <a:headEnd/>
            <a:tailEnd/>
          </a:ln>
        </p:spPr>
        <p:txBody>
          <a:bodyPr/>
          <a:lstStyle/>
          <a:p>
            <a:pPr algn="ctr"/>
            <a:r>
              <a:rPr lang="fr-FR" sz="3600">
                <a:solidFill>
                  <a:srgbClr val="1F497D"/>
                </a:solidFill>
                <a:latin typeface="Calibri" pitchFamily="34" charset="0"/>
              </a:rPr>
              <a:t>UE SPECIFIQUE PASS</a:t>
            </a:r>
          </a:p>
          <a:p>
            <a:pPr algn="ctr"/>
            <a:r>
              <a:rPr lang="fr-FR" sz="3600">
                <a:solidFill>
                  <a:srgbClr val="1F497D"/>
                </a:solidFill>
                <a:latin typeface="Calibri" pitchFamily="34" charset="0"/>
              </a:rPr>
              <a:t>ECUE 7 : BIOSTATISTIQUE</a:t>
            </a:r>
          </a:p>
          <a:p>
            <a:pPr algn="ctr"/>
            <a:r>
              <a:rPr lang="fr-FR" sz="3600">
                <a:solidFill>
                  <a:srgbClr val="1F497D"/>
                </a:solidFill>
                <a:latin typeface="Calibri" pitchFamily="34" charset="0"/>
              </a:rPr>
              <a:t>ET STATISTIQUES APPLIQUEES</a:t>
            </a:r>
          </a:p>
        </p:txBody>
      </p:sp>
      <p:pic>
        <p:nvPicPr>
          <p:cNvPr id="22532" name="Image 4" descr="Une image contenant alimentation&#10;&#10;Description générée automatiquement"/>
          <p:cNvPicPr>
            <a:picLocks noChangeAspect="1"/>
          </p:cNvPicPr>
          <p:nvPr/>
        </p:nvPicPr>
        <p:blipFill>
          <a:blip r:embed="rId2"/>
          <a:srcRect/>
          <a:stretch>
            <a:fillRect/>
          </a:stretch>
        </p:blipFill>
        <p:spPr bwMode="auto">
          <a:xfrm>
            <a:off x="5078413" y="19050"/>
            <a:ext cx="2035175" cy="1425575"/>
          </a:xfrm>
          <a:prstGeom prst="rect">
            <a:avLst/>
          </a:prstGeom>
          <a:noFill/>
          <a:ln w="9525">
            <a:noFill/>
            <a:miter lim="800000"/>
            <a:headEnd/>
            <a:tailEnd/>
          </a:ln>
        </p:spPr>
      </p:pic>
      <p:pic>
        <p:nvPicPr>
          <p:cNvPr id="22533" name="Image 6" descr="Une image contenant dessin&#10;&#10;Description générée automatiquement"/>
          <p:cNvPicPr>
            <a:picLocks noChangeAspect="1"/>
          </p:cNvPicPr>
          <p:nvPr/>
        </p:nvPicPr>
        <p:blipFill>
          <a:blip r:embed="rId3"/>
          <a:srcRect r="50752"/>
          <a:stretch>
            <a:fillRect/>
          </a:stretch>
        </p:blipFill>
        <p:spPr bwMode="auto">
          <a:xfrm>
            <a:off x="1524000" y="0"/>
            <a:ext cx="2014538" cy="1565275"/>
          </a:xfrm>
          <a:prstGeom prst="rect">
            <a:avLst/>
          </a:prstGeom>
          <a:noFill/>
          <a:ln w="9525">
            <a:noFill/>
            <a:miter lim="800000"/>
            <a:headEnd/>
            <a:tailEnd/>
          </a:ln>
        </p:spPr>
      </p:pic>
      <p:pic>
        <p:nvPicPr>
          <p:cNvPr id="22534" name="Image 8" descr="Une image contenant dessin&#10;&#10;Description générée automatiquement"/>
          <p:cNvPicPr>
            <a:picLocks noChangeAspect="1"/>
          </p:cNvPicPr>
          <p:nvPr/>
        </p:nvPicPr>
        <p:blipFill>
          <a:blip r:embed="rId4"/>
          <a:srcRect/>
          <a:stretch>
            <a:fillRect/>
          </a:stretch>
        </p:blipFill>
        <p:spPr bwMode="auto">
          <a:xfrm>
            <a:off x="9301163" y="0"/>
            <a:ext cx="1366837" cy="142557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re 1"/>
          <p:cNvSpPr>
            <a:spLocks noGrp="1"/>
          </p:cNvSpPr>
          <p:nvPr>
            <p:ph type="title"/>
          </p:nvPr>
        </p:nvSpPr>
        <p:spPr/>
        <p:txBody>
          <a:bodyPr/>
          <a:lstStyle/>
          <a:p>
            <a:pPr eaLnBrk="1" hangingPunct="1"/>
            <a:r>
              <a:rPr lang="en-GB">
                <a:latin typeface="Arial" charset="0"/>
                <a:cs typeface="Arial" charset="0"/>
              </a:rPr>
              <a:t>Programme</a:t>
            </a:r>
          </a:p>
        </p:txBody>
      </p:sp>
      <p:sp>
        <p:nvSpPr>
          <p:cNvPr id="23554" name="Espace réservé du pied de page 2"/>
          <p:cNvSpPr>
            <a:spLocks noGrp="1"/>
          </p:cNvSpPr>
          <p:nvPr>
            <p:ph type="ftr" sz="quarter" idx="10"/>
          </p:nvPr>
        </p:nvSpPr>
        <p:spPr bwMode="auto">
          <a:xfrm>
            <a:off x="2133600" y="6248400"/>
            <a:ext cx="8156575" cy="365125"/>
          </a:xfrm>
          <a:noFill/>
          <a:ln>
            <a:miter lim="800000"/>
            <a:headEnd/>
            <a:tailEnd/>
          </a:ln>
        </p:spPr>
        <p:txBody>
          <a:bodyPr vert="horz" lIns="91440" tIns="45720" rIns="91440" bIns="45720" numCol="1" anchor="ctr" anchorCtr="0" compatLnSpc="1">
            <a:prstTxWarp prst="textNoShape">
              <a:avLst/>
            </a:prstTxWarp>
          </a:bodyPr>
          <a:lstStyle/>
          <a:p>
            <a:pPr algn="r" defTabSz="457200" fontAlgn="base">
              <a:spcBef>
                <a:spcPct val="0"/>
              </a:spcBef>
              <a:spcAft>
                <a:spcPct val="0"/>
              </a:spcAft>
            </a:pPr>
            <a:r>
              <a:rPr lang="fr-FR" sz="1200">
                <a:solidFill>
                  <a:srgbClr val="1F497D"/>
                </a:solidFill>
                <a:latin typeface="Calibri" pitchFamily="34" charset="0"/>
                <a:cs typeface="Arial" charset="0"/>
              </a:rPr>
              <a:t>ECUE7 - PASS - UFR Médecine, UFR d’Odontologie – Université Cote d'Azur - Année universitaire 2020-2021</a:t>
            </a:r>
            <a:endParaRPr lang="en-GB" sz="1200">
              <a:solidFill>
                <a:srgbClr val="1F497D"/>
              </a:solidFill>
              <a:latin typeface="Calibri" pitchFamily="34" charset="0"/>
              <a:cs typeface="Arial" charset="0"/>
            </a:endParaRPr>
          </a:p>
        </p:txBody>
      </p:sp>
      <p:sp>
        <p:nvSpPr>
          <p:cNvPr id="5" name="Espace réservé du contenu 4"/>
          <p:cNvSpPr>
            <a:spLocks noGrp="1"/>
          </p:cNvSpPr>
          <p:nvPr>
            <p:ph sz="quarter" idx="1"/>
          </p:nvPr>
        </p:nvSpPr>
        <p:spPr>
          <a:xfrm>
            <a:off x="1752600" y="1676400"/>
            <a:ext cx="10294938" cy="3808413"/>
          </a:xfrm>
        </p:spPr>
        <p:txBody>
          <a:bodyPr>
            <a:normAutofit fontScale="77500" lnSpcReduction="20000"/>
          </a:bodyPr>
          <a:lstStyle/>
          <a:p>
            <a:pPr eaLnBrk="1" fontAlgn="auto" hangingPunct="1">
              <a:spcBef>
                <a:spcPts val="0"/>
              </a:spcBef>
              <a:spcAft>
                <a:spcPts val="0"/>
              </a:spcAft>
              <a:defRPr/>
            </a:pPr>
            <a:r>
              <a:rPr lang="fr-FR" dirty="0"/>
              <a:t>PARTIE 1 : PROBABILITES - STATISTIQUES</a:t>
            </a:r>
          </a:p>
          <a:p>
            <a:pPr lvl="1" eaLnBrk="1" fontAlgn="auto" hangingPunct="1">
              <a:spcBef>
                <a:spcPts val="0"/>
              </a:spcBef>
              <a:spcAft>
                <a:spcPts val="0"/>
              </a:spcAft>
              <a:defRPr/>
            </a:pPr>
            <a:r>
              <a:rPr lang="fr-FR" dirty="0">
                <a:solidFill>
                  <a:sysClr val="windowText" lastClr="000000"/>
                </a:solidFill>
              </a:rPr>
              <a:t>1. Mesure des phénomènes biologiques : types de données, unités, échelles, ordres de grandeur, précision (PS)</a:t>
            </a:r>
          </a:p>
          <a:p>
            <a:pPr lvl="1" eaLnBrk="1" fontAlgn="auto" hangingPunct="1">
              <a:spcBef>
                <a:spcPts val="0"/>
              </a:spcBef>
              <a:spcAft>
                <a:spcPts val="0"/>
              </a:spcAft>
              <a:defRPr/>
            </a:pPr>
            <a:r>
              <a:rPr lang="fr-FR" dirty="0">
                <a:solidFill>
                  <a:sysClr val="windowText" lastClr="000000"/>
                </a:solidFill>
              </a:rPr>
              <a:t>2. Evénements, probabilités élémentaires et probabilités conditionnelles (PS)</a:t>
            </a:r>
          </a:p>
          <a:p>
            <a:pPr lvl="1" eaLnBrk="1" fontAlgn="auto" hangingPunct="1">
              <a:spcBef>
                <a:spcPts val="0"/>
              </a:spcBef>
              <a:spcAft>
                <a:spcPts val="0"/>
              </a:spcAft>
              <a:defRPr/>
            </a:pPr>
            <a:r>
              <a:rPr lang="fr-FR" dirty="0">
                <a:solidFill>
                  <a:sysClr val="windowText" lastClr="000000"/>
                </a:solidFill>
              </a:rPr>
              <a:t>3. Indépendance en probabilité et théorème de Bayes (PS)</a:t>
            </a:r>
          </a:p>
          <a:p>
            <a:pPr lvl="1" eaLnBrk="1" fontAlgn="auto" hangingPunct="1">
              <a:spcBef>
                <a:spcPts val="0"/>
              </a:spcBef>
              <a:spcAft>
                <a:spcPts val="0"/>
              </a:spcAft>
              <a:defRPr/>
            </a:pPr>
            <a:r>
              <a:rPr lang="fr-FR" dirty="0">
                <a:solidFill>
                  <a:sysClr val="windowText" lastClr="000000"/>
                </a:solidFill>
              </a:rPr>
              <a:t>4. Variables aléatoires et lois de probabilité discrète et continue (PS)</a:t>
            </a:r>
          </a:p>
          <a:p>
            <a:pPr lvl="1" eaLnBrk="1" fontAlgn="auto" hangingPunct="1">
              <a:spcBef>
                <a:spcPts val="0"/>
              </a:spcBef>
              <a:spcAft>
                <a:spcPts val="0"/>
              </a:spcAft>
              <a:defRPr/>
            </a:pPr>
            <a:r>
              <a:rPr lang="fr-FR" dirty="0">
                <a:solidFill>
                  <a:sysClr val="windowText" lastClr="000000"/>
                </a:solidFill>
              </a:rPr>
              <a:t>5. Population, échantillon. Estimation ponctuelle d’un paramètre et estimation par intervalle (GM)</a:t>
            </a:r>
          </a:p>
          <a:p>
            <a:pPr lvl="1" eaLnBrk="1" fontAlgn="auto" hangingPunct="1">
              <a:spcBef>
                <a:spcPts val="0"/>
              </a:spcBef>
              <a:spcAft>
                <a:spcPts val="0"/>
              </a:spcAft>
              <a:defRPr/>
            </a:pPr>
            <a:r>
              <a:rPr lang="fr-FR" dirty="0">
                <a:solidFill>
                  <a:sysClr val="windowText" lastClr="000000"/>
                </a:solidFill>
              </a:rPr>
              <a:t>6. Les principes des tests d'hypothèse. Tests paramétriques et non paramétriques (GM)</a:t>
            </a:r>
          </a:p>
          <a:p>
            <a:pPr lvl="1" eaLnBrk="1" fontAlgn="auto" hangingPunct="1">
              <a:spcBef>
                <a:spcPts val="0"/>
              </a:spcBef>
              <a:spcAft>
                <a:spcPts val="0"/>
              </a:spcAft>
              <a:defRPr/>
            </a:pPr>
            <a:r>
              <a:rPr lang="fr-FR" dirty="0">
                <a:solidFill>
                  <a:sysClr val="windowText" lastClr="000000"/>
                </a:solidFill>
              </a:rPr>
              <a:t>7. Etude de la liaison entre variable quantitative et qualitative (comparaison de deux moyennes, échantillons </a:t>
            </a:r>
          </a:p>
          <a:p>
            <a:pPr lvl="1" eaLnBrk="1" fontAlgn="auto" hangingPunct="1">
              <a:spcBef>
                <a:spcPts val="0"/>
              </a:spcBef>
              <a:spcAft>
                <a:spcPts val="0"/>
              </a:spcAft>
              <a:defRPr/>
            </a:pPr>
            <a:r>
              <a:rPr lang="fr-FR" dirty="0">
                <a:solidFill>
                  <a:sysClr val="windowText" lastClr="000000"/>
                </a:solidFill>
              </a:rPr>
              <a:t>indépendants et appariés) (GM)</a:t>
            </a:r>
          </a:p>
          <a:p>
            <a:pPr lvl="1" eaLnBrk="1" fontAlgn="auto" hangingPunct="1">
              <a:spcBef>
                <a:spcPts val="0"/>
              </a:spcBef>
              <a:spcAft>
                <a:spcPts val="0"/>
              </a:spcAft>
              <a:defRPr/>
            </a:pPr>
            <a:r>
              <a:rPr lang="fr-FR" dirty="0">
                <a:solidFill>
                  <a:sysClr val="windowText" lastClr="000000"/>
                </a:solidFill>
              </a:rPr>
              <a:t>8. Etude de la liaison entre deux variables qualitatives (test du Chi2 : indépendance, homogénéité, adéquation </a:t>
            </a:r>
          </a:p>
          <a:p>
            <a:pPr lvl="1" eaLnBrk="1" fontAlgn="auto" hangingPunct="1">
              <a:spcBef>
                <a:spcPts val="0"/>
              </a:spcBef>
              <a:spcAft>
                <a:spcPts val="0"/>
              </a:spcAft>
              <a:defRPr/>
            </a:pPr>
            <a:r>
              <a:rPr lang="fr-FR" dirty="0">
                <a:solidFill>
                  <a:sysClr val="windowText" lastClr="000000"/>
                </a:solidFill>
              </a:rPr>
              <a:t>à un modèle théorique) (GM)</a:t>
            </a:r>
          </a:p>
          <a:p>
            <a:pPr lvl="1" eaLnBrk="1" fontAlgn="auto" hangingPunct="1">
              <a:spcBef>
                <a:spcPts val="0"/>
              </a:spcBef>
              <a:spcAft>
                <a:spcPts val="0"/>
              </a:spcAft>
              <a:defRPr/>
            </a:pPr>
            <a:r>
              <a:rPr lang="fr-FR" dirty="0">
                <a:solidFill>
                  <a:sysClr val="windowText" lastClr="000000"/>
                </a:solidFill>
              </a:rPr>
              <a:t>9. Etude de la liaison entre deux variables quantitatives (corrélation, régression) (GM)</a:t>
            </a:r>
          </a:p>
          <a:p>
            <a:pPr eaLnBrk="1" fontAlgn="auto" hangingPunct="1">
              <a:spcBef>
                <a:spcPts val="0"/>
              </a:spcBef>
              <a:spcAft>
                <a:spcPts val="0"/>
              </a:spcAft>
              <a:defRPr/>
            </a:pPr>
            <a:r>
              <a:rPr lang="fr-FR" dirty="0"/>
              <a:t>PARTIE 2 : MODELISATION ET PREDICTION</a:t>
            </a:r>
          </a:p>
          <a:p>
            <a:pPr lvl="1" eaLnBrk="1" fontAlgn="auto" hangingPunct="1">
              <a:spcBef>
                <a:spcPts val="0"/>
              </a:spcBef>
              <a:spcAft>
                <a:spcPts val="0"/>
              </a:spcAft>
              <a:defRPr/>
            </a:pPr>
            <a:r>
              <a:rPr lang="fr-FR" dirty="0">
                <a:solidFill>
                  <a:sysClr val="windowText" lastClr="000000"/>
                </a:solidFill>
              </a:rPr>
              <a:t>1. Bases d’algèbre linéaire pour la modélisation en santé (GM)</a:t>
            </a:r>
          </a:p>
          <a:p>
            <a:pPr lvl="1" eaLnBrk="1" fontAlgn="auto" hangingPunct="1">
              <a:spcBef>
                <a:spcPts val="0"/>
              </a:spcBef>
              <a:spcAft>
                <a:spcPts val="0"/>
              </a:spcAft>
              <a:defRPr/>
            </a:pPr>
            <a:r>
              <a:rPr lang="fr-FR" dirty="0">
                <a:solidFill>
                  <a:sysClr val="windowText" lastClr="000000"/>
                </a:solidFill>
              </a:rPr>
              <a:t>2. Equations différentielles pour la modélisation en santé (GM)</a:t>
            </a:r>
          </a:p>
          <a:p>
            <a:pPr lvl="1" eaLnBrk="1" fontAlgn="auto" hangingPunct="1">
              <a:spcBef>
                <a:spcPts val="0"/>
              </a:spcBef>
              <a:spcAft>
                <a:spcPts val="0"/>
              </a:spcAft>
              <a:defRPr/>
            </a:pPr>
            <a:r>
              <a:rPr lang="fr-FR" dirty="0">
                <a:solidFill>
                  <a:sysClr val="windowText" lastClr="000000"/>
                </a:solidFill>
              </a:rPr>
              <a:t>3. Modèles de prédiction : risque et épidémiologie (CP)</a:t>
            </a:r>
          </a:p>
          <a:p>
            <a:pPr lvl="1" eaLnBrk="1" fontAlgn="auto" hangingPunct="1">
              <a:spcBef>
                <a:spcPts val="0"/>
              </a:spcBef>
              <a:spcAft>
                <a:spcPts val="0"/>
              </a:spcAft>
              <a:defRPr/>
            </a:pPr>
            <a:r>
              <a:rPr lang="fr-FR" dirty="0">
                <a:solidFill>
                  <a:sysClr val="windowText" lastClr="000000"/>
                </a:solidFill>
              </a:rPr>
              <a:t>4. Modèles de prédiction : test diagnostique (LL)</a:t>
            </a:r>
          </a:p>
          <a:p>
            <a:pPr lvl="1" eaLnBrk="1" fontAlgn="auto" hangingPunct="1">
              <a:spcBef>
                <a:spcPts val="0"/>
              </a:spcBef>
              <a:spcAft>
                <a:spcPts val="0"/>
              </a:spcAft>
              <a:defRPr/>
            </a:pPr>
            <a:r>
              <a:rPr lang="fr-FR" dirty="0">
                <a:solidFill>
                  <a:sysClr val="windowText" lastClr="000000"/>
                </a:solidFill>
              </a:rPr>
              <a:t>5. Modèles de prédiction : essai thérapeutique (PS)</a:t>
            </a:r>
          </a:p>
          <a:p>
            <a:pPr lvl="1" eaLnBrk="1" fontAlgn="auto" hangingPunct="1">
              <a:spcBef>
                <a:spcPts val="0"/>
              </a:spcBef>
              <a:spcAft>
                <a:spcPts val="0"/>
              </a:spcAft>
              <a:defRPr/>
            </a:pPr>
            <a:r>
              <a:rPr lang="fr-FR" dirty="0">
                <a:solidFill>
                  <a:sysClr val="windowText" lastClr="000000"/>
                </a:solidFill>
              </a:rPr>
              <a:t>6. Modèles de prédiction : analyse de survie (PS)</a:t>
            </a:r>
          </a:p>
          <a:p>
            <a:pPr lvl="1" eaLnBrk="1" fontAlgn="auto" hangingPunct="1">
              <a:spcBef>
                <a:spcPts val="0"/>
              </a:spcBef>
              <a:spcAft>
                <a:spcPts val="0"/>
              </a:spcAft>
              <a:defRPr/>
            </a:pPr>
            <a:r>
              <a:rPr lang="fr-FR" dirty="0">
                <a:solidFill>
                  <a:sysClr val="windowText" lastClr="000000"/>
                </a:solidFill>
              </a:rPr>
              <a:t>7. Introduction au modèles multivariés (PS))</a:t>
            </a:r>
          </a:p>
          <a:p>
            <a:pPr eaLnBrk="1" fontAlgn="auto" hangingPunct="1">
              <a:spcBef>
                <a:spcPts val="0"/>
              </a:spcBef>
              <a:spcAft>
                <a:spcPts val="0"/>
              </a:spcAft>
              <a:defRPr/>
            </a:pPr>
            <a:endParaRPr lang="fr-FR" dirty="0"/>
          </a:p>
          <a:p>
            <a:pPr eaLnBrk="1" fontAlgn="auto" hangingPunct="1">
              <a:spcBef>
                <a:spcPts val="0"/>
              </a:spcBef>
              <a:spcAft>
                <a:spcPts val="0"/>
              </a:spcAft>
              <a:defRPr/>
            </a:pPr>
            <a:r>
              <a:rPr lang="fr-FR" dirty="0"/>
              <a:t>GM : Gilles </a:t>
            </a:r>
            <a:r>
              <a:rPr lang="fr-FR" dirty="0" err="1"/>
              <a:t>Maignant</a:t>
            </a:r>
            <a:r>
              <a:rPr lang="fr-FR" dirty="0"/>
              <a:t> - LL : Laurence </a:t>
            </a:r>
            <a:r>
              <a:rPr lang="fr-FR" dirty="0" err="1"/>
              <a:t>Lupi</a:t>
            </a:r>
            <a:r>
              <a:rPr lang="fr-FR" dirty="0"/>
              <a:t> - CP : Christian Pradier - PS : Pascal Staccini</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re 1"/>
          <p:cNvSpPr>
            <a:spLocks noGrp="1"/>
          </p:cNvSpPr>
          <p:nvPr>
            <p:ph type="title"/>
          </p:nvPr>
        </p:nvSpPr>
        <p:spPr/>
        <p:txBody>
          <a:bodyPr/>
          <a:lstStyle/>
          <a:p>
            <a:r>
              <a:rPr lang="en-GB"/>
              <a:t>Mentions légales</a:t>
            </a:r>
          </a:p>
        </p:txBody>
      </p:sp>
      <p:sp>
        <p:nvSpPr>
          <p:cNvPr id="3" name="Espace réservé du contenu 2"/>
          <p:cNvSpPr>
            <a:spLocks noGrp="1"/>
          </p:cNvSpPr>
          <p:nvPr>
            <p:ph sz="quarter" idx="1"/>
          </p:nvPr>
        </p:nvSpPr>
        <p:spPr/>
        <p:txBody>
          <a:bodyPr rtlCol="0">
            <a:normAutofit fontScale="85000" lnSpcReduction="20000"/>
          </a:bodyPr>
          <a:lstStyle/>
          <a:p>
            <a:pPr fontAlgn="auto">
              <a:spcAft>
                <a:spcPts val="0"/>
              </a:spcAft>
              <a:buFont typeface="Arial" panose="020B0604020202020204" pitchFamily="34" charset="0"/>
              <a:buChar char="•"/>
              <a:defRPr/>
            </a:pPr>
            <a:r>
              <a:rPr lang="fr-FR" dirty="0"/>
              <a:t>L'ensemble de ce document relève des législations française et internationale sur le droit d'auteur et la propriété intellectuelle.</a:t>
            </a:r>
          </a:p>
          <a:p>
            <a:pPr fontAlgn="auto">
              <a:spcAft>
                <a:spcPts val="0"/>
              </a:spcAft>
              <a:buFont typeface="Arial" panose="020B0604020202020204" pitchFamily="34" charset="0"/>
              <a:buChar char="•"/>
              <a:defRPr/>
            </a:pPr>
            <a:r>
              <a:rPr lang="fr-FR" dirty="0"/>
              <a:t>Tous les droits de reproduction de tout ou partie sont réservés pour les textes ainsi que pour l'ensemble des documents iconographiques, photographiques, vidéos et sonores.</a:t>
            </a:r>
          </a:p>
          <a:p>
            <a:pPr fontAlgn="auto">
              <a:spcAft>
                <a:spcPts val="0"/>
              </a:spcAft>
              <a:buFont typeface="Arial" panose="020B0604020202020204" pitchFamily="34" charset="0"/>
              <a:buChar char="•"/>
              <a:defRPr/>
            </a:pPr>
            <a:r>
              <a:rPr lang="fr-FR" dirty="0"/>
              <a:t>Ce document est interdit à la vente ou à la location par un tiers autre que l’Université Cote d’Azur.</a:t>
            </a:r>
          </a:p>
          <a:p>
            <a:pPr fontAlgn="auto">
              <a:spcAft>
                <a:spcPts val="0"/>
              </a:spcAft>
              <a:buFont typeface="Arial" panose="020B0604020202020204" pitchFamily="34" charset="0"/>
              <a:buChar char="•"/>
              <a:defRPr/>
            </a:pPr>
            <a:r>
              <a:rPr lang="fr-FR" dirty="0"/>
              <a:t>La diffusion, la duplication, la mise à disposition du public (sous quelque forme ou support que ce soit), la mise en réseau, de tout ou partie de ce document, sont strictement réservées à l’Université Cote d’Azur.</a:t>
            </a:r>
          </a:p>
          <a:p>
            <a:pPr fontAlgn="auto">
              <a:spcAft>
                <a:spcPts val="0"/>
              </a:spcAft>
              <a:buFont typeface="Arial" panose="020B0604020202020204" pitchFamily="34" charset="0"/>
              <a:buChar char="•"/>
              <a:defRPr/>
            </a:pPr>
            <a:r>
              <a:rPr lang="fr-FR" dirty="0"/>
              <a:t>L’utilisation de ce document est strictement réservée à l’usage privé des étudiants inscrits aux cours et au tutorat organisés par l’UFR de Médecine de l’Université Cote d’Azur, et non destinée à toute autre utilisation privée ou collective, gratuite ou payante.</a:t>
            </a:r>
          </a:p>
        </p:txBody>
      </p:sp>
      <p:sp>
        <p:nvSpPr>
          <p:cNvPr id="24579" name="Espace réservé du pied de page 6"/>
          <p:cNvSpPr>
            <a:spLocks noGrp="1"/>
          </p:cNvSpPr>
          <p:nvPr>
            <p:ph type="ftr" sz="quarter" idx="11"/>
          </p:nvPr>
        </p:nvSpPr>
        <p:spPr bwMode="auto">
          <a:xfrm>
            <a:off x="2133600" y="6248400"/>
            <a:ext cx="8156575" cy="365125"/>
          </a:xfrm>
          <a:noFill/>
          <a:ln>
            <a:miter lim="800000"/>
            <a:headEnd/>
            <a:tailEnd/>
          </a:ln>
        </p:spPr>
        <p:txBody>
          <a:bodyPr wrap="square" numCol="1" anchorCtr="0" compatLnSpc="1">
            <a:prstTxWarp prst="textNoShape">
              <a:avLst/>
            </a:prstTxWarp>
          </a:bodyPr>
          <a:lstStyle/>
          <a:p>
            <a:pPr algn="r" defTabSz="457200" fontAlgn="base">
              <a:spcBef>
                <a:spcPct val="0"/>
              </a:spcBef>
              <a:spcAft>
                <a:spcPct val="0"/>
              </a:spcAft>
            </a:pPr>
            <a:r>
              <a:rPr lang="fr-FR" dirty="0">
                <a:solidFill>
                  <a:schemeClr val="tx2"/>
                </a:solidFill>
                <a:cs typeface="Arial" charset="0"/>
              </a:rPr>
              <a:t>ECUE7 - PASS - UFR Médecine, UFR d’Odontologie – Université Cote d'Azur - Année universitaire 2020-2021</a:t>
            </a:r>
            <a:endParaRPr lang="en-GB" dirty="0">
              <a:solidFill>
                <a:schemeClr val="tx2"/>
              </a:solidFill>
              <a:cs typeface="Arial"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1" name="object 2"/>
          <p:cNvSpPr txBox="1">
            <a:spLocks noChangeArrowheads="1"/>
          </p:cNvSpPr>
          <p:nvPr/>
        </p:nvSpPr>
        <p:spPr bwMode="auto">
          <a:xfrm>
            <a:off x="1746250" y="1474788"/>
            <a:ext cx="166688" cy="330200"/>
          </a:xfrm>
          <a:prstGeom prst="rect">
            <a:avLst/>
          </a:prstGeom>
          <a:noFill/>
          <a:ln w="9525">
            <a:noFill/>
            <a:miter lim="800000"/>
            <a:headEnd/>
            <a:tailEnd/>
          </a:ln>
        </p:spPr>
        <p:txBody>
          <a:bodyPr lIns="0" tIns="13335" rIns="0" bIns="0">
            <a:spAutoFit/>
          </a:bodyPr>
          <a:lstStyle/>
          <a:p>
            <a:pPr marL="12700">
              <a:spcBef>
                <a:spcPts val="100"/>
              </a:spcBef>
            </a:pPr>
            <a:r>
              <a:rPr lang="fr-FR" sz="2000" b="1">
                <a:solidFill>
                  <a:srgbClr val="FFFFFF"/>
                </a:solidFill>
              </a:rPr>
              <a:t>1</a:t>
            </a:r>
            <a:endParaRPr lang="fr-FR" sz="2000">
              <a:solidFill>
                <a:srgbClr val="000000"/>
              </a:solidFill>
            </a:endParaRPr>
          </a:p>
        </p:txBody>
      </p:sp>
      <p:sp>
        <p:nvSpPr>
          <p:cNvPr id="25602" name="object 3"/>
          <p:cNvSpPr>
            <a:spLocks/>
          </p:cNvSpPr>
          <p:nvPr/>
        </p:nvSpPr>
        <p:spPr bwMode="auto">
          <a:xfrm>
            <a:off x="3789363" y="712788"/>
            <a:ext cx="8239125" cy="42862"/>
          </a:xfrm>
          <a:custGeom>
            <a:avLst/>
            <a:gdLst/>
            <a:ahLst/>
            <a:cxnLst>
              <a:cxn ang="0">
                <a:pos x="0" y="0"/>
              </a:cxn>
              <a:cxn ang="0">
                <a:pos x="7239000" y="0"/>
              </a:cxn>
            </a:cxnLst>
            <a:rect l="0" t="0" r="r" b="b"/>
            <a:pathLst>
              <a:path w="7239000">
                <a:moveTo>
                  <a:pt x="0" y="0"/>
                </a:moveTo>
                <a:lnTo>
                  <a:pt x="7239000" y="0"/>
                </a:lnTo>
              </a:path>
            </a:pathLst>
          </a:custGeom>
          <a:noFill/>
          <a:ln w="9525">
            <a:solidFill>
              <a:srgbClr val="99CCCC"/>
            </a:solidFill>
            <a:round/>
            <a:headEnd/>
            <a:tailEnd/>
          </a:ln>
        </p:spPr>
        <p:txBody>
          <a:bodyPr lIns="0" tIns="0" rIns="0" bIns="0"/>
          <a:lstStyle/>
          <a:p>
            <a:endParaRPr lang="fr-FR"/>
          </a:p>
        </p:txBody>
      </p:sp>
      <p:sp>
        <p:nvSpPr>
          <p:cNvPr id="25603" name="object 8"/>
          <p:cNvSpPr>
            <a:spLocks noChangeArrowheads="1"/>
          </p:cNvSpPr>
          <p:nvPr/>
        </p:nvSpPr>
        <p:spPr bwMode="auto">
          <a:xfrm>
            <a:off x="8464550" y="2263775"/>
            <a:ext cx="714375" cy="1011238"/>
          </a:xfrm>
          <a:prstGeom prst="rect">
            <a:avLst/>
          </a:prstGeom>
          <a:blipFill dpi="0" rotWithShape="1">
            <a:blip r:embed="rId2"/>
            <a:srcRect/>
            <a:stretch>
              <a:fillRect/>
            </a:stretch>
          </a:blipFill>
          <a:ln w="9525">
            <a:noFill/>
            <a:miter lim="800000"/>
            <a:headEnd/>
            <a:tailEnd/>
          </a:ln>
        </p:spPr>
        <p:txBody>
          <a:bodyPr lIns="0" tIns="0" rIns="0" bIns="0"/>
          <a:lstStyle/>
          <a:p>
            <a:endParaRPr lang="fr-FR">
              <a:solidFill>
                <a:srgbClr val="000000"/>
              </a:solidFill>
              <a:latin typeface="Calibri" pitchFamily="34" charset="0"/>
            </a:endParaRPr>
          </a:p>
        </p:txBody>
      </p:sp>
      <p:sp>
        <p:nvSpPr>
          <p:cNvPr id="25604" name="object 9"/>
          <p:cNvSpPr>
            <a:spLocks noChangeArrowheads="1"/>
          </p:cNvSpPr>
          <p:nvPr/>
        </p:nvSpPr>
        <p:spPr bwMode="auto">
          <a:xfrm>
            <a:off x="6016625" y="2811463"/>
            <a:ext cx="714375" cy="1012825"/>
          </a:xfrm>
          <a:prstGeom prst="rect">
            <a:avLst/>
          </a:prstGeom>
          <a:blipFill dpi="0" rotWithShape="1">
            <a:blip r:embed="rId2"/>
            <a:srcRect/>
            <a:stretch>
              <a:fillRect/>
            </a:stretch>
          </a:blipFill>
          <a:ln w="9525">
            <a:noFill/>
            <a:miter lim="800000"/>
            <a:headEnd/>
            <a:tailEnd/>
          </a:ln>
        </p:spPr>
        <p:txBody>
          <a:bodyPr lIns="0" tIns="0" rIns="0" bIns="0"/>
          <a:lstStyle/>
          <a:p>
            <a:endParaRPr lang="fr-FR">
              <a:solidFill>
                <a:srgbClr val="000000"/>
              </a:solidFill>
              <a:latin typeface="Calibri" pitchFamily="34" charset="0"/>
            </a:endParaRPr>
          </a:p>
        </p:txBody>
      </p:sp>
      <p:sp>
        <p:nvSpPr>
          <p:cNvPr id="25605" name="object 11"/>
          <p:cNvSpPr>
            <a:spLocks noChangeArrowheads="1"/>
          </p:cNvSpPr>
          <p:nvPr/>
        </p:nvSpPr>
        <p:spPr bwMode="auto">
          <a:xfrm>
            <a:off x="7985125" y="3343275"/>
            <a:ext cx="715963" cy="1012825"/>
          </a:xfrm>
          <a:prstGeom prst="rect">
            <a:avLst/>
          </a:prstGeom>
          <a:blipFill dpi="0" rotWithShape="1">
            <a:blip r:embed="rId2"/>
            <a:srcRect/>
            <a:stretch>
              <a:fillRect/>
            </a:stretch>
          </a:blipFill>
          <a:ln w="9525">
            <a:noFill/>
            <a:miter lim="800000"/>
            <a:headEnd/>
            <a:tailEnd/>
          </a:ln>
        </p:spPr>
        <p:txBody>
          <a:bodyPr lIns="0" tIns="0" rIns="0" bIns="0"/>
          <a:lstStyle/>
          <a:p>
            <a:endParaRPr lang="fr-FR">
              <a:solidFill>
                <a:srgbClr val="000000"/>
              </a:solidFill>
              <a:latin typeface="Calibri" pitchFamily="34" charset="0"/>
            </a:endParaRPr>
          </a:p>
        </p:txBody>
      </p:sp>
      <p:sp>
        <p:nvSpPr>
          <p:cNvPr id="25606" name="object 12"/>
          <p:cNvSpPr>
            <a:spLocks noGrp="1"/>
          </p:cNvSpPr>
          <p:nvPr>
            <p:ph type="title"/>
          </p:nvPr>
        </p:nvSpPr>
        <p:spPr>
          <a:xfrm>
            <a:off x="2428875" y="1314450"/>
            <a:ext cx="7680325" cy="566738"/>
          </a:xfrm>
        </p:spPr>
        <p:txBody>
          <a:bodyPr tIns="12700"/>
          <a:lstStyle/>
          <a:p>
            <a:pPr marL="12700" indent="-1588" eaLnBrk="1" hangingPunct="1">
              <a:spcBef>
                <a:spcPts val="100"/>
              </a:spcBef>
            </a:pPr>
            <a:r>
              <a:rPr lang="fr-FR" sz="3600" i="0">
                <a:solidFill>
                  <a:srgbClr val="5F5F5F"/>
                </a:solidFill>
                <a:latin typeface="Arial Rounded MT Bold"/>
                <a:ea typeface="Arial Rounded MT Bold"/>
                <a:cs typeface="Arial Rounded MT Bold"/>
              </a:rPr>
              <a:t>ECUE 7</a:t>
            </a:r>
            <a:endParaRPr lang="fr-FR" sz="3600">
              <a:latin typeface="Arial Rounded MT Bold"/>
              <a:ea typeface="Arial Rounded MT Bold"/>
              <a:cs typeface="Arial Rounded MT Bold"/>
            </a:endParaRPr>
          </a:p>
        </p:txBody>
      </p:sp>
      <p:sp>
        <p:nvSpPr>
          <p:cNvPr id="13" name="object 13"/>
          <p:cNvSpPr txBox="1"/>
          <p:nvPr/>
        </p:nvSpPr>
        <p:spPr>
          <a:xfrm>
            <a:off x="2355850" y="2011363"/>
            <a:ext cx="7748588" cy="2625725"/>
          </a:xfrm>
          <a:prstGeom prst="rect">
            <a:avLst/>
          </a:prstGeom>
        </p:spPr>
        <p:txBody>
          <a:bodyPr lIns="0" tIns="12700" rIns="0" bIns="0">
            <a:spAutoFit/>
          </a:bodyPr>
          <a:lstStyle/>
          <a:p>
            <a:pPr marL="12700" algn="ctr">
              <a:spcBef>
                <a:spcPts val="100"/>
              </a:spcBef>
            </a:pPr>
            <a:r>
              <a:rPr lang="fr-FR" sz="3600" b="1" dirty="0">
                <a:solidFill>
                  <a:srgbClr val="5F5F5F"/>
                </a:solidFill>
                <a:latin typeface="Arial Rounded MT Bold"/>
                <a:ea typeface="Arial Rounded MT Bold"/>
                <a:cs typeface="Arial Rounded MT Bold"/>
              </a:rPr>
              <a:t>BIOSTATISTIQUES POUR L’ANALYSE D’ARTICLE </a:t>
            </a:r>
          </a:p>
          <a:p>
            <a:pPr marL="12700" algn="ctr">
              <a:spcBef>
                <a:spcPts val="100"/>
              </a:spcBef>
            </a:pPr>
            <a:r>
              <a:rPr lang="fr-FR" sz="2000" b="1" dirty="0">
                <a:solidFill>
                  <a:srgbClr val="5F5F5F"/>
                </a:solidFill>
                <a:latin typeface="Arial Rounded MT Bold"/>
                <a:ea typeface="Arial Rounded MT Bold"/>
                <a:cs typeface="Arial Rounded MT Bold"/>
              </a:rPr>
              <a:t>Mardi 22/09 8h-11h</a:t>
            </a:r>
          </a:p>
          <a:p>
            <a:pPr marL="12700" algn="ctr">
              <a:spcBef>
                <a:spcPts val="100"/>
              </a:spcBef>
            </a:pPr>
            <a:r>
              <a:rPr lang="fr-FR" sz="2000" b="1" dirty="0">
                <a:solidFill>
                  <a:srgbClr val="5F5F5F"/>
                </a:solidFill>
                <a:latin typeface="Arial Rounded MT Bold"/>
                <a:ea typeface="Arial Rounded MT Bold"/>
                <a:cs typeface="Arial Rounded MT Bold"/>
              </a:rPr>
              <a:t>Cours n°10</a:t>
            </a:r>
          </a:p>
          <a:p>
            <a:pPr marL="12700" algn="ctr">
              <a:spcBef>
                <a:spcPts val="100"/>
              </a:spcBef>
            </a:pPr>
            <a:r>
              <a:rPr lang="fr-FR" sz="2000" b="1" dirty="0">
                <a:solidFill>
                  <a:srgbClr val="5F5F5F"/>
                </a:solidFill>
                <a:latin typeface="Arial Rounded MT Bold"/>
                <a:ea typeface="Arial Rounded MT Bold"/>
                <a:cs typeface="Arial Rounded MT Bold"/>
              </a:rPr>
              <a:t>Bases d’algèbre linéaire pour la modélisation en santé </a:t>
            </a:r>
          </a:p>
          <a:p>
            <a:pPr marL="12700">
              <a:spcBef>
                <a:spcPts val="100"/>
              </a:spcBef>
            </a:pPr>
            <a:endParaRPr lang="fr-FR" sz="3600" dirty="0">
              <a:solidFill>
                <a:srgbClr val="000000"/>
              </a:solidFill>
              <a:latin typeface="Arial Rounded MT Bold"/>
              <a:ea typeface="Arial Rounded MT Bold"/>
              <a:cs typeface="Arial Rounded MT Bold"/>
            </a:endParaRPr>
          </a:p>
        </p:txBody>
      </p:sp>
      <p:sp>
        <p:nvSpPr>
          <p:cNvPr id="25608" name="object 16"/>
          <p:cNvSpPr>
            <a:spLocks noChangeArrowheads="1"/>
          </p:cNvSpPr>
          <p:nvPr/>
        </p:nvSpPr>
        <p:spPr bwMode="auto">
          <a:xfrm>
            <a:off x="1774825" y="6308725"/>
            <a:ext cx="1384300" cy="365125"/>
          </a:xfrm>
          <a:prstGeom prst="rect">
            <a:avLst/>
          </a:prstGeom>
          <a:blipFill dpi="0" rotWithShape="1">
            <a:blip r:embed="rId3"/>
            <a:srcRect/>
            <a:stretch>
              <a:fillRect/>
            </a:stretch>
          </a:blipFill>
          <a:ln w="9525">
            <a:noFill/>
            <a:miter lim="800000"/>
            <a:headEnd/>
            <a:tailEnd/>
          </a:ln>
        </p:spPr>
        <p:txBody>
          <a:bodyPr lIns="0" tIns="0" rIns="0" bIns="0"/>
          <a:lstStyle/>
          <a:p>
            <a:endParaRPr lang="fr-FR">
              <a:solidFill>
                <a:srgbClr val="000000"/>
              </a:solidFill>
              <a:latin typeface="Calibri" pitchFamily="34" charset="0"/>
            </a:endParaRPr>
          </a:p>
        </p:txBody>
      </p:sp>
      <p:sp>
        <p:nvSpPr>
          <p:cNvPr id="17" name="object 17"/>
          <p:cNvSpPr txBox="1"/>
          <p:nvPr/>
        </p:nvSpPr>
        <p:spPr>
          <a:xfrm>
            <a:off x="219075" y="4810125"/>
            <a:ext cx="9521825" cy="795338"/>
          </a:xfrm>
          <a:prstGeom prst="rect">
            <a:avLst/>
          </a:prstGeom>
        </p:spPr>
        <p:txBody>
          <a:bodyPr lIns="0" tIns="151765" rIns="0" bIns="0">
            <a:spAutoFit/>
          </a:bodyPr>
          <a:lstStyle/>
          <a:p>
            <a:pPr marL="2008188" algn="ctr">
              <a:spcBef>
                <a:spcPts val="1200"/>
              </a:spcBef>
            </a:pPr>
            <a:r>
              <a:rPr lang="fr-FR" b="1">
                <a:solidFill>
                  <a:srgbClr val="006666"/>
                </a:solidFill>
                <a:latin typeface="Tw Cen MT"/>
                <a:ea typeface="Tw Cen MT"/>
                <a:cs typeface="Tw Cen MT"/>
              </a:rPr>
              <a:t>G. MAIGNANT</a:t>
            </a:r>
            <a:endParaRPr lang="fr-FR">
              <a:solidFill>
                <a:srgbClr val="000000"/>
              </a:solidFill>
              <a:latin typeface="Tw Cen MT"/>
              <a:ea typeface="Tw Cen MT"/>
              <a:cs typeface="Tw Cen MT"/>
            </a:endParaRPr>
          </a:p>
          <a:p>
            <a:pPr marL="2008188" algn="ctr">
              <a:spcBef>
                <a:spcPts val="975"/>
              </a:spcBef>
            </a:pPr>
            <a:r>
              <a:rPr lang="fr-FR" sz="1600" b="1">
                <a:solidFill>
                  <a:srgbClr val="006666"/>
                </a:solidFill>
                <a:latin typeface="Tw Cen MT"/>
                <a:ea typeface="Tw Cen MT"/>
                <a:cs typeface="Tw Cen MT"/>
              </a:rPr>
              <a:t>Chercheur CNRS – Laboratoire RETINES – Faculté de Médecine de NICE </a:t>
            </a:r>
            <a:endParaRPr lang="fr-FR" sz="1600">
              <a:solidFill>
                <a:srgbClr val="000000"/>
              </a:solidFill>
              <a:latin typeface="Tw Cen MT"/>
              <a:ea typeface="Tw Cen MT"/>
              <a:cs typeface="Tw Cen MT"/>
            </a:endParaRPr>
          </a:p>
        </p:txBody>
      </p:sp>
      <p:pic>
        <p:nvPicPr>
          <p:cNvPr id="25610" name="Image 18" descr="Une image contenant horloge&#10;&#10;Description générée automatiquement"/>
          <p:cNvPicPr>
            <a:picLocks noChangeAspect="1"/>
          </p:cNvPicPr>
          <p:nvPr/>
        </p:nvPicPr>
        <p:blipFill>
          <a:blip r:embed="rId4"/>
          <a:srcRect/>
          <a:stretch>
            <a:fillRect/>
          </a:stretch>
        </p:blipFill>
        <p:spPr bwMode="auto">
          <a:xfrm>
            <a:off x="288925" y="328613"/>
            <a:ext cx="3190875" cy="814387"/>
          </a:xfrm>
          <a:prstGeom prst="rect">
            <a:avLst/>
          </a:prstGeom>
          <a:noFill/>
          <a:ln w="9525">
            <a:noFill/>
            <a:miter lim="800000"/>
            <a:headEnd/>
            <a:tailEnd/>
          </a:ln>
        </p:spPr>
      </p:pic>
      <p:sp>
        <p:nvSpPr>
          <p:cNvPr id="12" name="Espace réservé du pied de page 6">
            <a:extLst>
              <a:ext uri="{FF2B5EF4-FFF2-40B4-BE49-F238E27FC236}">
                <a16:creationId xmlns:a16="http://schemas.microsoft.com/office/drawing/2014/main" id="{00C9965F-DA7A-442B-800F-9169834BA14A}"/>
              </a:ext>
            </a:extLst>
          </p:cNvPr>
          <p:cNvSpPr txBox="1">
            <a:spLocks/>
          </p:cNvSpPr>
          <p:nvPr/>
        </p:nvSpPr>
        <p:spPr bwMode="auto">
          <a:xfrm>
            <a:off x="2133600" y="6248400"/>
            <a:ext cx="8156575"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r" defTabSz="457200" fontAlgn="base">
              <a:spcBef>
                <a:spcPct val="0"/>
              </a:spcBef>
              <a:spcAft>
                <a:spcPct val="0"/>
              </a:spcAft>
            </a:pPr>
            <a:r>
              <a:rPr lang="fr-FR" sz="120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p:cNvSpPr>
          <p:nvPr>
            <p:ph type="title" idx="4294967295"/>
          </p:nvPr>
        </p:nvSpPr>
        <p:spPr>
          <a:xfrm>
            <a:off x="219075" y="315913"/>
            <a:ext cx="11415713" cy="609600"/>
          </a:xfrm>
        </p:spPr>
        <p:txBody>
          <a:bodyPr/>
          <a:lstStyle/>
          <a:p>
            <a:r>
              <a:rPr lang="fr-FR" sz="4000" b="1">
                <a:solidFill>
                  <a:srgbClr val="5F5F5F"/>
                </a:solidFill>
              </a:rPr>
              <a:t>Bases d’algèbre linéaire pour la modélisation en santé</a:t>
            </a:r>
          </a:p>
        </p:txBody>
      </p:sp>
      <p:sp>
        <p:nvSpPr>
          <p:cNvPr id="159747" name="Rectangle 3"/>
          <p:cNvSpPr>
            <a:spLocks noGrp="1"/>
          </p:cNvSpPr>
          <p:nvPr>
            <p:ph type="body" idx="4294967295"/>
          </p:nvPr>
        </p:nvSpPr>
        <p:spPr>
          <a:xfrm>
            <a:off x="134938" y="1490663"/>
            <a:ext cx="10440987" cy="369332"/>
          </a:xfrm>
        </p:spPr>
        <p:txBody>
          <a:bodyPr/>
          <a:lstStyle/>
          <a:p>
            <a:r>
              <a:rPr lang="fr-FR" sz="2400" dirty="0"/>
              <a:t> Pourquoi </a:t>
            </a:r>
            <a:r>
              <a:rPr lang="fr-FR" sz="2400" b="1" dirty="0"/>
              <a:t>modéliser</a:t>
            </a:r>
            <a:r>
              <a:rPr lang="fr-FR" sz="2400" dirty="0"/>
              <a:t> en santé ? Qu’entendons nous par modélisation? </a:t>
            </a:r>
          </a:p>
        </p:txBody>
      </p:sp>
      <p:sp>
        <p:nvSpPr>
          <p:cNvPr id="159748" name="Rectangle 4"/>
          <p:cNvSpPr>
            <a:spLocks/>
          </p:cNvSpPr>
          <p:nvPr/>
        </p:nvSpPr>
        <p:spPr bwMode="auto">
          <a:xfrm>
            <a:off x="177800" y="3263900"/>
            <a:ext cx="10440988" cy="365125"/>
          </a:xfrm>
          <a:prstGeom prst="rect">
            <a:avLst/>
          </a:prstGeom>
          <a:noFill/>
          <a:ln w="9525">
            <a:noFill/>
            <a:miter lim="800000"/>
            <a:headEnd/>
            <a:tailEnd/>
          </a:ln>
        </p:spPr>
        <p:txBody>
          <a:bodyPr lIns="0" tIns="0" rIns="0" bIns="0">
            <a:spAutoFit/>
          </a:bodyPr>
          <a:lstStyle/>
          <a:p>
            <a:pPr eaLnBrk="0" hangingPunct="0">
              <a:spcBef>
                <a:spcPct val="20000"/>
              </a:spcBef>
              <a:buFontTx/>
              <a:buChar char="•"/>
            </a:pPr>
            <a:r>
              <a:rPr lang="fr-FR" sz="2400">
                <a:latin typeface="Calibri" pitchFamily="34" charset="0"/>
              </a:rPr>
              <a:t> Définition de l’algèbre linéaire</a:t>
            </a:r>
            <a:r>
              <a:rPr lang="fr-FR">
                <a:latin typeface="Calibri" pitchFamily="34" charset="0"/>
              </a:rPr>
              <a:t> </a:t>
            </a:r>
          </a:p>
        </p:txBody>
      </p:sp>
      <p:sp>
        <p:nvSpPr>
          <p:cNvPr id="159749" name="Rectangle 5"/>
          <p:cNvSpPr>
            <a:spLocks/>
          </p:cNvSpPr>
          <p:nvPr/>
        </p:nvSpPr>
        <p:spPr bwMode="auto">
          <a:xfrm>
            <a:off x="165100" y="5684838"/>
            <a:ext cx="10440988" cy="365125"/>
          </a:xfrm>
          <a:prstGeom prst="rect">
            <a:avLst/>
          </a:prstGeom>
          <a:noFill/>
          <a:ln w="9525">
            <a:noFill/>
            <a:miter lim="800000"/>
            <a:headEnd/>
            <a:tailEnd/>
          </a:ln>
        </p:spPr>
        <p:txBody>
          <a:bodyPr lIns="0" tIns="0" rIns="0" bIns="0">
            <a:spAutoFit/>
          </a:bodyPr>
          <a:lstStyle/>
          <a:p>
            <a:pPr eaLnBrk="0" hangingPunct="0">
              <a:spcBef>
                <a:spcPct val="20000"/>
              </a:spcBef>
              <a:buFontTx/>
              <a:buChar char="•"/>
            </a:pPr>
            <a:r>
              <a:rPr lang="fr-FR" sz="2400" dirty="0">
                <a:latin typeface="Calibri" pitchFamily="34" charset="0"/>
              </a:rPr>
              <a:t> Outils et méthodes de l’algèbre linéaire pour la modélisation en santé</a:t>
            </a:r>
          </a:p>
        </p:txBody>
      </p:sp>
      <p:pic>
        <p:nvPicPr>
          <p:cNvPr id="159750" name="Picture 6" descr="1200px-Illustration_of_overlapping_communities"/>
          <p:cNvPicPr>
            <a:picLocks noChangeAspect="1" noChangeArrowheads="1"/>
          </p:cNvPicPr>
          <p:nvPr/>
        </p:nvPicPr>
        <p:blipFill>
          <a:blip r:embed="rId2"/>
          <a:srcRect/>
          <a:stretch>
            <a:fillRect/>
          </a:stretch>
        </p:blipFill>
        <p:spPr bwMode="auto">
          <a:xfrm>
            <a:off x="7866063" y="1095375"/>
            <a:ext cx="4071937" cy="4327525"/>
          </a:xfrm>
          <a:prstGeom prst="rect">
            <a:avLst/>
          </a:prstGeom>
          <a:noFill/>
        </p:spPr>
      </p:pic>
      <p:sp>
        <p:nvSpPr>
          <p:cNvPr id="7" name="Espace réservé du pied de page 6">
            <a:extLst>
              <a:ext uri="{FF2B5EF4-FFF2-40B4-BE49-F238E27FC236}">
                <a16:creationId xmlns:a16="http://schemas.microsoft.com/office/drawing/2014/main" id="{A956FAC3-E893-4C89-969D-2003FE7E3D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6" name="Rectangle 4"/>
          <p:cNvSpPr>
            <a:spLocks/>
          </p:cNvSpPr>
          <p:nvPr/>
        </p:nvSpPr>
        <p:spPr bwMode="auto">
          <a:xfrm>
            <a:off x="274638" y="268288"/>
            <a:ext cx="11663362" cy="1219200"/>
          </a:xfrm>
          <a:prstGeom prst="rect">
            <a:avLst/>
          </a:prstGeom>
          <a:noFill/>
          <a:ln w="9525">
            <a:noFill/>
            <a:miter lim="800000"/>
            <a:headEnd/>
            <a:tailEnd/>
          </a:ln>
        </p:spPr>
        <p:txBody>
          <a:bodyPr lIns="0" tIns="0" rIns="0" bIns="0">
            <a:spAutoFit/>
          </a:bodyPr>
          <a:lstStyle/>
          <a:p>
            <a:pPr eaLnBrk="0" hangingPunct="0">
              <a:spcBef>
                <a:spcPct val="20000"/>
              </a:spcBef>
            </a:pPr>
            <a:r>
              <a:rPr lang="fr-FR" sz="4000" b="1" dirty="0">
                <a:latin typeface="Calibri" pitchFamily="34" charset="0"/>
              </a:rPr>
              <a:t>Pourquoi modéliser en santé ? Qu’entendons nous par modélisation? </a:t>
            </a:r>
          </a:p>
        </p:txBody>
      </p:sp>
      <p:sp>
        <p:nvSpPr>
          <p:cNvPr id="161797" name="Rectangle 5"/>
          <p:cNvSpPr>
            <a:spLocks/>
          </p:cNvSpPr>
          <p:nvPr/>
        </p:nvSpPr>
        <p:spPr bwMode="auto">
          <a:xfrm>
            <a:off x="295275" y="1944688"/>
            <a:ext cx="11415756" cy="276999"/>
          </a:xfrm>
          <a:prstGeom prst="rect">
            <a:avLst/>
          </a:prstGeom>
          <a:noFill/>
          <a:ln w="9525">
            <a:noFill/>
            <a:miter lim="800000"/>
            <a:headEnd/>
            <a:tailEnd/>
          </a:ln>
        </p:spPr>
        <p:txBody>
          <a:bodyPr wrap="square" lIns="0" tIns="0" rIns="0" bIns="0">
            <a:spAutoFit/>
          </a:bodyPr>
          <a:lstStyle/>
          <a:p>
            <a:pPr eaLnBrk="0" hangingPunct="0">
              <a:spcBef>
                <a:spcPct val="20000"/>
              </a:spcBef>
            </a:pPr>
            <a:r>
              <a:rPr lang="fr-FR" b="1" dirty="0">
                <a:latin typeface="Calibri" pitchFamily="34" charset="0"/>
              </a:rPr>
              <a:t>Modéliser </a:t>
            </a:r>
            <a:r>
              <a:rPr lang="fr-FR" dirty="0">
                <a:latin typeface="Calibri" pitchFamily="34" charset="0"/>
              </a:rPr>
              <a:t>permet de reproduire informatiquement une situation dans le but de tester des scénarios, des configurations </a:t>
            </a:r>
          </a:p>
        </p:txBody>
      </p:sp>
      <p:sp>
        <p:nvSpPr>
          <p:cNvPr id="161798" name="Rectangle 6"/>
          <p:cNvSpPr>
            <a:spLocks/>
          </p:cNvSpPr>
          <p:nvPr/>
        </p:nvSpPr>
        <p:spPr bwMode="auto">
          <a:xfrm>
            <a:off x="300038" y="2738438"/>
            <a:ext cx="11891962" cy="1484312"/>
          </a:xfrm>
          <a:prstGeom prst="rect">
            <a:avLst/>
          </a:prstGeom>
          <a:noFill/>
          <a:ln w="9525">
            <a:noFill/>
            <a:miter lim="800000"/>
            <a:headEnd/>
            <a:tailEnd/>
          </a:ln>
        </p:spPr>
        <p:txBody>
          <a:bodyPr lIns="0" tIns="0" rIns="0" bIns="0">
            <a:spAutoFit/>
          </a:bodyPr>
          <a:lstStyle/>
          <a:p>
            <a:pPr eaLnBrk="0" hangingPunct="0">
              <a:spcBef>
                <a:spcPct val="20000"/>
              </a:spcBef>
            </a:pPr>
            <a:r>
              <a:rPr lang="fr-FR" dirty="0">
                <a:latin typeface="Calibri" pitchFamily="34" charset="0"/>
              </a:rPr>
              <a:t>Dans le contexte de Big Data (données massives) c’est-à-dire de données de différentes natures, hétérogènes … il est possible de les structurer dans des grands tableaux (</a:t>
            </a:r>
            <a:r>
              <a:rPr lang="fr-FR" b="1" dirty="0">
                <a:latin typeface="Calibri" pitchFamily="34" charset="0"/>
              </a:rPr>
              <a:t>matrices</a:t>
            </a:r>
            <a:r>
              <a:rPr lang="fr-FR" dirty="0">
                <a:latin typeface="Calibri" pitchFamily="34" charset="0"/>
              </a:rPr>
              <a:t>) et d’effectuer des opérations mathématiques sur ces matrices (évolution, distances entre profils…). </a:t>
            </a:r>
          </a:p>
          <a:p>
            <a:pPr eaLnBrk="0" hangingPunct="0">
              <a:spcBef>
                <a:spcPct val="20000"/>
              </a:spcBef>
            </a:pPr>
            <a:endParaRPr lang="fr-FR" dirty="0">
              <a:latin typeface="Calibri" pitchFamily="34" charset="0"/>
            </a:endParaRPr>
          </a:p>
          <a:p>
            <a:pPr eaLnBrk="0" hangingPunct="0">
              <a:spcBef>
                <a:spcPct val="20000"/>
              </a:spcBef>
            </a:pPr>
            <a:endParaRPr lang="fr-FR" dirty="0">
              <a:latin typeface="Calibri" pitchFamily="34" charset="0"/>
            </a:endParaRPr>
          </a:p>
        </p:txBody>
      </p:sp>
      <p:sp>
        <p:nvSpPr>
          <p:cNvPr id="161799" name="Rectangle 7"/>
          <p:cNvSpPr>
            <a:spLocks/>
          </p:cNvSpPr>
          <p:nvPr/>
        </p:nvSpPr>
        <p:spPr bwMode="auto">
          <a:xfrm>
            <a:off x="282575" y="3765550"/>
            <a:ext cx="11891963" cy="1484313"/>
          </a:xfrm>
          <a:prstGeom prst="rect">
            <a:avLst/>
          </a:prstGeom>
          <a:noFill/>
          <a:ln w="9525">
            <a:noFill/>
            <a:miter lim="800000"/>
            <a:headEnd/>
            <a:tailEnd/>
          </a:ln>
        </p:spPr>
        <p:txBody>
          <a:bodyPr lIns="0" tIns="0" rIns="0" bIns="0">
            <a:spAutoFit/>
          </a:bodyPr>
          <a:lstStyle/>
          <a:p>
            <a:pPr eaLnBrk="0" hangingPunct="0">
              <a:spcBef>
                <a:spcPct val="20000"/>
              </a:spcBef>
            </a:pPr>
            <a:r>
              <a:rPr lang="fr-FR" dirty="0">
                <a:latin typeface="Calibri" pitchFamily="34" charset="0"/>
              </a:rPr>
              <a:t>Par exemple, estimer l’effet d’une augmentation du prix des cigarettes sur le système de santé (maladies, coût pour la société…), on est typiquement dans un </a:t>
            </a:r>
            <a:r>
              <a:rPr lang="fr-FR" b="1" dirty="0">
                <a:latin typeface="Calibri" pitchFamily="34" charset="0"/>
              </a:rPr>
              <a:t>problème multifactoriel </a:t>
            </a:r>
            <a:r>
              <a:rPr lang="fr-FR" dirty="0">
                <a:latin typeface="Calibri" pitchFamily="34" charset="0"/>
              </a:rPr>
              <a:t>et de Big data (il faut un grand nombre d’individus fumeurs ou non fumeurs pour évaluer cet impact)</a:t>
            </a:r>
          </a:p>
          <a:p>
            <a:pPr eaLnBrk="0" hangingPunct="0">
              <a:spcBef>
                <a:spcPct val="20000"/>
              </a:spcBef>
            </a:pPr>
            <a:endParaRPr lang="fr-FR" dirty="0">
              <a:latin typeface="Calibri" pitchFamily="34" charset="0"/>
            </a:endParaRPr>
          </a:p>
          <a:p>
            <a:pPr eaLnBrk="0" hangingPunct="0">
              <a:spcBef>
                <a:spcPct val="20000"/>
              </a:spcBef>
            </a:pPr>
            <a:endParaRPr lang="fr-FR" dirty="0">
              <a:latin typeface="Calibri" pitchFamily="34" charset="0"/>
            </a:endParaRPr>
          </a:p>
        </p:txBody>
      </p:sp>
      <p:pic>
        <p:nvPicPr>
          <p:cNvPr id="6" name="Image 5" descr="Une image contenant texte, journal&#10;&#10;Description générée automatiquement">
            <a:extLst>
              <a:ext uri="{FF2B5EF4-FFF2-40B4-BE49-F238E27FC236}">
                <a16:creationId xmlns:a16="http://schemas.microsoft.com/office/drawing/2014/main" id="{AD8BF444-344B-406A-A634-6979508D282E}"/>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687436" y="4355867"/>
            <a:ext cx="3250564" cy="2235666"/>
          </a:xfrm>
          <a:prstGeom prst="rect">
            <a:avLst/>
          </a:prstGeom>
        </p:spPr>
      </p:pic>
      <p:sp>
        <p:nvSpPr>
          <p:cNvPr id="12" name="Espace réservé du pied de page 6">
            <a:extLst>
              <a:ext uri="{FF2B5EF4-FFF2-40B4-BE49-F238E27FC236}">
                <a16:creationId xmlns:a16="http://schemas.microsoft.com/office/drawing/2014/main" id="{1C6638C0-E47C-491B-AD69-79FCFDDD5CD1}"/>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13" name="Rectangle 7">
            <a:extLst>
              <a:ext uri="{FF2B5EF4-FFF2-40B4-BE49-F238E27FC236}">
                <a16:creationId xmlns:a16="http://schemas.microsoft.com/office/drawing/2014/main" id="{CA85FA8D-D75C-4A01-96FA-BCC3EB6B1FDD}"/>
              </a:ext>
            </a:extLst>
          </p:cNvPr>
          <p:cNvSpPr>
            <a:spLocks/>
          </p:cNvSpPr>
          <p:nvPr/>
        </p:nvSpPr>
        <p:spPr bwMode="auto">
          <a:xfrm>
            <a:off x="292362" y="5226634"/>
            <a:ext cx="11891963" cy="609398"/>
          </a:xfrm>
          <a:prstGeom prst="rect">
            <a:avLst/>
          </a:prstGeom>
          <a:noFill/>
          <a:ln w="9525">
            <a:noFill/>
            <a:miter lim="800000"/>
            <a:headEnd/>
            <a:tailEnd/>
          </a:ln>
        </p:spPr>
        <p:txBody>
          <a:bodyPr lIns="0" tIns="0" rIns="0" bIns="0">
            <a:spAutoFit/>
          </a:bodyPr>
          <a:lstStyle/>
          <a:p>
            <a:pPr eaLnBrk="0" hangingPunct="0">
              <a:spcBef>
                <a:spcPct val="20000"/>
              </a:spcBef>
            </a:pPr>
            <a:r>
              <a:rPr lang="fr-FR" dirty="0">
                <a:latin typeface="Calibri" pitchFamily="34" charset="0"/>
              </a:rPr>
              <a:t>Le calcul matriciel est précieux dans le domaine des </a:t>
            </a:r>
            <a:r>
              <a:rPr lang="fr-FR" b="1" dirty="0">
                <a:latin typeface="Calibri" pitchFamily="34" charset="0"/>
              </a:rPr>
              <a:t>statistiques multivariées </a:t>
            </a:r>
            <a:r>
              <a:rPr lang="fr-FR" dirty="0">
                <a:latin typeface="Calibri" pitchFamily="34" charset="0"/>
              </a:rPr>
              <a:t>(ACP, AFC….)</a:t>
            </a:r>
          </a:p>
          <a:p>
            <a:pPr eaLnBrk="0" hangingPunct="0">
              <a:spcBef>
                <a:spcPct val="20000"/>
              </a:spcBef>
            </a:pPr>
            <a:endParaRPr lang="fr-FR" dirty="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1797"/>
                                        </p:tgtEl>
                                        <p:attrNameLst>
                                          <p:attrName>style.visibility</p:attrName>
                                        </p:attrNameLst>
                                      </p:cBhvr>
                                      <p:to>
                                        <p:strVal val="visible"/>
                                      </p:to>
                                    </p:set>
                                    <p:anim calcmode="lin" valueType="num">
                                      <p:cBhvr additive="base">
                                        <p:cTn id="7" dur="500" fill="hold"/>
                                        <p:tgtEl>
                                          <p:spTgt spid="161797"/>
                                        </p:tgtEl>
                                        <p:attrNameLst>
                                          <p:attrName>ppt_x</p:attrName>
                                        </p:attrNameLst>
                                      </p:cBhvr>
                                      <p:tavLst>
                                        <p:tav tm="0">
                                          <p:val>
                                            <p:strVal val="#ppt_x"/>
                                          </p:val>
                                        </p:tav>
                                        <p:tav tm="100000">
                                          <p:val>
                                            <p:strVal val="#ppt_x"/>
                                          </p:val>
                                        </p:tav>
                                      </p:tavLst>
                                    </p:anim>
                                    <p:anim calcmode="lin" valueType="num">
                                      <p:cBhvr additive="base">
                                        <p:cTn id="8" dur="500" fill="hold"/>
                                        <p:tgtEl>
                                          <p:spTgt spid="16179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1798"/>
                                        </p:tgtEl>
                                        <p:attrNameLst>
                                          <p:attrName>style.visibility</p:attrName>
                                        </p:attrNameLst>
                                      </p:cBhvr>
                                      <p:to>
                                        <p:strVal val="visible"/>
                                      </p:to>
                                    </p:set>
                                    <p:anim calcmode="lin" valueType="num">
                                      <p:cBhvr additive="base">
                                        <p:cTn id="13" dur="500" fill="hold"/>
                                        <p:tgtEl>
                                          <p:spTgt spid="161798"/>
                                        </p:tgtEl>
                                        <p:attrNameLst>
                                          <p:attrName>ppt_x</p:attrName>
                                        </p:attrNameLst>
                                      </p:cBhvr>
                                      <p:tavLst>
                                        <p:tav tm="0">
                                          <p:val>
                                            <p:strVal val="#ppt_x"/>
                                          </p:val>
                                        </p:tav>
                                        <p:tav tm="100000">
                                          <p:val>
                                            <p:strVal val="#ppt_x"/>
                                          </p:val>
                                        </p:tav>
                                      </p:tavLst>
                                    </p:anim>
                                    <p:anim calcmode="lin" valueType="num">
                                      <p:cBhvr additive="base">
                                        <p:cTn id="14" dur="500" fill="hold"/>
                                        <p:tgtEl>
                                          <p:spTgt spid="16179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1799"/>
                                        </p:tgtEl>
                                        <p:attrNameLst>
                                          <p:attrName>style.visibility</p:attrName>
                                        </p:attrNameLst>
                                      </p:cBhvr>
                                      <p:to>
                                        <p:strVal val="visible"/>
                                      </p:to>
                                    </p:set>
                                    <p:anim calcmode="lin" valueType="num">
                                      <p:cBhvr additive="base">
                                        <p:cTn id="19" dur="500" fill="hold"/>
                                        <p:tgtEl>
                                          <p:spTgt spid="161799"/>
                                        </p:tgtEl>
                                        <p:attrNameLst>
                                          <p:attrName>ppt_x</p:attrName>
                                        </p:attrNameLst>
                                      </p:cBhvr>
                                      <p:tavLst>
                                        <p:tav tm="0">
                                          <p:val>
                                            <p:strVal val="#ppt_x"/>
                                          </p:val>
                                        </p:tav>
                                        <p:tav tm="100000">
                                          <p:val>
                                            <p:strVal val="#ppt_x"/>
                                          </p:val>
                                        </p:tav>
                                      </p:tavLst>
                                    </p:anim>
                                    <p:anim calcmode="lin" valueType="num">
                                      <p:cBhvr additive="base">
                                        <p:cTn id="20" dur="500" fill="hold"/>
                                        <p:tgtEl>
                                          <p:spTgt spid="16179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797" grpId="0"/>
      <p:bldP spid="161798" grpId="0"/>
      <p:bldP spid="161799"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1" name="Rectangle 3"/>
          <p:cNvSpPr>
            <a:spLocks noGrp="1"/>
          </p:cNvSpPr>
          <p:nvPr>
            <p:ph type="body" idx="4294967295"/>
          </p:nvPr>
        </p:nvSpPr>
        <p:spPr>
          <a:xfrm>
            <a:off x="360800" y="351231"/>
            <a:ext cx="11165673" cy="604838"/>
          </a:xfrm>
        </p:spPr>
        <p:txBody>
          <a:bodyPr/>
          <a:lstStyle/>
          <a:p>
            <a:r>
              <a:rPr lang="fr-FR" b="1" dirty="0"/>
              <a:t>Définition de l’algèbre linéaire </a:t>
            </a:r>
          </a:p>
          <a:p>
            <a:r>
              <a:rPr lang="fr-FR" dirty="0"/>
              <a:t>Domaine des mathématiques qui étudie les transformations linéaires et les espaces vectoriels. </a:t>
            </a:r>
          </a:p>
        </p:txBody>
      </p:sp>
      <p:sp>
        <p:nvSpPr>
          <p:cNvPr id="4" name="Espace réservé du pied de page 6">
            <a:extLst>
              <a:ext uri="{FF2B5EF4-FFF2-40B4-BE49-F238E27FC236}">
                <a16:creationId xmlns:a16="http://schemas.microsoft.com/office/drawing/2014/main" id="{A7626F35-22E2-4840-B6D9-151FE8D52EA0}"/>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pic>
        <p:nvPicPr>
          <p:cNvPr id="3" name="Image 2">
            <a:extLst>
              <a:ext uri="{FF2B5EF4-FFF2-40B4-BE49-F238E27FC236}">
                <a16:creationId xmlns:a16="http://schemas.microsoft.com/office/drawing/2014/main" id="{0A411D75-961B-469F-8291-1F9A54B9C8E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661192" y="1371513"/>
            <a:ext cx="3865281" cy="2143474"/>
          </a:xfrm>
          <a:prstGeom prst="rect">
            <a:avLst/>
          </a:prstGeom>
        </p:spPr>
      </p:pic>
      <p:sp>
        <p:nvSpPr>
          <p:cNvPr id="6" name="Rectangle 5">
            <a:extLst>
              <a:ext uri="{FF2B5EF4-FFF2-40B4-BE49-F238E27FC236}">
                <a16:creationId xmlns:a16="http://schemas.microsoft.com/office/drawing/2014/main" id="{D4CA2F28-D3E9-4AA9-9525-856A16F68A94}"/>
              </a:ext>
            </a:extLst>
          </p:cNvPr>
          <p:cNvSpPr/>
          <p:nvPr/>
        </p:nvSpPr>
        <p:spPr>
          <a:xfrm>
            <a:off x="234965" y="1858248"/>
            <a:ext cx="7726187" cy="1200329"/>
          </a:xfrm>
          <a:prstGeom prst="rect">
            <a:avLst/>
          </a:prstGeom>
        </p:spPr>
        <p:txBody>
          <a:bodyPr wrap="square">
            <a:spAutoFit/>
          </a:bodyPr>
          <a:lstStyle/>
          <a:p>
            <a:r>
              <a:rPr lang="fr-FR" dirty="0">
                <a:solidFill>
                  <a:srgbClr val="111111"/>
                </a:solidFill>
                <a:latin typeface="+mn-lt"/>
              </a:rPr>
              <a:t>Un espace vectoriel est une </a:t>
            </a:r>
            <a:r>
              <a:rPr lang="fr-FR" b="1" dirty="0">
                <a:solidFill>
                  <a:srgbClr val="111111"/>
                </a:solidFill>
                <a:latin typeface="+mn-lt"/>
              </a:rPr>
              <a:t>structure stable</a:t>
            </a:r>
            <a:r>
              <a:rPr lang="fr-FR" dirty="0">
                <a:solidFill>
                  <a:srgbClr val="111111"/>
                </a:solidFill>
                <a:latin typeface="+mn-lt"/>
              </a:rPr>
              <a:t> par addition de vecteurs et par multiplication par un scalaire. Autrement dit, on peut ajouter deux éléments d’un tel espace, ou les multiplier par un nombre, le résultat appartiendra encore à l'espace de départ.</a:t>
            </a:r>
            <a:endParaRPr lang="fr-FR" dirty="0">
              <a:latin typeface="+mn-lt"/>
            </a:endParaRPr>
          </a:p>
        </p:txBody>
      </p:sp>
      <p:sp>
        <p:nvSpPr>
          <p:cNvPr id="8" name="Rectangle 7">
            <a:extLst>
              <a:ext uri="{FF2B5EF4-FFF2-40B4-BE49-F238E27FC236}">
                <a16:creationId xmlns:a16="http://schemas.microsoft.com/office/drawing/2014/main" id="{6520FBF7-AE10-4052-9CE5-BFB1E6FFA453}"/>
              </a:ext>
            </a:extLst>
          </p:cNvPr>
          <p:cNvSpPr/>
          <p:nvPr/>
        </p:nvSpPr>
        <p:spPr>
          <a:xfrm>
            <a:off x="236363" y="4326012"/>
            <a:ext cx="11625670" cy="646331"/>
          </a:xfrm>
          <a:prstGeom prst="rect">
            <a:avLst/>
          </a:prstGeom>
        </p:spPr>
        <p:txBody>
          <a:bodyPr wrap="square">
            <a:spAutoFit/>
          </a:bodyPr>
          <a:lstStyle/>
          <a:p>
            <a:r>
              <a:rPr lang="fr-FR" dirty="0">
                <a:latin typeface="+mj-lt"/>
              </a:rPr>
              <a:t>Les transformations linéaires et les espaces vectoriels sont des outils pour l’analyse </a:t>
            </a:r>
            <a:r>
              <a:rPr lang="fr-FR" b="1" dirty="0">
                <a:latin typeface="+mj-lt"/>
              </a:rPr>
              <a:t>multivariée de données </a:t>
            </a:r>
            <a:r>
              <a:rPr lang="fr-FR" dirty="0">
                <a:latin typeface="+mj-lt"/>
              </a:rPr>
              <a:t>dans un contexte de BIG DATA.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07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07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771" grpId="0" build="p"/>
      <p:bldP spid="6"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1F2528-B369-4111-97DA-F7C3563B5E36}"/>
              </a:ext>
            </a:extLst>
          </p:cNvPr>
          <p:cNvSpPr>
            <a:spLocks noGrp="1"/>
          </p:cNvSpPr>
          <p:nvPr>
            <p:ph type="title"/>
          </p:nvPr>
        </p:nvSpPr>
        <p:spPr>
          <a:xfrm>
            <a:off x="285299" y="408163"/>
            <a:ext cx="10510837" cy="276999"/>
          </a:xfrm>
        </p:spPr>
        <p:txBody>
          <a:bodyPr/>
          <a:lstStyle/>
          <a:p>
            <a:pPr algn="l"/>
            <a:r>
              <a:rPr lang="fr-FR" b="1" i="0" dirty="0"/>
              <a:t>Calcul matriciel 1</a:t>
            </a:r>
          </a:p>
        </p:txBody>
      </p:sp>
      <p:sp>
        <p:nvSpPr>
          <p:cNvPr id="3" name="Espace réservé du texte 2">
            <a:extLst>
              <a:ext uri="{FF2B5EF4-FFF2-40B4-BE49-F238E27FC236}">
                <a16:creationId xmlns:a16="http://schemas.microsoft.com/office/drawing/2014/main" id="{E049F8A1-2B3E-445E-9541-27E91A1434C6}"/>
              </a:ext>
            </a:extLst>
          </p:cNvPr>
          <p:cNvSpPr>
            <a:spLocks noGrp="1"/>
          </p:cNvSpPr>
          <p:nvPr>
            <p:ph type="body" idx="1"/>
          </p:nvPr>
        </p:nvSpPr>
        <p:spPr>
          <a:xfrm>
            <a:off x="285295" y="1231770"/>
            <a:ext cx="11098052" cy="830997"/>
          </a:xfrm>
        </p:spPr>
        <p:txBody>
          <a:bodyPr/>
          <a:lstStyle/>
          <a:p>
            <a:pPr algn="just"/>
            <a:r>
              <a:rPr lang="fr-FR" i="0" dirty="0"/>
              <a:t>Une </a:t>
            </a:r>
            <a:r>
              <a:rPr lang="fr-FR" b="1" i="0" dirty="0"/>
              <a:t>matrice</a:t>
            </a:r>
            <a:r>
              <a:rPr lang="fr-FR" i="0" dirty="0"/>
              <a:t> est un tableau de nombres à n lignes et p colonnes : A (n, p), c’est par exemple la donnée de n individus mesurés selon p variables (p≥1). Si p=1, on parle de univarié, si p ≥2, on parle de multivarié. </a:t>
            </a:r>
          </a:p>
        </p:txBody>
      </p:sp>
      <p:sp>
        <p:nvSpPr>
          <p:cNvPr id="4" name="Espace réservé du texte 2">
            <a:extLst>
              <a:ext uri="{FF2B5EF4-FFF2-40B4-BE49-F238E27FC236}">
                <a16:creationId xmlns:a16="http://schemas.microsoft.com/office/drawing/2014/main" id="{4C5449B6-D36C-41B7-B237-714F2B258C87}"/>
              </a:ext>
            </a:extLst>
          </p:cNvPr>
          <p:cNvSpPr txBox="1">
            <a:spLocks/>
          </p:cNvSpPr>
          <p:nvPr/>
        </p:nvSpPr>
        <p:spPr bwMode="auto">
          <a:xfrm>
            <a:off x="285295" y="2628951"/>
            <a:ext cx="10440987" cy="276225"/>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fr-FR" kern="0" dirty="0"/>
              <a:t>Une matrice est dite carrée d’ordre n quand elle a autant de lignes (n) que de colonnes (n).</a:t>
            </a:r>
          </a:p>
        </p:txBody>
      </p:sp>
      <p:sp>
        <p:nvSpPr>
          <p:cNvPr id="5" name="Espace réservé du texte 2">
            <a:extLst>
              <a:ext uri="{FF2B5EF4-FFF2-40B4-BE49-F238E27FC236}">
                <a16:creationId xmlns:a16="http://schemas.microsoft.com/office/drawing/2014/main" id="{568E966E-BFB2-4391-9725-1EF540FA8879}"/>
              </a:ext>
            </a:extLst>
          </p:cNvPr>
          <p:cNvSpPr txBox="1">
            <a:spLocks/>
          </p:cNvSpPr>
          <p:nvPr/>
        </p:nvSpPr>
        <p:spPr bwMode="auto">
          <a:xfrm>
            <a:off x="285297" y="4868542"/>
            <a:ext cx="11098050" cy="830997"/>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just"/>
            <a:r>
              <a:rPr lang="fr-FR" kern="0" dirty="0"/>
              <a:t>Les puissances d’une matrice n’existent que pour des matrices carrés, en effet pour effectuer un produit de matrices il faut que le nombre de lignes de la deuxième matrice soit égale au nombre de colonnes de la première matrice, or dans ce cas B=A et donc n=p. </a:t>
            </a:r>
          </a:p>
        </p:txBody>
      </p:sp>
      <p:sp>
        <p:nvSpPr>
          <p:cNvPr id="6" name="Espace réservé du texte 2">
            <a:extLst>
              <a:ext uri="{FF2B5EF4-FFF2-40B4-BE49-F238E27FC236}">
                <a16:creationId xmlns:a16="http://schemas.microsoft.com/office/drawing/2014/main" id="{D91AE52C-91F7-429E-91DE-7A5EA7CEB0B3}"/>
              </a:ext>
            </a:extLst>
          </p:cNvPr>
          <p:cNvSpPr txBox="1">
            <a:spLocks/>
          </p:cNvSpPr>
          <p:nvPr/>
        </p:nvSpPr>
        <p:spPr bwMode="auto">
          <a:xfrm>
            <a:off x="285296" y="3540804"/>
            <a:ext cx="11098051" cy="553998"/>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just"/>
            <a:r>
              <a:rPr lang="fr-FR" kern="0" dirty="0"/>
              <a:t>Pour calculer le produit de deux matrices A et B, il faut que le nombre de lignes de la deuxième matrice soit égale au nombre de colonnes de la première matrice. Ainsi A(</a:t>
            </a:r>
            <a:r>
              <a:rPr lang="fr-FR" kern="0" dirty="0" err="1"/>
              <a:t>n,p</a:t>
            </a:r>
            <a:r>
              <a:rPr lang="fr-FR" kern="0" dirty="0"/>
              <a:t>)*B(p, m) = C(n, m)</a:t>
            </a:r>
          </a:p>
        </p:txBody>
      </p:sp>
      <p:sp>
        <p:nvSpPr>
          <p:cNvPr id="7" name="Espace réservé du pied de page 6">
            <a:extLst>
              <a:ext uri="{FF2B5EF4-FFF2-40B4-BE49-F238E27FC236}">
                <a16:creationId xmlns:a16="http://schemas.microsoft.com/office/drawing/2014/main" id="{48B191ED-3DB9-49F5-91BA-A4F5A26A28F7}"/>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2536251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1F2528-B369-4111-97DA-F7C3563B5E36}"/>
              </a:ext>
            </a:extLst>
          </p:cNvPr>
          <p:cNvSpPr>
            <a:spLocks noGrp="1"/>
          </p:cNvSpPr>
          <p:nvPr>
            <p:ph type="title"/>
          </p:nvPr>
        </p:nvSpPr>
        <p:spPr>
          <a:xfrm>
            <a:off x="285299" y="181660"/>
            <a:ext cx="10510837" cy="276999"/>
          </a:xfrm>
        </p:spPr>
        <p:txBody>
          <a:bodyPr/>
          <a:lstStyle/>
          <a:p>
            <a:pPr algn="l"/>
            <a:r>
              <a:rPr lang="fr-FR" b="1" i="0" dirty="0"/>
              <a:t>Calcul matriciel 2</a:t>
            </a:r>
          </a:p>
        </p:txBody>
      </p:sp>
      <p:sp>
        <p:nvSpPr>
          <p:cNvPr id="3" name="Espace réservé du texte 2">
            <a:extLst>
              <a:ext uri="{FF2B5EF4-FFF2-40B4-BE49-F238E27FC236}">
                <a16:creationId xmlns:a16="http://schemas.microsoft.com/office/drawing/2014/main" id="{E049F8A1-2B3E-445E-9541-27E91A1434C6}"/>
              </a:ext>
            </a:extLst>
          </p:cNvPr>
          <p:cNvSpPr>
            <a:spLocks noGrp="1"/>
          </p:cNvSpPr>
          <p:nvPr>
            <p:ph type="body" idx="1"/>
          </p:nvPr>
        </p:nvSpPr>
        <p:spPr>
          <a:xfrm>
            <a:off x="285295" y="761986"/>
            <a:ext cx="11266003" cy="830997"/>
          </a:xfrm>
        </p:spPr>
        <p:txBody>
          <a:bodyPr/>
          <a:lstStyle/>
          <a:p>
            <a:pPr algn="just"/>
            <a:r>
              <a:rPr lang="fr-FR" i="0" dirty="0"/>
              <a:t>La </a:t>
            </a:r>
            <a:r>
              <a:rPr lang="fr-FR" b="1" i="0" dirty="0"/>
              <a:t>transposée</a:t>
            </a:r>
            <a:r>
              <a:rPr lang="fr-FR" i="0" dirty="0"/>
              <a:t> d’une matrice revient à présenter l’information qui est en colonnes en lignes. Ainsi la transposée de A, notée </a:t>
            </a:r>
            <a:r>
              <a:rPr lang="fr-FR" i="0" baseline="30000" dirty="0" err="1"/>
              <a:t>t</a:t>
            </a:r>
            <a:r>
              <a:rPr lang="fr-FR" i="0" dirty="0" err="1"/>
              <a:t>A</a:t>
            </a:r>
            <a:r>
              <a:rPr lang="fr-FR" i="0" dirty="0"/>
              <a:t> est une matrice à p lignes et n colonnes. Autrement dit, on s’intéresse à p variables déclinées selon n individus. </a:t>
            </a:r>
          </a:p>
        </p:txBody>
      </p:sp>
      <p:sp>
        <p:nvSpPr>
          <p:cNvPr id="4" name="Espace réservé du texte 2">
            <a:extLst>
              <a:ext uri="{FF2B5EF4-FFF2-40B4-BE49-F238E27FC236}">
                <a16:creationId xmlns:a16="http://schemas.microsoft.com/office/drawing/2014/main" id="{4C5449B6-D36C-41B7-B237-714F2B258C87}"/>
              </a:ext>
            </a:extLst>
          </p:cNvPr>
          <p:cNvSpPr txBox="1">
            <a:spLocks/>
          </p:cNvSpPr>
          <p:nvPr/>
        </p:nvSpPr>
        <p:spPr bwMode="auto">
          <a:xfrm>
            <a:off x="285295" y="2033332"/>
            <a:ext cx="11266003" cy="553998"/>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just"/>
            <a:r>
              <a:rPr lang="fr-FR" i="0" kern="0" dirty="0"/>
              <a:t>Lorsque l’on effectue le produit </a:t>
            </a:r>
            <a:r>
              <a:rPr lang="fr-FR" i="0" baseline="30000" dirty="0" err="1"/>
              <a:t>t</a:t>
            </a:r>
            <a:r>
              <a:rPr lang="fr-FR" i="0" dirty="0" err="1"/>
              <a:t>A.A</a:t>
            </a:r>
            <a:r>
              <a:rPr lang="fr-FR" i="0" dirty="0"/>
              <a:t>, on obtient une matrice carrée d’ordre p, qui est une matrice </a:t>
            </a:r>
            <a:r>
              <a:rPr lang="fr-FR" b="1" i="0" dirty="0"/>
              <a:t>symétrique</a:t>
            </a:r>
            <a:r>
              <a:rPr lang="fr-FR" i="0" dirty="0"/>
              <a:t> (par rapport à la diagonale). </a:t>
            </a:r>
            <a:endParaRPr lang="fr-FR" i="0" kern="0" dirty="0"/>
          </a:p>
        </p:txBody>
      </p:sp>
      <p:sp>
        <p:nvSpPr>
          <p:cNvPr id="7" name="Espace réservé du pied de page 6">
            <a:extLst>
              <a:ext uri="{FF2B5EF4-FFF2-40B4-BE49-F238E27FC236}">
                <a16:creationId xmlns:a16="http://schemas.microsoft.com/office/drawing/2014/main" id="{48B191ED-3DB9-49F5-91BA-A4F5A26A28F7}"/>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6" name="Espace réservé du texte 2">
            <a:extLst>
              <a:ext uri="{FF2B5EF4-FFF2-40B4-BE49-F238E27FC236}">
                <a16:creationId xmlns:a16="http://schemas.microsoft.com/office/drawing/2014/main" id="{B1FDC21B-ACCB-4731-9BAD-1482E3E8A2F7}"/>
              </a:ext>
            </a:extLst>
          </p:cNvPr>
          <p:cNvSpPr txBox="1">
            <a:spLocks/>
          </p:cNvSpPr>
          <p:nvPr/>
        </p:nvSpPr>
        <p:spPr bwMode="auto">
          <a:xfrm>
            <a:off x="261526" y="2932353"/>
            <a:ext cx="10440987" cy="276999"/>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fr-FR" i="0" kern="0" dirty="0"/>
              <a:t>Une matrice est dite </a:t>
            </a:r>
            <a:r>
              <a:rPr lang="fr-FR" b="1" i="0" kern="0" dirty="0"/>
              <a:t>nilpotente</a:t>
            </a:r>
            <a:r>
              <a:rPr lang="fr-FR" i="0" kern="0" dirty="0"/>
              <a:t> d’ordre n lorsque A</a:t>
            </a:r>
            <a:r>
              <a:rPr lang="fr-FR" i="0" kern="0" baseline="30000" dirty="0"/>
              <a:t>n</a:t>
            </a:r>
            <a:r>
              <a:rPr lang="fr-FR" i="0" kern="0" dirty="0"/>
              <a:t>=0  et A</a:t>
            </a:r>
            <a:r>
              <a:rPr lang="fr-FR" i="0" kern="0" baseline="30000" dirty="0"/>
              <a:t>n-1</a:t>
            </a:r>
            <a:r>
              <a:rPr lang="fr-FR" i="0" kern="0" dirty="0"/>
              <a:t>≠0</a:t>
            </a:r>
          </a:p>
        </p:txBody>
      </p:sp>
      <mc:AlternateContent xmlns:mc="http://schemas.openxmlformats.org/markup-compatibility/2006" xmlns:a14="http://schemas.microsoft.com/office/drawing/2010/main">
        <mc:Choice Requires="a14">
          <p:sp>
            <p:nvSpPr>
              <p:cNvPr id="8" name="Espace réservé du texte 2">
                <a:extLst>
                  <a:ext uri="{FF2B5EF4-FFF2-40B4-BE49-F238E27FC236}">
                    <a16:creationId xmlns:a16="http://schemas.microsoft.com/office/drawing/2014/main" id="{E9E7B439-E91C-4A88-B876-717B606ECB70}"/>
                  </a:ext>
                </a:extLst>
              </p:cNvPr>
              <p:cNvSpPr txBox="1">
                <a:spLocks/>
              </p:cNvSpPr>
              <p:nvPr/>
            </p:nvSpPr>
            <p:spPr bwMode="auto">
              <a:xfrm>
                <a:off x="261526" y="3824818"/>
                <a:ext cx="11288374" cy="1710084"/>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just"/>
                <a:r>
                  <a:rPr lang="fr-FR" i="0" kern="0" dirty="0"/>
                  <a:t>L’</a:t>
                </a:r>
                <a:r>
                  <a:rPr lang="fr-FR" b="1" i="0" kern="0" dirty="0"/>
                  <a:t>inverse</a:t>
                </a:r>
                <a:r>
                  <a:rPr lang="fr-FR" i="0" kern="0" dirty="0"/>
                  <a:t> d’une matrice n’existe que pour des matrices carrés sous conditions (</a:t>
                </a:r>
                <a:r>
                  <a:rPr lang="fr-FR" i="0" kern="0" dirty="0" err="1"/>
                  <a:t>detA</a:t>
                </a:r>
                <a:r>
                  <a:rPr lang="fr-FR" i="0" kern="0" dirty="0"/>
                  <a:t> ≠0), il est défini comme A</a:t>
                </a:r>
                <a:r>
                  <a:rPr lang="fr-FR" i="0" kern="0" baseline="30000" dirty="0"/>
                  <a:t>-1 </a:t>
                </a:r>
                <a:r>
                  <a:rPr lang="fr-FR" i="0" kern="0" dirty="0"/>
                  <a:t>tel que A. A</a:t>
                </a:r>
                <a:r>
                  <a:rPr lang="fr-FR" i="0" kern="0" baseline="30000" dirty="0"/>
                  <a:t>-1</a:t>
                </a:r>
                <a:r>
                  <a:rPr lang="fr-FR" i="0" kern="0" dirty="0"/>
                  <a:t>=I où I est la matrice identité c’est-à-dire avec tous les coefficients diagonaux égaux à 1 et tous les autres coefficients nuls. </a:t>
                </a:r>
              </a:p>
              <a:p>
                <a:pPr algn="just"/>
                <a14:m>
                  <m:oMath xmlns:m="http://schemas.openxmlformats.org/officeDocument/2006/math">
                    <m:r>
                      <m:rPr>
                        <m:sty m:val="p"/>
                      </m:rPr>
                      <a:rPr lang="fr-FR" b="0" i="0" kern="0" smtClean="0">
                        <a:latin typeface="Cambria Math" panose="02040503050406030204" pitchFamily="18" charset="0"/>
                      </a:rPr>
                      <m:t>I</m:t>
                    </m:r>
                    <m:r>
                      <a:rPr lang="fr-FR" b="0" i="0" kern="0" smtClean="0">
                        <a:latin typeface="Cambria Math" panose="02040503050406030204" pitchFamily="18" charset="0"/>
                      </a:rPr>
                      <m:t>=</m:t>
                    </m:r>
                    <m:m>
                      <m:mPr>
                        <m:plcHide m:val="on"/>
                        <m:mcs>
                          <m:mc>
                            <m:mcPr>
                              <m:count m:val="3"/>
                              <m:mcJc m:val="center"/>
                            </m:mcPr>
                          </m:mc>
                        </m:mcs>
                        <m:ctrlPr>
                          <a:rPr lang="fr-FR" b="0" i="1" kern="0" smtClean="0">
                            <a:latin typeface="Cambria Math" panose="02040503050406030204" pitchFamily="18" charset="0"/>
                          </a:rPr>
                        </m:ctrlPr>
                      </m:mPr>
                      <m:mr>
                        <m:e>
                          <m:r>
                            <a:rPr lang="fr-FR" b="0" i="0" kern="0" smtClean="0">
                              <a:latin typeface="Cambria Math" panose="02040503050406030204" pitchFamily="18" charset="0"/>
                            </a:rPr>
                            <m:t>1</m:t>
                          </m:r>
                        </m:e>
                        <m:e>
                          <m:r>
                            <a:rPr lang="fr-FR" b="0" i="0" kern="0" smtClean="0">
                              <a:latin typeface="Cambria Math" panose="02040503050406030204" pitchFamily="18" charset="0"/>
                            </a:rPr>
                            <m:t>0</m:t>
                          </m:r>
                        </m:e>
                        <m:e>
                          <m:r>
                            <a:rPr lang="fr-FR" b="0" i="0" kern="0" smtClean="0">
                              <a:latin typeface="Cambria Math" panose="02040503050406030204" pitchFamily="18" charset="0"/>
                            </a:rPr>
                            <m:t>0</m:t>
                          </m:r>
                        </m:e>
                      </m:mr>
                      <m:mr>
                        <m:e>
                          <m:r>
                            <a:rPr lang="fr-FR" b="0" i="0" kern="0" smtClean="0">
                              <a:latin typeface="Cambria Math" panose="02040503050406030204" pitchFamily="18" charset="0"/>
                            </a:rPr>
                            <m:t>0</m:t>
                          </m:r>
                        </m:e>
                        <m:e>
                          <m:r>
                            <a:rPr lang="fr-FR" b="0" i="0" kern="0" smtClean="0">
                              <a:latin typeface="Cambria Math" panose="02040503050406030204" pitchFamily="18" charset="0"/>
                            </a:rPr>
                            <m:t>1</m:t>
                          </m:r>
                        </m:e>
                        <m:e>
                          <m:r>
                            <a:rPr lang="fr-FR" b="0" i="0" kern="0" smtClean="0">
                              <a:latin typeface="Cambria Math" panose="02040503050406030204" pitchFamily="18" charset="0"/>
                            </a:rPr>
                            <m:t>0</m:t>
                          </m:r>
                        </m:e>
                      </m:mr>
                      <m:mr>
                        <m:e>
                          <m:r>
                            <a:rPr lang="fr-FR" b="0" i="0" kern="0" smtClean="0">
                              <a:latin typeface="Cambria Math" panose="02040503050406030204" pitchFamily="18" charset="0"/>
                            </a:rPr>
                            <m:t>0</m:t>
                          </m:r>
                        </m:e>
                        <m:e>
                          <m:r>
                            <a:rPr lang="fr-FR" b="0" i="0" kern="0" smtClean="0">
                              <a:latin typeface="Cambria Math" panose="02040503050406030204" pitchFamily="18" charset="0"/>
                            </a:rPr>
                            <m:t>0</m:t>
                          </m:r>
                        </m:e>
                        <m:e>
                          <m:r>
                            <a:rPr lang="fr-FR" b="0" i="0" kern="0" smtClean="0">
                              <a:latin typeface="Cambria Math" panose="02040503050406030204" pitchFamily="18" charset="0"/>
                            </a:rPr>
                            <m:t>1</m:t>
                          </m:r>
                        </m:e>
                      </m:mr>
                    </m:m>
                  </m:oMath>
                </a14:m>
                <a:r>
                  <a:rPr lang="fr-FR" i="0" kern="0" dirty="0"/>
                  <a:t>  exemple de matrice identité d’ordre 3. </a:t>
                </a:r>
              </a:p>
            </p:txBody>
          </p:sp>
        </mc:Choice>
        <mc:Fallback xmlns="">
          <p:sp>
            <p:nvSpPr>
              <p:cNvPr id="8" name="Espace réservé du texte 2">
                <a:extLst>
                  <a:ext uri="{FF2B5EF4-FFF2-40B4-BE49-F238E27FC236}">
                    <a16:creationId xmlns:a16="http://schemas.microsoft.com/office/drawing/2014/main" id="{E9E7B439-E91C-4A88-B876-717B606ECB70}"/>
                  </a:ext>
                </a:extLst>
              </p:cNvPr>
              <p:cNvSpPr txBox="1">
                <a:spLocks noRot="1" noChangeAspect="1" noMove="1" noResize="1" noEditPoints="1" noAdjustHandles="1" noChangeArrowheads="1" noChangeShapeType="1" noTextEdit="1"/>
              </p:cNvSpPr>
              <p:nvPr/>
            </p:nvSpPr>
            <p:spPr bwMode="auto">
              <a:xfrm>
                <a:off x="261526" y="3824818"/>
                <a:ext cx="11288374" cy="1710084"/>
              </a:xfrm>
              <a:prstGeom prst="rect">
                <a:avLst/>
              </a:prstGeom>
              <a:blipFill>
                <a:blip r:embed="rId2"/>
                <a:stretch>
                  <a:fillRect l="-1296" t="-4626" r="-1242"/>
                </a:stretch>
              </a:blipFill>
              <a:ln w="9525">
                <a:noFill/>
                <a:miter lim="800000"/>
                <a:headEnd/>
                <a:tailEnd/>
              </a:ln>
            </p:spPr>
            <p:txBody>
              <a:bodyPr/>
              <a:lstStyle/>
              <a:p>
                <a:r>
                  <a:rPr lang="fr-FR">
                    <a:noFill/>
                  </a:rPr>
                  <a:t> </a:t>
                </a:r>
              </a:p>
            </p:txBody>
          </p:sp>
        </mc:Fallback>
      </mc:AlternateContent>
    </p:spTree>
    <p:extLst>
      <p:ext uri="{BB962C8B-B14F-4D97-AF65-F5344CB8AC3E}">
        <p14:creationId xmlns:p14="http://schemas.microsoft.com/office/powerpoint/2010/main" val="153190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6"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texte 2">
            <a:extLst>
              <a:ext uri="{FF2B5EF4-FFF2-40B4-BE49-F238E27FC236}">
                <a16:creationId xmlns:a16="http://schemas.microsoft.com/office/drawing/2014/main" id="{DACAF6B2-8CB2-41B1-A479-76F77DDBCDFA}"/>
              </a:ext>
            </a:extLst>
          </p:cNvPr>
          <p:cNvSpPr txBox="1">
            <a:spLocks/>
          </p:cNvSpPr>
          <p:nvPr/>
        </p:nvSpPr>
        <p:spPr bwMode="auto">
          <a:xfrm>
            <a:off x="360701" y="566738"/>
            <a:ext cx="11288374" cy="276999"/>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just"/>
            <a:r>
              <a:rPr lang="fr-FR" i="0" kern="0" dirty="0"/>
              <a:t>Le </a:t>
            </a:r>
            <a:r>
              <a:rPr lang="fr-FR" b="1" i="0" kern="0" dirty="0"/>
              <a:t>déterminant</a:t>
            </a:r>
            <a:r>
              <a:rPr lang="fr-FR" i="0" kern="0" dirty="0"/>
              <a:t> d’une matrice (</a:t>
            </a:r>
            <a:r>
              <a:rPr lang="fr-FR" i="0" kern="0" dirty="0" err="1"/>
              <a:t>det</a:t>
            </a:r>
            <a:r>
              <a:rPr lang="fr-FR" i="0" kern="0" dirty="0"/>
              <a:t> A) est donné par la formule suivante : </a:t>
            </a:r>
          </a:p>
        </p:txBody>
      </p:sp>
      <p:sp>
        <p:nvSpPr>
          <p:cNvPr id="5" name="Espace réservé du pied de page 6">
            <a:extLst>
              <a:ext uri="{FF2B5EF4-FFF2-40B4-BE49-F238E27FC236}">
                <a16:creationId xmlns:a16="http://schemas.microsoft.com/office/drawing/2014/main" id="{8FB303EC-0F68-42F7-9992-0D9E32320F3B}"/>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pic>
        <p:nvPicPr>
          <p:cNvPr id="7" name="Image 6">
            <a:extLst>
              <a:ext uri="{FF2B5EF4-FFF2-40B4-BE49-F238E27FC236}">
                <a16:creationId xmlns:a16="http://schemas.microsoft.com/office/drawing/2014/main" id="{FDAD8B73-EDA3-433C-B5E3-4EA1D7B830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42301" y="980113"/>
            <a:ext cx="3619500" cy="1676400"/>
          </a:xfrm>
          <a:prstGeom prst="rect">
            <a:avLst/>
          </a:prstGeom>
        </p:spPr>
      </p:pic>
      <p:pic>
        <p:nvPicPr>
          <p:cNvPr id="9" name="Image 8" descr="Une image contenant texte&#10;&#10;Description générée automatiquement">
            <a:extLst>
              <a:ext uri="{FF2B5EF4-FFF2-40B4-BE49-F238E27FC236}">
                <a16:creationId xmlns:a16="http://schemas.microsoft.com/office/drawing/2014/main" id="{EC5CBBD3-D22A-4EC6-A21C-4FABA78FDF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0933" y="2964285"/>
            <a:ext cx="6067425" cy="3105150"/>
          </a:xfrm>
          <a:prstGeom prst="rect">
            <a:avLst/>
          </a:prstGeom>
        </p:spPr>
      </p:pic>
    </p:spTree>
    <p:extLst>
      <p:ext uri="{BB962C8B-B14F-4D97-AF65-F5344CB8AC3E}">
        <p14:creationId xmlns:p14="http://schemas.microsoft.com/office/powerpoint/2010/main" val="10932848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1F2528-B369-4111-97DA-F7C3563B5E36}"/>
              </a:ext>
            </a:extLst>
          </p:cNvPr>
          <p:cNvSpPr>
            <a:spLocks noGrp="1"/>
          </p:cNvSpPr>
          <p:nvPr>
            <p:ph type="title"/>
          </p:nvPr>
        </p:nvSpPr>
        <p:spPr>
          <a:xfrm>
            <a:off x="285299" y="408163"/>
            <a:ext cx="10510837" cy="276999"/>
          </a:xfrm>
        </p:spPr>
        <p:txBody>
          <a:bodyPr/>
          <a:lstStyle/>
          <a:p>
            <a:pPr algn="l"/>
            <a:r>
              <a:rPr lang="fr-FR" b="1" i="0" dirty="0"/>
              <a:t>Calcul matriciel 3 : méthode pour calculer le produit de deux matrices </a:t>
            </a:r>
          </a:p>
        </p:txBody>
      </p:sp>
      <p:sp>
        <p:nvSpPr>
          <p:cNvPr id="7" name="Espace réservé du pied de page 6">
            <a:extLst>
              <a:ext uri="{FF2B5EF4-FFF2-40B4-BE49-F238E27FC236}">
                <a16:creationId xmlns:a16="http://schemas.microsoft.com/office/drawing/2014/main" id="{48B191ED-3DB9-49F5-91BA-A4F5A26A28F7}"/>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pic>
        <p:nvPicPr>
          <p:cNvPr id="9" name="Image 8" descr="Une image contenant dessin, horloge&#10;&#10;Description générée automatiquement">
            <a:extLst>
              <a:ext uri="{FF2B5EF4-FFF2-40B4-BE49-F238E27FC236}">
                <a16:creationId xmlns:a16="http://schemas.microsoft.com/office/drawing/2014/main" id="{A3FB85D2-FBED-4FC1-A247-FB59E4D1B6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7177" y="685162"/>
            <a:ext cx="4593540" cy="4593540"/>
          </a:xfrm>
          <a:prstGeom prst="rect">
            <a:avLst/>
          </a:prstGeom>
        </p:spPr>
      </p:pic>
      <mc:AlternateContent xmlns:mc="http://schemas.openxmlformats.org/markup-compatibility/2006" xmlns:a14="http://schemas.microsoft.com/office/drawing/2010/main">
        <mc:Choice Requires="a14">
          <p:sp>
            <p:nvSpPr>
              <p:cNvPr id="11" name="ZoneTexte 10">
                <a:extLst>
                  <a:ext uri="{FF2B5EF4-FFF2-40B4-BE49-F238E27FC236}">
                    <a16:creationId xmlns:a16="http://schemas.microsoft.com/office/drawing/2014/main" id="{29CD165A-D5E3-4DBB-A9A2-879E81462879}"/>
                  </a:ext>
                </a:extLst>
              </p:cNvPr>
              <p:cNvSpPr txBox="1"/>
              <p:nvPr/>
            </p:nvSpPr>
            <p:spPr>
              <a:xfrm>
                <a:off x="6651285" y="1926135"/>
                <a:ext cx="1777346" cy="28918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i="1" smtClean="0">
                              <a:latin typeface="Cambria Math" panose="02040503050406030204" pitchFamily="18" charset="0"/>
                            </a:rPr>
                          </m:ctrlPr>
                        </m:sSubPr>
                        <m:e>
                          <m:r>
                            <a:rPr lang="fr-FR" b="0" i="1" smtClean="0">
                              <a:latin typeface="Cambria Math" panose="02040503050406030204" pitchFamily="18" charset="0"/>
                            </a:rPr>
                            <m:t>𝑎</m:t>
                          </m:r>
                        </m:e>
                        <m:sub>
                          <m:r>
                            <a:rPr lang="fr-FR" b="0" i="1" smtClean="0">
                              <a:latin typeface="Cambria Math" panose="02040503050406030204" pitchFamily="18" charset="0"/>
                            </a:rPr>
                            <m:t>1,1</m:t>
                          </m:r>
                        </m:sub>
                      </m:sSub>
                      <m:sSub>
                        <m:sSubPr>
                          <m:ctrlPr>
                            <a:rPr lang="fr-FR" i="1" smtClean="0">
                              <a:latin typeface="Cambria Math" panose="02040503050406030204" pitchFamily="18" charset="0"/>
                            </a:rPr>
                          </m:ctrlPr>
                        </m:sSubPr>
                        <m:e>
                          <m:r>
                            <a:rPr lang="fr-FR" b="0" i="1" smtClean="0">
                              <a:latin typeface="Cambria Math" panose="02040503050406030204" pitchFamily="18" charset="0"/>
                            </a:rPr>
                            <m:t>𝑏</m:t>
                          </m:r>
                        </m:e>
                        <m:sub>
                          <m:r>
                            <a:rPr lang="fr-FR" b="0" i="1" smtClean="0">
                              <a:latin typeface="Cambria Math" panose="02040503050406030204" pitchFamily="18" charset="0"/>
                            </a:rPr>
                            <m:t>1,2</m:t>
                          </m:r>
                        </m:sub>
                      </m:sSub>
                      <m:r>
                        <a:rPr lang="fr-FR" b="0" i="1" smtClean="0">
                          <a:latin typeface="Cambria Math" panose="02040503050406030204" pitchFamily="18" charset="0"/>
                        </a:rPr>
                        <m:t>+</m:t>
                      </m:r>
                      <m:sSub>
                        <m:sSubPr>
                          <m:ctrlPr>
                            <a:rPr lang="fr-FR" b="0" i="1" smtClean="0">
                              <a:latin typeface="Cambria Math" panose="02040503050406030204" pitchFamily="18" charset="0"/>
                            </a:rPr>
                          </m:ctrlPr>
                        </m:sSubPr>
                        <m:e>
                          <m:r>
                            <a:rPr lang="fr-FR" b="0" i="1" smtClean="0">
                              <a:latin typeface="Cambria Math" panose="02040503050406030204" pitchFamily="18" charset="0"/>
                            </a:rPr>
                            <m:t>𝑎</m:t>
                          </m:r>
                        </m:e>
                        <m:sub>
                          <m:r>
                            <a:rPr lang="fr-FR" b="0" i="1" smtClean="0">
                              <a:latin typeface="Cambria Math" panose="02040503050406030204" pitchFamily="18" charset="0"/>
                            </a:rPr>
                            <m:t>1,2</m:t>
                          </m:r>
                        </m:sub>
                      </m:sSub>
                      <m:sSub>
                        <m:sSubPr>
                          <m:ctrlPr>
                            <a:rPr lang="fr-FR" b="0" i="1" smtClean="0">
                              <a:latin typeface="Cambria Math" panose="02040503050406030204" pitchFamily="18" charset="0"/>
                            </a:rPr>
                          </m:ctrlPr>
                        </m:sSubPr>
                        <m:e>
                          <m:r>
                            <a:rPr lang="fr-FR" b="0" i="1" smtClean="0">
                              <a:latin typeface="Cambria Math" panose="02040503050406030204" pitchFamily="18" charset="0"/>
                            </a:rPr>
                            <m:t>𝑏</m:t>
                          </m:r>
                        </m:e>
                        <m:sub>
                          <m:r>
                            <a:rPr lang="fr-FR" b="0" i="1" smtClean="0">
                              <a:latin typeface="Cambria Math" panose="02040503050406030204" pitchFamily="18" charset="0"/>
                            </a:rPr>
                            <m:t>2,2</m:t>
                          </m:r>
                        </m:sub>
                      </m:sSub>
                    </m:oMath>
                  </m:oMathPara>
                </a14:m>
                <a:endParaRPr lang="fr-FR" dirty="0"/>
              </a:p>
            </p:txBody>
          </p:sp>
        </mc:Choice>
        <mc:Fallback xmlns="">
          <p:sp>
            <p:nvSpPr>
              <p:cNvPr id="11" name="ZoneTexte 10">
                <a:extLst>
                  <a:ext uri="{FF2B5EF4-FFF2-40B4-BE49-F238E27FC236}">
                    <a16:creationId xmlns:a16="http://schemas.microsoft.com/office/drawing/2014/main" id="{29CD165A-D5E3-4DBB-A9A2-879E81462879}"/>
                  </a:ext>
                </a:extLst>
              </p:cNvPr>
              <p:cNvSpPr txBox="1">
                <a:spLocks noRot="1" noChangeAspect="1" noMove="1" noResize="1" noEditPoints="1" noAdjustHandles="1" noChangeArrowheads="1" noChangeShapeType="1" noTextEdit="1"/>
              </p:cNvSpPr>
              <p:nvPr/>
            </p:nvSpPr>
            <p:spPr>
              <a:xfrm>
                <a:off x="6651285" y="1926135"/>
                <a:ext cx="1777346" cy="289182"/>
              </a:xfrm>
              <a:prstGeom prst="rect">
                <a:avLst/>
              </a:prstGeom>
              <a:blipFill>
                <a:blip r:embed="rId3"/>
                <a:stretch>
                  <a:fillRect l="-1027" r="-685" b="-12766"/>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2" name="ZoneTexte 11">
                <a:extLst>
                  <a:ext uri="{FF2B5EF4-FFF2-40B4-BE49-F238E27FC236}">
                    <a16:creationId xmlns:a16="http://schemas.microsoft.com/office/drawing/2014/main" id="{0BA36D0C-E11A-493D-9127-DBF00EF7F057}"/>
                  </a:ext>
                </a:extLst>
              </p:cNvPr>
              <p:cNvSpPr txBox="1"/>
              <p:nvPr/>
            </p:nvSpPr>
            <p:spPr>
              <a:xfrm>
                <a:off x="7539958" y="3429000"/>
                <a:ext cx="1787990" cy="28918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i="1" smtClean="0">
                              <a:latin typeface="Cambria Math" panose="02040503050406030204" pitchFamily="18" charset="0"/>
                            </a:rPr>
                          </m:ctrlPr>
                        </m:sSubPr>
                        <m:e>
                          <m:r>
                            <a:rPr lang="fr-FR" b="0" i="1" smtClean="0">
                              <a:latin typeface="Cambria Math" panose="02040503050406030204" pitchFamily="18" charset="0"/>
                            </a:rPr>
                            <m:t>𝑎</m:t>
                          </m:r>
                        </m:e>
                        <m:sub>
                          <m:r>
                            <a:rPr lang="fr-FR" b="0" i="1" smtClean="0">
                              <a:latin typeface="Cambria Math" panose="02040503050406030204" pitchFamily="18" charset="0"/>
                            </a:rPr>
                            <m:t>3,1</m:t>
                          </m:r>
                        </m:sub>
                      </m:sSub>
                      <m:sSub>
                        <m:sSubPr>
                          <m:ctrlPr>
                            <a:rPr lang="fr-FR" i="1" smtClean="0">
                              <a:latin typeface="Cambria Math" panose="02040503050406030204" pitchFamily="18" charset="0"/>
                            </a:rPr>
                          </m:ctrlPr>
                        </m:sSubPr>
                        <m:e>
                          <m:r>
                            <a:rPr lang="fr-FR" b="0" i="1" smtClean="0">
                              <a:latin typeface="Cambria Math" panose="02040503050406030204" pitchFamily="18" charset="0"/>
                            </a:rPr>
                            <m:t>𝑏</m:t>
                          </m:r>
                        </m:e>
                        <m:sub>
                          <m:r>
                            <a:rPr lang="fr-FR" b="0" i="1" smtClean="0">
                              <a:latin typeface="Cambria Math" panose="02040503050406030204" pitchFamily="18" charset="0"/>
                            </a:rPr>
                            <m:t>1,3</m:t>
                          </m:r>
                        </m:sub>
                      </m:sSub>
                      <m:r>
                        <a:rPr lang="fr-FR" b="0" i="1" smtClean="0">
                          <a:latin typeface="Cambria Math" panose="02040503050406030204" pitchFamily="18" charset="0"/>
                        </a:rPr>
                        <m:t>+</m:t>
                      </m:r>
                      <m:sSub>
                        <m:sSubPr>
                          <m:ctrlPr>
                            <a:rPr lang="fr-FR" b="0" i="1" smtClean="0">
                              <a:latin typeface="Cambria Math" panose="02040503050406030204" pitchFamily="18" charset="0"/>
                            </a:rPr>
                          </m:ctrlPr>
                        </m:sSubPr>
                        <m:e>
                          <m:r>
                            <a:rPr lang="fr-FR" b="0" i="1" smtClean="0">
                              <a:latin typeface="Cambria Math" panose="02040503050406030204" pitchFamily="18" charset="0"/>
                            </a:rPr>
                            <m:t>𝑎</m:t>
                          </m:r>
                        </m:e>
                        <m:sub>
                          <m:r>
                            <a:rPr lang="fr-FR" b="0" i="1" smtClean="0">
                              <a:latin typeface="Cambria Math" panose="02040503050406030204" pitchFamily="18" charset="0"/>
                            </a:rPr>
                            <m:t>3,2</m:t>
                          </m:r>
                        </m:sub>
                      </m:sSub>
                      <m:sSub>
                        <m:sSubPr>
                          <m:ctrlPr>
                            <a:rPr lang="fr-FR" b="0" i="1" smtClean="0">
                              <a:latin typeface="Cambria Math" panose="02040503050406030204" pitchFamily="18" charset="0"/>
                            </a:rPr>
                          </m:ctrlPr>
                        </m:sSubPr>
                        <m:e>
                          <m:r>
                            <a:rPr lang="fr-FR" b="0" i="1" smtClean="0">
                              <a:latin typeface="Cambria Math" panose="02040503050406030204" pitchFamily="18" charset="0"/>
                            </a:rPr>
                            <m:t>𝑏</m:t>
                          </m:r>
                        </m:e>
                        <m:sub>
                          <m:r>
                            <a:rPr lang="fr-FR" b="0" i="1" smtClean="0">
                              <a:latin typeface="Cambria Math" panose="02040503050406030204" pitchFamily="18" charset="0"/>
                            </a:rPr>
                            <m:t>2,3</m:t>
                          </m:r>
                        </m:sub>
                      </m:sSub>
                    </m:oMath>
                  </m:oMathPara>
                </a14:m>
                <a:endParaRPr lang="fr-FR" dirty="0"/>
              </a:p>
            </p:txBody>
          </p:sp>
        </mc:Choice>
        <mc:Fallback xmlns="">
          <p:sp>
            <p:nvSpPr>
              <p:cNvPr id="12" name="ZoneTexte 11">
                <a:extLst>
                  <a:ext uri="{FF2B5EF4-FFF2-40B4-BE49-F238E27FC236}">
                    <a16:creationId xmlns:a16="http://schemas.microsoft.com/office/drawing/2014/main" id="{0BA36D0C-E11A-493D-9127-DBF00EF7F057}"/>
                  </a:ext>
                </a:extLst>
              </p:cNvPr>
              <p:cNvSpPr txBox="1">
                <a:spLocks noRot="1" noChangeAspect="1" noMove="1" noResize="1" noEditPoints="1" noAdjustHandles="1" noChangeArrowheads="1" noChangeShapeType="1" noTextEdit="1"/>
              </p:cNvSpPr>
              <p:nvPr/>
            </p:nvSpPr>
            <p:spPr>
              <a:xfrm>
                <a:off x="7539958" y="3429000"/>
                <a:ext cx="1787990" cy="289182"/>
              </a:xfrm>
              <a:prstGeom prst="rect">
                <a:avLst/>
              </a:prstGeom>
              <a:blipFill>
                <a:blip r:embed="rId4"/>
                <a:stretch>
                  <a:fillRect l="-1024" r="-683" b="-12766"/>
                </a:stretch>
              </a:blipFill>
            </p:spPr>
            <p:txBody>
              <a:bodyPr/>
              <a:lstStyle/>
              <a:p>
                <a:r>
                  <a:rPr lang="fr-FR">
                    <a:noFill/>
                  </a:rPr>
                  <a:t> </a:t>
                </a:r>
              </a:p>
            </p:txBody>
          </p:sp>
        </mc:Fallback>
      </mc:AlternateContent>
      <p:cxnSp>
        <p:nvCxnSpPr>
          <p:cNvPr id="14" name="Connecteur droit avec flèche 13">
            <a:extLst>
              <a:ext uri="{FF2B5EF4-FFF2-40B4-BE49-F238E27FC236}">
                <a16:creationId xmlns:a16="http://schemas.microsoft.com/office/drawing/2014/main" id="{DD15791C-3745-4CD1-A6CD-90E87DE56BEA}"/>
              </a:ext>
            </a:extLst>
          </p:cNvPr>
          <p:cNvCxnSpPr/>
          <p:nvPr/>
        </p:nvCxnSpPr>
        <p:spPr>
          <a:xfrm flipH="1">
            <a:off x="4563611" y="2215317"/>
            <a:ext cx="1946246" cy="964111"/>
          </a:xfrm>
          <a:prstGeom prst="straightConnector1">
            <a:avLst/>
          </a:prstGeom>
          <a:ln w="317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Connecteur droit avec flèche 14">
            <a:extLst>
              <a:ext uri="{FF2B5EF4-FFF2-40B4-BE49-F238E27FC236}">
                <a16:creationId xmlns:a16="http://schemas.microsoft.com/office/drawing/2014/main" id="{A945276A-05FD-4AB8-ADC2-8120158E98E1}"/>
              </a:ext>
            </a:extLst>
          </p:cNvPr>
          <p:cNvCxnSpPr>
            <a:cxnSpLocks/>
          </p:cNvCxnSpPr>
          <p:nvPr/>
        </p:nvCxnSpPr>
        <p:spPr>
          <a:xfrm flipH="1">
            <a:off x="5057192" y="3678573"/>
            <a:ext cx="2397968" cy="594847"/>
          </a:xfrm>
          <a:prstGeom prst="straightConnector1">
            <a:avLst/>
          </a:prstGeom>
          <a:ln w="3175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32032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1F2528-B369-4111-97DA-F7C3563B5E36}"/>
              </a:ext>
            </a:extLst>
          </p:cNvPr>
          <p:cNvSpPr>
            <a:spLocks noGrp="1"/>
          </p:cNvSpPr>
          <p:nvPr>
            <p:ph type="title"/>
          </p:nvPr>
        </p:nvSpPr>
        <p:spPr>
          <a:xfrm>
            <a:off x="285299" y="408163"/>
            <a:ext cx="10510837" cy="276999"/>
          </a:xfrm>
        </p:spPr>
        <p:txBody>
          <a:bodyPr/>
          <a:lstStyle/>
          <a:p>
            <a:pPr algn="l"/>
            <a:r>
              <a:rPr lang="fr-FR" b="1" i="0" dirty="0"/>
              <a:t>Calcul matriciel 4</a:t>
            </a:r>
          </a:p>
        </p:txBody>
      </p:sp>
      <p:sp>
        <p:nvSpPr>
          <p:cNvPr id="3" name="Espace réservé du texte 2">
            <a:extLst>
              <a:ext uri="{FF2B5EF4-FFF2-40B4-BE49-F238E27FC236}">
                <a16:creationId xmlns:a16="http://schemas.microsoft.com/office/drawing/2014/main" id="{E049F8A1-2B3E-445E-9541-27E91A1434C6}"/>
              </a:ext>
            </a:extLst>
          </p:cNvPr>
          <p:cNvSpPr>
            <a:spLocks noGrp="1"/>
          </p:cNvSpPr>
          <p:nvPr>
            <p:ph type="body" idx="1"/>
          </p:nvPr>
        </p:nvSpPr>
        <p:spPr>
          <a:xfrm>
            <a:off x="285295" y="1231770"/>
            <a:ext cx="11088721" cy="553998"/>
          </a:xfrm>
        </p:spPr>
        <p:txBody>
          <a:bodyPr/>
          <a:lstStyle/>
          <a:p>
            <a:pPr algn="just"/>
            <a:r>
              <a:rPr lang="fr-FR" i="0" dirty="0"/>
              <a:t>Dans le cas général, le produit de matrice AB est différent de BA. Il se peut même que l’un des produits n’existe pas. </a:t>
            </a:r>
          </a:p>
        </p:txBody>
      </p:sp>
      <p:sp>
        <p:nvSpPr>
          <p:cNvPr id="7" name="Espace réservé du pied de page 6">
            <a:extLst>
              <a:ext uri="{FF2B5EF4-FFF2-40B4-BE49-F238E27FC236}">
                <a16:creationId xmlns:a16="http://schemas.microsoft.com/office/drawing/2014/main" id="{48B191ED-3DB9-49F5-91BA-A4F5A26A28F7}"/>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9" name="Espace réservé du texte 2">
            <a:extLst>
              <a:ext uri="{FF2B5EF4-FFF2-40B4-BE49-F238E27FC236}">
                <a16:creationId xmlns:a16="http://schemas.microsoft.com/office/drawing/2014/main" id="{E6D3E87A-20F4-421A-9DFD-1B7E85E85C31}"/>
              </a:ext>
            </a:extLst>
          </p:cNvPr>
          <p:cNvSpPr txBox="1">
            <a:spLocks/>
          </p:cNvSpPr>
          <p:nvPr/>
        </p:nvSpPr>
        <p:spPr bwMode="auto">
          <a:xfrm>
            <a:off x="269915" y="2374072"/>
            <a:ext cx="10687505" cy="276999"/>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fr-FR" kern="0" dirty="0"/>
              <a:t>Si AB = BA on dit que les </a:t>
            </a:r>
            <a:r>
              <a:rPr lang="fr-FR" b="1" i="0" kern="0" dirty="0"/>
              <a:t>matrices commutent</a:t>
            </a:r>
            <a:r>
              <a:rPr lang="fr-FR" kern="0" dirty="0"/>
              <a:t>. </a:t>
            </a:r>
          </a:p>
        </p:txBody>
      </p:sp>
      <mc:AlternateContent xmlns:mc="http://schemas.openxmlformats.org/markup-compatibility/2006" xmlns:a14="http://schemas.microsoft.com/office/drawing/2010/main">
        <mc:Choice Requires="a14">
          <p:sp>
            <p:nvSpPr>
              <p:cNvPr id="10" name="Espace réservé du texte 2">
                <a:extLst>
                  <a:ext uri="{FF2B5EF4-FFF2-40B4-BE49-F238E27FC236}">
                    <a16:creationId xmlns:a16="http://schemas.microsoft.com/office/drawing/2014/main" id="{16B812F4-0E69-43A8-AAD2-AEF1A41A7D8F}"/>
                  </a:ext>
                </a:extLst>
              </p:cNvPr>
              <p:cNvSpPr txBox="1">
                <a:spLocks/>
              </p:cNvSpPr>
              <p:nvPr/>
            </p:nvSpPr>
            <p:spPr bwMode="auto">
              <a:xfrm>
                <a:off x="254535" y="3122091"/>
                <a:ext cx="10687505" cy="1496115"/>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fr-FR" i="0" kern="0" dirty="0"/>
                  <a:t>On peut avoir un produit de matrices nul sans que l’une des matrices soit nulle.</a:t>
                </a:r>
              </a:p>
              <a:p>
                <a:endParaRPr lang="fr-FR" i="0" kern="0" dirty="0"/>
              </a:p>
              <a:p>
                <a:r>
                  <a:rPr lang="fr-FR" i="0" kern="0" dirty="0"/>
                  <a:t>Exemple : </a:t>
                </a:r>
              </a:p>
              <a:p>
                <a14:m>
                  <m:oMath xmlns:m="http://schemas.openxmlformats.org/officeDocument/2006/math">
                    <m:r>
                      <m:rPr>
                        <m:sty m:val="p"/>
                      </m:rPr>
                      <a:rPr lang="fr-FR" b="0" i="0" kern="0" smtClean="0">
                        <a:latin typeface="Cambria Math" panose="02040503050406030204" pitchFamily="18" charset="0"/>
                      </a:rPr>
                      <m:t>A</m:t>
                    </m:r>
                    <m:r>
                      <a:rPr lang="fr-FR" b="0" i="0" kern="0" smtClean="0">
                        <a:latin typeface="Cambria Math" panose="02040503050406030204" pitchFamily="18" charset="0"/>
                      </a:rPr>
                      <m:t>=(</m:t>
                    </m:r>
                    <m:m>
                      <m:mPr>
                        <m:mcs>
                          <m:mc>
                            <m:mcPr>
                              <m:count m:val="2"/>
                              <m:mcJc m:val="center"/>
                            </m:mcPr>
                          </m:mc>
                        </m:mcs>
                        <m:ctrlPr>
                          <a:rPr lang="fr-FR" b="0" i="1" kern="0" smtClean="0">
                            <a:latin typeface="Cambria Math" panose="02040503050406030204" pitchFamily="18" charset="0"/>
                          </a:rPr>
                        </m:ctrlPr>
                      </m:mPr>
                      <m:mr>
                        <m:e>
                          <m:r>
                            <m:rPr>
                              <m:brk m:alnAt="7"/>
                            </m:rPr>
                            <a:rPr lang="fr-FR" b="0" i="0" kern="0" smtClean="0">
                              <a:latin typeface="Cambria Math" panose="02040503050406030204" pitchFamily="18" charset="0"/>
                            </a:rPr>
                            <m:t>1</m:t>
                          </m:r>
                        </m:e>
                        <m:e>
                          <m:r>
                            <a:rPr lang="fr-FR" b="0" i="0" kern="0" smtClean="0">
                              <a:latin typeface="Cambria Math" panose="02040503050406030204" pitchFamily="18" charset="0"/>
                            </a:rPr>
                            <m:t>0</m:t>
                          </m:r>
                        </m:e>
                      </m:mr>
                      <m:mr>
                        <m:e>
                          <m:r>
                            <a:rPr lang="fr-FR" b="0" i="0" kern="0" smtClean="0">
                              <a:latin typeface="Cambria Math" panose="02040503050406030204" pitchFamily="18" charset="0"/>
                            </a:rPr>
                            <m:t>0</m:t>
                          </m:r>
                        </m:e>
                        <m:e>
                          <m:r>
                            <a:rPr lang="fr-FR" b="0" i="0" kern="0" smtClean="0">
                              <a:latin typeface="Cambria Math" panose="02040503050406030204" pitchFamily="18" charset="0"/>
                            </a:rPr>
                            <m:t>0</m:t>
                          </m:r>
                        </m:e>
                      </m:mr>
                    </m:m>
                  </m:oMath>
                </a14:m>
                <a:r>
                  <a:rPr lang="fr-FR" i="0" kern="0" dirty="0"/>
                  <a:t> ) et </a:t>
                </a:r>
                <a14:m>
                  <m:oMath xmlns:m="http://schemas.openxmlformats.org/officeDocument/2006/math">
                    <m:r>
                      <m:rPr>
                        <m:sty m:val="p"/>
                      </m:rPr>
                      <a:rPr lang="fr-FR" b="0" i="0" kern="0" smtClean="0">
                        <a:latin typeface="Cambria Math" panose="02040503050406030204" pitchFamily="18" charset="0"/>
                      </a:rPr>
                      <m:t>B</m:t>
                    </m:r>
                    <m:r>
                      <a:rPr lang="fr-FR" b="0" i="0" kern="0" smtClean="0">
                        <a:latin typeface="Cambria Math" panose="02040503050406030204" pitchFamily="18" charset="0"/>
                      </a:rPr>
                      <m:t>=(</m:t>
                    </m:r>
                    <m:m>
                      <m:mPr>
                        <m:mcs>
                          <m:mc>
                            <m:mcPr>
                              <m:count m:val="2"/>
                              <m:mcJc m:val="center"/>
                            </m:mcPr>
                          </m:mc>
                        </m:mcs>
                        <m:ctrlPr>
                          <a:rPr lang="fr-FR" b="0" i="1" kern="0" smtClean="0">
                            <a:latin typeface="Cambria Math" panose="02040503050406030204" pitchFamily="18" charset="0"/>
                          </a:rPr>
                        </m:ctrlPr>
                      </m:mPr>
                      <m:mr>
                        <m:e>
                          <m:r>
                            <m:rPr>
                              <m:brk m:alnAt="7"/>
                            </m:rPr>
                            <a:rPr lang="fr-FR" b="0" i="0" kern="0" smtClean="0">
                              <a:latin typeface="Cambria Math" panose="02040503050406030204" pitchFamily="18" charset="0"/>
                            </a:rPr>
                            <m:t>0</m:t>
                          </m:r>
                        </m:e>
                        <m:e>
                          <m:r>
                            <a:rPr lang="fr-FR" b="0" i="0" kern="0" smtClean="0">
                              <a:latin typeface="Cambria Math" panose="02040503050406030204" pitchFamily="18" charset="0"/>
                            </a:rPr>
                            <m:t>0</m:t>
                          </m:r>
                        </m:e>
                      </m:mr>
                      <m:mr>
                        <m:e>
                          <m:r>
                            <a:rPr lang="fr-FR" b="0" i="0" kern="0" smtClean="0">
                              <a:latin typeface="Cambria Math" panose="02040503050406030204" pitchFamily="18" charset="0"/>
                            </a:rPr>
                            <m:t>0</m:t>
                          </m:r>
                        </m:e>
                        <m:e>
                          <m:r>
                            <a:rPr lang="fr-FR" b="0" i="0" kern="0" smtClean="0">
                              <a:latin typeface="Cambria Math" panose="02040503050406030204" pitchFamily="18" charset="0"/>
                            </a:rPr>
                            <m:t>1</m:t>
                          </m:r>
                        </m:e>
                      </m:mr>
                    </m:m>
                  </m:oMath>
                </a14:m>
                <a:r>
                  <a:rPr lang="fr-FR" i="0" kern="0" dirty="0"/>
                  <a:t>)</a:t>
                </a:r>
              </a:p>
            </p:txBody>
          </p:sp>
        </mc:Choice>
        <mc:Fallback xmlns="">
          <p:sp>
            <p:nvSpPr>
              <p:cNvPr id="10" name="Espace réservé du texte 2">
                <a:extLst>
                  <a:ext uri="{FF2B5EF4-FFF2-40B4-BE49-F238E27FC236}">
                    <a16:creationId xmlns:a16="http://schemas.microsoft.com/office/drawing/2014/main" id="{16B812F4-0E69-43A8-AAD2-AEF1A41A7D8F}"/>
                  </a:ext>
                </a:extLst>
              </p:cNvPr>
              <p:cNvSpPr txBox="1">
                <a:spLocks noRot="1" noChangeAspect="1" noMove="1" noResize="1" noEditPoints="1" noAdjustHandles="1" noChangeArrowheads="1" noChangeShapeType="1" noTextEdit="1"/>
              </p:cNvSpPr>
              <p:nvPr/>
            </p:nvSpPr>
            <p:spPr bwMode="auto">
              <a:xfrm>
                <a:off x="254535" y="3122091"/>
                <a:ext cx="10687505" cy="1496115"/>
              </a:xfrm>
              <a:prstGeom prst="rect">
                <a:avLst/>
              </a:prstGeom>
              <a:blipFill>
                <a:blip r:embed="rId2"/>
                <a:stretch>
                  <a:fillRect l="-1369" t="-5285" b="-2439"/>
                </a:stretch>
              </a:blipFill>
              <a:ln w="9525">
                <a:noFill/>
                <a:miter lim="800000"/>
                <a:headEnd/>
                <a:tailEnd/>
              </a:ln>
            </p:spPr>
            <p:txBody>
              <a:bodyPr/>
              <a:lstStyle/>
              <a:p>
                <a:r>
                  <a:rPr lang="fr-FR">
                    <a:noFill/>
                  </a:rPr>
                  <a:t> </a:t>
                </a:r>
              </a:p>
            </p:txBody>
          </p:sp>
        </mc:Fallback>
      </mc:AlternateContent>
    </p:spTree>
    <p:extLst>
      <p:ext uri="{BB962C8B-B14F-4D97-AF65-F5344CB8AC3E}">
        <p14:creationId xmlns:p14="http://schemas.microsoft.com/office/powerpoint/2010/main" val="2676340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1F2528-B369-4111-97DA-F7C3563B5E36}"/>
              </a:ext>
            </a:extLst>
          </p:cNvPr>
          <p:cNvSpPr>
            <a:spLocks noGrp="1"/>
          </p:cNvSpPr>
          <p:nvPr>
            <p:ph type="title"/>
          </p:nvPr>
        </p:nvSpPr>
        <p:spPr>
          <a:xfrm>
            <a:off x="285299" y="408163"/>
            <a:ext cx="11569743" cy="276999"/>
          </a:xfrm>
        </p:spPr>
        <p:txBody>
          <a:bodyPr/>
          <a:lstStyle/>
          <a:p>
            <a:pPr algn="l"/>
            <a:r>
              <a:rPr lang="fr-FR" b="1" i="0" dirty="0"/>
              <a:t>Utilité du calcul matriciel pour les analyses multivariées (analyses factorielles) – modélisation en santé </a:t>
            </a:r>
          </a:p>
        </p:txBody>
      </p:sp>
      <p:sp>
        <p:nvSpPr>
          <p:cNvPr id="7" name="Espace réservé du pied de page 6">
            <a:extLst>
              <a:ext uri="{FF2B5EF4-FFF2-40B4-BE49-F238E27FC236}">
                <a16:creationId xmlns:a16="http://schemas.microsoft.com/office/drawing/2014/main" id="{48B191ED-3DB9-49F5-91BA-A4F5A26A28F7}"/>
              </a:ext>
            </a:extLst>
          </p:cNvPr>
          <p:cNvSpPr txBox="1">
            <a:spLocks/>
          </p:cNvSpPr>
          <p:nvPr/>
        </p:nvSpPr>
        <p:spPr bwMode="auto">
          <a:xfrm>
            <a:off x="664499" y="6449837"/>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11" name="Titre 1">
            <a:extLst>
              <a:ext uri="{FF2B5EF4-FFF2-40B4-BE49-F238E27FC236}">
                <a16:creationId xmlns:a16="http://schemas.microsoft.com/office/drawing/2014/main" id="{675EAA13-A4EF-464C-ABCB-C4C6C1D87E67}"/>
              </a:ext>
            </a:extLst>
          </p:cNvPr>
          <p:cNvSpPr txBox="1">
            <a:spLocks/>
          </p:cNvSpPr>
          <p:nvPr/>
        </p:nvSpPr>
        <p:spPr bwMode="auto">
          <a:xfrm>
            <a:off x="285299" y="1005181"/>
            <a:ext cx="11583725" cy="830997"/>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ctr" rtl="0" eaLnBrk="0" fontAlgn="base" hangingPunct="0">
              <a:spcBef>
                <a:spcPct val="0"/>
              </a:spcBef>
              <a:spcAft>
                <a:spcPct val="0"/>
              </a:spcAft>
              <a:defRPr sz="1800" b="0" i="1">
                <a:solidFill>
                  <a:schemeClr val="tx1"/>
                </a:solidFill>
                <a:latin typeface="Arial"/>
                <a:ea typeface="+mj-ea"/>
                <a:cs typeface="Arial"/>
              </a:defRPr>
            </a:lvl1pPr>
            <a:lvl2pPr algn="ctr" rtl="0" eaLnBrk="0" fontAlgn="base" hangingPunct="0">
              <a:spcBef>
                <a:spcPct val="0"/>
              </a:spcBef>
              <a:spcAft>
                <a:spcPct val="0"/>
              </a:spcAft>
              <a:defRPr>
                <a:solidFill>
                  <a:schemeClr val="tx2"/>
                </a:solidFill>
                <a:latin typeface="Calibri" pitchFamily="34" charset="0"/>
              </a:defRPr>
            </a:lvl2pPr>
            <a:lvl3pPr algn="ctr" rtl="0" eaLnBrk="0" fontAlgn="base" hangingPunct="0">
              <a:spcBef>
                <a:spcPct val="0"/>
              </a:spcBef>
              <a:spcAft>
                <a:spcPct val="0"/>
              </a:spcAft>
              <a:defRPr>
                <a:solidFill>
                  <a:schemeClr val="tx2"/>
                </a:solidFill>
                <a:latin typeface="Calibri" pitchFamily="34" charset="0"/>
              </a:defRPr>
            </a:lvl3pPr>
            <a:lvl4pPr algn="ctr" rtl="0" eaLnBrk="0" fontAlgn="base" hangingPunct="0">
              <a:spcBef>
                <a:spcPct val="0"/>
              </a:spcBef>
              <a:spcAft>
                <a:spcPct val="0"/>
              </a:spcAft>
              <a:defRPr>
                <a:solidFill>
                  <a:schemeClr val="tx2"/>
                </a:solidFill>
                <a:latin typeface="Calibri" pitchFamily="34" charset="0"/>
              </a:defRPr>
            </a:lvl4pPr>
            <a:lvl5pPr algn="ctr" rtl="0" eaLnBrk="0" fontAlgn="base" hangingPunct="0">
              <a:spcBef>
                <a:spcPct val="0"/>
              </a:spcBef>
              <a:spcAft>
                <a:spcPct val="0"/>
              </a:spcAft>
              <a:defRPr>
                <a:solidFill>
                  <a:schemeClr val="tx2"/>
                </a:solidFill>
                <a:latin typeface="Calibri" pitchFamily="34" charset="0"/>
              </a:defRPr>
            </a:lvl5pPr>
            <a:lvl6pPr marL="457200" algn="ctr" rtl="0" eaLnBrk="0" fontAlgn="base" hangingPunct="0">
              <a:spcBef>
                <a:spcPct val="0"/>
              </a:spcBef>
              <a:spcAft>
                <a:spcPct val="0"/>
              </a:spcAft>
              <a:defRPr>
                <a:solidFill>
                  <a:schemeClr val="tx2"/>
                </a:solidFill>
                <a:latin typeface="Calibri" pitchFamily="34" charset="0"/>
              </a:defRPr>
            </a:lvl6pPr>
            <a:lvl7pPr marL="914400" algn="ctr" rtl="0" eaLnBrk="0" fontAlgn="base" hangingPunct="0">
              <a:spcBef>
                <a:spcPct val="0"/>
              </a:spcBef>
              <a:spcAft>
                <a:spcPct val="0"/>
              </a:spcAft>
              <a:defRPr>
                <a:solidFill>
                  <a:schemeClr val="tx2"/>
                </a:solidFill>
                <a:latin typeface="Calibri" pitchFamily="34" charset="0"/>
              </a:defRPr>
            </a:lvl7pPr>
            <a:lvl8pPr marL="1371600" algn="ctr" rtl="0" eaLnBrk="0" fontAlgn="base" hangingPunct="0">
              <a:spcBef>
                <a:spcPct val="0"/>
              </a:spcBef>
              <a:spcAft>
                <a:spcPct val="0"/>
              </a:spcAft>
              <a:defRPr>
                <a:solidFill>
                  <a:schemeClr val="tx2"/>
                </a:solidFill>
                <a:latin typeface="Calibri" pitchFamily="34" charset="0"/>
              </a:defRPr>
            </a:lvl8pPr>
            <a:lvl9pPr marL="1828800" algn="ctr" rtl="0" eaLnBrk="0" fontAlgn="base" hangingPunct="0">
              <a:spcBef>
                <a:spcPct val="0"/>
              </a:spcBef>
              <a:spcAft>
                <a:spcPct val="0"/>
              </a:spcAft>
              <a:defRPr>
                <a:solidFill>
                  <a:schemeClr val="tx2"/>
                </a:solidFill>
                <a:latin typeface="Calibri" pitchFamily="34" charset="0"/>
              </a:defRPr>
            </a:lvl9pPr>
          </a:lstStyle>
          <a:p>
            <a:pPr algn="just"/>
            <a:r>
              <a:rPr lang="fr-FR" i="0" kern="0" dirty="0"/>
              <a:t>Le terme </a:t>
            </a:r>
            <a:r>
              <a:rPr lang="fr-FR" b="1" i="0" kern="0" dirty="0"/>
              <a:t>d’analyses factorielles </a:t>
            </a:r>
            <a:r>
              <a:rPr lang="fr-FR" i="0" kern="0" dirty="0"/>
              <a:t>désigne un ensemble de techniques d’ajustement linéaire dont le but est de résumer l’essentiel de l’information contenue dans des gros tableaux de données (plusieurs dizaines, centaines d’individus observés selon un grand nombre de variables (supérieures à 100 par exemple).</a:t>
            </a:r>
          </a:p>
        </p:txBody>
      </p:sp>
      <p:sp>
        <p:nvSpPr>
          <p:cNvPr id="12" name="Titre 1">
            <a:extLst>
              <a:ext uri="{FF2B5EF4-FFF2-40B4-BE49-F238E27FC236}">
                <a16:creationId xmlns:a16="http://schemas.microsoft.com/office/drawing/2014/main" id="{770F9CBD-8C32-48CA-B3CF-A67604EED05D}"/>
              </a:ext>
            </a:extLst>
          </p:cNvPr>
          <p:cNvSpPr txBox="1">
            <a:spLocks/>
          </p:cNvSpPr>
          <p:nvPr/>
        </p:nvSpPr>
        <p:spPr bwMode="auto">
          <a:xfrm>
            <a:off x="286697" y="2256540"/>
            <a:ext cx="11583725" cy="553998"/>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ctr" rtl="0" eaLnBrk="0" fontAlgn="base" hangingPunct="0">
              <a:spcBef>
                <a:spcPct val="0"/>
              </a:spcBef>
              <a:spcAft>
                <a:spcPct val="0"/>
              </a:spcAft>
              <a:defRPr sz="1800" b="0" i="1">
                <a:solidFill>
                  <a:schemeClr val="tx1"/>
                </a:solidFill>
                <a:latin typeface="Arial"/>
                <a:ea typeface="+mj-ea"/>
                <a:cs typeface="Arial"/>
              </a:defRPr>
            </a:lvl1pPr>
            <a:lvl2pPr algn="ctr" rtl="0" eaLnBrk="0" fontAlgn="base" hangingPunct="0">
              <a:spcBef>
                <a:spcPct val="0"/>
              </a:spcBef>
              <a:spcAft>
                <a:spcPct val="0"/>
              </a:spcAft>
              <a:defRPr>
                <a:solidFill>
                  <a:schemeClr val="tx2"/>
                </a:solidFill>
                <a:latin typeface="Calibri" pitchFamily="34" charset="0"/>
              </a:defRPr>
            </a:lvl2pPr>
            <a:lvl3pPr algn="ctr" rtl="0" eaLnBrk="0" fontAlgn="base" hangingPunct="0">
              <a:spcBef>
                <a:spcPct val="0"/>
              </a:spcBef>
              <a:spcAft>
                <a:spcPct val="0"/>
              </a:spcAft>
              <a:defRPr>
                <a:solidFill>
                  <a:schemeClr val="tx2"/>
                </a:solidFill>
                <a:latin typeface="Calibri" pitchFamily="34" charset="0"/>
              </a:defRPr>
            </a:lvl3pPr>
            <a:lvl4pPr algn="ctr" rtl="0" eaLnBrk="0" fontAlgn="base" hangingPunct="0">
              <a:spcBef>
                <a:spcPct val="0"/>
              </a:spcBef>
              <a:spcAft>
                <a:spcPct val="0"/>
              </a:spcAft>
              <a:defRPr>
                <a:solidFill>
                  <a:schemeClr val="tx2"/>
                </a:solidFill>
                <a:latin typeface="Calibri" pitchFamily="34" charset="0"/>
              </a:defRPr>
            </a:lvl4pPr>
            <a:lvl5pPr algn="ctr" rtl="0" eaLnBrk="0" fontAlgn="base" hangingPunct="0">
              <a:spcBef>
                <a:spcPct val="0"/>
              </a:spcBef>
              <a:spcAft>
                <a:spcPct val="0"/>
              </a:spcAft>
              <a:defRPr>
                <a:solidFill>
                  <a:schemeClr val="tx2"/>
                </a:solidFill>
                <a:latin typeface="Calibri" pitchFamily="34" charset="0"/>
              </a:defRPr>
            </a:lvl5pPr>
            <a:lvl6pPr marL="457200" algn="ctr" rtl="0" eaLnBrk="0" fontAlgn="base" hangingPunct="0">
              <a:spcBef>
                <a:spcPct val="0"/>
              </a:spcBef>
              <a:spcAft>
                <a:spcPct val="0"/>
              </a:spcAft>
              <a:defRPr>
                <a:solidFill>
                  <a:schemeClr val="tx2"/>
                </a:solidFill>
                <a:latin typeface="Calibri" pitchFamily="34" charset="0"/>
              </a:defRPr>
            </a:lvl6pPr>
            <a:lvl7pPr marL="914400" algn="ctr" rtl="0" eaLnBrk="0" fontAlgn="base" hangingPunct="0">
              <a:spcBef>
                <a:spcPct val="0"/>
              </a:spcBef>
              <a:spcAft>
                <a:spcPct val="0"/>
              </a:spcAft>
              <a:defRPr>
                <a:solidFill>
                  <a:schemeClr val="tx2"/>
                </a:solidFill>
                <a:latin typeface="Calibri" pitchFamily="34" charset="0"/>
              </a:defRPr>
            </a:lvl7pPr>
            <a:lvl8pPr marL="1371600" algn="ctr" rtl="0" eaLnBrk="0" fontAlgn="base" hangingPunct="0">
              <a:spcBef>
                <a:spcPct val="0"/>
              </a:spcBef>
              <a:spcAft>
                <a:spcPct val="0"/>
              </a:spcAft>
              <a:defRPr>
                <a:solidFill>
                  <a:schemeClr val="tx2"/>
                </a:solidFill>
                <a:latin typeface="Calibri" pitchFamily="34" charset="0"/>
              </a:defRPr>
            </a:lvl8pPr>
            <a:lvl9pPr marL="1828800" algn="ctr" rtl="0" eaLnBrk="0" fontAlgn="base" hangingPunct="0">
              <a:spcBef>
                <a:spcPct val="0"/>
              </a:spcBef>
              <a:spcAft>
                <a:spcPct val="0"/>
              </a:spcAft>
              <a:defRPr>
                <a:solidFill>
                  <a:schemeClr val="tx2"/>
                </a:solidFill>
                <a:latin typeface="Calibri" pitchFamily="34" charset="0"/>
              </a:defRPr>
            </a:lvl9pPr>
          </a:lstStyle>
          <a:p>
            <a:pPr algn="just"/>
            <a:r>
              <a:rPr lang="fr-FR" i="0" kern="0" dirty="0"/>
              <a:t>Le procédé consiste à passer d’un espace de grandes dimensions à un espace plus petit (factorisation du tableau de données) avec une perte d’information minimale et contrôlée.</a:t>
            </a:r>
          </a:p>
        </p:txBody>
      </p:sp>
      <p:sp>
        <p:nvSpPr>
          <p:cNvPr id="13" name="Titre 1">
            <a:extLst>
              <a:ext uri="{FF2B5EF4-FFF2-40B4-BE49-F238E27FC236}">
                <a16:creationId xmlns:a16="http://schemas.microsoft.com/office/drawing/2014/main" id="{9A10806C-204B-48B4-936A-B10483CCE45C}"/>
              </a:ext>
            </a:extLst>
          </p:cNvPr>
          <p:cNvSpPr txBox="1">
            <a:spLocks/>
          </p:cNvSpPr>
          <p:nvPr/>
        </p:nvSpPr>
        <p:spPr bwMode="auto">
          <a:xfrm>
            <a:off x="271317" y="3247840"/>
            <a:ext cx="11583725" cy="1938992"/>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ctr" rtl="0" eaLnBrk="0" fontAlgn="base" hangingPunct="0">
              <a:spcBef>
                <a:spcPct val="0"/>
              </a:spcBef>
              <a:spcAft>
                <a:spcPct val="0"/>
              </a:spcAft>
              <a:defRPr sz="1800" b="0" i="1">
                <a:solidFill>
                  <a:schemeClr val="tx1"/>
                </a:solidFill>
                <a:latin typeface="Arial"/>
                <a:ea typeface="+mj-ea"/>
                <a:cs typeface="Arial"/>
              </a:defRPr>
            </a:lvl1pPr>
            <a:lvl2pPr algn="ctr" rtl="0" eaLnBrk="0" fontAlgn="base" hangingPunct="0">
              <a:spcBef>
                <a:spcPct val="0"/>
              </a:spcBef>
              <a:spcAft>
                <a:spcPct val="0"/>
              </a:spcAft>
              <a:defRPr>
                <a:solidFill>
                  <a:schemeClr val="tx2"/>
                </a:solidFill>
                <a:latin typeface="Calibri" pitchFamily="34" charset="0"/>
              </a:defRPr>
            </a:lvl2pPr>
            <a:lvl3pPr algn="ctr" rtl="0" eaLnBrk="0" fontAlgn="base" hangingPunct="0">
              <a:spcBef>
                <a:spcPct val="0"/>
              </a:spcBef>
              <a:spcAft>
                <a:spcPct val="0"/>
              </a:spcAft>
              <a:defRPr>
                <a:solidFill>
                  <a:schemeClr val="tx2"/>
                </a:solidFill>
                <a:latin typeface="Calibri" pitchFamily="34" charset="0"/>
              </a:defRPr>
            </a:lvl3pPr>
            <a:lvl4pPr algn="ctr" rtl="0" eaLnBrk="0" fontAlgn="base" hangingPunct="0">
              <a:spcBef>
                <a:spcPct val="0"/>
              </a:spcBef>
              <a:spcAft>
                <a:spcPct val="0"/>
              </a:spcAft>
              <a:defRPr>
                <a:solidFill>
                  <a:schemeClr val="tx2"/>
                </a:solidFill>
                <a:latin typeface="Calibri" pitchFamily="34" charset="0"/>
              </a:defRPr>
            </a:lvl4pPr>
            <a:lvl5pPr algn="ctr" rtl="0" eaLnBrk="0" fontAlgn="base" hangingPunct="0">
              <a:spcBef>
                <a:spcPct val="0"/>
              </a:spcBef>
              <a:spcAft>
                <a:spcPct val="0"/>
              </a:spcAft>
              <a:defRPr>
                <a:solidFill>
                  <a:schemeClr val="tx2"/>
                </a:solidFill>
                <a:latin typeface="Calibri" pitchFamily="34" charset="0"/>
              </a:defRPr>
            </a:lvl5pPr>
            <a:lvl6pPr marL="457200" algn="ctr" rtl="0" eaLnBrk="0" fontAlgn="base" hangingPunct="0">
              <a:spcBef>
                <a:spcPct val="0"/>
              </a:spcBef>
              <a:spcAft>
                <a:spcPct val="0"/>
              </a:spcAft>
              <a:defRPr>
                <a:solidFill>
                  <a:schemeClr val="tx2"/>
                </a:solidFill>
                <a:latin typeface="Calibri" pitchFamily="34" charset="0"/>
              </a:defRPr>
            </a:lvl6pPr>
            <a:lvl7pPr marL="914400" algn="ctr" rtl="0" eaLnBrk="0" fontAlgn="base" hangingPunct="0">
              <a:spcBef>
                <a:spcPct val="0"/>
              </a:spcBef>
              <a:spcAft>
                <a:spcPct val="0"/>
              </a:spcAft>
              <a:defRPr>
                <a:solidFill>
                  <a:schemeClr val="tx2"/>
                </a:solidFill>
                <a:latin typeface="Calibri" pitchFamily="34" charset="0"/>
              </a:defRPr>
            </a:lvl7pPr>
            <a:lvl8pPr marL="1371600" algn="ctr" rtl="0" eaLnBrk="0" fontAlgn="base" hangingPunct="0">
              <a:spcBef>
                <a:spcPct val="0"/>
              </a:spcBef>
              <a:spcAft>
                <a:spcPct val="0"/>
              </a:spcAft>
              <a:defRPr>
                <a:solidFill>
                  <a:schemeClr val="tx2"/>
                </a:solidFill>
                <a:latin typeface="Calibri" pitchFamily="34" charset="0"/>
              </a:defRPr>
            </a:lvl8pPr>
            <a:lvl9pPr marL="1828800" algn="ctr" rtl="0" eaLnBrk="0" fontAlgn="base" hangingPunct="0">
              <a:spcBef>
                <a:spcPct val="0"/>
              </a:spcBef>
              <a:spcAft>
                <a:spcPct val="0"/>
              </a:spcAft>
              <a:defRPr>
                <a:solidFill>
                  <a:schemeClr val="tx2"/>
                </a:solidFill>
                <a:latin typeface="Calibri" pitchFamily="34" charset="0"/>
              </a:defRPr>
            </a:lvl9pPr>
          </a:lstStyle>
          <a:p>
            <a:pPr algn="l"/>
            <a:r>
              <a:rPr lang="fr-FR" i="0" kern="0" dirty="0"/>
              <a:t>2 techniques principales d’analyse factorielle :</a:t>
            </a:r>
          </a:p>
          <a:p>
            <a:pPr algn="l"/>
            <a:endParaRPr lang="fr-FR" i="0" kern="0" dirty="0"/>
          </a:p>
          <a:p>
            <a:pPr marL="285750" indent="-285750" algn="just">
              <a:buFont typeface="Arial" panose="020B0604020202020204" pitchFamily="34" charset="0"/>
              <a:buChar char="•"/>
            </a:pPr>
            <a:r>
              <a:rPr lang="fr-FR" i="0" kern="0" dirty="0"/>
              <a:t> L’analyse en </a:t>
            </a:r>
            <a:r>
              <a:rPr lang="fr-FR" b="1" i="0" kern="0" dirty="0"/>
              <a:t>composantes principales </a:t>
            </a:r>
            <a:r>
              <a:rPr lang="fr-FR" i="0" kern="0" dirty="0"/>
              <a:t>ou ACP : la plus ancienne des deux (1933) mais véritablement développée avec l’informatique, employée dans le cadre de variables quantitatives, homogènes ou pas.</a:t>
            </a:r>
          </a:p>
          <a:p>
            <a:pPr marL="285750" indent="-285750" algn="just">
              <a:buFont typeface="Arial" panose="020B0604020202020204" pitchFamily="34" charset="0"/>
              <a:buChar char="•"/>
            </a:pPr>
            <a:endParaRPr lang="fr-FR" i="0" kern="0" dirty="0"/>
          </a:p>
          <a:p>
            <a:pPr marL="285750" indent="-285750" algn="l">
              <a:buFont typeface="Arial" panose="020B0604020202020204" pitchFamily="34" charset="0"/>
              <a:buChar char="•"/>
            </a:pPr>
            <a:r>
              <a:rPr lang="fr-FR" i="0" kern="0" dirty="0"/>
              <a:t>L’analyse </a:t>
            </a:r>
            <a:r>
              <a:rPr lang="fr-FR" b="1" i="0" kern="0" dirty="0"/>
              <a:t>factorielle des correspondances </a:t>
            </a:r>
            <a:r>
              <a:rPr lang="fr-FR" i="0" kern="0" dirty="0"/>
              <a:t>ou AFC (années 70), pour l’étude de tableaux de contingence (données qualitatives)</a:t>
            </a:r>
          </a:p>
        </p:txBody>
      </p:sp>
      <p:sp>
        <p:nvSpPr>
          <p:cNvPr id="14" name="Titre 1">
            <a:extLst>
              <a:ext uri="{FF2B5EF4-FFF2-40B4-BE49-F238E27FC236}">
                <a16:creationId xmlns:a16="http://schemas.microsoft.com/office/drawing/2014/main" id="{F0C81EAA-D075-4CE1-86DB-AB8DE6D45758}"/>
              </a:ext>
            </a:extLst>
          </p:cNvPr>
          <p:cNvSpPr txBox="1">
            <a:spLocks/>
          </p:cNvSpPr>
          <p:nvPr/>
        </p:nvSpPr>
        <p:spPr bwMode="auto">
          <a:xfrm>
            <a:off x="272715" y="5535326"/>
            <a:ext cx="11583725" cy="553998"/>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ctr" rtl="0" eaLnBrk="0" fontAlgn="base" hangingPunct="0">
              <a:spcBef>
                <a:spcPct val="0"/>
              </a:spcBef>
              <a:spcAft>
                <a:spcPct val="0"/>
              </a:spcAft>
              <a:defRPr sz="1800" b="0" i="1">
                <a:solidFill>
                  <a:schemeClr val="tx1"/>
                </a:solidFill>
                <a:latin typeface="Arial"/>
                <a:ea typeface="+mj-ea"/>
                <a:cs typeface="Arial"/>
              </a:defRPr>
            </a:lvl1pPr>
            <a:lvl2pPr algn="ctr" rtl="0" eaLnBrk="0" fontAlgn="base" hangingPunct="0">
              <a:spcBef>
                <a:spcPct val="0"/>
              </a:spcBef>
              <a:spcAft>
                <a:spcPct val="0"/>
              </a:spcAft>
              <a:defRPr>
                <a:solidFill>
                  <a:schemeClr val="tx2"/>
                </a:solidFill>
                <a:latin typeface="Calibri" pitchFamily="34" charset="0"/>
              </a:defRPr>
            </a:lvl2pPr>
            <a:lvl3pPr algn="ctr" rtl="0" eaLnBrk="0" fontAlgn="base" hangingPunct="0">
              <a:spcBef>
                <a:spcPct val="0"/>
              </a:spcBef>
              <a:spcAft>
                <a:spcPct val="0"/>
              </a:spcAft>
              <a:defRPr>
                <a:solidFill>
                  <a:schemeClr val="tx2"/>
                </a:solidFill>
                <a:latin typeface="Calibri" pitchFamily="34" charset="0"/>
              </a:defRPr>
            </a:lvl3pPr>
            <a:lvl4pPr algn="ctr" rtl="0" eaLnBrk="0" fontAlgn="base" hangingPunct="0">
              <a:spcBef>
                <a:spcPct val="0"/>
              </a:spcBef>
              <a:spcAft>
                <a:spcPct val="0"/>
              </a:spcAft>
              <a:defRPr>
                <a:solidFill>
                  <a:schemeClr val="tx2"/>
                </a:solidFill>
                <a:latin typeface="Calibri" pitchFamily="34" charset="0"/>
              </a:defRPr>
            </a:lvl4pPr>
            <a:lvl5pPr algn="ctr" rtl="0" eaLnBrk="0" fontAlgn="base" hangingPunct="0">
              <a:spcBef>
                <a:spcPct val="0"/>
              </a:spcBef>
              <a:spcAft>
                <a:spcPct val="0"/>
              </a:spcAft>
              <a:defRPr>
                <a:solidFill>
                  <a:schemeClr val="tx2"/>
                </a:solidFill>
                <a:latin typeface="Calibri" pitchFamily="34" charset="0"/>
              </a:defRPr>
            </a:lvl5pPr>
            <a:lvl6pPr marL="457200" algn="ctr" rtl="0" eaLnBrk="0" fontAlgn="base" hangingPunct="0">
              <a:spcBef>
                <a:spcPct val="0"/>
              </a:spcBef>
              <a:spcAft>
                <a:spcPct val="0"/>
              </a:spcAft>
              <a:defRPr>
                <a:solidFill>
                  <a:schemeClr val="tx2"/>
                </a:solidFill>
                <a:latin typeface="Calibri" pitchFamily="34" charset="0"/>
              </a:defRPr>
            </a:lvl6pPr>
            <a:lvl7pPr marL="914400" algn="ctr" rtl="0" eaLnBrk="0" fontAlgn="base" hangingPunct="0">
              <a:spcBef>
                <a:spcPct val="0"/>
              </a:spcBef>
              <a:spcAft>
                <a:spcPct val="0"/>
              </a:spcAft>
              <a:defRPr>
                <a:solidFill>
                  <a:schemeClr val="tx2"/>
                </a:solidFill>
                <a:latin typeface="Calibri" pitchFamily="34" charset="0"/>
              </a:defRPr>
            </a:lvl7pPr>
            <a:lvl8pPr marL="1371600" algn="ctr" rtl="0" eaLnBrk="0" fontAlgn="base" hangingPunct="0">
              <a:spcBef>
                <a:spcPct val="0"/>
              </a:spcBef>
              <a:spcAft>
                <a:spcPct val="0"/>
              </a:spcAft>
              <a:defRPr>
                <a:solidFill>
                  <a:schemeClr val="tx2"/>
                </a:solidFill>
                <a:latin typeface="Calibri" pitchFamily="34" charset="0"/>
              </a:defRPr>
            </a:lvl8pPr>
            <a:lvl9pPr marL="1828800" algn="ctr" rtl="0" eaLnBrk="0" fontAlgn="base" hangingPunct="0">
              <a:spcBef>
                <a:spcPct val="0"/>
              </a:spcBef>
              <a:spcAft>
                <a:spcPct val="0"/>
              </a:spcAft>
              <a:defRPr>
                <a:solidFill>
                  <a:schemeClr val="tx2"/>
                </a:solidFill>
                <a:latin typeface="Calibri" pitchFamily="34" charset="0"/>
              </a:defRPr>
            </a:lvl9pPr>
          </a:lstStyle>
          <a:p>
            <a:pPr algn="l"/>
            <a:r>
              <a:rPr lang="fr-FR" i="0" kern="0" dirty="0"/>
              <a:t>D’un point de vue méthodologique, le fonctionnement  des deux méthodes, est le même, aussi on ne décrira ici que l’ACP.</a:t>
            </a:r>
          </a:p>
        </p:txBody>
      </p:sp>
    </p:spTree>
    <p:extLst>
      <p:ext uri="{BB962C8B-B14F-4D97-AF65-F5344CB8AC3E}">
        <p14:creationId xmlns:p14="http://schemas.microsoft.com/office/powerpoint/2010/main" val="4134483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BE6F32-DE37-42B6-9032-E634C83EA932}"/>
              </a:ext>
            </a:extLst>
          </p:cNvPr>
          <p:cNvSpPr>
            <a:spLocks noGrp="1"/>
          </p:cNvSpPr>
          <p:nvPr>
            <p:ph type="title"/>
          </p:nvPr>
        </p:nvSpPr>
        <p:spPr>
          <a:xfrm>
            <a:off x="285299" y="324273"/>
            <a:ext cx="10510837" cy="277812"/>
          </a:xfrm>
        </p:spPr>
        <p:txBody>
          <a:bodyPr/>
          <a:lstStyle/>
          <a:p>
            <a:pPr algn="l"/>
            <a:r>
              <a:rPr lang="fr-FR" b="1" i="0" dirty="0"/>
              <a:t>ACP 1</a:t>
            </a:r>
          </a:p>
        </p:txBody>
      </p:sp>
      <p:sp>
        <p:nvSpPr>
          <p:cNvPr id="3" name="Espace réservé du texte 2">
            <a:extLst>
              <a:ext uri="{FF2B5EF4-FFF2-40B4-BE49-F238E27FC236}">
                <a16:creationId xmlns:a16="http://schemas.microsoft.com/office/drawing/2014/main" id="{0697B15A-AA0E-4AEA-8936-52897B655AEC}"/>
              </a:ext>
            </a:extLst>
          </p:cNvPr>
          <p:cNvSpPr>
            <a:spLocks noGrp="1"/>
          </p:cNvSpPr>
          <p:nvPr>
            <p:ph type="body" idx="1"/>
          </p:nvPr>
        </p:nvSpPr>
        <p:spPr>
          <a:xfrm>
            <a:off x="285299" y="812625"/>
            <a:ext cx="10440987" cy="276225"/>
          </a:xfrm>
        </p:spPr>
        <p:txBody>
          <a:bodyPr/>
          <a:lstStyle/>
          <a:p>
            <a:r>
              <a:rPr lang="fr-FR" i="0" dirty="0"/>
              <a:t>L’intérêt de l’ACP est de : </a:t>
            </a:r>
          </a:p>
        </p:txBody>
      </p:sp>
      <p:sp>
        <p:nvSpPr>
          <p:cNvPr id="4" name="Espace réservé du pied de page 6">
            <a:extLst>
              <a:ext uri="{FF2B5EF4-FFF2-40B4-BE49-F238E27FC236}">
                <a16:creationId xmlns:a16="http://schemas.microsoft.com/office/drawing/2014/main" id="{EE6B570A-8A91-4D43-9A25-AB532CF89178}"/>
              </a:ext>
            </a:extLst>
          </p:cNvPr>
          <p:cNvSpPr txBox="1">
            <a:spLocks/>
          </p:cNvSpPr>
          <p:nvPr/>
        </p:nvSpPr>
        <p:spPr bwMode="auto">
          <a:xfrm>
            <a:off x="664499" y="6449837"/>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Espace réservé du texte 2">
            <a:extLst>
              <a:ext uri="{FF2B5EF4-FFF2-40B4-BE49-F238E27FC236}">
                <a16:creationId xmlns:a16="http://schemas.microsoft.com/office/drawing/2014/main" id="{7126A23B-AB94-4F0A-BC67-A6F81DFE53C8}"/>
              </a:ext>
            </a:extLst>
          </p:cNvPr>
          <p:cNvSpPr txBox="1">
            <a:spLocks/>
          </p:cNvSpPr>
          <p:nvPr/>
        </p:nvSpPr>
        <p:spPr bwMode="auto">
          <a:xfrm>
            <a:off x="286697" y="1619367"/>
            <a:ext cx="10440987" cy="553998"/>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285750" indent="-285750">
              <a:buFont typeface="Arial" panose="020B0604020202020204" pitchFamily="34" charset="0"/>
              <a:buChar char="•"/>
            </a:pPr>
            <a:r>
              <a:rPr lang="fr-FR" i="0" kern="0" dirty="0"/>
              <a:t>Extraire le </a:t>
            </a:r>
            <a:r>
              <a:rPr lang="fr-FR" b="1" i="0" kern="0" dirty="0"/>
              <a:t>maximum d’informations </a:t>
            </a:r>
            <a:r>
              <a:rPr lang="fr-FR" i="0" kern="0" dirty="0"/>
              <a:t>sous une forme simple et cohérente à partir d’un ensemble très important de données (description synthétique)</a:t>
            </a:r>
          </a:p>
        </p:txBody>
      </p:sp>
      <p:sp>
        <p:nvSpPr>
          <p:cNvPr id="6" name="Espace réservé du texte 2">
            <a:extLst>
              <a:ext uri="{FF2B5EF4-FFF2-40B4-BE49-F238E27FC236}">
                <a16:creationId xmlns:a16="http://schemas.microsoft.com/office/drawing/2014/main" id="{B7E32277-CB2B-49C2-992B-5A6D94A7F22B}"/>
              </a:ext>
            </a:extLst>
          </p:cNvPr>
          <p:cNvSpPr txBox="1">
            <a:spLocks/>
          </p:cNvSpPr>
          <p:nvPr/>
        </p:nvSpPr>
        <p:spPr bwMode="auto">
          <a:xfrm>
            <a:off x="288095" y="2484832"/>
            <a:ext cx="10440987" cy="941796"/>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285750" indent="-285750">
              <a:buFont typeface="Arial" panose="020B0604020202020204" pitchFamily="34" charset="0"/>
              <a:buChar char="•"/>
            </a:pPr>
            <a:r>
              <a:rPr lang="fr-FR" i="0" kern="0" dirty="0"/>
              <a:t>Permettre de mettre en évidence </a:t>
            </a:r>
          </a:p>
          <a:p>
            <a:pPr marL="742950" lvl="1" indent="-285750">
              <a:buFont typeface="Arial" panose="020B0604020202020204" pitchFamily="34" charset="0"/>
              <a:buChar char="•"/>
            </a:pPr>
            <a:r>
              <a:rPr lang="fr-FR" kern="0" dirty="0"/>
              <a:t>Des </a:t>
            </a:r>
            <a:r>
              <a:rPr lang="fr-FR" b="1" kern="0" dirty="0"/>
              <a:t>interrelations entre variables </a:t>
            </a:r>
            <a:r>
              <a:rPr lang="fr-FR" kern="0" dirty="0"/>
              <a:t>(redondance)</a:t>
            </a:r>
          </a:p>
          <a:p>
            <a:pPr marL="742950" lvl="1" indent="-285750">
              <a:buFont typeface="Arial" panose="020B0604020202020204" pitchFamily="34" charset="0"/>
              <a:buChar char="•"/>
            </a:pPr>
            <a:r>
              <a:rPr lang="fr-FR" kern="0" dirty="0"/>
              <a:t>Des </a:t>
            </a:r>
            <a:r>
              <a:rPr lang="fr-FR" b="1" kern="0" dirty="0"/>
              <a:t>ressemblances ou oppositions </a:t>
            </a:r>
            <a:r>
              <a:rPr lang="fr-FR" kern="0" dirty="0"/>
              <a:t>entre individus </a:t>
            </a:r>
          </a:p>
        </p:txBody>
      </p:sp>
      <p:sp>
        <p:nvSpPr>
          <p:cNvPr id="7" name="Espace réservé du texte 2">
            <a:extLst>
              <a:ext uri="{FF2B5EF4-FFF2-40B4-BE49-F238E27FC236}">
                <a16:creationId xmlns:a16="http://schemas.microsoft.com/office/drawing/2014/main" id="{0071F4F3-0191-42C4-AC0D-65714FCB3832}"/>
              </a:ext>
            </a:extLst>
          </p:cNvPr>
          <p:cNvSpPr txBox="1">
            <a:spLocks/>
          </p:cNvSpPr>
          <p:nvPr/>
        </p:nvSpPr>
        <p:spPr bwMode="auto">
          <a:xfrm>
            <a:off x="281104" y="4113696"/>
            <a:ext cx="10440987" cy="553998"/>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285750" indent="-285750">
              <a:buFont typeface="Arial" panose="020B0604020202020204" pitchFamily="34" charset="0"/>
              <a:buChar char="•"/>
            </a:pPr>
            <a:r>
              <a:rPr lang="fr-FR" i="0" kern="0" dirty="0"/>
              <a:t>Les résultats se présentent sous forme de combinaisons linéaires de variables différenciant les individus statistiques </a:t>
            </a:r>
          </a:p>
        </p:txBody>
      </p:sp>
      <p:sp>
        <p:nvSpPr>
          <p:cNvPr id="8" name="Espace réservé du texte 2">
            <a:extLst>
              <a:ext uri="{FF2B5EF4-FFF2-40B4-BE49-F238E27FC236}">
                <a16:creationId xmlns:a16="http://schemas.microsoft.com/office/drawing/2014/main" id="{57CF11B5-15BC-43B5-8731-600DEA4E8B20}"/>
              </a:ext>
            </a:extLst>
          </p:cNvPr>
          <p:cNvSpPr txBox="1">
            <a:spLocks/>
          </p:cNvSpPr>
          <p:nvPr/>
        </p:nvSpPr>
        <p:spPr bwMode="auto">
          <a:xfrm>
            <a:off x="257335" y="5054662"/>
            <a:ext cx="10440987" cy="830997"/>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285750" indent="-285750">
              <a:buFont typeface="Arial" panose="020B0604020202020204" pitchFamily="34" charset="0"/>
              <a:buChar char="•"/>
            </a:pPr>
            <a:r>
              <a:rPr lang="fr-FR" i="0" kern="0" dirty="0"/>
              <a:t>L’ACP permet </a:t>
            </a:r>
            <a:r>
              <a:rPr lang="fr-FR" i="0" kern="0"/>
              <a:t>d’extraire le </a:t>
            </a:r>
            <a:r>
              <a:rPr lang="fr-FR" i="0" kern="0" dirty="0"/>
              <a:t>maximum d’information sous une forme simple et cohérente à partir d’un ensemble très important de données et sert à mettre en évidence les interrelations entre les variables et les ressemblances et oppositions entre les individus (profils).</a:t>
            </a:r>
          </a:p>
        </p:txBody>
      </p:sp>
    </p:spTree>
    <p:extLst>
      <p:ext uri="{BB962C8B-B14F-4D97-AF65-F5344CB8AC3E}">
        <p14:creationId xmlns:p14="http://schemas.microsoft.com/office/powerpoint/2010/main" val="304879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BE6F32-DE37-42B6-9032-E634C83EA932}"/>
              </a:ext>
            </a:extLst>
          </p:cNvPr>
          <p:cNvSpPr>
            <a:spLocks noGrp="1"/>
          </p:cNvSpPr>
          <p:nvPr>
            <p:ph type="title"/>
          </p:nvPr>
        </p:nvSpPr>
        <p:spPr>
          <a:xfrm>
            <a:off x="285299" y="324273"/>
            <a:ext cx="10510837" cy="277812"/>
          </a:xfrm>
        </p:spPr>
        <p:txBody>
          <a:bodyPr/>
          <a:lstStyle/>
          <a:p>
            <a:pPr algn="l"/>
            <a:r>
              <a:rPr lang="fr-FR" b="1" i="0" dirty="0"/>
              <a:t>ACP 2</a:t>
            </a:r>
          </a:p>
        </p:txBody>
      </p:sp>
      <p:sp>
        <p:nvSpPr>
          <p:cNvPr id="3" name="Espace réservé du texte 2">
            <a:extLst>
              <a:ext uri="{FF2B5EF4-FFF2-40B4-BE49-F238E27FC236}">
                <a16:creationId xmlns:a16="http://schemas.microsoft.com/office/drawing/2014/main" id="{0697B15A-AA0E-4AEA-8936-52897B655AEC}"/>
              </a:ext>
            </a:extLst>
          </p:cNvPr>
          <p:cNvSpPr>
            <a:spLocks noGrp="1"/>
          </p:cNvSpPr>
          <p:nvPr>
            <p:ph type="body" idx="1"/>
          </p:nvPr>
        </p:nvSpPr>
        <p:spPr>
          <a:xfrm>
            <a:off x="285299" y="812625"/>
            <a:ext cx="10440987" cy="276225"/>
          </a:xfrm>
        </p:spPr>
        <p:txBody>
          <a:bodyPr/>
          <a:lstStyle/>
          <a:p>
            <a:r>
              <a:rPr lang="fr-FR" i="0" dirty="0"/>
              <a:t>L’ACP s’applique uniquement sur des variables quantitatives qui peuvent être exprimées </a:t>
            </a:r>
          </a:p>
        </p:txBody>
      </p:sp>
      <p:sp>
        <p:nvSpPr>
          <p:cNvPr id="4" name="Espace réservé du pied de page 6">
            <a:extLst>
              <a:ext uri="{FF2B5EF4-FFF2-40B4-BE49-F238E27FC236}">
                <a16:creationId xmlns:a16="http://schemas.microsoft.com/office/drawing/2014/main" id="{EE6B570A-8A91-4D43-9A25-AB532CF89178}"/>
              </a:ext>
            </a:extLst>
          </p:cNvPr>
          <p:cNvSpPr txBox="1">
            <a:spLocks/>
          </p:cNvSpPr>
          <p:nvPr/>
        </p:nvSpPr>
        <p:spPr bwMode="auto">
          <a:xfrm>
            <a:off x="664499" y="6449837"/>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Espace réservé du texte 2">
            <a:extLst>
              <a:ext uri="{FF2B5EF4-FFF2-40B4-BE49-F238E27FC236}">
                <a16:creationId xmlns:a16="http://schemas.microsoft.com/office/drawing/2014/main" id="{7126A23B-AB94-4F0A-BC67-A6F81DFE53C8}"/>
              </a:ext>
            </a:extLst>
          </p:cNvPr>
          <p:cNvSpPr txBox="1">
            <a:spLocks/>
          </p:cNvSpPr>
          <p:nvPr/>
        </p:nvSpPr>
        <p:spPr bwMode="auto">
          <a:xfrm>
            <a:off x="286697" y="1619367"/>
            <a:ext cx="10440987" cy="276999"/>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285750" indent="-285750">
              <a:buFont typeface="Arial" panose="020B0604020202020204" pitchFamily="34" charset="0"/>
              <a:buChar char="•"/>
            </a:pPr>
            <a:r>
              <a:rPr lang="fr-FR" i="0" kern="0" dirty="0"/>
              <a:t>Soit dans une même unité (exemple : le % de cas de </a:t>
            </a:r>
            <a:r>
              <a:rPr lang="fr-FR" i="0" kern="0" dirty="0" err="1"/>
              <a:t>Covid</a:t>
            </a:r>
            <a:r>
              <a:rPr lang="fr-FR" i="0" kern="0" dirty="0"/>
              <a:t> 19 dans les passages aux urgences)</a:t>
            </a:r>
          </a:p>
        </p:txBody>
      </p:sp>
      <p:sp>
        <p:nvSpPr>
          <p:cNvPr id="6" name="Espace réservé du texte 2">
            <a:extLst>
              <a:ext uri="{FF2B5EF4-FFF2-40B4-BE49-F238E27FC236}">
                <a16:creationId xmlns:a16="http://schemas.microsoft.com/office/drawing/2014/main" id="{B7E32277-CB2B-49C2-992B-5A6D94A7F22B}"/>
              </a:ext>
            </a:extLst>
          </p:cNvPr>
          <p:cNvSpPr txBox="1">
            <a:spLocks/>
          </p:cNvSpPr>
          <p:nvPr/>
        </p:nvSpPr>
        <p:spPr bwMode="auto">
          <a:xfrm>
            <a:off x="285298" y="2681103"/>
            <a:ext cx="10440987" cy="1495794"/>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fr-FR" i="0" kern="0" dirty="0"/>
              <a:t>Le tableau de données est constitué de n individus statistiques (unités spatiales, individus …) caractérisés par p variables quantitatives. Ce tableau de données D constitue une matrice d’informations (</a:t>
            </a:r>
            <a:r>
              <a:rPr lang="fr-FR" i="0" kern="0" dirty="0" err="1"/>
              <a:t>n,p</a:t>
            </a:r>
            <a:r>
              <a:rPr lang="fr-FR" i="0" kern="0" dirty="0"/>
              <a:t>) </a:t>
            </a:r>
          </a:p>
          <a:p>
            <a:pPr marL="742950" lvl="1" indent="-285750">
              <a:buFont typeface="Arial" panose="020B0604020202020204" pitchFamily="34" charset="0"/>
              <a:buChar char="•"/>
            </a:pPr>
            <a:r>
              <a:rPr lang="fr-FR" kern="0" dirty="0"/>
              <a:t>Chaque ligne = vecteur ligne décrit un individu selon p variables</a:t>
            </a:r>
          </a:p>
          <a:p>
            <a:pPr marL="742950" lvl="1" indent="-285750">
              <a:buFont typeface="Arial" panose="020B0604020202020204" pitchFamily="34" charset="0"/>
              <a:buChar char="•"/>
            </a:pPr>
            <a:r>
              <a:rPr lang="fr-FR" kern="0" dirty="0"/>
              <a:t>Chaque colonne = vecteur colonne décrit un indicateur selon n individus. </a:t>
            </a:r>
          </a:p>
        </p:txBody>
      </p:sp>
      <p:sp>
        <p:nvSpPr>
          <p:cNvPr id="7" name="Espace réservé du texte 2">
            <a:extLst>
              <a:ext uri="{FF2B5EF4-FFF2-40B4-BE49-F238E27FC236}">
                <a16:creationId xmlns:a16="http://schemas.microsoft.com/office/drawing/2014/main" id="{0071F4F3-0191-42C4-AC0D-65714FCB3832}"/>
              </a:ext>
            </a:extLst>
          </p:cNvPr>
          <p:cNvSpPr txBox="1">
            <a:spLocks/>
          </p:cNvSpPr>
          <p:nvPr/>
        </p:nvSpPr>
        <p:spPr bwMode="auto">
          <a:xfrm>
            <a:off x="285299" y="4860316"/>
            <a:ext cx="10440987" cy="553998"/>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285750" indent="-285750">
              <a:buFont typeface="Arial" panose="020B0604020202020204" pitchFamily="34" charset="0"/>
              <a:buChar char="•"/>
            </a:pPr>
            <a:r>
              <a:rPr lang="fr-FR" i="0" kern="0" dirty="0"/>
              <a:t>Le but de l’ACP est de prendre l’information contenue dans ce tableau de dimension importante et la représenter sous forme simplifiée. </a:t>
            </a:r>
          </a:p>
        </p:txBody>
      </p:sp>
      <p:sp>
        <p:nvSpPr>
          <p:cNvPr id="9" name="Espace réservé du texte 2">
            <a:extLst>
              <a:ext uri="{FF2B5EF4-FFF2-40B4-BE49-F238E27FC236}">
                <a16:creationId xmlns:a16="http://schemas.microsoft.com/office/drawing/2014/main" id="{619E7EC8-950A-4643-845C-2BDA2E24CD1E}"/>
              </a:ext>
            </a:extLst>
          </p:cNvPr>
          <p:cNvSpPr txBox="1">
            <a:spLocks/>
          </p:cNvSpPr>
          <p:nvPr/>
        </p:nvSpPr>
        <p:spPr bwMode="auto">
          <a:xfrm>
            <a:off x="304873" y="1998270"/>
            <a:ext cx="10440987" cy="276999"/>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285750" indent="-285750">
              <a:buFont typeface="Arial" panose="020B0604020202020204" pitchFamily="34" charset="0"/>
              <a:buChar char="•"/>
            </a:pPr>
            <a:r>
              <a:rPr lang="fr-FR" i="0" kern="0" dirty="0"/>
              <a:t>Soit dans des unités différentes (exemple : la mort infantile, le revenu par habitant …)</a:t>
            </a:r>
          </a:p>
        </p:txBody>
      </p:sp>
    </p:spTree>
    <p:extLst>
      <p:ext uri="{BB962C8B-B14F-4D97-AF65-F5344CB8AC3E}">
        <p14:creationId xmlns:p14="http://schemas.microsoft.com/office/powerpoint/2010/main" val="3771853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BE6F32-DE37-42B6-9032-E634C83EA932}"/>
              </a:ext>
            </a:extLst>
          </p:cNvPr>
          <p:cNvSpPr>
            <a:spLocks noGrp="1"/>
          </p:cNvSpPr>
          <p:nvPr>
            <p:ph type="title"/>
          </p:nvPr>
        </p:nvSpPr>
        <p:spPr>
          <a:xfrm>
            <a:off x="285299" y="324273"/>
            <a:ext cx="10510837" cy="277812"/>
          </a:xfrm>
        </p:spPr>
        <p:txBody>
          <a:bodyPr/>
          <a:lstStyle/>
          <a:p>
            <a:pPr algn="l"/>
            <a:r>
              <a:rPr lang="fr-FR" b="1" i="0" dirty="0"/>
              <a:t>ACP 3 : axes factoriels</a:t>
            </a:r>
          </a:p>
        </p:txBody>
      </p:sp>
      <p:sp>
        <p:nvSpPr>
          <p:cNvPr id="3" name="Espace réservé du texte 2">
            <a:extLst>
              <a:ext uri="{FF2B5EF4-FFF2-40B4-BE49-F238E27FC236}">
                <a16:creationId xmlns:a16="http://schemas.microsoft.com/office/drawing/2014/main" id="{0697B15A-AA0E-4AEA-8936-52897B655AEC}"/>
              </a:ext>
            </a:extLst>
          </p:cNvPr>
          <p:cNvSpPr>
            <a:spLocks noGrp="1"/>
          </p:cNvSpPr>
          <p:nvPr>
            <p:ph type="body" idx="1"/>
          </p:nvPr>
        </p:nvSpPr>
        <p:spPr>
          <a:xfrm>
            <a:off x="285299" y="812625"/>
            <a:ext cx="10440987" cy="553998"/>
          </a:xfrm>
        </p:spPr>
        <p:txBody>
          <a:bodyPr/>
          <a:lstStyle/>
          <a:p>
            <a:r>
              <a:rPr lang="fr-FR" i="0" dirty="0"/>
              <a:t>L’ACP consiste à réduire la taille du nuage de points multi-dimensionnels en un nuage de points en 3-4 dimensions. </a:t>
            </a:r>
          </a:p>
        </p:txBody>
      </p:sp>
      <p:sp>
        <p:nvSpPr>
          <p:cNvPr id="4" name="Espace réservé du pied de page 6">
            <a:extLst>
              <a:ext uri="{FF2B5EF4-FFF2-40B4-BE49-F238E27FC236}">
                <a16:creationId xmlns:a16="http://schemas.microsoft.com/office/drawing/2014/main" id="{EE6B570A-8A91-4D43-9A25-AB532CF89178}"/>
              </a:ext>
            </a:extLst>
          </p:cNvPr>
          <p:cNvSpPr txBox="1">
            <a:spLocks/>
          </p:cNvSpPr>
          <p:nvPr/>
        </p:nvSpPr>
        <p:spPr bwMode="auto">
          <a:xfrm>
            <a:off x="664499" y="6449837"/>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Espace réservé du texte 2">
            <a:extLst>
              <a:ext uri="{FF2B5EF4-FFF2-40B4-BE49-F238E27FC236}">
                <a16:creationId xmlns:a16="http://schemas.microsoft.com/office/drawing/2014/main" id="{7126A23B-AB94-4F0A-BC67-A6F81DFE53C8}"/>
              </a:ext>
            </a:extLst>
          </p:cNvPr>
          <p:cNvSpPr txBox="1">
            <a:spLocks/>
          </p:cNvSpPr>
          <p:nvPr/>
        </p:nvSpPr>
        <p:spPr bwMode="auto">
          <a:xfrm>
            <a:off x="286697" y="1619367"/>
            <a:ext cx="10440987" cy="276999"/>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285750" indent="-285750">
              <a:buFont typeface="Arial" panose="020B0604020202020204" pitchFamily="34" charset="0"/>
              <a:buChar char="•"/>
            </a:pPr>
            <a:r>
              <a:rPr lang="fr-FR" i="0" kern="0" dirty="0"/>
              <a:t>Pour cela on fait une projection selon des axes (axes factoriels ou facteurs)</a:t>
            </a:r>
          </a:p>
        </p:txBody>
      </p:sp>
      <p:sp>
        <p:nvSpPr>
          <p:cNvPr id="6" name="Espace réservé du texte 2">
            <a:extLst>
              <a:ext uri="{FF2B5EF4-FFF2-40B4-BE49-F238E27FC236}">
                <a16:creationId xmlns:a16="http://schemas.microsoft.com/office/drawing/2014/main" id="{B7E32277-CB2B-49C2-992B-5A6D94A7F22B}"/>
              </a:ext>
            </a:extLst>
          </p:cNvPr>
          <p:cNvSpPr txBox="1">
            <a:spLocks/>
          </p:cNvSpPr>
          <p:nvPr/>
        </p:nvSpPr>
        <p:spPr bwMode="auto">
          <a:xfrm>
            <a:off x="320223" y="2496033"/>
            <a:ext cx="10440987" cy="276999"/>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fr-FR" i="0" kern="0" dirty="0"/>
              <a:t>F</a:t>
            </a:r>
            <a:r>
              <a:rPr lang="fr-FR" i="0" kern="0" baseline="-25000" dirty="0"/>
              <a:t>i</a:t>
            </a:r>
            <a:r>
              <a:rPr lang="fr-FR" i="0" kern="0" dirty="0"/>
              <a:t>=A</a:t>
            </a:r>
            <a:r>
              <a:rPr lang="fr-FR" i="0" kern="0" baseline="-25000" dirty="0"/>
              <a:t>1</a:t>
            </a:r>
            <a:r>
              <a:rPr lang="fr-FR" i="0" kern="0" dirty="0"/>
              <a:t>X</a:t>
            </a:r>
            <a:r>
              <a:rPr lang="fr-FR" i="0" kern="0" baseline="-25000" dirty="0"/>
              <a:t>1</a:t>
            </a:r>
            <a:r>
              <a:rPr lang="fr-FR" i="0" kern="0" dirty="0"/>
              <a:t>+A</a:t>
            </a:r>
            <a:r>
              <a:rPr lang="fr-FR" i="0" kern="0" baseline="-25000" dirty="0"/>
              <a:t>2</a:t>
            </a:r>
            <a:r>
              <a:rPr lang="fr-FR" i="0" kern="0" dirty="0"/>
              <a:t>X</a:t>
            </a:r>
            <a:r>
              <a:rPr lang="fr-FR" i="0" kern="0" baseline="-25000" dirty="0"/>
              <a:t>2</a:t>
            </a:r>
            <a:r>
              <a:rPr lang="fr-FR" i="0" kern="0" dirty="0"/>
              <a:t>+…..</a:t>
            </a:r>
            <a:r>
              <a:rPr lang="fr-FR" i="0" kern="0" dirty="0" err="1"/>
              <a:t>A</a:t>
            </a:r>
            <a:r>
              <a:rPr lang="fr-FR" i="0" kern="0" baseline="-25000" dirty="0" err="1"/>
              <a:t>p</a:t>
            </a:r>
            <a:r>
              <a:rPr lang="fr-FR" i="0" kern="0" dirty="0" err="1"/>
              <a:t>X</a:t>
            </a:r>
            <a:r>
              <a:rPr lang="fr-FR" i="0" kern="0" baseline="-25000" dirty="0" err="1"/>
              <a:t>p</a:t>
            </a:r>
            <a:r>
              <a:rPr lang="fr-FR" i="0" kern="0" dirty="0"/>
              <a:t> avec la plupart des A</a:t>
            </a:r>
            <a:r>
              <a:rPr lang="fr-FR" i="0" kern="0" baseline="-25000" dirty="0"/>
              <a:t>i</a:t>
            </a:r>
            <a:r>
              <a:rPr lang="fr-FR" i="0" kern="0" dirty="0"/>
              <a:t>=0</a:t>
            </a:r>
          </a:p>
        </p:txBody>
      </p:sp>
      <p:sp>
        <p:nvSpPr>
          <p:cNvPr id="7" name="Espace réservé du texte 2">
            <a:extLst>
              <a:ext uri="{FF2B5EF4-FFF2-40B4-BE49-F238E27FC236}">
                <a16:creationId xmlns:a16="http://schemas.microsoft.com/office/drawing/2014/main" id="{0071F4F3-0191-42C4-AC0D-65714FCB3832}"/>
              </a:ext>
            </a:extLst>
          </p:cNvPr>
          <p:cNvSpPr txBox="1">
            <a:spLocks/>
          </p:cNvSpPr>
          <p:nvPr/>
        </p:nvSpPr>
        <p:spPr bwMode="auto">
          <a:xfrm>
            <a:off x="285299" y="3180770"/>
            <a:ext cx="11476067" cy="553998"/>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285750" indent="-285750">
              <a:buFont typeface="Arial" panose="020B0604020202020204" pitchFamily="34" charset="0"/>
              <a:buChar char="•"/>
            </a:pPr>
            <a:r>
              <a:rPr lang="fr-FR" i="0" kern="0" dirty="0"/>
              <a:t>Les coefficients A</a:t>
            </a:r>
            <a:r>
              <a:rPr lang="fr-FR" i="0" kern="0" baseline="-25000" dirty="0"/>
              <a:t>i</a:t>
            </a:r>
            <a:r>
              <a:rPr lang="fr-FR" i="0" kern="0" dirty="0"/>
              <a:t> permettent de mesurer l’intensité de la relation de chaque variable avec le facteur considéré ( de max à nul selon les composantes), les coefficients A</a:t>
            </a:r>
            <a:r>
              <a:rPr lang="fr-FR" i="0" kern="0" baseline="-25000" dirty="0"/>
              <a:t>i</a:t>
            </a:r>
            <a:r>
              <a:rPr lang="fr-FR" i="0" kern="0" dirty="0"/>
              <a:t> changent d’un facteur à l’autre. </a:t>
            </a:r>
          </a:p>
        </p:txBody>
      </p:sp>
      <p:sp>
        <p:nvSpPr>
          <p:cNvPr id="9" name="Espace réservé du texte 2">
            <a:extLst>
              <a:ext uri="{FF2B5EF4-FFF2-40B4-BE49-F238E27FC236}">
                <a16:creationId xmlns:a16="http://schemas.microsoft.com/office/drawing/2014/main" id="{619E7EC8-950A-4643-845C-2BDA2E24CD1E}"/>
              </a:ext>
            </a:extLst>
          </p:cNvPr>
          <p:cNvSpPr txBox="1">
            <a:spLocks/>
          </p:cNvSpPr>
          <p:nvPr/>
        </p:nvSpPr>
        <p:spPr bwMode="auto">
          <a:xfrm>
            <a:off x="304873" y="1998270"/>
            <a:ext cx="10440987" cy="276999"/>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285750" indent="-285750">
              <a:buFont typeface="Arial" panose="020B0604020202020204" pitchFamily="34" charset="0"/>
              <a:buChar char="•"/>
            </a:pPr>
            <a:r>
              <a:rPr lang="fr-FR" i="0" kern="0" dirty="0"/>
              <a:t>Ces axes sont des combinaisons linéaires de variables </a:t>
            </a:r>
          </a:p>
        </p:txBody>
      </p:sp>
      <p:sp>
        <p:nvSpPr>
          <p:cNvPr id="10" name="Espace réservé du texte 2">
            <a:extLst>
              <a:ext uri="{FF2B5EF4-FFF2-40B4-BE49-F238E27FC236}">
                <a16:creationId xmlns:a16="http://schemas.microsoft.com/office/drawing/2014/main" id="{4FDD4D0D-ECCF-454A-8150-C41946FEB636}"/>
              </a:ext>
            </a:extLst>
          </p:cNvPr>
          <p:cNvSpPr txBox="1">
            <a:spLocks/>
          </p:cNvSpPr>
          <p:nvPr/>
        </p:nvSpPr>
        <p:spPr bwMode="auto">
          <a:xfrm>
            <a:off x="285298" y="4142506"/>
            <a:ext cx="11476067" cy="830997"/>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285750" indent="-285750">
              <a:buFont typeface="Arial" panose="020B0604020202020204" pitchFamily="34" charset="0"/>
              <a:buChar char="•"/>
            </a:pPr>
            <a:r>
              <a:rPr lang="fr-FR" i="0" kern="0" dirty="0"/>
              <a:t>Les facteurs sont </a:t>
            </a:r>
            <a:r>
              <a:rPr lang="fr-FR" b="1" i="0" kern="0" dirty="0"/>
              <a:t>hiérarchisés </a:t>
            </a:r>
            <a:r>
              <a:rPr lang="fr-FR" i="0" kern="0" dirty="0"/>
              <a:t>: l’axe 1 compte le maximum d’informations : axe de plus grande dispersion du nuage de points  mais il laisse de côté des résidus, c’est le 2</a:t>
            </a:r>
            <a:r>
              <a:rPr lang="fr-FR" i="0" kern="0" baseline="30000" dirty="0"/>
              <a:t>ième</a:t>
            </a:r>
            <a:r>
              <a:rPr lang="fr-FR" i="0" kern="0" dirty="0"/>
              <a:t> axe qui prend en compte le maximum d’informations résiduelles et ainsi de suite pour les axes suivants.</a:t>
            </a:r>
          </a:p>
        </p:txBody>
      </p:sp>
      <p:sp>
        <p:nvSpPr>
          <p:cNvPr id="11" name="Espace réservé du texte 2">
            <a:extLst>
              <a:ext uri="{FF2B5EF4-FFF2-40B4-BE49-F238E27FC236}">
                <a16:creationId xmlns:a16="http://schemas.microsoft.com/office/drawing/2014/main" id="{CA89AB6D-6D7D-474B-9497-90647F08DAA5}"/>
              </a:ext>
            </a:extLst>
          </p:cNvPr>
          <p:cNvSpPr txBox="1">
            <a:spLocks/>
          </p:cNvSpPr>
          <p:nvPr/>
        </p:nvSpPr>
        <p:spPr bwMode="auto">
          <a:xfrm>
            <a:off x="295085" y="5226085"/>
            <a:ext cx="11476067" cy="276999"/>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285750" indent="-285750">
              <a:buFont typeface="Arial" panose="020B0604020202020204" pitchFamily="34" charset="0"/>
              <a:buChar char="•"/>
            </a:pPr>
            <a:r>
              <a:rPr lang="fr-FR" i="0" kern="0" dirty="0"/>
              <a:t>Par construction, tous les axes (facteurs) sont non corrélés, ils forment donc des angles droits deux à deux.</a:t>
            </a:r>
          </a:p>
        </p:txBody>
      </p:sp>
    </p:spTree>
    <p:extLst>
      <p:ext uri="{BB962C8B-B14F-4D97-AF65-F5344CB8AC3E}">
        <p14:creationId xmlns:p14="http://schemas.microsoft.com/office/powerpoint/2010/main" val="723092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P spid="10"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BE6F32-DE37-42B6-9032-E634C83EA932}"/>
              </a:ext>
            </a:extLst>
          </p:cNvPr>
          <p:cNvSpPr>
            <a:spLocks noGrp="1"/>
          </p:cNvSpPr>
          <p:nvPr>
            <p:ph type="title"/>
          </p:nvPr>
        </p:nvSpPr>
        <p:spPr>
          <a:xfrm>
            <a:off x="285299" y="324273"/>
            <a:ext cx="10510837" cy="277812"/>
          </a:xfrm>
        </p:spPr>
        <p:txBody>
          <a:bodyPr/>
          <a:lstStyle/>
          <a:p>
            <a:pPr algn="l"/>
            <a:r>
              <a:rPr lang="fr-FR" b="1" i="0" dirty="0"/>
              <a:t>ACP 4 : calcul des axes factoriels</a:t>
            </a:r>
          </a:p>
        </p:txBody>
      </p:sp>
      <p:sp>
        <p:nvSpPr>
          <p:cNvPr id="3" name="Espace réservé du texte 2">
            <a:extLst>
              <a:ext uri="{FF2B5EF4-FFF2-40B4-BE49-F238E27FC236}">
                <a16:creationId xmlns:a16="http://schemas.microsoft.com/office/drawing/2014/main" id="{0697B15A-AA0E-4AEA-8936-52897B655AEC}"/>
              </a:ext>
            </a:extLst>
          </p:cNvPr>
          <p:cNvSpPr>
            <a:spLocks noGrp="1"/>
          </p:cNvSpPr>
          <p:nvPr>
            <p:ph type="body" idx="1"/>
          </p:nvPr>
        </p:nvSpPr>
        <p:spPr>
          <a:xfrm>
            <a:off x="285299" y="812625"/>
            <a:ext cx="11476066" cy="553998"/>
          </a:xfrm>
        </p:spPr>
        <p:txBody>
          <a:bodyPr/>
          <a:lstStyle/>
          <a:p>
            <a:r>
              <a:rPr lang="fr-FR" i="0" dirty="0"/>
              <a:t>L’idée est de transformer la matrice d’information en une matrice de projection des individus statistiques sur les axes. </a:t>
            </a:r>
          </a:p>
        </p:txBody>
      </p:sp>
      <p:sp>
        <p:nvSpPr>
          <p:cNvPr id="4" name="Espace réservé du pied de page 6">
            <a:extLst>
              <a:ext uri="{FF2B5EF4-FFF2-40B4-BE49-F238E27FC236}">
                <a16:creationId xmlns:a16="http://schemas.microsoft.com/office/drawing/2014/main" id="{EE6B570A-8A91-4D43-9A25-AB532CF89178}"/>
              </a:ext>
            </a:extLst>
          </p:cNvPr>
          <p:cNvSpPr txBox="1">
            <a:spLocks/>
          </p:cNvSpPr>
          <p:nvPr/>
        </p:nvSpPr>
        <p:spPr bwMode="auto">
          <a:xfrm>
            <a:off x="664499" y="6449837"/>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12" name="Espace réservé du texte 2">
            <a:extLst>
              <a:ext uri="{FF2B5EF4-FFF2-40B4-BE49-F238E27FC236}">
                <a16:creationId xmlns:a16="http://schemas.microsoft.com/office/drawing/2014/main" id="{12C73239-0950-456C-817B-516E4F6DA46E}"/>
              </a:ext>
            </a:extLst>
          </p:cNvPr>
          <p:cNvSpPr txBox="1">
            <a:spLocks/>
          </p:cNvSpPr>
          <p:nvPr/>
        </p:nvSpPr>
        <p:spPr bwMode="auto">
          <a:xfrm>
            <a:off x="285299" y="1720035"/>
            <a:ext cx="11476066" cy="609398"/>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fr-FR" i="0" kern="0" dirty="0"/>
              <a:t>Quelques étapes : </a:t>
            </a:r>
          </a:p>
          <a:p>
            <a:endParaRPr lang="fr-FR" kern="0" dirty="0"/>
          </a:p>
        </p:txBody>
      </p:sp>
      <p:sp>
        <p:nvSpPr>
          <p:cNvPr id="13" name="Espace réservé du texte 2">
            <a:extLst>
              <a:ext uri="{FF2B5EF4-FFF2-40B4-BE49-F238E27FC236}">
                <a16:creationId xmlns:a16="http://schemas.microsoft.com/office/drawing/2014/main" id="{35D57187-900D-4F69-8CF8-6BFF39D86C24}"/>
              </a:ext>
            </a:extLst>
          </p:cNvPr>
          <p:cNvSpPr txBox="1">
            <a:spLocks/>
          </p:cNvSpPr>
          <p:nvPr/>
        </p:nvSpPr>
        <p:spPr bwMode="auto">
          <a:xfrm>
            <a:off x="286697" y="2132494"/>
            <a:ext cx="11620004" cy="2215991"/>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285750" indent="-285750">
              <a:buFont typeface="Arial" panose="020B0604020202020204" pitchFamily="34" charset="0"/>
              <a:buChar char="•"/>
            </a:pPr>
            <a:r>
              <a:rPr lang="fr-FR" b="1" i="0" kern="0" dirty="0"/>
              <a:t>Centrer – réduire les données</a:t>
            </a:r>
          </a:p>
          <a:p>
            <a:r>
              <a:rPr lang="fr-FR" i="0" kern="0" dirty="0"/>
              <a:t>L’idée de centrer – réduire les données permet de gommer les effets taille</a:t>
            </a:r>
          </a:p>
          <a:p>
            <a:r>
              <a:rPr lang="fr-FR" i="0" kern="0" dirty="0"/>
              <a:t>Si les données sont assez homogènes, on pratique un simple centrage.</a:t>
            </a:r>
          </a:p>
          <a:p>
            <a:r>
              <a:rPr lang="fr-FR" i="0" kern="0" dirty="0"/>
              <a:t>Si les données sont assez hétérogènes, le centrer-réduire est obligatoire (ramène la moyenne à  0 et l’écart-type à 1) ce qui donne une ACP normée.</a:t>
            </a:r>
          </a:p>
          <a:p>
            <a:endParaRPr lang="fr-FR" kern="0" dirty="0"/>
          </a:p>
          <a:p>
            <a:endParaRPr lang="fr-FR" kern="0" dirty="0"/>
          </a:p>
        </p:txBody>
      </p:sp>
      <p:sp>
        <p:nvSpPr>
          <p:cNvPr id="14" name="Espace réservé du texte 2">
            <a:extLst>
              <a:ext uri="{FF2B5EF4-FFF2-40B4-BE49-F238E27FC236}">
                <a16:creationId xmlns:a16="http://schemas.microsoft.com/office/drawing/2014/main" id="{89CCC748-EBC1-4DCB-A8E2-FA371A545B9A}"/>
              </a:ext>
            </a:extLst>
          </p:cNvPr>
          <p:cNvSpPr txBox="1">
            <a:spLocks/>
          </p:cNvSpPr>
          <p:nvPr/>
        </p:nvSpPr>
        <p:spPr bwMode="auto">
          <a:xfrm>
            <a:off x="285997" y="3957647"/>
            <a:ext cx="11620004" cy="1938992"/>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285750" indent="-285750">
              <a:buFont typeface="Arial" panose="020B0604020202020204" pitchFamily="34" charset="0"/>
              <a:buChar char="•"/>
            </a:pPr>
            <a:r>
              <a:rPr lang="fr-FR" i="0" kern="0" dirty="0"/>
              <a:t>L’ACP normée consiste en :</a:t>
            </a:r>
          </a:p>
          <a:p>
            <a:endParaRPr lang="fr-FR" i="0" kern="0" dirty="0"/>
          </a:p>
          <a:p>
            <a:pPr marL="742950" lvl="1" indent="-285750">
              <a:buFont typeface="Arial" panose="020B0604020202020204" pitchFamily="34" charset="0"/>
              <a:buChar char="•"/>
            </a:pPr>
            <a:r>
              <a:rPr lang="fr-FR" b="1" kern="0" dirty="0"/>
              <a:t>Variables centrées réduites</a:t>
            </a:r>
          </a:p>
          <a:p>
            <a:pPr marL="742950" lvl="1" indent="-285750">
              <a:buFont typeface="Arial" panose="020B0604020202020204" pitchFamily="34" charset="0"/>
              <a:buChar char="•"/>
            </a:pPr>
            <a:r>
              <a:rPr lang="fr-FR" b="1" kern="0" dirty="0"/>
              <a:t>Projections orthogonales</a:t>
            </a:r>
          </a:p>
          <a:p>
            <a:pPr marL="742950" lvl="1" indent="-285750">
              <a:buFont typeface="Arial" panose="020B0604020202020204" pitchFamily="34" charset="0"/>
              <a:buChar char="•"/>
            </a:pPr>
            <a:r>
              <a:rPr lang="fr-FR" b="1" kern="0" dirty="0"/>
              <a:t>Méthode des moindres carrés </a:t>
            </a:r>
          </a:p>
          <a:p>
            <a:endParaRPr lang="fr-FR" kern="0" dirty="0"/>
          </a:p>
        </p:txBody>
      </p:sp>
    </p:spTree>
    <p:extLst>
      <p:ext uri="{BB962C8B-B14F-4D97-AF65-F5344CB8AC3E}">
        <p14:creationId xmlns:p14="http://schemas.microsoft.com/office/powerpoint/2010/main" val="2362975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2" grpId="0"/>
      <p:bldP spid="13" grpId="0"/>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BE6F32-DE37-42B6-9032-E634C83EA932}"/>
              </a:ext>
            </a:extLst>
          </p:cNvPr>
          <p:cNvSpPr>
            <a:spLocks noGrp="1"/>
          </p:cNvSpPr>
          <p:nvPr>
            <p:ph type="title"/>
          </p:nvPr>
        </p:nvSpPr>
        <p:spPr>
          <a:xfrm>
            <a:off x="285299" y="324273"/>
            <a:ext cx="10510837" cy="277812"/>
          </a:xfrm>
        </p:spPr>
        <p:txBody>
          <a:bodyPr/>
          <a:lstStyle/>
          <a:p>
            <a:pPr algn="l"/>
            <a:r>
              <a:rPr lang="fr-FR" b="1" i="0" dirty="0"/>
              <a:t>ACP 5 : détermination des axes factoriels</a:t>
            </a:r>
          </a:p>
        </p:txBody>
      </p:sp>
      <p:sp>
        <p:nvSpPr>
          <p:cNvPr id="3" name="Espace réservé du texte 2">
            <a:extLst>
              <a:ext uri="{FF2B5EF4-FFF2-40B4-BE49-F238E27FC236}">
                <a16:creationId xmlns:a16="http://schemas.microsoft.com/office/drawing/2014/main" id="{0697B15A-AA0E-4AEA-8936-52897B655AEC}"/>
              </a:ext>
            </a:extLst>
          </p:cNvPr>
          <p:cNvSpPr>
            <a:spLocks noGrp="1"/>
          </p:cNvSpPr>
          <p:nvPr>
            <p:ph type="body" idx="1"/>
          </p:nvPr>
        </p:nvSpPr>
        <p:spPr>
          <a:xfrm>
            <a:off x="285299" y="812625"/>
            <a:ext cx="11476066" cy="553998"/>
          </a:xfrm>
        </p:spPr>
        <p:txBody>
          <a:bodyPr/>
          <a:lstStyle/>
          <a:p>
            <a:r>
              <a:rPr lang="fr-FR" i="0" dirty="0"/>
              <a:t>La matrice de données D (individus variables) est une matrice à n lignes et p colonnes. A cette matrice on associe une matrice D’ (matrice transposée). </a:t>
            </a:r>
          </a:p>
        </p:txBody>
      </p:sp>
      <p:sp>
        <p:nvSpPr>
          <p:cNvPr id="4" name="Espace réservé du pied de page 6">
            <a:extLst>
              <a:ext uri="{FF2B5EF4-FFF2-40B4-BE49-F238E27FC236}">
                <a16:creationId xmlns:a16="http://schemas.microsoft.com/office/drawing/2014/main" id="{EE6B570A-8A91-4D43-9A25-AB532CF89178}"/>
              </a:ext>
            </a:extLst>
          </p:cNvPr>
          <p:cNvSpPr txBox="1">
            <a:spLocks/>
          </p:cNvSpPr>
          <p:nvPr/>
        </p:nvSpPr>
        <p:spPr bwMode="auto">
          <a:xfrm>
            <a:off x="664499" y="6449837"/>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15" name="Espace réservé du texte 2">
            <a:extLst>
              <a:ext uri="{FF2B5EF4-FFF2-40B4-BE49-F238E27FC236}">
                <a16:creationId xmlns:a16="http://schemas.microsoft.com/office/drawing/2014/main" id="{49DDACA5-B2E2-46C2-BC2C-375C04B861F8}"/>
              </a:ext>
            </a:extLst>
          </p:cNvPr>
          <p:cNvSpPr txBox="1">
            <a:spLocks/>
          </p:cNvSpPr>
          <p:nvPr/>
        </p:nvSpPr>
        <p:spPr bwMode="auto">
          <a:xfrm>
            <a:off x="286697" y="1812314"/>
            <a:ext cx="11476066" cy="1218795"/>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fr-FR" kern="0" dirty="0"/>
              <a:t>En faisant le produit de D’.D on obtient une matrice carrée, symétrique d’ordre p appelée matrice d’inertie, notée T</a:t>
            </a:r>
          </a:p>
          <a:p>
            <a:r>
              <a:rPr lang="fr-FR" kern="0" dirty="0"/>
              <a:t> </a:t>
            </a:r>
          </a:p>
          <a:p>
            <a:endParaRPr lang="fr-FR" kern="0" dirty="0"/>
          </a:p>
        </p:txBody>
      </p:sp>
      <p:sp>
        <p:nvSpPr>
          <p:cNvPr id="16" name="Espace réservé du texte 2">
            <a:extLst>
              <a:ext uri="{FF2B5EF4-FFF2-40B4-BE49-F238E27FC236}">
                <a16:creationId xmlns:a16="http://schemas.microsoft.com/office/drawing/2014/main" id="{D3292187-032F-49BE-9F84-11FD22A17370}"/>
              </a:ext>
            </a:extLst>
          </p:cNvPr>
          <p:cNvSpPr txBox="1">
            <a:spLocks/>
          </p:cNvSpPr>
          <p:nvPr/>
        </p:nvSpPr>
        <p:spPr bwMode="auto">
          <a:xfrm>
            <a:off x="279706" y="2795225"/>
            <a:ext cx="11476066" cy="886397"/>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fr-FR" kern="0" dirty="0"/>
              <a:t>Toute l’ACP repose sur du calcul matriciel. Les axes sont définis par des vecteurs propres et valeurs propres que nous définissons maintenant </a:t>
            </a:r>
          </a:p>
          <a:p>
            <a:r>
              <a:rPr lang="fr-FR" kern="0" dirty="0"/>
              <a:t>Un vecteur propre est un vecteur tel que T.V=µV où µ est une valeur propre</a:t>
            </a:r>
          </a:p>
        </p:txBody>
      </p:sp>
      <p:sp>
        <p:nvSpPr>
          <p:cNvPr id="17" name="Espace réservé du texte 2">
            <a:extLst>
              <a:ext uri="{FF2B5EF4-FFF2-40B4-BE49-F238E27FC236}">
                <a16:creationId xmlns:a16="http://schemas.microsoft.com/office/drawing/2014/main" id="{59043890-C0AA-435D-A487-2866EE226B8C}"/>
              </a:ext>
            </a:extLst>
          </p:cNvPr>
          <p:cNvSpPr txBox="1">
            <a:spLocks/>
          </p:cNvSpPr>
          <p:nvPr/>
        </p:nvSpPr>
        <p:spPr bwMode="auto">
          <a:xfrm>
            <a:off x="247548" y="4096918"/>
            <a:ext cx="11476066" cy="553998"/>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fr-FR" kern="0" dirty="0"/>
              <a:t>Pour bien faire comprendre la méthode de calculs, nous allons détaillé la méthode sur un espace à deux dimensions </a:t>
            </a:r>
          </a:p>
        </p:txBody>
      </p:sp>
    </p:spTree>
    <p:extLst>
      <p:ext uri="{BB962C8B-B14F-4D97-AF65-F5344CB8AC3E}">
        <p14:creationId xmlns:p14="http://schemas.microsoft.com/office/powerpoint/2010/main" val="2068437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5" grpId="0"/>
      <p:bldP spid="16" grpId="0"/>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BE6F32-DE37-42B6-9032-E634C83EA932}"/>
              </a:ext>
            </a:extLst>
          </p:cNvPr>
          <p:cNvSpPr>
            <a:spLocks noGrp="1"/>
          </p:cNvSpPr>
          <p:nvPr>
            <p:ph type="title"/>
          </p:nvPr>
        </p:nvSpPr>
        <p:spPr>
          <a:xfrm>
            <a:off x="285299" y="324273"/>
            <a:ext cx="10510837" cy="277812"/>
          </a:xfrm>
        </p:spPr>
        <p:txBody>
          <a:bodyPr/>
          <a:lstStyle/>
          <a:p>
            <a:pPr algn="l"/>
            <a:r>
              <a:rPr lang="fr-FR" b="1" i="0" dirty="0"/>
              <a:t>ACP 6 : exemple de calcul des axes factoriels</a:t>
            </a:r>
          </a:p>
        </p:txBody>
      </p:sp>
      <p:sp>
        <p:nvSpPr>
          <p:cNvPr id="4" name="Espace réservé du pied de page 6">
            <a:extLst>
              <a:ext uri="{FF2B5EF4-FFF2-40B4-BE49-F238E27FC236}">
                <a16:creationId xmlns:a16="http://schemas.microsoft.com/office/drawing/2014/main" id="{EE6B570A-8A91-4D43-9A25-AB532CF89178}"/>
              </a:ext>
            </a:extLst>
          </p:cNvPr>
          <p:cNvSpPr txBox="1">
            <a:spLocks/>
          </p:cNvSpPr>
          <p:nvPr/>
        </p:nvSpPr>
        <p:spPr bwMode="auto">
          <a:xfrm>
            <a:off x="664499" y="6449837"/>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mc:AlternateContent xmlns:mc="http://schemas.openxmlformats.org/markup-compatibility/2006" xmlns:a14="http://schemas.microsoft.com/office/drawing/2010/main">
        <mc:Choice Requires="a14">
          <p:sp>
            <p:nvSpPr>
              <p:cNvPr id="17" name="Espace réservé du texte 2">
                <a:extLst>
                  <a:ext uri="{FF2B5EF4-FFF2-40B4-BE49-F238E27FC236}">
                    <a16:creationId xmlns:a16="http://schemas.microsoft.com/office/drawing/2014/main" id="{59043890-C0AA-435D-A487-2866EE226B8C}"/>
                  </a:ext>
                </a:extLst>
              </p:cNvPr>
              <p:cNvSpPr txBox="1">
                <a:spLocks/>
              </p:cNvSpPr>
              <p:nvPr/>
            </p:nvSpPr>
            <p:spPr bwMode="auto">
              <a:xfrm>
                <a:off x="357966" y="924422"/>
                <a:ext cx="11476066" cy="2104935"/>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fr-FR" kern="0" dirty="0"/>
                  <a:t>Soit la matrice symétrique T suivante :</a:t>
                </a:r>
              </a:p>
              <a:p>
                <a14:m>
                  <m:oMath xmlns:m="http://schemas.openxmlformats.org/officeDocument/2006/math">
                    <m:r>
                      <a:rPr lang="fr-FR" b="0" i="1" kern="0" smtClean="0">
                        <a:latin typeface="Cambria Math" panose="02040503050406030204" pitchFamily="18" charset="0"/>
                      </a:rPr>
                      <m:t>(</m:t>
                    </m:r>
                    <m:m>
                      <m:mPr>
                        <m:mcs>
                          <m:mc>
                            <m:mcPr>
                              <m:count m:val="2"/>
                              <m:mcJc m:val="center"/>
                            </m:mcPr>
                          </m:mc>
                        </m:mcs>
                        <m:ctrlPr>
                          <a:rPr lang="fr-FR" b="0" i="1" kern="0" smtClean="0">
                            <a:latin typeface="Cambria Math" panose="02040503050406030204" pitchFamily="18" charset="0"/>
                          </a:rPr>
                        </m:ctrlPr>
                      </m:mPr>
                      <m:mr>
                        <m:e>
                          <m:r>
                            <m:rPr>
                              <m:brk m:alnAt="7"/>
                            </m:rPr>
                            <a:rPr lang="fr-FR" b="0" i="1" kern="0" smtClean="0">
                              <a:latin typeface="Cambria Math" panose="02040503050406030204" pitchFamily="18" charset="0"/>
                            </a:rPr>
                            <m:t>1</m:t>
                          </m:r>
                        </m:e>
                        <m:e>
                          <m:r>
                            <a:rPr lang="fr-FR" b="0" i="1" kern="0" smtClean="0">
                              <a:latin typeface="Cambria Math" panose="02040503050406030204" pitchFamily="18" charset="0"/>
                            </a:rPr>
                            <m:t>2</m:t>
                          </m:r>
                        </m:e>
                      </m:mr>
                      <m:mr>
                        <m:e>
                          <m:r>
                            <a:rPr lang="fr-FR" b="0" i="1" kern="0" smtClean="0">
                              <a:latin typeface="Cambria Math" panose="02040503050406030204" pitchFamily="18" charset="0"/>
                            </a:rPr>
                            <m:t>2</m:t>
                          </m:r>
                        </m:e>
                        <m:e>
                          <m:r>
                            <a:rPr lang="fr-FR" b="0" i="1" kern="0" smtClean="0">
                              <a:latin typeface="Cambria Math" panose="02040503050406030204" pitchFamily="18" charset="0"/>
                            </a:rPr>
                            <m:t>1</m:t>
                          </m:r>
                        </m:e>
                      </m:mr>
                    </m:m>
                  </m:oMath>
                </a14:m>
                <a:r>
                  <a:rPr lang="fr-FR" kern="0" dirty="0"/>
                  <a:t>)</a:t>
                </a:r>
              </a:p>
              <a:p>
                <a:endParaRPr lang="fr-FR" kern="0" dirty="0"/>
              </a:p>
              <a:p>
                <a:r>
                  <a:rPr lang="fr-FR" kern="0" dirty="0"/>
                  <a:t>Pour trouver la valeur propre µ, on résout le système T.V=µV</a:t>
                </a:r>
              </a:p>
              <a:p>
                <a14:m>
                  <m:oMath xmlns:m="http://schemas.openxmlformats.org/officeDocument/2006/math">
                    <m:r>
                      <a:rPr lang="fr-FR" b="0" i="1" kern="0" smtClean="0">
                        <a:latin typeface="Cambria Math" panose="02040503050406030204" pitchFamily="18" charset="0"/>
                      </a:rPr>
                      <m:t>𝑇</m:t>
                    </m:r>
                    <m:r>
                      <a:rPr lang="fr-FR" b="0" i="1" kern="0" smtClean="0">
                        <a:latin typeface="Cambria Math" panose="02040503050406030204" pitchFamily="18" charset="0"/>
                      </a:rPr>
                      <m:t>−</m:t>
                    </m:r>
                  </m:oMath>
                </a14:m>
                <a:r>
                  <a:rPr lang="fr-FR" kern="0" dirty="0"/>
                  <a:t> µI=(</a:t>
                </a:r>
                <a14:m>
                  <m:oMath xmlns:m="http://schemas.openxmlformats.org/officeDocument/2006/math">
                    <m:m>
                      <m:mPr>
                        <m:mcs>
                          <m:mc>
                            <m:mcPr>
                              <m:count m:val="2"/>
                              <m:mcJc m:val="center"/>
                            </m:mcPr>
                          </m:mc>
                        </m:mcs>
                        <m:ctrlPr>
                          <a:rPr lang="fr-FR" i="1" kern="0" smtClean="0">
                            <a:latin typeface="Cambria Math" panose="02040503050406030204" pitchFamily="18" charset="0"/>
                          </a:rPr>
                        </m:ctrlPr>
                      </m:mPr>
                      <m:mr>
                        <m:e>
                          <m:r>
                            <m:rPr>
                              <m:brk m:alnAt="7"/>
                            </m:rPr>
                            <a:rPr lang="fr-FR" b="0" i="1" kern="0" smtClean="0">
                              <a:latin typeface="Cambria Math" panose="02040503050406030204" pitchFamily="18" charset="0"/>
                            </a:rPr>
                            <m:t>1</m:t>
                          </m:r>
                        </m:e>
                        <m:e>
                          <m:r>
                            <a:rPr lang="fr-FR" b="0" i="1" kern="0" smtClean="0">
                              <a:latin typeface="Cambria Math" panose="02040503050406030204" pitchFamily="18" charset="0"/>
                            </a:rPr>
                            <m:t>2</m:t>
                          </m:r>
                        </m:e>
                      </m:mr>
                      <m:mr>
                        <m:e>
                          <m:r>
                            <a:rPr lang="fr-FR" b="0" i="1" kern="0" smtClean="0">
                              <a:latin typeface="Cambria Math" panose="02040503050406030204" pitchFamily="18" charset="0"/>
                            </a:rPr>
                            <m:t>2</m:t>
                          </m:r>
                        </m:e>
                        <m:e>
                          <m:r>
                            <a:rPr lang="fr-FR" b="0" i="1" kern="0" smtClean="0">
                              <a:latin typeface="Cambria Math" panose="02040503050406030204" pitchFamily="18" charset="0"/>
                            </a:rPr>
                            <m:t>1</m:t>
                          </m:r>
                        </m:e>
                      </m:mr>
                    </m:m>
                    <m:r>
                      <a:rPr lang="fr-FR" b="0" i="1" kern="0" smtClean="0">
                        <a:latin typeface="Cambria Math" panose="02040503050406030204" pitchFamily="18" charset="0"/>
                      </a:rPr>
                      <m:t>)−</m:t>
                    </m:r>
                    <m:r>
                      <a:rPr lang="fr-FR" b="0" i="1" kern="0" smtClean="0">
                        <a:latin typeface="Cambria Math" panose="02040503050406030204" pitchFamily="18" charset="0"/>
                        <a:ea typeface="Cambria Math" panose="02040503050406030204" pitchFamily="18" charset="0"/>
                      </a:rPr>
                      <m:t>𝜇</m:t>
                    </m:r>
                    <m:d>
                      <m:dPr>
                        <m:ctrlPr>
                          <a:rPr lang="fr-FR" b="0" i="1" kern="0" smtClean="0">
                            <a:latin typeface="Cambria Math" panose="02040503050406030204" pitchFamily="18" charset="0"/>
                            <a:ea typeface="Cambria Math" panose="02040503050406030204" pitchFamily="18" charset="0"/>
                          </a:rPr>
                        </m:ctrlPr>
                      </m:dPr>
                      <m:e>
                        <m:m>
                          <m:mPr>
                            <m:mcs>
                              <m:mc>
                                <m:mcPr>
                                  <m:count m:val="2"/>
                                  <m:mcJc m:val="center"/>
                                </m:mcPr>
                              </m:mc>
                            </m:mcs>
                            <m:ctrlPr>
                              <a:rPr lang="fr-FR" b="0" i="1" kern="0" smtClean="0">
                                <a:latin typeface="Cambria Math" panose="02040503050406030204" pitchFamily="18" charset="0"/>
                                <a:ea typeface="Cambria Math" panose="02040503050406030204" pitchFamily="18" charset="0"/>
                              </a:rPr>
                            </m:ctrlPr>
                          </m:mPr>
                          <m:mr>
                            <m:e>
                              <m:r>
                                <m:rPr>
                                  <m:brk m:alnAt="7"/>
                                </m:rPr>
                                <a:rPr lang="fr-FR" b="0" i="1" kern="0" smtClean="0">
                                  <a:latin typeface="Cambria Math" panose="02040503050406030204" pitchFamily="18" charset="0"/>
                                  <a:ea typeface="Cambria Math" panose="02040503050406030204" pitchFamily="18" charset="0"/>
                                </a:rPr>
                                <m:t>1</m:t>
                              </m:r>
                            </m:e>
                            <m:e>
                              <m:r>
                                <a:rPr lang="fr-FR" b="0" i="1" kern="0" smtClean="0">
                                  <a:latin typeface="Cambria Math" panose="02040503050406030204" pitchFamily="18" charset="0"/>
                                  <a:ea typeface="Cambria Math" panose="02040503050406030204" pitchFamily="18" charset="0"/>
                                </a:rPr>
                                <m:t>0</m:t>
                              </m:r>
                            </m:e>
                          </m:mr>
                          <m:mr>
                            <m:e>
                              <m:r>
                                <a:rPr lang="fr-FR" b="0" i="1" kern="0" smtClean="0">
                                  <a:latin typeface="Cambria Math" panose="02040503050406030204" pitchFamily="18" charset="0"/>
                                  <a:ea typeface="Cambria Math" panose="02040503050406030204" pitchFamily="18" charset="0"/>
                                </a:rPr>
                                <m:t>0</m:t>
                              </m:r>
                            </m:e>
                            <m:e>
                              <m:r>
                                <a:rPr lang="fr-FR" b="0" i="1" kern="0" smtClean="0">
                                  <a:latin typeface="Cambria Math" panose="02040503050406030204" pitchFamily="18" charset="0"/>
                                  <a:ea typeface="Cambria Math" panose="02040503050406030204" pitchFamily="18" charset="0"/>
                                </a:rPr>
                                <m:t>1</m:t>
                              </m:r>
                            </m:e>
                          </m:mr>
                        </m:m>
                      </m:e>
                    </m:d>
                    <m:r>
                      <a:rPr lang="fr-FR" b="0" i="1" kern="0" smtClean="0">
                        <a:latin typeface="Cambria Math" panose="02040503050406030204" pitchFamily="18" charset="0"/>
                        <a:ea typeface="Cambria Math" panose="02040503050406030204" pitchFamily="18" charset="0"/>
                      </a:rPr>
                      <m:t>=(</m:t>
                    </m:r>
                    <m:m>
                      <m:mPr>
                        <m:mcs>
                          <m:mc>
                            <m:mcPr>
                              <m:count m:val="2"/>
                              <m:mcJc m:val="center"/>
                            </m:mcPr>
                          </m:mc>
                        </m:mcs>
                        <m:ctrlPr>
                          <a:rPr lang="fr-FR" b="0" i="1" kern="0" smtClean="0">
                            <a:latin typeface="Cambria Math" panose="02040503050406030204" pitchFamily="18" charset="0"/>
                            <a:ea typeface="Cambria Math" panose="02040503050406030204" pitchFamily="18" charset="0"/>
                          </a:rPr>
                        </m:ctrlPr>
                      </m:mPr>
                      <m:mr>
                        <m:e>
                          <m:r>
                            <m:rPr>
                              <m:brk m:alnAt="7"/>
                            </m:rPr>
                            <a:rPr lang="fr-FR" b="0" i="1" kern="0" smtClean="0">
                              <a:latin typeface="Cambria Math" panose="02040503050406030204" pitchFamily="18" charset="0"/>
                              <a:ea typeface="Cambria Math" panose="02040503050406030204" pitchFamily="18" charset="0"/>
                            </a:rPr>
                            <m:t>1</m:t>
                          </m:r>
                          <m:r>
                            <a:rPr lang="fr-FR" b="0" i="1" kern="0" smtClean="0">
                              <a:latin typeface="Cambria Math" panose="02040503050406030204" pitchFamily="18" charset="0"/>
                              <a:ea typeface="Cambria Math" panose="02040503050406030204" pitchFamily="18" charset="0"/>
                            </a:rPr>
                            <m:t>−</m:t>
                          </m:r>
                          <m:r>
                            <a:rPr lang="fr-FR" b="0" i="1" kern="0" smtClean="0">
                              <a:latin typeface="Cambria Math" panose="02040503050406030204" pitchFamily="18" charset="0"/>
                              <a:ea typeface="Cambria Math" panose="02040503050406030204" pitchFamily="18" charset="0"/>
                            </a:rPr>
                            <m:t>𝜇</m:t>
                          </m:r>
                        </m:e>
                        <m:e>
                          <m:r>
                            <a:rPr lang="fr-FR" b="0" i="1" kern="0" smtClean="0">
                              <a:latin typeface="Cambria Math" panose="02040503050406030204" pitchFamily="18" charset="0"/>
                              <a:ea typeface="Cambria Math" panose="02040503050406030204" pitchFamily="18" charset="0"/>
                            </a:rPr>
                            <m:t>2</m:t>
                          </m:r>
                        </m:e>
                      </m:mr>
                      <m:mr>
                        <m:e>
                          <m:r>
                            <a:rPr lang="fr-FR" b="0" i="1" kern="0" smtClean="0">
                              <a:latin typeface="Cambria Math" panose="02040503050406030204" pitchFamily="18" charset="0"/>
                              <a:ea typeface="Cambria Math" panose="02040503050406030204" pitchFamily="18" charset="0"/>
                            </a:rPr>
                            <m:t>2</m:t>
                          </m:r>
                        </m:e>
                        <m:e>
                          <m:r>
                            <a:rPr lang="fr-FR" b="0" i="1" kern="0" smtClean="0">
                              <a:latin typeface="Cambria Math" panose="02040503050406030204" pitchFamily="18" charset="0"/>
                              <a:ea typeface="Cambria Math" panose="02040503050406030204" pitchFamily="18" charset="0"/>
                            </a:rPr>
                            <m:t>1−</m:t>
                          </m:r>
                          <m:r>
                            <a:rPr lang="fr-FR" b="0" i="1" kern="0" smtClean="0">
                              <a:latin typeface="Cambria Math" panose="02040503050406030204" pitchFamily="18" charset="0"/>
                              <a:ea typeface="Cambria Math" panose="02040503050406030204" pitchFamily="18" charset="0"/>
                            </a:rPr>
                            <m:t>𝜇</m:t>
                          </m:r>
                        </m:e>
                      </m:mr>
                    </m:m>
                    <m:r>
                      <a:rPr lang="fr-FR" b="0" i="1" kern="0" smtClean="0">
                        <a:latin typeface="Cambria Math" panose="02040503050406030204" pitchFamily="18" charset="0"/>
                        <a:ea typeface="Cambria Math" panose="02040503050406030204" pitchFamily="18" charset="0"/>
                      </a:rPr>
                      <m:t>)</m:t>
                    </m:r>
                  </m:oMath>
                </a14:m>
                <a:endParaRPr lang="fr-FR" kern="0" dirty="0"/>
              </a:p>
            </p:txBody>
          </p:sp>
        </mc:Choice>
        <mc:Fallback xmlns="">
          <p:sp>
            <p:nvSpPr>
              <p:cNvPr id="17" name="Espace réservé du texte 2">
                <a:extLst>
                  <a:ext uri="{FF2B5EF4-FFF2-40B4-BE49-F238E27FC236}">
                    <a16:creationId xmlns:a16="http://schemas.microsoft.com/office/drawing/2014/main" id="{59043890-C0AA-435D-A487-2866EE226B8C}"/>
                  </a:ext>
                </a:extLst>
              </p:cNvPr>
              <p:cNvSpPr txBox="1">
                <a:spLocks noRot="1" noChangeAspect="1" noMove="1" noResize="1" noEditPoints="1" noAdjustHandles="1" noChangeArrowheads="1" noChangeShapeType="1" noTextEdit="1"/>
              </p:cNvSpPr>
              <p:nvPr/>
            </p:nvSpPr>
            <p:spPr bwMode="auto">
              <a:xfrm>
                <a:off x="357966" y="924422"/>
                <a:ext cx="11476066" cy="2104935"/>
              </a:xfrm>
              <a:prstGeom prst="rect">
                <a:avLst/>
              </a:prstGeom>
              <a:blipFill>
                <a:blip r:embed="rId2"/>
                <a:stretch>
                  <a:fillRect l="-1275" t="-3768" b="-290"/>
                </a:stretch>
              </a:blipFill>
              <a:ln w="9525">
                <a:noFill/>
                <a:miter lim="800000"/>
                <a:headEnd/>
                <a:tailEnd/>
              </a:ln>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0" name="Espace réservé du texte 2">
                <a:extLst>
                  <a:ext uri="{FF2B5EF4-FFF2-40B4-BE49-F238E27FC236}">
                    <a16:creationId xmlns:a16="http://schemas.microsoft.com/office/drawing/2014/main" id="{CC90DCE3-3538-4117-AC0B-13B4ED4EF2CF}"/>
                  </a:ext>
                </a:extLst>
              </p:cNvPr>
              <p:cNvSpPr txBox="1">
                <a:spLocks/>
              </p:cNvSpPr>
              <p:nvPr/>
            </p:nvSpPr>
            <p:spPr bwMode="auto">
              <a:xfrm>
                <a:off x="285299" y="3351695"/>
                <a:ext cx="11476066" cy="276999"/>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fr-FR" kern="0" dirty="0" err="1"/>
                  <a:t>Det</a:t>
                </a:r>
                <a:r>
                  <a:rPr lang="fr-FR" kern="0" dirty="0"/>
                  <a:t> (</a:t>
                </a:r>
                <a14:m>
                  <m:oMath xmlns:m="http://schemas.openxmlformats.org/officeDocument/2006/math">
                    <m:r>
                      <a:rPr lang="fr-FR" kern="0">
                        <a:latin typeface="Cambria Math" panose="02040503050406030204" pitchFamily="18" charset="0"/>
                      </a:rPr>
                      <m:t>𝑇</m:t>
                    </m:r>
                    <m:r>
                      <a:rPr lang="fr-FR" kern="0">
                        <a:latin typeface="Cambria Math" panose="02040503050406030204" pitchFamily="18" charset="0"/>
                      </a:rPr>
                      <m:t>−</m:t>
                    </m:r>
                  </m:oMath>
                </a14:m>
                <a:r>
                  <a:rPr lang="fr-FR" kern="0" dirty="0"/>
                  <a:t> µI)=(1- µ)</a:t>
                </a:r>
                <a:r>
                  <a:rPr lang="fr-FR" kern="0" baseline="30000" dirty="0"/>
                  <a:t>2</a:t>
                </a:r>
                <a:r>
                  <a:rPr lang="fr-FR" kern="0" dirty="0"/>
                  <a:t>-4=(-1-µ)(3-µ)=0</a:t>
                </a:r>
              </a:p>
            </p:txBody>
          </p:sp>
        </mc:Choice>
        <mc:Fallback xmlns="">
          <p:sp>
            <p:nvSpPr>
              <p:cNvPr id="10" name="Espace réservé du texte 2">
                <a:extLst>
                  <a:ext uri="{FF2B5EF4-FFF2-40B4-BE49-F238E27FC236}">
                    <a16:creationId xmlns:a16="http://schemas.microsoft.com/office/drawing/2014/main" id="{CC90DCE3-3538-4117-AC0B-13B4ED4EF2CF}"/>
                  </a:ext>
                </a:extLst>
              </p:cNvPr>
              <p:cNvSpPr txBox="1">
                <a:spLocks noRot="1" noChangeAspect="1" noMove="1" noResize="1" noEditPoints="1" noAdjustHandles="1" noChangeArrowheads="1" noChangeShapeType="1" noTextEdit="1"/>
              </p:cNvSpPr>
              <p:nvPr/>
            </p:nvSpPr>
            <p:spPr bwMode="auto">
              <a:xfrm>
                <a:off x="285299" y="3351695"/>
                <a:ext cx="11476066" cy="276999"/>
              </a:xfrm>
              <a:prstGeom prst="rect">
                <a:avLst/>
              </a:prstGeom>
              <a:blipFill>
                <a:blip r:embed="rId3"/>
                <a:stretch>
                  <a:fillRect l="-1275" t="-28889" b="-51111"/>
                </a:stretch>
              </a:blipFill>
              <a:ln w="9525">
                <a:noFill/>
                <a:miter lim="800000"/>
                <a:headEnd/>
                <a:tailEnd/>
              </a:ln>
            </p:spPr>
            <p:txBody>
              <a:bodyPr/>
              <a:lstStyle/>
              <a:p>
                <a:r>
                  <a:rPr lang="fr-FR">
                    <a:noFill/>
                  </a:rPr>
                  <a:t> </a:t>
                </a:r>
              </a:p>
            </p:txBody>
          </p:sp>
        </mc:Fallback>
      </mc:AlternateContent>
      <p:sp>
        <p:nvSpPr>
          <p:cNvPr id="12" name="Espace réservé du texte 2">
            <a:extLst>
              <a:ext uri="{FF2B5EF4-FFF2-40B4-BE49-F238E27FC236}">
                <a16:creationId xmlns:a16="http://schemas.microsoft.com/office/drawing/2014/main" id="{137B98BC-261F-4FF7-913D-B80970B4D13B}"/>
              </a:ext>
            </a:extLst>
          </p:cNvPr>
          <p:cNvSpPr txBox="1">
            <a:spLocks/>
          </p:cNvSpPr>
          <p:nvPr/>
        </p:nvSpPr>
        <p:spPr bwMode="auto">
          <a:xfrm>
            <a:off x="244752" y="3848044"/>
            <a:ext cx="11476066" cy="941796"/>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lvl1pPr algn="l" rtl="0" eaLnBrk="0" fontAlgn="base" hangingPunct="0">
              <a:spcBef>
                <a:spcPct val="20000"/>
              </a:spcBef>
              <a:spcAft>
                <a:spcPct val="0"/>
              </a:spcAft>
              <a:defRPr sz="1800" b="0" i="1">
                <a:solidFill>
                  <a:schemeClr val="tx1"/>
                </a:solidFill>
                <a:latin typeface="Arial"/>
                <a:ea typeface="+mn-ea"/>
                <a:cs typeface="Arial"/>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fr-FR" kern="0" dirty="0"/>
              <a:t>La résolution de cette équation donne µ=-1 et µ=3</a:t>
            </a:r>
          </a:p>
          <a:p>
            <a:r>
              <a:rPr lang="fr-FR" kern="0" dirty="0"/>
              <a:t>on résout alors les systèmes T.V=-V et T.V=3V </a:t>
            </a:r>
          </a:p>
          <a:p>
            <a:r>
              <a:rPr lang="fr-FR" kern="0" dirty="0"/>
              <a:t>Détaillons la résolution du deuxième système </a:t>
            </a:r>
          </a:p>
        </p:txBody>
      </p:sp>
    </p:spTree>
    <p:extLst>
      <p:ext uri="{BB962C8B-B14F-4D97-AF65-F5344CB8AC3E}">
        <p14:creationId xmlns:p14="http://schemas.microsoft.com/office/powerpoint/2010/main" val="23436337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BE6F32-DE37-42B6-9032-E634C83EA932}"/>
              </a:ext>
            </a:extLst>
          </p:cNvPr>
          <p:cNvSpPr>
            <a:spLocks noGrp="1"/>
          </p:cNvSpPr>
          <p:nvPr>
            <p:ph type="title"/>
          </p:nvPr>
        </p:nvSpPr>
        <p:spPr>
          <a:xfrm>
            <a:off x="285299" y="324273"/>
            <a:ext cx="10510837" cy="277812"/>
          </a:xfrm>
        </p:spPr>
        <p:txBody>
          <a:bodyPr/>
          <a:lstStyle/>
          <a:p>
            <a:pPr algn="l"/>
            <a:r>
              <a:rPr lang="fr-FR" b="1" i="0" dirty="0"/>
              <a:t>ACP 7 : exemple de calcul des axes factoriels</a:t>
            </a:r>
          </a:p>
        </p:txBody>
      </p:sp>
      <p:sp>
        <p:nvSpPr>
          <p:cNvPr id="4" name="Espace réservé du pied de page 6">
            <a:extLst>
              <a:ext uri="{FF2B5EF4-FFF2-40B4-BE49-F238E27FC236}">
                <a16:creationId xmlns:a16="http://schemas.microsoft.com/office/drawing/2014/main" id="{EE6B570A-8A91-4D43-9A25-AB532CF89178}"/>
              </a:ext>
            </a:extLst>
          </p:cNvPr>
          <p:cNvSpPr txBox="1">
            <a:spLocks/>
          </p:cNvSpPr>
          <p:nvPr/>
        </p:nvSpPr>
        <p:spPr bwMode="auto">
          <a:xfrm>
            <a:off x="664499" y="6449837"/>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mc:AlternateContent xmlns:mc="http://schemas.openxmlformats.org/markup-compatibility/2006" xmlns:a14="http://schemas.microsoft.com/office/drawing/2010/main">
        <mc:Choice Requires="a14">
          <p:sp>
            <p:nvSpPr>
              <p:cNvPr id="3" name="ZoneTexte 2">
                <a:extLst>
                  <a:ext uri="{FF2B5EF4-FFF2-40B4-BE49-F238E27FC236}">
                    <a16:creationId xmlns:a16="http://schemas.microsoft.com/office/drawing/2014/main" id="{3A547EE0-46D0-42B4-87AE-8BA3250442C9}"/>
                  </a:ext>
                </a:extLst>
              </p:cNvPr>
              <p:cNvSpPr txBox="1"/>
              <p:nvPr/>
            </p:nvSpPr>
            <p:spPr>
              <a:xfrm>
                <a:off x="578841" y="960539"/>
                <a:ext cx="1725344" cy="46012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d>
                        <m:dPr>
                          <m:ctrlPr>
                            <a:rPr lang="fr-FR" b="0" i="1" smtClean="0">
                              <a:latin typeface="Cambria Math" panose="02040503050406030204" pitchFamily="18" charset="0"/>
                            </a:rPr>
                          </m:ctrlPr>
                        </m:dPr>
                        <m:e>
                          <m:m>
                            <m:mPr>
                              <m:mcs>
                                <m:mc>
                                  <m:mcPr>
                                    <m:count m:val="2"/>
                                    <m:mcJc m:val="center"/>
                                  </m:mcPr>
                                </m:mc>
                              </m:mcs>
                              <m:ctrlPr>
                                <a:rPr lang="fr-FR" b="0" i="1" smtClean="0">
                                  <a:latin typeface="Cambria Math" panose="02040503050406030204" pitchFamily="18" charset="0"/>
                                </a:rPr>
                              </m:ctrlPr>
                            </m:mPr>
                            <m:mr>
                              <m:e>
                                <m:r>
                                  <m:rPr>
                                    <m:brk m:alnAt="7"/>
                                  </m:rPr>
                                  <a:rPr lang="fr-FR" b="0" i="1" smtClean="0">
                                    <a:latin typeface="Cambria Math" panose="02040503050406030204" pitchFamily="18" charset="0"/>
                                  </a:rPr>
                                  <m:t>1</m:t>
                                </m:r>
                              </m:e>
                              <m:e>
                                <m:r>
                                  <a:rPr lang="fr-FR" b="0" i="1" smtClean="0">
                                    <a:latin typeface="Cambria Math" panose="02040503050406030204" pitchFamily="18" charset="0"/>
                                  </a:rPr>
                                  <m:t>2</m:t>
                                </m:r>
                              </m:e>
                            </m:mr>
                            <m:mr>
                              <m:e>
                                <m:r>
                                  <a:rPr lang="fr-FR" b="0" i="1" smtClean="0">
                                    <a:latin typeface="Cambria Math" panose="02040503050406030204" pitchFamily="18" charset="0"/>
                                  </a:rPr>
                                  <m:t>2</m:t>
                                </m:r>
                              </m:e>
                              <m:e>
                                <m:r>
                                  <a:rPr lang="fr-FR" b="0" i="1" smtClean="0">
                                    <a:latin typeface="Cambria Math" panose="02040503050406030204" pitchFamily="18" charset="0"/>
                                  </a:rPr>
                                  <m:t>1</m:t>
                                </m:r>
                              </m:e>
                            </m:mr>
                          </m:m>
                        </m:e>
                      </m:d>
                      <m:r>
                        <a:rPr lang="fr-FR" b="0" i="1" smtClean="0">
                          <a:latin typeface="Cambria Math" panose="02040503050406030204" pitchFamily="18" charset="0"/>
                        </a:rPr>
                        <m:t>∗</m:t>
                      </m:r>
                      <m:r>
                        <a:rPr lang="fr-FR" b="0" i="1" smtClean="0">
                          <a:latin typeface="Cambria Math" panose="02040503050406030204" pitchFamily="18" charset="0"/>
                        </a:rPr>
                        <m:t>𝑉</m:t>
                      </m:r>
                      <m:r>
                        <a:rPr lang="fr-FR" b="0" i="1" smtClean="0">
                          <a:latin typeface="Cambria Math" panose="02040503050406030204" pitchFamily="18" charset="0"/>
                        </a:rPr>
                        <m:t>=3</m:t>
                      </m:r>
                      <m:r>
                        <a:rPr lang="fr-FR" b="0" i="1" smtClean="0">
                          <a:latin typeface="Cambria Math" panose="02040503050406030204" pitchFamily="18" charset="0"/>
                        </a:rPr>
                        <m:t>𝑉</m:t>
                      </m:r>
                    </m:oMath>
                  </m:oMathPara>
                </a14:m>
                <a:endParaRPr lang="fr-FR" dirty="0"/>
              </a:p>
            </p:txBody>
          </p:sp>
        </mc:Choice>
        <mc:Fallback xmlns="">
          <p:sp>
            <p:nvSpPr>
              <p:cNvPr id="3" name="ZoneTexte 2">
                <a:extLst>
                  <a:ext uri="{FF2B5EF4-FFF2-40B4-BE49-F238E27FC236}">
                    <a16:creationId xmlns:a16="http://schemas.microsoft.com/office/drawing/2014/main" id="{3A547EE0-46D0-42B4-87AE-8BA3250442C9}"/>
                  </a:ext>
                </a:extLst>
              </p:cNvPr>
              <p:cNvSpPr txBox="1">
                <a:spLocks noRot="1" noChangeAspect="1" noMove="1" noResize="1" noEditPoints="1" noAdjustHandles="1" noChangeArrowheads="1" noChangeShapeType="1" noTextEdit="1"/>
              </p:cNvSpPr>
              <p:nvPr/>
            </p:nvSpPr>
            <p:spPr>
              <a:xfrm>
                <a:off x="578841" y="960539"/>
                <a:ext cx="1725344" cy="460126"/>
              </a:xfrm>
              <a:prstGeom prst="rect">
                <a:avLst/>
              </a:prstGeom>
              <a:blipFill>
                <a:blip r:embed="rId2"/>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8" name="ZoneTexte 7">
                <a:extLst>
                  <a:ext uri="{FF2B5EF4-FFF2-40B4-BE49-F238E27FC236}">
                    <a16:creationId xmlns:a16="http://schemas.microsoft.com/office/drawing/2014/main" id="{344FC9ED-6A5E-45AD-A1BC-702267BF1D7E}"/>
                  </a:ext>
                </a:extLst>
              </p:cNvPr>
              <p:cNvSpPr txBox="1"/>
              <p:nvPr/>
            </p:nvSpPr>
            <p:spPr>
              <a:xfrm>
                <a:off x="578841" y="1779119"/>
                <a:ext cx="2306529" cy="50930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d>
                        <m:dPr>
                          <m:ctrlPr>
                            <a:rPr lang="fr-FR" b="0" i="1" smtClean="0">
                              <a:latin typeface="Cambria Math" panose="02040503050406030204" pitchFamily="18" charset="0"/>
                            </a:rPr>
                          </m:ctrlPr>
                        </m:dPr>
                        <m:e>
                          <m:m>
                            <m:mPr>
                              <m:mcs>
                                <m:mc>
                                  <m:mcPr>
                                    <m:count m:val="2"/>
                                    <m:mcJc m:val="center"/>
                                  </m:mcPr>
                                </m:mc>
                              </m:mcs>
                              <m:ctrlPr>
                                <a:rPr lang="fr-FR" b="0" i="1" smtClean="0">
                                  <a:latin typeface="Cambria Math" panose="02040503050406030204" pitchFamily="18" charset="0"/>
                                </a:rPr>
                              </m:ctrlPr>
                            </m:mPr>
                            <m:mr>
                              <m:e>
                                <m:r>
                                  <m:rPr>
                                    <m:brk m:alnAt="7"/>
                                  </m:rPr>
                                  <a:rPr lang="fr-FR" b="0" i="1" smtClean="0">
                                    <a:latin typeface="Cambria Math" panose="02040503050406030204" pitchFamily="18" charset="0"/>
                                  </a:rPr>
                                  <m:t>1</m:t>
                                </m:r>
                              </m:e>
                              <m:e>
                                <m:r>
                                  <a:rPr lang="fr-FR" b="0" i="1" smtClean="0">
                                    <a:latin typeface="Cambria Math" panose="02040503050406030204" pitchFamily="18" charset="0"/>
                                  </a:rPr>
                                  <m:t>2</m:t>
                                </m:r>
                              </m:e>
                            </m:mr>
                            <m:mr>
                              <m:e>
                                <m:r>
                                  <a:rPr lang="fr-FR" b="0" i="1" smtClean="0">
                                    <a:latin typeface="Cambria Math" panose="02040503050406030204" pitchFamily="18" charset="0"/>
                                  </a:rPr>
                                  <m:t>2</m:t>
                                </m:r>
                              </m:e>
                              <m:e>
                                <m:r>
                                  <a:rPr lang="fr-FR" b="0" i="1" smtClean="0">
                                    <a:latin typeface="Cambria Math" panose="02040503050406030204" pitchFamily="18" charset="0"/>
                                  </a:rPr>
                                  <m:t>1</m:t>
                                </m:r>
                              </m:e>
                            </m:mr>
                          </m:m>
                        </m:e>
                      </m:d>
                      <m:r>
                        <a:rPr lang="fr-FR" b="0" i="1" smtClean="0">
                          <a:latin typeface="Cambria Math" panose="02040503050406030204" pitchFamily="18" charset="0"/>
                        </a:rPr>
                        <m:t>∗(</m:t>
                      </m:r>
                      <m:m>
                        <m:mPr>
                          <m:mcs>
                            <m:mc>
                              <m:mcPr>
                                <m:count m:val="1"/>
                                <m:mcJc m:val="center"/>
                              </m:mcPr>
                            </m:mc>
                          </m:mcs>
                          <m:ctrlPr>
                            <a:rPr lang="fr-FR" b="0" i="1" smtClean="0">
                              <a:latin typeface="Cambria Math" panose="02040503050406030204" pitchFamily="18" charset="0"/>
                            </a:rPr>
                          </m:ctrlPr>
                        </m:mPr>
                        <m:mr>
                          <m:e>
                            <m:sSub>
                              <m:sSubPr>
                                <m:ctrlPr>
                                  <a:rPr lang="fr-FR" b="0" i="1" smtClean="0">
                                    <a:latin typeface="Cambria Math" panose="02040503050406030204" pitchFamily="18" charset="0"/>
                                  </a:rPr>
                                </m:ctrlPr>
                              </m:sSubPr>
                              <m:e>
                                <m:r>
                                  <a:rPr lang="fr-FR" b="0" i="1" smtClean="0">
                                    <a:latin typeface="Cambria Math" panose="02040503050406030204" pitchFamily="18" charset="0"/>
                                  </a:rPr>
                                  <m:t>𝑉</m:t>
                                </m:r>
                              </m:e>
                              <m:sub>
                                <m:r>
                                  <a:rPr lang="fr-FR" b="0" i="1" smtClean="0">
                                    <a:latin typeface="Cambria Math" panose="02040503050406030204" pitchFamily="18" charset="0"/>
                                  </a:rPr>
                                  <m:t>1</m:t>
                                </m:r>
                              </m:sub>
                            </m:sSub>
                          </m:e>
                        </m:mr>
                        <m:mr>
                          <m:e>
                            <m:sSub>
                              <m:sSubPr>
                                <m:ctrlPr>
                                  <a:rPr lang="fr-FR" b="0" i="1" smtClean="0">
                                    <a:latin typeface="Cambria Math" panose="02040503050406030204" pitchFamily="18" charset="0"/>
                                  </a:rPr>
                                </m:ctrlPr>
                              </m:sSubPr>
                              <m:e>
                                <m:r>
                                  <a:rPr lang="fr-FR" b="0" i="1" smtClean="0">
                                    <a:latin typeface="Cambria Math" panose="02040503050406030204" pitchFamily="18" charset="0"/>
                                  </a:rPr>
                                  <m:t>𝑉</m:t>
                                </m:r>
                              </m:e>
                              <m:sub>
                                <m:r>
                                  <a:rPr lang="fr-FR" b="0" i="1" smtClean="0">
                                    <a:latin typeface="Cambria Math" panose="02040503050406030204" pitchFamily="18" charset="0"/>
                                  </a:rPr>
                                  <m:t>2</m:t>
                                </m:r>
                              </m:sub>
                            </m:sSub>
                          </m:e>
                        </m:mr>
                      </m:m>
                      <m:r>
                        <a:rPr lang="fr-FR" b="0" i="1" smtClean="0">
                          <a:latin typeface="Cambria Math" panose="02040503050406030204" pitchFamily="18" charset="0"/>
                        </a:rPr>
                        <m:t>)=3(</m:t>
                      </m:r>
                      <m:m>
                        <m:mPr>
                          <m:mcs>
                            <m:mc>
                              <m:mcPr>
                                <m:count m:val="1"/>
                                <m:mcJc m:val="center"/>
                              </m:mcPr>
                            </m:mc>
                          </m:mcs>
                          <m:ctrlPr>
                            <a:rPr lang="fr-FR" b="0" i="1" smtClean="0">
                              <a:latin typeface="Cambria Math" panose="02040503050406030204" pitchFamily="18" charset="0"/>
                            </a:rPr>
                          </m:ctrlPr>
                        </m:mPr>
                        <m:mr>
                          <m:e>
                            <m:sSub>
                              <m:sSubPr>
                                <m:ctrlPr>
                                  <a:rPr lang="fr-FR" b="0" i="1" smtClean="0">
                                    <a:latin typeface="Cambria Math" panose="02040503050406030204" pitchFamily="18" charset="0"/>
                                  </a:rPr>
                                </m:ctrlPr>
                              </m:sSubPr>
                              <m:e>
                                <m:r>
                                  <a:rPr lang="fr-FR" b="0" i="1" smtClean="0">
                                    <a:latin typeface="Cambria Math" panose="02040503050406030204" pitchFamily="18" charset="0"/>
                                  </a:rPr>
                                  <m:t>𝑉</m:t>
                                </m:r>
                              </m:e>
                              <m:sub>
                                <m:r>
                                  <a:rPr lang="fr-FR" b="0" i="1" smtClean="0">
                                    <a:latin typeface="Cambria Math" panose="02040503050406030204" pitchFamily="18" charset="0"/>
                                  </a:rPr>
                                  <m:t>1</m:t>
                                </m:r>
                              </m:sub>
                            </m:sSub>
                          </m:e>
                        </m:mr>
                        <m:mr>
                          <m:e>
                            <m:sSub>
                              <m:sSubPr>
                                <m:ctrlPr>
                                  <a:rPr lang="fr-FR" b="0" i="1" smtClean="0">
                                    <a:latin typeface="Cambria Math" panose="02040503050406030204" pitchFamily="18" charset="0"/>
                                  </a:rPr>
                                </m:ctrlPr>
                              </m:sSubPr>
                              <m:e>
                                <m:r>
                                  <a:rPr lang="fr-FR" b="0" i="1" smtClean="0">
                                    <a:latin typeface="Cambria Math" panose="02040503050406030204" pitchFamily="18" charset="0"/>
                                  </a:rPr>
                                  <m:t>𝑉</m:t>
                                </m:r>
                              </m:e>
                              <m:sub>
                                <m:r>
                                  <a:rPr lang="fr-FR" b="0" i="1" smtClean="0">
                                    <a:latin typeface="Cambria Math" panose="02040503050406030204" pitchFamily="18" charset="0"/>
                                  </a:rPr>
                                  <m:t>2</m:t>
                                </m:r>
                              </m:sub>
                            </m:sSub>
                          </m:e>
                        </m:mr>
                      </m:m>
                      <m:r>
                        <a:rPr lang="fr-FR" b="0" i="1" smtClean="0">
                          <a:latin typeface="Cambria Math" panose="02040503050406030204" pitchFamily="18" charset="0"/>
                        </a:rPr>
                        <m:t>)</m:t>
                      </m:r>
                    </m:oMath>
                  </m:oMathPara>
                </a14:m>
                <a:endParaRPr lang="fr-FR" dirty="0"/>
              </a:p>
            </p:txBody>
          </p:sp>
        </mc:Choice>
        <mc:Fallback xmlns="">
          <p:sp>
            <p:nvSpPr>
              <p:cNvPr id="8" name="ZoneTexte 7">
                <a:extLst>
                  <a:ext uri="{FF2B5EF4-FFF2-40B4-BE49-F238E27FC236}">
                    <a16:creationId xmlns:a16="http://schemas.microsoft.com/office/drawing/2014/main" id="{344FC9ED-6A5E-45AD-A1BC-702267BF1D7E}"/>
                  </a:ext>
                </a:extLst>
              </p:cNvPr>
              <p:cNvSpPr txBox="1">
                <a:spLocks noRot="1" noChangeAspect="1" noMove="1" noResize="1" noEditPoints="1" noAdjustHandles="1" noChangeArrowheads="1" noChangeShapeType="1" noTextEdit="1"/>
              </p:cNvSpPr>
              <p:nvPr/>
            </p:nvSpPr>
            <p:spPr>
              <a:xfrm>
                <a:off x="578841" y="1779119"/>
                <a:ext cx="2306529" cy="509307"/>
              </a:xfrm>
              <a:prstGeom prst="rect">
                <a:avLst/>
              </a:prstGeom>
              <a:blipFill>
                <a:blip r:embed="rId3"/>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5" name="ZoneTexte 4">
                <a:extLst>
                  <a:ext uri="{FF2B5EF4-FFF2-40B4-BE49-F238E27FC236}">
                    <a16:creationId xmlns:a16="http://schemas.microsoft.com/office/drawing/2014/main" id="{A0DB5A1B-4270-4525-B108-791866A018AE}"/>
                  </a:ext>
                </a:extLst>
              </p:cNvPr>
              <p:cNvSpPr txBox="1"/>
              <p:nvPr/>
            </p:nvSpPr>
            <p:spPr>
              <a:xfrm>
                <a:off x="511729" y="2558642"/>
                <a:ext cx="9924176" cy="1795556"/>
              </a:xfrm>
              <a:prstGeom prst="rect">
                <a:avLst/>
              </a:prstGeom>
              <a:noFill/>
            </p:spPr>
            <p:txBody>
              <a:bodyPr wrap="square" rtlCol="0">
                <a:spAutoFit/>
              </a:bodyPr>
              <a:lstStyle/>
              <a:p>
                <a:r>
                  <a:rPr lang="fr-FR" dirty="0"/>
                  <a:t>La résolution de ce système donne : V</a:t>
                </a:r>
                <a:r>
                  <a:rPr lang="fr-FR" baseline="-25000" dirty="0"/>
                  <a:t>1</a:t>
                </a:r>
                <a:r>
                  <a:rPr lang="fr-FR" dirty="0"/>
                  <a:t>=V</a:t>
                </a:r>
                <a:r>
                  <a:rPr lang="fr-FR" baseline="-25000" dirty="0"/>
                  <a:t>2</a:t>
                </a:r>
                <a:r>
                  <a:rPr lang="fr-FR" dirty="0"/>
                  <a:t>. Comme les vecteurs sont normés, on obtient aisément</a:t>
                </a:r>
              </a:p>
              <a:p>
                <a:endParaRPr lang="fr-FR" dirty="0"/>
              </a:p>
              <a:p>
                <a14:m>
                  <m:oMath xmlns:m="http://schemas.openxmlformats.org/officeDocument/2006/math">
                    <m:sSub>
                      <m:sSubPr>
                        <m:ctrlPr>
                          <a:rPr lang="fr-FR" i="1" smtClean="0">
                            <a:latin typeface="Cambria Math" panose="02040503050406030204" pitchFamily="18" charset="0"/>
                          </a:rPr>
                        </m:ctrlPr>
                      </m:sSubPr>
                      <m:e>
                        <m:r>
                          <a:rPr lang="fr-FR" b="0" i="1" smtClean="0">
                            <a:latin typeface="Cambria Math" panose="02040503050406030204" pitchFamily="18" charset="0"/>
                          </a:rPr>
                          <m:t>𝑉</m:t>
                        </m:r>
                      </m:e>
                      <m:sub>
                        <m:r>
                          <a:rPr lang="fr-FR" b="0" i="1" smtClean="0">
                            <a:latin typeface="Cambria Math" panose="02040503050406030204" pitchFamily="18" charset="0"/>
                          </a:rPr>
                          <m:t>1</m:t>
                        </m:r>
                      </m:sub>
                    </m:sSub>
                    <m:r>
                      <a:rPr lang="fr-FR" b="0" i="1" smtClean="0">
                        <a:latin typeface="Cambria Math" panose="02040503050406030204" pitchFamily="18" charset="0"/>
                      </a:rPr>
                      <m:t>=</m:t>
                    </m:r>
                    <m:sSub>
                      <m:sSubPr>
                        <m:ctrlPr>
                          <a:rPr lang="fr-FR" b="0" i="1" smtClean="0">
                            <a:latin typeface="Cambria Math" panose="02040503050406030204" pitchFamily="18" charset="0"/>
                          </a:rPr>
                        </m:ctrlPr>
                      </m:sSubPr>
                      <m:e>
                        <m:r>
                          <a:rPr lang="fr-FR" b="0" i="1" smtClean="0">
                            <a:latin typeface="Cambria Math" panose="02040503050406030204" pitchFamily="18" charset="0"/>
                          </a:rPr>
                          <m:t>𝑉</m:t>
                        </m:r>
                      </m:e>
                      <m:sub>
                        <m:r>
                          <a:rPr lang="fr-FR" b="0" i="1" smtClean="0">
                            <a:latin typeface="Cambria Math" panose="02040503050406030204" pitchFamily="18" charset="0"/>
                          </a:rPr>
                          <m:t>2</m:t>
                        </m:r>
                      </m:sub>
                    </m:sSub>
                    <m:r>
                      <a:rPr lang="fr-FR" b="0" i="1" smtClean="0">
                        <a:latin typeface="Cambria Math" panose="02040503050406030204" pitchFamily="18" charset="0"/>
                      </a:rPr>
                      <m:t>=(</m:t>
                    </m:r>
                    <m:m>
                      <m:mPr>
                        <m:mcs>
                          <m:mc>
                            <m:mcPr>
                              <m:count m:val="1"/>
                              <m:mcJc m:val="center"/>
                            </m:mcPr>
                          </m:mc>
                        </m:mcs>
                        <m:ctrlPr>
                          <a:rPr lang="fr-FR" b="0" i="1" smtClean="0">
                            <a:latin typeface="Cambria Math" panose="02040503050406030204" pitchFamily="18" charset="0"/>
                          </a:rPr>
                        </m:ctrlPr>
                      </m:mPr>
                      <m:mr>
                        <m:e>
                          <m:f>
                            <m:fPr>
                              <m:ctrlPr>
                                <a:rPr lang="fr-FR" b="0" i="1" smtClean="0">
                                  <a:latin typeface="Cambria Math" panose="02040503050406030204" pitchFamily="18" charset="0"/>
                                </a:rPr>
                              </m:ctrlPr>
                            </m:fPr>
                            <m:num>
                              <m:r>
                                <a:rPr lang="fr-FR" b="0" i="1" smtClean="0">
                                  <a:latin typeface="Cambria Math" panose="02040503050406030204" pitchFamily="18" charset="0"/>
                                </a:rPr>
                                <m:t>1</m:t>
                              </m:r>
                            </m:num>
                            <m:den>
                              <m:rad>
                                <m:radPr>
                                  <m:degHide m:val="on"/>
                                  <m:ctrlPr>
                                    <a:rPr lang="fr-FR" b="0" i="1" smtClean="0">
                                      <a:latin typeface="Cambria Math" panose="02040503050406030204" pitchFamily="18" charset="0"/>
                                    </a:rPr>
                                  </m:ctrlPr>
                                </m:radPr>
                                <m:deg/>
                                <m:e>
                                  <m:r>
                                    <a:rPr lang="fr-FR" b="0" i="1" smtClean="0">
                                      <a:latin typeface="Cambria Math" panose="02040503050406030204" pitchFamily="18" charset="0"/>
                                    </a:rPr>
                                    <m:t>2</m:t>
                                  </m:r>
                                </m:e>
                              </m:rad>
                            </m:den>
                          </m:f>
                        </m:e>
                      </m:mr>
                      <m:mr>
                        <m:e>
                          <m:f>
                            <m:fPr>
                              <m:ctrlPr>
                                <a:rPr lang="fr-FR" b="0" i="1" smtClean="0">
                                  <a:latin typeface="Cambria Math" panose="02040503050406030204" pitchFamily="18" charset="0"/>
                                </a:rPr>
                              </m:ctrlPr>
                            </m:fPr>
                            <m:num>
                              <m:r>
                                <a:rPr lang="fr-FR" b="0" i="1" smtClean="0">
                                  <a:latin typeface="Cambria Math" panose="02040503050406030204" pitchFamily="18" charset="0"/>
                                </a:rPr>
                                <m:t>1</m:t>
                              </m:r>
                            </m:num>
                            <m:den>
                              <m:rad>
                                <m:radPr>
                                  <m:degHide m:val="on"/>
                                  <m:ctrlPr>
                                    <a:rPr lang="fr-FR" b="0" i="1" smtClean="0">
                                      <a:latin typeface="Cambria Math" panose="02040503050406030204" pitchFamily="18" charset="0"/>
                                    </a:rPr>
                                  </m:ctrlPr>
                                </m:radPr>
                                <m:deg/>
                                <m:e>
                                  <m:r>
                                    <a:rPr lang="fr-FR" b="0" i="1" smtClean="0">
                                      <a:latin typeface="Cambria Math" panose="02040503050406030204" pitchFamily="18" charset="0"/>
                                    </a:rPr>
                                    <m:t>2</m:t>
                                  </m:r>
                                </m:e>
                              </m:rad>
                            </m:den>
                          </m:f>
                        </m:e>
                      </m:mr>
                    </m:m>
                    <m:r>
                      <a:rPr lang="fr-FR" b="0" i="1" smtClean="0">
                        <a:latin typeface="Cambria Math" panose="02040503050406030204" pitchFamily="18" charset="0"/>
                      </a:rPr>
                      <m:t>)</m:t>
                    </m:r>
                  </m:oMath>
                </a14:m>
                <a:r>
                  <a:rPr lang="fr-FR" dirty="0"/>
                  <a:t> De même, l’autre équation amène à </a:t>
                </a:r>
                <a14:m>
                  <m:oMath xmlns:m="http://schemas.openxmlformats.org/officeDocument/2006/math">
                    <m:sSub>
                      <m:sSubPr>
                        <m:ctrlPr>
                          <a:rPr lang="fr-FR" i="1">
                            <a:latin typeface="Cambria Math" panose="02040503050406030204" pitchFamily="18" charset="0"/>
                          </a:rPr>
                        </m:ctrlPr>
                      </m:sSubPr>
                      <m:e>
                        <m:r>
                          <a:rPr lang="fr-FR" i="1">
                            <a:latin typeface="Cambria Math" panose="02040503050406030204" pitchFamily="18" charset="0"/>
                          </a:rPr>
                          <m:t>𝑉</m:t>
                        </m:r>
                      </m:e>
                      <m:sub>
                        <m:r>
                          <a:rPr lang="fr-FR" b="0" i="1" smtClean="0">
                            <a:latin typeface="Cambria Math" panose="02040503050406030204" pitchFamily="18" charset="0"/>
                          </a:rPr>
                          <m:t>3</m:t>
                        </m:r>
                      </m:sub>
                    </m:sSub>
                    <m:r>
                      <a:rPr lang="fr-FR" i="1">
                        <a:latin typeface="Cambria Math" panose="02040503050406030204" pitchFamily="18" charset="0"/>
                      </a:rPr>
                      <m:t>=</m:t>
                    </m:r>
                    <m:sSub>
                      <m:sSubPr>
                        <m:ctrlPr>
                          <a:rPr lang="fr-FR" i="1">
                            <a:latin typeface="Cambria Math" panose="02040503050406030204" pitchFamily="18" charset="0"/>
                          </a:rPr>
                        </m:ctrlPr>
                      </m:sSubPr>
                      <m:e>
                        <m:r>
                          <a:rPr lang="fr-FR" i="1">
                            <a:latin typeface="Cambria Math" panose="02040503050406030204" pitchFamily="18" charset="0"/>
                          </a:rPr>
                          <m:t>𝑉</m:t>
                        </m:r>
                      </m:e>
                      <m:sub>
                        <m:r>
                          <a:rPr lang="fr-FR" b="0" i="1" smtClean="0">
                            <a:latin typeface="Cambria Math" panose="02040503050406030204" pitchFamily="18" charset="0"/>
                          </a:rPr>
                          <m:t>4</m:t>
                        </m:r>
                      </m:sub>
                    </m:sSub>
                    <m:r>
                      <a:rPr lang="fr-FR" i="1">
                        <a:latin typeface="Cambria Math" panose="02040503050406030204" pitchFamily="18" charset="0"/>
                      </a:rPr>
                      <m:t>=(</m:t>
                    </m:r>
                    <m:m>
                      <m:mPr>
                        <m:mcs>
                          <m:mc>
                            <m:mcPr>
                              <m:count m:val="1"/>
                              <m:mcJc m:val="center"/>
                            </m:mcPr>
                          </m:mc>
                        </m:mcs>
                        <m:ctrlPr>
                          <a:rPr lang="fr-FR" i="1">
                            <a:latin typeface="Cambria Math" panose="02040503050406030204" pitchFamily="18" charset="0"/>
                          </a:rPr>
                        </m:ctrlPr>
                      </m:mPr>
                      <m:mr>
                        <m:e>
                          <m:f>
                            <m:fPr>
                              <m:ctrlPr>
                                <a:rPr lang="fr-FR" i="1">
                                  <a:latin typeface="Cambria Math" panose="02040503050406030204" pitchFamily="18" charset="0"/>
                                </a:rPr>
                              </m:ctrlPr>
                            </m:fPr>
                            <m:num>
                              <m:r>
                                <a:rPr lang="fr-FR" b="0" i="1" smtClean="0">
                                  <a:latin typeface="Cambria Math" panose="02040503050406030204" pitchFamily="18" charset="0"/>
                                </a:rPr>
                                <m:t>−</m:t>
                              </m:r>
                              <m:r>
                                <a:rPr lang="fr-FR" i="1">
                                  <a:latin typeface="Cambria Math" panose="02040503050406030204" pitchFamily="18" charset="0"/>
                                </a:rPr>
                                <m:t>1</m:t>
                              </m:r>
                            </m:num>
                            <m:den>
                              <m:rad>
                                <m:radPr>
                                  <m:degHide m:val="on"/>
                                  <m:ctrlPr>
                                    <a:rPr lang="fr-FR" i="1">
                                      <a:latin typeface="Cambria Math" panose="02040503050406030204" pitchFamily="18" charset="0"/>
                                    </a:rPr>
                                  </m:ctrlPr>
                                </m:radPr>
                                <m:deg/>
                                <m:e>
                                  <m:r>
                                    <a:rPr lang="fr-FR" i="1">
                                      <a:latin typeface="Cambria Math" panose="02040503050406030204" pitchFamily="18" charset="0"/>
                                    </a:rPr>
                                    <m:t>2</m:t>
                                  </m:r>
                                </m:e>
                              </m:rad>
                            </m:den>
                          </m:f>
                        </m:e>
                      </m:mr>
                      <m:mr>
                        <m:e>
                          <m:f>
                            <m:fPr>
                              <m:ctrlPr>
                                <a:rPr lang="fr-FR" i="1">
                                  <a:latin typeface="Cambria Math" panose="02040503050406030204" pitchFamily="18" charset="0"/>
                                </a:rPr>
                              </m:ctrlPr>
                            </m:fPr>
                            <m:num>
                              <m:r>
                                <a:rPr lang="fr-FR" i="1">
                                  <a:latin typeface="Cambria Math" panose="02040503050406030204" pitchFamily="18" charset="0"/>
                                </a:rPr>
                                <m:t>1</m:t>
                              </m:r>
                            </m:num>
                            <m:den>
                              <m:rad>
                                <m:radPr>
                                  <m:degHide m:val="on"/>
                                  <m:ctrlPr>
                                    <a:rPr lang="fr-FR" i="1">
                                      <a:latin typeface="Cambria Math" panose="02040503050406030204" pitchFamily="18" charset="0"/>
                                    </a:rPr>
                                  </m:ctrlPr>
                                </m:radPr>
                                <m:deg/>
                                <m:e>
                                  <m:r>
                                    <a:rPr lang="fr-FR" i="1">
                                      <a:latin typeface="Cambria Math" panose="02040503050406030204" pitchFamily="18" charset="0"/>
                                    </a:rPr>
                                    <m:t>2</m:t>
                                  </m:r>
                                </m:e>
                              </m:rad>
                            </m:den>
                          </m:f>
                        </m:e>
                      </m:mr>
                    </m:m>
                    <m:r>
                      <a:rPr lang="fr-FR" i="1">
                        <a:latin typeface="Cambria Math" panose="02040503050406030204" pitchFamily="18" charset="0"/>
                      </a:rPr>
                      <m:t>)</m:t>
                    </m:r>
                  </m:oMath>
                </a14:m>
                <a:r>
                  <a:rPr lang="fr-FR" dirty="0"/>
                  <a:t> </a:t>
                </a:r>
              </a:p>
            </p:txBody>
          </p:sp>
        </mc:Choice>
        <mc:Fallback xmlns="">
          <p:sp>
            <p:nvSpPr>
              <p:cNvPr id="5" name="ZoneTexte 4">
                <a:extLst>
                  <a:ext uri="{FF2B5EF4-FFF2-40B4-BE49-F238E27FC236}">
                    <a16:creationId xmlns:a16="http://schemas.microsoft.com/office/drawing/2014/main" id="{A0DB5A1B-4270-4525-B108-791866A018AE}"/>
                  </a:ext>
                </a:extLst>
              </p:cNvPr>
              <p:cNvSpPr txBox="1">
                <a:spLocks noRot="1" noChangeAspect="1" noMove="1" noResize="1" noEditPoints="1" noAdjustHandles="1" noChangeArrowheads="1" noChangeShapeType="1" noTextEdit="1"/>
              </p:cNvSpPr>
              <p:nvPr/>
            </p:nvSpPr>
            <p:spPr>
              <a:xfrm>
                <a:off x="511729" y="2558642"/>
                <a:ext cx="9924176" cy="1795556"/>
              </a:xfrm>
              <a:prstGeom prst="rect">
                <a:avLst/>
              </a:prstGeom>
              <a:blipFill>
                <a:blip r:embed="rId4"/>
                <a:stretch>
                  <a:fillRect l="-553" t="-2041"/>
                </a:stretch>
              </a:blipFill>
            </p:spPr>
            <p:txBody>
              <a:bodyPr/>
              <a:lstStyle/>
              <a:p>
                <a:r>
                  <a:rPr lang="fr-FR">
                    <a:noFill/>
                  </a:rPr>
                  <a:t> </a:t>
                </a:r>
              </a:p>
            </p:txBody>
          </p:sp>
        </mc:Fallback>
      </mc:AlternateContent>
      <p:sp>
        <p:nvSpPr>
          <p:cNvPr id="6" name="ZoneTexte 5">
            <a:extLst>
              <a:ext uri="{FF2B5EF4-FFF2-40B4-BE49-F238E27FC236}">
                <a16:creationId xmlns:a16="http://schemas.microsoft.com/office/drawing/2014/main" id="{E7B45139-1C3E-4B66-9098-999890119AB8}"/>
              </a:ext>
            </a:extLst>
          </p:cNvPr>
          <p:cNvSpPr txBox="1"/>
          <p:nvPr/>
        </p:nvSpPr>
        <p:spPr>
          <a:xfrm>
            <a:off x="387662" y="4524419"/>
            <a:ext cx="11415648" cy="646331"/>
          </a:xfrm>
          <a:prstGeom prst="rect">
            <a:avLst/>
          </a:prstGeom>
          <a:noFill/>
        </p:spPr>
        <p:txBody>
          <a:bodyPr wrap="square" rtlCol="0">
            <a:spAutoFit/>
          </a:bodyPr>
          <a:lstStyle/>
          <a:p>
            <a:r>
              <a:rPr lang="fr-FR" dirty="0"/>
              <a:t>Remarquons que V</a:t>
            </a:r>
            <a:r>
              <a:rPr lang="fr-FR" baseline="-25000" dirty="0"/>
              <a:t>1</a:t>
            </a:r>
            <a:r>
              <a:rPr lang="fr-FR" dirty="0"/>
              <a:t> et V</a:t>
            </a:r>
            <a:r>
              <a:rPr lang="fr-FR" baseline="-25000" dirty="0"/>
              <a:t>3</a:t>
            </a:r>
            <a:r>
              <a:rPr lang="fr-FR" dirty="0"/>
              <a:t> sont bien orthogonaux (leur produit scalaire est nul : les axes sont donc bien décorrélés)</a:t>
            </a:r>
          </a:p>
        </p:txBody>
      </p:sp>
    </p:spTree>
    <p:extLst>
      <p:ext uri="{BB962C8B-B14F-4D97-AF65-F5344CB8AC3E}">
        <p14:creationId xmlns:p14="http://schemas.microsoft.com/office/powerpoint/2010/main" val="13256994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BE6F32-DE37-42B6-9032-E634C83EA932}"/>
              </a:ext>
            </a:extLst>
          </p:cNvPr>
          <p:cNvSpPr>
            <a:spLocks noGrp="1"/>
          </p:cNvSpPr>
          <p:nvPr>
            <p:ph type="title"/>
          </p:nvPr>
        </p:nvSpPr>
        <p:spPr>
          <a:xfrm>
            <a:off x="285299" y="324273"/>
            <a:ext cx="10510837" cy="277812"/>
          </a:xfrm>
        </p:spPr>
        <p:txBody>
          <a:bodyPr/>
          <a:lstStyle/>
          <a:p>
            <a:pPr algn="l"/>
            <a:r>
              <a:rPr lang="fr-FR" b="1" i="0" dirty="0"/>
              <a:t>ACP 8 : part d’explication des axes factoriels</a:t>
            </a:r>
          </a:p>
        </p:txBody>
      </p:sp>
      <p:sp>
        <p:nvSpPr>
          <p:cNvPr id="4" name="Espace réservé du pied de page 6">
            <a:extLst>
              <a:ext uri="{FF2B5EF4-FFF2-40B4-BE49-F238E27FC236}">
                <a16:creationId xmlns:a16="http://schemas.microsoft.com/office/drawing/2014/main" id="{EE6B570A-8A91-4D43-9A25-AB532CF89178}"/>
              </a:ext>
            </a:extLst>
          </p:cNvPr>
          <p:cNvSpPr txBox="1">
            <a:spLocks/>
          </p:cNvSpPr>
          <p:nvPr/>
        </p:nvSpPr>
        <p:spPr bwMode="auto">
          <a:xfrm>
            <a:off x="664499" y="6449837"/>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mc:AlternateContent xmlns:mc="http://schemas.openxmlformats.org/markup-compatibility/2006" xmlns:a14="http://schemas.microsoft.com/office/drawing/2010/main">
        <mc:Choice Requires="a14">
          <p:sp>
            <p:nvSpPr>
              <p:cNvPr id="6" name="ZoneTexte 5">
                <a:extLst>
                  <a:ext uri="{FF2B5EF4-FFF2-40B4-BE49-F238E27FC236}">
                    <a16:creationId xmlns:a16="http://schemas.microsoft.com/office/drawing/2014/main" id="{E7B45139-1C3E-4B66-9098-999890119AB8}"/>
                  </a:ext>
                </a:extLst>
              </p:cNvPr>
              <p:cNvSpPr txBox="1"/>
              <p:nvPr/>
            </p:nvSpPr>
            <p:spPr>
              <a:xfrm>
                <a:off x="211494" y="992654"/>
                <a:ext cx="11415648" cy="497444"/>
              </a:xfrm>
              <a:prstGeom prst="rect">
                <a:avLst/>
              </a:prstGeom>
              <a:noFill/>
            </p:spPr>
            <p:txBody>
              <a:bodyPr wrap="square" rtlCol="0">
                <a:spAutoFit/>
              </a:bodyPr>
              <a:lstStyle/>
              <a:p>
                <a:r>
                  <a:rPr lang="fr-FR" dirty="0"/>
                  <a:t>La </a:t>
                </a:r>
                <a:r>
                  <a:rPr lang="fr-FR" b="1" dirty="0"/>
                  <a:t>part d’explication </a:t>
                </a:r>
                <a:r>
                  <a:rPr lang="fr-FR" dirty="0"/>
                  <a:t>d’un axe est donné par la formule suivante : </a:t>
                </a:r>
                <a14:m>
                  <m:oMath xmlns:m="http://schemas.openxmlformats.org/officeDocument/2006/math">
                    <m:sSub>
                      <m:sSubPr>
                        <m:ctrlPr>
                          <a:rPr lang="fr-FR" i="1" smtClean="0">
                            <a:latin typeface="Cambria Math" panose="02040503050406030204" pitchFamily="18" charset="0"/>
                          </a:rPr>
                        </m:ctrlPr>
                      </m:sSubPr>
                      <m:e>
                        <m:r>
                          <a:rPr lang="fr-FR" i="1" smtClean="0">
                            <a:latin typeface="Cambria Math" panose="02040503050406030204" pitchFamily="18" charset="0"/>
                            <a:ea typeface="Cambria Math" panose="02040503050406030204" pitchFamily="18" charset="0"/>
                          </a:rPr>
                          <m:t>𝜇</m:t>
                        </m:r>
                      </m:e>
                      <m:sub>
                        <m:r>
                          <a:rPr lang="fr-FR" b="0" i="1" smtClean="0">
                            <a:latin typeface="Cambria Math" panose="02040503050406030204" pitchFamily="18" charset="0"/>
                          </a:rPr>
                          <m:t>𝑖</m:t>
                        </m:r>
                      </m:sub>
                    </m:sSub>
                    <m:r>
                      <a:rPr lang="fr-FR" b="0" i="1" smtClean="0">
                        <a:latin typeface="Cambria Math" panose="02040503050406030204" pitchFamily="18" charset="0"/>
                      </a:rPr>
                      <m:t>%=</m:t>
                    </m:r>
                    <m:f>
                      <m:fPr>
                        <m:ctrlPr>
                          <a:rPr lang="fr-FR" b="0" i="1" smtClean="0">
                            <a:latin typeface="Cambria Math" panose="02040503050406030204" pitchFamily="18" charset="0"/>
                          </a:rPr>
                        </m:ctrlPr>
                      </m:fPr>
                      <m:num>
                        <m:sSub>
                          <m:sSubPr>
                            <m:ctrlPr>
                              <a:rPr lang="fr-FR" i="1">
                                <a:latin typeface="Cambria Math" panose="02040503050406030204" pitchFamily="18" charset="0"/>
                              </a:rPr>
                            </m:ctrlPr>
                          </m:sSubPr>
                          <m:e>
                            <m:r>
                              <a:rPr lang="fr-FR" i="1">
                                <a:latin typeface="Cambria Math" panose="02040503050406030204" pitchFamily="18" charset="0"/>
                                <a:ea typeface="Cambria Math" panose="02040503050406030204" pitchFamily="18" charset="0"/>
                              </a:rPr>
                              <m:t>𝜇</m:t>
                            </m:r>
                          </m:e>
                          <m:sub>
                            <m:r>
                              <a:rPr lang="fr-FR" i="1">
                                <a:latin typeface="Cambria Math" panose="02040503050406030204" pitchFamily="18" charset="0"/>
                              </a:rPr>
                              <m:t>𝑖</m:t>
                            </m:r>
                          </m:sub>
                        </m:sSub>
                      </m:num>
                      <m:den>
                        <m:nary>
                          <m:naryPr>
                            <m:chr m:val="∑"/>
                            <m:subHide m:val="on"/>
                            <m:supHide m:val="on"/>
                            <m:ctrlPr>
                              <a:rPr lang="fr-FR" b="0" i="1" smtClean="0">
                                <a:latin typeface="Cambria Math" panose="02040503050406030204" pitchFamily="18" charset="0"/>
                              </a:rPr>
                            </m:ctrlPr>
                          </m:naryPr>
                          <m:sub/>
                          <m:sup/>
                          <m:e>
                            <m:sSub>
                              <m:sSubPr>
                                <m:ctrlPr>
                                  <a:rPr lang="fr-FR" i="1">
                                    <a:latin typeface="Cambria Math" panose="02040503050406030204" pitchFamily="18" charset="0"/>
                                  </a:rPr>
                                </m:ctrlPr>
                              </m:sSubPr>
                              <m:e>
                                <m:r>
                                  <a:rPr lang="fr-FR" i="1">
                                    <a:latin typeface="Cambria Math" panose="02040503050406030204" pitchFamily="18" charset="0"/>
                                    <a:ea typeface="Cambria Math" panose="02040503050406030204" pitchFamily="18" charset="0"/>
                                  </a:rPr>
                                  <m:t>𝜇</m:t>
                                </m:r>
                              </m:e>
                              <m:sub>
                                <m:r>
                                  <a:rPr lang="fr-FR" i="1">
                                    <a:latin typeface="Cambria Math" panose="02040503050406030204" pitchFamily="18" charset="0"/>
                                  </a:rPr>
                                  <m:t>𝑖</m:t>
                                </m:r>
                              </m:sub>
                            </m:sSub>
                          </m:e>
                        </m:nary>
                      </m:den>
                    </m:f>
                  </m:oMath>
                </a14:m>
                <a:r>
                  <a:rPr lang="fr-FR" dirty="0"/>
                  <a:t>*100</a:t>
                </a:r>
              </a:p>
            </p:txBody>
          </p:sp>
        </mc:Choice>
        <mc:Fallback xmlns="">
          <p:sp>
            <p:nvSpPr>
              <p:cNvPr id="6" name="ZoneTexte 5">
                <a:extLst>
                  <a:ext uri="{FF2B5EF4-FFF2-40B4-BE49-F238E27FC236}">
                    <a16:creationId xmlns:a16="http://schemas.microsoft.com/office/drawing/2014/main" id="{E7B45139-1C3E-4B66-9098-999890119AB8}"/>
                  </a:ext>
                </a:extLst>
              </p:cNvPr>
              <p:cNvSpPr txBox="1">
                <a:spLocks noRot="1" noChangeAspect="1" noMove="1" noResize="1" noEditPoints="1" noAdjustHandles="1" noChangeArrowheads="1" noChangeShapeType="1" noTextEdit="1"/>
              </p:cNvSpPr>
              <p:nvPr/>
            </p:nvSpPr>
            <p:spPr>
              <a:xfrm>
                <a:off x="211494" y="992654"/>
                <a:ext cx="11415648" cy="497444"/>
              </a:xfrm>
              <a:prstGeom prst="rect">
                <a:avLst/>
              </a:prstGeom>
              <a:blipFill>
                <a:blip r:embed="rId2"/>
                <a:stretch>
                  <a:fillRect l="-481" t="-23457" b="-102469"/>
                </a:stretch>
              </a:blipFill>
            </p:spPr>
            <p:txBody>
              <a:bodyPr/>
              <a:lstStyle/>
              <a:p>
                <a:r>
                  <a:rPr lang="fr-FR">
                    <a:noFill/>
                  </a:rPr>
                  <a:t> </a:t>
                </a:r>
              </a:p>
            </p:txBody>
          </p:sp>
        </mc:Fallback>
      </mc:AlternateContent>
      <p:sp>
        <p:nvSpPr>
          <p:cNvPr id="9" name="ZoneTexte 8">
            <a:extLst>
              <a:ext uri="{FF2B5EF4-FFF2-40B4-BE49-F238E27FC236}">
                <a16:creationId xmlns:a16="http://schemas.microsoft.com/office/drawing/2014/main" id="{D5EF9FCC-C9F8-4862-A262-502F0B9258A5}"/>
              </a:ext>
            </a:extLst>
          </p:cNvPr>
          <p:cNvSpPr txBox="1"/>
          <p:nvPr/>
        </p:nvSpPr>
        <p:spPr>
          <a:xfrm>
            <a:off x="229670" y="1883286"/>
            <a:ext cx="11415648" cy="369332"/>
          </a:xfrm>
          <a:prstGeom prst="rect">
            <a:avLst/>
          </a:prstGeom>
          <a:noFill/>
        </p:spPr>
        <p:txBody>
          <a:bodyPr wrap="square" rtlCol="0">
            <a:spAutoFit/>
          </a:bodyPr>
          <a:lstStyle/>
          <a:p>
            <a:r>
              <a:rPr lang="fr-FR" dirty="0"/>
              <a:t>Dans l’exemple vu précédemment, l’axe 1 explique 75% de la variance.</a:t>
            </a:r>
          </a:p>
        </p:txBody>
      </p:sp>
      <p:sp>
        <p:nvSpPr>
          <p:cNvPr id="10" name="ZoneTexte 9">
            <a:extLst>
              <a:ext uri="{FF2B5EF4-FFF2-40B4-BE49-F238E27FC236}">
                <a16:creationId xmlns:a16="http://schemas.microsoft.com/office/drawing/2014/main" id="{B2338F20-441E-4248-B615-41AC4BED5B18}"/>
              </a:ext>
            </a:extLst>
          </p:cNvPr>
          <p:cNvSpPr txBox="1"/>
          <p:nvPr/>
        </p:nvSpPr>
        <p:spPr>
          <a:xfrm>
            <a:off x="231068" y="2631305"/>
            <a:ext cx="11415648" cy="2585323"/>
          </a:xfrm>
          <a:prstGeom prst="rect">
            <a:avLst/>
          </a:prstGeom>
          <a:noFill/>
        </p:spPr>
        <p:txBody>
          <a:bodyPr wrap="square" rtlCol="0">
            <a:spAutoFit/>
          </a:bodyPr>
          <a:lstStyle/>
          <a:p>
            <a:r>
              <a:rPr lang="fr-FR" dirty="0"/>
              <a:t>Dans le cas à n dimensions, deux situations peuvent se produire </a:t>
            </a:r>
          </a:p>
          <a:p>
            <a:endParaRPr lang="fr-FR" dirty="0"/>
          </a:p>
          <a:p>
            <a:pPr marL="285750" indent="-285750">
              <a:buFont typeface="Arial" panose="020B0604020202020204" pitchFamily="34" charset="0"/>
              <a:buChar char="•"/>
            </a:pPr>
            <a:r>
              <a:rPr lang="fr-FR" dirty="0"/>
              <a:t>Soit </a:t>
            </a:r>
            <a:r>
              <a:rPr lang="fr-FR" b="1" dirty="0"/>
              <a:t>l’histogramme des valeurs propres </a:t>
            </a:r>
            <a:r>
              <a:rPr lang="fr-FR" dirty="0"/>
              <a:t>est assez droit, le nuage de points est plutôt arrondi sans axe d’allongement véritablement marqué : on peut en déduire que les interrelations entre les variables sont sans doute faibles et qu’il ne se dégage pas de combinaisons simples de l’ensemble des données.</a:t>
            </a:r>
          </a:p>
          <a:p>
            <a:endParaRPr lang="fr-FR" dirty="0"/>
          </a:p>
          <a:p>
            <a:pPr marL="285750" indent="-285750">
              <a:buFont typeface="Arial" panose="020B0604020202020204" pitchFamily="34" charset="0"/>
              <a:buChar char="•"/>
            </a:pPr>
            <a:r>
              <a:rPr lang="fr-FR" dirty="0"/>
              <a:t>Soit </a:t>
            </a:r>
            <a:r>
              <a:rPr lang="fr-FR" b="1" dirty="0"/>
              <a:t>l’histogramme des valeurs propres </a:t>
            </a:r>
            <a:r>
              <a:rPr lang="fr-FR" dirty="0"/>
              <a:t>est assez concentré, les valeurs propres sont très différenciées et on perçoit l’existence de deux axes d’allongement très marqués, on peut s’attendre alors à ce qu’il ressorte une structure de différenciation forte (profils marqués)</a:t>
            </a:r>
          </a:p>
        </p:txBody>
      </p:sp>
    </p:spTree>
    <p:extLst>
      <p:ext uri="{BB962C8B-B14F-4D97-AF65-F5344CB8AC3E}">
        <p14:creationId xmlns:p14="http://schemas.microsoft.com/office/powerpoint/2010/main" val="1913746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BE6F32-DE37-42B6-9032-E634C83EA932}"/>
              </a:ext>
            </a:extLst>
          </p:cNvPr>
          <p:cNvSpPr>
            <a:spLocks noGrp="1"/>
          </p:cNvSpPr>
          <p:nvPr>
            <p:ph type="title"/>
          </p:nvPr>
        </p:nvSpPr>
        <p:spPr>
          <a:xfrm>
            <a:off x="285299" y="156493"/>
            <a:ext cx="10510837" cy="277812"/>
          </a:xfrm>
        </p:spPr>
        <p:txBody>
          <a:bodyPr/>
          <a:lstStyle/>
          <a:p>
            <a:pPr algn="l"/>
            <a:r>
              <a:rPr lang="fr-FR" b="1" i="0" dirty="0"/>
              <a:t>ACP 9 : interprétation d’une analyse factorielle </a:t>
            </a:r>
          </a:p>
        </p:txBody>
      </p:sp>
      <p:sp>
        <p:nvSpPr>
          <p:cNvPr id="4" name="Espace réservé du pied de page 6">
            <a:extLst>
              <a:ext uri="{FF2B5EF4-FFF2-40B4-BE49-F238E27FC236}">
                <a16:creationId xmlns:a16="http://schemas.microsoft.com/office/drawing/2014/main" id="{EE6B570A-8A91-4D43-9A25-AB532CF89178}"/>
              </a:ext>
            </a:extLst>
          </p:cNvPr>
          <p:cNvSpPr txBox="1">
            <a:spLocks/>
          </p:cNvSpPr>
          <p:nvPr/>
        </p:nvSpPr>
        <p:spPr bwMode="auto">
          <a:xfrm>
            <a:off x="664499" y="6449837"/>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6" name="ZoneTexte 5">
            <a:extLst>
              <a:ext uri="{FF2B5EF4-FFF2-40B4-BE49-F238E27FC236}">
                <a16:creationId xmlns:a16="http://schemas.microsoft.com/office/drawing/2014/main" id="{E7B45139-1C3E-4B66-9098-999890119AB8}"/>
              </a:ext>
            </a:extLst>
          </p:cNvPr>
          <p:cNvSpPr txBox="1"/>
          <p:nvPr/>
        </p:nvSpPr>
        <p:spPr>
          <a:xfrm>
            <a:off x="229670" y="716675"/>
            <a:ext cx="11415648" cy="923330"/>
          </a:xfrm>
          <a:prstGeom prst="rect">
            <a:avLst/>
          </a:prstGeom>
          <a:noFill/>
        </p:spPr>
        <p:txBody>
          <a:bodyPr wrap="square" rtlCol="0">
            <a:spAutoFit/>
          </a:bodyPr>
          <a:lstStyle/>
          <a:p>
            <a:pPr marL="285750" indent="-285750" algn="just">
              <a:buFont typeface="Arial" panose="020B0604020202020204" pitchFamily="34" charset="0"/>
              <a:buChar char="•"/>
            </a:pPr>
            <a:r>
              <a:rPr lang="fr-FR" b="1" dirty="0"/>
              <a:t>Coordonnées sur les axes factoriels </a:t>
            </a:r>
            <a:r>
              <a:rPr lang="fr-FR" dirty="0"/>
              <a:t>(position des individus par rapport aux axes factoriels, mise en évidence des oppositions entre groupe d’individus par rapport aux combinaisons de variables définies par les axes. </a:t>
            </a:r>
          </a:p>
        </p:txBody>
      </p:sp>
      <p:sp>
        <p:nvSpPr>
          <p:cNvPr id="7" name="ZoneTexte 6">
            <a:extLst>
              <a:ext uri="{FF2B5EF4-FFF2-40B4-BE49-F238E27FC236}">
                <a16:creationId xmlns:a16="http://schemas.microsoft.com/office/drawing/2014/main" id="{07C04E04-41E1-4CCF-9315-78A2BE4A1612}"/>
              </a:ext>
            </a:extLst>
          </p:cNvPr>
          <p:cNvSpPr txBox="1"/>
          <p:nvPr/>
        </p:nvSpPr>
        <p:spPr>
          <a:xfrm>
            <a:off x="231068" y="1741531"/>
            <a:ext cx="11415648" cy="646331"/>
          </a:xfrm>
          <a:prstGeom prst="rect">
            <a:avLst/>
          </a:prstGeom>
          <a:noFill/>
        </p:spPr>
        <p:txBody>
          <a:bodyPr wrap="square" rtlCol="0">
            <a:spAutoFit/>
          </a:bodyPr>
          <a:lstStyle/>
          <a:p>
            <a:pPr marL="285750" indent="-285750" algn="just">
              <a:buFont typeface="Arial" panose="020B0604020202020204" pitchFamily="34" charset="0"/>
              <a:buChar char="•"/>
            </a:pPr>
            <a:r>
              <a:rPr lang="fr-FR" b="1" dirty="0"/>
              <a:t>Qualité de représentation </a:t>
            </a:r>
            <a:r>
              <a:rPr lang="fr-FR" dirty="0"/>
              <a:t>des individus sur les axes factoriels : deux points distincts peuvent avoir la même projection sur l’axe factoriel  mais l’un sera mieux représenté que l’autre (angle plus petit).</a:t>
            </a:r>
          </a:p>
        </p:txBody>
      </p:sp>
      <p:sp>
        <p:nvSpPr>
          <p:cNvPr id="8" name="ZoneTexte 7">
            <a:extLst>
              <a:ext uri="{FF2B5EF4-FFF2-40B4-BE49-F238E27FC236}">
                <a16:creationId xmlns:a16="http://schemas.microsoft.com/office/drawing/2014/main" id="{103DCDBB-5543-48BF-8B19-7D81CCB700BF}"/>
              </a:ext>
            </a:extLst>
          </p:cNvPr>
          <p:cNvSpPr txBox="1"/>
          <p:nvPr/>
        </p:nvSpPr>
        <p:spPr>
          <a:xfrm>
            <a:off x="285299" y="2640552"/>
            <a:ext cx="11415648" cy="923330"/>
          </a:xfrm>
          <a:prstGeom prst="rect">
            <a:avLst/>
          </a:prstGeom>
          <a:noFill/>
        </p:spPr>
        <p:txBody>
          <a:bodyPr wrap="square" rtlCol="0">
            <a:spAutoFit/>
          </a:bodyPr>
          <a:lstStyle/>
          <a:p>
            <a:pPr marL="285750" indent="-285750" algn="just">
              <a:buFont typeface="Arial" panose="020B0604020202020204" pitchFamily="34" charset="0"/>
              <a:buChar char="•"/>
            </a:pPr>
            <a:r>
              <a:rPr lang="fr-FR" b="1" dirty="0"/>
              <a:t>Contribution des individus </a:t>
            </a:r>
            <a:r>
              <a:rPr lang="fr-FR" dirty="0"/>
              <a:t>dans la formation de l’axe : les individus contribuent plus ou moins à déterminer la direction des différents axes d’allongement du nuage. Elle est mesurée par la part de l’individu dans la variance.</a:t>
            </a:r>
          </a:p>
        </p:txBody>
      </p:sp>
      <p:sp>
        <p:nvSpPr>
          <p:cNvPr id="11" name="ZoneTexte 10">
            <a:extLst>
              <a:ext uri="{FF2B5EF4-FFF2-40B4-BE49-F238E27FC236}">
                <a16:creationId xmlns:a16="http://schemas.microsoft.com/office/drawing/2014/main" id="{640A54DF-6347-44ED-89B7-17D864947942}"/>
              </a:ext>
            </a:extLst>
          </p:cNvPr>
          <p:cNvSpPr txBox="1"/>
          <p:nvPr/>
        </p:nvSpPr>
        <p:spPr>
          <a:xfrm>
            <a:off x="229670" y="3709560"/>
            <a:ext cx="11415648" cy="646331"/>
          </a:xfrm>
          <a:prstGeom prst="rect">
            <a:avLst/>
          </a:prstGeom>
          <a:noFill/>
        </p:spPr>
        <p:txBody>
          <a:bodyPr wrap="square" rtlCol="0">
            <a:spAutoFit/>
          </a:bodyPr>
          <a:lstStyle/>
          <a:p>
            <a:pPr marL="285750" indent="-285750" algn="just">
              <a:buFont typeface="Arial" panose="020B0604020202020204" pitchFamily="34" charset="0"/>
              <a:buChar char="•"/>
            </a:pPr>
            <a:r>
              <a:rPr lang="fr-FR" b="1" dirty="0"/>
              <a:t>Part de l’individu dans l’inertie totale du nuage </a:t>
            </a:r>
            <a:r>
              <a:rPr lang="fr-FR" dirty="0"/>
              <a:t>= INR : elle est proportionnelle à sa distance au centre de gravité (G). Elle donne une idée de la spécificité de l’individu par rapport à la moyenne. </a:t>
            </a:r>
          </a:p>
        </p:txBody>
      </p:sp>
      <p:grpSp>
        <p:nvGrpSpPr>
          <p:cNvPr id="25" name="Groupe 24">
            <a:extLst>
              <a:ext uri="{FF2B5EF4-FFF2-40B4-BE49-F238E27FC236}">
                <a16:creationId xmlns:a16="http://schemas.microsoft.com/office/drawing/2014/main" id="{C18A5E61-17A0-4431-90B9-28A7821F3384}"/>
              </a:ext>
            </a:extLst>
          </p:cNvPr>
          <p:cNvGrpSpPr/>
          <p:nvPr/>
        </p:nvGrpSpPr>
        <p:grpSpPr>
          <a:xfrm>
            <a:off x="505879" y="4717964"/>
            <a:ext cx="4835882" cy="1606772"/>
            <a:chOff x="664499" y="4635102"/>
            <a:chExt cx="4835882" cy="1606772"/>
          </a:xfrm>
        </p:grpSpPr>
        <p:cxnSp>
          <p:nvCxnSpPr>
            <p:cNvPr id="15" name="Connecteur droit avec flèche 14">
              <a:extLst>
                <a:ext uri="{FF2B5EF4-FFF2-40B4-BE49-F238E27FC236}">
                  <a16:creationId xmlns:a16="http://schemas.microsoft.com/office/drawing/2014/main" id="{3D81CD8B-9556-44CC-9ABB-BA4AA5B27F3D}"/>
                </a:ext>
              </a:extLst>
            </p:cNvPr>
            <p:cNvCxnSpPr>
              <a:cxnSpLocks/>
            </p:cNvCxnSpPr>
            <p:nvPr/>
          </p:nvCxnSpPr>
          <p:spPr>
            <a:xfrm flipH="1" flipV="1">
              <a:off x="858416" y="4945210"/>
              <a:ext cx="1456945" cy="608302"/>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grpSp>
          <p:nvGrpSpPr>
            <p:cNvPr id="24" name="Groupe 23">
              <a:extLst>
                <a:ext uri="{FF2B5EF4-FFF2-40B4-BE49-F238E27FC236}">
                  <a16:creationId xmlns:a16="http://schemas.microsoft.com/office/drawing/2014/main" id="{FF4FF58A-ABB9-49FC-965B-6129C36473C4}"/>
                </a:ext>
              </a:extLst>
            </p:cNvPr>
            <p:cNvGrpSpPr/>
            <p:nvPr/>
          </p:nvGrpSpPr>
          <p:grpSpPr>
            <a:xfrm>
              <a:off x="664499" y="4635102"/>
              <a:ext cx="4835882" cy="1606772"/>
              <a:chOff x="664499" y="4635102"/>
              <a:chExt cx="4835882" cy="1606772"/>
            </a:xfrm>
          </p:grpSpPr>
          <p:cxnSp>
            <p:nvCxnSpPr>
              <p:cNvPr id="5" name="Connecteur droit 4">
                <a:extLst>
                  <a:ext uri="{FF2B5EF4-FFF2-40B4-BE49-F238E27FC236}">
                    <a16:creationId xmlns:a16="http://schemas.microsoft.com/office/drawing/2014/main" id="{9B09BEB3-D1B1-4EE4-B715-45485E84579F}"/>
                  </a:ext>
                </a:extLst>
              </p:cNvPr>
              <p:cNvCxnSpPr/>
              <p:nvPr/>
            </p:nvCxnSpPr>
            <p:spPr>
              <a:xfrm>
                <a:off x="664499" y="5553512"/>
                <a:ext cx="3504829" cy="0"/>
              </a:xfrm>
              <a:prstGeom prst="line">
                <a:avLst/>
              </a:prstGeom>
            </p:spPr>
            <p:style>
              <a:lnRef idx="1">
                <a:schemeClr val="accent1"/>
              </a:lnRef>
              <a:fillRef idx="0">
                <a:schemeClr val="accent1"/>
              </a:fillRef>
              <a:effectRef idx="0">
                <a:schemeClr val="accent1"/>
              </a:effectRef>
              <a:fontRef idx="minor">
                <a:schemeClr val="tx1"/>
              </a:fontRef>
            </p:style>
          </p:cxnSp>
          <p:sp>
            <p:nvSpPr>
              <p:cNvPr id="12" name="ZoneTexte 11">
                <a:extLst>
                  <a:ext uri="{FF2B5EF4-FFF2-40B4-BE49-F238E27FC236}">
                    <a16:creationId xmlns:a16="http://schemas.microsoft.com/office/drawing/2014/main" id="{8C7E4C1E-317D-4883-9FE8-DA14AB2ED20E}"/>
                  </a:ext>
                </a:extLst>
              </p:cNvPr>
              <p:cNvSpPr txBox="1"/>
              <p:nvPr/>
            </p:nvSpPr>
            <p:spPr>
              <a:xfrm>
                <a:off x="4169328" y="5307480"/>
                <a:ext cx="1331053" cy="369332"/>
              </a:xfrm>
              <a:prstGeom prst="rect">
                <a:avLst/>
              </a:prstGeom>
              <a:noFill/>
            </p:spPr>
            <p:txBody>
              <a:bodyPr wrap="square" rtlCol="0">
                <a:spAutoFit/>
              </a:bodyPr>
              <a:lstStyle/>
              <a:p>
                <a:r>
                  <a:rPr lang="fr-FR" dirty="0"/>
                  <a:t>Axe k</a:t>
                </a:r>
              </a:p>
            </p:txBody>
          </p:sp>
          <p:cxnSp>
            <p:nvCxnSpPr>
              <p:cNvPr id="14" name="Connecteur droit avec flèche 13">
                <a:extLst>
                  <a:ext uri="{FF2B5EF4-FFF2-40B4-BE49-F238E27FC236}">
                    <a16:creationId xmlns:a16="http://schemas.microsoft.com/office/drawing/2014/main" id="{1CFA30EF-5B82-4B4B-A46D-CE61887CCE2B}"/>
                  </a:ext>
                </a:extLst>
              </p:cNvPr>
              <p:cNvCxnSpPr/>
              <p:nvPr/>
            </p:nvCxnSpPr>
            <p:spPr>
              <a:xfrm flipV="1">
                <a:off x="2315361" y="4899171"/>
                <a:ext cx="1140903" cy="654341"/>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cxnSp>
            <p:nvCxnSpPr>
              <p:cNvPr id="17" name="Connecteur droit avec flèche 16">
                <a:extLst>
                  <a:ext uri="{FF2B5EF4-FFF2-40B4-BE49-F238E27FC236}">
                    <a16:creationId xmlns:a16="http://schemas.microsoft.com/office/drawing/2014/main" id="{ECCBE9DA-F3C1-4ED9-B185-F2582563FE45}"/>
                  </a:ext>
                </a:extLst>
              </p:cNvPr>
              <p:cNvCxnSpPr>
                <a:cxnSpLocks/>
              </p:cNvCxnSpPr>
              <p:nvPr/>
            </p:nvCxnSpPr>
            <p:spPr>
              <a:xfrm flipH="1">
                <a:off x="2315361" y="5553512"/>
                <a:ext cx="1" cy="608303"/>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sp>
            <p:nvSpPr>
              <p:cNvPr id="19" name="ZoneTexte 18">
                <a:extLst>
                  <a:ext uri="{FF2B5EF4-FFF2-40B4-BE49-F238E27FC236}">
                    <a16:creationId xmlns:a16="http://schemas.microsoft.com/office/drawing/2014/main" id="{5C87E98C-160C-4604-912F-F0B0323D6E11}"/>
                  </a:ext>
                </a:extLst>
              </p:cNvPr>
              <p:cNvSpPr txBox="1"/>
              <p:nvPr/>
            </p:nvSpPr>
            <p:spPr>
              <a:xfrm>
                <a:off x="3504514" y="4724743"/>
                <a:ext cx="1331053" cy="369332"/>
              </a:xfrm>
              <a:prstGeom prst="rect">
                <a:avLst/>
              </a:prstGeom>
              <a:noFill/>
            </p:spPr>
            <p:txBody>
              <a:bodyPr wrap="square" rtlCol="0">
                <a:spAutoFit/>
              </a:bodyPr>
              <a:lstStyle/>
              <a:p>
                <a:r>
                  <a:rPr lang="fr-FR" dirty="0"/>
                  <a:t>Var 1</a:t>
                </a:r>
              </a:p>
            </p:txBody>
          </p:sp>
          <p:sp>
            <p:nvSpPr>
              <p:cNvPr id="20" name="ZoneTexte 19">
                <a:extLst>
                  <a:ext uri="{FF2B5EF4-FFF2-40B4-BE49-F238E27FC236}">
                    <a16:creationId xmlns:a16="http://schemas.microsoft.com/office/drawing/2014/main" id="{32E49CC3-E4BB-4AFE-AC1F-5C90991CCE91}"/>
                  </a:ext>
                </a:extLst>
              </p:cNvPr>
              <p:cNvSpPr txBox="1"/>
              <p:nvPr/>
            </p:nvSpPr>
            <p:spPr>
              <a:xfrm>
                <a:off x="921362" y="4635102"/>
                <a:ext cx="1331053" cy="369332"/>
              </a:xfrm>
              <a:prstGeom prst="rect">
                <a:avLst/>
              </a:prstGeom>
              <a:noFill/>
            </p:spPr>
            <p:txBody>
              <a:bodyPr wrap="square" rtlCol="0">
                <a:spAutoFit/>
              </a:bodyPr>
              <a:lstStyle/>
              <a:p>
                <a:r>
                  <a:rPr lang="fr-FR" dirty="0"/>
                  <a:t>Var 3</a:t>
                </a:r>
              </a:p>
            </p:txBody>
          </p:sp>
          <p:sp>
            <p:nvSpPr>
              <p:cNvPr id="21" name="ZoneTexte 20">
                <a:extLst>
                  <a:ext uri="{FF2B5EF4-FFF2-40B4-BE49-F238E27FC236}">
                    <a16:creationId xmlns:a16="http://schemas.microsoft.com/office/drawing/2014/main" id="{3119D35C-F1AF-4FF8-A7AF-B37EE57E11B8}"/>
                  </a:ext>
                </a:extLst>
              </p:cNvPr>
              <p:cNvSpPr txBox="1"/>
              <p:nvPr/>
            </p:nvSpPr>
            <p:spPr>
              <a:xfrm>
                <a:off x="2416913" y="5872542"/>
                <a:ext cx="1331053" cy="369332"/>
              </a:xfrm>
              <a:prstGeom prst="rect">
                <a:avLst/>
              </a:prstGeom>
              <a:noFill/>
            </p:spPr>
            <p:txBody>
              <a:bodyPr wrap="square" rtlCol="0">
                <a:spAutoFit/>
              </a:bodyPr>
              <a:lstStyle/>
              <a:p>
                <a:r>
                  <a:rPr lang="fr-FR" dirty="0"/>
                  <a:t>Var 2</a:t>
                </a:r>
              </a:p>
            </p:txBody>
          </p:sp>
        </p:grpSp>
      </p:grpSp>
      <p:sp>
        <p:nvSpPr>
          <p:cNvPr id="22" name="ZoneTexte 21">
            <a:extLst>
              <a:ext uri="{FF2B5EF4-FFF2-40B4-BE49-F238E27FC236}">
                <a16:creationId xmlns:a16="http://schemas.microsoft.com/office/drawing/2014/main" id="{2A04CD10-DC1D-43DF-B56B-D1E74204F27E}"/>
              </a:ext>
            </a:extLst>
          </p:cNvPr>
          <p:cNvSpPr txBox="1"/>
          <p:nvPr/>
        </p:nvSpPr>
        <p:spPr>
          <a:xfrm>
            <a:off x="5488841" y="5113343"/>
            <a:ext cx="6539648" cy="923330"/>
          </a:xfrm>
          <a:prstGeom prst="rect">
            <a:avLst/>
          </a:prstGeom>
          <a:noFill/>
        </p:spPr>
        <p:txBody>
          <a:bodyPr wrap="square" rtlCol="0">
            <a:spAutoFit/>
          </a:bodyPr>
          <a:lstStyle/>
          <a:p>
            <a:pPr algn="just"/>
            <a:r>
              <a:rPr lang="fr-FR" dirty="0"/>
              <a:t>Var 1 et Var 3 sont bien corrélées à l’axe k (bonne saturation sur l’axe) tandis que Var 2 est orthogonale à l’axe k (saturation nulle)  </a:t>
            </a:r>
          </a:p>
        </p:txBody>
      </p:sp>
    </p:spTree>
    <p:extLst>
      <p:ext uri="{BB962C8B-B14F-4D97-AF65-F5344CB8AC3E}">
        <p14:creationId xmlns:p14="http://schemas.microsoft.com/office/powerpoint/2010/main" val="3260005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ppt_x"/>
                                          </p:val>
                                        </p:tav>
                                        <p:tav tm="100000">
                                          <p:val>
                                            <p:strVal val="#ppt_x"/>
                                          </p:val>
                                        </p:tav>
                                      </p:tavLst>
                                    </p:anim>
                                    <p:anim calcmode="lin" valueType="num">
                                      <p:cBhvr additive="base">
                                        <p:cTn id="32" dur="500" fill="hold"/>
                                        <p:tgtEl>
                                          <p:spTgt spid="2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500" fill="hold"/>
                                        <p:tgtEl>
                                          <p:spTgt spid="25"/>
                                        </p:tgtEl>
                                        <p:attrNameLst>
                                          <p:attrName>ppt_x</p:attrName>
                                        </p:attrNameLst>
                                      </p:cBhvr>
                                      <p:tavLst>
                                        <p:tav tm="0">
                                          <p:val>
                                            <p:strVal val="#ppt_x"/>
                                          </p:val>
                                        </p:tav>
                                        <p:tav tm="100000">
                                          <p:val>
                                            <p:strVal val="#ppt_x"/>
                                          </p:val>
                                        </p:tav>
                                      </p:tavLst>
                                    </p:anim>
                                    <p:anim calcmode="lin" valueType="num">
                                      <p:cBhvr additive="base">
                                        <p:cTn id="3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1" grpId="0"/>
      <p:bldP spid="2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6AE0E773-FAA2-4FC7-B231-1F3EB4DB4273}"/>
              </a:ext>
            </a:extLst>
          </p:cNvPr>
          <p:cNvSpPr>
            <a:spLocks/>
          </p:cNvSpPr>
          <p:nvPr/>
        </p:nvSpPr>
        <p:spPr bwMode="auto">
          <a:xfrm>
            <a:off x="274638" y="268288"/>
            <a:ext cx="11663362" cy="1354217"/>
          </a:xfrm>
          <a:prstGeom prst="rect">
            <a:avLst/>
          </a:prstGeom>
          <a:noFill/>
          <a:ln w="9525">
            <a:noFill/>
            <a:miter lim="800000"/>
            <a:headEnd/>
            <a:tailEnd/>
          </a:ln>
        </p:spPr>
        <p:txBody>
          <a:bodyPr lIns="0" tIns="0" rIns="0" bIns="0">
            <a:spAutoFit/>
          </a:bodyPr>
          <a:lstStyle/>
          <a:p>
            <a:pPr eaLnBrk="0" hangingPunct="0">
              <a:spcBef>
                <a:spcPct val="20000"/>
              </a:spcBef>
            </a:pPr>
            <a:r>
              <a:rPr lang="fr-FR" sz="4000" b="1" dirty="0">
                <a:latin typeface="Calibri" pitchFamily="34" charset="0"/>
              </a:rPr>
              <a:t>Exercices :</a:t>
            </a:r>
          </a:p>
          <a:p>
            <a:pPr eaLnBrk="0" hangingPunct="0">
              <a:spcBef>
                <a:spcPct val="20000"/>
              </a:spcBef>
            </a:pPr>
            <a:endParaRPr lang="fr-FR" sz="4000" b="1" dirty="0">
              <a:latin typeface="Calibri" pitchFamily="34" charset="0"/>
            </a:endParaRPr>
          </a:p>
        </p:txBody>
      </p:sp>
      <p:pic>
        <p:nvPicPr>
          <p:cNvPr id="5" name="Image 4">
            <a:extLst>
              <a:ext uri="{FF2B5EF4-FFF2-40B4-BE49-F238E27FC236}">
                <a16:creationId xmlns:a16="http://schemas.microsoft.com/office/drawing/2014/main" id="{B5BE823F-7B45-4E7A-82B8-C004F1FAFE27}"/>
              </a:ext>
            </a:extLst>
          </p:cNvPr>
          <p:cNvPicPr>
            <a:picLocks noChangeAspect="1"/>
          </p:cNvPicPr>
          <p:nvPr/>
        </p:nvPicPr>
        <p:blipFill>
          <a:blip r:embed="rId2"/>
          <a:stretch>
            <a:fillRect/>
          </a:stretch>
        </p:blipFill>
        <p:spPr>
          <a:xfrm>
            <a:off x="90487" y="1966912"/>
            <a:ext cx="12011025" cy="2924175"/>
          </a:xfrm>
          <a:prstGeom prst="rect">
            <a:avLst/>
          </a:prstGeom>
        </p:spPr>
      </p:pic>
      <p:sp>
        <p:nvSpPr>
          <p:cNvPr id="6" name="Espace réservé du pied de page 6">
            <a:extLst>
              <a:ext uri="{FF2B5EF4-FFF2-40B4-BE49-F238E27FC236}">
                <a16:creationId xmlns:a16="http://schemas.microsoft.com/office/drawing/2014/main" id="{85829068-6536-4935-B133-3CC3A5C19A8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23359895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n°1</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3" name="ZoneTexte 2">
            <a:extLst>
              <a:ext uri="{FF2B5EF4-FFF2-40B4-BE49-F238E27FC236}">
                <a16:creationId xmlns:a16="http://schemas.microsoft.com/office/drawing/2014/main" id="{465D400D-BBC7-4D3D-AC64-2292EEAB1AAC}"/>
              </a:ext>
            </a:extLst>
          </p:cNvPr>
          <p:cNvSpPr txBox="1"/>
          <p:nvPr/>
        </p:nvSpPr>
        <p:spPr>
          <a:xfrm>
            <a:off x="511728" y="1048624"/>
            <a:ext cx="10510837" cy="1200329"/>
          </a:xfrm>
          <a:prstGeom prst="rect">
            <a:avLst/>
          </a:prstGeom>
          <a:noFill/>
        </p:spPr>
        <p:txBody>
          <a:bodyPr wrap="square" rtlCol="0">
            <a:spAutoFit/>
          </a:bodyPr>
          <a:lstStyle/>
          <a:p>
            <a:r>
              <a:rPr lang="fr-FR" b="1" dirty="0"/>
              <a:t>Réponse : D</a:t>
            </a:r>
          </a:p>
          <a:p>
            <a:endParaRPr lang="fr-FR" dirty="0"/>
          </a:p>
          <a:p>
            <a:r>
              <a:rPr lang="fr-FR" dirty="0"/>
              <a:t>En général, deux matrices carrées d’ordre n ne commutent pas. La seule chose qui est sûre est que les produits AB et BA existent. </a:t>
            </a:r>
          </a:p>
        </p:txBody>
      </p:sp>
    </p:spTree>
    <p:extLst>
      <p:ext uri="{BB962C8B-B14F-4D97-AF65-F5344CB8AC3E}">
        <p14:creationId xmlns:p14="http://schemas.microsoft.com/office/powerpoint/2010/main" val="7875754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98667ECE-14C5-4F38-970A-C135B986B77B}"/>
              </a:ext>
            </a:extLst>
          </p:cNvPr>
          <p:cNvPicPr>
            <a:picLocks noChangeAspect="1"/>
          </p:cNvPicPr>
          <p:nvPr/>
        </p:nvPicPr>
        <p:blipFill>
          <a:blip r:embed="rId2"/>
          <a:stretch>
            <a:fillRect/>
          </a:stretch>
        </p:blipFill>
        <p:spPr>
          <a:xfrm>
            <a:off x="0" y="1574288"/>
            <a:ext cx="12192000" cy="3709423"/>
          </a:xfrm>
          <a:prstGeom prst="rect">
            <a:avLst/>
          </a:prstGeom>
        </p:spPr>
      </p:pic>
      <p:sp>
        <p:nvSpPr>
          <p:cNvPr id="5" name="Espace réservé du pied de page 6">
            <a:extLst>
              <a:ext uri="{FF2B5EF4-FFF2-40B4-BE49-F238E27FC236}">
                <a16:creationId xmlns:a16="http://schemas.microsoft.com/office/drawing/2014/main" id="{0C5119D0-E007-431F-9045-3AB7A6A24543}"/>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41539039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n°2</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ZoneTexte 4">
            <a:extLst>
              <a:ext uri="{FF2B5EF4-FFF2-40B4-BE49-F238E27FC236}">
                <a16:creationId xmlns:a16="http://schemas.microsoft.com/office/drawing/2014/main" id="{237E2FDD-8C14-4341-91DE-A4C9AD29D9CC}"/>
              </a:ext>
            </a:extLst>
          </p:cNvPr>
          <p:cNvSpPr txBox="1"/>
          <p:nvPr/>
        </p:nvSpPr>
        <p:spPr>
          <a:xfrm>
            <a:off x="511728" y="1048624"/>
            <a:ext cx="10510837" cy="1200329"/>
          </a:xfrm>
          <a:prstGeom prst="rect">
            <a:avLst/>
          </a:prstGeom>
          <a:noFill/>
        </p:spPr>
        <p:txBody>
          <a:bodyPr wrap="square" rtlCol="0">
            <a:spAutoFit/>
          </a:bodyPr>
          <a:lstStyle/>
          <a:p>
            <a:r>
              <a:rPr lang="fr-FR" b="1" dirty="0"/>
              <a:t>Réponse : D</a:t>
            </a:r>
          </a:p>
          <a:p>
            <a:endParaRPr lang="fr-FR" dirty="0"/>
          </a:p>
          <a:p>
            <a:r>
              <a:rPr lang="fr-FR" dirty="0"/>
              <a:t>En général, deux matrices ne commutent pas, le produit peut très bien ne pas exister. Ainsi, pour que le produit AB existe, il faut que le nombre de lignes de B soit égal au nombre de colonnes de A. </a:t>
            </a:r>
          </a:p>
        </p:txBody>
      </p:sp>
    </p:spTree>
    <p:extLst>
      <p:ext uri="{BB962C8B-B14F-4D97-AF65-F5344CB8AC3E}">
        <p14:creationId xmlns:p14="http://schemas.microsoft.com/office/powerpoint/2010/main" val="40662834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E007E0E5-305E-41B6-8B97-9DA1D74C6E79}"/>
              </a:ext>
            </a:extLst>
          </p:cNvPr>
          <p:cNvPicPr>
            <a:picLocks noChangeAspect="1"/>
          </p:cNvPicPr>
          <p:nvPr/>
        </p:nvPicPr>
        <p:blipFill>
          <a:blip r:embed="rId2"/>
          <a:stretch>
            <a:fillRect/>
          </a:stretch>
        </p:blipFill>
        <p:spPr>
          <a:xfrm>
            <a:off x="385894" y="1032743"/>
            <a:ext cx="12192000" cy="1671178"/>
          </a:xfrm>
          <a:prstGeom prst="rect">
            <a:avLst/>
          </a:prstGeom>
        </p:spPr>
      </p:pic>
      <p:pic>
        <p:nvPicPr>
          <p:cNvPr id="5" name="Image 4">
            <a:extLst>
              <a:ext uri="{FF2B5EF4-FFF2-40B4-BE49-F238E27FC236}">
                <a16:creationId xmlns:a16="http://schemas.microsoft.com/office/drawing/2014/main" id="{5539216D-42E9-4AC8-97D1-15E8B71BC66B}"/>
              </a:ext>
            </a:extLst>
          </p:cNvPr>
          <p:cNvPicPr>
            <a:picLocks noChangeAspect="1"/>
          </p:cNvPicPr>
          <p:nvPr/>
        </p:nvPicPr>
        <p:blipFill>
          <a:blip r:embed="rId3"/>
          <a:stretch>
            <a:fillRect/>
          </a:stretch>
        </p:blipFill>
        <p:spPr>
          <a:xfrm>
            <a:off x="-117446" y="2590597"/>
            <a:ext cx="12192000" cy="1556624"/>
          </a:xfrm>
          <a:prstGeom prst="rect">
            <a:avLst/>
          </a:prstGeom>
        </p:spPr>
      </p:pic>
      <p:sp>
        <p:nvSpPr>
          <p:cNvPr id="6" name="Espace réservé du pied de page 6">
            <a:extLst>
              <a:ext uri="{FF2B5EF4-FFF2-40B4-BE49-F238E27FC236}">
                <a16:creationId xmlns:a16="http://schemas.microsoft.com/office/drawing/2014/main" id="{CC5E1C71-B47B-4FA2-A038-FBCFE5496957}"/>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37957988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n°3</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ZoneTexte 4">
            <a:extLst>
              <a:ext uri="{FF2B5EF4-FFF2-40B4-BE49-F238E27FC236}">
                <a16:creationId xmlns:a16="http://schemas.microsoft.com/office/drawing/2014/main" id="{AD6718AB-FABC-47BB-92F9-93CE780CCCDE}"/>
              </a:ext>
            </a:extLst>
          </p:cNvPr>
          <p:cNvSpPr txBox="1"/>
          <p:nvPr/>
        </p:nvSpPr>
        <p:spPr>
          <a:xfrm>
            <a:off x="511728" y="1048624"/>
            <a:ext cx="10510837" cy="1200329"/>
          </a:xfrm>
          <a:prstGeom prst="rect">
            <a:avLst/>
          </a:prstGeom>
          <a:noFill/>
        </p:spPr>
        <p:txBody>
          <a:bodyPr wrap="square" rtlCol="0">
            <a:spAutoFit/>
          </a:bodyPr>
          <a:lstStyle/>
          <a:p>
            <a:r>
              <a:rPr lang="fr-FR" b="1" dirty="0"/>
              <a:t>Réponse : E</a:t>
            </a:r>
          </a:p>
          <a:p>
            <a:endParaRPr lang="fr-FR" dirty="0"/>
          </a:p>
          <a:p>
            <a:r>
              <a:rPr lang="fr-FR" dirty="0"/>
              <a:t>En général, les matrices ne commutent pas. Si la transposée de A </a:t>
            </a:r>
            <a:r>
              <a:rPr lang="fr-FR" dirty="0" err="1"/>
              <a:t>a</a:t>
            </a:r>
            <a:r>
              <a:rPr lang="fr-FR" dirty="0"/>
              <a:t> la même dimension que A, c’est qu’elle est carrée et il est impossible de calculer les puissances de A. </a:t>
            </a:r>
          </a:p>
        </p:txBody>
      </p:sp>
    </p:spTree>
    <p:extLst>
      <p:ext uri="{BB962C8B-B14F-4D97-AF65-F5344CB8AC3E}">
        <p14:creationId xmlns:p14="http://schemas.microsoft.com/office/powerpoint/2010/main" val="11696683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1DE797E6-45F4-49E7-8395-3D75A6867447}"/>
              </a:ext>
            </a:extLst>
          </p:cNvPr>
          <p:cNvPicPr>
            <a:picLocks noChangeAspect="1"/>
          </p:cNvPicPr>
          <p:nvPr/>
        </p:nvPicPr>
        <p:blipFill>
          <a:blip r:embed="rId2"/>
          <a:stretch>
            <a:fillRect/>
          </a:stretch>
        </p:blipFill>
        <p:spPr>
          <a:xfrm>
            <a:off x="107287" y="967666"/>
            <a:ext cx="12192000" cy="2825419"/>
          </a:xfrm>
          <a:prstGeom prst="rect">
            <a:avLst/>
          </a:prstGeom>
        </p:spPr>
      </p:pic>
      <p:sp>
        <p:nvSpPr>
          <p:cNvPr id="5" name="Espace réservé du pied de page 6">
            <a:extLst>
              <a:ext uri="{FF2B5EF4-FFF2-40B4-BE49-F238E27FC236}">
                <a16:creationId xmlns:a16="http://schemas.microsoft.com/office/drawing/2014/main" id="{11B0E14E-9E51-4094-898C-4D6E0E40D95C}"/>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20089787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n°4</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ZoneTexte 4">
            <a:extLst>
              <a:ext uri="{FF2B5EF4-FFF2-40B4-BE49-F238E27FC236}">
                <a16:creationId xmlns:a16="http://schemas.microsoft.com/office/drawing/2014/main" id="{C3226133-A304-40A0-A7DB-55DF8544A26A}"/>
              </a:ext>
            </a:extLst>
          </p:cNvPr>
          <p:cNvSpPr txBox="1"/>
          <p:nvPr/>
        </p:nvSpPr>
        <p:spPr>
          <a:xfrm>
            <a:off x="511728" y="1266738"/>
            <a:ext cx="10510837" cy="1200329"/>
          </a:xfrm>
          <a:prstGeom prst="rect">
            <a:avLst/>
          </a:prstGeom>
          <a:noFill/>
        </p:spPr>
        <p:txBody>
          <a:bodyPr wrap="square" rtlCol="0">
            <a:spAutoFit/>
          </a:bodyPr>
          <a:lstStyle/>
          <a:p>
            <a:r>
              <a:rPr lang="fr-FR" b="1" dirty="0"/>
              <a:t>Réponse : A et C</a:t>
            </a:r>
          </a:p>
          <a:p>
            <a:endParaRPr lang="fr-FR" dirty="0"/>
          </a:p>
          <a:p>
            <a:r>
              <a:rPr lang="fr-FR" dirty="0"/>
              <a:t>Soit A une matrice carrée d’ordre n, nilpotente d’ordre 3. La transposée d’une matrice existe toujours. Pour tout n≥3, A</a:t>
            </a:r>
            <a:r>
              <a:rPr lang="fr-FR" baseline="30000" dirty="0"/>
              <a:t>3</a:t>
            </a:r>
            <a:r>
              <a:rPr lang="fr-FR" dirty="0"/>
              <a:t>=0, c’est la définition même d’une matrice nilpotente. </a:t>
            </a:r>
          </a:p>
        </p:txBody>
      </p:sp>
    </p:spTree>
    <p:extLst>
      <p:ext uri="{BB962C8B-B14F-4D97-AF65-F5344CB8AC3E}">
        <p14:creationId xmlns:p14="http://schemas.microsoft.com/office/powerpoint/2010/main" val="6881064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5181C3EA-6066-48CA-B2E2-871B7BCC7F13}"/>
              </a:ext>
            </a:extLst>
          </p:cNvPr>
          <p:cNvPicPr>
            <a:picLocks noChangeAspect="1"/>
          </p:cNvPicPr>
          <p:nvPr/>
        </p:nvPicPr>
        <p:blipFill>
          <a:blip r:embed="rId2"/>
          <a:stretch>
            <a:fillRect/>
          </a:stretch>
        </p:blipFill>
        <p:spPr>
          <a:xfrm>
            <a:off x="0" y="1217128"/>
            <a:ext cx="12192000" cy="2930503"/>
          </a:xfrm>
          <a:prstGeom prst="rect">
            <a:avLst/>
          </a:prstGeom>
        </p:spPr>
      </p:pic>
      <p:sp>
        <p:nvSpPr>
          <p:cNvPr id="5" name="Espace réservé du pied de page 6">
            <a:extLst>
              <a:ext uri="{FF2B5EF4-FFF2-40B4-BE49-F238E27FC236}">
                <a16:creationId xmlns:a16="http://schemas.microsoft.com/office/drawing/2014/main" id="{6ED002A5-A9AC-4908-AB60-C1836C9E5E78}"/>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23441332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n°5</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ZoneTexte 4">
            <a:extLst>
              <a:ext uri="{FF2B5EF4-FFF2-40B4-BE49-F238E27FC236}">
                <a16:creationId xmlns:a16="http://schemas.microsoft.com/office/drawing/2014/main" id="{1D31C7A6-A175-4B5F-9D6F-FFFDC1E8B7FF}"/>
              </a:ext>
            </a:extLst>
          </p:cNvPr>
          <p:cNvSpPr txBox="1"/>
          <p:nvPr/>
        </p:nvSpPr>
        <p:spPr>
          <a:xfrm>
            <a:off x="385893" y="956345"/>
            <a:ext cx="10510837" cy="923330"/>
          </a:xfrm>
          <a:prstGeom prst="rect">
            <a:avLst/>
          </a:prstGeom>
          <a:noFill/>
        </p:spPr>
        <p:txBody>
          <a:bodyPr wrap="square" rtlCol="0">
            <a:spAutoFit/>
          </a:bodyPr>
          <a:lstStyle/>
          <a:p>
            <a:r>
              <a:rPr lang="fr-FR" b="1" dirty="0"/>
              <a:t>Réponse : B et D</a:t>
            </a:r>
          </a:p>
          <a:p>
            <a:endParaRPr lang="fr-FR" dirty="0"/>
          </a:p>
          <a:p>
            <a:r>
              <a:rPr lang="fr-FR" dirty="0"/>
              <a:t>Une matrice est inversible si son déterminant est différent de zéro et si A. A</a:t>
            </a:r>
            <a:r>
              <a:rPr lang="fr-FR" baseline="30000" dirty="0"/>
              <a:t>-1</a:t>
            </a:r>
            <a:r>
              <a:rPr lang="fr-FR" dirty="0"/>
              <a:t>=I</a:t>
            </a:r>
          </a:p>
        </p:txBody>
      </p:sp>
    </p:spTree>
    <p:extLst>
      <p:ext uri="{BB962C8B-B14F-4D97-AF65-F5344CB8AC3E}">
        <p14:creationId xmlns:p14="http://schemas.microsoft.com/office/powerpoint/2010/main" val="34997857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D3692D5F-43B2-4FAB-9C3E-09F3677EB402}"/>
              </a:ext>
            </a:extLst>
          </p:cNvPr>
          <p:cNvPicPr>
            <a:picLocks noChangeAspect="1"/>
          </p:cNvPicPr>
          <p:nvPr/>
        </p:nvPicPr>
        <p:blipFill>
          <a:blip r:embed="rId2"/>
          <a:stretch>
            <a:fillRect/>
          </a:stretch>
        </p:blipFill>
        <p:spPr>
          <a:xfrm>
            <a:off x="0" y="1461696"/>
            <a:ext cx="12192000" cy="2927927"/>
          </a:xfrm>
          <a:prstGeom prst="rect">
            <a:avLst/>
          </a:prstGeom>
        </p:spPr>
      </p:pic>
      <p:sp>
        <p:nvSpPr>
          <p:cNvPr id="5" name="Espace réservé du pied de page 6">
            <a:extLst>
              <a:ext uri="{FF2B5EF4-FFF2-40B4-BE49-F238E27FC236}">
                <a16:creationId xmlns:a16="http://schemas.microsoft.com/office/drawing/2014/main" id="{67BC61C7-9DCF-4DE8-8818-8578A1E3AD28}"/>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41869046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n°6</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ZoneTexte 4">
            <a:extLst>
              <a:ext uri="{FF2B5EF4-FFF2-40B4-BE49-F238E27FC236}">
                <a16:creationId xmlns:a16="http://schemas.microsoft.com/office/drawing/2014/main" id="{45FB86DB-10CC-484A-A07D-5F341F8F77F0}"/>
              </a:ext>
            </a:extLst>
          </p:cNvPr>
          <p:cNvSpPr txBox="1"/>
          <p:nvPr/>
        </p:nvSpPr>
        <p:spPr>
          <a:xfrm>
            <a:off x="385893" y="956345"/>
            <a:ext cx="10510837" cy="1200329"/>
          </a:xfrm>
          <a:prstGeom prst="rect">
            <a:avLst/>
          </a:prstGeom>
          <a:noFill/>
        </p:spPr>
        <p:txBody>
          <a:bodyPr wrap="square" rtlCol="0">
            <a:spAutoFit/>
          </a:bodyPr>
          <a:lstStyle/>
          <a:p>
            <a:r>
              <a:rPr lang="fr-FR" b="1" dirty="0"/>
              <a:t>Réponse : B</a:t>
            </a:r>
          </a:p>
          <a:p>
            <a:endParaRPr lang="fr-FR" dirty="0"/>
          </a:p>
          <a:p>
            <a:r>
              <a:rPr lang="fr-FR" dirty="0"/>
              <a:t>(A+B)</a:t>
            </a:r>
            <a:r>
              <a:rPr lang="fr-FR" baseline="30000" dirty="0"/>
              <a:t>2</a:t>
            </a:r>
            <a:r>
              <a:rPr lang="fr-FR" dirty="0"/>
              <a:t>=A</a:t>
            </a:r>
            <a:r>
              <a:rPr lang="fr-FR" baseline="30000" dirty="0"/>
              <a:t>2</a:t>
            </a:r>
            <a:r>
              <a:rPr lang="fr-FR" dirty="0"/>
              <a:t>+AB+BA+B</a:t>
            </a:r>
            <a:r>
              <a:rPr lang="fr-FR" baseline="30000" dirty="0"/>
              <a:t>2</a:t>
            </a:r>
            <a:r>
              <a:rPr lang="fr-FR" dirty="0"/>
              <a:t> car en général, les matrices A et B ne commutent pas. Il n’y a aucune raison pour que la matrice A soit l’inverse de la matrice B. </a:t>
            </a:r>
          </a:p>
        </p:txBody>
      </p:sp>
    </p:spTree>
    <p:extLst>
      <p:ext uri="{BB962C8B-B14F-4D97-AF65-F5344CB8AC3E}">
        <p14:creationId xmlns:p14="http://schemas.microsoft.com/office/powerpoint/2010/main" val="15578978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4B132C24-F3BD-4549-B3C4-E2DB5BDC19AD}"/>
              </a:ext>
            </a:extLst>
          </p:cNvPr>
          <p:cNvPicPr>
            <a:picLocks noChangeAspect="1"/>
          </p:cNvPicPr>
          <p:nvPr/>
        </p:nvPicPr>
        <p:blipFill>
          <a:blip r:embed="rId2"/>
          <a:stretch>
            <a:fillRect/>
          </a:stretch>
        </p:blipFill>
        <p:spPr>
          <a:xfrm>
            <a:off x="107287" y="1311158"/>
            <a:ext cx="12192000" cy="2977335"/>
          </a:xfrm>
          <a:prstGeom prst="rect">
            <a:avLst/>
          </a:prstGeom>
        </p:spPr>
      </p:pic>
      <p:sp>
        <p:nvSpPr>
          <p:cNvPr id="5" name="Espace réservé du pied de page 6">
            <a:extLst>
              <a:ext uri="{FF2B5EF4-FFF2-40B4-BE49-F238E27FC236}">
                <a16:creationId xmlns:a16="http://schemas.microsoft.com/office/drawing/2014/main" id="{A2D09637-283D-432A-ABB2-39A8D6BA1083}"/>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39405390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n°7</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ZoneTexte 4">
            <a:extLst>
              <a:ext uri="{FF2B5EF4-FFF2-40B4-BE49-F238E27FC236}">
                <a16:creationId xmlns:a16="http://schemas.microsoft.com/office/drawing/2014/main" id="{E9AED426-87D6-44E2-A325-44981B9CC090}"/>
              </a:ext>
            </a:extLst>
          </p:cNvPr>
          <p:cNvSpPr txBox="1"/>
          <p:nvPr/>
        </p:nvSpPr>
        <p:spPr>
          <a:xfrm>
            <a:off x="385893" y="956345"/>
            <a:ext cx="10510837" cy="1477328"/>
          </a:xfrm>
          <a:prstGeom prst="rect">
            <a:avLst/>
          </a:prstGeom>
          <a:noFill/>
        </p:spPr>
        <p:txBody>
          <a:bodyPr wrap="square" rtlCol="0">
            <a:spAutoFit/>
          </a:bodyPr>
          <a:lstStyle/>
          <a:p>
            <a:r>
              <a:rPr lang="fr-FR" b="1" dirty="0"/>
              <a:t>Réponse : C</a:t>
            </a:r>
          </a:p>
          <a:p>
            <a:endParaRPr lang="fr-FR" dirty="0"/>
          </a:p>
          <a:p>
            <a:r>
              <a:rPr lang="fr-FR" dirty="0"/>
              <a:t>Le produit de A et B peut ne pas exister. En général les matrices A et B ne commutent pas. Le produit de A et B existe seulement si B possède n lignes (le nombre de lignes de B doit être égal au nombre de colonnes de A).</a:t>
            </a:r>
          </a:p>
        </p:txBody>
      </p:sp>
    </p:spTree>
    <p:extLst>
      <p:ext uri="{BB962C8B-B14F-4D97-AF65-F5344CB8AC3E}">
        <p14:creationId xmlns:p14="http://schemas.microsoft.com/office/powerpoint/2010/main" val="11837191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EC67CD8C-8DA3-4C04-BF46-D105F7202880}"/>
              </a:ext>
            </a:extLst>
          </p:cNvPr>
          <p:cNvSpPr>
            <a:spLocks noGrp="1"/>
          </p:cNvSpPr>
          <p:nvPr>
            <p:ph type="body" idx="1"/>
          </p:nvPr>
        </p:nvSpPr>
        <p:spPr/>
        <p:txBody>
          <a:bodyPr/>
          <a:lstStyle/>
          <a:p>
            <a:endParaRPr lang="fr-FR"/>
          </a:p>
        </p:txBody>
      </p:sp>
      <p:pic>
        <p:nvPicPr>
          <p:cNvPr id="4" name="Image 3">
            <a:extLst>
              <a:ext uri="{FF2B5EF4-FFF2-40B4-BE49-F238E27FC236}">
                <a16:creationId xmlns:a16="http://schemas.microsoft.com/office/drawing/2014/main" id="{FDFC7A4C-AC07-467B-9C73-E3A72C11E75F}"/>
              </a:ext>
            </a:extLst>
          </p:cNvPr>
          <p:cNvPicPr>
            <a:picLocks noChangeAspect="1"/>
          </p:cNvPicPr>
          <p:nvPr/>
        </p:nvPicPr>
        <p:blipFill>
          <a:blip r:embed="rId2"/>
          <a:stretch>
            <a:fillRect/>
          </a:stretch>
        </p:blipFill>
        <p:spPr>
          <a:xfrm>
            <a:off x="0" y="1680072"/>
            <a:ext cx="12192000" cy="3497855"/>
          </a:xfrm>
          <a:prstGeom prst="rect">
            <a:avLst/>
          </a:prstGeom>
        </p:spPr>
      </p:pic>
      <p:sp>
        <p:nvSpPr>
          <p:cNvPr id="5" name="Espace réservé du pied de page 6">
            <a:extLst>
              <a:ext uri="{FF2B5EF4-FFF2-40B4-BE49-F238E27FC236}">
                <a16:creationId xmlns:a16="http://schemas.microsoft.com/office/drawing/2014/main" id="{76208D4B-7911-4E1F-8654-E8E6DE1D7343}"/>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34788641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n°8</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ZoneTexte 4">
            <a:extLst>
              <a:ext uri="{FF2B5EF4-FFF2-40B4-BE49-F238E27FC236}">
                <a16:creationId xmlns:a16="http://schemas.microsoft.com/office/drawing/2014/main" id="{7B2DF42E-4546-4D39-B4BB-70FB0C8172E2}"/>
              </a:ext>
            </a:extLst>
          </p:cNvPr>
          <p:cNvSpPr txBox="1"/>
          <p:nvPr/>
        </p:nvSpPr>
        <p:spPr>
          <a:xfrm>
            <a:off x="385893" y="956345"/>
            <a:ext cx="10510837" cy="1200329"/>
          </a:xfrm>
          <a:prstGeom prst="rect">
            <a:avLst/>
          </a:prstGeom>
          <a:noFill/>
        </p:spPr>
        <p:txBody>
          <a:bodyPr wrap="square" rtlCol="0">
            <a:spAutoFit/>
          </a:bodyPr>
          <a:lstStyle/>
          <a:p>
            <a:r>
              <a:rPr lang="fr-FR" b="1" dirty="0"/>
              <a:t>Réponse : C et D</a:t>
            </a:r>
          </a:p>
          <a:p>
            <a:endParaRPr lang="fr-FR" dirty="0"/>
          </a:p>
          <a:p>
            <a:r>
              <a:rPr lang="fr-FR" dirty="0"/>
              <a:t>Le produit existe seulement si le nombre de colonnes de A est égal au nombre de lignes de B et donne un nombre.</a:t>
            </a:r>
          </a:p>
        </p:txBody>
      </p:sp>
    </p:spTree>
    <p:extLst>
      <p:ext uri="{BB962C8B-B14F-4D97-AF65-F5344CB8AC3E}">
        <p14:creationId xmlns:p14="http://schemas.microsoft.com/office/powerpoint/2010/main" val="15691007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8B443667-305A-4462-A9C4-BA1FE134472B}"/>
              </a:ext>
            </a:extLst>
          </p:cNvPr>
          <p:cNvSpPr>
            <a:spLocks noGrp="1"/>
          </p:cNvSpPr>
          <p:nvPr>
            <p:ph type="body" idx="1"/>
          </p:nvPr>
        </p:nvSpPr>
        <p:spPr/>
        <p:txBody>
          <a:bodyPr/>
          <a:lstStyle/>
          <a:p>
            <a:endParaRPr lang="fr-FR"/>
          </a:p>
        </p:txBody>
      </p:sp>
      <p:pic>
        <p:nvPicPr>
          <p:cNvPr id="4" name="Image 3">
            <a:extLst>
              <a:ext uri="{FF2B5EF4-FFF2-40B4-BE49-F238E27FC236}">
                <a16:creationId xmlns:a16="http://schemas.microsoft.com/office/drawing/2014/main" id="{AF82D2A8-FD0C-4773-8303-5B2FBC63F64D}"/>
              </a:ext>
            </a:extLst>
          </p:cNvPr>
          <p:cNvPicPr>
            <a:picLocks noChangeAspect="1"/>
          </p:cNvPicPr>
          <p:nvPr/>
        </p:nvPicPr>
        <p:blipFill>
          <a:blip r:embed="rId2"/>
          <a:stretch>
            <a:fillRect/>
          </a:stretch>
        </p:blipFill>
        <p:spPr>
          <a:xfrm>
            <a:off x="0" y="1056635"/>
            <a:ext cx="12192000" cy="3066932"/>
          </a:xfrm>
          <a:prstGeom prst="rect">
            <a:avLst/>
          </a:prstGeom>
        </p:spPr>
      </p:pic>
      <p:sp>
        <p:nvSpPr>
          <p:cNvPr id="5" name="Espace réservé du pied de page 6">
            <a:extLst>
              <a:ext uri="{FF2B5EF4-FFF2-40B4-BE49-F238E27FC236}">
                <a16:creationId xmlns:a16="http://schemas.microsoft.com/office/drawing/2014/main" id="{1F75FD34-3B4A-463F-9A92-D9F2ADB09687}"/>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35937461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n°9</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ZoneTexte 4">
            <a:extLst>
              <a:ext uri="{FF2B5EF4-FFF2-40B4-BE49-F238E27FC236}">
                <a16:creationId xmlns:a16="http://schemas.microsoft.com/office/drawing/2014/main" id="{E388EF12-9234-4F86-98D3-1693FCB3B7B6}"/>
              </a:ext>
            </a:extLst>
          </p:cNvPr>
          <p:cNvSpPr txBox="1"/>
          <p:nvPr/>
        </p:nvSpPr>
        <p:spPr>
          <a:xfrm>
            <a:off x="385893" y="956345"/>
            <a:ext cx="10510837" cy="1477328"/>
          </a:xfrm>
          <a:prstGeom prst="rect">
            <a:avLst/>
          </a:prstGeom>
          <a:noFill/>
        </p:spPr>
        <p:txBody>
          <a:bodyPr wrap="square" rtlCol="0">
            <a:spAutoFit/>
          </a:bodyPr>
          <a:lstStyle/>
          <a:p>
            <a:r>
              <a:rPr lang="fr-FR" b="1" dirty="0"/>
              <a:t>Réponse : A et D</a:t>
            </a:r>
          </a:p>
          <a:p>
            <a:endParaRPr lang="fr-FR" dirty="0"/>
          </a:p>
          <a:p>
            <a:r>
              <a:rPr lang="fr-FR" dirty="0"/>
              <a:t>Le produit de deux matrice carrées d’ordre n existe toujours mais on peut très bien avoir un produit de matrices nul sans que les matrices soient nulles, il suffit pour cela de prendre deux matrices extrêmement creuses (autrement dit avec beaucoup de 0). </a:t>
            </a:r>
          </a:p>
        </p:txBody>
      </p:sp>
    </p:spTree>
    <p:extLst>
      <p:ext uri="{BB962C8B-B14F-4D97-AF65-F5344CB8AC3E}">
        <p14:creationId xmlns:p14="http://schemas.microsoft.com/office/powerpoint/2010/main" val="11233766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893EAA88-F00A-4A33-86EA-DD072166CAFE}"/>
              </a:ext>
            </a:extLst>
          </p:cNvPr>
          <p:cNvPicPr>
            <a:picLocks noChangeAspect="1"/>
          </p:cNvPicPr>
          <p:nvPr/>
        </p:nvPicPr>
        <p:blipFill>
          <a:blip r:embed="rId2"/>
          <a:stretch>
            <a:fillRect/>
          </a:stretch>
        </p:blipFill>
        <p:spPr>
          <a:xfrm>
            <a:off x="0" y="1150221"/>
            <a:ext cx="12192000" cy="2963650"/>
          </a:xfrm>
          <a:prstGeom prst="rect">
            <a:avLst/>
          </a:prstGeom>
        </p:spPr>
      </p:pic>
      <p:sp>
        <p:nvSpPr>
          <p:cNvPr id="5" name="Espace réservé du pied de page 6">
            <a:extLst>
              <a:ext uri="{FF2B5EF4-FFF2-40B4-BE49-F238E27FC236}">
                <a16:creationId xmlns:a16="http://schemas.microsoft.com/office/drawing/2014/main" id="{C8F5FBB9-DE21-43B9-B433-437CD2A384D2}"/>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3367582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n°10</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ZoneTexte 4">
            <a:extLst>
              <a:ext uri="{FF2B5EF4-FFF2-40B4-BE49-F238E27FC236}">
                <a16:creationId xmlns:a16="http://schemas.microsoft.com/office/drawing/2014/main" id="{0646463D-9766-4438-A6F2-EA7B817C691A}"/>
              </a:ext>
            </a:extLst>
          </p:cNvPr>
          <p:cNvSpPr txBox="1"/>
          <p:nvPr/>
        </p:nvSpPr>
        <p:spPr>
          <a:xfrm>
            <a:off x="385893" y="956345"/>
            <a:ext cx="10510837" cy="1200329"/>
          </a:xfrm>
          <a:prstGeom prst="rect">
            <a:avLst/>
          </a:prstGeom>
          <a:noFill/>
        </p:spPr>
        <p:txBody>
          <a:bodyPr wrap="square" rtlCol="0">
            <a:spAutoFit/>
          </a:bodyPr>
          <a:lstStyle/>
          <a:p>
            <a:r>
              <a:rPr lang="fr-FR" b="1" dirty="0"/>
              <a:t>Réponse : B et C</a:t>
            </a:r>
          </a:p>
          <a:p>
            <a:endParaRPr lang="fr-FR" dirty="0"/>
          </a:p>
          <a:p>
            <a:r>
              <a:rPr lang="fr-FR" dirty="0"/>
              <a:t>Deux matrices ne commutent pas forcément : ce n’est pas parce que AB=I</a:t>
            </a:r>
            <a:r>
              <a:rPr lang="fr-FR" baseline="-25000" dirty="0"/>
              <a:t>n </a:t>
            </a:r>
            <a:r>
              <a:rPr lang="fr-FR" dirty="0"/>
              <a:t>que BA=I</a:t>
            </a:r>
            <a:r>
              <a:rPr lang="fr-FR" baseline="-25000" dirty="0"/>
              <a:t>n</a:t>
            </a:r>
          </a:p>
          <a:p>
            <a:r>
              <a:rPr lang="fr-FR" dirty="0"/>
              <a:t>Si AB=I</a:t>
            </a:r>
            <a:r>
              <a:rPr lang="fr-FR" baseline="-25000" dirty="0"/>
              <a:t>n</a:t>
            </a:r>
            <a:r>
              <a:rPr lang="fr-FR" dirty="0"/>
              <a:t>, alors B est l’inverse de A. L’inverse de AB est B</a:t>
            </a:r>
            <a:r>
              <a:rPr lang="fr-FR" baseline="30000" dirty="0"/>
              <a:t>-1</a:t>
            </a:r>
            <a:r>
              <a:rPr lang="fr-FR" dirty="0"/>
              <a:t>A</a:t>
            </a:r>
            <a:r>
              <a:rPr lang="fr-FR" baseline="30000" dirty="0"/>
              <a:t>-1</a:t>
            </a:r>
            <a:r>
              <a:rPr lang="fr-FR" dirty="0"/>
              <a:t>. En effet : AB*B</a:t>
            </a:r>
            <a:r>
              <a:rPr lang="fr-FR" baseline="30000" dirty="0"/>
              <a:t>-1</a:t>
            </a:r>
            <a:r>
              <a:rPr lang="fr-FR" dirty="0"/>
              <a:t>A</a:t>
            </a:r>
            <a:r>
              <a:rPr lang="fr-FR" baseline="30000" dirty="0"/>
              <a:t>-1</a:t>
            </a:r>
            <a:r>
              <a:rPr lang="fr-FR" dirty="0"/>
              <a:t>=AA</a:t>
            </a:r>
            <a:r>
              <a:rPr lang="fr-FR" baseline="30000" dirty="0"/>
              <a:t>-1</a:t>
            </a:r>
            <a:r>
              <a:rPr lang="fr-FR" dirty="0"/>
              <a:t>=I</a:t>
            </a:r>
            <a:r>
              <a:rPr lang="fr-FR" baseline="-25000" dirty="0"/>
              <a:t>n </a:t>
            </a:r>
          </a:p>
        </p:txBody>
      </p:sp>
    </p:spTree>
    <p:extLst>
      <p:ext uri="{BB962C8B-B14F-4D97-AF65-F5344CB8AC3E}">
        <p14:creationId xmlns:p14="http://schemas.microsoft.com/office/powerpoint/2010/main" val="8601019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7341F702-6CB5-432D-AE82-21BC1634B31E}"/>
              </a:ext>
            </a:extLst>
          </p:cNvPr>
          <p:cNvSpPr>
            <a:spLocks noGrp="1"/>
          </p:cNvSpPr>
          <p:nvPr>
            <p:ph type="body" idx="1"/>
          </p:nvPr>
        </p:nvSpPr>
        <p:spPr/>
        <p:txBody>
          <a:bodyPr/>
          <a:lstStyle/>
          <a:p>
            <a:endParaRPr lang="fr-FR"/>
          </a:p>
        </p:txBody>
      </p:sp>
      <p:pic>
        <p:nvPicPr>
          <p:cNvPr id="4" name="Image 3">
            <a:extLst>
              <a:ext uri="{FF2B5EF4-FFF2-40B4-BE49-F238E27FC236}">
                <a16:creationId xmlns:a16="http://schemas.microsoft.com/office/drawing/2014/main" id="{079F2260-25BD-46BB-A0FA-0A4E9B33E722}"/>
              </a:ext>
            </a:extLst>
          </p:cNvPr>
          <p:cNvPicPr>
            <a:picLocks noChangeAspect="1"/>
          </p:cNvPicPr>
          <p:nvPr/>
        </p:nvPicPr>
        <p:blipFill>
          <a:blip r:embed="rId2"/>
          <a:stretch>
            <a:fillRect/>
          </a:stretch>
        </p:blipFill>
        <p:spPr>
          <a:xfrm>
            <a:off x="0" y="862935"/>
            <a:ext cx="12192000" cy="4326785"/>
          </a:xfrm>
          <a:prstGeom prst="rect">
            <a:avLst/>
          </a:prstGeom>
        </p:spPr>
      </p:pic>
      <p:sp>
        <p:nvSpPr>
          <p:cNvPr id="5" name="Espace réservé du pied de page 6">
            <a:extLst>
              <a:ext uri="{FF2B5EF4-FFF2-40B4-BE49-F238E27FC236}">
                <a16:creationId xmlns:a16="http://schemas.microsoft.com/office/drawing/2014/main" id="{D1EF56F8-A8FD-4FFA-BA60-4F9525DC2B50}"/>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38223305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n°11</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ZoneTexte 4">
            <a:extLst>
              <a:ext uri="{FF2B5EF4-FFF2-40B4-BE49-F238E27FC236}">
                <a16:creationId xmlns:a16="http://schemas.microsoft.com/office/drawing/2014/main" id="{47A4416A-9E9E-4AE5-9BD5-693BB6D0CC77}"/>
              </a:ext>
            </a:extLst>
          </p:cNvPr>
          <p:cNvSpPr txBox="1"/>
          <p:nvPr/>
        </p:nvSpPr>
        <p:spPr>
          <a:xfrm>
            <a:off x="385893" y="956345"/>
            <a:ext cx="10510837" cy="1477328"/>
          </a:xfrm>
          <a:prstGeom prst="rect">
            <a:avLst/>
          </a:prstGeom>
          <a:noFill/>
        </p:spPr>
        <p:txBody>
          <a:bodyPr wrap="square" rtlCol="0">
            <a:spAutoFit/>
          </a:bodyPr>
          <a:lstStyle/>
          <a:p>
            <a:r>
              <a:rPr lang="fr-FR" b="1" dirty="0"/>
              <a:t>Réponse : B et D</a:t>
            </a:r>
          </a:p>
          <a:p>
            <a:endParaRPr lang="fr-FR" dirty="0"/>
          </a:p>
          <a:p>
            <a:r>
              <a:rPr lang="fr-FR" dirty="0"/>
              <a:t>L’inverse d’une matrice n’existe pas toujours, quand c’est le cas, il est donné par la réponse B.</a:t>
            </a:r>
          </a:p>
          <a:p>
            <a:r>
              <a:rPr lang="fr-FR" dirty="0"/>
              <a:t>La réponse C est fausse car à cause de la deuxième ligne de la matrice, on a permuté les signes.</a:t>
            </a:r>
          </a:p>
          <a:p>
            <a:r>
              <a:rPr lang="fr-FR" dirty="0"/>
              <a:t>Pour toute matrice carré, si A</a:t>
            </a:r>
            <a:r>
              <a:rPr lang="fr-FR" baseline="30000" dirty="0"/>
              <a:t>-1</a:t>
            </a:r>
            <a:r>
              <a:rPr lang="fr-FR" dirty="0"/>
              <a:t> existe, alors A et A</a:t>
            </a:r>
            <a:r>
              <a:rPr lang="fr-FR" baseline="30000" dirty="0"/>
              <a:t>-1</a:t>
            </a:r>
            <a:r>
              <a:rPr lang="fr-FR" dirty="0"/>
              <a:t> commutent toujours (réponse D).</a:t>
            </a:r>
          </a:p>
        </p:txBody>
      </p:sp>
    </p:spTree>
    <p:extLst>
      <p:ext uri="{BB962C8B-B14F-4D97-AF65-F5344CB8AC3E}">
        <p14:creationId xmlns:p14="http://schemas.microsoft.com/office/powerpoint/2010/main" val="42757600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A07A6CF6-E9DA-4437-BDF6-086871034AE9}"/>
              </a:ext>
            </a:extLst>
          </p:cNvPr>
          <p:cNvSpPr>
            <a:spLocks noGrp="1"/>
          </p:cNvSpPr>
          <p:nvPr>
            <p:ph type="body" idx="1"/>
          </p:nvPr>
        </p:nvSpPr>
        <p:spPr/>
        <p:txBody>
          <a:bodyPr/>
          <a:lstStyle/>
          <a:p>
            <a:endParaRPr lang="fr-FR"/>
          </a:p>
        </p:txBody>
      </p:sp>
      <p:pic>
        <p:nvPicPr>
          <p:cNvPr id="4" name="Image 3">
            <a:extLst>
              <a:ext uri="{FF2B5EF4-FFF2-40B4-BE49-F238E27FC236}">
                <a16:creationId xmlns:a16="http://schemas.microsoft.com/office/drawing/2014/main" id="{65066CF0-875E-4FB3-8FFA-E06E22F3F545}"/>
              </a:ext>
            </a:extLst>
          </p:cNvPr>
          <p:cNvPicPr>
            <a:picLocks noChangeAspect="1"/>
          </p:cNvPicPr>
          <p:nvPr/>
        </p:nvPicPr>
        <p:blipFill>
          <a:blip r:embed="rId2"/>
          <a:stretch>
            <a:fillRect/>
          </a:stretch>
        </p:blipFill>
        <p:spPr>
          <a:xfrm>
            <a:off x="0" y="842048"/>
            <a:ext cx="12192000" cy="4284670"/>
          </a:xfrm>
          <a:prstGeom prst="rect">
            <a:avLst/>
          </a:prstGeom>
        </p:spPr>
      </p:pic>
      <p:sp>
        <p:nvSpPr>
          <p:cNvPr id="5" name="Espace réservé du pied de page 6">
            <a:extLst>
              <a:ext uri="{FF2B5EF4-FFF2-40B4-BE49-F238E27FC236}">
                <a16:creationId xmlns:a16="http://schemas.microsoft.com/office/drawing/2014/main" id="{06916704-D74C-4C44-AA40-0F9F8DC02EDD}"/>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609326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n°12</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mc:AlternateContent xmlns:mc="http://schemas.openxmlformats.org/markup-compatibility/2006" xmlns:a14="http://schemas.microsoft.com/office/drawing/2010/main">
        <mc:Choice Requires="a14">
          <p:sp>
            <p:nvSpPr>
              <p:cNvPr id="5" name="ZoneTexte 4">
                <a:extLst>
                  <a:ext uri="{FF2B5EF4-FFF2-40B4-BE49-F238E27FC236}">
                    <a16:creationId xmlns:a16="http://schemas.microsoft.com/office/drawing/2014/main" id="{487607CC-BC39-470A-8105-F9043B12CA9D}"/>
                  </a:ext>
                </a:extLst>
              </p:cNvPr>
              <p:cNvSpPr txBox="1"/>
              <p:nvPr/>
            </p:nvSpPr>
            <p:spPr>
              <a:xfrm>
                <a:off x="335559" y="1005058"/>
                <a:ext cx="10510837" cy="2770246"/>
              </a:xfrm>
              <a:prstGeom prst="rect">
                <a:avLst/>
              </a:prstGeom>
              <a:noFill/>
            </p:spPr>
            <p:txBody>
              <a:bodyPr wrap="square" rtlCol="0">
                <a:spAutoFit/>
              </a:bodyPr>
              <a:lstStyle/>
              <a:p>
                <a:r>
                  <a:rPr lang="fr-FR" b="1" dirty="0"/>
                  <a:t>Réponse : B, C et D</a:t>
                </a:r>
              </a:p>
              <a:p>
                <a:endParaRPr lang="fr-FR" dirty="0"/>
              </a:p>
              <a:p>
                <a:r>
                  <a:rPr lang="fr-FR" dirty="0"/>
                  <a:t>Le calcul du carré de A donne : </a:t>
                </a:r>
              </a:p>
              <a:p>
                <a:endParaRPr lang="fr-FR" dirty="0"/>
              </a:p>
              <a:p>
                <a:pPr/>
                <a14:m>
                  <m:oMathPara xmlns:m="http://schemas.openxmlformats.org/officeDocument/2006/math">
                    <m:oMathParaPr>
                      <m:jc m:val="centerGroup"/>
                    </m:oMathParaPr>
                    <m:oMath xmlns:m="http://schemas.openxmlformats.org/officeDocument/2006/math">
                      <m:sSup>
                        <m:sSupPr>
                          <m:ctrlPr>
                            <a:rPr lang="fr-FR" i="1" smtClean="0">
                              <a:latin typeface="Cambria Math" panose="02040503050406030204" pitchFamily="18" charset="0"/>
                            </a:rPr>
                          </m:ctrlPr>
                        </m:sSupPr>
                        <m:e>
                          <m:r>
                            <a:rPr lang="fr-FR" b="0" i="1" smtClean="0">
                              <a:latin typeface="Cambria Math" panose="02040503050406030204" pitchFamily="18" charset="0"/>
                            </a:rPr>
                            <m:t>𝐴</m:t>
                          </m:r>
                        </m:e>
                        <m:sup>
                          <m:r>
                            <a:rPr lang="fr-FR" b="0" i="1" smtClean="0">
                              <a:latin typeface="Cambria Math" panose="02040503050406030204" pitchFamily="18" charset="0"/>
                            </a:rPr>
                            <m:t>2</m:t>
                          </m:r>
                        </m:sup>
                      </m:sSup>
                      <m:r>
                        <a:rPr lang="fr-FR" b="0" i="1" smtClean="0">
                          <a:latin typeface="Cambria Math" panose="02040503050406030204" pitchFamily="18" charset="0"/>
                        </a:rPr>
                        <m:t>=</m:t>
                      </m:r>
                      <m:d>
                        <m:dPr>
                          <m:ctrlPr>
                            <a:rPr lang="fr-FR" b="0" i="1" smtClean="0">
                              <a:latin typeface="Cambria Math" panose="02040503050406030204" pitchFamily="18" charset="0"/>
                            </a:rPr>
                          </m:ctrlPr>
                        </m:dPr>
                        <m:e>
                          <m:m>
                            <m:mPr>
                              <m:mcs>
                                <m:mc>
                                  <m:mcPr>
                                    <m:count m:val="2"/>
                                    <m:mcJc m:val="center"/>
                                  </m:mcPr>
                                </m:mc>
                              </m:mcs>
                              <m:ctrlPr>
                                <a:rPr lang="fr-FR" b="0" i="1" smtClean="0">
                                  <a:latin typeface="Cambria Math" panose="02040503050406030204" pitchFamily="18" charset="0"/>
                                </a:rPr>
                              </m:ctrlPr>
                            </m:mPr>
                            <m:mr>
                              <m:e>
                                <m:r>
                                  <m:rPr>
                                    <m:brk m:alnAt="7"/>
                                  </m:rPr>
                                  <a:rPr lang="fr-FR" b="0" i="1" smtClean="0">
                                    <a:latin typeface="Cambria Math" panose="02040503050406030204" pitchFamily="18" charset="0"/>
                                  </a:rPr>
                                  <m:t>3</m:t>
                                </m:r>
                              </m:e>
                              <m:e>
                                <m:r>
                                  <a:rPr lang="fr-FR" b="0" i="1" smtClean="0">
                                    <a:latin typeface="Cambria Math" panose="02040503050406030204" pitchFamily="18" charset="0"/>
                                  </a:rPr>
                                  <m:t>4</m:t>
                                </m:r>
                              </m:e>
                            </m:mr>
                            <m:mr>
                              <m:e>
                                <m:r>
                                  <a:rPr lang="fr-FR" b="0" i="1" smtClean="0">
                                    <a:latin typeface="Cambria Math" panose="02040503050406030204" pitchFamily="18" charset="0"/>
                                  </a:rPr>
                                  <m:t>8</m:t>
                                </m:r>
                              </m:e>
                              <m:e>
                                <m:r>
                                  <a:rPr lang="fr-FR" b="0" i="1" smtClean="0">
                                    <a:latin typeface="Cambria Math" panose="02040503050406030204" pitchFamily="18" charset="0"/>
                                  </a:rPr>
                                  <m:t>1</m:t>
                                </m:r>
                              </m:e>
                            </m:mr>
                          </m:m>
                        </m:e>
                      </m:d>
                      <m:r>
                        <a:rPr lang="fr-FR" b="0" i="1" smtClean="0">
                          <a:latin typeface="Cambria Math" panose="02040503050406030204" pitchFamily="18" charset="0"/>
                        </a:rPr>
                        <m:t> </m:t>
                      </m:r>
                      <m:r>
                        <a:rPr lang="fr-FR" b="0" i="1" smtClean="0">
                          <a:latin typeface="Cambria Math" panose="02040503050406030204" pitchFamily="18" charset="0"/>
                        </a:rPr>
                        <m:t>𝑒𝑡</m:t>
                      </m:r>
                      <m:r>
                        <a:rPr lang="fr-FR" b="0" i="1" smtClean="0">
                          <a:latin typeface="Cambria Math" panose="02040503050406030204" pitchFamily="18" charset="0"/>
                        </a:rPr>
                        <m:t>  </m:t>
                      </m:r>
                      <m:sSup>
                        <m:sSupPr>
                          <m:ctrlPr>
                            <a:rPr lang="fr-FR" b="0" i="1" smtClean="0">
                              <a:latin typeface="Cambria Math" panose="02040503050406030204" pitchFamily="18" charset="0"/>
                            </a:rPr>
                          </m:ctrlPr>
                        </m:sSupPr>
                        <m:e>
                          <m:r>
                            <a:rPr lang="fr-FR" b="0" i="1" smtClean="0">
                              <a:latin typeface="Cambria Math" panose="02040503050406030204" pitchFamily="18" charset="0"/>
                            </a:rPr>
                            <m:t>𝐴</m:t>
                          </m:r>
                        </m:e>
                        <m:sup>
                          <m:r>
                            <a:rPr lang="fr-FR" b="0" i="1" smtClean="0">
                              <a:latin typeface="Cambria Math" panose="02040503050406030204" pitchFamily="18" charset="0"/>
                            </a:rPr>
                            <m:t>2</m:t>
                          </m:r>
                        </m:sup>
                      </m:sSup>
                      <m:r>
                        <a:rPr lang="fr-FR" b="0" i="1" smtClean="0">
                          <a:latin typeface="Cambria Math" panose="02040503050406030204" pitchFamily="18" charset="0"/>
                        </a:rPr>
                        <m:t>−2</m:t>
                      </m:r>
                      <m:r>
                        <a:rPr lang="fr-FR" b="0" i="1" smtClean="0">
                          <a:latin typeface="Cambria Math" panose="02040503050406030204" pitchFamily="18" charset="0"/>
                        </a:rPr>
                        <m:t>𝐴</m:t>
                      </m:r>
                      <m:r>
                        <a:rPr lang="fr-FR" b="0" i="1" smtClean="0">
                          <a:latin typeface="Cambria Math" panose="02040503050406030204" pitchFamily="18" charset="0"/>
                        </a:rPr>
                        <m:t>+</m:t>
                      </m:r>
                      <m:r>
                        <a:rPr lang="fr-FR" b="0" i="1" smtClean="0">
                          <a:latin typeface="Cambria Math" panose="02040503050406030204" pitchFamily="18" charset="0"/>
                        </a:rPr>
                        <m:t>𝐼</m:t>
                      </m:r>
                      <m:r>
                        <a:rPr lang="fr-FR" b="0" i="1" smtClean="0">
                          <a:latin typeface="Cambria Math" panose="02040503050406030204" pitchFamily="18" charset="0"/>
                        </a:rPr>
                        <m:t>=</m:t>
                      </m:r>
                      <m:d>
                        <m:dPr>
                          <m:ctrlPr>
                            <a:rPr lang="fr-FR" b="0" i="1" smtClean="0">
                              <a:latin typeface="Cambria Math" panose="02040503050406030204" pitchFamily="18" charset="0"/>
                            </a:rPr>
                          </m:ctrlPr>
                        </m:dPr>
                        <m:e>
                          <m:m>
                            <m:mPr>
                              <m:mcs>
                                <m:mc>
                                  <m:mcPr>
                                    <m:count m:val="2"/>
                                    <m:mcJc m:val="center"/>
                                  </m:mcPr>
                                </m:mc>
                              </m:mcs>
                              <m:ctrlPr>
                                <a:rPr lang="fr-FR" b="0" i="1" smtClean="0">
                                  <a:latin typeface="Cambria Math" panose="02040503050406030204" pitchFamily="18" charset="0"/>
                                </a:rPr>
                              </m:ctrlPr>
                            </m:mPr>
                            <m:mr>
                              <m:e>
                                <m:r>
                                  <m:rPr>
                                    <m:brk m:alnAt="7"/>
                                  </m:rPr>
                                  <a:rPr lang="fr-FR" b="0" i="1" smtClean="0">
                                    <a:latin typeface="Cambria Math" panose="02040503050406030204" pitchFamily="18" charset="0"/>
                                  </a:rPr>
                                  <m:t>2</m:t>
                                </m:r>
                              </m:e>
                              <m:e>
                                <m:r>
                                  <a:rPr lang="fr-FR" b="0" i="1" smtClean="0">
                                    <a:latin typeface="Cambria Math" panose="02040503050406030204" pitchFamily="18" charset="0"/>
                                  </a:rPr>
                                  <m:t>2</m:t>
                                </m:r>
                              </m:e>
                            </m:mr>
                            <m:mr>
                              <m:e>
                                <m:r>
                                  <a:rPr lang="fr-FR" b="0" i="1" smtClean="0">
                                    <a:latin typeface="Cambria Math" panose="02040503050406030204" pitchFamily="18" charset="0"/>
                                  </a:rPr>
                                  <m:t>4</m:t>
                                </m:r>
                              </m:e>
                              <m:e>
                                <m:r>
                                  <a:rPr lang="fr-FR" b="0" i="1" smtClean="0">
                                    <a:latin typeface="Cambria Math" panose="02040503050406030204" pitchFamily="18" charset="0"/>
                                  </a:rPr>
                                  <m:t>6</m:t>
                                </m:r>
                              </m:e>
                            </m:mr>
                          </m:m>
                        </m:e>
                      </m:d>
                    </m:oMath>
                  </m:oMathPara>
                </a14:m>
                <a:endParaRPr lang="fr-FR" b="0" dirty="0"/>
              </a:p>
              <a:p>
                <a:endParaRPr lang="fr-FR" dirty="0"/>
              </a:p>
              <a:p>
                <a:r>
                  <a:rPr lang="fr-FR" dirty="0"/>
                  <a:t>Soit 2A (Réponse B).</a:t>
                </a:r>
              </a:p>
              <a:p>
                <a:endParaRPr lang="fr-FR" dirty="0"/>
              </a:p>
              <a:p>
                <a:r>
                  <a:rPr lang="fr-FR" dirty="0"/>
                  <a:t>A</a:t>
                </a:r>
                <a:r>
                  <a:rPr lang="fr-FR" baseline="30000" dirty="0"/>
                  <a:t>2</a:t>
                </a:r>
                <a:r>
                  <a:rPr lang="fr-FR" dirty="0"/>
                  <a:t>-4A+I=0 donc A(A-4I)=-I donc A</a:t>
                </a:r>
                <a:r>
                  <a:rPr lang="fr-FR" baseline="30000" dirty="0"/>
                  <a:t>-1</a:t>
                </a:r>
                <a:r>
                  <a:rPr lang="fr-FR" dirty="0"/>
                  <a:t>=4I-A (Réponses C et D)</a:t>
                </a:r>
              </a:p>
            </p:txBody>
          </p:sp>
        </mc:Choice>
        <mc:Fallback xmlns="">
          <p:sp>
            <p:nvSpPr>
              <p:cNvPr id="5" name="ZoneTexte 4">
                <a:extLst>
                  <a:ext uri="{FF2B5EF4-FFF2-40B4-BE49-F238E27FC236}">
                    <a16:creationId xmlns:a16="http://schemas.microsoft.com/office/drawing/2014/main" id="{487607CC-BC39-470A-8105-F9043B12CA9D}"/>
                  </a:ext>
                </a:extLst>
              </p:cNvPr>
              <p:cNvSpPr txBox="1">
                <a:spLocks noRot="1" noChangeAspect="1" noMove="1" noResize="1" noEditPoints="1" noAdjustHandles="1" noChangeArrowheads="1" noChangeShapeType="1" noTextEdit="1"/>
              </p:cNvSpPr>
              <p:nvPr/>
            </p:nvSpPr>
            <p:spPr>
              <a:xfrm>
                <a:off x="335559" y="1005058"/>
                <a:ext cx="10510837" cy="2770246"/>
              </a:xfrm>
              <a:prstGeom prst="rect">
                <a:avLst/>
              </a:prstGeom>
              <a:blipFill>
                <a:blip r:embed="rId2"/>
                <a:stretch>
                  <a:fillRect l="-464" t="-1322" b="-2863"/>
                </a:stretch>
              </a:blipFill>
            </p:spPr>
            <p:txBody>
              <a:bodyPr/>
              <a:lstStyle/>
              <a:p>
                <a:r>
                  <a:rPr lang="fr-FR">
                    <a:noFill/>
                  </a:rPr>
                  <a:t> </a:t>
                </a:r>
              </a:p>
            </p:txBody>
          </p:sp>
        </mc:Fallback>
      </mc:AlternateContent>
    </p:spTree>
    <p:extLst>
      <p:ext uri="{BB962C8B-B14F-4D97-AF65-F5344CB8AC3E}">
        <p14:creationId xmlns:p14="http://schemas.microsoft.com/office/powerpoint/2010/main" val="31514652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345DA4AC-23CE-416C-B413-B02760FE010D}"/>
              </a:ext>
            </a:extLst>
          </p:cNvPr>
          <p:cNvPicPr>
            <a:picLocks noChangeAspect="1"/>
          </p:cNvPicPr>
          <p:nvPr/>
        </p:nvPicPr>
        <p:blipFill>
          <a:blip r:embed="rId2"/>
          <a:stretch>
            <a:fillRect/>
          </a:stretch>
        </p:blipFill>
        <p:spPr>
          <a:xfrm>
            <a:off x="107287" y="541070"/>
            <a:ext cx="12192000" cy="2284259"/>
          </a:xfrm>
          <a:prstGeom prst="rect">
            <a:avLst/>
          </a:prstGeom>
        </p:spPr>
      </p:pic>
      <p:pic>
        <p:nvPicPr>
          <p:cNvPr id="5" name="Image 4">
            <a:extLst>
              <a:ext uri="{FF2B5EF4-FFF2-40B4-BE49-F238E27FC236}">
                <a16:creationId xmlns:a16="http://schemas.microsoft.com/office/drawing/2014/main" id="{5613F465-E40A-481C-9B93-45CE6BA8278B}"/>
              </a:ext>
            </a:extLst>
          </p:cNvPr>
          <p:cNvPicPr>
            <a:picLocks noChangeAspect="1"/>
          </p:cNvPicPr>
          <p:nvPr/>
        </p:nvPicPr>
        <p:blipFill>
          <a:blip r:embed="rId3"/>
          <a:stretch>
            <a:fillRect/>
          </a:stretch>
        </p:blipFill>
        <p:spPr>
          <a:xfrm>
            <a:off x="-53042" y="2507958"/>
            <a:ext cx="12144375" cy="2362200"/>
          </a:xfrm>
          <a:prstGeom prst="rect">
            <a:avLst/>
          </a:prstGeom>
        </p:spPr>
      </p:pic>
      <p:sp>
        <p:nvSpPr>
          <p:cNvPr id="6" name="Espace réservé du pied de page 6">
            <a:extLst>
              <a:ext uri="{FF2B5EF4-FFF2-40B4-BE49-F238E27FC236}">
                <a16:creationId xmlns:a16="http://schemas.microsoft.com/office/drawing/2014/main" id="{3E68285D-E1BD-49B3-A00C-DCE560A70219}"/>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2" name="ZoneTexte 1">
            <a:extLst>
              <a:ext uri="{FF2B5EF4-FFF2-40B4-BE49-F238E27FC236}">
                <a16:creationId xmlns:a16="http://schemas.microsoft.com/office/drawing/2014/main" id="{F82A563B-CCE8-4B1E-9B33-F1740B3A767F}"/>
              </a:ext>
            </a:extLst>
          </p:cNvPr>
          <p:cNvSpPr txBox="1"/>
          <p:nvPr/>
        </p:nvSpPr>
        <p:spPr>
          <a:xfrm>
            <a:off x="620785" y="352338"/>
            <a:ext cx="2248250" cy="536895"/>
          </a:xfrm>
          <a:prstGeom prst="rect">
            <a:avLst/>
          </a:prstGeom>
          <a:solidFill>
            <a:schemeClr val="bg1"/>
          </a:solidFill>
        </p:spPr>
        <p:txBody>
          <a:bodyPr wrap="square" rtlCol="0">
            <a:spAutoFit/>
          </a:bodyPr>
          <a:lstStyle/>
          <a:p>
            <a:endParaRPr lang="fr-FR" dirty="0"/>
          </a:p>
        </p:txBody>
      </p:sp>
    </p:spTree>
    <p:extLst>
      <p:ext uri="{BB962C8B-B14F-4D97-AF65-F5344CB8AC3E}">
        <p14:creationId xmlns:p14="http://schemas.microsoft.com/office/powerpoint/2010/main" val="130171670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n°13</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mc:AlternateContent xmlns:mc="http://schemas.openxmlformats.org/markup-compatibility/2006" xmlns:a14="http://schemas.microsoft.com/office/drawing/2010/main">
        <mc:Choice Requires="a14">
          <p:sp>
            <p:nvSpPr>
              <p:cNvPr id="5" name="ZoneTexte 4">
                <a:extLst>
                  <a:ext uri="{FF2B5EF4-FFF2-40B4-BE49-F238E27FC236}">
                    <a16:creationId xmlns:a16="http://schemas.microsoft.com/office/drawing/2014/main" id="{3E49762F-196F-4A56-B893-3AFD06A329FF}"/>
                  </a:ext>
                </a:extLst>
              </p:cNvPr>
              <p:cNvSpPr txBox="1"/>
              <p:nvPr/>
            </p:nvSpPr>
            <p:spPr>
              <a:xfrm>
                <a:off x="335559" y="1005058"/>
                <a:ext cx="10510837" cy="2486899"/>
              </a:xfrm>
              <a:prstGeom prst="rect">
                <a:avLst/>
              </a:prstGeom>
              <a:noFill/>
            </p:spPr>
            <p:txBody>
              <a:bodyPr wrap="square" rtlCol="0">
                <a:spAutoFit/>
              </a:bodyPr>
              <a:lstStyle/>
              <a:p>
                <a:r>
                  <a:rPr lang="fr-FR" b="1" dirty="0"/>
                  <a:t>Réponse : A et C </a:t>
                </a:r>
              </a:p>
              <a:p>
                <a:endParaRPr lang="fr-FR" dirty="0"/>
              </a:p>
              <a:p>
                <a:r>
                  <a:rPr lang="fr-FR" dirty="0"/>
                  <a:t>On calcule les puissances successives de la matrice B. on trouve :</a:t>
                </a:r>
              </a:p>
              <a:p>
                <a:endParaRPr lang="fr-FR" dirty="0"/>
              </a:p>
              <a:p>
                <a:pPr/>
                <a14:m>
                  <m:oMathPara xmlns:m="http://schemas.openxmlformats.org/officeDocument/2006/math">
                    <m:oMathParaPr>
                      <m:jc m:val="centerGroup"/>
                    </m:oMathParaPr>
                    <m:oMath xmlns:m="http://schemas.openxmlformats.org/officeDocument/2006/math">
                      <m:sSup>
                        <m:sSupPr>
                          <m:ctrlPr>
                            <a:rPr lang="fr-FR" i="1" smtClean="0">
                              <a:latin typeface="Cambria Math" panose="02040503050406030204" pitchFamily="18" charset="0"/>
                            </a:rPr>
                          </m:ctrlPr>
                        </m:sSupPr>
                        <m:e>
                          <m:r>
                            <a:rPr lang="fr-FR" b="0" i="1" smtClean="0">
                              <a:latin typeface="Cambria Math" panose="02040503050406030204" pitchFamily="18" charset="0"/>
                            </a:rPr>
                            <m:t>𝐵</m:t>
                          </m:r>
                        </m:e>
                        <m:sup>
                          <m:r>
                            <a:rPr lang="fr-FR" b="0" i="1" smtClean="0">
                              <a:latin typeface="Cambria Math" panose="02040503050406030204" pitchFamily="18" charset="0"/>
                            </a:rPr>
                            <m:t>2</m:t>
                          </m:r>
                        </m:sup>
                      </m:sSup>
                      <m:r>
                        <a:rPr lang="fr-FR" b="0" i="1" smtClean="0">
                          <a:latin typeface="Cambria Math" panose="02040503050406030204" pitchFamily="18" charset="0"/>
                        </a:rPr>
                        <m:t>=</m:t>
                      </m:r>
                      <m:d>
                        <m:dPr>
                          <m:ctrlPr>
                            <a:rPr lang="fr-FR" b="0" i="1" smtClean="0">
                              <a:latin typeface="Cambria Math" panose="02040503050406030204" pitchFamily="18" charset="0"/>
                            </a:rPr>
                          </m:ctrlPr>
                        </m:dPr>
                        <m:e>
                          <m:m>
                            <m:mPr>
                              <m:mcs>
                                <m:mc>
                                  <m:mcPr>
                                    <m:count m:val="3"/>
                                    <m:mcJc m:val="center"/>
                                  </m:mcPr>
                                </m:mc>
                              </m:mcs>
                              <m:ctrlPr>
                                <a:rPr lang="fr-FR" b="0" i="1" smtClean="0">
                                  <a:latin typeface="Cambria Math" panose="02040503050406030204" pitchFamily="18" charset="0"/>
                                </a:rPr>
                              </m:ctrlPr>
                            </m:mPr>
                            <m:mr>
                              <m:e>
                                <m:r>
                                  <m:rPr>
                                    <m:brk m:alnAt="7"/>
                                  </m:rPr>
                                  <a:rPr lang="fr-FR" b="0" i="1" smtClean="0">
                                    <a:latin typeface="Cambria Math" panose="02040503050406030204" pitchFamily="18" charset="0"/>
                                  </a:rPr>
                                  <m:t>0</m:t>
                                </m:r>
                              </m:e>
                              <m:e>
                                <m:r>
                                  <a:rPr lang="fr-FR" b="0" i="1" smtClean="0">
                                    <a:latin typeface="Cambria Math" panose="02040503050406030204" pitchFamily="18" charset="0"/>
                                  </a:rPr>
                                  <m:t>0</m:t>
                                </m:r>
                              </m:e>
                              <m:e>
                                <m:r>
                                  <a:rPr lang="fr-FR" b="0" i="1" smtClean="0">
                                    <a:latin typeface="Cambria Math" panose="02040503050406030204" pitchFamily="18" charset="0"/>
                                  </a:rPr>
                                  <m:t>1</m:t>
                                </m:r>
                              </m:e>
                            </m:mr>
                            <m:mr>
                              <m:e>
                                <m:r>
                                  <a:rPr lang="fr-FR" b="0" i="1" smtClean="0">
                                    <a:latin typeface="Cambria Math" panose="02040503050406030204" pitchFamily="18" charset="0"/>
                                  </a:rPr>
                                  <m:t>0</m:t>
                                </m:r>
                              </m:e>
                              <m:e>
                                <m:r>
                                  <a:rPr lang="fr-FR" b="0" i="1" smtClean="0">
                                    <a:latin typeface="Cambria Math" panose="02040503050406030204" pitchFamily="18" charset="0"/>
                                  </a:rPr>
                                  <m:t>0</m:t>
                                </m:r>
                              </m:e>
                              <m:e>
                                <m:r>
                                  <a:rPr lang="fr-FR" b="0" i="1" smtClean="0">
                                    <a:latin typeface="Cambria Math" panose="02040503050406030204" pitchFamily="18" charset="0"/>
                                  </a:rPr>
                                  <m:t>0</m:t>
                                </m:r>
                              </m:e>
                            </m:mr>
                            <m:mr>
                              <m:e>
                                <m:r>
                                  <a:rPr lang="fr-FR" b="0" i="1" smtClean="0">
                                    <a:latin typeface="Cambria Math" panose="02040503050406030204" pitchFamily="18" charset="0"/>
                                  </a:rPr>
                                  <m:t>0</m:t>
                                </m:r>
                              </m:e>
                              <m:e>
                                <m:r>
                                  <a:rPr lang="fr-FR" b="0" i="1" smtClean="0">
                                    <a:latin typeface="Cambria Math" panose="02040503050406030204" pitchFamily="18" charset="0"/>
                                  </a:rPr>
                                  <m:t>0</m:t>
                                </m:r>
                              </m:e>
                              <m:e>
                                <m:r>
                                  <a:rPr lang="fr-FR" b="0" i="1" smtClean="0">
                                    <a:latin typeface="Cambria Math" panose="02040503050406030204" pitchFamily="18" charset="0"/>
                                  </a:rPr>
                                  <m:t>0</m:t>
                                </m:r>
                              </m:e>
                            </m:mr>
                          </m:m>
                        </m:e>
                      </m:d>
                      <m:r>
                        <a:rPr lang="fr-FR" b="0" i="1" smtClean="0">
                          <a:latin typeface="Cambria Math" panose="02040503050406030204" pitchFamily="18" charset="0"/>
                        </a:rPr>
                        <m:t>𝑒𝑡</m:t>
                      </m:r>
                      <m:r>
                        <a:rPr lang="fr-FR" b="0" i="1" smtClean="0">
                          <a:latin typeface="Cambria Math" panose="02040503050406030204" pitchFamily="18" charset="0"/>
                        </a:rPr>
                        <m:t> </m:t>
                      </m:r>
                      <m:sSup>
                        <m:sSupPr>
                          <m:ctrlPr>
                            <a:rPr lang="fr-FR" b="0" i="1" smtClean="0">
                              <a:latin typeface="Cambria Math" panose="02040503050406030204" pitchFamily="18" charset="0"/>
                            </a:rPr>
                          </m:ctrlPr>
                        </m:sSupPr>
                        <m:e>
                          <m:r>
                            <a:rPr lang="fr-FR" b="0" i="1" smtClean="0">
                              <a:latin typeface="Cambria Math" panose="02040503050406030204" pitchFamily="18" charset="0"/>
                            </a:rPr>
                            <m:t>𝐵</m:t>
                          </m:r>
                        </m:e>
                        <m:sup>
                          <m:r>
                            <a:rPr lang="fr-FR" b="0" i="1" smtClean="0">
                              <a:latin typeface="Cambria Math" panose="02040503050406030204" pitchFamily="18" charset="0"/>
                            </a:rPr>
                            <m:t>3</m:t>
                          </m:r>
                        </m:sup>
                      </m:sSup>
                      <m:r>
                        <a:rPr lang="fr-FR" b="0" i="1" smtClean="0">
                          <a:latin typeface="Cambria Math" panose="02040503050406030204" pitchFamily="18" charset="0"/>
                        </a:rPr>
                        <m:t>=0</m:t>
                      </m:r>
                    </m:oMath>
                  </m:oMathPara>
                </a14:m>
                <a:endParaRPr lang="fr-FR" dirty="0"/>
              </a:p>
              <a:p>
                <a:endParaRPr lang="fr-FR" dirty="0"/>
              </a:p>
              <a:p>
                <a:r>
                  <a:rPr lang="fr-FR" dirty="0"/>
                  <a:t>Donc, B est nilpotente d’ordre 3. B n’est pas inversible car B*B</a:t>
                </a:r>
                <a:r>
                  <a:rPr lang="fr-FR" baseline="30000" dirty="0"/>
                  <a:t>2</a:t>
                </a:r>
                <a:r>
                  <a:rPr lang="fr-FR" dirty="0"/>
                  <a:t>=0</a:t>
                </a:r>
              </a:p>
            </p:txBody>
          </p:sp>
        </mc:Choice>
        <mc:Fallback xmlns="">
          <p:sp>
            <p:nvSpPr>
              <p:cNvPr id="5" name="ZoneTexte 4">
                <a:extLst>
                  <a:ext uri="{FF2B5EF4-FFF2-40B4-BE49-F238E27FC236}">
                    <a16:creationId xmlns:a16="http://schemas.microsoft.com/office/drawing/2014/main" id="{3E49762F-196F-4A56-B893-3AFD06A329FF}"/>
                  </a:ext>
                </a:extLst>
              </p:cNvPr>
              <p:cNvSpPr txBox="1">
                <a:spLocks noRot="1" noChangeAspect="1" noMove="1" noResize="1" noEditPoints="1" noAdjustHandles="1" noChangeArrowheads="1" noChangeShapeType="1" noTextEdit="1"/>
              </p:cNvSpPr>
              <p:nvPr/>
            </p:nvSpPr>
            <p:spPr>
              <a:xfrm>
                <a:off x="335559" y="1005058"/>
                <a:ext cx="10510837" cy="2486899"/>
              </a:xfrm>
              <a:prstGeom prst="rect">
                <a:avLst/>
              </a:prstGeom>
              <a:blipFill>
                <a:blip r:embed="rId2"/>
                <a:stretch>
                  <a:fillRect l="-464" t="-1471" b="-2941"/>
                </a:stretch>
              </a:blipFill>
            </p:spPr>
            <p:txBody>
              <a:bodyPr/>
              <a:lstStyle/>
              <a:p>
                <a:r>
                  <a:rPr lang="fr-FR">
                    <a:noFill/>
                  </a:rPr>
                  <a:t> </a:t>
                </a:r>
              </a:p>
            </p:txBody>
          </p:sp>
        </mc:Fallback>
      </mc:AlternateContent>
    </p:spTree>
    <p:extLst>
      <p:ext uri="{BB962C8B-B14F-4D97-AF65-F5344CB8AC3E}">
        <p14:creationId xmlns:p14="http://schemas.microsoft.com/office/powerpoint/2010/main" val="253707015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3F346C5-340E-4479-8F7E-5E9FD8FCC758}"/>
              </a:ext>
            </a:extLst>
          </p:cNvPr>
          <p:cNvSpPr>
            <a:spLocks noGrp="1"/>
          </p:cNvSpPr>
          <p:nvPr>
            <p:ph type="title"/>
          </p:nvPr>
        </p:nvSpPr>
        <p:spPr/>
        <p:txBody>
          <a:bodyPr/>
          <a:lstStyle/>
          <a:p>
            <a:endParaRPr lang="fr-FR"/>
          </a:p>
        </p:txBody>
      </p:sp>
      <p:sp>
        <p:nvSpPr>
          <p:cNvPr id="3" name="Espace réservé du texte 2">
            <a:extLst>
              <a:ext uri="{FF2B5EF4-FFF2-40B4-BE49-F238E27FC236}">
                <a16:creationId xmlns:a16="http://schemas.microsoft.com/office/drawing/2014/main" id="{9EBD86A0-09FC-4B1E-9BDF-11EE3989883E}"/>
              </a:ext>
            </a:extLst>
          </p:cNvPr>
          <p:cNvSpPr>
            <a:spLocks noGrp="1"/>
          </p:cNvSpPr>
          <p:nvPr>
            <p:ph type="body" idx="1"/>
          </p:nvPr>
        </p:nvSpPr>
        <p:spPr/>
        <p:txBody>
          <a:bodyPr/>
          <a:lstStyle/>
          <a:p>
            <a:endParaRPr lang="fr-FR"/>
          </a:p>
        </p:txBody>
      </p:sp>
      <p:pic>
        <p:nvPicPr>
          <p:cNvPr id="4" name="Image 3">
            <a:extLst>
              <a:ext uri="{FF2B5EF4-FFF2-40B4-BE49-F238E27FC236}">
                <a16:creationId xmlns:a16="http://schemas.microsoft.com/office/drawing/2014/main" id="{DD5502EB-B08B-422D-A3EA-51DC5F0BF2B7}"/>
              </a:ext>
            </a:extLst>
          </p:cNvPr>
          <p:cNvPicPr>
            <a:picLocks noChangeAspect="1"/>
          </p:cNvPicPr>
          <p:nvPr/>
        </p:nvPicPr>
        <p:blipFill>
          <a:blip r:embed="rId2"/>
          <a:stretch>
            <a:fillRect/>
          </a:stretch>
        </p:blipFill>
        <p:spPr>
          <a:xfrm>
            <a:off x="0" y="492682"/>
            <a:ext cx="12192000" cy="5872635"/>
          </a:xfrm>
          <a:prstGeom prst="rect">
            <a:avLst/>
          </a:prstGeom>
        </p:spPr>
      </p:pic>
      <p:sp>
        <p:nvSpPr>
          <p:cNvPr id="5" name="Espace réservé du pied de page 6">
            <a:extLst>
              <a:ext uri="{FF2B5EF4-FFF2-40B4-BE49-F238E27FC236}">
                <a16:creationId xmlns:a16="http://schemas.microsoft.com/office/drawing/2014/main" id="{A1C7CAD5-A247-412D-9F14-E69A113A23A3}"/>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229633993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n°14</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ZoneTexte 4">
            <a:extLst>
              <a:ext uri="{FF2B5EF4-FFF2-40B4-BE49-F238E27FC236}">
                <a16:creationId xmlns:a16="http://schemas.microsoft.com/office/drawing/2014/main" id="{E46B3B69-59C1-4F11-8D51-6BCAD6040953}"/>
              </a:ext>
            </a:extLst>
          </p:cNvPr>
          <p:cNvSpPr txBox="1"/>
          <p:nvPr/>
        </p:nvSpPr>
        <p:spPr>
          <a:xfrm>
            <a:off x="335559" y="1005058"/>
            <a:ext cx="10510837" cy="1754326"/>
          </a:xfrm>
          <a:prstGeom prst="rect">
            <a:avLst/>
          </a:prstGeom>
          <a:noFill/>
        </p:spPr>
        <p:txBody>
          <a:bodyPr wrap="square" rtlCol="0">
            <a:spAutoFit/>
          </a:bodyPr>
          <a:lstStyle/>
          <a:p>
            <a:pPr algn="just"/>
            <a:r>
              <a:rPr lang="fr-FR" b="1" dirty="0"/>
              <a:t>Réponse : A, B et D </a:t>
            </a:r>
          </a:p>
          <a:p>
            <a:pPr algn="just"/>
            <a:endParaRPr lang="fr-FR" dirty="0"/>
          </a:p>
          <a:p>
            <a:pPr algn="just"/>
            <a:r>
              <a:rPr lang="fr-FR" dirty="0"/>
              <a:t>A est une matrice diagonale, elle est inversible et les éléments diagonaux de l’inverse sont les inverses des éléments de la matrice A, tout comme pour l’inverse de la matrice A</a:t>
            </a:r>
            <a:r>
              <a:rPr lang="fr-FR" baseline="30000" dirty="0"/>
              <a:t>n</a:t>
            </a:r>
            <a:r>
              <a:rPr lang="fr-FR" dirty="0"/>
              <a:t>. Toute puissance de A est diagonale. De plus A (également son inverse) commute avec n’importe quelle de ses puissances. </a:t>
            </a:r>
          </a:p>
        </p:txBody>
      </p:sp>
    </p:spTree>
    <p:extLst>
      <p:ext uri="{BB962C8B-B14F-4D97-AF65-F5344CB8AC3E}">
        <p14:creationId xmlns:p14="http://schemas.microsoft.com/office/powerpoint/2010/main" val="10425973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868626CF-6765-48C3-B673-7DFA19D40F9F}"/>
              </a:ext>
            </a:extLst>
          </p:cNvPr>
          <p:cNvSpPr>
            <a:spLocks noGrp="1"/>
          </p:cNvSpPr>
          <p:nvPr>
            <p:ph type="body" idx="1"/>
          </p:nvPr>
        </p:nvSpPr>
        <p:spPr/>
        <p:txBody>
          <a:bodyPr/>
          <a:lstStyle/>
          <a:p>
            <a:endParaRPr lang="fr-FR"/>
          </a:p>
        </p:txBody>
      </p:sp>
      <p:pic>
        <p:nvPicPr>
          <p:cNvPr id="4" name="Image 3">
            <a:extLst>
              <a:ext uri="{FF2B5EF4-FFF2-40B4-BE49-F238E27FC236}">
                <a16:creationId xmlns:a16="http://schemas.microsoft.com/office/drawing/2014/main" id="{78DF3A75-5B3E-4FD3-B411-2352100DEAA0}"/>
              </a:ext>
            </a:extLst>
          </p:cNvPr>
          <p:cNvPicPr>
            <a:picLocks noChangeAspect="1"/>
          </p:cNvPicPr>
          <p:nvPr/>
        </p:nvPicPr>
        <p:blipFill>
          <a:blip r:embed="rId2"/>
          <a:stretch>
            <a:fillRect/>
          </a:stretch>
        </p:blipFill>
        <p:spPr>
          <a:xfrm>
            <a:off x="0" y="1582003"/>
            <a:ext cx="12192000" cy="3693994"/>
          </a:xfrm>
          <a:prstGeom prst="rect">
            <a:avLst/>
          </a:prstGeom>
        </p:spPr>
      </p:pic>
      <p:sp>
        <p:nvSpPr>
          <p:cNvPr id="5" name="Espace réservé du pied de page 6">
            <a:extLst>
              <a:ext uri="{FF2B5EF4-FFF2-40B4-BE49-F238E27FC236}">
                <a16:creationId xmlns:a16="http://schemas.microsoft.com/office/drawing/2014/main" id="{CB126B68-9BAD-4429-960F-6D5DDD0BC41D}"/>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14443437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n°15</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ZoneTexte 4">
            <a:extLst>
              <a:ext uri="{FF2B5EF4-FFF2-40B4-BE49-F238E27FC236}">
                <a16:creationId xmlns:a16="http://schemas.microsoft.com/office/drawing/2014/main" id="{A49C8BC3-E0DD-4858-AB34-7D2B68815B4F}"/>
              </a:ext>
            </a:extLst>
          </p:cNvPr>
          <p:cNvSpPr txBox="1"/>
          <p:nvPr/>
        </p:nvSpPr>
        <p:spPr>
          <a:xfrm>
            <a:off x="411059" y="778555"/>
            <a:ext cx="10510837" cy="1477328"/>
          </a:xfrm>
          <a:prstGeom prst="rect">
            <a:avLst/>
          </a:prstGeom>
          <a:noFill/>
        </p:spPr>
        <p:txBody>
          <a:bodyPr wrap="square" rtlCol="0">
            <a:spAutoFit/>
          </a:bodyPr>
          <a:lstStyle/>
          <a:p>
            <a:pPr algn="just"/>
            <a:r>
              <a:rPr lang="fr-FR" b="1" dirty="0"/>
              <a:t>Réponse : A, C et D </a:t>
            </a:r>
          </a:p>
          <a:p>
            <a:pPr algn="just"/>
            <a:endParaRPr lang="fr-FR" dirty="0"/>
          </a:p>
          <a:p>
            <a:pPr algn="just"/>
            <a:r>
              <a:rPr lang="fr-FR" dirty="0"/>
              <a:t>Le calcul du carré de A donne la matrice identité d’ordre 3 (Réponse A). Comme A</a:t>
            </a:r>
            <a:r>
              <a:rPr lang="fr-FR" baseline="30000" dirty="0"/>
              <a:t>2</a:t>
            </a:r>
            <a:r>
              <a:rPr lang="fr-FR" dirty="0"/>
              <a:t>=I, A est inversible et A=A</a:t>
            </a:r>
            <a:r>
              <a:rPr lang="fr-FR" baseline="30000" dirty="0"/>
              <a:t>-1</a:t>
            </a:r>
            <a:r>
              <a:rPr lang="fr-FR" dirty="0"/>
              <a:t>, A est dite creuse car elle contient presque tous les coefficients nuls. </a:t>
            </a:r>
          </a:p>
          <a:p>
            <a:pPr algn="just"/>
            <a:endParaRPr lang="fr-FR" dirty="0"/>
          </a:p>
        </p:txBody>
      </p:sp>
    </p:spTree>
    <p:extLst>
      <p:ext uri="{BB962C8B-B14F-4D97-AF65-F5344CB8AC3E}">
        <p14:creationId xmlns:p14="http://schemas.microsoft.com/office/powerpoint/2010/main" val="196750802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346B1A-F2CF-4898-A1AD-A8ACCF1A1680}"/>
              </a:ext>
            </a:extLst>
          </p:cNvPr>
          <p:cNvSpPr>
            <a:spLocks noGrp="1"/>
          </p:cNvSpPr>
          <p:nvPr>
            <p:ph type="title"/>
          </p:nvPr>
        </p:nvSpPr>
        <p:spPr/>
        <p:txBody>
          <a:bodyPr/>
          <a:lstStyle/>
          <a:p>
            <a:endParaRPr lang="fr-FR"/>
          </a:p>
        </p:txBody>
      </p:sp>
      <p:sp>
        <p:nvSpPr>
          <p:cNvPr id="3" name="Espace réservé du texte 2">
            <a:extLst>
              <a:ext uri="{FF2B5EF4-FFF2-40B4-BE49-F238E27FC236}">
                <a16:creationId xmlns:a16="http://schemas.microsoft.com/office/drawing/2014/main" id="{11BD8B75-16AD-4CEB-A9F9-4F2465679C83}"/>
              </a:ext>
            </a:extLst>
          </p:cNvPr>
          <p:cNvSpPr>
            <a:spLocks noGrp="1"/>
          </p:cNvSpPr>
          <p:nvPr>
            <p:ph type="body" idx="1"/>
          </p:nvPr>
        </p:nvSpPr>
        <p:spPr/>
        <p:txBody>
          <a:bodyPr/>
          <a:lstStyle/>
          <a:p>
            <a:endParaRPr lang="fr-FR"/>
          </a:p>
        </p:txBody>
      </p:sp>
      <p:pic>
        <p:nvPicPr>
          <p:cNvPr id="4" name="Image 3">
            <a:extLst>
              <a:ext uri="{FF2B5EF4-FFF2-40B4-BE49-F238E27FC236}">
                <a16:creationId xmlns:a16="http://schemas.microsoft.com/office/drawing/2014/main" id="{241335B6-FCED-4F4C-BD03-438C6A074B12}"/>
              </a:ext>
            </a:extLst>
          </p:cNvPr>
          <p:cNvPicPr>
            <a:picLocks noChangeAspect="1"/>
          </p:cNvPicPr>
          <p:nvPr/>
        </p:nvPicPr>
        <p:blipFill>
          <a:blip r:embed="rId2"/>
          <a:stretch>
            <a:fillRect/>
          </a:stretch>
        </p:blipFill>
        <p:spPr>
          <a:xfrm>
            <a:off x="0" y="888238"/>
            <a:ext cx="12192000" cy="5081523"/>
          </a:xfrm>
          <a:prstGeom prst="rect">
            <a:avLst/>
          </a:prstGeom>
        </p:spPr>
      </p:pic>
      <p:sp>
        <p:nvSpPr>
          <p:cNvPr id="5" name="Espace réservé du pied de page 6">
            <a:extLst>
              <a:ext uri="{FF2B5EF4-FFF2-40B4-BE49-F238E27FC236}">
                <a16:creationId xmlns:a16="http://schemas.microsoft.com/office/drawing/2014/main" id="{216EB581-86FB-49D9-B7A8-35A7C0588292}"/>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336345645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n°16</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mc:AlternateContent xmlns:mc="http://schemas.openxmlformats.org/markup-compatibility/2006" xmlns:a14="http://schemas.microsoft.com/office/drawing/2010/main">
        <mc:Choice Requires="a14">
          <p:sp>
            <p:nvSpPr>
              <p:cNvPr id="5" name="ZoneTexte 4">
                <a:extLst>
                  <a:ext uri="{FF2B5EF4-FFF2-40B4-BE49-F238E27FC236}">
                    <a16:creationId xmlns:a16="http://schemas.microsoft.com/office/drawing/2014/main" id="{EEEDEBF1-1519-4ABA-BC07-AD8234C0E41E}"/>
                  </a:ext>
                </a:extLst>
              </p:cNvPr>
              <p:cNvSpPr txBox="1"/>
              <p:nvPr/>
            </p:nvSpPr>
            <p:spPr>
              <a:xfrm>
                <a:off x="411059" y="778555"/>
                <a:ext cx="10510837" cy="2763962"/>
              </a:xfrm>
              <a:prstGeom prst="rect">
                <a:avLst/>
              </a:prstGeom>
              <a:noFill/>
            </p:spPr>
            <p:txBody>
              <a:bodyPr wrap="square" rtlCol="0">
                <a:spAutoFit/>
              </a:bodyPr>
              <a:lstStyle/>
              <a:p>
                <a:pPr algn="just"/>
                <a:r>
                  <a:rPr lang="fr-FR" b="1" dirty="0"/>
                  <a:t>Réponse : C et D </a:t>
                </a:r>
              </a:p>
              <a:p>
                <a:pPr algn="just"/>
                <a:endParaRPr lang="fr-FR" dirty="0"/>
              </a:p>
              <a:p>
                <a:pPr algn="just"/>
                <a:r>
                  <a:rPr lang="fr-FR" dirty="0"/>
                  <a:t>On note P la matrice de passage telle que APA-1=B (Réponse D). En multipliant à droite par A, on obtient la réponse C. On peut ainsi calculer P. Le résultat donne :</a:t>
                </a:r>
              </a:p>
              <a:p>
                <a:pPr algn="just"/>
                <a:endParaRPr lang="fr-FR" dirty="0"/>
              </a:p>
              <a:p>
                <a:pPr algn="just"/>
                <a14:m>
                  <m:oMathPara xmlns:m="http://schemas.openxmlformats.org/officeDocument/2006/math">
                    <m:oMathParaPr>
                      <m:jc m:val="centerGroup"/>
                    </m:oMathParaPr>
                    <m:oMath xmlns:m="http://schemas.openxmlformats.org/officeDocument/2006/math">
                      <m:r>
                        <a:rPr lang="fr-FR" b="0" i="1" smtClean="0">
                          <a:latin typeface="Cambria Math" panose="02040503050406030204" pitchFamily="18" charset="0"/>
                        </a:rPr>
                        <m:t>𝑃</m:t>
                      </m:r>
                      <m:r>
                        <a:rPr lang="fr-FR" b="0" i="1" smtClean="0">
                          <a:latin typeface="Cambria Math" panose="02040503050406030204" pitchFamily="18" charset="0"/>
                        </a:rPr>
                        <m:t>=(</m:t>
                      </m:r>
                      <m:m>
                        <m:mPr>
                          <m:mcs>
                            <m:mc>
                              <m:mcPr>
                                <m:count m:val="3"/>
                                <m:mcJc m:val="center"/>
                              </m:mcPr>
                            </m:mc>
                          </m:mcs>
                          <m:ctrlPr>
                            <a:rPr lang="fr-FR" b="0" i="1" smtClean="0">
                              <a:latin typeface="Cambria Math" panose="02040503050406030204" pitchFamily="18" charset="0"/>
                            </a:rPr>
                          </m:ctrlPr>
                        </m:mPr>
                        <m:mr>
                          <m:e>
                            <m:r>
                              <m:rPr>
                                <m:brk m:alnAt="7"/>
                              </m:rPr>
                              <a:rPr lang="fr-FR" b="0" i="1" smtClean="0">
                                <a:latin typeface="Cambria Math" panose="02040503050406030204" pitchFamily="18" charset="0"/>
                              </a:rPr>
                              <m:t>1</m:t>
                            </m:r>
                          </m:e>
                          <m:e>
                            <m:r>
                              <a:rPr lang="fr-FR" b="0" i="1" smtClean="0">
                                <a:latin typeface="Cambria Math" panose="02040503050406030204" pitchFamily="18" charset="0"/>
                              </a:rPr>
                              <m:t>−1</m:t>
                            </m:r>
                          </m:e>
                          <m:e>
                            <m:r>
                              <a:rPr lang="fr-FR" b="0" i="1" smtClean="0">
                                <a:latin typeface="Cambria Math" panose="02040503050406030204" pitchFamily="18" charset="0"/>
                              </a:rPr>
                              <m:t>0</m:t>
                            </m:r>
                          </m:e>
                        </m:mr>
                        <m:mr>
                          <m:e>
                            <m:r>
                              <a:rPr lang="fr-FR" b="0" i="1" smtClean="0">
                                <a:latin typeface="Cambria Math" panose="02040503050406030204" pitchFamily="18" charset="0"/>
                              </a:rPr>
                              <m:t>2</m:t>
                            </m:r>
                          </m:e>
                          <m:e>
                            <m:r>
                              <a:rPr lang="fr-FR" b="0" i="1" smtClean="0">
                                <a:latin typeface="Cambria Math" panose="02040503050406030204" pitchFamily="18" charset="0"/>
                              </a:rPr>
                              <m:t>1</m:t>
                            </m:r>
                          </m:e>
                          <m:e>
                            <m:r>
                              <a:rPr lang="fr-FR" b="0" i="1" smtClean="0">
                                <a:latin typeface="Cambria Math" panose="02040503050406030204" pitchFamily="18" charset="0"/>
                              </a:rPr>
                              <m:t>1</m:t>
                            </m:r>
                          </m:e>
                        </m:mr>
                        <m:mr>
                          <m:e>
                            <m:r>
                              <a:rPr lang="fr-FR" b="0" i="1" smtClean="0">
                                <a:latin typeface="Cambria Math" panose="02040503050406030204" pitchFamily="18" charset="0"/>
                              </a:rPr>
                              <m:t>4</m:t>
                            </m:r>
                          </m:e>
                          <m:e>
                            <m:r>
                              <a:rPr lang="fr-FR" b="0" i="1" smtClean="0">
                                <a:latin typeface="Cambria Math" panose="02040503050406030204" pitchFamily="18" charset="0"/>
                              </a:rPr>
                              <m:t>5</m:t>
                            </m:r>
                          </m:e>
                          <m:e>
                            <m:r>
                              <a:rPr lang="fr-FR" b="0" i="1" smtClean="0">
                                <a:latin typeface="Cambria Math" panose="02040503050406030204" pitchFamily="18" charset="0"/>
                              </a:rPr>
                              <m:t>2</m:t>
                            </m:r>
                          </m:e>
                        </m:mr>
                      </m:m>
                      <m:r>
                        <a:rPr lang="fr-FR" b="0" i="1" smtClean="0">
                          <a:latin typeface="Cambria Math" panose="02040503050406030204" pitchFamily="18" charset="0"/>
                        </a:rPr>
                        <m:t>)</m:t>
                      </m:r>
                    </m:oMath>
                  </m:oMathPara>
                </a14:m>
                <a:endParaRPr lang="fr-FR" dirty="0"/>
              </a:p>
              <a:p>
                <a:pPr algn="just"/>
                <a:endParaRPr lang="fr-FR" dirty="0"/>
              </a:p>
              <a:p>
                <a:pPr algn="just"/>
                <a:r>
                  <a:rPr lang="fr-FR" dirty="0"/>
                  <a:t>Tous les coefficients sont positifs sauf un et, 5 est impair. </a:t>
                </a:r>
              </a:p>
            </p:txBody>
          </p:sp>
        </mc:Choice>
        <mc:Fallback xmlns="">
          <p:sp>
            <p:nvSpPr>
              <p:cNvPr id="5" name="ZoneTexte 4">
                <a:extLst>
                  <a:ext uri="{FF2B5EF4-FFF2-40B4-BE49-F238E27FC236}">
                    <a16:creationId xmlns:a16="http://schemas.microsoft.com/office/drawing/2014/main" id="{EEEDEBF1-1519-4ABA-BC07-AD8234C0E41E}"/>
                  </a:ext>
                </a:extLst>
              </p:cNvPr>
              <p:cNvSpPr txBox="1">
                <a:spLocks noRot="1" noChangeAspect="1" noMove="1" noResize="1" noEditPoints="1" noAdjustHandles="1" noChangeArrowheads="1" noChangeShapeType="1" noTextEdit="1"/>
              </p:cNvSpPr>
              <p:nvPr/>
            </p:nvSpPr>
            <p:spPr>
              <a:xfrm>
                <a:off x="411059" y="778555"/>
                <a:ext cx="10510837" cy="2763962"/>
              </a:xfrm>
              <a:prstGeom prst="rect">
                <a:avLst/>
              </a:prstGeom>
              <a:blipFill>
                <a:blip r:embed="rId2"/>
                <a:stretch>
                  <a:fillRect l="-464" t="-1325" r="-464" b="-2649"/>
                </a:stretch>
              </a:blipFill>
            </p:spPr>
            <p:txBody>
              <a:bodyPr/>
              <a:lstStyle/>
              <a:p>
                <a:r>
                  <a:rPr lang="fr-FR">
                    <a:noFill/>
                  </a:rPr>
                  <a:t> </a:t>
                </a:r>
              </a:p>
            </p:txBody>
          </p:sp>
        </mc:Fallback>
      </mc:AlternateContent>
    </p:spTree>
    <p:extLst>
      <p:ext uri="{BB962C8B-B14F-4D97-AF65-F5344CB8AC3E}">
        <p14:creationId xmlns:p14="http://schemas.microsoft.com/office/powerpoint/2010/main" val="36124324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0034B59B-45BC-4C9D-8ED5-F36FDFC4CF09}"/>
              </a:ext>
            </a:extLst>
          </p:cNvPr>
          <p:cNvSpPr>
            <a:spLocks noGrp="1"/>
          </p:cNvSpPr>
          <p:nvPr>
            <p:ph type="body" idx="1"/>
          </p:nvPr>
        </p:nvSpPr>
        <p:spPr/>
        <p:txBody>
          <a:bodyPr/>
          <a:lstStyle/>
          <a:p>
            <a:endParaRPr lang="fr-FR"/>
          </a:p>
        </p:txBody>
      </p:sp>
      <p:pic>
        <p:nvPicPr>
          <p:cNvPr id="4" name="Image 3">
            <a:extLst>
              <a:ext uri="{FF2B5EF4-FFF2-40B4-BE49-F238E27FC236}">
                <a16:creationId xmlns:a16="http://schemas.microsoft.com/office/drawing/2014/main" id="{35AC4649-7D5E-453A-83D5-493919247E07}"/>
              </a:ext>
            </a:extLst>
          </p:cNvPr>
          <p:cNvPicPr>
            <a:picLocks noChangeAspect="1"/>
          </p:cNvPicPr>
          <p:nvPr/>
        </p:nvPicPr>
        <p:blipFill>
          <a:blip r:embed="rId2"/>
          <a:stretch>
            <a:fillRect/>
          </a:stretch>
        </p:blipFill>
        <p:spPr>
          <a:xfrm>
            <a:off x="0" y="1645786"/>
            <a:ext cx="12192000" cy="3566428"/>
          </a:xfrm>
          <a:prstGeom prst="rect">
            <a:avLst/>
          </a:prstGeom>
        </p:spPr>
      </p:pic>
      <p:sp>
        <p:nvSpPr>
          <p:cNvPr id="5" name="Espace réservé du pied de page 6">
            <a:extLst>
              <a:ext uri="{FF2B5EF4-FFF2-40B4-BE49-F238E27FC236}">
                <a16:creationId xmlns:a16="http://schemas.microsoft.com/office/drawing/2014/main" id="{AC9D2052-07D7-4901-B38F-1553A1A95802}"/>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368858731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n°17</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mc:AlternateContent xmlns:mc="http://schemas.openxmlformats.org/markup-compatibility/2006" xmlns:a14="http://schemas.microsoft.com/office/drawing/2010/main">
        <mc:Choice Requires="a14">
          <p:sp>
            <p:nvSpPr>
              <p:cNvPr id="5" name="ZoneTexte 4">
                <a:extLst>
                  <a:ext uri="{FF2B5EF4-FFF2-40B4-BE49-F238E27FC236}">
                    <a16:creationId xmlns:a16="http://schemas.microsoft.com/office/drawing/2014/main" id="{65311794-FA9D-4F09-9321-2AD1F5F08044}"/>
                  </a:ext>
                </a:extLst>
              </p:cNvPr>
              <p:cNvSpPr txBox="1"/>
              <p:nvPr/>
            </p:nvSpPr>
            <p:spPr>
              <a:xfrm>
                <a:off x="251668" y="728221"/>
                <a:ext cx="10510837" cy="3364704"/>
              </a:xfrm>
              <a:prstGeom prst="rect">
                <a:avLst/>
              </a:prstGeom>
              <a:noFill/>
            </p:spPr>
            <p:txBody>
              <a:bodyPr wrap="square" rtlCol="0">
                <a:spAutoFit/>
              </a:bodyPr>
              <a:lstStyle/>
              <a:p>
                <a:pPr algn="just"/>
                <a:r>
                  <a:rPr lang="fr-FR" b="1" dirty="0"/>
                  <a:t>Réponse : A, B et C </a:t>
                </a:r>
              </a:p>
              <a:p>
                <a:pPr algn="just"/>
                <a:endParaRPr lang="fr-FR" dirty="0"/>
              </a:p>
              <a:p>
                <a:pPr algn="just"/>
                <a:r>
                  <a:rPr lang="fr-FR" dirty="0"/>
                  <a:t>On calcule les matrices </a:t>
                </a:r>
                <a:r>
                  <a:rPr lang="fr-FR" dirty="0" err="1"/>
                  <a:t>A</a:t>
                </a:r>
                <a:r>
                  <a:rPr lang="fr-FR" baseline="30000" dirty="0" err="1"/>
                  <a:t>t</a:t>
                </a:r>
                <a:r>
                  <a:rPr lang="fr-FR" dirty="0" err="1"/>
                  <a:t>A</a:t>
                </a:r>
                <a:r>
                  <a:rPr lang="fr-FR" dirty="0"/>
                  <a:t> et </a:t>
                </a:r>
                <a:r>
                  <a:rPr lang="fr-FR" baseline="30000" dirty="0" err="1"/>
                  <a:t>t</a:t>
                </a:r>
                <a:r>
                  <a:rPr lang="fr-FR" dirty="0" err="1"/>
                  <a:t>AA</a:t>
                </a:r>
                <a:r>
                  <a:rPr lang="fr-FR" dirty="0"/>
                  <a:t>, on obtient les valeurs suivantes : </a:t>
                </a:r>
              </a:p>
              <a:p>
                <a:pPr algn="just"/>
                <a:endParaRPr lang="fr-FR" dirty="0"/>
              </a:p>
              <a:p>
                <a:pPr algn="just"/>
                <a14:m>
                  <m:oMathPara xmlns:m="http://schemas.openxmlformats.org/officeDocument/2006/math">
                    <m:oMathParaPr>
                      <m:jc m:val="centerGroup"/>
                    </m:oMathParaPr>
                    <m:oMath xmlns:m="http://schemas.openxmlformats.org/officeDocument/2006/math">
                      <m:r>
                        <a:rPr lang="fr-FR" b="0" i="1" smtClean="0">
                          <a:latin typeface="Cambria Math" panose="02040503050406030204" pitchFamily="18" charset="0"/>
                        </a:rPr>
                        <m:t>𝐴</m:t>
                      </m:r>
                      <m:sPre>
                        <m:sPrePr>
                          <m:ctrlPr>
                            <a:rPr lang="fr-FR" b="0" i="1" smtClean="0">
                              <a:latin typeface="Cambria Math" panose="02040503050406030204" pitchFamily="18" charset="0"/>
                            </a:rPr>
                          </m:ctrlPr>
                        </m:sPrePr>
                        <m:sub/>
                        <m:sup>
                          <m:r>
                            <a:rPr lang="fr-FR" b="0" i="1" smtClean="0">
                              <a:latin typeface="Cambria Math" panose="02040503050406030204" pitchFamily="18" charset="0"/>
                            </a:rPr>
                            <m:t>𝑡</m:t>
                          </m:r>
                        </m:sup>
                        <m:e>
                          <m:r>
                            <a:rPr lang="fr-FR" b="0" i="1" smtClean="0">
                              <a:latin typeface="Cambria Math" panose="02040503050406030204" pitchFamily="18" charset="0"/>
                            </a:rPr>
                            <m:t>𝐴</m:t>
                          </m:r>
                        </m:e>
                      </m:sPre>
                      <m:r>
                        <a:rPr lang="fr-FR" b="0" i="1" smtClean="0">
                          <a:latin typeface="Cambria Math" panose="02040503050406030204" pitchFamily="18" charset="0"/>
                        </a:rPr>
                        <m:t>=</m:t>
                      </m:r>
                      <m:d>
                        <m:dPr>
                          <m:ctrlPr>
                            <a:rPr lang="fr-FR" b="0" i="1" smtClean="0">
                              <a:latin typeface="Cambria Math" panose="02040503050406030204" pitchFamily="18" charset="0"/>
                            </a:rPr>
                          </m:ctrlPr>
                        </m:dPr>
                        <m:e>
                          <m:m>
                            <m:mPr>
                              <m:mcs>
                                <m:mc>
                                  <m:mcPr>
                                    <m:count m:val="2"/>
                                    <m:mcJc m:val="center"/>
                                  </m:mcPr>
                                </m:mc>
                              </m:mcs>
                              <m:ctrlPr>
                                <a:rPr lang="fr-FR" b="0" i="1" smtClean="0">
                                  <a:latin typeface="Cambria Math" panose="02040503050406030204" pitchFamily="18" charset="0"/>
                                </a:rPr>
                              </m:ctrlPr>
                            </m:mPr>
                            <m:mr>
                              <m:e>
                                <m:sSup>
                                  <m:sSupPr>
                                    <m:ctrlPr>
                                      <a:rPr lang="fr-FR" b="0" i="1" smtClean="0">
                                        <a:latin typeface="Cambria Math" panose="02040503050406030204" pitchFamily="18" charset="0"/>
                                      </a:rPr>
                                    </m:ctrlPr>
                                  </m:sSupPr>
                                  <m:e>
                                    <m:r>
                                      <a:rPr lang="fr-FR" b="0" i="1" smtClean="0">
                                        <a:latin typeface="Cambria Math" panose="02040503050406030204" pitchFamily="18" charset="0"/>
                                      </a:rPr>
                                      <m:t>𝑎</m:t>
                                    </m:r>
                                  </m:e>
                                  <m:sup>
                                    <m:r>
                                      <a:rPr lang="fr-FR" b="0" i="1" smtClean="0">
                                        <a:latin typeface="Cambria Math" panose="02040503050406030204" pitchFamily="18" charset="0"/>
                                      </a:rPr>
                                      <m:t>2</m:t>
                                    </m:r>
                                  </m:sup>
                                </m:sSup>
                                <m:r>
                                  <m:rPr>
                                    <m:brk m:alnAt="7"/>
                                  </m:rPr>
                                  <a:rPr lang="fr-FR" b="0" i="1" smtClean="0">
                                    <a:latin typeface="Cambria Math" panose="02040503050406030204" pitchFamily="18" charset="0"/>
                                  </a:rPr>
                                  <m:t>+</m:t>
                                </m:r>
                                <m:sSup>
                                  <m:sSupPr>
                                    <m:ctrlPr>
                                      <a:rPr lang="fr-FR" b="0" i="1" smtClean="0">
                                        <a:latin typeface="Cambria Math" panose="02040503050406030204" pitchFamily="18" charset="0"/>
                                      </a:rPr>
                                    </m:ctrlPr>
                                  </m:sSupPr>
                                  <m:e>
                                    <m:r>
                                      <a:rPr lang="fr-FR" b="0" i="1" smtClean="0">
                                        <a:latin typeface="Cambria Math" panose="02040503050406030204" pitchFamily="18" charset="0"/>
                                      </a:rPr>
                                      <m:t>𝑏</m:t>
                                    </m:r>
                                  </m:e>
                                  <m:sup>
                                    <m:r>
                                      <a:rPr lang="fr-FR" b="0" i="1" smtClean="0">
                                        <a:latin typeface="Cambria Math" panose="02040503050406030204" pitchFamily="18" charset="0"/>
                                      </a:rPr>
                                      <m:t>2</m:t>
                                    </m:r>
                                  </m:sup>
                                </m:sSup>
                              </m:e>
                              <m:e>
                                <m:r>
                                  <a:rPr lang="fr-FR" b="0" i="1" smtClean="0">
                                    <a:latin typeface="Cambria Math" panose="02040503050406030204" pitchFamily="18" charset="0"/>
                                  </a:rPr>
                                  <m:t>𝑎𝑐</m:t>
                                </m:r>
                                <m:r>
                                  <a:rPr lang="fr-FR" b="0" i="1" smtClean="0">
                                    <a:latin typeface="Cambria Math" panose="02040503050406030204" pitchFamily="18" charset="0"/>
                                  </a:rPr>
                                  <m:t>+</m:t>
                                </m:r>
                                <m:r>
                                  <a:rPr lang="fr-FR" b="0" i="1" smtClean="0">
                                    <a:latin typeface="Cambria Math" panose="02040503050406030204" pitchFamily="18" charset="0"/>
                                  </a:rPr>
                                  <m:t>𝑏𝑑</m:t>
                                </m:r>
                              </m:e>
                            </m:mr>
                            <m:mr>
                              <m:e>
                                <m:r>
                                  <a:rPr lang="fr-FR" b="0" i="1" smtClean="0">
                                    <a:latin typeface="Cambria Math" panose="02040503050406030204" pitchFamily="18" charset="0"/>
                                  </a:rPr>
                                  <m:t>𝑎𝑐</m:t>
                                </m:r>
                                <m:r>
                                  <a:rPr lang="fr-FR" b="0" i="1" smtClean="0">
                                    <a:latin typeface="Cambria Math" panose="02040503050406030204" pitchFamily="18" charset="0"/>
                                  </a:rPr>
                                  <m:t>+</m:t>
                                </m:r>
                                <m:r>
                                  <a:rPr lang="fr-FR" b="0" i="1" smtClean="0">
                                    <a:latin typeface="Cambria Math" panose="02040503050406030204" pitchFamily="18" charset="0"/>
                                  </a:rPr>
                                  <m:t>𝑏𝑑</m:t>
                                </m:r>
                              </m:e>
                              <m:e>
                                <m:sSup>
                                  <m:sSupPr>
                                    <m:ctrlPr>
                                      <a:rPr lang="fr-FR" b="0" i="1" smtClean="0">
                                        <a:latin typeface="Cambria Math" panose="02040503050406030204" pitchFamily="18" charset="0"/>
                                      </a:rPr>
                                    </m:ctrlPr>
                                  </m:sSupPr>
                                  <m:e>
                                    <m:r>
                                      <a:rPr lang="fr-FR" b="0" i="1" smtClean="0">
                                        <a:latin typeface="Cambria Math" panose="02040503050406030204" pitchFamily="18" charset="0"/>
                                      </a:rPr>
                                      <m:t>𝑐</m:t>
                                    </m:r>
                                  </m:e>
                                  <m:sup>
                                    <m:r>
                                      <a:rPr lang="fr-FR" b="0" i="1" smtClean="0">
                                        <a:latin typeface="Cambria Math" panose="02040503050406030204" pitchFamily="18" charset="0"/>
                                      </a:rPr>
                                      <m:t>2</m:t>
                                    </m:r>
                                  </m:sup>
                                </m:sSup>
                                <m:r>
                                  <a:rPr lang="fr-FR" b="0" i="1" smtClean="0">
                                    <a:latin typeface="Cambria Math" panose="02040503050406030204" pitchFamily="18" charset="0"/>
                                  </a:rPr>
                                  <m:t>+</m:t>
                                </m:r>
                                <m:sSup>
                                  <m:sSupPr>
                                    <m:ctrlPr>
                                      <a:rPr lang="fr-FR" b="0" i="1" smtClean="0">
                                        <a:latin typeface="Cambria Math" panose="02040503050406030204" pitchFamily="18" charset="0"/>
                                      </a:rPr>
                                    </m:ctrlPr>
                                  </m:sSupPr>
                                  <m:e>
                                    <m:r>
                                      <a:rPr lang="fr-FR" b="0" i="1" smtClean="0">
                                        <a:latin typeface="Cambria Math" panose="02040503050406030204" pitchFamily="18" charset="0"/>
                                      </a:rPr>
                                      <m:t>𝑑</m:t>
                                    </m:r>
                                  </m:e>
                                  <m:sup>
                                    <m:r>
                                      <a:rPr lang="fr-FR" b="0" i="1" smtClean="0">
                                        <a:latin typeface="Cambria Math" panose="02040503050406030204" pitchFamily="18" charset="0"/>
                                      </a:rPr>
                                      <m:t>2</m:t>
                                    </m:r>
                                  </m:sup>
                                </m:sSup>
                              </m:e>
                            </m:mr>
                          </m:m>
                        </m:e>
                      </m:d>
                      <m:r>
                        <a:rPr lang="fr-FR" b="0" i="1" smtClean="0">
                          <a:latin typeface="Cambria Math" panose="02040503050406030204" pitchFamily="18" charset="0"/>
                        </a:rPr>
                        <m:t>𝑒𝑡</m:t>
                      </m:r>
                      <m:r>
                        <a:rPr lang="fr-FR" b="0" i="1" smtClean="0">
                          <a:latin typeface="Cambria Math" panose="02040503050406030204" pitchFamily="18" charset="0"/>
                        </a:rPr>
                        <m:t> </m:t>
                      </m:r>
                      <m:sPre>
                        <m:sPrePr>
                          <m:ctrlPr>
                            <a:rPr lang="fr-FR" i="1">
                              <a:latin typeface="Cambria Math" panose="02040503050406030204" pitchFamily="18" charset="0"/>
                            </a:rPr>
                          </m:ctrlPr>
                        </m:sPrePr>
                        <m:sub/>
                        <m:sup>
                          <m:r>
                            <a:rPr lang="fr-FR" i="1">
                              <a:latin typeface="Cambria Math" panose="02040503050406030204" pitchFamily="18" charset="0"/>
                            </a:rPr>
                            <m:t>𝑡</m:t>
                          </m:r>
                        </m:sup>
                        <m:e>
                          <m:r>
                            <a:rPr lang="fr-FR" i="1">
                              <a:latin typeface="Cambria Math" panose="02040503050406030204" pitchFamily="18" charset="0"/>
                            </a:rPr>
                            <m:t>𝐴</m:t>
                          </m:r>
                          <m:r>
                            <a:rPr lang="fr-FR" b="0" i="1" smtClean="0">
                              <a:latin typeface="Cambria Math" panose="02040503050406030204" pitchFamily="18" charset="0"/>
                            </a:rPr>
                            <m:t>𝐴</m:t>
                          </m:r>
                        </m:e>
                      </m:sPre>
                      <m:r>
                        <a:rPr lang="fr-FR" i="1">
                          <a:latin typeface="Cambria Math" panose="02040503050406030204" pitchFamily="18" charset="0"/>
                        </a:rPr>
                        <m:t>=</m:t>
                      </m:r>
                      <m:d>
                        <m:dPr>
                          <m:ctrlPr>
                            <a:rPr lang="fr-FR" i="1">
                              <a:latin typeface="Cambria Math" panose="02040503050406030204" pitchFamily="18" charset="0"/>
                            </a:rPr>
                          </m:ctrlPr>
                        </m:dPr>
                        <m:e>
                          <m:m>
                            <m:mPr>
                              <m:mcs>
                                <m:mc>
                                  <m:mcPr>
                                    <m:count m:val="2"/>
                                    <m:mcJc m:val="center"/>
                                  </m:mcPr>
                                </m:mc>
                              </m:mcs>
                              <m:ctrlPr>
                                <a:rPr lang="fr-FR" i="1">
                                  <a:latin typeface="Cambria Math" panose="02040503050406030204" pitchFamily="18" charset="0"/>
                                </a:rPr>
                              </m:ctrlPr>
                            </m:mPr>
                            <m:mr>
                              <m:e>
                                <m:sSup>
                                  <m:sSupPr>
                                    <m:ctrlPr>
                                      <a:rPr lang="fr-FR" i="1" smtClean="0">
                                        <a:latin typeface="Cambria Math" panose="02040503050406030204" pitchFamily="18" charset="0"/>
                                      </a:rPr>
                                    </m:ctrlPr>
                                  </m:sSupPr>
                                  <m:e>
                                    <m:r>
                                      <a:rPr lang="fr-FR" b="0" i="1" smtClean="0">
                                        <a:latin typeface="Cambria Math" panose="02040503050406030204" pitchFamily="18" charset="0"/>
                                      </a:rPr>
                                      <m:t>𝑎</m:t>
                                    </m:r>
                                  </m:e>
                                  <m:sup>
                                    <m:r>
                                      <a:rPr lang="fr-FR" b="0" i="1" smtClean="0">
                                        <a:latin typeface="Cambria Math" panose="02040503050406030204" pitchFamily="18" charset="0"/>
                                      </a:rPr>
                                      <m:t>2</m:t>
                                    </m:r>
                                  </m:sup>
                                </m:sSup>
                                <m:r>
                                  <m:rPr>
                                    <m:brk m:alnAt="7"/>
                                  </m:rPr>
                                  <a:rPr lang="fr-FR" b="0" i="1" smtClean="0">
                                    <a:latin typeface="Cambria Math" panose="02040503050406030204" pitchFamily="18" charset="0"/>
                                  </a:rPr>
                                  <m:t>+</m:t>
                                </m:r>
                                <m:sSup>
                                  <m:sSupPr>
                                    <m:ctrlPr>
                                      <a:rPr lang="fr-FR" b="0" i="1" smtClean="0">
                                        <a:latin typeface="Cambria Math" panose="02040503050406030204" pitchFamily="18" charset="0"/>
                                      </a:rPr>
                                    </m:ctrlPr>
                                  </m:sSupPr>
                                  <m:e>
                                    <m:r>
                                      <a:rPr lang="fr-FR" b="0" i="1" smtClean="0">
                                        <a:latin typeface="Cambria Math" panose="02040503050406030204" pitchFamily="18" charset="0"/>
                                      </a:rPr>
                                      <m:t>𝑐</m:t>
                                    </m:r>
                                  </m:e>
                                  <m:sup>
                                    <m:r>
                                      <a:rPr lang="fr-FR" b="0" i="1" smtClean="0">
                                        <a:latin typeface="Cambria Math" panose="02040503050406030204" pitchFamily="18" charset="0"/>
                                      </a:rPr>
                                      <m:t>2</m:t>
                                    </m:r>
                                  </m:sup>
                                </m:sSup>
                              </m:e>
                              <m:e>
                                <m:r>
                                  <a:rPr lang="fr-FR" b="0" i="1" smtClean="0">
                                    <a:latin typeface="Cambria Math" panose="02040503050406030204" pitchFamily="18" charset="0"/>
                                  </a:rPr>
                                  <m:t>𝑎𝑏</m:t>
                                </m:r>
                                <m:r>
                                  <a:rPr lang="fr-FR" b="0" i="1" smtClean="0">
                                    <a:latin typeface="Cambria Math" panose="02040503050406030204" pitchFamily="18" charset="0"/>
                                  </a:rPr>
                                  <m:t>+</m:t>
                                </m:r>
                                <m:r>
                                  <a:rPr lang="fr-FR" b="0" i="1" smtClean="0">
                                    <a:latin typeface="Cambria Math" panose="02040503050406030204" pitchFamily="18" charset="0"/>
                                  </a:rPr>
                                  <m:t>𝑐𝑑</m:t>
                                </m:r>
                              </m:e>
                            </m:mr>
                            <m:mr>
                              <m:e>
                                <m:r>
                                  <a:rPr lang="fr-FR" b="0" i="1" smtClean="0">
                                    <a:latin typeface="Cambria Math" panose="02040503050406030204" pitchFamily="18" charset="0"/>
                                  </a:rPr>
                                  <m:t>𝑎𝑏</m:t>
                                </m:r>
                                <m:r>
                                  <a:rPr lang="fr-FR" b="0" i="1" smtClean="0">
                                    <a:latin typeface="Cambria Math" panose="02040503050406030204" pitchFamily="18" charset="0"/>
                                  </a:rPr>
                                  <m:t>+</m:t>
                                </m:r>
                                <m:r>
                                  <a:rPr lang="fr-FR" b="0" i="1" smtClean="0">
                                    <a:latin typeface="Cambria Math" panose="02040503050406030204" pitchFamily="18" charset="0"/>
                                  </a:rPr>
                                  <m:t>𝑐𝑑</m:t>
                                </m:r>
                              </m:e>
                              <m:e>
                                <m:sSup>
                                  <m:sSupPr>
                                    <m:ctrlPr>
                                      <a:rPr lang="fr-FR" i="1" smtClean="0">
                                        <a:latin typeface="Cambria Math" panose="02040503050406030204" pitchFamily="18" charset="0"/>
                                      </a:rPr>
                                    </m:ctrlPr>
                                  </m:sSupPr>
                                  <m:e>
                                    <m:r>
                                      <a:rPr lang="fr-FR" b="0" i="1" smtClean="0">
                                        <a:latin typeface="Cambria Math" panose="02040503050406030204" pitchFamily="18" charset="0"/>
                                      </a:rPr>
                                      <m:t>𝑏</m:t>
                                    </m:r>
                                  </m:e>
                                  <m:sup>
                                    <m:r>
                                      <a:rPr lang="fr-FR" b="0" i="1" smtClean="0">
                                        <a:latin typeface="Cambria Math" panose="02040503050406030204" pitchFamily="18" charset="0"/>
                                      </a:rPr>
                                      <m:t>2</m:t>
                                    </m:r>
                                  </m:sup>
                                </m:sSup>
                                <m:r>
                                  <a:rPr lang="fr-FR" b="0" i="1" smtClean="0">
                                    <a:latin typeface="Cambria Math" panose="02040503050406030204" pitchFamily="18" charset="0"/>
                                  </a:rPr>
                                  <m:t>+</m:t>
                                </m:r>
                                <m:sSup>
                                  <m:sSupPr>
                                    <m:ctrlPr>
                                      <a:rPr lang="fr-FR" b="0" i="1" smtClean="0">
                                        <a:latin typeface="Cambria Math" panose="02040503050406030204" pitchFamily="18" charset="0"/>
                                      </a:rPr>
                                    </m:ctrlPr>
                                  </m:sSupPr>
                                  <m:e>
                                    <m:r>
                                      <a:rPr lang="fr-FR" b="0" i="1" smtClean="0">
                                        <a:latin typeface="Cambria Math" panose="02040503050406030204" pitchFamily="18" charset="0"/>
                                      </a:rPr>
                                      <m:t>𝑑</m:t>
                                    </m:r>
                                  </m:e>
                                  <m:sup>
                                    <m:r>
                                      <a:rPr lang="fr-FR" b="0" i="1" smtClean="0">
                                        <a:latin typeface="Cambria Math" panose="02040503050406030204" pitchFamily="18" charset="0"/>
                                      </a:rPr>
                                      <m:t>2</m:t>
                                    </m:r>
                                  </m:sup>
                                </m:sSup>
                              </m:e>
                            </m:mr>
                          </m:m>
                        </m:e>
                      </m:d>
                    </m:oMath>
                  </m:oMathPara>
                </a14:m>
                <a:endParaRPr lang="fr-FR" dirty="0"/>
              </a:p>
              <a:p>
                <a:pPr algn="just"/>
                <a:endParaRPr lang="fr-FR" dirty="0"/>
              </a:p>
              <a:p>
                <a:pPr algn="just"/>
                <a:r>
                  <a:rPr lang="fr-FR" dirty="0"/>
                  <a:t>Les deux matrices calculées sont symétriques (réponse A). Si </a:t>
                </a:r>
                <a:r>
                  <a:rPr lang="fr-FR" dirty="0" err="1"/>
                  <a:t>A</a:t>
                </a:r>
                <a:r>
                  <a:rPr lang="fr-FR" baseline="30000" dirty="0" err="1"/>
                  <a:t>t</a:t>
                </a:r>
                <a:r>
                  <a:rPr lang="fr-FR" dirty="0" err="1"/>
                  <a:t>A</a:t>
                </a:r>
                <a:r>
                  <a:rPr lang="fr-FR" dirty="0"/>
                  <a:t>=</a:t>
                </a:r>
                <a:r>
                  <a:rPr lang="fr-FR" baseline="30000" dirty="0" err="1"/>
                  <a:t>t</a:t>
                </a:r>
                <a:r>
                  <a:rPr lang="fr-FR" dirty="0" err="1"/>
                  <a:t>AA</a:t>
                </a:r>
                <a:r>
                  <a:rPr lang="fr-FR" dirty="0"/>
                  <a:t> alors b=c et dans ce cas, A et sa transposée sont identiques (Réponse B). La transposée d’une matrice inversible est toujours inversible (Réponse C).</a:t>
                </a:r>
              </a:p>
              <a:p>
                <a:pPr algn="just"/>
                <a:endParaRPr lang="fr-FR" dirty="0"/>
              </a:p>
              <a:p>
                <a:pPr algn="just"/>
                <a:endParaRPr lang="fr-FR" dirty="0"/>
              </a:p>
            </p:txBody>
          </p:sp>
        </mc:Choice>
        <mc:Fallback xmlns="">
          <p:sp>
            <p:nvSpPr>
              <p:cNvPr id="5" name="ZoneTexte 4">
                <a:extLst>
                  <a:ext uri="{FF2B5EF4-FFF2-40B4-BE49-F238E27FC236}">
                    <a16:creationId xmlns:a16="http://schemas.microsoft.com/office/drawing/2014/main" id="{65311794-FA9D-4F09-9321-2AD1F5F08044}"/>
                  </a:ext>
                </a:extLst>
              </p:cNvPr>
              <p:cNvSpPr txBox="1">
                <a:spLocks noRot="1" noChangeAspect="1" noMove="1" noResize="1" noEditPoints="1" noAdjustHandles="1" noChangeArrowheads="1" noChangeShapeType="1" noTextEdit="1"/>
              </p:cNvSpPr>
              <p:nvPr/>
            </p:nvSpPr>
            <p:spPr>
              <a:xfrm>
                <a:off x="251668" y="728221"/>
                <a:ext cx="10510837" cy="3364704"/>
              </a:xfrm>
              <a:prstGeom prst="rect">
                <a:avLst/>
              </a:prstGeom>
              <a:blipFill>
                <a:blip r:embed="rId2"/>
                <a:stretch>
                  <a:fillRect l="-464" t="-906" r="-464"/>
                </a:stretch>
              </a:blipFill>
            </p:spPr>
            <p:txBody>
              <a:bodyPr/>
              <a:lstStyle/>
              <a:p>
                <a:r>
                  <a:rPr lang="fr-FR">
                    <a:noFill/>
                  </a:rPr>
                  <a:t> </a:t>
                </a:r>
              </a:p>
            </p:txBody>
          </p:sp>
        </mc:Fallback>
      </mc:AlternateContent>
    </p:spTree>
    <p:extLst>
      <p:ext uri="{BB962C8B-B14F-4D97-AF65-F5344CB8AC3E}">
        <p14:creationId xmlns:p14="http://schemas.microsoft.com/office/powerpoint/2010/main" val="196603203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4BD0F1-43E7-46A6-B07A-9A01D6359BE6}"/>
              </a:ext>
            </a:extLst>
          </p:cNvPr>
          <p:cNvSpPr>
            <a:spLocks noGrp="1"/>
          </p:cNvSpPr>
          <p:nvPr>
            <p:ph type="title"/>
          </p:nvPr>
        </p:nvSpPr>
        <p:spPr/>
        <p:txBody>
          <a:bodyPr/>
          <a:lstStyle/>
          <a:p>
            <a:endParaRPr lang="fr-FR"/>
          </a:p>
        </p:txBody>
      </p:sp>
      <p:sp>
        <p:nvSpPr>
          <p:cNvPr id="3" name="Espace réservé du texte 2">
            <a:extLst>
              <a:ext uri="{FF2B5EF4-FFF2-40B4-BE49-F238E27FC236}">
                <a16:creationId xmlns:a16="http://schemas.microsoft.com/office/drawing/2014/main" id="{20B818C9-8DDF-4F83-8587-C2904BFFB2F5}"/>
              </a:ext>
            </a:extLst>
          </p:cNvPr>
          <p:cNvSpPr>
            <a:spLocks noGrp="1"/>
          </p:cNvSpPr>
          <p:nvPr>
            <p:ph type="body" idx="1"/>
          </p:nvPr>
        </p:nvSpPr>
        <p:spPr/>
        <p:txBody>
          <a:bodyPr/>
          <a:lstStyle/>
          <a:p>
            <a:endParaRPr lang="fr-FR"/>
          </a:p>
        </p:txBody>
      </p:sp>
      <p:pic>
        <p:nvPicPr>
          <p:cNvPr id="4" name="Image 3">
            <a:extLst>
              <a:ext uri="{FF2B5EF4-FFF2-40B4-BE49-F238E27FC236}">
                <a16:creationId xmlns:a16="http://schemas.microsoft.com/office/drawing/2014/main" id="{20A1688D-9677-47D0-BE8C-86D11CB9DEB8}"/>
              </a:ext>
            </a:extLst>
          </p:cNvPr>
          <p:cNvPicPr>
            <a:picLocks noChangeAspect="1"/>
          </p:cNvPicPr>
          <p:nvPr/>
        </p:nvPicPr>
        <p:blipFill>
          <a:blip r:embed="rId2"/>
          <a:stretch>
            <a:fillRect/>
          </a:stretch>
        </p:blipFill>
        <p:spPr>
          <a:xfrm>
            <a:off x="0" y="1560285"/>
            <a:ext cx="12192000" cy="3737429"/>
          </a:xfrm>
          <a:prstGeom prst="rect">
            <a:avLst/>
          </a:prstGeom>
        </p:spPr>
      </p:pic>
      <p:sp>
        <p:nvSpPr>
          <p:cNvPr id="5" name="Espace réservé du pied de page 6">
            <a:extLst>
              <a:ext uri="{FF2B5EF4-FFF2-40B4-BE49-F238E27FC236}">
                <a16:creationId xmlns:a16="http://schemas.microsoft.com/office/drawing/2014/main" id="{C90288C8-1ED1-4D16-8C9C-A864957ABF11}"/>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105849643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n°18</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mc:AlternateContent xmlns:mc="http://schemas.openxmlformats.org/markup-compatibility/2006" xmlns:a14="http://schemas.microsoft.com/office/drawing/2010/main">
        <mc:Choice Requires="a14">
          <p:sp>
            <p:nvSpPr>
              <p:cNvPr id="5" name="ZoneTexte 4">
                <a:extLst>
                  <a:ext uri="{FF2B5EF4-FFF2-40B4-BE49-F238E27FC236}">
                    <a16:creationId xmlns:a16="http://schemas.microsoft.com/office/drawing/2014/main" id="{3A74EA4A-672A-4626-B521-033C664E6766}"/>
                  </a:ext>
                </a:extLst>
              </p:cNvPr>
              <p:cNvSpPr txBox="1"/>
              <p:nvPr/>
            </p:nvSpPr>
            <p:spPr>
              <a:xfrm>
                <a:off x="251668" y="728221"/>
                <a:ext cx="10510837" cy="2763898"/>
              </a:xfrm>
              <a:prstGeom prst="rect">
                <a:avLst/>
              </a:prstGeom>
              <a:noFill/>
            </p:spPr>
            <p:txBody>
              <a:bodyPr wrap="square" rtlCol="0">
                <a:spAutoFit/>
              </a:bodyPr>
              <a:lstStyle/>
              <a:p>
                <a:pPr algn="just"/>
                <a:r>
                  <a:rPr lang="fr-FR" b="1" dirty="0"/>
                  <a:t>Réponse : A et D</a:t>
                </a:r>
              </a:p>
              <a:p>
                <a:pPr algn="just"/>
                <a:endParaRPr lang="fr-FR" dirty="0"/>
              </a:p>
              <a:p>
                <a:pPr algn="just"/>
                <a:r>
                  <a:rPr lang="fr-FR" dirty="0"/>
                  <a:t>Le calcul de la matrice AB donne la matrice unité d’ordre 2 (Réponse A). A ne peut pas être inversible car elle n’est pas carrée. La matrice BA est une matrice carrée d’ordre 3, donc différente de AB. Le calcul de BA donne la matrice suivante :</a:t>
                </a:r>
              </a:p>
              <a:p>
                <a:pPr algn="just"/>
                <a:endParaRPr lang="fr-FR" dirty="0"/>
              </a:p>
              <a:p>
                <a:pPr algn="just"/>
                <a14:m>
                  <m:oMathPara xmlns:m="http://schemas.openxmlformats.org/officeDocument/2006/math">
                    <m:oMathParaPr>
                      <m:jc m:val="centerGroup"/>
                    </m:oMathParaPr>
                    <m:oMath xmlns:m="http://schemas.openxmlformats.org/officeDocument/2006/math">
                      <m:r>
                        <a:rPr lang="fr-FR" b="0" i="1" smtClean="0">
                          <a:latin typeface="Cambria Math" panose="02040503050406030204" pitchFamily="18" charset="0"/>
                        </a:rPr>
                        <m:t>𝐵𝐴</m:t>
                      </m:r>
                      <m:r>
                        <a:rPr lang="fr-FR" b="0" i="1" smtClean="0">
                          <a:latin typeface="Cambria Math" panose="02040503050406030204" pitchFamily="18" charset="0"/>
                        </a:rPr>
                        <m:t>=(</m:t>
                      </m:r>
                      <m:m>
                        <m:mPr>
                          <m:mcs>
                            <m:mc>
                              <m:mcPr>
                                <m:count m:val="3"/>
                                <m:mcJc m:val="center"/>
                              </m:mcPr>
                            </m:mc>
                          </m:mcs>
                          <m:ctrlPr>
                            <a:rPr lang="fr-FR" b="0" i="1" smtClean="0">
                              <a:latin typeface="Cambria Math" panose="02040503050406030204" pitchFamily="18" charset="0"/>
                            </a:rPr>
                          </m:ctrlPr>
                        </m:mPr>
                        <m:mr>
                          <m:e>
                            <m:r>
                              <m:rPr>
                                <m:brk m:alnAt="7"/>
                              </m:rPr>
                              <a:rPr lang="fr-FR" b="0" i="1" smtClean="0">
                                <a:latin typeface="Cambria Math" panose="02040503050406030204" pitchFamily="18" charset="0"/>
                              </a:rPr>
                              <m:t>1</m:t>
                            </m:r>
                          </m:e>
                          <m:e>
                            <m:r>
                              <a:rPr lang="fr-FR" b="0" i="1" smtClean="0">
                                <a:latin typeface="Cambria Math" panose="02040503050406030204" pitchFamily="18" charset="0"/>
                              </a:rPr>
                              <m:t>0</m:t>
                            </m:r>
                          </m:e>
                          <m:e>
                            <m:r>
                              <a:rPr lang="fr-FR" b="0" i="1" smtClean="0">
                                <a:latin typeface="Cambria Math" panose="02040503050406030204" pitchFamily="18" charset="0"/>
                              </a:rPr>
                              <m:t>0</m:t>
                            </m:r>
                          </m:e>
                        </m:mr>
                        <m:mr>
                          <m:e>
                            <m:r>
                              <a:rPr lang="fr-FR" b="0" i="1" smtClean="0">
                                <a:latin typeface="Cambria Math" panose="02040503050406030204" pitchFamily="18" charset="0"/>
                              </a:rPr>
                              <m:t>0</m:t>
                            </m:r>
                          </m:e>
                          <m:e>
                            <m:r>
                              <a:rPr lang="fr-FR" b="0" i="1" smtClean="0">
                                <a:latin typeface="Cambria Math" panose="02040503050406030204" pitchFamily="18" charset="0"/>
                              </a:rPr>
                              <m:t>1</m:t>
                            </m:r>
                          </m:e>
                          <m:e>
                            <m:r>
                              <a:rPr lang="fr-FR" b="0" i="1" smtClean="0">
                                <a:latin typeface="Cambria Math" panose="02040503050406030204" pitchFamily="18" charset="0"/>
                              </a:rPr>
                              <m:t>0</m:t>
                            </m:r>
                          </m:e>
                        </m:mr>
                        <m:mr>
                          <m:e>
                            <m:r>
                              <a:rPr lang="fr-FR" b="0" i="1" smtClean="0">
                                <a:latin typeface="Cambria Math" panose="02040503050406030204" pitchFamily="18" charset="0"/>
                              </a:rPr>
                              <m:t>0</m:t>
                            </m:r>
                          </m:e>
                          <m:e>
                            <m:r>
                              <a:rPr lang="fr-FR" b="0" i="1" smtClean="0">
                                <a:latin typeface="Cambria Math" panose="02040503050406030204" pitchFamily="18" charset="0"/>
                              </a:rPr>
                              <m:t>0</m:t>
                            </m:r>
                          </m:e>
                          <m:e>
                            <m:r>
                              <a:rPr lang="fr-FR" b="0" i="1" smtClean="0">
                                <a:latin typeface="Cambria Math" panose="02040503050406030204" pitchFamily="18" charset="0"/>
                              </a:rPr>
                              <m:t>0</m:t>
                            </m:r>
                          </m:e>
                        </m:mr>
                      </m:m>
                      <m:r>
                        <a:rPr lang="fr-FR" b="0" i="1" smtClean="0">
                          <a:latin typeface="Cambria Math" panose="02040503050406030204" pitchFamily="18" charset="0"/>
                        </a:rPr>
                        <m:t>)</m:t>
                      </m:r>
                    </m:oMath>
                  </m:oMathPara>
                </a14:m>
                <a:endParaRPr lang="fr-FR" dirty="0"/>
              </a:p>
              <a:p>
                <a:pPr algn="just"/>
                <a:r>
                  <a:rPr lang="fr-FR" dirty="0"/>
                  <a:t>Qui est différente de la matrice unité (Réponse D).</a:t>
                </a:r>
              </a:p>
            </p:txBody>
          </p:sp>
        </mc:Choice>
        <mc:Fallback xmlns="">
          <p:sp>
            <p:nvSpPr>
              <p:cNvPr id="5" name="ZoneTexte 4">
                <a:extLst>
                  <a:ext uri="{FF2B5EF4-FFF2-40B4-BE49-F238E27FC236}">
                    <a16:creationId xmlns:a16="http://schemas.microsoft.com/office/drawing/2014/main" id="{3A74EA4A-672A-4626-B521-033C664E6766}"/>
                  </a:ext>
                </a:extLst>
              </p:cNvPr>
              <p:cNvSpPr txBox="1">
                <a:spLocks noRot="1" noChangeAspect="1" noMove="1" noResize="1" noEditPoints="1" noAdjustHandles="1" noChangeArrowheads="1" noChangeShapeType="1" noTextEdit="1"/>
              </p:cNvSpPr>
              <p:nvPr/>
            </p:nvSpPr>
            <p:spPr>
              <a:xfrm>
                <a:off x="251668" y="728221"/>
                <a:ext cx="10510837" cy="2763898"/>
              </a:xfrm>
              <a:prstGeom prst="rect">
                <a:avLst/>
              </a:prstGeom>
              <a:blipFill>
                <a:blip r:embed="rId2"/>
                <a:stretch>
                  <a:fillRect l="-464" t="-1101" r="-464" b="-2423"/>
                </a:stretch>
              </a:blipFill>
            </p:spPr>
            <p:txBody>
              <a:bodyPr/>
              <a:lstStyle/>
              <a:p>
                <a:r>
                  <a:rPr lang="fr-FR">
                    <a:noFill/>
                  </a:rPr>
                  <a:t> </a:t>
                </a:r>
              </a:p>
            </p:txBody>
          </p:sp>
        </mc:Fallback>
      </mc:AlternateContent>
    </p:spTree>
    <p:extLst>
      <p:ext uri="{BB962C8B-B14F-4D97-AF65-F5344CB8AC3E}">
        <p14:creationId xmlns:p14="http://schemas.microsoft.com/office/powerpoint/2010/main" val="130763804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6346C08E-C513-4010-B04E-6135075BCC4C}"/>
              </a:ext>
            </a:extLst>
          </p:cNvPr>
          <p:cNvSpPr>
            <a:spLocks noGrp="1"/>
          </p:cNvSpPr>
          <p:nvPr>
            <p:ph type="body" idx="1"/>
          </p:nvPr>
        </p:nvSpPr>
        <p:spPr/>
        <p:txBody>
          <a:bodyPr/>
          <a:lstStyle/>
          <a:p>
            <a:endParaRPr lang="fr-FR"/>
          </a:p>
        </p:txBody>
      </p:sp>
      <p:pic>
        <p:nvPicPr>
          <p:cNvPr id="4" name="Image 3">
            <a:extLst>
              <a:ext uri="{FF2B5EF4-FFF2-40B4-BE49-F238E27FC236}">
                <a16:creationId xmlns:a16="http://schemas.microsoft.com/office/drawing/2014/main" id="{2B516277-E101-4786-90FB-D67DB8F5697C}"/>
              </a:ext>
            </a:extLst>
          </p:cNvPr>
          <p:cNvPicPr>
            <a:picLocks noChangeAspect="1"/>
          </p:cNvPicPr>
          <p:nvPr/>
        </p:nvPicPr>
        <p:blipFill>
          <a:blip r:embed="rId2"/>
          <a:stretch>
            <a:fillRect/>
          </a:stretch>
        </p:blipFill>
        <p:spPr>
          <a:xfrm>
            <a:off x="0" y="746474"/>
            <a:ext cx="12192000" cy="4487909"/>
          </a:xfrm>
          <a:prstGeom prst="rect">
            <a:avLst/>
          </a:prstGeom>
        </p:spPr>
      </p:pic>
      <p:sp>
        <p:nvSpPr>
          <p:cNvPr id="5" name="Espace réservé du pied de page 6">
            <a:extLst>
              <a:ext uri="{FF2B5EF4-FFF2-40B4-BE49-F238E27FC236}">
                <a16:creationId xmlns:a16="http://schemas.microsoft.com/office/drawing/2014/main" id="{E7584A5C-E6F9-4FC5-BB19-D51B2A0C0A2D}"/>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28479932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n°19</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mc:AlternateContent xmlns:mc="http://schemas.openxmlformats.org/markup-compatibility/2006" xmlns:a14="http://schemas.microsoft.com/office/drawing/2010/main">
        <mc:Choice Requires="a14">
          <p:sp>
            <p:nvSpPr>
              <p:cNvPr id="5" name="ZoneTexte 4">
                <a:extLst>
                  <a:ext uri="{FF2B5EF4-FFF2-40B4-BE49-F238E27FC236}">
                    <a16:creationId xmlns:a16="http://schemas.microsoft.com/office/drawing/2014/main" id="{A3DE67EC-738D-41C7-AA84-8FB195AA43C9}"/>
                  </a:ext>
                </a:extLst>
              </p:cNvPr>
              <p:cNvSpPr txBox="1"/>
              <p:nvPr/>
            </p:nvSpPr>
            <p:spPr>
              <a:xfrm>
                <a:off x="251668" y="728221"/>
                <a:ext cx="10510837" cy="2763898"/>
              </a:xfrm>
              <a:prstGeom prst="rect">
                <a:avLst/>
              </a:prstGeom>
              <a:noFill/>
            </p:spPr>
            <p:txBody>
              <a:bodyPr wrap="square" rtlCol="0">
                <a:spAutoFit/>
              </a:bodyPr>
              <a:lstStyle/>
              <a:p>
                <a:pPr algn="just"/>
                <a:r>
                  <a:rPr lang="fr-FR" b="1" dirty="0"/>
                  <a:t>Réponse : A</a:t>
                </a:r>
              </a:p>
              <a:p>
                <a:pPr algn="just"/>
                <a:endParaRPr lang="fr-FR" dirty="0"/>
              </a:p>
              <a:p>
                <a:pPr algn="just"/>
                <a:r>
                  <a:rPr lang="fr-FR" dirty="0"/>
                  <a:t>Le calcul des matrices AB et BA donne : </a:t>
                </a:r>
              </a:p>
              <a:p>
                <a:pPr algn="just"/>
                <a:endParaRPr lang="fr-FR" dirty="0"/>
              </a:p>
              <a:p>
                <a:pPr algn="just"/>
                <a14:m>
                  <m:oMathPara xmlns:m="http://schemas.openxmlformats.org/officeDocument/2006/math">
                    <m:oMathParaPr>
                      <m:jc m:val="centerGroup"/>
                    </m:oMathParaPr>
                    <m:oMath xmlns:m="http://schemas.openxmlformats.org/officeDocument/2006/math">
                      <m:r>
                        <a:rPr lang="fr-FR" b="0" i="1" smtClean="0">
                          <a:latin typeface="Cambria Math" panose="02040503050406030204" pitchFamily="18" charset="0"/>
                        </a:rPr>
                        <m:t>𝐴𝐵</m:t>
                      </m:r>
                      <m:r>
                        <a:rPr lang="fr-FR" b="0" i="1" smtClean="0">
                          <a:latin typeface="Cambria Math" panose="02040503050406030204" pitchFamily="18" charset="0"/>
                        </a:rPr>
                        <m:t>=</m:t>
                      </m:r>
                      <m:d>
                        <m:dPr>
                          <m:ctrlPr>
                            <a:rPr lang="fr-FR" b="0" i="1" smtClean="0">
                              <a:latin typeface="Cambria Math" panose="02040503050406030204" pitchFamily="18" charset="0"/>
                            </a:rPr>
                          </m:ctrlPr>
                        </m:dPr>
                        <m:e>
                          <m:m>
                            <m:mPr>
                              <m:mcs>
                                <m:mc>
                                  <m:mcPr>
                                    <m:count m:val="2"/>
                                    <m:mcJc m:val="center"/>
                                  </m:mcPr>
                                </m:mc>
                              </m:mcs>
                              <m:ctrlPr>
                                <a:rPr lang="fr-FR" b="0" i="1" smtClean="0">
                                  <a:latin typeface="Cambria Math" panose="02040503050406030204" pitchFamily="18" charset="0"/>
                                </a:rPr>
                              </m:ctrlPr>
                            </m:mPr>
                            <m:mr>
                              <m:e>
                                <m:r>
                                  <m:rPr>
                                    <m:brk m:alnAt="7"/>
                                  </m:rPr>
                                  <a:rPr lang="fr-FR" b="0" i="1" smtClean="0">
                                    <a:latin typeface="Cambria Math" panose="02040503050406030204" pitchFamily="18" charset="0"/>
                                  </a:rPr>
                                  <m:t>−</m:t>
                                </m:r>
                                <m:r>
                                  <a:rPr lang="fr-FR" b="0" i="1" smtClean="0">
                                    <a:latin typeface="Cambria Math" panose="02040503050406030204" pitchFamily="18" charset="0"/>
                                  </a:rPr>
                                  <m:t>3</m:t>
                                </m:r>
                              </m:e>
                              <m:e>
                                <m:r>
                                  <a:rPr lang="fr-FR" b="0" i="1" smtClean="0">
                                    <a:latin typeface="Cambria Math" panose="02040503050406030204" pitchFamily="18" charset="0"/>
                                  </a:rPr>
                                  <m:t>7</m:t>
                                </m:r>
                              </m:e>
                            </m:mr>
                            <m:mr>
                              <m:e>
                                <m:r>
                                  <a:rPr lang="fr-FR" b="0" i="1" smtClean="0">
                                    <a:latin typeface="Cambria Math" panose="02040503050406030204" pitchFamily="18" charset="0"/>
                                  </a:rPr>
                                  <m:t>−2</m:t>
                                </m:r>
                              </m:e>
                              <m:e>
                                <m:r>
                                  <a:rPr lang="fr-FR" b="0" i="1" smtClean="0">
                                    <a:latin typeface="Cambria Math" panose="02040503050406030204" pitchFamily="18" charset="0"/>
                                  </a:rPr>
                                  <m:t>12</m:t>
                                </m:r>
                              </m:e>
                            </m:mr>
                          </m:m>
                        </m:e>
                      </m:d>
                      <m:r>
                        <a:rPr lang="fr-FR" b="0" i="1" smtClean="0">
                          <a:latin typeface="Cambria Math" panose="02040503050406030204" pitchFamily="18" charset="0"/>
                        </a:rPr>
                        <m:t>𝑒𝑡</m:t>
                      </m:r>
                      <m:r>
                        <a:rPr lang="fr-FR" b="0" i="1" smtClean="0">
                          <a:latin typeface="Cambria Math" panose="02040503050406030204" pitchFamily="18" charset="0"/>
                        </a:rPr>
                        <m:t> </m:t>
                      </m:r>
                      <m:r>
                        <a:rPr lang="fr-FR" b="0" i="1" smtClean="0">
                          <a:latin typeface="Cambria Math" panose="02040503050406030204" pitchFamily="18" charset="0"/>
                        </a:rPr>
                        <m:t>𝐵𝐴</m:t>
                      </m:r>
                      <m:r>
                        <a:rPr lang="fr-FR" b="0" i="1" smtClean="0">
                          <a:latin typeface="Cambria Math" panose="02040503050406030204" pitchFamily="18" charset="0"/>
                        </a:rPr>
                        <m:t>=</m:t>
                      </m:r>
                      <m:d>
                        <m:dPr>
                          <m:ctrlPr>
                            <a:rPr lang="fr-FR" b="0" i="1" smtClean="0">
                              <a:latin typeface="Cambria Math" panose="02040503050406030204" pitchFamily="18" charset="0"/>
                            </a:rPr>
                          </m:ctrlPr>
                        </m:dPr>
                        <m:e>
                          <m:m>
                            <m:mPr>
                              <m:mcs>
                                <m:mc>
                                  <m:mcPr>
                                    <m:count m:val="3"/>
                                    <m:mcJc m:val="center"/>
                                  </m:mcPr>
                                </m:mc>
                              </m:mcs>
                              <m:ctrlPr>
                                <a:rPr lang="fr-FR" b="0" i="1" smtClean="0">
                                  <a:latin typeface="Cambria Math" panose="02040503050406030204" pitchFamily="18" charset="0"/>
                                </a:rPr>
                              </m:ctrlPr>
                            </m:mPr>
                            <m:mr>
                              <m:e>
                                <m:r>
                                  <m:rPr>
                                    <m:brk m:alnAt="7"/>
                                  </m:rPr>
                                  <a:rPr lang="fr-FR" b="0" i="1" smtClean="0">
                                    <a:latin typeface="Cambria Math" panose="02040503050406030204" pitchFamily="18" charset="0"/>
                                  </a:rPr>
                                  <m:t>1</m:t>
                                </m:r>
                              </m:e>
                              <m:e>
                                <m:r>
                                  <a:rPr lang="fr-FR" b="0" i="1" smtClean="0">
                                    <a:latin typeface="Cambria Math" panose="02040503050406030204" pitchFamily="18" charset="0"/>
                                  </a:rPr>
                                  <m:t>−1</m:t>
                                </m:r>
                              </m:e>
                              <m:e>
                                <m:r>
                                  <a:rPr lang="fr-FR" b="0" i="1" smtClean="0">
                                    <a:latin typeface="Cambria Math" panose="02040503050406030204" pitchFamily="18" charset="0"/>
                                  </a:rPr>
                                  <m:t>2</m:t>
                                </m:r>
                              </m:e>
                            </m:mr>
                            <m:mr>
                              <m:e>
                                <m:r>
                                  <a:rPr lang="fr-FR" b="0" i="1" smtClean="0">
                                    <a:latin typeface="Cambria Math" panose="02040503050406030204" pitchFamily="18" charset="0"/>
                                  </a:rPr>
                                  <m:t>3</m:t>
                                </m:r>
                              </m:e>
                              <m:e>
                                <m:r>
                                  <a:rPr lang="fr-FR" b="0" i="1" smtClean="0">
                                    <a:latin typeface="Cambria Math" panose="02040503050406030204" pitchFamily="18" charset="0"/>
                                  </a:rPr>
                                  <m:t>−2</m:t>
                                </m:r>
                              </m:e>
                              <m:e>
                                <m:r>
                                  <a:rPr lang="fr-FR" b="0" i="1" smtClean="0">
                                    <a:latin typeface="Cambria Math" panose="02040503050406030204" pitchFamily="18" charset="0"/>
                                  </a:rPr>
                                  <m:t>7</m:t>
                                </m:r>
                              </m:e>
                            </m:mr>
                            <m:mr>
                              <m:e>
                                <m:r>
                                  <a:rPr lang="fr-FR" b="0" i="1" smtClean="0">
                                    <a:latin typeface="Cambria Math" panose="02040503050406030204" pitchFamily="18" charset="0"/>
                                  </a:rPr>
                                  <m:t>3</m:t>
                                </m:r>
                              </m:e>
                              <m:e>
                                <m:r>
                                  <a:rPr lang="fr-FR" b="0" i="1" smtClean="0">
                                    <a:latin typeface="Cambria Math" panose="02040503050406030204" pitchFamily="18" charset="0"/>
                                  </a:rPr>
                                  <m:t>1</m:t>
                                </m:r>
                              </m:e>
                              <m:e>
                                <m:r>
                                  <a:rPr lang="fr-FR" b="0" i="1" smtClean="0">
                                    <a:latin typeface="Cambria Math" panose="02040503050406030204" pitchFamily="18" charset="0"/>
                                  </a:rPr>
                                  <m:t>1</m:t>
                                </m:r>
                              </m:e>
                            </m:mr>
                          </m:m>
                        </m:e>
                      </m:d>
                    </m:oMath>
                  </m:oMathPara>
                </a14:m>
                <a:endParaRPr lang="fr-FR" b="0" dirty="0"/>
              </a:p>
              <a:p>
                <a:pPr algn="just"/>
                <a:endParaRPr lang="fr-FR" dirty="0"/>
              </a:p>
              <a:p>
                <a:pPr algn="just"/>
                <a:r>
                  <a:rPr lang="fr-FR" dirty="0"/>
                  <a:t>Ces deux matrices ont des déterminants différents de zéro, donc elles sont inversibles (Réponse A). A et B ne sont pas inversibles car ces matrices ne sont pas des matrices carrées.</a:t>
                </a:r>
              </a:p>
            </p:txBody>
          </p:sp>
        </mc:Choice>
        <mc:Fallback xmlns="">
          <p:sp>
            <p:nvSpPr>
              <p:cNvPr id="5" name="ZoneTexte 4">
                <a:extLst>
                  <a:ext uri="{FF2B5EF4-FFF2-40B4-BE49-F238E27FC236}">
                    <a16:creationId xmlns:a16="http://schemas.microsoft.com/office/drawing/2014/main" id="{A3DE67EC-738D-41C7-AA84-8FB195AA43C9}"/>
                  </a:ext>
                </a:extLst>
              </p:cNvPr>
              <p:cNvSpPr txBox="1">
                <a:spLocks noRot="1" noChangeAspect="1" noMove="1" noResize="1" noEditPoints="1" noAdjustHandles="1" noChangeArrowheads="1" noChangeShapeType="1" noTextEdit="1"/>
              </p:cNvSpPr>
              <p:nvPr/>
            </p:nvSpPr>
            <p:spPr>
              <a:xfrm>
                <a:off x="251668" y="728221"/>
                <a:ext cx="10510837" cy="2763898"/>
              </a:xfrm>
              <a:prstGeom prst="rect">
                <a:avLst/>
              </a:prstGeom>
              <a:blipFill>
                <a:blip r:embed="rId2"/>
                <a:stretch>
                  <a:fillRect l="-464" t="-1101" r="-464" b="-2423"/>
                </a:stretch>
              </a:blipFill>
            </p:spPr>
            <p:txBody>
              <a:bodyPr/>
              <a:lstStyle/>
              <a:p>
                <a:r>
                  <a:rPr lang="fr-FR">
                    <a:noFill/>
                  </a:rPr>
                  <a:t> </a:t>
                </a:r>
              </a:p>
            </p:txBody>
          </p:sp>
        </mc:Fallback>
      </mc:AlternateContent>
    </p:spTree>
    <p:extLst>
      <p:ext uri="{BB962C8B-B14F-4D97-AF65-F5344CB8AC3E}">
        <p14:creationId xmlns:p14="http://schemas.microsoft.com/office/powerpoint/2010/main" val="172823943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9F0FD24B-1FE1-467C-AE1F-23094E29E079}"/>
              </a:ext>
            </a:extLst>
          </p:cNvPr>
          <p:cNvPicPr>
            <a:picLocks noChangeAspect="1"/>
          </p:cNvPicPr>
          <p:nvPr/>
        </p:nvPicPr>
        <p:blipFill>
          <a:blip r:embed="rId2"/>
          <a:stretch>
            <a:fillRect/>
          </a:stretch>
        </p:blipFill>
        <p:spPr>
          <a:xfrm>
            <a:off x="0" y="1239342"/>
            <a:ext cx="12192000" cy="3573973"/>
          </a:xfrm>
          <a:prstGeom prst="rect">
            <a:avLst/>
          </a:prstGeom>
        </p:spPr>
      </p:pic>
      <p:sp>
        <p:nvSpPr>
          <p:cNvPr id="5" name="Espace réservé du pied de page 6">
            <a:extLst>
              <a:ext uri="{FF2B5EF4-FFF2-40B4-BE49-F238E27FC236}">
                <a16:creationId xmlns:a16="http://schemas.microsoft.com/office/drawing/2014/main" id="{8C9C6025-7E55-424A-AA54-36A349A52302}"/>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6" name="ZoneTexte 5">
            <a:extLst>
              <a:ext uri="{FF2B5EF4-FFF2-40B4-BE49-F238E27FC236}">
                <a16:creationId xmlns:a16="http://schemas.microsoft.com/office/drawing/2014/main" id="{5E40893E-3A93-4513-B8B4-633B0994C670}"/>
              </a:ext>
            </a:extLst>
          </p:cNvPr>
          <p:cNvSpPr txBox="1"/>
          <p:nvPr/>
        </p:nvSpPr>
        <p:spPr>
          <a:xfrm>
            <a:off x="1862356" y="914400"/>
            <a:ext cx="1275127" cy="662730"/>
          </a:xfrm>
          <a:prstGeom prst="rect">
            <a:avLst/>
          </a:prstGeom>
          <a:solidFill>
            <a:schemeClr val="bg1"/>
          </a:solidFill>
        </p:spPr>
        <p:txBody>
          <a:bodyPr wrap="square" rtlCol="0">
            <a:spAutoFit/>
          </a:bodyPr>
          <a:lstStyle/>
          <a:p>
            <a:endParaRPr lang="fr-FR" dirty="0"/>
          </a:p>
        </p:txBody>
      </p:sp>
    </p:spTree>
    <p:extLst>
      <p:ext uri="{BB962C8B-B14F-4D97-AF65-F5344CB8AC3E}">
        <p14:creationId xmlns:p14="http://schemas.microsoft.com/office/powerpoint/2010/main" val="245779654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n°20</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ZoneTexte 4">
            <a:extLst>
              <a:ext uri="{FF2B5EF4-FFF2-40B4-BE49-F238E27FC236}">
                <a16:creationId xmlns:a16="http://schemas.microsoft.com/office/drawing/2014/main" id="{14E3C219-9E1D-4F24-8DD5-D2FAA40BBD5D}"/>
              </a:ext>
            </a:extLst>
          </p:cNvPr>
          <p:cNvSpPr txBox="1"/>
          <p:nvPr/>
        </p:nvSpPr>
        <p:spPr>
          <a:xfrm>
            <a:off x="176242" y="753387"/>
            <a:ext cx="10510837" cy="1477328"/>
          </a:xfrm>
          <a:prstGeom prst="rect">
            <a:avLst/>
          </a:prstGeom>
          <a:noFill/>
        </p:spPr>
        <p:txBody>
          <a:bodyPr wrap="square" rtlCol="0">
            <a:spAutoFit/>
          </a:bodyPr>
          <a:lstStyle/>
          <a:p>
            <a:pPr algn="just"/>
            <a:r>
              <a:rPr lang="fr-FR" b="1" dirty="0"/>
              <a:t>Réponse : C et D</a:t>
            </a:r>
          </a:p>
          <a:p>
            <a:pPr algn="just"/>
            <a:endParaRPr lang="fr-FR" dirty="0"/>
          </a:p>
          <a:p>
            <a:pPr algn="just"/>
            <a:r>
              <a:rPr lang="fr-FR" dirty="0"/>
              <a:t>Les matrices A et B ne sont pas symétriques car a</a:t>
            </a:r>
            <a:r>
              <a:rPr lang="fr-FR" baseline="-25000" dirty="0"/>
              <a:t>12</a:t>
            </a:r>
            <a:r>
              <a:rPr lang="fr-FR" dirty="0"/>
              <a:t>≠a</a:t>
            </a:r>
            <a:r>
              <a:rPr lang="fr-FR" baseline="-25000" dirty="0"/>
              <a:t>21</a:t>
            </a:r>
            <a:r>
              <a:rPr lang="fr-FR" dirty="0"/>
              <a:t> et b</a:t>
            </a:r>
            <a:r>
              <a:rPr lang="fr-FR" baseline="-25000" dirty="0"/>
              <a:t>12</a:t>
            </a:r>
            <a:r>
              <a:rPr lang="fr-FR" dirty="0"/>
              <a:t>≠b</a:t>
            </a:r>
            <a:r>
              <a:rPr lang="fr-FR" baseline="-25000" dirty="0"/>
              <a:t>21</a:t>
            </a:r>
            <a:r>
              <a:rPr lang="fr-FR" dirty="0"/>
              <a:t> . La matrice B est antisymétrique car </a:t>
            </a:r>
            <a:r>
              <a:rPr lang="fr-FR" baseline="30000" dirty="0" err="1"/>
              <a:t>t</a:t>
            </a:r>
            <a:r>
              <a:rPr lang="fr-FR" dirty="0" err="1"/>
              <a:t>B</a:t>
            </a:r>
            <a:r>
              <a:rPr lang="fr-FR" dirty="0"/>
              <a:t>=-B (réponse C). La réponse D est vraie car c’est une autre écriture de la définition d’une matrice antisymétrique. </a:t>
            </a:r>
          </a:p>
        </p:txBody>
      </p:sp>
    </p:spTree>
    <p:extLst>
      <p:ext uri="{BB962C8B-B14F-4D97-AF65-F5344CB8AC3E}">
        <p14:creationId xmlns:p14="http://schemas.microsoft.com/office/powerpoint/2010/main" val="7375081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5C2952A8-0B24-4C9D-AE97-F12CB979C7B3}"/>
              </a:ext>
            </a:extLst>
          </p:cNvPr>
          <p:cNvPicPr>
            <a:picLocks noChangeAspect="1"/>
          </p:cNvPicPr>
          <p:nvPr/>
        </p:nvPicPr>
        <p:blipFill>
          <a:blip r:embed="rId2"/>
          <a:stretch>
            <a:fillRect/>
          </a:stretch>
        </p:blipFill>
        <p:spPr>
          <a:xfrm>
            <a:off x="142613" y="539794"/>
            <a:ext cx="12192000" cy="1281912"/>
          </a:xfrm>
          <a:prstGeom prst="rect">
            <a:avLst/>
          </a:prstGeom>
        </p:spPr>
      </p:pic>
      <p:pic>
        <p:nvPicPr>
          <p:cNvPr id="5" name="Image 4">
            <a:extLst>
              <a:ext uri="{FF2B5EF4-FFF2-40B4-BE49-F238E27FC236}">
                <a16:creationId xmlns:a16="http://schemas.microsoft.com/office/drawing/2014/main" id="{0B0A047D-4A95-48BE-B030-7A8AF536AB4D}"/>
              </a:ext>
            </a:extLst>
          </p:cNvPr>
          <p:cNvPicPr>
            <a:picLocks noChangeAspect="1"/>
          </p:cNvPicPr>
          <p:nvPr/>
        </p:nvPicPr>
        <p:blipFill>
          <a:blip r:embed="rId3"/>
          <a:stretch>
            <a:fillRect/>
          </a:stretch>
        </p:blipFill>
        <p:spPr>
          <a:xfrm>
            <a:off x="0" y="1538897"/>
            <a:ext cx="12192000" cy="2354075"/>
          </a:xfrm>
          <a:prstGeom prst="rect">
            <a:avLst/>
          </a:prstGeom>
        </p:spPr>
      </p:pic>
      <p:sp>
        <p:nvSpPr>
          <p:cNvPr id="6" name="Espace réservé du pied de page 6">
            <a:extLst>
              <a:ext uri="{FF2B5EF4-FFF2-40B4-BE49-F238E27FC236}">
                <a16:creationId xmlns:a16="http://schemas.microsoft.com/office/drawing/2014/main" id="{A6387702-9811-4B56-A642-E08B7CF173C0}"/>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158741595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n°21</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ZoneTexte 4">
            <a:extLst>
              <a:ext uri="{FF2B5EF4-FFF2-40B4-BE49-F238E27FC236}">
                <a16:creationId xmlns:a16="http://schemas.microsoft.com/office/drawing/2014/main" id="{E9F25286-74AE-4AA9-970C-48A69412EF17}"/>
              </a:ext>
            </a:extLst>
          </p:cNvPr>
          <p:cNvSpPr txBox="1"/>
          <p:nvPr/>
        </p:nvSpPr>
        <p:spPr>
          <a:xfrm>
            <a:off x="176242" y="753387"/>
            <a:ext cx="10510837" cy="1754326"/>
          </a:xfrm>
          <a:prstGeom prst="rect">
            <a:avLst/>
          </a:prstGeom>
          <a:noFill/>
        </p:spPr>
        <p:txBody>
          <a:bodyPr wrap="square" rtlCol="0">
            <a:spAutoFit/>
          </a:bodyPr>
          <a:lstStyle/>
          <a:p>
            <a:pPr algn="just"/>
            <a:r>
              <a:rPr lang="fr-FR" b="1" dirty="0"/>
              <a:t>Réponse : A et B</a:t>
            </a:r>
          </a:p>
          <a:p>
            <a:pPr algn="just"/>
            <a:endParaRPr lang="fr-FR" dirty="0"/>
          </a:p>
          <a:p>
            <a:pPr algn="just"/>
            <a:r>
              <a:rPr lang="fr-FR" dirty="0"/>
              <a:t>Une matrice est dite symétrique si sa transposée est égale à elle-même, antisymétrique si sa transposée est égale à son opposée (Réponses A et B). La réponse C est fausse, il suffit pour cela de prendre par exemple la matrice carrée d’ordre 2 contenant 4 fois la valeur 1 dont le déterminant vaut 0 donc non inversible. </a:t>
            </a:r>
          </a:p>
        </p:txBody>
      </p:sp>
    </p:spTree>
    <p:extLst>
      <p:ext uri="{BB962C8B-B14F-4D97-AF65-F5344CB8AC3E}">
        <p14:creationId xmlns:p14="http://schemas.microsoft.com/office/powerpoint/2010/main" val="276795912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66DD004B-E204-4160-9A5C-BE3E6A3ABE78}"/>
              </a:ext>
            </a:extLst>
          </p:cNvPr>
          <p:cNvPicPr>
            <a:picLocks noChangeAspect="1"/>
          </p:cNvPicPr>
          <p:nvPr/>
        </p:nvPicPr>
        <p:blipFill>
          <a:blip r:embed="rId2"/>
          <a:stretch>
            <a:fillRect/>
          </a:stretch>
        </p:blipFill>
        <p:spPr>
          <a:xfrm>
            <a:off x="83890" y="499001"/>
            <a:ext cx="12192000" cy="2929999"/>
          </a:xfrm>
          <a:prstGeom prst="rect">
            <a:avLst/>
          </a:prstGeom>
        </p:spPr>
      </p:pic>
      <p:sp>
        <p:nvSpPr>
          <p:cNvPr id="5" name="Espace réservé du pied de page 6">
            <a:extLst>
              <a:ext uri="{FF2B5EF4-FFF2-40B4-BE49-F238E27FC236}">
                <a16:creationId xmlns:a16="http://schemas.microsoft.com/office/drawing/2014/main" id="{082C129B-38F4-47EB-9D10-823EDA1F7F51}"/>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375653537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n°22</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ZoneTexte 4">
            <a:extLst>
              <a:ext uri="{FF2B5EF4-FFF2-40B4-BE49-F238E27FC236}">
                <a16:creationId xmlns:a16="http://schemas.microsoft.com/office/drawing/2014/main" id="{E41FE0E7-A26D-496F-B190-FBB0342135B8}"/>
              </a:ext>
            </a:extLst>
          </p:cNvPr>
          <p:cNvSpPr txBox="1"/>
          <p:nvPr/>
        </p:nvSpPr>
        <p:spPr>
          <a:xfrm>
            <a:off x="176242" y="753387"/>
            <a:ext cx="10510837" cy="1477328"/>
          </a:xfrm>
          <a:prstGeom prst="rect">
            <a:avLst/>
          </a:prstGeom>
          <a:noFill/>
        </p:spPr>
        <p:txBody>
          <a:bodyPr wrap="square" rtlCol="0">
            <a:spAutoFit/>
          </a:bodyPr>
          <a:lstStyle/>
          <a:p>
            <a:pPr algn="just"/>
            <a:r>
              <a:rPr lang="fr-FR" b="1" dirty="0"/>
              <a:t>Réponse : A, B et D</a:t>
            </a:r>
          </a:p>
          <a:p>
            <a:pPr algn="just"/>
            <a:endParaRPr lang="fr-FR" dirty="0"/>
          </a:p>
          <a:p>
            <a:pPr algn="just"/>
            <a:r>
              <a:rPr lang="fr-FR" dirty="0"/>
              <a:t>Si A possède deux lignes et trois colonnes alors </a:t>
            </a:r>
            <a:r>
              <a:rPr lang="fr-FR" dirty="0" err="1"/>
              <a:t>tA</a:t>
            </a:r>
            <a:r>
              <a:rPr lang="fr-FR" dirty="0"/>
              <a:t> possède trois lignes et deux colonnes, par suite </a:t>
            </a:r>
            <a:r>
              <a:rPr lang="fr-FR" baseline="30000" dirty="0" err="1"/>
              <a:t>t</a:t>
            </a:r>
            <a:r>
              <a:rPr lang="fr-FR" dirty="0" err="1"/>
              <a:t>AA</a:t>
            </a:r>
            <a:r>
              <a:rPr lang="fr-FR" dirty="0"/>
              <a:t> existe et a pour dimension 3*3 et est symétrique (réponses A, B et D). </a:t>
            </a:r>
            <a:r>
              <a:rPr lang="fr-FR" dirty="0" err="1"/>
              <a:t>A</a:t>
            </a:r>
            <a:r>
              <a:rPr lang="fr-FR" baseline="30000" dirty="0" err="1"/>
              <a:t>t</a:t>
            </a:r>
            <a:r>
              <a:rPr lang="fr-FR" dirty="0" err="1"/>
              <a:t>A</a:t>
            </a:r>
            <a:r>
              <a:rPr lang="fr-FR" dirty="0"/>
              <a:t> a pour dimension 2*2 donc la réponse C est fausse. </a:t>
            </a:r>
          </a:p>
        </p:txBody>
      </p:sp>
    </p:spTree>
    <p:extLst>
      <p:ext uri="{BB962C8B-B14F-4D97-AF65-F5344CB8AC3E}">
        <p14:creationId xmlns:p14="http://schemas.microsoft.com/office/powerpoint/2010/main" val="296457711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82130E-B9A8-45EC-8D9A-AD54F69B8E3D}"/>
              </a:ext>
            </a:extLst>
          </p:cNvPr>
          <p:cNvSpPr>
            <a:spLocks noGrp="1"/>
          </p:cNvSpPr>
          <p:nvPr>
            <p:ph type="title"/>
          </p:nvPr>
        </p:nvSpPr>
        <p:spPr/>
        <p:txBody>
          <a:bodyPr/>
          <a:lstStyle/>
          <a:p>
            <a:endParaRPr lang="fr-FR"/>
          </a:p>
        </p:txBody>
      </p:sp>
      <p:sp>
        <p:nvSpPr>
          <p:cNvPr id="3" name="Espace réservé du texte 2">
            <a:extLst>
              <a:ext uri="{FF2B5EF4-FFF2-40B4-BE49-F238E27FC236}">
                <a16:creationId xmlns:a16="http://schemas.microsoft.com/office/drawing/2014/main" id="{3740A6FA-BE42-4A60-ABCF-DC6112FFC0A7}"/>
              </a:ext>
            </a:extLst>
          </p:cNvPr>
          <p:cNvSpPr>
            <a:spLocks noGrp="1"/>
          </p:cNvSpPr>
          <p:nvPr>
            <p:ph type="body" idx="1"/>
          </p:nvPr>
        </p:nvSpPr>
        <p:spPr/>
        <p:txBody>
          <a:bodyPr/>
          <a:lstStyle/>
          <a:p>
            <a:endParaRPr lang="fr-FR"/>
          </a:p>
        </p:txBody>
      </p:sp>
      <p:pic>
        <p:nvPicPr>
          <p:cNvPr id="4" name="Image 3">
            <a:extLst>
              <a:ext uri="{FF2B5EF4-FFF2-40B4-BE49-F238E27FC236}">
                <a16:creationId xmlns:a16="http://schemas.microsoft.com/office/drawing/2014/main" id="{08D2421A-47D0-463B-A491-83D4A479AC52}"/>
              </a:ext>
            </a:extLst>
          </p:cNvPr>
          <p:cNvPicPr>
            <a:picLocks noChangeAspect="1"/>
          </p:cNvPicPr>
          <p:nvPr/>
        </p:nvPicPr>
        <p:blipFill>
          <a:blip r:embed="rId2"/>
          <a:stretch>
            <a:fillRect/>
          </a:stretch>
        </p:blipFill>
        <p:spPr>
          <a:xfrm>
            <a:off x="0" y="1030196"/>
            <a:ext cx="12192000" cy="4797607"/>
          </a:xfrm>
          <a:prstGeom prst="rect">
            <a:avLst/>
          </a:prstGeom>
        </p:spPr>
      </p:pic>
      <p:sp>
        <p:nvSpPr>
          <p:cNvPr id="5" name="Espace réservé du pied de page 6">
            <a:extLst>
              <a:ext uri="{FF2B5EF4-FFF2-40B4-BE49-F238E27FC236}">
                <a16:creationId xmlns:a16="http://schemas.microsoft.com/office/drawing/2014/main" id="{545A2831-AB56-43E7-9B09-F23B8FCC7324}"/>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Tree>
    <p:extLst>
      <p:ext uri="{BB962C8B-B14F-4D97-AF65-F5344CB8AC3E}">
        <p14:creationId xmlns:p14="http://schemas.microsoft.com/office/powerpoint/2010/main" val="83972279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FA1ED-7CDF-44EC-88D0-81625FDFFCB6}"/>
              </a:ext>
            </a:extLst>
          </p:cNvPr>
          <p:cNvSpPr>
            <a:spLocks noGrp="1"/>
          </p:cNvSpPr>
          <p:nvPr>
            <p:ph type="title"/>
          </p:nvPr>
        </p:nvSpPr>
        <p:spPr>
          <a:xfrm>
            <a:off x="176242" y="265550"/>
            <a:ext cx="10510837" cy="277812"/>
          </a:xfrm>
        </p:spPr>
        <p:txBody>
          <a:bodyPr/>
          <a:lstStyle/>
          <a:p>
            <a:pPr algn="l"/>
            <a:r>
              <a:rPr lang="fr-FR" b="1" dirty="0">
                <a:latin typeface="+mn-lt"/>
                <a:cs typeface="Calibri Light" panose="020F0302020204030204" pitchFamily="34" charset="0"/>
              </a:rPr>
              <a:t>Correction de l’exercice n°23</a:t>
            </a:r>
          </a:p>
        </p:txBody>
      </p:sp>
      <p:sp>
        <p:nvSpPr>
          <p:cNvPr id="4" name="Espace réservé du pied de page 6">
            <a:extLst>
              <a:ext uri="{FF2B5EF4-FFF2-40B4-BE49-F238E27FC236}">
                <a16:creationId xmlns:a16="http://schemas.microsoft.com/office/drawing/2014/main" id="{A9C3F447-F829-4A20-BA40-3E4C40D7F10F}"/>
              </a:ext>
            </a:extLst>
          </p:cNvPr>
          <p:cNvSpPr txBox="1">
            <a:spLocks/>
          </p:cNvSpPr>
          <p:nvPr/>
        </p:nvSpPr>
        <p:spPr bwMode="auto">
          <a:xfrm>
            <a:off x="771787" y="6519675"/>
            <a:ext cx="10863001" cy="184666"/>
          </a:xfrm>
          <a:prstGeom prst="rect">
            <a:avLst/>
          </a:prstGeom>
          <a:noFill/>
          <a:ln>
            <a:miter lim="800000"/>
            <a:headEnd/>
            <a:tailEnd/>
          </a:ln>
        </p:spPr>
        <p:txBody>
          <a:bodyPr wrap="square" lIns="0" tIns="0" rIns="0" bIns="0" numCol="1" anchorCtr="0" compatLnSpc="1">
            <a:prstTxWarp prst="textNoShape">
              <a:avLst/>
            </a:prstTxWarp>
            <a:spAutoFit/>
          </a:bodyPr>
          <a:lstStyle>
            <a:defPPr>
              <a:defRPr lang="fr-FR"/>
            </a:defPPr>
            <a:lvl1pPr algn="l" rtl="0" fontAlgn="auto">
              <a:spcBef>
                <a:spcPts val="0"/>
              </a:spcBef>
              <a:spcAft>
                <a:spcPts val="0"/>
              </a:spcAft>
              <a:defRPr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457200" fontAlgn="base">
              <a:spcBef>
                <a:spcPct val="0"/>
              </a:spcBef>
              <a:spcAft>
                <a:spcPct val="0"/>
              </a:spcAft>
            </a:pPr>
            <a:r>
              <a:rPr lang="fr-FR" sz="1200" dirty="0">
                <a:solidFill>
                  <a:schemeClr val="tx2"/>
                </a:solidFill>
                <a:cs typeface="Arial" charset="0"/>
              </a:rPr>
              <a:t>ECUE7 - PASS - UFR Médecine, UFR d’Odontologie – Université Cote d'Azur - Année universitaire 2020-2021</a:t>
            </a:r>
            <a:endParaRPr lang="en-GB" sz="1200" dirty="0">
              <a:solidFill>
                <a:schemeClr val="tx2"/>
              </a:solidFill>
              <a:cs typeface="Arial" charset="0"/>
            </a:endParaRPr>
          </a:p>
        </p:txBody>
      </p:sp>
      <p:sp>
        <p:nvSpPr>
          <p:cNvPr id="5" name="ZoneTexte 4">
            <a:extLst>
              <a:ext uri="{FF2B5EF4-FFF2-40B4-BE49-F238E27FC236}">
                <a16:creationId xmlns:a16="http://schemas.microsoft.com/office/drawing/2014/main" id="{8BA56986-B300-4E43-B9FB-A75507FF80CD}"/>
              </a:ext>
            </a:extLst>
          </p:cNvPr>
          <p:cNvSpPr txBox="1"/>
          <p:nvPr/>
        </p:nvSpPr>
        <p:spPr>
          <a:xfrm>
            <a:off x="176242" y="753387"/>
            <a:ext cx="10510837" cy="1477328"/>
          </a:xfrm>
          <a:prstGeom prst="rect">
            <a:avLst/>
          </a:prstGeom>
          <a:noFill/>
        </p:spPr>
        <p:txBody>
          <a:bodyPr wrap="square" rtlCol="0">
            <a:spAutoFit/>
          </a:bodyPr>
          <a:lstStyle/>
          <a:p>
            <a:pPr algn="just"/>
            <a:r>
              <a:rPr lang="fr-FR" b="1" dirty="0"/>
              <a:t>Réponse : B, C et D</a:t>
            </a:r>
          </a:p>
          <a:p>
            <a:pPr algn="just"/>
            <a:endParaRPr lang="fr-FR" dirty="0"/>
          </a:p>
          <a:p>
            <a:pPr algn="just"/>
            <a:r>
              <a:rPr lang="fr-FR" dirty="0"/>
              <a:t>Le calcul du carré et du cube de A donne A</a:t>
            </a:r>
            <a:r>
              <a:rPr lang="fr-FR" baseline="30000" dirty="0"/>
              <a:t>2</a:t>
            </a:r>
            <a:r>
              <a:rPr lang="fr-FR" dirty="0"/>
              <a:t>=2I-B, A</a:t>
            </a:r>
            <a:r>
              <a:rPr lang="fr-FR" baseline="30000" dirty="0"/>
              <a:t>3</a:t>
            </a:r>
            <a:r>
              <a:rPr lang="fr-FR" dirty="0"/>
              <a:t>=2A-B. La transposée de la matrice A est égale à elle – même. Ainsi, </a:t>
            </a:r>
            <a:r>
              <a:rPr lang="fr-FR" baseline="30000" dirty="0" err="1"/>
              <a:t>t</a:t>
            </a:r>
            <a:r>
              <a:rPr lang="fr-FR" dirty="0" err="1"/>
              <a:t>AA</a:t>
            </a:r>
            <a:r>
              <a:rPr lang="fr-FR" dirty="0"/>
              <a:t> est une matrice symétrique et vaut A</a:t>
            </a:r>
            <a:r>
              <a:rPr lang="fr-FR" baseline="30000" dirty="0"/>
              <a:t>2</a:t>
            </a:r>
            <a:r>
              <a:rPr lang="fr-FR" dirty="0"/>
              <a:t>.</a:t>
            </a:r>
          </a:p>
          <a:p>
            <a:pPr algn="just"/>
            <a:r>
              <a:rPr lang="fr-FR" dirty="0"/>
              <a:t>A est inversible car son déterminant vaut : -2. </a:t>
            </a:r>
          </a:p>
        </p:txBody>
      </p:sp>
    </p:spTree>
    <p:extLst>
      <p:ext uri="{BB962C8B-B14F-4D97-AF65-F5344CB8AC3E}">
        <p14:creationId xmlns:p14="http://schemas.microsoft.com/office/powerpoint/2010/main" val="2696773756"/>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0</TotalTime>
  <Words>4990</Words>
  <Application>Microsoft Office PowerPoint</Application>
  <PresentationFormat>Grand écran</PresentationFormat>
  <Paragraphs>353</Paragraphs>
  <Slides>68</Slides>
  <Notes>0</Notes>
  <HiddenSlides>0</HiddenSlides>
  <MMClips>0</MMClips>
  <ScaleCrop>false</ScaleCrop>
  <HeadingPairs>
    <vt:vector size="6" baseType="variant">
      <vt:variant>
        <vt:lpstr>Polices utilisées</vt:lpstr>
      </vt:variant>
      <vt:variant>
        <vt:i4>6</vt:i4>
      </vt:variant>
      <vt:variant>
        <vt:lpstr>Thème</vt:lpstr>
      </vt:variant>
      <vt:variant>
        <vt:i4>2</vt:i4>
      </vt:variant>
      <vt:variant>
        <vt:lpstr>Titres des diapositives</vt:lpstr>
      </vt:variant>
      <vt:variant>
        <vt:i4>68</vt:i4>
      </vt:variant>
    </vt:vector>
  </HeadingPairs>
  <TitlesOfParts>
    <vt:vector size="76" baseType="lpstr">
      <vt:lpstr>Arial</vt:lpstr>
      <vt:lpstr>Arial Rounded MT Bold</vt:lpstr>
      <vt:lpstr>Calibri</vt:lpstr>
      <vt:lpstr>Calibri Light</vt:lpstr>
      <vt:lpstr>Cambria Math</vt:lpstr>
      <vt:lpstr>Tw Cen MT</vt:lpstr>
      <vt:lpstr>Thème Office</vt:lpstr>
      <vt:lpstr>Office Theme</vt:lpstr>
      <vt:lpstr>Présentation de l’enseignement</vt:lpstr>
      <vt:lpstr>Programme</vt:lpstr>
      <vt:lpstr>Mentions légales</vt:lpstr>
      <vt:lpstr>ECUE 7</vt:lpstr>
      <vt:lpstr>Bases d’algèbre linéaire pour la modélisation en santé</vt:lpstr>
      <vt:lpstr>Présentation PowerPoint</vt:lpstr>
      <vt:lpstr>Présentation PowerPoint</vt:lpstr>
      <vt:lpstr>Calcul matriciel 1</vt:lpstr>
      <vt:lpstr>Calcul matriciel 2</vt:lpstr>
      <vt:lpstr>Présentation PowerPoint</vt:lpstr>
      <vt:lpstr>Calcul matriciel 3 : méthode pour calculer le produit de deux matrices </vt:lpstr>
      <vt:lpstr>Calcul matriciel 4</vt:lpstr>
      <vt:lpstr>Utilité du calcul matriciel pour les analyses multivariées (analyses factorielles) – modélisation en santé </vt:lpstr>
      <vt:lpstr>ACP 1</vt:lpstr>
      <vt:lpstr>ACP 2</vt:lpstr>
      <vt:lpstr>ACP 3 : axes factoriels</vt:lpstr>
      <vt:lpstr>ACP 4 : calcul des axes factoriels</vt:lpstr>
      <vt:lpstr>ACP 5 : détermination des axes factoriels</vt:lpstr>
      <vt:lpstr>ACP 6 : exemple de calcul des axes factoriels</vt:lpstr>
      <vt:lpstr>ACP 7 : exemple de calcul des axes factoriels</vt:lpstr>
      <vt:lpstr>ACP 8 : part d’explication des axes factoriels</vt:lpstr>
      <vt:lpstr>ACP 9 : interprétation d’une analyse factorielle </vt:lpstr>
      <vt:lpstr>Présentation PowerPoint</vt:lpstr>
      <vt:lpstr>Correction de l’exercice n°1</vt:lpstr>
      <vt:lpstr>Présentation PowerPoint</vt:lpstr>
      <vt:lpstr>Correction de l’exercice n°2</vt:lpstr>
      <vt:lpstr>Présentation PowerPoint</vt:lpstr>
      <vt:lpstr>Correction de l’exercice n°3</vt:lpstr>
      <vt:lpstr>Présentation PowerPoint</vt:lpstr>
      <vt:lpstr>Correction de l’exercice n°4</vt:lpstr>
      <vt:lpstr>Présentation PowerPoint</vt:lpstr>
      <vt:lpstr>Correction de l’exercice n°5</vt:lpstr>
      <vt:lpstr>Présentation PowerPoint</vt:lpstr>
      <vt:lpstr>Correction de l’exercice n°6</vt:lpstr>
      <vt:lpstr>Présentation PowerPoint</vt:lpstr>
      <vt:lpstr>Correction de l’exercice n°7</vt:lpstr>
      <vt:lpstr>Présentation PowerPoint</vt:lpstr>
      <vt:lpstr>Correction de l’exercice n°8</vt:lpstr>
      <vt:lpstr>Présentation PowerPoint</vt:lpstr>
      <vt:lpstr>Correction de l’exercice n°9</vt:lpstr>
      <vt:lpstr>Présentation PowerPoint</vt:lpstr>
      <vt:lpstr>Correction de l’exercice n°10</vt:lpstr>
      <vt:lpstr>Présentation PowerPoint</vt:lpstr>
      <vt:lpstr>Correction de l’exercice n°11</vt:lpstr>
      <vt:lpstr>Présentation PowerPoint</vt:lpstr>
      <vt:lpstr>Correction de l’exercice n°12</vt:lpstr>
      <vt:lpstr>Présentation PowerPoint</vt:lpstr>
      <vt:lpstr>Correction de l’exercice n°13</vt:lpstr>
      <vt:lpstr>Présentation PowerPoint</vt:lpstr>
      <vt:lpstr>Correction de l’exercice n°14</vt:lpstr>
      <vt:lpstr>Présentation PowerPoint</vt:lpstr>
      <vt:lpstr>Correction de l’exercice n°15</vt:lpstr>
      <vt:lpstr>Présentation PowerPoint</vt:lpstr>
      <vt:lpstr>Correction de l’exercice n°16</vt:lpstr>
      <vt:lpstr>Présentation PowerPoint</vt:lpstr>
      <vt:lpstr>Correction de l’exercice n°17</vt:lpstr>
      <vt:lpstr>Présentation PowerPoint</vt:lpstr>
      <vt:lpstr>Correction de l’exercice n°18</vt:lpstr>
      <vt:lpstr>Présentation PowerPoint</vt:lpstr>
      <vt:lpstr>Correction de l’exercice n°19</vt:lpstr>
      <vt:lpstr>Présentation PowerPoint</vt:lpstr>
      <vt:lpstr>Correction de l’exercice n°20</vt:lpstr>
      <vt:lpstr>Présentation PowerPoint</vt:lpstr>
      <vt:lpstr>Correction de l’exercice n°21</vt:lpstr>
      <vt:lpstr>Présentation PowerPoint</vt:lpstr>
      <vt:lpstr>Correction de l’exercice n°22</vt:lpstr>
      <vt:lpstr>Présentation PowerPoint</vt:lpstr>
      <vt:lpstr>Correction de l’exercice n°23</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ECUE 7</dc:title>
  <dc:creator>Gilles MAIGNANT</dc:creator>
  <cp:lastModifiedBy>gregous prudhomme</cp:lastModifiedBy>
  <cp:revision>103</cp:revision>
  <cp:lastPrinted>2020-09-16T09:55:39Z</cp:lastPrinted>
  <dcterms:created xsi:type="dcterms:W3CDTF">2020-09-03T12:24:30Z</dcterms:created>
  <dcterms:modified xsi:type="dcterms:W3CDTF">2021-09-21T13:33:26Z</dcterms:modified>
</cp:coreProperties>
</file>