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</p:sldMasterIdLst>
  <p:notesMasterIdLst>
    <p:notesMasterId r:id="rId4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9" r:id="rId11"/>
    <p:sldId id="266" r:id="rId12"/>
    <p:sldId id="267" r:id="rId13"/>
    <p:sldId id="268" r:id="rId14"/>
    <p:sldId id="270" r:id="rId15"/>
    <p:sldId id="271" r:id="rId16"/>
    <p:sldId id="272" r:id="rId17"/>
    <p:sldId id="274" r:id="rId18"/>
    <p:sldId id="275" r:id="rId19"/>
    <p:sldId id="289" r:id="rId20"/>
    <p:sldId id="292" r:id="rId21"/>
    <p:sldId id="291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304" r:id="rId34"/>
    <p:sldId id="305" r:id="rId35"/>
    <p:sldId id="306" r:id="rId36"/>
    <p:sldId id="307" r:id="rId37"/>
    <p:sldId id="308" r:id="rId38"/>
    <p:sldId id="309" r:id="rId39"/>
    <p:sldId id="310" r:id="rId40"/>
    <p:sldId id="311" r:id="rId41"/>
    <p:sldId id="312" r:id="rId42"/>
    <p:sldId id="313" r:id="rId43"/>
    <p:sldId id="316" r:id="rId44"/>
    <p:sldId id="317" r:id="rId45"/>
    <p:sldId id="315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6473370-E9FF-AA4C-9BEE-4EAF866D1954}">
          <p14:sldIdLst>
            <p14:sldId id="256"/>
            <p14:sldId id="257"/>
            <p14:sldId id="258"/>
            <p14:sldId id="259"/>
            <p14:sldId id="260"/>
            <p14:sldId id="261"/>
            <p14:sldId id="263"/>
            <p14:sldId id="264"/>
            <p14:sldId id="265"/>
            <p14:sldId id="269"/>
            <p14:sldId id="266"/>
            <p14:sldId id="267"/>
            <p14:sldId id="268"/>
            <p14:sldId id="270"/>
            <p14:sldId id="271"/>
            <p14:sldId id="272"/>
            <p14:sldId id="274"/>
            <p14:sldId id="275"/>
            <p14:sldId id="289"/>
            <p14:sldId id="292"/>
            <p14:sldId id="291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6"/>
            <p14:sldId id="317"/>
            <p14:sldId id="31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902"/>
    <p:restoredTop sz="93805"/>
  </p:normalViewPr>
  <p:slideViewPr>
    <p:cSldViewPr snapToGrid="0" snapToObjects="1">
      <p:cViewPr>
        <p:scale>
          <a:sx n="90" d="100"/>
          <a:sy n="90" d="100"/>
        </p:scale>
        <p:origin x="32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45.xml"/><Relationship Id="rId47" Type="http://schemas.openxmlformats.org/officeDocument/2006/relationships/notesMaster" Target="notesMasters/notesMaster1.xml"/><Relationship Id="rId48" Type="http://schemas.openxmlformats.org/officeDocument/2006/relationships/presProps" Target="presProps.xml"/><Relationship Id="rId49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heme" Target="theme/theme1.xml"/><Relationship Id="rId5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9B98E8-6F2C-1843-97A8-96010D364792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0FFD5-92EE-7645-A5B3-FB14323BAF7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167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0FFD5-92EE-7645-A5B3-FB14323BA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492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0FFD5-92EE-7645-A5B3-FB14323BAF75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153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6414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025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89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478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636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2424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603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160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255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45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703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930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31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459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860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4578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61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8/11/16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9755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6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7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0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4" Type="http://schemas.openxmlformats.org/officeDocument/2006/relationships/image" Target="../media/image16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4" Type="http://schemas.openxmlformats.org/officeDocument/2006/relationships/image" Target="../media/image20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tiff"/><Relationship Id="rId3" Type="http://schemas.openxmlformats.org/officeDocument/2006/relationships/image" Target="../media/image22.tif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tiff"/><Relationship Id="rId3" Type="http://schemas.openxmlformats.org/officeDocument/2006/relationships/image" Target="../media/image23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4" Type="http://schemas.openxmlformats.org/officeDocument/2006/relationships/image" Target="../media/image25.tiff"/><Relationship Id="rId5" Type="http://schemas.openxmlformats.org/officeDocument/2006/relationships/image" Target="../media/image21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tif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4" Type="http://schemas.openxmlformats.org/officeDocument/2006/relationships/image" Target="../media/image29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tif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tif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tif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tiff"/><Relationship Id="rId3" Type="http://schemas.openxmlformats.org/officeDocument/2006/relationships/image" Target="../media/image34.tif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tiff"/><Relationship Id="rId3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tiff"/><Relationship Id="rId3" Type="http://schemas.openxmlformats.org/officeDocument/2006/relationships/image" Target="../media/image34.tif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tif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tif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tif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INTERACTIONS DES RAYONNEMENTS IONISANTS AVEC LA MATIÈRE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UE3a - BIOPHYSIQUE</a:t>
            </a:r>
            <a:br>
              <a:rPr lang="fr-FR" dirty="0"/>
            </a:br>
            <a:r>
              <a:rPr lang="fr-FR" dirty="0"/>
              <a:t>TUT’RENTRÉE 2016/2017 - COURS </a:t>
            </a:r>
            <a:r>
              <a:rPr lang="fr-FR" dirty="0" smtClean="0"/>
              <a:t>2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93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b="1" u="sng" dirty="0" smtClean="0"/>
              <a:t>INTRODUCTION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z="2800" dirty="0"/>
              <a:t>Cette interaction se traduit par un </a:t>
            </a:r>
            <a:r>
              <a:rPr lang="fr-FR" sz="2800" b="1" dirty="0">
                <a:solidFill>
                  <a:srgbClr val="FFFD99"/>
                </a:solidFill>
              </a:rPr>
              <a:t>transfert d'énergie</a:t>
            </a:r>
            <a:r>
              <a:rPr lang="fr-FR" sz="2800" dirty="0">
                <a:solidFill>
                  <a:srgbClr val="FFFD99"/>
                </a:solidFill>
              </a:rPr>
              <a:t> </a:t>
            </a:r>
            <a:r>
              <a:rPr lang="fr-FR" sz="2800" dirty="0"/>
              <a:t>du </a:t>
            </a:r>
            <a:r>
              <a:rPr lang="fr-FR" sz="2800" b="1" dirty="0">
                <a:solidFill>
                  <a:srgbClr val="FFFD99"/>
                </a:solidFill>
              </a:rPr>
              <a:t>rayonnement</a:t>
            </a:r>
            <a:r>
              <a:rPr lang="fr-FR" sz="2800" dirty="0"/>
              <a:t> vers la </a:t>
            </a:r>
            <a:r>
              <a:rPr lang="fr-FR" sz="2800" b="1" dirty="0">
                <a:solidFill>
                  <a:srgbClr val="FFFD99"/>
                </a:solidFill>
              </a:rPr>
              <a:t>matière</a:t>
            </a:r>
            <a:r>
              <a:rPr lang="fr-FR" sz="2800" dirty="0"/>
              <a:t>.</a:t>
            </a:r>
          </a:p>
          <a:p>
            <a:pPr lvl="0"/>
            <a:r>
              <a:rPr lang="fr-FR" sz="2800" dirty="0"/>
              <a:t>Une </a:t>
            </a:r>
            <a:r>
              <a:rPr lang="fr-FR" sz="2800" b="1" dirty="0">
                <a:solidFill>
                  <a:srgbClr val="FFFD99"/>
                </a:solidFill>
              </a:rPr>
              <a:t>interaction</a:t>
            </a:r>
            <a:r>
              <a:rPr lang="fr-FR" sz="2800" dirty="0"/>
              <a:t> est nécessaire pour </a:t>
            </a:r>
            <a:r>
              <a:rPr lang="fr-FR" sz="2800" b="1" dirty="0">
                <a:solidFill>
                  <a:srgbClr val="FFFD99"/>
                </a:solidFill>
              </a:rPr>
              <a:t>détecter un rayonnement</a:t>
            </a:r>
            <a:r>
              <a:rPr lang="fr-FR" sz="2800" dirty="0">
                <a:solidFill>
                  <a:srgbClr val="FFFD99"/>
                </a:solidFill>
              </a:rPr>
              <a:t> </a:t>
            </a:r>
            <a:r>
              <a:rPr lang="fr-FR" sz="2800" dirty="0"/>
              <a:t>: intérêt des interactions </a:t>
            </a:r>
            <a:r>
              <a:rPr lang="fr-FR" sz="2800" b="1" dirty="0"/>
              <a:t>rayonnement-détecteur</a:t>
            </a:r>
            <a:r>
              <a:rPr lang="fr-FR" sz="2800" dirty="0"/>
              <a:t> pour </a:t>
            </a:r>
            <a:r>
              <a:rPr lang="fr-FR" sz="2800" b="1" dirty="0">
                <a:solidFill>
                  <a:srgbClr val="FFFD99"/>
                </a:solidFill>
              </a:rPr>
              <a:t>l'imagerie</a:t>
            </a:r>
            <a:r>
              <a:rPr lang="fr-FR" sz="2800" dirty="0"/>
              <a:t>.</a:t>
            </a:r>
          </a:p>
          <a:p>
            <a:pPr lvl="0"/>
            <a:r>
              <a:rPr lang="fr-FR" sz="2800" dirty="0"/>
              <a:t>Les interactions sont la </a:t>
            </a:r>
            <a:r>
              <a:rPr lang="fr-FR" sz="2800" b="1" dirty="0">
                <a:solidFill>
                  <a:srgbClr val="FFFD99"/>
                </a:solidFill>
              </a:rPr>
              <a:t>1e étape de l'action biologique des rayonnements</a:t>
            </a:r>
            <a:r>
              <a:rPr lang="fr-FR" sz="2800" dirty="0">
                <a:solidFill>
                  <a:srgbClr val="FFFD99"/>
                </a:solidFill>
              </a:rPr>
              <a:t> </a:t>
            </a:r>
            <a:r>
              <a:rPr lang="fr-FR" sz="2800" dirty="0"/>
              <a:t>: intérêt en </a:t>
            </a:r>
            <a:r>
              <a:rPr lang="fr-FR" sz="2800" b="1" dirty="0">
                <a:solidFill>
                  <a:srgbClr val="FFFD99"/>
                </a:solidFill>
              </a:rPr>
              <a:t>radiothérapie</a:t>
            </a:r>
            <a:r>
              <a:rPr lang="fr-FR" sz="2800" dirty="0"/>
              <a:t> et en </a:t>
            </a:r>
            <a:r>
              <a:rPr lang="fr-FR" sz="2800" b="1" dirty="0">
                <a:solidFill>
                  <a:srgbClr val="FFFD99"/>
                </a:solidFill>
              </a:rPr>
              <a:t>radioprotection</a:t>
            </a:r>
            <a:r>
              <a:rPr lang="fr-FR" sz="2800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706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INTERACTIONS ÉLÉMENTAIRES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146470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b="1" u="sng" dirty="0" smtClean="0">
                <a:solidFill>
                  <a:srgbClr val="FFFD99"/>
                </a:solidFill>
              </a:rPr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INTERACTIONS ÉLÉMENTAIRES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143353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dirty="0" smtClean="0"/>
              <a:t>A. </a:t>
            </a:r>
            <a:r>
              <a:rPr lang="fr-FR" b="1" u="sng" dirty="0" smtClean="0"/>
              <a:t>RAYONNEMENTS IONISANTS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2142067"/>
            <a:ext cx="5431221" cy="3549285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buNone/>
            </a:pPr>
            <a:r>
              <a:rPr lang="fr-FR" sz="2400" dirty="0" smtClean="0"/>
              <a:t>Rayonnements </a:t>
            </a:r>
            <a:r>
              <a:rPr lang="fr-FR" sz="2400" b="1" dirty="0" smtClean="0">
                <a:solidFill>
                  <a:srgbClr val="FFFD99"/>
                </a:solidFill>
              </a:rPr>
              <a:t>électromagnétiques</a:t>
            </a:r>
            <a:r>
              <a:rPr lang="fr-FR" sz="2400" b="1" dirty="0" smtClean="0"/>
              <a:t> ou </a:t>
            </a:r>
            <a:r>
              <a:rPr lang="fr-FR" sz="2400" b="1" dirty="0" smtClean="0">
                <a:solidFill>
                  <a:srgbClr val="FFFD99"/>
                </a:solidFill>
              </a:rPr>
              <a:t>corpusculaires</a:t>
            </a:r>
            <a:r>
              <a:rPr lang="fr-FR" sz="2400" dirty="0" smtClean="0">
                <a:solidFill>
                  <a:srgbClr val="FFFD99"/>
                </a:solidFill>
              </a:rPr>
              <a:t> </a:t>
            </a:r>
            <a:r>
              <a:rPr lang="fr-FR" sz="2400" dirty="0" smtClean="0"/>
              <a:t>capables de </a:t>
            </a:r>
            <a:r>
              <a:rPr lang="fr-FR" sz="2400" b="1" dirty="0" smtClean="0"/>
              <a:t>produire</a:t>
            </a:r>
            <a:r>
              <a:rPr lang="fr-FR" sz="2400" dirty="0" smtClean="0"/>
              <a:t> </a:t>
            </a:r>
            <a:r>
              <a:rPr lang="fr-FR" sz="2400" b="1" dirty="0" smtClean="0"/>
              <a:t>directement ou indirectement</a:t>
            </a:r>
            <a:r>
              <a:rPr lang="fr-FR" sz="2400" dirty="0" smtClean="0"/>
              <a:t> des </a:t>
            </a:r>
            <a:r>
              <a:rPr lang="fr-FR" sz="2400" b="1" dirty="0" smtClean="0">
                <a:solidFill>
                  <a:srgbClr val="FFFD99"/>
                </a:solidFill>
              </a:rPr>
              <a:t>ions</a:t>
            </a:r>
            <a:r>
              <a:rPr lang="fr-FR" sz="2400" dirty="0" smtClean="0"/>
              <a:t>, lors de leur passage à travers les atomes et les molécules</a:t>
            </a:r>
          </a:p>
          <a:p>
            <a:pPr lvl="0"/>
            <a:r>
              <a:rPr lang="fr-FR" sz="2400" dirty="0" smtClean="0"/>
              <a:t>Les </a:t>
            </a:r>
            <a:r>
              <a:rPr lang="fr-FR" sz="2400" b="1" dirty="0" smtClean="0">
                <a:solidFill>
                  <a:srgbClr val="FFFD99"/>
                </a:solidFill>
              </a:rPr>
              <a:t>ions </a:t>
            </a:r>
            <a:r>
              <a:rPr lang="fr-FR" sz="2400" dirty="0" smtClean="0"/>
              <a:t>sont à la base de la </a:t>
            </a:r>
            <a:r>
              <a:rPr lang="fr-FR" sz="2400" b="1" dirty="0" smtClean="0">
                <a:solidFill>
                  <a:srgbClr val="FFFD99"/>
                </a:solidFill>
              </a:rPr>
              <a:t>détection</a:t>
            </a:r>
            <a:r>
              <a:rPr lang="fr-FR" sz="2400" dirty="0" smtClean="0"/>
              <a:t> des rayonnements </a:t>
            </a:r>
            <a:r>
              <a:rPr lang="fr-FR" sz="2400" i="1" dirty="0"/>
              <a:t>(systèmes d’imagerie, compteurs de particules, dosimètres...)</a:t>
            </a:r>
            <a:endParaRPr lang="en-US" sz="2400" dirty="0"/>
          </a:p>
          <a:p>
            <a:r>
              <a:rPr lang="fr-FR" sz="2400" dirty="0" smtClean="0"/>
              <a:t>Les </a:t>
            </a:r>
            <a:r>
              <a:rPr lang="fr-FR" sz="2400" b="1" dirty="0" smtClean="0">
                <a:solidFill>
                  <a:srgbClr val="FFFD99"/>
                </a:solidFill>
              </a:rPr>
              <a:t>ions</a:t>
            </a:r>
            <a:r>
              <a:rPr lang="fr-FR" sz="2400" dirty="0" smtClean="0">
                <a:solidFill>
                  <a:srgbClr val="FFFD99"/>
                </a:solidFill>
              </a:rPr>
              <a:t> </a:t>
            </a:r>
            <a:r>
              <a:rPr lang="fr-FR" sz="2400" dirty="0" smtClean="0"/>
              <a:t>ont des </a:t>
            </a:r>
            <a:r>
              <a:rPr lang="fr-FR" sz="2400" b="1" dirty="0" smtClean="0">
                <a:solidFill>
                  <a:srgbClr val="FFFD99"/>
                </a:solidFill>
              </a:rPr>
              <a:t>effets biologiques</a:t>
            </a:r>
            <a:r>
              <a:rPr lang="fr-FR" sz="2400" dirty="0" smtClean="0"/>
              <a:t> sur l’ADN</a:t>
            </a:r>
            <a:r>
              <a:rPr lang="is-IS" dirty="0" smtClean="0"/>
              <a:t>…</a:t>
            </a:r>
            <a:endParaRPr lang="fr-F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760" y="2286000"/>
            <a:ext cx="5093984" cy="394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83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7118130" cy="1456267"/>
          </a:xfrm>
        </p:spPr>
        <p:txBody>
          <a:bodyPr/>
          <a:lstStyle/>
          <a:p>
            <a:r>
              <a:rPr lang="fr-FR" b="1" dirty="0" smtClean="0"/>
              <a:t>B. </a:t>
            </a:r>
            <a:r>
              <a:rPr lang="fr-FR" b="1" u="sng" dirty="0" smtClean="0"/>
              <a:t>Rayonnements </a:t>
            </a:r>
            <a:r>
              <a:rPr lang="fr-FR" b="1" u="sng" dirty="0"/>
              <a:t>directement et indirectement ionisants</a:t>
            </a:r>
            <a:endParaRPr lang="fr-FR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157" y="3593432"/>
            <a:ext cx="6324240" cy="2843971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" name="TextBox 2"/>
          <p:cNvSpPr txBox="1"/>
          <p:nvPr/>
        </p:nvSpPr>
        <p:spPr>
          <a:xfrm>
            <a:off x="993228" y="2307604"/>
            <a:ext cx="9979572" cy="1456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1000"/>
              </a:spcAft>
              <a:buClr>
                <a:prstClr val="white"/>
              </a:buClr>
              <a:buSzPct val="100000"/>
            </a:pPr>
            <a:r>
              <a:rPr lang="fr-FR" sz="2400" b="1" dirty="0" smtClean="0">
                <a:solidFill>
                  <a:srgbClr val="FFFD99"/>
                </a:solidFill>
              </a:rPr>
              <a:t>Les </a:t>
            </a:r>
            <a:r>
              <a:rPr lang="fr-FR" sz="2400" b="1" dirty="0">
                <a:solidFill>
                  <a:srgbClr val="FFFD99"/>
                </a:solidFill>
              </a:rPr>
              <a:t>particules chargées (𝛼</a:t>
            </a:r>
            <a:r>
              <a:rPr lang="fr-FR" sz="2400" b="1" baseline="30000" dirty="0">
                <a:solidFill>
                  <a:srgbClr val="FFFD99"/>
                </a:solidFill>
              </a:rPr>
              <a:t>2+</a:t>
            </a:r>
            <a:r>
              <a:rPr lang="fr-FR" sz="2400" b="1" dirty="0">
                <a:solidFill>
                  <a:srgbClr val="FFFD99"/>
                </a:solidFill>
              </a:rPr>
              <a:t>, 𝛽</a:t>
            </a:r>
            <a:r>
              <a:rPr lang="fr-FR" sz="2400" b="1" baseline="30000" dirty="0">
                <a:solidFill>
                  <a:srgbClr val="FFFD99"/>
                </a:solidFill>
              </a:rPr>
              <a:t>−</a:t>
            </a:r>
            <a:r>
              <a:rPr lang="fr-FR" sz="2400" b="1" dirty="0">
                <a:solidFill>
                  <a:srgbClr val="FFFD99"/>
                </a:solidFill>
              </a:rPr>
              <a:t>, 𝛽</a:t>
            </a:r>
            <a:r>
              <a:rPr lang="fr-FR" sz="2400" b="1" baseline="30000" dirty="0">
                <a:solidFill>
                  <a:srgbClr val="FFFD99"/>
                </a:solidFill>
              </a:rPr>
              <a:t>+</a:t>
            </a:r>
            <a:r>
              <a:rPr lang="fr-FR" sz="2400" b="1" dirty="0">
                <a:solidFill>
                  <a:srgbClr val="FFFD99"/>
                </a:solidFill>
              </a:rPr>
              <a:t>, 𝑒</a:t>
            </a:r>
            <a:r>
              <a:rPr lang="fr-FR" sz="2400" b="1" baseline="30000" dirty="0">
                <a:solidFill>
                  <a:srgbClr val="FFFD99"/>
                </a:solidFill>
              </a:rPr>
              <a:t>−</a:t>
            </a:r>
            <a:r>
              <a:rPr lang="fr-FR" sz="2400" b="1" dirty="0">
                <a:solidFill>
                  <a:srgbClr val="FFFD99"/>
                </a:solidFill>
              </a:rPr>
              <a:t>, 𝑝</a:t>
            </a:r>
            <a:r>
              <a:rPr lang="fr-FR" sz="2400" b="1" baseline="30000" dirty="0">
                <a:solidFill>
                  <a:srgbClr val="FFFD99"/>
                </a:solidFill>
              </a:rPr>
              <a:t>+</a:t>
            </a:r>
            <a:r>
              <a:rPr lang="fr-FR" sz="2400" b="1" dirty="0">
                <a:solidFill>
                  <a:srgbClr val="FFFD99"/>
                </a:solidFill>
              </a:rPr>
              <a:t>)</a:t>
            </a:r>
            <a:r>
              <a:rPr lang="en-US" sz="2400" b="1" dirty="0">
                <a:solidFill>
                  <a:srgbClr val="FFFD99"/>
                </a:solidFill>
              </a:rPr>
              <a:t> :</a:t>
            </a:r>
            <a:endParaRPr lang="fr-FR" sz="2400" b="1" dirty="0">
              <a:solidFill>
                <a:srgbClr val="FFFD99"/>
              </a:solidFill>
            </a:endParaRPr>
          </a:p>
          <a:p>
            <a:pPr marL="342900" lvl="0" indent="-342900">
              <a:spcAft>
                <a:spcPts val="1000"/>
              </a:spcAft>
              <a:buClr>
                <a:prstClr val="white"/>
              </a:buClr>
              <a:buSzPct val="100000"/>
              <a:buFont typeface="Arial" charset="0"/>
              <a:buChar char="•"/>
            </a:pPr>
            <a:r>
              <a:rPr lang="fr-FR" sz="2400" dirty="0">
                <a:solidFill>
                  <a:prstClr val="white"/>
                </a:solidFill>
              </a:rPr>
              <a:t>interagissent</a:t>
            </a:r>
            <a:r>
              <a:rPr lang="fr-FR" sz="2400" b="1" dirty="0">
                <a:solidFill>
                  <a:srgbClr val="FFFD99"/>
                </a:solidFill>
              </a:rPr>
              <a:t> obligatoirement</a:t>
            </a:r>
            <a:r>
              <a:rPr lang="fr-FR" sz="2400" b="1" dirty="0">
                <a:solidFill>
                  <a:prstClr val="white"/>
                </a:solidFill>
              </a:rPr>
              <a:t> avec la matière</a:t>
            </a:r>
            <a:r>
              <a:rPr lang="fr-FR" sz="2400" dirty="0">
                <a:solidFill>
                  <a:prstClr val="white"/>
                </a:solidFill>
              </a:rPr>
              <a:t> (elle-même chargée</a:t>
            </a:r>
            <a:r>
              <a:rPr lang="en-US" sz="2400" dirty="0">
                <a:solidFill>
                  <a:prstClr val="white"/>
                </a:solidFill>
              </a:rPr>
              <a:t> )</a:t>
            </a:r>
          </a:p>
          <a:p>
            <a:pPr marL="342900" lvl="0" indent="-342900">
              <a:spcAft>
                <a:spcPts val="1000"/>
              </a:spcAft>
              <a:buClr>
                <a:prstClr val="white"/>
              </a:buClr>
              <a:buSzPct val="100000"/>
              <a:buFont typeface="Arial" charset="0"/>
              <a:buChar char="•"/>
            </a:pPr>
            <a:r>
              <a:rPr lang="fr-FR" sz="2400" dirty="0">
                <a:solidFill>
                  <a:prstClr val="white"/>
                </a:solidFill>
              </a:rPr>
              <a:t>sont </a:t>
            </a:r>
            <a:r>
              <a:rPr lang="fr-FR" sz="2400" b="1" dirty="0">
                <a:solidFill>
                  <a:srgbClr val="FFFD99"/>
                </a:solidFill>
              </a:rPr>
              <a:t>directement ionisantes </a:t>
            </a:r>
          </a:p>
        </p:txBody>
      </p:sp>
    </p:spTree>
    <p:extLst>
      <p:ext uri="{BB962C8B-B14F-4D97-AF65-F5344CB8AC3E}">
        <p14:creationId xmlns:p14="http://schemas.microsoft.com/office/powerpoint/2010/main" val="17167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idx="1"/>
              </p:nvPr>
            </p:nvSpPr>
            <p:spPr>
              <a:xfrm>
                <a:off x="685801" y="2143867"/>
                <a:ext cx="10702375" cy="2115010"/>
              </a:xfrm>
            </p:spPr>
            <p:txBody>
              <a:bodyPr numCol="1" anchor="t">
                <a:noAutofit/>
              </a:bodyPr>
              <a:lstStyle/>
              <a:p>
                <a:pPr marL="0" indent="0">
                  <a:buNone/>
                </a:pPr>
                <a:r>
                  <a:rPr lang="fr-FR" sz="2400" b="1" dirty="0">
                    <a:solidFill>
                      <a:srgbClr val="FFFD99"/>
                    </a:solidFill>
                  </a:rPr>
                  <a:t>Les rayonnements et les particules </a:t>
                </a:r>
                <a:r>
                  <a:rPr lang="fr-FR" sz="2400" b="1" dirty="0" smtClean="0">
                    <a:solidFill>
                      <a:srgbClr val="FFFD99"/>
                    </a:solidFill>
                  </a:rPr>
                  <a:t>neutres (</a:t>
                </a:r>
                <a:r>
                  <a:rPr lang="fr-FR" sz="2400" b="1" dirty="0">
                    <a:solidFill>
                      <a:srgbClr val="FFFD99"/>
                    </a:solidFill>
                  </a:rPr>
                  <a:t>𝛾, X,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sz="2400" b="1" i="1">
                            <a:solidFill>
                              <a:srgbClr val="FFFD99"/>
                            </a:solidFill>
                            <a:latin typeface="Cambria Math" charset="0"/>
                          </a:rPr>
                        </m:ctrlPr>
                      </m:sPrePr>
                      <m:sub>
                        <m:r>
                          <a:rPr lang="en-US" sz="2400" b="1" i="1">
                            <a:solidFill>
                              <a:srgbClr val="FFFD99"/>
                            </a:solidFill>
                            <a:latin typeface="Cambria Math" charset="0"/>
                          </a:rPr>
                          <m:t>𝟎</m:t>
                        </m:r>
                      </m:sub>
                      <m:sup>
                        <m:r>
                          <a:rPr lang="en-US" sz="2400" b="1" i="1">
                            <a:solidFill>
                              <a:srgbClr val="FFFD99"/>
                            </a:solidFill>
                            <a:latin typeface="Cambria Math" charset="0"/>
                          </a:rPr>
                          <m:t>𝟏</m:t>
                        </m:r>
                      </m:sup>
                      <m:e>
                        <m:r>
                          <a:rPr lang="en-US" sz="2400" b="1" i="1">
                            <a:solidFill>
                              <a:srgbClr val="FFFD99"/>
                            </a:solidFill>
                            <a:latin typeface="Cambria Math" charset="0"/>
                          </a:rPr>
                          <m:t>𝒏</m:t>
                        </m:r>
                      </m:e>
                    </m:sPre>
                  </m:oMath>
                </a14:m>
                <a:r>
                  <a:rPr lang="en-US" sz="2400" b="1" dirty="0">
                    <a:solidFill>
                      <a:srgbClr val="FFFD99"/>
                    </a:solidFill>
                  </a:rPr>
                  <a:t>) </a:t>
                </a:r>
                <a:r>
                  <a:rPr lang="en-US" sz="2400" b="1" dirty="0" smtClean="0">
                    <a:solidFill>
                      <a:srgbClr val="FFFD99"/>
                    </a:solidFill>
                  </a:rPr>
                  <a:t>: </a:t>
                </a:r>
              </a:p>
              <a:p>
                <a:pPr>
                  <a:buFont typeface="Arial" charset="0"/>
                  <a:buChar char="•"/>
                </a:pPr>
                <a:r>
                  <a:rPr lang="fr-FR" sz="2400" dirty="0" smtClean="0"/>
                  <a:t>interagissent </a:t>
                </a:r>
                <a:r>
                  <a:rPr lang="fr-FR" sz="2400" dirty="0"/>
                  <a:t>de façon </a:t>
                </a:r>
                <a:r>
                  <a:rPr lang="fr-FR" sz="2400" b="1" dirty="0" smtClean="0">
                    <a:solidFill>
                      <a:srgbClr val="FFFD99"/>
                    </a:solidFill>
                  </a:rPr>
                  <a:t>non-obligatoire</a:t>
                </a:r>
                <a:r>
                  <a:rPr lang="fr-FR" sz="2400" dirty="0" smtClean="0"/>
                  <a:t> </a:t>
                </a:r>
                <a:r>
                  <a:rPr lang="fr-FR" sz="2400" i="1" dirty="0" smtClean="0"/>
                  <a:t>(statistique</a:t>
                </a:r>
                <a:r>
                  <a:rPr lang="fr-FR" sz="2400" i="1" dirty="0"/>
                  <a:t>, </a:t>
                </a:r>
                <a:r>
                  <a:rPr lang="fr-FR" sz="2400" i="1" dirty="0" smtClean="0"/>
                  <a:t>stochastique) : </a:t>
                </a:r>
                <a:endParaRPr lang="en-US" sz="2400" dirty="0"/>
              </a:p>
              <a:p>
                <a:r>
                  <a:rPr lang="en-US" sz="2400" dirty="0">
                    <a:latin typeface="Calibri" charset="0"/>
                    <a:ea typeface="Calibri" charset="0"/>
                    <a:cs typeface="Times New Roman" charset="0"/>
                  </a:rPr>
                  <a:t>s</a:t>
                </a:r>
                <a:r>
                  <a:rPr lang="fr-FR" sz="2400" dirty="0" smtClean="0">
                    <a:latin typeface="Calibri" charset="0"/>
                    <a:ea typeface="Calibri" charset="0"/>
                    <a:cs typeface="Times New Roman" charset="0"/>
                  </a:rPr>
                  <a:t>ont </a:t>
                </a:r>
                <a:r>
                  <a:rPr lang="fr-FR" sz="2400" b="1" dirty="0">
                    <a:solidFill>
                      <a:srgbClr val="FFFD99"/>
                    </a:solidFill>
                  </a:rPr>
                  <a:t>indirectement ionisants  </a:t>
                </a:r>
                <a:r>
                  <a:rPr lang="fr-FR" sz="2400" dirty="0" smtClean="0">
                    <a:latin typeface="Calibri" charset="0"/>
                    <a:ea typeface="Calibri" charset="0"/>
                    <a:cs typeface="Times New Roman" charset="0"/>
                  </a:rPr>
                  <a:t>: </a:t>
                </a:r>
              </a:p>
              <a:p>
                <a:pPr lvl="1">
                  <a:buFont typeface="Wingdings" charset="2"/>
                  <a:buChar char="Ø"/>
                </a:pPr>
                <a:r>
                  <a:rPr lang="fr-FR" sz="2200" dirty="0" smtClean="0">
                    <a:latin typeface="Calibri" charset="0"/>
                    <a:ea typeface="Calibri" charset="0"/>
                    <a:cs typeface="Times New Roman" charset="0"/>
                  </a:rPr>
                  <a:t>par les </a:t>
                </a:r>
                <a:r>
                  <a:rPr lang="fr-FR" sz="2200" b="1" dirty="0" smtClean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électrons</a:t>
                </a:r>
                <a:r>
                  <a:rPr lang="fr-FR" sz="2200" dirty="0" smtClean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 </a:t>
                </a:r>
                <a:r>
                  <a:rPr lang="fr-FR" sz="2200" b="1" dirty="0" smtClean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mis en mouvement</a:t>
                </a:r>
                <a:r>
                  <a:rPr lang="fr-FR" sz="2200" dirty="0" smtClean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 </a:t>
                </a:r>
                <a:r>
                  <a:rPr lang="fr-FR" sz="2200" dirty="0" smtClean="0">
                    <a:latin typeface="Calibri" charset="0"/>
                    <a:ea typeface="Calibri" charset="0"/>
                    <a:cs typeface="Times New Roman" charset="0"/>
                  </a:rPr>
                  <a:t>(</a:t>
                </a:r>
                <a:r>
                  <a:rPr lang="fr-FR" sz="2200" dirty="0" smtClean="0">
                    <a:latin typeface="Cambria Math" charset="0"/>
                    <a:ea typeface="Cambria Math" charset="0"/>
                    <a:cs typeface="Cambria Math" charset="0"/>
                  </a:rPr>
                  <a:t>𝛾</a:t>
                </a:r>
                <a:r>
                  <a:rPr lang="fr-FR" sz="2200" dirty="0" smtClean="0">
                    <a:latin typeface="Calibri" charset="0"/>
                    <a:ea typeface="Calibri" charset="0"/>
                    <a:cs typeface="Times New Roman" charset="0"/>
                  </a:rPr>
                  <a:t>, </a:t>
                </a:r>
                <a:r>
                  <a:rPr lang="fr-FR" sz="2200" dirty="0" smtClean="0">
                    <a:latin typeface="Cambria Math" charset="0"/>
                    <a:ea typeface="Cambria Math" charset="0"/>
                    <a:cs typeface="Cambria Math" charset="0"/>
                  </a:rPr>
                  <a:t>𝑋</a:t>
                </a:r>
                <a:r>
                  <a:rPr lang="fr-FR" sz="2200" dirty="0" smtClean="0">
                    <a:latin typeface="Calibri" charset="0"/>
                    <a:ea typeface="Calibri" charset="0"/>
                    <a:cs typeface="Times New Roman" charset="0"/>
                  </a:rPr>
                  <a:t>)</a:t>
                </a:r>
              </a:p>
              <a:p>
                <a:pPr lvl="1">
                  <a:buFont typeface="Wingdings" charset="2"/>
                  <a:buChar char="Ø"/>
                </a:pPr>
                <a:r>
                  <a:rPr lang="fr-FR" sz="2200" dirty="0" smtClean="0">
                    <a:latin typeface="Calibri" charset="0"/>
                    <a:ea typeface="Calibri" charset="0"/>
                    <a:cs typeface="Times New Roman" charset="0"/>
                  </a:rPr>
                  <a:t>par </a:t>
                </a:r>
                <a:r>
                  <a:rPr lang="fr-FR" sz="2200" dirty="0">
                    <a:latin typeface="Calibri" charset="0"/>
                    <a:ea typeface="Calibri" charset="0"/>
                    <a:cs typeface="Times New Roman" charset="0"/>
                  </a:rPr>
                  <a:t>les </a:t>
                </a:r>
                <a:r>
                  <a:rPr lang="fr-FR" sz="22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protons secondaires</a:t>
                </a:r>
                <a:r>
                  <a:rPr lang="fr-FR" sz="2200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 </a:t>
                </a:r>
                <a:r>
                  <a:rPr lang="fr-FR" sz="2200" dirty="0">
                    <a:latin typeface="Calibri" charset="0"/>
                    <a:ea typeface="Calibri" charset="0"/>
                    <a:cs typeface="Times New Roman" charset="0"/>
                  </a:rPr>
                  <a:t>(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sz="2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sPrePr>
                      <m:sub>
                        <m:r>
                          <a:rPr lang="en-US" sz="2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0</m:t>
                        </m:r>
                      </m:sub>
                      <m:sup>
                        <m:r>
                          <a:rPr lang="en-US" sz="2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1</m:t>
                        </m:r>
                      </m:sup>
                      <m:e>
                        <m:r>
                          <a:rPr lang="en-US" sz="2200" i="1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𝑛</m:t>
                        </m:r>
                      </m:e>
                    </m:sPre>
                  </m:oMath>
                </a14:m>
                <a:r>
                  <a:rPr lang="fr-FR" sz="2200" dirty="0">
                    <a:latin typeface="Calibri" charset="0"/>
                    <a:ea typeface="Calibri" charset="0"/>
                    <a:cs typeface="Times New Roman" charset="0"/>
                  </a:rPr>
                  <a:t>)</a:t>
                </a:r>
                <a:endParaRPr lang="en-US" sz="2200" dirty="0"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1" y="2143867"/>
                <a:ext cx="10702375" cy="2115010"/>
              </a:xfrm>
              <a:blipFill rotWithShape="0">
                <a:blip r:embed="rId2"/>
                <a:stretch>
                  <a:fillRect l="-912" t="-1729" b="-1930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413" y="4089970"/>
            <a:ext cx="6269296" cy="2598821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1" y="687600"/>
            <a:ext cx="10131425" cy="1456267"/>
          </a:xfrm>
        </p:spPr>
        <p:txBody>
          <a:bodyPr lIns="90000"/>
          <a:lstStyle/>
          <a:p>
            <a:r>
              <a:rPr lang="fr-FR" b="1" dirty="0" smtClean="0"/>
              <a:t>B. </a:t>
            </a:r>
            <a:r>
              <a:rPr lang="fr-FR" b="1" u="sng" dirty="0"/>
              <a:t>Rayonnements directement et indirectement </a:t>
            </a:r>
            <a:r>
              <a:rPr lang="fr-FR" b="1" u="sng" dirty="0" smtClean="0"/>
              <a:t>ionisants </a:t>
            </a:r>
            <a:r>
              <a:rPr lang="fr-FR" sz="2400" dirty="0" smtClean="0"/>
              <a:t>(SUITE)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91138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C. </a:t>
            </a:r>
            <a:r>
              <a:rPr lang="fr-FR" b="1" u="sng" dirty="0" smtClean="0"/>
              <a:t>Caractère </a:t>
            </a:r>
            <a:r>
              <a:rPr lang="fr-FR" b="1" u="sng" dirty="0"/>
              <a:t>ionisant des rayonnements électromagnétiques</a:t>
            </a:r>
            <a:r>
              <a:rPr lang="en-US" dirty="0"/>
              <a:t> 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90947" y="1938867"/>
                <a:ext cx="7189354" cy="3836170"/>
              </a:xfrm>
            </p:spPr>
            <p:txBody>
              <a:bodyPr anchor="t">
                <a:noAutofit/>
              </a:bodyPr>
              <a:lstStyle/>
              <a:p>
                <a:pPr marL="0" lvl="0" indent="0">
                  <a:spcAft>
                    <a:spcPts val="1200"/>
                  </a:spcAft>
                  <a:buNone/>
                </a:pPr>
                <a:r>
                  <a:rPr lang="fr-FR" sz="2400" dirty="0" smtClean="0">
                    <a:latin typeface="Calibri" charset="0"/>
                    <a:ea typeface="Calibri" charset="0"/>
                    <a:cs typeface="Times New Roman" charset="0"/>
                  </a:rPr>
                  <a:t>Pour qu’un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rayonnement électromagnétique</a:t>
                </a:r>
                <a:r>
                  <a:rPr lang="fr-FR" sz="2400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 </a:t>
                </a:r>
                <a:r>
                  <a:rPr lang="fr-FR" sz="2400" dirty="0">
                    <a:latin typeface="Calibri" charset="0"/>
                    <a:ea typeface="Calibri" charset="0"/>
                    <a:cs typeface="Times New Roman" charset="0"/>
                  </a:rPr>
                  <a:t>soit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ionisant</a:t>
                </a:r>
                <a:r>
                  <a:rPr lang="fr-FR" sz="2400" dirty="0">
                    <a:latin typeface="Calibri" charset="0"/>
                    <a:ea typeface="Calibri" charset="0"/>
                    <a:cs typeface="Times New Roman" charset="0"/>
                  </a:rPr>
                  <a:t>, il faut que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l’énergie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Times" charset="0"/>
                    <a:cs typeface="Times" charset="0"/>
                  </a:rPr>
                  <a:t>h</a:t>
                </a:r>
                <a:r>
                  <a:rPr lang="fr-FR" sz="2400" b="1" dirty="0">
                    <a:solidFill>
                      <a:srgbClr val="FFFD99"/>
                    </a:solidFill>
                    <a:latin typeface="Cambria Math" charset="0"/>
                    <a:ea typeface="Cambria Math" charset="0"/>
                    <a:cs typeface="Cambria Math" charset="0"/>
                  </a:rPr>
                  <a:t>𝜐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 du photon</a:t>
                </a:r>
                <a:r>
                  <a:rPr lang="fr-FR" sz="2400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Times New Roman" charset="0"/>
                  </a:rPr>
                  <a:t> </a:t>
                </a:r>
                <a:r>
                  <a:rPr lang="fr-FR" sz="2400" dirty="0">
                    <a:latin typeface="Calibri" charset="0"/>
                    <a:ea typeface="Calibri" charset="0"/>
                    <a:cs typeface="Times New Roman" charset="0"/>
                  </a:rPr>
                  <a:t>soit</a:t>
                </a:r>
                <a:r>
                  <a:rPr lang="fr-FR" sz="2400" b="1" dirty="0">
                    <a:latin typeface="Calibri" charset="0"/>
                    <a:ea typeface="Times" charset="0"/>
                    <a:cs typeface="Times" charset="0"/>
                  </a:rPr>
                  <a:t>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Times" charset="0"/>
                    <a:cs typeface="Times" charset="0"/>
                  </a:rPr>
                  <a:t>supérieure</a:t>
                </a:r>
                <a:r>
                  <a:rPr lang="fr-FR" sz="2400" dirty="0">
                    <a:solidFill>
                      <a:srgbClr val="FFFD99"/>
                    </a:solidFill>
                    <a:latin typeface="Calibri" charset="0"/>
                    <a:ea typeface="Times" charset="0"/>
                    <a:cs typeface="Times" charset="0"/>
                  </a:rPr>
                  <a:t> </a:t>
                </a:r>
                <a:r>
                  <a:rPr lang="fr-FR" sz="2400" dirty="0">
                    <a:latin typeface="Calibri" charset="0"/>
                    <a:ea typeface="Times" charset="0"/>
                    <a:cs typeface="Times" charset="0"/>
                  </a:rPr>
                  <a:t>à une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Times" charset="0"/>
                    <a:cs typeface="Times" charset="0"/>
                  </a:rPr>
                  <a:t>énergie de liaison d’un électron</a:t>
                </a:r>
                <a:r>
                  <a:rPr lang="fr-FR" sz="2400" dirty="0">
                    <a:solidFill>
                      <a:srgbClr val="FFFD99"/>
                    </a:solidFill>
                    <a:latin typeface="Calibri" charset="0"/>
                    <a:ea typeface="Times" charset="0"/>
                    <a:cs typeface="Times" charset="0"/>
                  </a:rPr>
                  <a:t> </a:t>
                </a:r>
                <a:r>
                  <a:rPr lang="fr-FR" sz="2400" b="1" dirty="0" smtClean="0">
                    <a:latin typeface="Calibri" charset="0"/>
                    <a:ea typeface="Times" charset="0"/>
                    <a:cs typeface="Times" charset="0"/>
                  </a:rPr>
                  <a:t>: </a:t>
                </a:r>
              </a:p>
              <a:p>
                <a:pPr marL="0" lvl="0" indent="0" algn="ctr">
                  <a:spcAft>
                    <a:spcPts val="1200"/>
                  </a:spcAft>
                  <a:buNone/>
                </a:pPr>
                <a:r>
                  <a:rPr lang="fr-FR" sz="2400" b="1" dirty="0" smtClean="0">
                    <a:solidFill>
                      <a:srgbClr val="FFFD99"/>
                    </a:solidFill>
                    <a:latin typeface="Calibri" charset="0"/>
                    <a:ea typeface="Times" charset="0"/>
                    <a:cs typeface="Times" charset="0"/>
                  </a:rPr>
                  <a:t>h</a:t>
                </a:r>
                <a:r>
                  <a:rPr lang="fr-FR" sz="2400" b="1" dirty="0">
                    <a:solidFill>
                      <a:srgbClr val="FFFD99"/>
                    </a:solidFill>
                    <a:latin typeface="Cambria Math" charset="0"/>
                    <a:ea typeface="Cambria Math" charset="0"/>
                    <a:cs typeface="Cambria Math" charset="0"/>
                  </a:rPr>
                  <a:t>𝜐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Times" charset="0"/>
                    <a:cs typeface="Times" charset="0"/>
                  </a:rPr>
                  <a:t> &gt;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sz="2400" b="1" i="1">
                            <a:solidFill>
                              <a:srgbClr val="FFFD99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dPr>
                      <m:e>
                        <m:r>
                          <a:rPr lang="fr-FR" sz="2400" b="1" i="1">
                            <a:solidFill>
                              <a:srgbClr val="FFFD99"/>
                            </a:solidFill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𝑾𝒏</m:t>
                        </m:r>
                      </m:e>
                    </m:d>
                  </m:oMath>
                </a14:m>
                <a:endParaRPr lang="fr-FR" sz="2400" b="1" dirty="0" smtClean="0">
                  <a:solidFill>
                    <a:srgbClr val="FFFD99"/>
                  </a:solidFill>
                  <a:latin typeface="Calibri" charset="0"/>
                  <a:ea typeface="Cambria Math" charset="0"/>
                  <a:cs typeface="Cambria Math" charset="0"/>
                </a:endParaRPr>
              </a:p>
              <a:p>
                <a:pPr marL="0" lvl="0" indent="0">
                  <a:spcAft>
                    <a:spcPts val="1200"/>
                  </a:spcAft>
                  <a:buNone/>
                </a:pPr>
                <a:r>
                  <a:rPr lang="fr-FR" sz="2400" dirty="0" smtClean="0">
                    <a:latin typeface="Calibri" charset="0"/>
                    <a:ea typeface="Calibri" charset="0"/>
                    <a:cs typeface="Ayuthaya" charset="-34"/>
                  </a:rPr>
                  <a:t>La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molécule la plus abondante</a:t>
                </a:r>
                <a:r>
                  <a:rPr lang="fr-FR" sz="2400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 </a:t>
                </a:r>
                <a:r>
                  <a:rPr lang="fr-FR" sz="2400" dirty="0">
                    <a:latin typeface="Calibri" charset="0"/>
                    <a:ea typeface="Calibri" charset="0"/>
                    <a:cs typeface="Ayuthaya" charset="-34"/>
                  </a:rPr>
                  <a:t>est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l’eau</a:t>
                </a:r>
                <a:r>
                  <a:rPr lang="fr-FR" sz="2400" dirty="0">
                    <a:latin typeface="Calibri" charset="0"/>
                    <a:ea typeface="Calibri" charset="0"/>
                    <a:cs typeface="Ayuthaya" charset="-34"/>
                  </a:rPr>
                  <a:t>, et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l’énergie </a:t>
                </a:r>
                <a:r>
                  <a:rPr lang="fr-FR" sz="2400" b="1" dirty="0" smtClean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moyenne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des électrons </a:t>
                </a:r>
                <a:r>
                  <a:rPr lang="fr-FR" sz="2400" dirty="0">
                    <a:latin typeface="Calibri" charset="0"/>
                    <a:ea typeface="Calibri" charset="0"/>
                    <a:cs typeface="Ayuthaya" charset="-34"/>
                  </a:rPr>
                  <a:t>de cette molécule est d’environ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13,6 eV</a:t>
                </a:r>
                <a:r>
                  <a:rPr lang="fr-FR" sz="2400" b="1" dirty="0">
                    <a:latin typeface="Calibri" charset="0"/>
                    <a:ea typeface="Calibri" charset="0"/>
                    <a:cs typeface="Ayuthaya" charset="-34"/>
                  </a:rPr>
                  <a:t>.</a:t>
                </a:r>
                <a:r>
                  <a:rPr lang="en-US" sz="2400" dirty="0"/>
                  <a:t> </a:t>
                </a:r>
                <a:endParaRPr lang="fr-FR" sz="2400" dirty="0" smtClean="0">
                  <a:latin typeface="Calibri" charset="0"/>
                  <a:ea typeface="Calibri" charset="0"/>
                  <a:cs typeface="Ayuthaya" charset="-34"/>
                </a:endParaRPr>
              </a:p>
              <a:p>
                <a:pPr marL="0" indent="0">
                  <a:spcAft>
                    <a:spcPts val="0"/>
                  </a:spcAft>
                  <a:buNone/>
                </a:pPr>
                <a:r>
                  <a:rPr lang="fr-FR" sz="2400" dirty="0" smtClean="0">
                    <a:latin typeface="Calibri" charset="0"/>
                    <a:ea typeface="Calibri" charset="0"/>
                    <a:cs typeface="Ayuthaya" charset="-34"/>
                  </a:rPr>
                  <a:t>Statistiquement</a:t>
                </a:r>
                <a:r>
                  <a:rPr lang="fr-FR" sz="2400" dirty="0">
                    <a:latin typeface="Calibri" charset="0"/>
                    <a:ea typeface="Calibri" charset="0"/>
                    <a:cs typeface="Ayuthaya" charset="-34"/>
                  </a:rPr>
                  <a:t>, dans le milieu biologique : </a:t>
                </a:r>
                <a:endParaRPr lang="en-US" sz="2400" dirty="0" smtClean="0">
                  <a:latin typeface="Calibri" charset="0"/>
                  <a:ea typeface="Calibri" charset="0"/>
                  <a:cs typeface="Times New Roman" charset="0"/>
                </a:endParaRPr>
              </a:p>
              <a:p>
                <a:pPr>
                  <a:spcAft>
                    <a:spcPts val="0"/>
                  </a:spcAft>
                  <a:buFontTx/>
                  <a:buChar char="-"/>
                </a:pPr>
                <a:r>
                  <a:rPr lang="fr-FR" sz="2400" dirty="0" smtClean="0">
                    <a:latin typeface="Calibri" charset="0"/>
                    <a:ea typeface="Calibri" charset="0"/>
                    <a:cs typeface="Ayuthaya" charset="-34"/>
                  </a:rPr>
                  <a:t>un </a:t>
                </a:r>
                <a:r>
                  <a:rPr lang="fr-FR" sz="2400" b="1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rayonnement d’énergie &lt; 13 eV</a:t>
                </a:r>
                <a:r>
                  <a:rPr lang="fr-FR" sz="2400" dirty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 </a:t>
                </a:r>
                <a:r>
                  <a:rPr lang="fr-FR" sz="2400" dirty="0">
                    <a:latin typeface="Calibri" charset="0"/>
                    <a:ea typeface="Calibri" charset="0"/>
                    <a:cs typeface="Ayuthaya" charset="-34"/>
                  </a:rPr>
                  <a:t>ne provoque </a:t>
                </a:r>
                <a:r>
                  <a:rPr lang="fr-FR" sz="2400" b="1" dirty="0">
                    <a:latin typeface="Calibri" charset="0"/>
                    <a:ea typeface="Calibri" charset="0"/>
                    <a:cs typeface="Ayuthaya" charset="-34"/>
                  </a:rPr>
                  <a:t>pas</a:t>
                </a:r>
                <a:r>
                  <a:rPr lang="fr-FR" sz="2400" dirty="0">
                    <a:latin typeface="Calibri" charset="0"/>
                    <a:ea typeface="Calibri" charset="0"/>
                    <a:cs typeface="Ayuthaya" charset="-34"/>
                  </a:rPr>
                  <a:t> </a:t>
                </a:r>
                <a:r>
                  <a:rPr lang="fr-FR" sz="2400" dirty="0" smtClean="0">
                    <a:latin typeface="Calibri" charset="0"/>
                    <a:ea typeface="Calibri" charset="0"/>
                    <a:cs typeface="Ayuthaya" charset="-34"/>
                  </a:rPr>
                  <a:t>d’ionisation</a:t>
                </a:r>
                <a:endParaRPr lang="en-US" sz="2400" dirty="0" smtClean="0">
                  <a:latin typeface="Calibri" charset="0"/>
                  <a:ea typeface="Calibri" charset="0"/>
                  <a:cs typeface="Times New Roman" charset="0"/>
                </a:endParaRPr>
              </a:p>
              <a:p>
                <a:pPr>
                  <a:spcAft>
                    <a:spcPts val="0"/>
                  </a:spcAft>
                  <a:buFontTx/>
                  <a:buChar char="-"/>
                </a:pPr>
                <a:r>
                  <a:rPr lang="fr-FR" sz="2400" dirty="0" smtClean="0">
                    <a:latin typeface="Calibri" charset="0"/>
                    <a:ea typeface="Calibri" charset="0"/>
                    <a:cs typeface="Ayuthaya" charset="-34"/>
                  </a:rPr>
                  <a:t>un </a:t>
                </a:r>
                <a:r>
                  <a:rPr lang="fr-FR" sz="2400" b="1" dirty="0" smtClean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rayonnement d’énergie &gt; 13 eV</a:t>
                </a:r>
                <a:r>
                  <a:rPr lang="fr-FR" sz="2400" dirty="0" smtClean="0">
                    <a:solidFill>
                      <a:srgbClr val="FFFD99"/>
                    </a:solidFill>
                    <a:latin typeface="Calibri" charset="0"/>
                    <a:ea typeface="Calibri" charset="0"/>
                    <a:cs typeface="Ayuthaya" charset="-34"/>
                  </a:rPr>
                  <a:t> </a:t>
                </a:r>
                <a:r>
                  <a:rPr lang="fr-FR" sz="2400" dirty="0" smtClean="0">
                    <a:latin typeface="Calibri" charset="0"/>
                    <a:ea typeface="Calibri" charset="0"/>
                    <a:cs typeface="Ayuthaya" charset="-34"/>
                  </a:rPr>
                  <a:t>est </a:t>
                </a:r>
                <a:r>
                  <a:rPr lang="fr-FR" sz="2400" b="1" dirty="0">
                    <a:latin typeface="Calibri" charset="0"/>
                    <a:ea typeface="Calibri" charset="0"/>
                    <a:cs typeface="Ayuthaya" charset="-34"/>
                  </a:rPr>
                  <a:t>capable d’expulser des </a:t>
                </a:r>
                <a:r>
                  <a:rPr lang="fr-FR" sz="2400" b="1" dirty="0" smtClean="0">
                    <a:latin typeface="Calibri" charset="0"/>
                    <a:ea typeface="Calibri" charset="0"/>
                    <a:cs typeface="Ayuthaya" charset="-34"/>
                  </a:rPr>
                  <a:t>électrons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0947" y="1938867"/>
                <a:ext cx="7189354" cy="3836170"/>
              </a:xfrm>
              <a:blipFill rotWithShape="0">
                <a:blip r:embed="rId2"/>
                <a:stretch>
                  <a:fillRect l="-1357" t="-1272" r="-424" b="-3243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643" y="2065867"/>
            <a:ext cx="3661797" cy="383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22" y="0"/>
            <a:ext cx="10338956" cy="6858000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5532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INTERACTIONS ÉLÉMENTAIRES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8473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b="1" u="sng" dirty="0" smtClean="0">
                <a:solidFill>
                  <a:srgbClr val="FFFD99"/>
                </a:solidFill>
              </a:rPr>
              <a:t>INTERACTIONS ÉLÉMENTAIRES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210396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II. </a:t>
            </a:r>
            <a:r>
              <a:rPr lang="fr-FR" b="1" u="sng" dirty="0"/>
              <a:t>INTERACTIONS ÉLÉMENTAIRES</a:t>
            </a:r>
            <a:br>
              <a:rPr lang="fr-FR" b="1" u="sng" dirty="0"/>
            </a:b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301" y="1849967"/>
            <a:ext cx="11620499" cy="5008033"/>
          </a:xfrm>
        </p:spPr>
        <p:txBody>
          <a:bodyPr anchor="t">
            <a:noAutofit/>
          </a:bodyPr>
          <a:lstStyle/>
          <a:p>
            <a:pPr lvl="0">
              <a:buFont typeface="Arial" charset="0"/>
              <a:buChar char="•"/>
            </a:pPr>
            <a:r>
              <a:rPr lang="en-US" sz="2800" dirty="0"/>
              <a:t>Les </a:t>
            </a:r>
            <a:r>
              <a:rPr lang="en-US" sz="2800" b="1" dirty="0" err="1">
                <a:solidFill>
                  <a:srgbClr val="FFFD99"/>
                </a:solidFill>
              </a:rPr>
              <a:t>rayonnements</a:t>
            </a:r>
            <a:r>
              <a:rPr lang="en-US" sz="2800" b="1" dirty="0">
                <a:solidFill>
                  <a:srgbClr val="FFFD99"/>
                </a:solidFill>
              </a:rPr>
              <a:t> qui </a:t>
            </a:r>
            <a:r>
              <a:rPr lang="en-US" sz="2800" b="1" dirty="0" err="1">
                <a:solidFill>
                  <a:srgbClr val="FFFD99"/>
                </a:solidFill>
              </a:rPr>
              <a:t>traversent</a:t>
            </a:r>
            <a:r>
              <a:rPr lang="en-US" sz="2800" b="1" dirty="0">
                <a:solidFill>
                  <a:srgbClr val="FFFD99"/>
                </a:solidFill>
              </a:rPr>
              <a:t> un milieu</a:t>
            </a:r>
            <a:r>
              <a:rPr lang="en-US" sz="2800" dirty="0">
                <a:solidFill>
                  <a:srgbClr val="FFFD99"/>
                </a:solidFill>
              </a:rPr>
              <a:t> </a:t>
            </a:r>
            <a:r>
              <a:rPr lang="en-US" sz="2800" dirty="0" err="1"/>
              <a:t>entrent</a:t>
            </a:r>
            <a:r>
              <a:rPr lang="en-US" sz="2800" dirty="0"/>
              <a:t> en </a:t>
            </a:r>
            <a:r>
              <a:rPr lang="en-US" sz="2800" b="1" dirty="0">
                <a:solidFill>
                  <a:srgbClr val="FFFD99"/>
                </a:solidFill>
              </a:rPr>
              <a:t>collision</a:t>
            </a:r>
            <a:r>
              <a:rPr lang="en-US" sz="2800" dirty="0">
                <a:solidFill>
                  <a:srgbClr val="FFFD99"/>
                </a:solidFill>
              </a:rPr>
              <a:t> </a:t>
            </a:r>
            <a:r>
              <a:rPr lang="en-US" sz="2800" dirty="0"/>
              <a:t>avec les </a:t>
            </a:r>
            <a:r>
              <a:rPr lang="en-US" sz="2800" b="1" dirty="0" err="1">
                <a:solidFill>
                  <a:srgbClr val="FFFD99"/>
                </a:solidFill>
              </a:rPr>
              <a:t>éléments</a:t>
            </a:r>
            <a:r>
              <a:rPr lang="en-US" sz="2800" b="1" dirty="0">
                <a:solidFill>
                  <a:srgbClr val="FFFD99"/>
                </a:solidFill>
              </a:rPr>
              <a:t> de </a:t>
            </a:r>
            <a:r>
              <a:rPr lang="en-US" sz="2800" b="1" dirty="0" err="1">
                <a:solidFill>
                  <a:srgbClr val="FFFD99"/>
                </a:solidFill>
              </a:rPr>
              <a:t>ce</a:t>
            </a:r>
            <a:r>
              <a:rPr lang="en-US" sz="2800" b="1" dirty="0">
                <a:solidFill>
                  <a:srgbClr val="FFFD99"/>
                </a:solidFill>
              </a:rPr>
              <a:t> milieu</a:t>
            </a:r>
            <a:r>
              <a:rPr lang="en-US" sz="2800" dirty="0"/>
              <a:t>, </a:t>
            </a:r>
            <a:r>
              <a:rPr lang="en-US" sz="2800" dirty="0" err="1"/>
              <a:t>essentiellement</a:t>
            </a:r>
            <a:r>
              <a:rPr lang="en-US" sz="2800" dirty="0"/>
              <a:t> les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FFFD99"/>
                </a:solidFill>
              </a:rPr>
              <a:t>électrons</a:t>
            </a:r>
            <a:r>
              <a:rPr lang="en-US" sz="2800" dirty="0">
                <a:solidFill>
                  <a:srgbClr val="FFFD99"/>
                </a:solidFill>
              </a:rPr>
              <a:t> </a:t>
            </a:r>
            <a:r>
              <a:rPr lang="en-US" sz="2800" b="1" dirty="0">
                <a:solidFill>
                  <a:srgbClr val="FFFD99"/>
                </a:solidFill>
              </a:rPr>
              <a:t>des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FFFD99"/>
                </a:solidFill>
              </a:rPr>
              <a:t>atomes</a:t>
            </a:r>
            <a:r>
              <a:rPr lang="en-US" sz="2800" dirty="0" smtClean="0"/>
              <a:t>.</a:t>
            </a:r>
          </a:p>
          <a:p>
            <a:pPr lvl="0">
              <a:buFont typeface="Arial" charset="0"/>
              <a:buChar char="•"/>
            </a:pPr>
            <a:endParaRPr lang="en-US" sz="1200" dirty="0"/>
          </a:p>
          <a:p>
            <a:pPr>
              <a:buFont typeface="Arial" charset="0"/>
              <a:buChar char="•"/>
            </a:pP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Au cours de ces collisions,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une partie de l’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énergie</a:t>
            </a:r>
            <a:r>
              <a:rPr lang="fr-FR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des rayonnements est 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consommée</a:t>
            </a:r>
            <a:r>
              <a:rPr lang="fr-FR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pour 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déplacer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ces 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électrons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: il y a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transfert d’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énergie</a:t>
            </a:r>
            <a:r>
              <a:rPr lang="fr-FR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du rayonnement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aux atomes de la 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matière</a:t>
            </a:r>
            <a:r>
              <a:rPr lang="fr-FR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(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absorption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 d’</a:t>
            </a:r>
            <a:r>
              <a:rPr lang="fr-FR" sz="2800" dirty="0" err="1">
                <a:latin typeface="Calibri" charset="0"/>
                <a:ea typeface="Calibri" charset="0"/>
                <a:cs typeface="Times New Roman" charset="0"/>
              </a:rPr>
              <a:t>énergie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).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Selon l’importance de l’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énergie</a:t>
            </a:r>
            <a:r>
              <a:rPr lang="fr-FR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mise en jeu, on observera soit une</a:t>
            </a:r>
            <a:r>
              <a:rPr lang="fr-FR" sz="2800" b="1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ionisation</a:t>
            </a:r>
            <a:r>
              <a:rPr lang="fr-FR" sz="2800" b="1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soit une</a:t>
            </a:r>
            <a:r>
              <a:rPr lang="fr-FR" sz="2800" b="1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excitation</a:t>
            </a:r>
            <a:r>
              <a:rPr lang="fr-FR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des atomes </a:t>
            </a:r>
            <a:r>
              <a:rPr lang="fr-FR" sz="2800" dirty="0" err="1">
                <a:latin typeface="Calibri" charset="0"/>
                <a:ea typeface="Calibri" charset="0"/>
                <a:cs typeface="Times New Roman" charset="0"/>
              </a:rPr>
              <a:t>concernés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. </a:t>
            </a:r>
            <a:endParaRPr lang="fr-FR" sz="2800" dirty="0" smtClean="0">
              <a:latin typeface="Calibri" charset="0"/>
              <a:ea typeface="Calibri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endParaRPr lang="fr-FR" sz="1200" dirty="0" smtClean="0">
              <a:latin typeface="Calibri" charset="0"/>
              <a:ea typeface="Calibri" charset="0"/>
              <a:cs typeface="Times New Roman" charset="0"/>
            </a:endParaRPr>
          </a:p>
          <a:p>
            <a:pPr lvl="0">
              <a:spcAft>
                <a:spcPts val="0"/>
              </a:spcAft>
              <a:buFont typeface="Arial" charset="0"/>
              <a:buChar char="•"/>
            </a:pP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Dans tous les cas,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l’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énergie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absorbée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800" dirty="0">
                <a:latin typeface="Calibri" charset="0"/>
                <a:ea typeface="Calibri" charset="0"/>
                <a:cs typeface="Times New Roman" charset="0"/>
              </a:rPr>
              <a:t>par l’atome </a:t>
            </a:r>
            <a:r>
              <a:rPr lang="fr-FR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sera </a:t>
            </a:r>
            <a:r>
              <a:rPr lang="fr-FR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restituée</a:t>
            </a:r>
            <a:r>
              <a:rPr lang="fr-FR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</a:p>
          <a:p>
            <a:pPr marL="457200" lvl="1" indent="0">
              <a:spcAft>
                <a:spcPts val="0"/>
              </a:spcAft>
              <a:buNone/>
            </a:pPr>
            <a:r>
              <a:rPr lang="fr-FR" sz="2600" dirty="0" smtClean="0">
                <a:latin typeface="Calibri" charset="0"/>
                <a:ea typeface="Calibri" charset="0"/>
                <a:cs typeface="Times New Roman" charset="0"/>
              </a:rPr>
              <a:t>(</a:t>
            </a:r>
            <a:r>
              <a:rPr lang="fr-FR" sz="26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émission</a:t>
            </a:r>
            <a:r>
              <a:rPr lang="fr-FR" sz="26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600" dirty="0">
                <a:latin typeface="Calibri" charset="0"/>
                <a:ea typeface="Calibri" charset="0"/>
                <a:cs typeface="Times New Roman" charset="0"/>
              </a:rPr>
              <a:t>d’</a:t>
            </a:r>
            <a:r>
              <a:rPr lang="fr-FR" sz="2600" dirty="0" err="1">
                <a:latin typeface="Calibri" charset="0"/>
                <a:ea typeface="Calibri" charset="0"/>
                <a:cs typeface="Times New Roman" charset="0"/>
              </a:rPr>
              <a:t>énergie</a:t>
            </a:r>
            <a:r>
              <a:rPr lang="fr-FR" sz="2600" dirty="0" smtClean="0">
                <a:latin typeface="Calibri" charset="0"/>
                <a:ea typeface="Calibri" charset="0"/>
                <a:cs typeface="Times New Roman" charset="0"/>
              </a:rPr>
              <a:t>)</a:t>
            </a:r>
            <a:endParaRPr lang="en-US" sz="2600" dirty="0"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46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77" y="0"/>
            <a:ext cx="10589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25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30288" y="338667"/>
                <a:ext cx="10131425" cy="2036233"/>
              </a:xfrm>
            </p:spPr>
            <p:txBody>
              <a:bodyPr anchor="t">
                <a:normAutofit fontScale="25000" lnSpcReduction="2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fr-FR" sz="14400" b="1" u="sng" cap="all" dirty="0">
                    <a:ln w="3175" cmpd="sng">
                      <a:noFill/>
                    </a:ln>
                    <a:latin typeface="+mj-lt"/>
                    <a:ea typeface="+mj-ea"/>
                    <a:cs typeface="+mj-cs"/>
                  </a:rPr>
                  <a:t>C. Émission d’un photon de </a:t>
                </a:r>
                <a:r>
                  <a:rPr lang="fr-FR" sz="14400" b="1" u="sng" cap="all" dirty="0" smtClean="0">
                    <a:ln w="3175" cmpd="sng">
                      <a:noFill/>
                    </a:ln>
                    <a:latin typeface="+mj-lt"/>
                    <a:ea typeface="+mj-ea"/>
                    <a:cs typeface="+mj-cs"/>
                  </a:rPr>
                  <a:t>fluorescence</a:t>
                </a:r>
                <a:endParaRPr lang="en-US" sz="9600" dirty="0" smtClean="0"/>
              </a:p>
              <a:p>
                <a:pPr marL="0" indent="0">
                  <a:spcBef>
                    <a:spcPct val="0"/>
                  </a:spcBef>
                  <a:buNone/>
                </a:pPr>
                <a:r>
                  <a:rPr lang="en-US" sz="9600" dirty="0" err="1"/>
                  <a:t>L</a:t>
                </a:r>
                <a:r>
                  <a:rPr lang="en-US" sz="9600" dirty="0" err="1" smtClean="0"/>
                  <a:t>’atome</a:t>
                </a:r>
                <a:r>
                  <a:rPr lang="en-US" sz="9600" dirty="0" smtClean="0"/>
                  <a:t> 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excité </a:t>
                </a:r>
                <a:r>
                  <a:rPr lang="en-US" sz="9600" b="1" dirty="0" err="1">
                    <a:solidFill>
                      <a:srgbClr val="FFFD99"/>
                    </a:solidFill>
                  </a:rPr>
                  <a:t>ou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 </a:t>
                </a:r>
                <a:r>
                  <a:rPr lang="en-US" sz="9600" b="1" dirty="0" err="1">
                    <a:solidFill>
                      <a:srgbClr val="FFFD99"/>
                    </a:solidFill>
                  </a:rPr>
                  <a:t>ionise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́ </a:t>
                </a:r>
                <a:r>
                  <a:rPr lang="fr-FR" sz="9600" dirty="0"/>
                  <a:t>n’est</a:t>
                </a:r>
                <a:r>
                  <a:rPr lang="en-US" sz="9600" dirty="0"/>
                  <a:t> plus </a:t>
                </a:r>
                <a:r>
                  <a:rPr lang="en-US" sz="9600" dirty="0" err="1"/>
                  <a:t>dans</a:t>
                </a:r>
                <a:r>
                  <a:rPr lang="en-US" sz="9600" dirty="0"/>
                  <a:t> son </a:t>
                </a:r>
                <a:r>
                  <a:rPr lang="en-US" sz="9600" dirty="0" err="1"/>
                  <a:t>état</a:t>
                </a:r>
                <a:r>
                  <a:rPr lang="en-US" sz="9600" dirty="0"/>
                  <a:t> </a:t>
                </a:r>
                <a:r>
                  <a:rPr lang="en-US" sz="9600" dirty="0" err="1"/>
                  <a:t>fondamental</a:t>
                </a:r>
                <a:r>
                  <a:rPr lang="en-US" sz="9600" dirty="0"/>
                  <a:t> (</a:t>
                </a:r>
                <a:r>
                  <a:rPr lang="en-US" sz="9600" dirty="0" err="1"/>
                  <a:t>il</a:t>
                </a:r>
                <a:r>
                  <a:rPr lang="en-US" sz="9600" dirty="0"/>
                  <a:t> </a:t>
                </a:r>
                <a:r>
                  <a:rPr lang="en-US" sz="9600" dirty="0" err="1"/>
                  <a:t>est</a:t>
                </a:r>
                <a:r>
                  <a:rPr lang="en-US" sz="9600" b="1" dirty="0"/>
                  <a:t> 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instable</a:t>
                </a:r>
                <a:r>
                  <a:rPr lang="en-US" sz="9600" dirty="0" smtClean="0"/>
                  <a:t>).</a:t>
                </a:r>
              </a:p>
              <a:p>
                <a:pPr marL="0" indent="0">
                  <a:spcBef>
                    <a:spcPct val="0"/>
                  </a:spcBef>
                  <a:buNone/>
                </a:pPr>
                <a:r>
                  <a:rPr lang="en-US" sz="9600" dirty="0" smtClean="0"/>
                  <a:t>Il </a:t>
                </a:r>
                <a:r>
                  <a:rPr lang="en-US" sz="9600" dirty="0" err="1"/>
                  <a:t>possède</a:t>
                </a:r>
                <a:r>
                  <a:rPr lang="en-US" sz="9600" dirty="0"/>
                  <a:t> un </a:t>
                </a:r>
                <a:r>
                  <a:rPr lang="en-US" sz="9600" b="1" dirty="0" err="1">
                    <a:solidFill>
                      <a:srgbClr val="FFFD99"/>
                    </a:solidFill>
                  </a:rPr>
                  <a:t>excès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 </a:t>
                </a:r>
                <a:r>
                  <a:rPr lang="en-US" sz="9600" b="1" dirty="0" err="1">
                    <a:solidFill>
                      <a:srgbClr val="FFFD99"/>
                    </a:solidFill>
                  </a:rPr>
                  <a:t>d’énergie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. </a:t>
                </a:r>
                <a:r>
                  <a:rPr lang="en-US" sz="9600" dirty="0"/>
                  <a:t>Il tend à </a:t>
                </a:r>
                <a:r>
                  <a:rPr lang="en-US" sz="9600" dirty="0" err="1"/>
                  <a:t>retourner</a:t>
                </a:r>
                <a:r>
                  <a:rPr lang="en-US" sz="9600" dirty="0"/>
                  <a:t> à son </a:t>
                </a:r>
                <a:r>
                  <a:rPr lang="en-US" sz="9600" dirty="0" err="1"/>
                  <a:t>état</a:t>
                </a:r>
                <a:r>
                  <a:rPr lang="en-US" sz="9600" dirty="0"/>
                  <a:t> </a:t>
                </a:r>
                <a:r>
                  <a:rPr lang="en-US" sz="9600" dirty="0" err="1"/>
                  <a:t>fondamental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 (se </a:t>
                </a:r>
                <a:r>
                  <a:rPr lang="en-US" sz="9600" b="1" dirty="0" err="1">
                    <a:solidFill>
                      <a:srgbClr val="FFFD99"/>
                    </a:solidFill>
                  </a:rPr>
                  <a:t>désexciter</a:t>
                </a:r>
                <a:r>
                  <a:rPr lang="en-US" sz="9600" b="1" dirty="0">
                    <a:solidFill>
                      <a:srgbClr val="FFFD99"/>
                    </a:solidFill>
                  </a:rPr>
                  <a:t>) </a:t>
                </a:r>
                <a:r>
                  <a:rPr lang="en-US" sz="9600" dirty="0"/>
                  <a:t>pour :</a:t>
                </a:r>
              </a:p>
              <a:p>
                <a:pPr>
                  <a:buFont typeface="Arial" charset="0"/>
                  <a:buChar char="•"/>
                </a:pPr>
                <a:r>
                  <a:rPr lang="fr-FR" sz="9600" dirty="0" smtClean="0">
                    <a:solidFill>
                      <a:schemeClr val="tx1"/>
                    </a:solidFill>
                  </a:rPr>
                  <a:t>retrouver son architecture initiale </a:t>
                </a:r>
                <a:endParaRPr lang="en-US" sz="9600" dirty="0">
                  <a:solidFill>
                    <a:schemeClr val="tx1"/>
                  </a:solidFill>
                </a:endParaRPr>
              </a:p>
              <a:p>
                <a:pPr>
                  <a:buFont typeface="Arial" charset="0"/>
                  <a:buChar char="•"/>
                </a:pPr>
                <a:r>
                  <a:rPr lang="fr-FR" sz="9600" dirty="0">
                    <a:solidFill>
                      <a:schemeClr val="tx1"/>
                    </a:solidFill>
                  </a:rPr>
                  <a:t>et </a:t>
                </a:r>
                <a:r>
                  <a:rPr lang="en-US" sz="9600" dirty="0" err="1">
                    <a:solidFill>
                      <a:schemeClr val="tx1"/>
                    </a:solidFill>
                  </a:rPr>
                  <a:t>restituer</a:t>
                </a:r>
                <a:r>
                  <a:rPr lang="en-US" sz="9600" dirty="0">
                    <a:solidFill>
                      <a:schemeClr val="tx1"/>
                    </a:solidFill>
                  </a:rPr>
                  <a:t> </a:t>
                </a:r>
                <a:r>
                  <a:rPr lang="en-US" sz="9600" dirty="0" err="1">
                    <a:solidFill>
                      <a:schemeClr val="tx1"/>
                    </a:solidFill>
                  </a:rPr>
                  <a:t>l’excès</a:t>
                </a:r>
                <a:r>
                  <a:rPr lang="en-US" sz="9600" dirty="0">
                    <a:solidFill>
                      <a:schemeClr val="tx1"/>
                    </a:solidFill>
                  </a:rPr>
                  <a:t> </a:t>
                </a:r>
                <a:r>
                  <a:rPr lang="en-US" sz="9600" dirty="0" err="1" smtClean="0">
                    <a:solidFill>
                      <a:schemeClr val="tx1"/>
                    </a:solidFill>
                  </a:rPr>
                  <a:t>d’énergie</a:t>
                </a:r>
                <a:endParaRPr lang="en-US" sz="96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fr-FR" sz="9600" dirty="0" smtClean="0">
                    <a:solidFill>
                      <a:schemeClr val="tx1"/>
                    </a:solidFill>
                  </a:rPr>
                  <a:t>Un </a:t>
                </a:r>
                <a:r>
                  <a:rPr lang="fr-FR" sz="9600" dirty="0" err="1">
                    <a:solidFill>
                      <a:schemeClr val="tx1"/>
                    </a:solidFill>
                  </a:rPr>
                  <a:t>électron</a:t>
                </a:r>
                <a:r>
                  <a:rPr lang="fr-FR" sz="9600" dirty="0">
                    <a:solidFill>
                      <a:schemeClr val="tx1"/>
                    </a:solidFill>
                  </a:rPr>
                  <a:t> vient combler la case quantique </a:t>
                </a:r>
                <a:r>
                  <a:rPr lang="fr-FR" sz="9600" dirty="0" err="1">
                    <a:solidFill>
                      <a:schemeClr val="tx1"/>
                    </a:solidFill>
                  </a:rPr>
                  <a:t>laissée</a:t>
                </a:r>
                <a:r>
                  <a:rPr lang="fr-FR" sz="9600" dirty="0">
                    <a:solidFill>
                      <a:schemeClr val="tx1"/>
                    </a:solidFill>
                  </a:rPr>
                  <a:t> </a:t>
                </a:r>
                <a:r>
                  <a:rPr lang="fr-FR" sz="9600" dirty="0" smtClean="0">
                    <a:solidFill>
                      <a:schemeClr val="tx1"/>
                    </a:solidFill>
                  </a:rPr>
                  <a:t>vacante.</a:t>
                </a:r>
              </a:p>
              <a:p>
                <a:pPr marL="0" indent="0">
                  <a:buNone/>
                </a:pPr>
                <a:r>
                  <a:rPr lang="en-US" sz="9600" dirty="0" smtClean="0">
                    <a:solidFill>
                      <a:schemeClr val="tx1"/>
                    </a:solidFill>
                  </a:rPr>
                  <a:t>Un </a:t>
                </a:r>
                <a:r>
                  <a:rPr lang="en-US" sz="9600" dirty="0">
                    <a:solidFill>
                      <a:schemeClr val="tx1"/>
                    </a:solidFill>
                  </a:rPr>
                  <a:t>photon </a:t>
                </a:r>
                <a:r>
                  <a:rPr lang="en-US" sz="9600" dirty="0" err="1">
                    <a:solidFill>
                      <a:schemeClr val="tx1"/>
                    </a:solidFill>
                  </a:rPr>
                  <a:t>dit</a:t>
                </a:r>
                <a:r>
                  <a:rPr lang="en-US" sz="9600" dirty="0">
                    <a:solidFill>
                      <a:schemeClr val="tx1"/>
                    </a:solidFill>
                  </a:rPr>
                  <a:t> de fluorescence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9600" b="0" i="1">
                        <a:solidFill>
                          <a:schemeClr val="tx1"/>
                        </a:solidFill>
                        <a:latin typeface="Cambria Math" charset="0"/>
                      </a:rPr>
                      <m:t>E</m:t>
                    </m:r>
                    <m:r>
                      <a:rPr lang="en-US" sz="9600" b="0">
                        <a:solidFill>
                          <a:schemeClr val="tx1"/>
                        </a:solidFill>
                        <a:latin typeface="Cambria Math" charset="0"/>
                      </a:rPr>
                      <m:t> =</m:t>
                    </m:r>
                    <m:r>
                      <m:rPr>
                        <m:sty m:val="p"/>
                      </m:rPr>
                      <a:rPr lang="en-US" sz="9600" b="0" i="1">
                        <a:solidFill>
                          <a:schemeClr val="tx1"/>
                        </a:solidFill>
                        <a:latin typeface="Cambria Math" charset="0"/>
                      </a:rPr>
                      <m:t>hν</m:t>
                    </m:r>
                  </m:oMath>
                </a14:m>
                <a:r>
                  <a:rPr lang="en-US" sz="9600" dirty="0">
                    <a:solidFill>
                      <a:schemeClr val="tx1"/>
                    </a:solidFill>
                  </a:rPr>
                  <a:t> </a:t>
                </a:r>
                <a:r>
                  <a:rPr lang="en-US" sz="9600" dirty="0" err="1">
                    <a:solidFill>
                      <a:schemeClr val="tx1"/>
                    </a:solidFill>
                  </a:rPr>
                  <a:t>est</a:t>
                </a:r>
                <a:r>
                  <a:rPr lang="en-US" sz="9600" dirty="0">
                    <a:solidFill>
                      <a:schemeClr val="tx1"/>
                    </a:solidFill>
                  </a:rPr>
                  <a:t> </a:t>
                </a:r>
                <a:r>
                  <a:rPr lang="en-US" sz="9600" dirty="0" err="1">
                    <a:solidFill>
                      <a:schemeClr val="tx1"/>
                    </a:solidFill>
                  </a:rPr>
                  <a:t>émis</a:t>
                </a:r>
                <a:r>
                  <a:rPr lang="en-US" sz="9600" dirty="0">
                    <a:solidFill>
                      <a:schemeClr val="tx1"/>
                    </a:solidFill>
                  </a:rPr>
                  <a:t>.</a:t>
                </a:r>
                <a:endParaRPr lang="fr-FR" sz="9600" dirty="0">
                  <a:solidFill>
                    <a:schemeClr val="tx1"/>
                  </a:solidFill>
                </a:endParaRPr>
              </a:p>
              <a:p>
                <a:pPr lvl="0"/>
                <a:endParaRPr lang="en-US" sz="3000" dirty="0">
                  <a:solidFill>
                    <a:srgbClr val="FFFD99"/>
                  </a:solidFill>
                </a:endParaRPr>
              </a:p>
              <a:p>
                <a:pPr marL="0" lv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0288" y="338667"/>
                <a:ext cx="10131425" cy="2036233"/>
              </a:xfrm>
              <a:blipFill rotWithShape="0">
                <a:blip r:embed="rId2"/>
                <a:stretch>
                  <a:fillRect l="-1805" t="-9581" b="-9431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75" y="3873499"/>
            <a:ext cx="11300650" cy="274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6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84251" y="150285"/>
            <a:ext cx="10350499" cy="586316"/>
          </a:xfrm>
        </p:spPr>
        <p:txBody>
          <a:bodyPr anchor="ctr">
            <a:noAutofit/>
          </a:bodyPr>
          <a:lstStyle/>
          <a:p>
            <a:pPr marL="0" lvl="0" indent="0" algn="ctr">
              <a:spcAft>
                <a:spcPts val="0"/>
              </a:spcAft>
              <a:buClr>
                <a:srgbClr val="000000"/>
              </a:buClr>
              <a:buSzPts val="1000"/>
              <a:buNone/>
            </a:pPr>
            <a:r>
              <a:rPr lang="en-US" sz="2800" dirty="0">
                <a:latin typeface="Calibri" charset="0"/>
                <a:ea typeface="Calibri" charset="0"/>
                <a:cs typeface="Times New Roman" charset="0"/>
              </a:rPr>
              <a:t>Le </a:t>
            </a:r>
            <a:r>
              <a:rPr lang="en-US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retour </a:t>
            </a:r>
            <a:r>
              <a:rPr lang="en-US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à</a:t>
            </a:r>
            <a:r>
              <a:rPr lang="en-US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l’état</a:t>
            </a:r>
            <a:r>
              <a:rPr lang="en-US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fondamental</a:t>
            </a:r>
            <a:r>
              <a:rPr lang="en-US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800" dirty="0" err="1">
                <a:latin typeface="Calibri" charset="0"/>
                <a:ea typeface="Calibri" charset="0"/>
                <a:cs typeface="Times New Roman" charset="0"/>
              </a:rPr>
              <a:t>peut</a:t>
            </a:r>
            <a:r>
              <a:rPr lang="en-US" sz="2800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800" dirty="0" err="1">
                <a:latin typeface="Calibri" charset="0"/>
                <a:ea typeface="Calibri" charset="0"/>
                <a:cs typeface="Times New Roman" charset="0"/>
              </a:rPr>
              <a:t>aussi</a:t>
            </a:r>
            <a:r>
              <a:rPr lang="en-US" sz="2800" dirty="0">
                <a:latin typeface="Calibri" charset="0"/>
                <a:ea typeface="Calibri" charset="0"/>
                <a:cs typeface="Times New Roman" charset="0"/>
              </a:rPr>
              <a:t> se faire en </a:t>
            </a:r>
            <a:r>
              <a:rPr lang="en-US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plusieurs</a:t>
            </a:r>
            <a:r>
              <a:rPr lang="en-US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étapes</a:t>
            </a:r>
            <a:r>
              <a:rPr lang="en-US" sz="2800" dirty="0">
                <a:latin typeface="Calibri" charset="0"/>
                <a:ea typeface="Calibri" charset="0"/>
                <a:cs typeface="Times New Roman" charset="0"/>
              </a:rPr>
              <a:t> par </a:t>
            </a:r>
            <a:r>
              <a:rPr lang="en-US" sz="2800" dirty="0" err="1">
                <a:latin typeface="Calibri" charset="0"/>
                <a:ea typeface="Calibri" charset="0"/>
                <a:cs typeface="Times New Roman" charset="0"/>
              </a:rPr>
              <a:t>une</a:t>
            </a:r>
            <a:r>
              <a:rPr lang="en-US" sz="2800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8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cascade de </a:t>
            </a:r>
            <a:r>
              <a:rPr lang="en-US" sz="28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réarrangements</a:t>
            </a:r>
            <a:r>
              <a:rPr lang="en-US" sz="28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800" dirty="0" err="1" smtClean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é</a:t>
            </a:r>
            <a:r>
              <a:rPr lang="en-US" sz="2800" b="1" dirty="0" err="1" smtClean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lectroniques</a:t>
            </a:r>
            <a:endParaRPr lang="en-US" sz="2800" dirty="0">
              <a:solidFill>
                <a:srgbClr val="FFFD99"/>
              </a:solidFill>
              <a:latin typeface="Calibri" charset="0"/>
              <a:ea typeface="Calibri" charset="0"/>
              <a:cs typeface="Times New Roman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85" y="1094920"/>
            <a:ext cx="11093230" cy="481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6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0288" y="0"/>
            <a:ext cx="10131425" cy="901700"/>
          </a:xfrm>
        </p:spPr>
        <p:txBody>
          <a:bodyPr anchor="t">
            <a:no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buNone/>
            </a:pPr>
            <a:r>
              <a:rPr lang="fr-FR" sz="3600" b="1" u="sng" cap="all" dirty="0" err="1">
                <a:ln w="3175" cmpd="sng">
                  <a:noFill/>
                </a:ln>
                <a:latin typeface="+mj-lt"/>
                <a:ea typeface="+mj-ea"/>
                <a:cs typeface="+mj-cs"/>
              </a:rPr>
              <a:t>D.Émission</a:t>
            </a:r>
            <a:r>
              <a:rPr lang="fr-FR" sz="3600" b="1" u="sng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d’un électron </a:t>
            </a:r>
            <a:r>
              <a:rPr lang="fr-FR" sz="3600" b="1" u="sng" cap="all" dirty="0" smtClean="0">
                <a:ln w="3175" cmpd="sng">
                  <a:noFill/>
                </a:ln>
                <a:latin typeface="+mj-lt"/>
                <a:ea typeface="+mj-ea"/>
                <a:cs typeface="+mj-cs"/>
              </a:rPr>
              <a:t>Auger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buNone/>
            </a:pPr>
            <a:r>
              <a:rPr lang="en-US" sz="2900" b="1" dirty="0" smtClean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Un </a:t>
            </a:r>
            <a:r>
              <a:rPr lang="en-US" sz="29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photon de fluorescence</a:t>
            </a:r>
            <a:r>
              <a:rPr lang="en-US" sz="2900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900" dirty="0" err="1">
                <a:latin typeface="Calibri" charset="0"/>
                <a:ea typeface="Calibri" charset="0"/>
                <a:cs typeface="Times New Roman" charset="0"/>
              </a:rPr>
              <a:t>peut</a:t>
            </a:r>
            <a:r>
              <a:rPr lang="en-US" sz="2900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900" dirty="0" err="1">
                <a:latin typeface="Calibri" charset="0"/>
                <a:ea typeface="Calibri" charset="0"/>
                <a:cs typeface="Times New Roman" charset="0"/>
              </a:rPr>
              <a:t>lui-même</a:t>
            </a:r>
            <a:r>
              <a:rPr lang="en-US" sz="2900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9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expulser</a:t>
            </a:r>
            <a:r>
              <a:rPr lang="en-US" sz="29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un </a:t>
            </a:r>
            <a:r>
              <a:rPr lang="en-US" sz="29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électron</a:t>
            </a:r>
            <a:r>
              <a:rPr lang="en-US" sz="29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en-US" sz="2900" dirty="0">
                <a:latin typeface="Calibri" charset="0"/>
                <a:ea typeface="Calibri" charset="0"/>
                <a:cs typeface="Times New Roman" charset="0"/>
              </a:rPr>
              <a:t>de </a:t>
            </a:r>
            <a:r>
              <a:rPr lang="en-US" sz="29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l’atome</a:t>
            </a:r>
            <a:r>
              <a:rPr lang="en-US" sz="29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qui </a:t>
            </a:r>
            <a:r>
              <a:rPr lang="en-US" sz="29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lui</a:t>
            </a:r>
            <a:r>
              <a:rPr lang="en-US" sz="29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 a </a:t>
            </a:r>
            <a:r>
              <a:rPr lang="en-US" sz="2900" b="1" dirty="0" err="1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donne</a:t>
            </a:r>
            <a:r>
              <a:rPr lang="en-US" sz="2900" b="1" dirty="0">
                <a:solidFill>
                  <a:srgbClr val="FFFD99"/>
                </a:solidFill>
                <a:latin typeface="Calibri" charset="0"/>
                <a:ea typeface="Calibri" charset="0"/>
                <a:cs typeface="Times New Roman" charset="0"/>
              </a:rPr>
              <a:t>́ naissance</a:t>
            </a:r>
            <a:r>
              <a:rPr lang="en-US" sz="2900" dirty="0">
                <a:latin typeface="Calibri" charset="0"/>
                <a:ea typeface="Calibri" charset="0"/>
                <a:cs typeface="Times New Roman" charset="0"/>
              </a:rPr>
              <a:t>.</a:t>
            </a:r>
          </a:p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94" y="1724929"/>
            <a:ext cx="11962012" cy="407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INTERACTIONS ÉLÉMENTAIRES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199864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INTERACTIONS ÉLÉMENTAIRES</a:t>
            </a:r>
            <a:endParaRPr lang="fr-FR" sz="3200" u="sng" dirty="0" smtClean="0"/>
          </a:p>
          <a:p>
            <a:pPr marL="400050" indent="-400050">
              <a:buFont typeface="+mj-lt"/>
              <a:buAutoNum type="romanUcPeriod"/>
            </a:pPr>
            <a:r>
              <a:rPr lang="fr-FR" sz="3200" u="sng" dirty="0" smtClean="0"/>
              <a:t> </a:t>
            </a:r>
            <a:r>
              <a:rPr lang="fr-FR" sz="3200" b="1" u="sng" dirty="0" smtClean="0">
                <a:solidFill>
                  <a:srgbClr val="FFFD99"/>
                </a:solidFill>
              </a:rPr>
              <a:t>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5158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1141096"/>
            <a:ext cx="10131425" cy="5334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Loi </a:t>
            </a:r>
            <a:r>
              <a:rPr lang="fr-FR" sz="2800" b="1" u="sng" dirty="0">
                <a:solidFill>
                  <a:srgbClr val="FFFD99"/>
                </a:solidFill>
                <a:latin typeface="+mn-lt"/>
              </a:rPr>
              <a:t>d’atténuation des photons dans la matière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402" y="1827911"/>
            <a:ext cx="3990448" cy="4631770"/>
          </a:xfrm>
          <a:solidFill>
            <a:schemeClr val="tx1"/>
          </a:solidFill>
        </p:spPr>
      </p:pic>
      <p:sp>
        <p:nvSpPr>
          <p:cNvPr id="9" name="TextBox 8"/>
          <p:cNvSpPr txBox="1"/>
          <p:nvPr/>
        </p:nvSpPr>
        <p:spPr>
          <a:xfrm>
            <a:off x="412751" y="1778675"/>
            <a:ext cx="66675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i="1" u="sng" dirty="0" smtClean="0"/>
              <a:t>Expression de la loi</a:t>
            </a:r>
            <a:r>
              <a:rPr lang="fr-FR" sz="2400" i="1" dirty="0"/>
              <a:t> </a:t>
            </a:r>
            <a:r>
              <a:rPr lang="fr-FR" sz="2400" i="1" dirty="0" smtClean="0"/>
              <a:t>:</a:t>
            </a:r>
            <a:endParaRPr lang="en-US" sz="2400" dirty="0"/>
          </a:p>
          <a:p>
            <a:pPr marL="342900" lvl="0" indent="-342900">
              <a:buFont typeface="Arial" charset="0"/>
              <a:buChar char="•"/>
            </a:pPr>
            <a:r>
              <a:rPr lang="fr-FR" sz="2400" dirty="0" smtClean="0"/>
              <a:t>Soit </a:t>
            </a:r>
            <a:r>
              <a:rPr lang="fr-FR" sz="2400" dirty="0"/>
              <a:t>un faisceau étroit de </a:t>
            </a:r>
            <a:r>
              <a:rPr lang="fr-FR" sz="2400" b="1" dirty="0">
                <a:solidFill>
                  <a:srgbClr val="FFFD99"/>
                </a:solidFill>
              </a:rPr>
              <a:t>N photons mono-énergétiques</a:t>
            </a:r>
            <a:r>
              <a:rPr lang="fr-FR" sz="2400" dirty="0"/>
              <a:t> qui traversent une épaisseur </a:t>
            </a:r>
            <a:r>
              <a:rPr lang="fr-FR" sz="2400" b="1" dirty="0">
                <a:solidFill>
                  <a:srgbClr val="FFFD99"/>
                </a:solidFill>
              </a:rPr>
              <a:t>dx</a:t>
            </a:r>
            <a:r>
              <a:rPr lang="fr-FR" sz="2400" dirty="0"/>
              <a:t> de matière, le nombre de photons persistant après cette traversée est </a:t>
            </a:r>
            <a:r>
              <a:rPr lang="fr-FR" sz="2400" dirty="0" smtClean="0"/>
              <a:t>: </a:t>
            </a:r>
            <a:r>
              <a:rPr lang="fr-FR" sz="2400" b="1" dirty="0" smtClean="0">
                <a:solidFill>
                  <a:srgbClr val="FFFD99"/>
                </a:solidFill>
              </a:rPr>
              <a:t>N </a:t>
            </a:r>
            <a:r>
              <a:rPr lang="fr-FR" sz="2400" b="1" dirty="0">
                <a:solidFill>
                  <a:srgbClr val="FFFD99"/>
                </a:solidFill>
              </a:rPr>
              <a:t>– </a:t>
            </a:r>
            <a:r>
              <a:rPr lang="fr-FR" sz="2400" b="1" dirty="0" err="1">
                <a:solidFill>
                  <a:srgbClr val="FFFD99"/>
                </a:solidFill>
              </a:rPr>
              <a:t>dN</a:t>
            </a:r>
            <a:r>
              <a:rPr lang="fr-FR" sz="2400" dirty="0">
                <a:solidFill>
                  <a:srgbClr val="FFFD99"/>
                </a:solidFill>
              </a:rPr>
              <a:t> avec </a:t>
            </a:r>
            <a:r>
              <a:rPr lang="fr-FR" sz="2400" b="1" dirty="0">
                <a:solidFill>
                  <a:srgbClr val="FFFD99"/>
                </a:solidFill>
              </a:rPr>
              <a:t>– </a:t>
            </a:r>
            <a:r>
              <a:rPr lang="fr-FR" sz="2400" b="1" dirty="0" err="1">
                <a:solidFill>
                  <a:srgbClr val="FFFD99"/>
                </a:solidFill>
              </a:rPr>
              <a:t>dN</a:t>
            </a:r>
            <a:r>
              <a:rPr lang="fr-FR" sz="2400" b="1" dirty="0">
                <a:solidFill>
                  <a:srgbClr val="FFFD99"/>
                </a:solidFill>
              </a:rPr>
              <a:t> = µ</a:t>
            </a:r>
            <a:r>
              <a:rPr lang="fr-FR" sz="2400" b="1" dirty="0" err="1">
                <a:solidFill>
                  <a:srgbClr val="FFFD99"/>
                </a:solidFill>
              </a:rPr>
              <a:t>Ndx</a:t>
            </a:r>
            <a:r>
              <a:rPr lang="fr-FR" sz="2400" b="1" dirty="0">
                <a:solidFill>
                  <a:srgbClr val="FFFD99"/>
                </a:solidFill>
              </a:rPr>
              <a:t> </a:t>
            </a:r>
            <a:r>
              <a:rPr lang="fr-FR" sz="2400" dirty="0" smtClean="0"/>
              <a:t>avec </a:t>
            </a:r>
            <a:r>
              <a:rPr lang="fr-FR" sz="2400" b="1" dirty="0">
                <a:solidFill>
                  <a:srgbClr val="FFFD99"/>
                </a:solidFill>
              </a:rPr>
              <a:t>µ</a:t>
            </a:r>
            <a:r>
              <a:rPr lang="fr-FR" sz="2400" b="1" dirty="0"/>
              <a:t> = </a:t>
            </a:r>
            <a:r>
              <a:rPr lang="fr-FR" sz="2400" b="1" dirty="0">
                <a:solidFill>
                  <a:srgbClr val="FFFD99"/>
                </a:solidFill>
              </a:rPr>
              <a:t>probabilité d’interaction par unité de </a:t>
            </a:r>
            <a:r>
              <a:rPr lang="fr-FR" sz="2400" b="1" dirty="0" smtClean="0">
                <a:solidFill>
                  <a:srgbClr val="FFFD99"/>
                </a:solidFill>
              </a:rPr>
              <a:t>longueur</a:t>
            </a:r>
          </a:p>
          <a:p>
            <a:pPr marL="342900" lvl="0" indent="-342900">
              <a:buFont typeface="Arial" charset="0"/>
              <a:buChar char="•"/>
            </a:pPr>
            <a:r>
              <a:rPr lang="fr-FR" sz="2400" dirty="0"/>
              <a:t>D’une manière générale, le nombre de photons présents à l’épaisseur x est </a:t>
            </a:r>
            <a:r>
              <a:rPr lang="fr-FR" sz="2400" dirty="0" smtClean="0"/>
              <a:t>:</a:t>
            </a:r>
          </a:p>
          <a:p>
            <a:endParaRPr lang="en-US" sz="2400" dirty="0">
              <a:solidFill>
                <a:srgbClr val="FFFD99"/>
              </a:solidFill>
            </a:endParaRPr>
          </a:p>
          <a:p>
            <a:endParaRPr lang="fr-FR" dirty="0"/>
          </a:p>
        </p:txBody>
      </p:sp>
      <p:sp>
        <p:nvSpPr>
          <p:cNvPr id="15" name="Rectangle à coins arrondis 17"/>
          <p:cNvSpPr/>
          <p:nvPr/>
        </p:nvSpPr>
        <p:spPr>
          <a:xfrm>
            <a:off x="2318385" y="5402502"/>
            <a:ext cx="3187065" cy="877648"/>
          </a:xfrm>
          <a:prstGeom prst="roundRect">
            <a:avLst/>
          </a:prstGeom>
          <a:solidFill>
            <a:srgbClr val="FFFD9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fr-FR" sz="3600" b="1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N(x) </a:t>
            </a:r>
            <a:r>
              <a:rPr lang="fr-FR" sz="3600" b="1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= N(0</a:t>
            </a:r>
            <a:r>
              <a:rPr lang="fr-FR" sz="3600" b="1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) e</a:t>
            </a:r>
            <a:r>
              <a:rPr lang="fr-FR" sz="3600" b="1" baseline="300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charset="0"/>
                <a:cs typeface="Ayuthaya" charset="-34"/>
              </a:rPr>
              <a:t>-µx</a:t>
            </a:r>
            <a:endParaRPr lang="en-US" sz="36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879" y="452143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</p:spTree>
    <p:extLst>
      <p:ext uri="{BB962C8B-B14F-4D97-AF65-F5344CB8AC3E}">
        <p14:creationId xmlns:p14="http://schemas.microsoft.com/office/powerpoint/2010/main" val="170618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1141096"/>
            <a:ext cx="10131425" cy="5334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Loi </a:t>
            </a:r>
            <a:r>
              <a:rPr lang="fr-FR" sz="2800" b="1" u="sng" dirty="0">
                <a:solidFill>
                  <a:srgbClr val="FFFD99"/>
                </a:solidFill>
                <a:latin typeface="+mn-lt"/>
              </a:rPr>
              <a:t>d’atténuation des photons dans la matière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879" y="452143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280064" y="1662924"/>
            <a:ext cx="5697655" cy="5325572"/>
          </a:xfrm>
        </p:spPr>
        <p:txBody>
          <a:bodyPr anchor="t">
            <a:normAutofit/>
          </a:bodyPr>
          <a:lstStyle/>
          <a:p>
            <a:endParaRPr lang="en-US" sz="2400" b="1" i="1" dirty="0" smtClean="0"/>
          </a:p>
          <a:p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030515" y="1662924"/>
            <a:ext cx="9477828" cy="453467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534" y="2550796"/>
            <a:ext cx="2504723" cy="2200197"/>
          </a:xfrm>
          <a:prstGeom prst="rect">
            <a:avLst/>
          </a:prstGeom>
          <a:noFill/>
        </p:spPr>
      </p:pic>
      <p:sp>
        <p:nvSpPr>
          <p:cNvPr id="7" name="Zone de texte 19"/>
          <p:cNvSpPr txBox="1"/>
          <p:nvPr/>
        </p:nvSpPr>
        <p:spPr>
          <a:xfrm>
            <a:off x="1460473" y="3828519"/>
            <a:ext cx="6211120" cy="1219555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ea typeface="Calibri" charset="0"/>
                <a:cs typeface="Times" charset="0"/>
              </a:rPr>
              <a:t>x =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charset="0"/>
                <a:cs typeface="Times" charset="0"/>
              </a:rPr>
              <a:t>épaisseur</a:t>
            </a:r>
            <a:r>
              <a:rPr lang="en-US" sz="2800" dirty="0">
                <a:solidFill>
                  <a:schemeClr val="bg1"/>
                </a:solidFill>
                <a:effectLst/>
                <a:ea typeface="Calibri" charset="0"/>
                <a:cs typeface="Times" charset="0"/>
              </a:rPr>
              <a:t> difficile à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charset="0"/>
                <a:cs typeface="Times" charset="0"/>
              </a:rPr>
              <a:t>mesurer</a:t>
            </a:r>
            <a:r>
              <a:rPr lang="en-US" sz="2800" dirty="0">
                <a:solidFill>
                  <a:schemeClr val="bg1"/>
                </a:solidFill>
                <a:effectLst/>
                <a:ea typeface="Calibri" charset="0"/>
                <a:cs typeface="Times" charset="0"/>
              </a:rPr>
              <a:t> {</a:t>
            </a:r>
            <a:endParaRPr lang="fr-FR" sz="2800" dirty="0">
              <a:solidFill>
                <a:schemeClr val="bg1"/>
              </a:solidFill>
              <a:effectLst/>
              <a:ea typeface="Calibri" charset="0"/>
              <a:cs typeface="Times New Roman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541" y="4722229"/>
            <a:ext cx="6026280" cy="141156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258" y="1733786"/>
            <a:ext cx="5968999" cy="100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5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1141096"/>
            <a:ext cx="10131425" cy="5334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Loi </a:t>
            </a:r>
            <a:r>
              <a:rPr lang="fr-FR" sz="2800" b="1" u="sng" dirty="0">
                <a:solidFill>
                  <a:srgbClr val="FFFD99"/>
                </a:solidFill>
                <a:latin typeface="+mn-lt"/>
              </a:rPr>
              <a:t>d’atténuation des photons dans la matière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879" y="452143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280064" y="1662924"/>
            <a:ext cx="5697655" cy="5325572"/>
          </a:xfrm>
        </p:spPr>
        <p:txBody>
          <a:bodyPr anchor="t">
            <a:normAutofit/>
          </a:bodyPr>
          <a:lstStyle/>
          <a:p>
            <a:pPr marL="0" lvl="0" indent="0">
              <a:buNone/>
            </a:pPr>
            <a:r>
              <a:rPr lang="fr-FR" sz="2400" i="1" u="sng" dirty="0"/>
              <a:t>Différentes expressions de µ</a:t>
            </a:r>
            <a:r>
              <a:rPr lang="fr-FR" sz="2400" i="1" dirty="0"/>
              <a:t> </a:t>
            </a:r>
            <a:r>
              <a:rPr lang="fr-FR" sz="2400" i="1" dirty="0" smtClean="0"/>
              <a:t>:</a:t>
            </a:r>
            <a:endParaRPr lang="fr-FR" sz="2400" i="1" dirty="0"/>
          </a:p>
          <a:p>
            <a:pPr marL="0" indent="0" algn="ctr">
              <a:buNone/>
            </a:pPr>
            <a:r>
              <a:rPr lang="en-US" sz="2800" b="1" dirty="0">
                <a:solidFill>
                  <a:srgbClr val="FFFD99"/>
                </a:solidFill>
              </a:rPr>
              <a:t>𝜇</a:t>
            </a:r>
            <a:r>
              <a:rPr lang="en-US" sz="2800" dirty="0">
                <a:solidFill>
                  <a:srgbClr val="FFFD99"/>
                </a:solidFill>
              </a:rPr>
              <a:t> = coefficient </a:t>
            </a:r>
            <a:r>
              <a:rPr lang="en-US" sz="2800" b="1" u="sng" dirty="0" err="1">
                <a:solidFill>
                  <a:srgbClr val="FFFD99"/>
                </a:solidFill>
              </a:rPr>
              <a:t>linéique</a:t>
            </a:r>
            <a:r>
              <a:rPr lang="en-US" sz="2800" dirty="0">
                <a:solidFill>
                  <a:srgbClr val="FFFD99"/>
                </a:solidFill>
              </a:rPr>
              <a:t> </a:t>
            </a:r>
            <a:endParaRPr lang="en-US" sz="2800" dirty="0" smtClean="0">
              <a:solidFill>
                <a:srgbClr val="FFFD99"/>
              </a:solidFill>
            </a:endParaRPr>
          </a:p>
          <a:p>
            <a:pPr marL="0" indent="0" algn="ctr">
              <a:buNone/>
            </a:pPr>
            <a:r>
              <a:rPr lang="en-US" sz="2800" dirty="0" err="1" smtClean="0">
                <a:solidFill>
                  <a:srgbClr val="FFFD99"/>
                </a:solidFill>
              </a:rPr>
              <a:t>d’atténuation</a:t>
            </a:r>
            <a:endParaRPr lang="en-US" sz="2800" dirty="0">
              <a:solidFill>
                <a:srgbClr val="FFFD99"/>
              </a:solidFill>
            </a:endParaRPr>
          </a:p>
          <a:p>
            <a:pPr lvl="1">
              <a:buFont typeface="LucidaGrande" charset="0"/>
              <a:buChar char="→"/>
            </a:pPr>
            <a:r>
              <a:rPr lang="en-US" sz="2400" dirty="0" smtClean="0"/>
              <a:t> </a:t>
            </a:r>
            <a:r>
              <a:rPr lang="en-US" sz="2400" b="1" dirty="0" err="1" smtClean="0"/>
              <a:t>probabilité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d’interaction</a:t>
            </a:r>
            <a:r>
              <a:rPr lang="en-US" sz="2400" b="1" dirty="0" smtClean="0"/>
              <a:t> </a:t>
            </a:r>
            <a:r>
              <a:rPr lang="en-US" sz="2400" dirty="0" smtClean="0"/>
              <a:t>par </a:t>
            </a:r>
            <a:r>
              <a:rPr lang="en-US" sz="2400" dirty="0" err="1" smtClean="0"/>
              <a:t>unité</a:t>
            </a:r>
            <a:r>
              <a:rPr lang="en-US" sz="2400" dirty="0" smtClean="0"/>
              <a:t> de </a:t>
            </a:r>
            <a:r>
              <a:rPr lang="en-US" sz="2400" dirty="0" err="1" smtClean="0"/>
              <a:t>longueur</a:t>
            </a:r>
            <a:endParaRPr lang="en-US" sz="2400" dirty="0" smtClean="0"/>
          </a:p>
          <a:p>
            <a:pPr lvl="1">
              <a:buFont typeface="LucidaGrande" charset="0"/>
              <a:buChar char="→"/>
            </a:pPr>
            <a:r>
              <a:rPr lang="en-US" sz="2400" dirty="0" smtClean="0"/>
              <a:t> </a:t>
            </a:r>
            <a:r>
              <a:rPr lang="en-US" sz="2400" b="1" dirty="0" smtClean="0"/>
              <a:t>dimension</a:t>
            </a:r>
            <a:r>
              <a:rPr lang="en-US" sz="2400" dirty="0" smtClean="0"/>
              <a:t> </a:t>
            </a:r>
            <a:r>
              <a:rPr lang="en-US" sz="2400" dirty="0"/>
              <a:t>[L</a:t>
            </a:r>
            <a:r>
              <a:rPr lang="en-US" sz="2400" baseline="30000" dirty="0"/>
              <a:t>-1</a:t>
            </a:r>
            <a:r>
              <a:rPr lang="en-US" sz="2400" dirty="0"/>
              <a:t>] (par </a:t>
            </a:r>
            <a:r>
              <a:rPr lang="en-US" sz="2400" dirty="0" err="1"/>
              <a:t>exemple</a:t>
            </a:r>
            <a:r>
              <a:rPr lang="en-US" sz="2400" dirty="0"/>
              <a:t> cm</a:t>
            </a:r>
            <a:r>
              <a:rPr lang="en-US" sz="2400" baseline="30000" dirty="0"/>
              <a:t>-1</a:t>
            </a:r>
            <a:r>
              <a:rPr lang="en-US" sz="2400" dirty="0" smtClean="0"/>
              <a:t>)</a:t>
            </a:r>
          </a:p>
          <a:p>
            <a:pPr lvl="1">
              <a:buFont typeface="LucidaGrande" charset="0"/>
              <a:buChar char="→"/>
            </a:pPr>
            <a:r>
              <a:rPr lang="en-US" sz="2400" dirty="0" smtClean="0"/>
              <a:t> </a:t>
            </a:r>
            <a:r>
              <a:rPr lang="en-US" sz="2400" b="1" dirty="0" err="1" smtClean="0"/>
              <a:t>spécifique</a:t>
            </a:r>
            <a:r>
              <a:rPr lang="en-US" sz="2400" dirty="0" smtClean="0"/>
              <a:t> </a:t>
            </a:r>
            <a:r>
              <a:rPr lang="en-US" sz="2400" dirty="0"/>
              <a:t>du </a:t>
            </a:r>
            <a:r>
              <a:rPr lang="en-US" sz="2400" b="1" dirty="0"/>
              <a:t>milieu</a:t>
            </a:r>
            <a:r>
              <a:rPr lang="en-US" sz="2400" dirty="0"/>
              <a:t> et de </a:t>
            </a:r>
            <a:r>
              <a:rPr lang="en-US" sz="2400" b="1" dirty="0" err="1"/>
              <a:t>l’énergie</a:t>
            </a:r>
            <a:r>
              <a:rPr lang="en-US" sz="2400" dirty="0"/>
              <a:t> des </a:t>
            </a:r>
            <a:r>
              <a:rPr lang="en-US" sz="2400" dirty="0" smtClean="0"/>
              <a:t>photons</a:t>
            </a:r>
          </a:p>
          <a:p>
            <a:pPr lvl="1">
              <a:buFont typeface="LucidaGrande" charset="0"/>
              <a:buChar char="→"/>
            </a:pPr>
            <a:r>
              <a:rPr lang="en-US" sz="2400" dirty="0" smtClean="0"/>
              <a:t> </a:t>
            </a:r>
            <a:r>
              <a:rPr lang="en-US" sz="2400" dirty="0" err="1" smtClean="0"/>
              <a:t>dépend</a:t>
            </a:r>
            <a:r>
              <a:rPr lang="en-US" sz="2400" dirty="0" smtClean="0"/>
              <a:t> </a:t>
            </a:r>
            <a:r>
              <a:rPr lang="en-US" sz="2400" dirty="0"/>
              <a:t>de </a:t>
            </a:r>
            <a:r>
              <a:rPr lang="en-US" sz="2400" b="1" dirty="0" err="1"/>
              <a:t>l’état</a:t>
            </a:r>
            <a:r>
              <a:rPr lang="en-US" sz="2400" b="1" dirty="0"/>
              <a:t> du milieu </a:t>
            </a:r>
            <a:r>
              <a:rPr lang="en-US" sz="2400" dirty="0"/>
              <a:t>(compression, </a:t>
            </a:r>
            <a:r>
              <a:rPr lang="en-US" sz="2400" dirty="0" err="1"/>
              <a:t>densite</a:t>
            </a:r>
            <a:r>
              <a:rPr lang="en-US" sz="2400" dirty="0"/>
              <a:t>́</a:t>
            </a:r>
            <a:r>
              <a:rPr lang="en-US" sz="2400" dirty="0" smtClean="0"/>
              <a:t>...)</a:t>
            </a:r>
            <a:endParaRPr lang="en-US" sz="2400" dirty="0">
              <a:solidFill>
                <a:srgbClr val="FFFD99"/>
              </a:solidFill>
            </a:endParaRPr>
          </a:p>
          <a:p>
            <a:endParaRPr lang="en-US" sz="2400" b="1" i="1" dirty="0" smtClean="0"/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oneTexte 15"/>
              <p:cNvSpPr txBox="1"/>
              <p:nvPr/>
            </p:nvSpPr>
            <p:spPr>
              <a:xfrm>
                <a:off x="5773001" y="2141825"/>
                <a:ext cx="6214281" cy="36150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lvl="1" algn="ctr"/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solidFill>
                              <a:srgbClr val="FFFD99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2800" b="1" i="1">
                            <a:solidFill>
                              <a:srgbClr val="FFFD99"/>
                            </a:solidFill>
                            <a:latin typeface="Cambria Math" charset="0"/>
                          </a:rPr>
                          <m:t>𝝁</m:t>
                        </m:r>
                      </m:num>
                      <m:den>
                        <m:r>
                          <a:rPr lang="en-US" sz="2800" b="1" i="1">
                            <a:solidFill>
                              <a:srgbClr val="FFFD99"/>
                            </a:solidFill>
                            <a:latin typeface="Cambria Math" charset="0"/>
                          </a:rPr>
                          <m:t>𝝆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rgbClr val="FFFD99"/>
                    </a:solidFill>
                  </a:rPr>
                  <a:t>  = coefficient </a:t>
                </a:r>
                <a:r>
                  <a:rPr lang="en-US" sz="2800" b="1" u="sng" dirty="0" err="1" smtClean="0">
                    <a:solidFill>
                      <a:srgbClr val="FFFD99"/>
                    </a:solidFill>
                  </a:rPr>
                  <a:t>massique</a:t>
                </a:r>
                <a:endParaRPr lang="en-US" sz="2800" dirty="0">
                  <a:solidFill>
                    <a:srgbClr val="FFFD99"/>
                  </a:solidFill>
                </a:endParaRPr>
              </a:p>
              <a:p>
                <a:pPr marL="285750" lvl="1" algn="ctr"/>
                <a:r>
                  <a:rPr lang="en-US" sz="2800" dirty="0" err="1" smtClean="0">
                    <a:solidFill>
                      <a:srgbClr val="FFFD99"/>
                    </a:solidFill>
                  </a:rPr>
                  <a:t>d’atténuation</a:t>
                </a:r>
                <a:endParaRPr lang="en-US" sz="2800" dirty="0">
                  <a:solidFill>
                    <a:schemeClr val="tx1"/>
                  </a:solidFill>
                </a:endParaRPr>
              </a:p>
              <a:p>
                <a:pPr marL="800100" lvl="2" indent="-342900">
                  <a:buFont typeface="LucidaGrande" charset="0"/>
                  <a:buChar char="→"/>
                </a:pPr>
                <a:r>
                  <a:rPr lang="en-US" sz="2400" dirty="0" smtClean="0">
                    <a:solidFill>
                      <a:schemeClr val="tx1"/>
                    </a:solidFill>
                  </a:rPr>
                  <a:t> ne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dépend</a:t>
                </a:r>
                <a:r>
                  <a:rPr lang="en-US" sz="2400" dirty="0">
                    <a:solidFill>
                      <a:schemeClr val="tx1"/>
                    </a:solidFill>
                  </a:rPr>
                  <a:t> pas de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l’état</a:t>
                </a:r>
                <a:r>
                  <a:rPr lang="en-US" sz="2400" dirty="0">
                    <a:solidFill>
                      <a:schemeClr val="tx1"/>
                    </a:solidFill>
                  </a:rPr>
                  <a:t> du milieu (compression,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densite</a:t>
                </a:r>
                <a:r>
                  <a:rPr lang="en-US" sz="2400" dirty="0">
                    <a:solidFill>
                      <a:schemeClr val="tx1"/>
                    </a:solidFill>
                  </a:rPr>
                  <a:t>́...)</a:t>
                </a:r>
              </a:p>
              <a:p>
                <a:pPr marL="800100" lvl="2" indent="-342900">
                  <a:buFont typeface="LucidaGrande" charset="0"/>
                  <a:buChar char="→"/>
                </a:pPr>
                <a:r>
                  <a:rPr lang="en-US" sz="2400" dirty="0" smtClean="0">
                    <a:solidFill>
                      <a:schemeClr val="tx1"/>
                    </a:solidFill>
                  </a:rPr>
                  <a:t> dimension </a:t>
                </a:r>
                <a:r>
                  <a:rPr lang="en-US" sz="2400" dirty="0">
                    <a:solidFill>
                      <a:schemeClr val="tx1"/>
                    </a:solidFill>
                  </a:rPr>
                  <a:t>𝐿</a:t>
                </a:r>
                <a:r>
                  <a:rPr lang="en-US" sz="2400" baseline="30000" dirty="0">
                    <a:solidFill>
                      <a:schemeClr val="tx1"/>
                    </a:solidFill>
                  </a:rPr>
                  <a:t>2</a:t>
                </a:r>
                <a:r>
                  <a:rPr lang="en-US" sz="2400" dirty="0">
                    <a:solidFill>
                      <a:schemeClr val="tx1"/>
                    </a:solidFill>
                  </a:rPr>
                  <a:t>. 𝑀</a:t>
                </a:r>
                <a:r>
                  <a:rPr lang="en-US" sz="2400" baseline="30000" dirty="0">
                    <a:solidFill>
                      <a:schemeClr val="tx1"/>
                    </a:solidFill>
                  </a:rPr>
                  <a:t>−1</a:t>
                </a:r>
                <a:r>
                  <a:rPr lang="en-US" sz="2400" dirty="0">
                    <a:solidFill>
                      <a:schemeClr val="tx1"/>
                    </a:solidFill>
                  </a:rPr>
                  <a:t> (par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exemple</a:t>
                </a:r>
                <a:r>
                  <a:rPr lang="en-US" sz="2400" dirty="0">
                    <a:solidFill>
                      <a:schemeClr val="tx1"/>
                    </a:solidFill>
                  </a:rPr>
                  <a:t> 𝑐𝑚</a:t>
                </a:r>
                <a:r>
                  <a:rPr lang="en-US" sz="2400" baseline="30000" dirty="0">
                    <a:solidFill>
                      <a:schemeClr val="tx1"/>
                    </a:solidFill>
                  </a:rPr>
                  <a:t>2</a:t>
                </a:r>
                <a:r>
                  <a:rPr lang="en-US" sz="2400" dirty="0">
                    <a:solidFill>
                      <a:schemeClr val="tx1"/>
                    </a:solidFill>
                  </a:rPr>
                  <a:t>. 𝑔</a:t>
                </a:r>
                <a:r>
                  <a:rPr lang="en-US" sz="2400" baseline="30000" dirty="0">
                    <a:solidFill>
                      <a:schemeClr val="tx1"/>
                    </a:solidFill>
                  </a:rPr>
                  <a:t>−1</a:t>
                </a:r>
                <a:r>
                  <a:rPr lang="en-US" sz="24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800100" lvl="2" indent="-342900">
                  <a:buFont typeface="LucidaGrande" charset="0"/>
                  <a:buChar char="→"/>
                </a:pPr>
                <a:r>
                  <a:rPr lang="en-US" sz="2400" dirty="0" smtClean="0">
                    <a:solidFill>
                      <a:schemeClr val="tx1"/>
                    </a:solidFill>
                  </a:rPr>
                  <a:t> masse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surfacique</a:t>
                </a:r>
                <a:r>
                  <a:rPr lang="en-US" sz="2400" dirty="0">
                    <a:solidFill>
                      <a:schemeClr val="tx1"/>
                    </a:solidFill>
                  </a:rPr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𝑚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𝑠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= 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𝜌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𝑥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,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</a:rPr>
                  <a:t> plus facile à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mesurer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que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</a:rPr>
                  <a:t>l’épaisseur</a:t>
                </a:r>
                <a:r>
                  <a:rPr lang="en-US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𝑥</m:t>
                    </m:r>
                  </m:oMath>
                </a14:m>
                <a:endParaRPr lang="en-US" sz="2400" dirty="0">
                  <a:solidFill>
                    <a:schemeClr val="tx1"/>
                  </a:solidFill>
                </a:endParaRPr>
              </a:p>
              <a:p>
                <a:pPr marL="457200" lvl="2"/>
                <a:r>
                  <a:rPr lang="en-US" sz="2400" dirty="0" smtClean="0">
                    <a:solidFill>
                      <a:schemeClr val="tx1"/>
                    </a:solidFill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𝜌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 =</m:t>
                    </m:r>
                    <m:f>
                      <m:fPr>
                        <m:ctrlPr>
                          <a:rPr lang="fr-FR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𝑚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𝑣𝑜𝑙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 =</m:t>
                    </m:r>
                    <m:f>
                      <m:fPr>
                        <m:ctrlPr>
                          <a:rPr lang="fr-FR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𝑚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𝑆𝑥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 ⟹ 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𝜌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𝑥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charset="0"/>
                      </a:rPr>
                      <m:t> =</m:t>
                    </m:r>
                    <m:f>
                      <m:fPr>
                        <m:ctrlPr>
                          <a:rPr lang="fr-FR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𝑚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𝑆</m:t>
                        </m:r>
                      </m:den>
                    </m:f>
                  </m:oMath>
                </a14:m>
                <a:endParaRPr lang="fr-FR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ZoneText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3001" y="2141825"/>
                <a:ext cx="6214281" cy="3615029"/>
              </a:xfrm>
              <a:prstGeom prst="rect">
                <a:avLst/>
              </a:prstGeom>
              <a:blipFill rotWithShape="0">
                <a:blip r:embed="rId2"/>
                <a:stretch>
                  <a:fillRect t="-169" r="-88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59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1141096"/>
            <a:ext cx="10131425" cy="5334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Loi </a:t>
            </a:r>
            <a:r>
              <a:rPr lang="fr-FR" sz="2800" b="1" u="sng" dirty="0">
                <a:solidFill>
                  <a:srgbClr val="FFFD99"/>
                </a:solidFill>
                <a:latin typeface="+mn-lt"/>
              </a:rPr>
              <a:t>d’atténuation des photons dans la matière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879" y="452143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280064" y="1662924"/>
            <a:ext cx="11723250" cy="4970105"/>
          </a:xfrm>
        </p:spPr>
        <p:txBody>
          <a:bodyPr anchor="t">
            <a:normAutofit/>
          </a:bodyPr>
          <a:lstStyle/>
          <a:p>
            <a:pPr marL="0" lvl="0" indent="0">
              <a:buNone/>
            </a:pPr>
            <a:endParaRPr lang="fr-FR" sz="2400" i="1" u="sng" dirty="0" smtClean="0"/>
          </a:p>
          <a:p>
            <a:pPr marL="0" lvl="0" indent="0">
              <a:buNone/>
            </a:pPr>
            <a:r>
              <a:rPr lang="fr-FR" sz="2400" i="1" u="sng" dirty="0" smtClean="0"/>
              <a:t>Couche de demi atténuation CDA</a:t>
            </a:r>
            <a:r>
              <a:rPr lang="fr-FR" sz="2400" i="1" dirty="0" smtClean="0"/>
              <a:t> :</a:t>
            </a:r>
            <a:endParaRPr lang="fr-FR" sz="2400" i="1" dirty="0"/>
          </a:p>
          <a:p>
            <a:pPr marL="0" indent="0">
              <a:buNone/>
            </a:pPr>
            <a:endParaRPr lang="fr-FR" sz="2400" dirty="0" smtClean="0"/>
          </a:p>
          <a:p>
            <a:pPr marL="0" indent="0">
              <a:buNone/>
            </a:pPr>
            <a:r>
              <a:rPr lang="fr-FR" sz="2400" dirty="0" smtClean="0"/>
              <a:t>= </a:t>
            </a:r>
            <a:r>
              <a:rPr lang="fr-FR" sz="2400" b="1" dirty="0"/>
              <a:t>épaisseur x</a:t>
            </a:r>
            <a:r>
              <a:rPr lang="fr-FR" sz="2400" dirty="0"/>
              <a:t> qui </a:t>
            </a:r>
            <a:r>
              <a:rPr lang="fr-FR" sz="2400" b="1" dirty="0"/>
              <a:t>diminue le flux de photons</a:t>
            </a:r>
            <a:r>
              <a:rPr lang="fr-FR" sz="2400" dirty="0"/>
              <a:t> d’un </a:t>
            </a:r>
            <a:r>
              <a:rPr lang="fr-FR" sz="2400" b="1" dirty="0"/>
              <a:t>facteur 2</a:t>
            </a:r>
            <a:endParaRPr lang="en-US" sz="2400" b="1" i="1" dirty="0" smtClean="0"/>
          </a:p>
          <a:p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08" y="4469835"/>
            <a:ext cx="2852631" cy="9116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à coins arrondis 6"/>
              <p:cNvSpPr/>
              <p:nvPr/>
            </p:nvSpPr>
            <p:spPr>
              <a:xfrm>
                <a:off x="4578380" y="4459654"/>
                <a:ext cx="1936795" cy="921875"/>
              </a:xfrm>
              <a:prstGeom prst="roundRect">
                <a:avLst/>
              </a:prstGeom>
              <a:solidFill>
                <a:srgbClr val="FFFD9A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fr-FR" sz="2800" b="1" dirty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19050" dir="2700000" algn="tl">
                        <a:schemeClr val="dk1">
                          <a:alpha val="40000"/>
                        </a:schemeClr>
                      </a:outerShdw>
                    </a:effectLst>
                    <a:ea typeface="Calibri" charset="0"/>
                    <a:cs typeface="Ayuthaya" charset="-34"/>
                  </a:rPr>
                  <a:t>CDA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8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</m:ctrlPr>
                      </m:fPr>
                      <m:num>
                        <m:r>
                          <a:rPr lang="fr-FR" sz="28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  <m:t>𝑳𝒏</m:t>
                        </m:r>
                        <m:r>
                          <a:rPr lang="fr-FR" sz="28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  <m:t>𝟐</m:t>
                        </m:r>
                      </m:num>
                      <m:den>
                        <m:r>
                          <a:rPr lang="fr-FR" sz="2800" b="1" i="1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charset="0"/>
                            <a:ea typeface="Calibri" charset="0"/>
                            <a:cs typeface="Ayuthaya" charset="-34"/>
                          </a:rPr>
                          <m:t>µ</m:t>
                        </m:r>
                      </m:den>
                    </m:f>
                  </m:oMath>
                </a14:m>
                <a:endParaRPr lang="fr-FR" sz="2800" dirty="0">
                  <a:effectLst/>
                  <a:ea typeface="Calibri" charset="0"/>
                  <a:cs typeface="Times New Roman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fr-FR" sz="1200" dirty="0">
                    <a:solidFill>
                      <a:srgbClr val="000000"/>
                    </a:solidFill>
                    <a:effectLst/>
                    <a:ea typeface="Calibri" charset="0"/>
                    <a:cs typeface="Times New Roman" charset="0"/>
                  </a:rPr>
                  <a:t> </a:t>
                </a:r>
                <a:endParaRPr lang="fr-FR" sz="1200" dirty="0"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7" name="Rectangle à coins arrondis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8380" y="4459654"/>
                <a:ext cx="1936795" cy="921875"/>
              </a:xfrm>
              <a:prstGeom prst="round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484" y="2723831"/>
            <a:ext cx="3680642" cy="331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1141096"/>
            <a:ext cx="10131425" cy="5334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Loi </a:t>
            </a:r>
            <a:r>
              <a:rPr lang="fr-FR" sz="2800" b="1" u="sng" dirty="0">
                <a:solidFill>
                  <a:srgbClr val="FFFD99"/>
                </a:solidFill>
                <a:latin typeface="+mn-lt"/>
              </a:rPr>
              <a:t>d’atténuation des photons dans la matière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879" y="452143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80064" y="1662924"/>
                <a:ext cx="11723250" cy="4970105"/>
              </a:xfrm>
            </p:spPr>
            <p:txBody>
              <a:bodyPr anchor="t">
                <a:normAutofit fontScale="92500" lnSpcReduction="20000"/>
              </a:bodyPr>
              <a:lstStyle/>
              <a:p>
                <a:pPr marL="0" lvl="0" indent="0">
                  <a:buNone/>
                </a:pPr>
                <a:r>
                  <a:rPr lang="fr-FR" sz="2600" i="1" u="sng" dirty="0" smtClean="0"/>
                  <a:t>Couche de demi atténuation CDA</a:t>
                </a:r>
                <a:r>
                  <a:rPr lang="fr-FR" sz="2600" i="1" dirty="0" smtClean="0"/>
                  <a:t> :</a:t>
                </a:r>
                <a:endParaRPr lang="fr-FR" sz="2600" dirty="0" smtClean="0"/>
              </a:p>
              <a:p>
                <a:pPr marL="0" lvl="1" indent="0">
                  <a:buNone/>
                </a:pPr>
                <a:r>
                  <a:rPr lang="fr-FR" sz="2800" b="1" dirty="0" smtClean="0">
                    <a:solidFill>
                      <a:srgbClr val="FFFD99"/>
                    </a:solidFill>
                  </a:rPr>
                  <a:t>Autre </a:t>
                </a:r>
                <a:r>
                  <a:rPr lang="fr-FR" sz="2800" b="1" dirty="0">
                    <a:solidFill>
                      <a:srgbClr val="FFFD99"/>
                    </a:solidFill>
                  </a:rPr>
                  <a:t>façon d’écrire la loi d’atténuation en fonction de la CDA </a:t>
                </a:r>
                <a:r>
                  <a:rPr lang="fr-FR" sz="2800" dirty="0">
                    <a:solidFill>
                      <a:srgbClr val="FFFD99"/>
                    </a:solidFill>
                  </a:rPr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charset="0"/>
                        </a:rPr>
                        <m:t>𝑁</m:t>
                      </m:r>
                      <m:d>
                        <m:dPr>
                          <m:ctrlPr>
                            <a:rPr lang="fr-FR" sz="2800" i="1">
                              <a:latin typeface="Cambria Math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charset="0"/>
                            </a:rPr>
                            <m:t>𝑘</m:t>
                          </m:r>
                          <m:r>
                            <a:rPr lang="en-US" sz="2800" i="1">
                              <a:latin typeface="Cambria Math" charset="0"/>
                            </a:rPr>
                            <m:t>.</m:t>
                          </m:r>
                          <m:r>
                            <a:rPr lang="en-US" sz="2800" i="1">
                              <a:latin typeface="Cambria Math" charset="0"/>
                            </a:rPr>
                            <m:t>𝐶𝐷𝐴</m:t>
                          </m:r>
                        </m:e>
                      </m:d>
                      <m:r>
                        <a:rPr lang="en-US" sz="2800" i="1">
                          <a:latin typeface="Cambria Math" charset="0"/>
                        </a:rPr>
                        <m:t>=</m:t>
                      </m:r>
                      <m:r>
                        <a:rPr lang="en-US" sz="2800" i="1">
                          <a:latin typeface="Cambria Math" charset="0"/>
                        </a:rPr>
                        <m:t>𝑁</m:t>
                      </m:r>
                      <m:d>
                        <m:dPr>
                          <m:ctrlPr>
                            <a:rPr lang="fr-FR" sz="2800" i="1">
                              <a:latin typeface="Cambria Math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charset="0"/>
                            </a:rPr>
                            <m:t>0</m:t>
                          </m:r>
                        </m:e>
                      </m:d>
                      <m:sSup>
                        <m:sSupPr>
                          <m:ctrlPr>
                            <a:rPr lang="fr-FR" sz="2800" i="1">
                              <a:latin typeface="Cambria Math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fr-FR" sz="2800" i="1">
                                  <a:latin typeface="Cambria Math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fr-FR" sz="2800" i="1"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1">
                                      <a:latin typeface="Cambria Math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800" i="1">
                                      <a:latin typeface="Cambria Math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i="1">
                              <a:latin typeface="Cambria Math" charset="0"/>
                            </a:rPr>
                            <m:t>𝑘</m:t>
                          </m:r>
                        </m:sup>
                      </m:sSup>
                      <m:r>
                        <a:rPr lang="en-US" sz="2800" i="1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fr-FR" sz="28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charset="0"/>
                            </a:rPr>
                            <m:t>𝑁</m:t>
                          </m:r>
                          <m:r>
                            <a:rPr lang="en-US" sz="2800" i="1">
                              <a:latin typeface="Cambria Math" charset="0"/>
                            </a:rPr>
                            <m:t>(0)</m:t>
                          </m:r>
                        </m:num>
                        <m:den>
                          <m:sSup>
                            <m:sSupPr>
                              <m:ctrlPr>
                                <a:rPr lang="fr-FR" sz="2800" i="1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charset="0"/>
                                </a:rPr>
                                <m:t>𝑘</m:t>
                              </m:r>
                              <m:r>
                                <a:rPr lang="en-US" sz="2800" i="1">
                                  <a:latin typeface="Cambria Math" charset="0"/>
                                </a:rPr>
                                <m:t> 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fr-FR" sz="2800" dirty="0" smtClean="0"/>
              </a:p>
              <a:p>
                <a:pPr marL="0" indent="0">
                  <a:buNone/>
                </a:pPr>
                <a:endParaRPr lang="fr-FR" dirty="0" smtClean="0"/>
              </a:p>
              <a:p>
                <a:pPr marL="0" indent="0">
                  <a:buNone/>
                </a:pPr>
                <a:r>
                  <a:rPr lang="fr-FR" sz="2600" b="1" dirty="0">
                    <a:solidFill>
                      <a:srgbClr val="FFFD99"/>
                    </a:solidFill>
                  </a:rPr>
                  <a:t>L’absorption d’un faisceau de </a:t>
                </a:r>
                <a:endParaRPr lang="fr-FR" sz="2600" b="1" dirty="0" smtClean="0">
                  <a:solidFill>
                    <a:srgbClr val="FFFD99"/>
                  </a:solidFill>
                </a:endParaRPr>
              </a:p>
              <a:p>
                <a:pPr marL="0" indent="0">
                  <a:buNone/>
                </a:pPr>
                <a:r>
                  <a:rPr lang="fr-FR" sz="2600" b="1" dirty="0">
                    <a:solidFill>
                      <a:srgbClr val="FFFD99"/>
                    </a:solidFill>
                  </a:rPr>
                  <a:t>p</a:t>
                </a:r>
                <a:r>
                  <a:rPr lang="fr-FR" sz="2600" b="1" dirty="0" smtClean="0">
                    <a:solidFill>
                      <a:srgbClr val="FFFD99"/>
                    </a:solidFill>
                  </a:rPr>
                  <a:t>hotons</a:t>
                </a:r>
                <a:r>
                  <a:rPr lang="fr-FR" sz="2600" dirty="0" smtClean="0">
                    <a:solidFill>
                      <a:srgbClr val="FFFD99"/>
                    </a:solidFill>
                  </a:rPr>
                  <a:t> </a:t>
                </a:r>
                <a:r>
                  <a:rPr lang="fr-FR" sz="2600" dirty="0" smtClean="0"/>
                  <a:t>n’est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jamais totale</a:t>
                </a:r>
                <a:r>
                  <a:rPr lang="fr-FR" sz="2600" dirty="0"/>
                  <a:t>, </a:t>
                </a:r>
                <a:endParaRPr lang="fr-FR" sz="2600" dirty="0" smtClean="0"/>
              </a:p>
              <a:p>
                <a:pPr marL="0" indent="0">
                  <a:buNone/>
                </a:pPr>
                <a:r>
                  <a:rPr lang="fr-FR" sz="2600" dirty="0" smtClean="0"/>
                  <a:t>mais </a:t>
                </a:r>
                <a:r>
                  <a:rPr lang="fr-FR" sz="2600" dirty="0"/>
                  <a:t>on </a:t>
                </a:r>
                <a:r>
                  <a:rPr lang="fr-FR" sz="2600" dirty="0" smtClean="0"/>
                  <a:t>considère que </a:t>
                </a:r>
                <a:r>
                  <a:rPr lang="fr-FR" sz="2600" dirty="0">
                    <a:solidFill>
                      <a:srgbClr val="FFFD99"/>
                    </a:solidFill>
                  </a:rPr>
                  <a:t>le </a:t>
                </a:r>
                <a:r>
                  <a:rPr lang="fr-FR" sz="2600" b="1" dirty="0" smtClean="0">
                    <a:solidFill>
                      <a:srgbClr val="FFFD99"/>
                    </a:solidFill>
                  </a:rPr>
                  <a:t>nombre</a:t>
                </a:r>
              </a:p>
              <a:p>
                <a:pPr marL="0" indent="0">
                  <a:buNone/>
                </a:pPr>
                <a:r>
                  <a:rPr lang="fr-FR" sz="2600" b="1" dirty="0" smtClean="0">
                    <a:solidFill>
                      <a:srgbClr val="FFFD99"/>
                    </a:solidFill>
                  </a:rPr>
                  <a:t>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de photons </a:t>
                </a:r>
                <a:r>
                  <a:rPr lang="fr-FR" sz="2600" b="1" dirty="0" smtClean="0">
                    <a:solidFill>
                      <a:srgbClr val="FFFD99"/>
                    </a:solidFill>
                  </a:rPr>
                  <a:t>restants </a:t>
                </a:r>
                <a:r>
                  <a:rPr lang="fr-FR" sz="2600" b="1" dirty="0" smtClean="0"/>
                  <a:t>après</a:t>
                </a:r>
              </a:p>
              <a:p>
                <a:pPr marL="0" indent="0">
                  <a:buNone/>
                </a:pPr>
                <a:r>
                  <a:rPr lang="fr-FR" sz="2600" b="1" dirty="0" smtClean="0"/>
                  <a:t> </a:t>
                </a:r>
                <a:r>
                  <a:rPr lang="fr-FR" sz="2600" b="1" dirty="0"/>
                  <a:t>10xCDA </a:t>
                </a:r>
                <a:r>
                  <a:rPr lang="fr-FR" sz="2600" dirty="0"/>
                  <a:t>est </a:t>
                </a:r>
                <a:r>
                  <a:rPr lang="fr-FR" sz="2600" b="1" dirty="0">
                    <a:solidFill>
                      <a:srgbClr val="FFFD99"/>
                    </a:solidFill>
                  </a:rPr>
                  <a:t>négligeable</a:t>
                </a:r>
                <a:r>
                  <a:rPr lang="fr-FR" sz="2600" dirty="0"/>
                  <a:t>.</a:t>
                </a:r>
              </a:p>
              <a:p>
                <a:pPr marL="0" indent="0">
                  <a:buNone/>
                </a:pPr>
                <a:r>
                  <a:rPr lang="fr-FR" dirty="0"/>
                  <a:t> 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10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0064" y="1662924"/>
                <a:ext cx="11723250" cy="4970105"/>
              </a:xfrm>
              <a:blipFill rotWithShape="0">
                <a:blip r:embed="rId2"/>
                <a:stretch>
                  <a:fillRect l="-936" t="-233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924" y="3910147"/>
            <a:ext cx="3290346" cy="2550159"/>
          </a:xfrm>
          <a:prstGeom prst="rect">
            <a:avLst/>
          </a:prstGeom>
        </p:spPr>
      </p:pic>
      <p:pic>
        <p:nvPicPr>
          <p:cNvPr id="11" name="Picture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726" y="3091543"/>
            <a:ext cx="3771132" cy="336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83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937" y="584775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MÉCANISMES D’ATTÉNUATION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499" y="1189710"/>
            <a:ext cx="8614230" cy="283097"/>
          </a:xfr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771" y="1451132"/>
            <a:ext cx="8633687" cy="540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22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937" y="584775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MÉCANISMES D’ATTÉNUATION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8" y="1189710"/>
            <a:ext cx="8614230" cy="283097"/>
          </a:xfr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494" y="1472807"/>
            <a:ext cx="8639964" cy="167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8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937" y="584775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MÉCANISMES D’ATTÉNUATION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8" y="1361336"/>
            <a:ext cx="8614230" cy="264264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8" y="3932161"/>
            <a:ext cx="8614230" cy="2963358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8" y="1132558"/>
            <a:ext cx="8614230" cy="283097"/>
          </a:xfrm>
        </p:spPr>
      </p:pic>
    </p:spTree>
    <p:extLst>
      <p:ext uri="{BB962C8B-B14F-4D97-AF65-F5344CB8AC3E}">
        <p14:creationId xmlns:p14="http://schemas.microsoft.com/office/powerpoint/2010/main" val="206892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937" y="584775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MÉCANISMES D’ATTÉNUATION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90" y="1357766"/>
            <a:ext cx="10058400" cy="488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03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937" y="584775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MÉCANISMES D’ATTÉNUATION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537936" y="1314752"/>
            <a:ext cx="6980464" cy="5652105"/>
          </a:xfrm>
        </p:spPr>
        <p:txBody>
          <a:bodyPr anchor="t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i="1" u="sng" dirty="0" smtClean="0"/>
              <a:t>Autres types d’interaction</a:t>
            </a:r>
            <a:r>
              <a:rPr lang="fr-FR" sz="2400" i="1" dirty="0" smtClean="0"/>
              <a:t> 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i="1" dirty="0"/>
          </a:p>
          <a:p>
            <a:pPr lvl="0"/>
            <a:r>
              <a:rPr lang="fr-FR" sz="2800" b="1" u="sng" dirty="0">
                <a:solidFill>
                  <a:srgbClr val="FFFD99"/>
                </a:solidFill>
              </a:rPr>
              <a:t>Diffusion de Thomson-Rayleigh </a:t>
            </a:r>
            <a:endParaRPr lang="fr-FR" sz="2800" dirty="0">
              <a:solidFill>
                <a:srgbClr val="FFFD99"/>
              </a:solidFill>
            </a:endParaRPr>
          </a:p>
          <a:p>
            <a:pPr lvl="0">
              <a:buFont typeface="LucidaGrande" charset="0"/>
              <a:buChar char="→"/>
            </a:pPr>
            <a:r>
              <a:rPr lang="fr-FR" sz="2800" dirty="0" smtClean="0"/>
              <a:t> Simple </a:t>
            </a:r>
            <a:r>
              <a:rPr lang="fr-FR" sz="2800" b="1" dirty="0"/>
              <a:t>changement de direction</a:t>
            </a:r>
            <a:r>
              <a:rPr lang="fr-FR" sz="2800" dirty="0"/>
              <a:t> sans changement d’énergie (de longueur </a:t>
            </a:r>
            <a:r>
              <a:rPr lang="fr-FR" sz="2800" dirty="0" smtClean="0"/>
              <a:t>d’onde)</a:t>
            </a:r>
          </a:p>
          <a:p>
            <a:pPr lvl="0">
              <a:buFont typeface="LucidaGrande" charset="0"/>
              <a:buChar char="→"/>
            </a:pPr>
            <a:r>
              <a:rPr lang="fr-FR" sz="2800" b="1" dirty="0"/>
              <a:t> </a:t>
            </a:r>
            <a:r>
              <a:rPr lang="fr-FR" sz="2800" b="1" dirty="0" smtClean="0"/>
              <a:t>Important</a:t>
            </a:r>
            <a:r>
              <a:rPr lang="fr-FR" sz="2800" dirty="0" smtClean="0"/>
              <a:t> </a:t>
            </a:r>
            <a:r>
              <a:rPr lang="fr-FR" sz="2800" dirty="0"/>
              <a:t>pour les</a:t>
            </a:r>
            <a:r>
              <a:rPr lang="fr-FR" sz="2800" b="1" dirty="0"/>
              <a:t> photons peu énergétiques</a:t>
            </a:r>
            <a:r>
              <a:rPr lang="fr-FR" sz="2800" dirty="0"/>
              <a:t> (IR, visible, </a:t>
            </a:r>
            <a:r>
              <a:rPr lang="fr-FR" sz="2800" dirty="0" smtClean="0"/>
              <a:t>UV)</a:t>
            </a:r>
          </a:p>
          <a:p>
            <a:pPr lvl="0">
              <a:buFont typeface="LucidaGrande" charset="0"/>
              <a:buChar char="→"/>
            </a:pPr>
            <a:r>
              <a:rPr lang="fr-FR" sz="2800" b="1" dirty="0"/>
              <a:t> </a:t>
            </a:r>
            <a:r>
              <a:rPr lang="fr-FR" sz="2800" b="1" dirty="0" smtClean="0"/>
              <a:t>Négligeable</a:t>
            </a:r>
            <a:r>
              <a:rPr lang="fr-FR" sz="2800" dirty="0" smtClean="0"/>
              <a:t> </a:t>
            </a:r>
            <a:r>
              <a:rPr lang="fr-FR" sz="2800" dirty="0"/>
              <a:t>pour les </a:t>
            </a:r>
            <a:r>
              <a:rPr lang="fr-FR" sz="2800" b="1" dirty="0"/>
              <a:t>photons X et 𝛄</a:t>
            </a:r>
            <a:r>
              <a:rPr lang="fr-FR" sz="2800" dirty="0"/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i="1" dirty="0"/>
          </a:p>
        </p:txBody>
      </p:sp>
      <p:pic>
        <p:nvPicPr>
          <p:cNvPr id="7" name="Picture 10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606" y="1964327"/>
            <a:ext cx="3348793" cy="321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88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937" y="584775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MÉCANISMES D’ATTÉNUATION</a:t>
            </a:r>
            <a:endParaRPr lang="fr-FR" sz="2800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Espace réservé du contenu 5"/>
              <p:cNvSpPr>
                <a:spLocks noGrp="1"/>
              </p:cNvSpPr>
              <p:nvPr>
                <p:ph idx="1"/>
              </p:nvPr>
            </p:nvSpPr>
            <p:spPr>
              <a:xfrm>
                <a:off x="537936" y="1314752"/>
                <a:ext cx="6791778" cy="5129591"/>
              </a:xfrm>
            </p:spPr>
            <p:txBody>
              <a:bodyPr anchor="t">
                <a:normAutofit lnSpcReduction="10000"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fr-FR" sz="2400" i="1" u="sng" dirty="0" smtClean="0"/>
                  <a:t>Autres types d’interaction</a:t>
                </a:r>
                <a:r>
                  <a:rPr lang="fr-FR" sz="2400" i="1" dirty="0" smtClean="0"/>
                  <a:t> 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fr-FR" sz="2400" i="1" dirty="0"/>
              </a:p>
              <a:p>
                <a:pPr lvl="0"/>
                <a:r>
                  <a:rPr lang="fr-FR" sz="2800" b="1" u="sng" dirty="0">
                    <a:solidFill>
                      <a:srgbClr val="FFFD99"/>
                    </a:solidFill>
                  </a:rPr>
                  <a:t>Création de paire ou matérialisation </a:t>
                </a:r>
                <a:endParaRPr lang="fr-FR" sz="2800" b="1" u="sng" dirty="0" smtClean="0">
                  <a:solidFill>
                    <a:srgbClr val="FFFD99"/>
                  </a:solidFill>
                </a:endParaRPr>
              </a:p>
              <a:p>
                <a:pPr lvl="0">
                  <a:buFont typeface="LucidaGrande" charset="0"/>
                  <a:buChar char="→"/>
                </a:pPr>
                <a:r>
                  <a:rPr lang="fr-FR" sz="2400" dirty="0" smtClean="0"/>
                  <a:t> Un </a:t>
                </a:r>
                <a:r>
                  <a:rPr lang="fr-FR" sz="2400" b="1" dirty="0">
                    <a:solidFill>
                      <a:srgbClr val="FFFD99"/>
                    </a:solidFill>
                  </a:rPr>
                  <a:t>photon très énergétique</a:t>
                </a:r>
                <a:r>
                  <a:rPr lang="fr-FR" sz="2400" dirty="0">
                    <a:solidFill>
                      <a:srgbClr val="FFFD99"/>
                    </a:solidFill>
                  </a:rPr>
                  <a:t> </a:t>
                </a:r>
                <a:r>
                  <a:rPr lang="fr-FR" sz="2400" dirty="0"/>
                  <a:t>passant </a:t>
                </a:r>
                <a:r>
                  <a:rPr lang="fr-FR" sz="2400" b="1" dirty="0">
                    <a:solidFill>
                      <a:srgbClr val="FFFD99"/>
                    </a:solidFill>
                  </a:rPr>
                  <a:t>à proximité d’un noyau</a:t>
                </a:r>
                <a:r>
                  <a:rPr lang="fr-FR" sz="2400" dirty="0"/>
                  <a:t> voit son </a:t>
                </a:r>
                <a:r>
                  <a:rPr lang="fr-FR" sz="2400" b="1" dirty="0">
                    <a:solidFill>
                      <a:srgbClr val="FFFD99"/>
                    </a:solidFill>
                  </a:rPr>
                  <a:t>énergie transformée en 2 particules</a:t>
                </a:r>
                <a:r>
                  <a:rPr lang="fr-FR" sz="2400" dirty="0"/>
                  <a:t> (un électron et un positon). </a:t>
                </a:r>
              </a:p>
              <a:p>
                <a:pPr lvl="0">
                  <a:buFont typeface="LucidaGrande" charset="0"/>
                  <a:buChar char="→"/>
                </a:pPr>
                <a:r>
                  <a:rPr lang="en-US" sz="2400" dirty="0" smtClean="0"/>
                  <a:t> La </a:t>
                </a:r>
                <a:r>
                  <a:rPr lang="en-US" sz="2400" dirty="0" err="1"/>
                  <a:t>probabilité</a:t>
                </a:r>
                <a:r>
                  <a:rPr lang="en-US" sz="2400" dirty="0"/>
                  <a:t> de </a:t>
                </a:r>
                <a:r>
                  <a:rPr lang="en-US" sz="2400" dirty="0" err="1"/>
                  <a:t>création</a:t>
                </a:r>
                <a:r>
                  <a:rPr lang="en-US" sz="2400" dirty="0"/>
                  <a:t> de </a:t>
                </a:r>
                <a:r>
                  <a:rPr lang="en-US" sz="2400" dirty="0" err="1"/>
                  <a:t>paire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</a:rPr>
                      <m:t>𝜋</m:t>
                    </m:r>
                  </m:oMath>
                </a14:m>
                <a:r>
                  <a:rPr lang="en-US" sz="2400" dirty="0"/>
                  <a:t> : </a:t>
                </a:r>
                <a:endParaRPr lang="en-US" sz="2400" dirty="0" smtClean="0"/>
              </a:p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rgbClr val="FFFD99"/>
                          </a:solidFill>
                          <a:latin typeface="Cambria Math" charset="0"/>
                        </a:rPr>
                        <m:t>𝑵</m:t>
                      </m:r>
                      <m:d>
                        <m:dPr>
                          <m:ctrlPr>
                            <a:rPr lang="fr-FR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  <m:t>𝒙</m:t>
                          </m:r>
                        </m:e>
                      </m:d>
                      <m:r>
                        <a:rPr lang="en-US" sz="2400" b="1" i="1">
                          <a:solidFill>
                            <a:srgbClr val="FFFD99"/>
                          </a:solidFill>
                          <a:latin typeface="Cambria Math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FFFD99"/>
                          </a:solidFill>
                          <a:latin typeface="Cambria Math" charset="0"/>
                        </a:rPr>
                        <m:t>𝑵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  <m:t>𝟎</m:t>
                          </m:r>
                        </m:e>
                      </m:d>
                      <m:sSup>
                        <m:sSupPr>
                          <m:ctrlPr>
                            <a:rPr lang="fr-FR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  <m:t>𝒆</m:t>
                          </m:r>
                        </m:e>
                        <m:sup>
                          <m:r>
                            <a:rPr lang="en-US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  <m:t>𝝅</m:t>
                          </m:r>
                          <m:r>
                            <a:rPr lang="en-US" sz="2400" b="1" i="1">
                              <a:solidFill>
                                <a:srgbClr val="FFFD99"/>
                              </a:solidFill>
                              <a:latin typeface="Cambria Math" charset="0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lang="fr-FR" sz="2400" b="1" dirty="0" smtClean="0">
                  <a:solidFill>
                    <a:srgbClr val="FFFD99"/>
                  </a:solidFill>
                </a:endParaRPr>
              </a:p>
              <a:p>
                <a:pPr lvl="0">
                  <a:buFont typeface="LucidaGrande" charset="0"/>
                  <a:buChar char="→"/>
                </a:pPr>
                <a:r>
                  <a:rPr lang="fr-FR" sz="2400" b="1" dirty="0" smtClean="0"/>
                  <a:t> </a:t>
                </a:r>
                <a:r>
                  <a:rPr lang="fr-FR" sz="2400" b="1" dirty="0" smtClean="0">
                    <a:solidFill>
                      <a:srgbClr val="FFFD99"/>
                    </a:solidFill>
                  </a:rPr>
                  <a:t>Seuil de 1,022 MeV</a:t>
                </a:r>
                <a:r>
                  <a:rPr lang="fr-FR" sz="2400" dirty="0" smtClean="0">
                    <a:solidFill>
                      <a:srgbClr val="FFFD99"/>
                    </a:solidFill>
                  </a:rPr>
                  <a:t> </a:t>
                </a:r>
                <a:r>
                  <a:rPr lang="fr-FR" sz="2400" dirty="0" smtClean="0"/>
                  <a:t>(=énergie minimale du photon) correspondant à l’énergie équivalente à la masse des deux particules. </a:t>
                </a:r>
                <a:r>
                  <a:rPr lang="fr-FR" sz="2400" dirty="0" smtClean="0">
                    <a:solidFill>
                      <a:srgbClr val="FFFD99"/>
                    </a:solidFill>
                  </a:rPr>
                  <a:t>Quand</a:t>
                </a:r>
                <a:r>
                  <a:rPr lang="fr-FR" sz="2400" b="1" dirty="0" smtClean="0">
                    <a:solidFill>
                      <a:srgbClr val="FFFD99"/>
                    </a:solidFill>
                  </a:rPr>
                  <a:t> l’énergie du photon augmente</a:t>
                </a:r>
                <a:r>
                  <a:rPr lang="fr-FR" sz="2400" dirty="0" smtClean="0">
                    <a:solidFill>
                      <a:srgbClr val="FFFD99"/>
                    </a:solidFill>
                  </a:rPr>
                  <a:t> au-delà de ce seuil, </a:t>
                </a:r>
                <a:r>
                  <a:rPr lang="fr-FR" sz="2400" b="1" dirty="0" smtClean="0">
                    <a:solidFill>
                      <a:srgbClr val="FFFD99"/>
                    </a:solidFill>
                  </a:rPr>
                  <a:t>la probabilité augmente</a:t>
                </a:r>
                <a:r>
                  <a:rPr lang="fr-FR" sz="2400" dirty="0" smtClean="0">
                    <a:solidFill>
                      <a:srgbClr val="FFFD99"/>
                    </a:solidFill>
                  </a:rPr>
                  <a:t> également.</a:t>
                </a:r>
              </a:p>
            </p:txBody>
          </p:sp>
        </mc:Choice>
        <mc:Fallback xmlns="">
          <p:sp>
            <p:nvSpPr>
              <p:cNvPr id="6" name="Espace réservé du contenu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7936" y="1314752"/>
                <a:ext cx="6791778" cy="5129591"/>
              </a:xfrm>
              <a:blipFill rotWithShape="0">
                <a:blip r:embed="rId2"/>
                <a:stretch>
                  <a:fillRect l="-1616" t="-1665" r="-116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10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317" y="697261"/>
            <a:ext cx="3877052" cy="262651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9" name="Picture 10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317" y="3436257"/>
            <a:ext cx="3877052" cy="311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1141096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C.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Importance relative des mécanismes d’interactions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879" y="452143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280064" y="1662924"/>
            <a:ext cx="11723250" cy="4970105"/>
          </a:xfrm>
        </p:spPr>
        <p:txBody>
          <a:bodyPr anchor="t">
            <a:normAutofit/>
          </a:bodyPr>
          <a:lstStyle/>
          <a:p>
            <a:pPr marL="0" lvl="0" indent="0">
              <a:buNone/>
            </a:pPr>
            <a:r>
              <a:rPr lang="fr-FR" sz="2400" i="1" u="sng" dirty="0" smtClean="0"/>
              <a:t>1) Selon l’énergie</a:t>
            </a:r>
            <a:r>
              <a:rPr lang="fr-FR" sz="2400" i="1" dirty="0" smtClean="0"/>
              <a:t> :</a:t>
            </a:r>
            <a:endParaRPr lang="fr-FR" sz="2400" i="1" dirty="0"/>
          </a:p>
          <a:p>
            <a:pPr marL="0" indent="0">
              <a:buNone/>
            </a:pPr>
            <a:endParaRPr lang="fr-FR" sz="2400" dirty="0" smtClean="0"/>
          </a:p>
        </p:txBody>
      </p:sp>
      <p:pic>
        <p:nvPicPr>
          <p:cNvPr id="9" name="Picture 10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275" y="2235175"/>
            <a:ext cx="5667450" cy="431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1141096"/>
            <a:ext cx="10131425" cy="533400"/>
          </a:xfrm>
        </p:spPr>
        <p:txBody>
          <a:bodyPr>
            <a:norm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C.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Importance relative des mécanismes d’interactions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879" y="452143"/>
            <a:ext cx="8958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/>
              <a:t>III. </a:t>
            </a:r>
            <a:r>
              <a:rPr lang="fr-FR" sz="3200" b="1" u="sng" dirty="0"/>
              <a:t>INTERACTIONS DES PHOTONS AVEC LA MATIÈRE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280064" y="1662924"/>
            <a:ext cx="11723250" cy="4970105"/>
          </a:xfrm>
        </p:spPr>
        <p:txBody>
          <a:bodyPr anchor="t">
            <a:normAutofit/>
          </a:bodyPr>
          <a:lstStyle/>
          <a:p>
            <a:pPr marL="0" lvl="0" indent="0">
              <a:buNone/>
            </a:pPr>
            <a:r>
              <a:rPr lang="fr-FR" sz="2400" i="1" u="sng" dirty="0" smtClean="0"/>
              <a:t>2) Selon le milieu</a:t>
            </a:r>
            <a:r>
              <a:rPr lang="fr-FR" sz="2400" i="1" dirty="0" smtClean="0"/>
              <a:t> :</a:t>
            </a:r>
          </a:p>
          <a:p>
            <a:pPr marL="0" indent="0">
              <a:buNone/>
            </a:pPr>
            <a:endParaRPr lang="fr-FR" sz="2400" dirty="0" smtClean="0"/>
          </a:p>
        </p:txBody>
      </p:sp>
      <p:pic>
        <p:nvPicPr>
          <p:cNvPr id="7" name="Picture 10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355" y="2202892"/>
            <a:ext cx="6913291" cy="405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0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INTERACTIONS ÉLÉMENTAIRES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21810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400" b="1" u="sng" dirty="0" smtClean="0"/>
              <a:t>PLAN</a:t>
            </a:r>
            <a:endParaRPr lang="fr-FR" sz="4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RAYONNEMENTS IONISANTS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INTERACTIONS ÉLÉMENTAIRES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dirty="0" smtClean="0"/>
              <a:t> INTERACTIONS DES PHOTONS AVEC LA MATIÈRE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3200" b="1" u="sng" dirty="0" smtClean="0">
                <a:solidFill>
                  <a:srgbClr val="FFFD99"/>
                </a:solidFill>
              </a:rPr>
              <a:t> INTERACTIONS DES PARTICULES</a:t>
            </a:r>
          </a:p>
        </p:txBody>
      </p:sp>
    </p:spTree>
    <p:extLst>
      <p:ext uri="{BB962C8B-B14F-4D97-AF65-F5344CB8AC3E}">
        <p14:creationId xmlns:p14="http://schemas.microsoft.com/office/powerpoint/2010/main" val="20507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/>
              <a:t>Les neutrons (non chargés) interagissent par </a:t>
            </a:r>
            <a:r>
              <a:rPr lang="fr-FR" sz="3200" b="1" dirty="0">
                <a:solidFill>
                  <a:srgbClr val="FFFD99"/>
                </a:solidFill>
              </a:rPr>
              <a:t>choc direct</a:t>
            </a:r>
            <a:r>
              <a:rPr lang="fr-FR" sz="3200" dirty="0">
                <a:solidFill>
                  <a:srgbClr val="FFFD99"/>
                </a:solidFill>
              </a:rPr>
              <a:t> </a:t>
            </a:r>
            <a:r>
              <a:rPr lang="fr-FR" sz="3200" dirty="0"/>
              <a:t>avec les </a:t>
            </a:r>
            <a:r>
              <a:rPr lang="fr-FR" sz="3200" b="1" dirty="0">
                <a:solidFill>
                  <a:srgbClr val="FFFD99"/>
                </a:solidFill>
              </a:rPr>
              <a:t>noyaux</a:t>
            </a:r>
            <a:r>
              <a:rPr lang="fr-FR" sz="3200" dirty="0"/>
              <a:t>. </a:t>
            </a:r>
            <a:endParaRPr lang="fr-FR" sz="3200" dirty="0" smtClean="0"/>
          </a:p>
          <a:p>
            <a:pPr marL="0" indent="0">
              <a:buNone/>
            </a:pPr>
            <a:r>
              <a:rPr lang="fr-FR" sz="3200" dirty="0" smtClean="0"/>
              <a:t>La </a:t>
            </a:r>
            <a:r>
              <a:rPr lang="fr-FR" sz="3200" b="1" dirty="0">
                <a:solidFill>
                  <a:srgbClr val="FFFD99"/>
                </a:solidFill>
              </a:rPr>
              <a:t>probabilité d’interaction</a:t>
            </a:r>
            <a:r>
              <a:rPr lang="fr-FR" sz="3200" dirty="0">
                <a:solidFill>
                  <a:srgbClr val="FFFD99"/>
                </a:solidFill>
              </a:rPr>
              <a:t> </a:t>
            </a:r>
            <a:r>
              <a:rPr lang="fr-FR" sz="3200" dirty="0"/>
              <a:t>est </a:t>
            </a:r>
            <a:r>
              <a:rPr lang="fr-FR" sz="3200" b="1" dirty="0">
                <a:solidFill>
                  <a:srgbClr val="FFFD99"/>
                </a:solidFill>
              </a:rPr>
              <a:t>faible</a:t>
            </a:r>
            <a:r>
              <a:rPr lang="fr-FR" sz="3200" dirty="0"/>
              <a:t> car le diamètre d’un noyau par rapport à l’atome est très faible. Les neutrons sont donc très </a:t>
            </a:r>
            <a:r>
              <a:rPr lang="fr-FR" sz="3200" b="1" dirty="0">
                <a:solidFill>
                  <a:srgbClr val="FFFD99"/>
                </a:solidFill>
              </a:rPr>
              <a:t>pénétrants</a:t>
            </a:r>
            <a:r>
              <a:rPr lang="fr-FR" sz="3200" dirty="0"/>
              <a:t> (interagissent peu). </a:t>
            </a: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7536" y="1630121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>
                <a:solidFill>
                  <a:srgbClr val="FFFD99"/>
                </a:solidFill>
                <a:latin typeface="+mn-lt"/>
              </a:rPr>
              <a:t>A</a:t>
            </a: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INTERACTIONS DES NEUTRONS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44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4544" y="2214896"/>
            <a:ext cx="11520713" cy="4331047"/>
          </a:xfrm>
          <a:noFill/>
        </p:spPr>
        <p:txBody>
          <a:bodyPr>
            <a:normAutofit lnSpcReduction="10000"/>
          </a:bodyPr>
          <a:lstStyle/>
          <a:p>
            <a:pPr lvl="0"/>
            <a:r>
              <a:rPr lang="fr-FR" sz="2400" b="1" u="sng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Les neutrons rapides (d’énergie cinétique </a:t>
            </a:r>
            <a:r>
              <a:rPr lang="fr-FR" sz="2400" b="1" u="sng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élevée)</a:t>
            </a:r>
            <a:endParaRPr lang="fr-FR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lvl="0" indent="0">
              <a:buNone/>
            </a:pPr>
            <a:r>
              <a:rPr lang="fr-FR" sz="2400" dirty="0" smtClean="0"/>
              <a:t>Dans </a:t>
            </a:r>
            <a:r>
              <a:rPr lang="fr-FR" sz="2400" dirty="0"/>
              <a:t>les </a:t>
            </a:r>
            <a:r>
              <a:rPr lang="fr-FR" sz="2400" b="1" dirty="0">
                <a:solidFill>
                  <a:srgbClr val="FFFD99"/>
                </a:solidFill>
              </a:rPr>
              <a:t>milieux riches en hydrogène</a:t>
            </a:r>
            <a:r>
              <a:rPr lang="fr-FR" sz="2400" dirty="0">
                <a:solidFill>
                  <a:srgbClr val="FFFD99"/>
                </a:solidFill>
              </a:rPr>
              <a:t> </a:t>
            </a:r>
            <a:r>
              <a:rPr lang="fr-FR" sz="2400" dirty="0"/>
              <a:t>(la masse du noyau est proche de celle du neutron), le </a:t>
            </a:r>
            <a:r>
              <a:rPr lang="fr-FR" sz="2400" b="1" dirty="0">
                <a:solidFill>
                  <a:srgbClr val="FFFD99"/>
                </a:solidFill>
              </a:rPr>
              <a:t>transfert d’énergie</a:t>
            </a:r>
            <a:r>
              <a:rPr lang="fr-FR" sz="2400" dirty="0">
                <a:solidFill>
                  <a:srgbClr val="FFFD99"/>
                </a:solidFill>
              </a:rPr>
              <a:t> </a:t>
            </a:r>
            <a:r>
              <a:rPr lang="fr-FR" sz="2400" dirty="0"/>
              <a:t>est </a:t>
            </a:r>
            <a:r>
              <a:rPr lang="fr-FR" sz="2400" b="1" dirty="0">
                <a:solidFill>
                  <a:srgbClr val="FFFD99"/>
                </a:solidFill>
              </a:rPr>
              <a:t>maximal</a:t>
            </a:r>
            <a:r>
              <a:rPr lang="fr-FR" sz="2400" dirty="0"/>
              <a:t>. Le </a:t>
            </a:r>
            <a:r>
              <a:rPr lang="fr-FR" sz="2400" b="1" dirty="0">
                <a:solidFill>
                  <a:srgbClr val="FFFD99"/>
                </a:solidFill>
              </a:rPr>
              <a:t>noyau H</a:t>
            </a:r>
            <a:r>
              <a:rPr lang="fr-FR" sz="2400" b="1" baseline="30000" dirty="0">
                <a:solidFill>
                  <a:srgbClr val="FFFD99"/>
                </a:solidFill>
              </a:rPr>
              <a:t>+</a:t>
            </a:r>
            <a:r>
              <a:rPr lang="fr-FR" sz="2400" dirty="0"/>
              <a:t> percuté est </a:t>
            </a:r>
            <a:r>
              <a:rPr lang="fr-FR" sz="2400" b="1" dirty="0">
                <a:solidFill>
                  <a:srgbClr val="FFFD99"/>
                </a:solidFill>
              </a:rPr>
              <a:t>expulsé</a:t>
            </a:r>
            <a:r>
              <a:rPr lang="fr-FR" sz="2400" dirty="0"/>
              <a:t> avec une énergie cinétique : c’est un </a:t>
            </a:r>
            <a:r>
              <a:rPr lang="fr-FR" sz="2400" b="1" dirty="0">
                <a:solidFill>
                  <a:srgbClr val="FFFD99"/>
                </a:solidFill>
              </a:rPr>
              <a:t>proton secondaire</a:t>
            </a:r>
            <a:r>
              <a:rPr lang="fr-FR" sz="2400" dirty="0">
                <a:solidFill>
                  <a:srgbClr val="FFFD99"/>
                </a:solidFill>
              </a:rPr>
              <a:t> </a:t>
            </a:r>
            <a:r>
              <a:rPr lang="fr-FR" sz="2400" dirty="0"/>
              <a:t>qui va alors provoquer des ionisations (les neutrons sont </a:t>
            </a:r>
            <a:r>
              <a:rPr lang="fr-FR" sz="2400" b="1" dirty="0"/>
              <a:t>indirectement ionisants</a:t>
            </a:r>
            <a:r>
              <a:rPr lang="fr-FR" sz="2400" dirty="0"/>
              <a:t>).</a:t>
            </a:r>
          </a:p>
          <a:p>
            <a:pPr marL="0" lvl="0" indent="0">
              <a:buNone/>
            </a:pPr>
            <a:r>
              <a:rPr lang="fr-FR" sz="2400" dirty="0"/>
              <a:t>Dans les </a:t>
            </a:r>
            <a:r>
              <a:rPr lang="fr-FR" sz="2400" b="1" dirty="0">
                <a:solidFill>
                  <a:srgbClr val="FFFD99"/>
                </a:solidFill>
              </a:rPr>
              <a:t>milieux composés de noyaux lourds</a:t>
            </a:r>
            <a:r>
              <a:rPr lang="fr-FR" sz="2400" dirty="0"/>
              <a:t>, les neutrons « rebondissent » sans perdre beaucoup d’énergie (</a:t>
            </a:r>
            <a:r>
              <a:rPr lang="fr-FR" sz="2400" b="1" dirty="0">
                <a:solidFill>
                  <a:srgbClr val="FFFD99"/>
                </a:solidFill>
              </a:rPr>
              <a:t>diffusion</a:t>
            </a:r>
            <a:r>
              <a:rPr lang="fr-FR" sz="2400" dirty="0"/>
              <a:t>). </a:t>
            </a:r>
            <a:r>
              <a:rPr lang="fr-FR" sz="2400" b="1" dirty="0"/>
              <a:t> </a:t>
            </a:r>
            <a:endParaRPr lang="fr-FR" sz="2400" dirty="0"/>
          </a:p>
          <a:p>
            <a:pPr lvl="0"/>
            <a:r>
              <a:rPr lang="fr-FR" sz="2400" b="1" u="sng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Les neutrons lents (d’énergie cinétique faible ou neutrons « thermiques »)</a:t>
            </a:r>
            <a:endParaRPr lang="fr-FR" sz="24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fr-FR" sz="2400" dirty="0"/>
              <a:t>Ils sont </a:t>
            </a:r>
            <a:r>
              <a:rPr lang="fr-FR" sz="2400" dirty="0">
                <a:solidFill>
                  <a:srgbClr val="FFFD99"/>
                </a:solidFill>
              </a:rPr>
              <a:t>absorbés par les noyaux</a:t>
            </a:r>
            <a:r>
              <a:rPr lang="fr-FR" sz="2400" dirty="0"/>
              <a:t> : capture nucléaire à l’origine de transformations radioactives (« </a:t>
            </a:r>
            <a:r>
              <a:rPr lang="fr-FR" sz="2400" dirty="0">
                <a:solidFill>
                  <a:srgbClr val="FFFD99"/>
                </a:solidFill>
              </a:rPr>
              <a:t>capture radiative</a:t>
            </a:r>
            <a:r>
              <a:rPr lang="fr-FR" sz="2400" dirty="0"/>
              <a:t> »). </a:t>
            </a:r>
          </a:p>
          <a:p>
            <a:endParaRPr lang="fr-FR" dirty="0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7536" y="1630121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>
                <a:solidFill>
                  <a:srgbClr val="FFFD99"/>
                </a:solidFill>
                <a:latin typeface="+mn-lt"/>
              </a:rPr>
              <a:t>A</a:t>
            </a: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INTERACTIONS DES NEUTRONS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222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7536" y="1630121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>
                <a:solidFill>
                  <a:srgbClr val="FFFD99"/>
                </a:solidFill>
                <a:latin typeface="+mn-lt"/>
              </a:rPr>
              <a:t>A</a:t>
            </a: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. </a:t>
            </a:r>
            <a:r>
              <a:rPr lang="fr-FR" sz="2800" b="1" u="sng" smtClean="0">
                <a:solidFill>
                  <a:srgbClr val="FFFD99"/>
                </a:solidFill>
                <a:latin typeface="+mn-lt"/>
              </a:rPr>
              <a:t>INTERACTIONS DES NEUTRONS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pic>
        <p:nvPicPr>
          <p:cNvPr id="6" name="Picture 107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007" y="2460853"/>
            <a:ext cx="7229986" cy="3649662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8519885" y="2748296"/>
            <a:ext cx="3164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09770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7536" y="1630121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INTERACTIONS DES PARTICULES POSITIVES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00482" y="2497350"/>
            <a:ext cx="6012766" cy="4498536"/>
          </a:xfrm>
        </p:spPr>
        <p:txBody>
          <a:bodyPr anchor="t">
            <a:normAutofit/>
          </a:bodyPr>
          <a:lstStyle/>
          <a:p>
            <a:r>
              <a:rPr lang="fr-FR" sz="2800" dirty="0"/>
              <a:t>Elles </a:t>
            </a:r>
            <a:r>
              <a:rPr lang="fr-FR" sz="2800" b="1" dirty="0">
                <a:solidFill>
                  <a:srgbClr val="FFFD99"/>
                </a:solidFill>
              </a:rPr>
              <a:t>interagissent avec</a:t>
            </a:r>
            <a:r>
              <a:rPr lang="fr-FR" sz="2800" dirty="0">
                <a:solidFill>
                  <a:srgbClr val="FFFD99"/>
                </a:solidFill>
              </a:rPr>
              <a:t> les </a:t>
            </a:r>
            <a:r>
              <a:rPr lang="fr-FR" sz="2800" b="1" dirty="0">
                <a:solidFill>
                  <a:srgbClr val="FFFD99"/>
                </a:solidFill>
              </a:rPr>
              <a:t>électrons </a:t>
            </a:r>
            <a:r>
              <a:rPr lang="fr-FR" sz="2800" dirty="0"/>
              <a:t>de la matière et </a:t>
            </a:r>
            <a:r>
              <a:rPr lang="fr-FR" sz="2800" dirty="0" smtClean="0"/>
              <a:t>sont </a:t>
            </a:r>
            <a:r>
              <a:rPr lang="fr-FR" sz="2800" b="1" dirty="0" smtClean="0">
                <a:solidFill>
                  <a:srgbClr val="FFFD99"/>
                </a:solidFill>
              </a:rPr>
              <a:t>directement ionisantes</a:t>
            </a:r>
          </a:p>
          <a:p>
            <a:r>
              <a:rPr lang="fr-FR" sz="2800" dirty="0">
                <a:solidFill>
                  <a:srgbClr val="FFFD99"/>
                </a:solidFill>
              </a:rPr>
              <a:t>Leur </a:t>
            </a:r>
            <a:r>
              <a:rPr lang="fr-FR" sz="2800" b="1" dirty="0">
                <a:solidFill>
                  <a:srgbClr val="FFFD99"/>
                </a:solidFill>
              </a:rPr>
              <a:t>masse</a:t>
            </a:r>
            <a:r>
              <a:rPr lang="fr-FR" sz="2800" dirty="0">
                <a:solidFill>
                  <a:srgbClr val="FFFD99"/>
                </a:solidFill>
              </a:rPr>
              <a:t> est </a:t>
            </a:r>
            <a:r>
              <a:rPr lang="fr-FR" sz="2800" b="1" dirty="0">
                <a:solidFill>
                  <a:srgbClr val="FFFD99"/>
                </a:solidFill>
              </a:rPr>
              <a:t>supérieure</a:t>
            </a:r>
            <a:r>
              <a:rPr lang="fr-FR" sz="2800" dirty="0">
                <a:solidFill>
                  <a:srgbClr val="FFFD99"/>
                </a:solidFill>
              </a:rPr>
              <a:t> à celle de l’</a:t>
            </a:r>
            <a:r>
              <a:rPr lang="fr-FR" sz="2800" b="1" dirty="0">
                <a:solidFill>
                  <a:srgbClr val="FFFD99"/>
                </a:solidFill>
              </a:rPr>
              <a:t>électron</a:t>
            </a:r>
            <a:r>
              <a:rPr lang="fr-FR" sz="2800" dirty="0">
                <a:solidFill>
                  <a:srgbClr val="FFFD99"/>
                </a:solidFill>
              </a:rPr>
              <a:t> </a:t>
            </a:r>
            <a:r>
              <a:rPr lang="fr-FR" sz="2800" dirty="0"/>
              <a:t>donc </a:t>
            </a:r>
            <a:r>
              <a:rPr lang="fr-FR" sz="2800" dirty="0" smtClean="0"/>
              <a:t>:</a:t>
            </a:r>
          </a:p>
          <a:p>
            <a:pPr lvl="1">
              <a:buFont typeface="LucidaGrande" charset="0"/>
              <a:buChar char="→"/>
            </a:pPr>
            <a:r>
              <a:rPr lang="fr-FR" sz="2400" dirty="0" smtClean="0"/>
              <a:t> transfert </a:t>
            </a:r>
            <a:r>
              <a:rPr lang="fr-FR" sz="2400" dirty="0"/>
              <a:t>d’énergie </a:t>
            </a:r>
            <a:r>
              <a:rPr lang="fr-FR" sz="2400" dirty="0" smtClean="0"/>
              <a:t>faible</a:t>
            </a:r>
          </a:p>
          <a:p>
            <a:pPr lvl="1">
              <a:buFont typeface="LucidaGrande" charset="0"/>
              <a:buChar char="→"/>
            </a:pPr>
            <a:r>
              <a:rPr lang="fr-FR" sz="2400" dirty="0" smtClean="0"/>
              <a:t> peu </a:t>
            </a:r>
            <a:r>
              <a:rPr lang="fr-FR" sz="2400" dirty="0"/>
              <a:t>de déviation : </a:t>
            </a:r>
            <a:r>
              <a:rPr lang="fr-FR" sz="2400" b="1" dirty="0"/>
              <a:t>trajectoire </a:t>
            </a:r>
            <a:r>
              <a:rPr lang="fr-FR" sz="2400" b="1" dirty="0" smtClean="0"/>
              <a:t>rectiligne</a:t>
            </a:r>
          </a:p>
          <a:p>
            <a:pPr lvl="1">
              <a:buFont typeface="LucidaGrande" charset="0"/>
              <a:buChar char="→"/>
            </a:pPr>
            <a:r>
              <a:rPr lang="fr-FR" sz="2400" dirty="0" smtClean="0"/>
              <a:t> peu </a:t>
            </a:r>
            <a:r>
              <a:rPr lang="fr-FR" sz="2400" dirty="0"/>
              <a:t>de fluctuations des trajectoires</a:t>
            </a:r>
          </a:p>
        </p:txBody>
      </p:sp>
      <p:pic>
        <p:nvPicPr>
          <p:cNvPr id="11" name="Picture 10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226" y="3024991"/>
            <a:ext cx="5522459" cy="3039246"/>
          </a:xfrm>
          <a:prstGeom prst="rect">
            <a:avLst/>
          </a:prstGeom>
        </p:spPr>
      </p:pic>
      <p:pic>
        <p:nvPicPr>
          <p:cNvPr id="12" name="Image 1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226" y="3024991"/>
            <a:ext cx="892404" cy="112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46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7536" y="1630121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INTERACTIONS DES PARTICULES POSITIVES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06829" y="2853267"/>
            <a:ext cx="7703457" cy="4832048"/>
          </a:xfrm>
        </p:spPr>
        <p:txBody>
          <a:bodyPr anchor="t">
            <a:noAutofit/>
          </a:bodyPr>
          <a:lstStyle/>
          <a:p>
            <a:pPr lvl="1">
              <a:buFont typeface="LucidaGrande" charset="0"/>
              <a:buChar char="→"/>
            </a:pPr>
            <a:r>
              <a:rPr lang="fr-FR" sz="2200" dirty="0" smtClean="0"/>
              <a:t> Leur </a:t>
            </a:r>
            <a:r>
              <a:rPr lang="fr-FR" sz="2200" b="1" dirty="0"/>
              <a:t>parcours</a:t>
            </a:r>
            <a:r>
              <a:rPr lang="fr-FR" sz="2200" dirty="0"/>
              <a:t> est </a:t>
            </a:r>
            <a:r>
              <a:rPr lang="fr-FR" sz="2200" b="1" dirty="0"/>
              <a:t>court</a:t>
            </a:r>
            <a:r>
              <a:rPr lang="fr-FR" sz="2200" dirty="0"/>
              <a:t> (à énergie égale par rapport aux électrons</a:t>
            </a:r>
            <a:r>
              <a:rPr lang="fr-FR" sz="2200" dirty="0" smtClean="0"/>
              <a:t>)</a:t>
            </a:r>
          </a:p>
          <a:p>
            <a:pPr lvl="1">
              <a:buFont typeface="LucidaGrande" charset="0"/>
              <a:buChar char="→"/>
            </a:pPr>
            <a:r>
              <a:rPr lang="fr-FR" sz="2400" dirty="0" smtClean="0"/>
              <a:t> Les </a:t>
            </a:r>
            <a:r>
              <a:rPr lang="fr-FR" sz="2400" b="1" dirty="0"/>
              <a:t>effets biologiques</a:t>
            </a:r>
            <a:r>
              <a:rPr lang="fr-FR" sz="2400" dirty="0"/>
              <a:t> sont importants (beaucoup d’ionisations</a:t>
            </a:r>
            <a:r>
              <a:rPr lang="fr-FR" sz="2400" dirty="0" smtClean="0"/>
              <a:t>)</a:t>
            </a:r>
          </a:p>
          <a:p>
            <a:pPr lvl="1">
              <a:buFont typeface="LucidaGrande" charset="0"/>
              <a:buChar char="→"/>
            </a:pPr>
            <a:r>
              <a:rPr lang="fr-FR" sz="2400" dirty="0" smtClean="0"/>
              <a:t> Elles </a:t>
            </a:r>
            <a:r>
              <a:rPr lang="fr-FR" sz="2400" dirty="0"/>
              <a:t>provoquent un maximum d’ionisations en fin de parcours appelé </a:t>
            </a:r>
            <a:r>
              <a:rPr lang="fr-FR" sz="2400" b="1" dirty="0"/>
              <a:t>pic de Bragg</a:t>
            </a:r>
            <a:r>
              <a:rPr lang="fr-FR" sz="2400" dirty="0"/>
              <a:t> (quand leur vitesse diminue, leur pouvoir d’arrêt augmente fortement). Après ce pic de Bragg, elles s’arrêtent complètement et il n’y a plus d’ionisations</a:t>
            </a:r>
          </a:p>
        </p:txBody>
      </p:sp>
      <p:pic>
        <p:nvPicPr>
          <p:cNvPr id="8" name="Picture 10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916" y="3002994"/>
            <a:ext cx="3693459" cy="28779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/>
              <p:cNvSpPr txBox="1"/>
              <p:nvPr/>
            </p:nvSpPr>
            <p:spPr>
              <a:xfrm>
                <a:off x="206829" y="2137530"/>
                <a:ext cx="10232571" cy="10411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charset="0"/>
                  <a:buChar char="•"/>
                </a:pPr>
                <a:r>
                  <a:rPr lang="fr-FR" sz="2800" dirty="0"/>
                  <a:t>Elles ont un </a:t>
                </a:r>
                <a:r>
                  <a:rPr lang="fr-FR" sz="2800" b="1" dirty="0">
                    <a:solidFill>
                      <a:srgbClr val="FFFD99"/>
                    </a:solidFill>
                  </a:rPr>
                  <a:t>pouvoir d’arrêt</a:t>
                </a:r>
                <a:r>
                  <a:rPr lang="fr-FR" sz="2800" dirty="0">
                    <a:solidFill>
                      <a:srgbClr val="FFFD99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800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charset="0"/>
                          </a:rPr>
                          <m:t>(</m:t>
                        </m:r>
                        <m:r>
                          <a:rPr lang="en-US" sz="2800" i="1">
                            <a:latin typeface="Cambria Math" charset="0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latin typeface="Cambria Math" charset="0"/>
                          </a:rPr>
                          <m:t>𝑥</m:t>
                        </m:r>
                      </m:sub>
                    </m:sSub>
                    <m:r>
                      <a:rPr lang="en-US" sz="2800" i="1">
                        <a:latin typeface="Cambria Math" charset="0"/>
                      </a:rPr>
                      <m:t>= </m:t>
                    </m:r>
                    <m:f>
                      <m:fPr>
                        <m:ctrlPr>
                          <a:rPr lang="fr-FR" sz="2800" i="1">
                            <a:latin typeface="Cambria Math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fr-FR" sz="2800">
                            <a:latin typeface="Cambria Math" charset="0"/>
                          </a:rPr>
                          <m:t>Δ</m:t>
                        </m:r>
                        <m:r>
                          <a:rPr lang="fr-FR" sz="2800" i="1">
                            <a:latin typeface="Cambria Math" charset="0"/>
                          </a:rPr>
                          <m:t>𝑇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fr-FR" sz="2800">
                            <a:latin typeface="Cambria Math" charset="0"/>
                          </a:rPr>
                          <m:t>Δ</m:t>
                        </m:r>
                        <m:r>
                          <a:rPr lang="fr-FR" sz="2800" i="1">
                            <a:latin typeface="Cambria Math" charset="0"/>
                          </a:rPr>
                          <m:t>𝑥</m:t>
                        </m:r>
                      </m:den>
                    </m:f>
                    <m:r>
                      <a:rPr lang="en-US" sz="2800" i="1">
                        <a:latin typeface="Cambria Math" charset="0"/>
                      </a:rPr>
                      <m:t>=</m:t>
                    </m:r>
                    <m:r>
                      <a:rPr lang="en-US" sz="2800" i="1">
                        <a:latin typeface="Cambria Math" charset="0"/>
                      </a:rPr>
                      <m:t>𝑘</m:t>
                    </m:r>
                    <m:f>
                      <m:fPr>
                        <m:ctrlPr>
                          <a:rPr lang="fr-FR" sz="2800" i="1">
                            <a:latin typeface="Cambria Math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fr-FR" sz="2800" i="1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charset="0"/>
                              </a:rPr>
                              <m:t>𝑍</m:t>
                            </m:r>
                          </m:e>
                          <m:sup>
                            <m:r>
                              <a:rPr lang="en-US" sz="2800" i="1">
                                <a:latin typeface="Cambria Math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fr-FR" sz="2800" i="1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charset="0"/>
                              </a:rPr>
                              <m:t>𝜐</m:t>
                            </m:r>
                          </m:e>
                          <m:sup>
                            <m:r>
                              <a:rPr lang="en-US" sz="2800" i="1">
                                <a:latin typeface="Cambria Math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dirty="0"/>
                  <a:t> ) </a:t>
                </a:r>
                <a:r>
                  <a:rPr lang="en-US" sz="2800" b="1" dirty="0" err="1">
                    <a:solidFill>
                      <a:srgbClr val="FFFD99"/>
                    </a:solidFill>
                  </a:rPr>
                  <a:t>très</a:t>
                </a:r>
                <a:r>
                  <a:rPr lang="en-US" sz="2800" b="1" dirty="0">
                    <a:solidFill>
                      <a:srgbClr val="FFFD99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FD99"/>
                    </a:solidFill>
                  </a:rPr>
                  <a:t>élevé</a:t>
                </a:r>
                <a:endParaRPr lang="en-US" sz="2800" b="1" dirty="0">
                  <a:solidFill>
                    <a:srgbClr val="FFFD99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6" name="ZoneText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829" y="2137530"/>
                <a:ext cx="10232571" cy="1041182"/>
              </a:xfrm>
              <a:prstGeom prst="rect">
                <a:avLst/>
              </a:prstGeom>
              <a:blipFill rotWithShape="0">
                <a:blip r:embed="rId3"/>
                <a:stretch>
                  <a:fillRect l="-107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133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7536" y="1630121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INTERACTIONS DES PARTICULES POSITIVES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85801" y="2352587"/>
            <a:ext cx="6023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i="1" u="sng" dirty="0" smtClean="0"/>
              <a:t>Application à la radiothérapie externe</a:t>
            </a:r>
            <a:r>
              <a:rPr lang="fr-FR" sz="2800" b="1" i="1" dirty="0" smtClean="0"/>
              <a:t> :</a:t>
            </a:r>
            <a:endParaRPr lang="fr-FR" sz="2800" b="1" u="sng" dirty="0"/>
          </a:p>
        </p:txBody>
      </p:sp>
      <p:pic>
        <p:nvPicPr>
          <p:cNvPr id="14" name="Picture 1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739" y="3064873"/>
            <a:ext cx="5238523" cy="2798898"/>
          </a:xfrm>
          <a:prstGeom prst="rect">
            <a:avLst/>
          </a:prstGeom>
        </p:spPr>
      </p:pic>
      <p:pic>
        <p:nvPicPr>
          <p:cNvPr id="15" name="Imag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200" y="3064873"/>
            <a:ext cx="2335062" cy="40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46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7536" y="1630121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B.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INTERACTIONS DES PARTICULES POSITIVES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85801" y="2352587"/>
            <a:ext cx="6023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i="1" u="sng" dirty="0" smtClean="0"/>
              <a:t>Application à la radiothérapie externe</a:t>
            </a:r>
            <a:r>
              <a:rPr lang="fr-FR" sz="2800" b="1" i="1" dirty="0" smtClean="0"/>
              <a:t> :</a:t>
            </a:r>
            <a:endParaRPr lang="fr-FR" sz="2800" b="1" u="sng" dirty="0"/>
          </a:p>
        </p:txBody>
      </p:sp>
      <p:sp>
        <p:nvSpPr>
          <p:cNvPr id="2" name="Rectangle 1"/>
          <p:cNvSpPr/>
          <p:nvPr/>
        </p:nvSpPr>
        <p:spPr>
          <a:xfrm>
            <a:off x="4151992" y="3278959"/>
            <a:ext cx="73433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i="1" u="sng" dirty="0">
                <a:latin typeface="Calibri" charset="0"/>
                <a:ea typeface="Calibri" charset="0"/>
                <a:cs typeface="Ayuthaya" charset="-34"/>
              </a:rPr>
              <a:t>Ex : </a:t>
            </a:r>
            <a:r>
              <a:rPr lang="fr-FR" sz="2400" i="1" u="sng" dirty="0" err="1">
                <a:latin typeface="Calibri" charset="0"/>
                <a:ea typeface="Calibri" charset="0"/>
                <a:cs typeface="Ayuthaya" charset="-34"/>
              </a:rPr>
              <a:t>protonthérapie</a:t>
            </a:r>
            <a:r>
              <a:rPr lang="fr-FR" sz="2400" i="1" u="sng" dirty="0">
                <a:latin typeface="Calibri" charset="0"/>
                <a:ea typeface="Calibri" charset="0"/>
                <a:cs typeface="Ayuthaya" charset="-34"/>
              </a:rPr>
              <a:t> des mélanomes de la choroïde :</a:t>
            </a:r>
            <a:endParaRPr lang="fr-FR" sz="2400" dirty="0">
              <a:latin typeface="Calibri" charset="0"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fr-FR" sz="2400" i="1" dirty="0">
                <a:latin typeface="Calibri" charset="0"/>
                <a:ea typeface="Calibri" charset="0"/>
                <a:cs typeface="Ayuthaya" charset="-34"/>
              </a:rPr>
              <a:t>Pour irradier cette tumeur sans toucher le nerf optique, sachant que la profondeur de l’œil est de 25 mm, on utilise des protons tels que le pic de Bragg est à 25 </a:t>
            </a:r>
            <a:r>
              <a:rPr lang="fr-FR" sz="2400" i="1" dirty="0" err="1">
                <a:latin typeface="Calibri" charset="0"/>
                <a:ea typeface="Calibri" charset="0"/>
                <a:cs typeface="Ayuthaya" charset="-34"/>
              </a:rPr>
              <a:t>mm.</a:t>
            </a:r>
            <a:r>
              <a:rPr lang="fr-FR" sz="2400" i="1" dirty="0">
                <a:latin typeface="Calibri" charset="0"/>
                <a:ea typeface="Calibri" charset="0"/>
                <a:cs typeface="Ayuthaya" charset="-34"/>
              </a:rPr>
              <a:t> L’essentiel de l’énergie va se déposer sur la tumeur à détruire et il n’y aura pas d’effet sur le nerf optique. </a:t>
            </a:r>
            <a:r>
              <a:rPr lang="fr-FR" sz="2400" u="sng" dirty="0">
                <a:latin typeface="Times" charset="0"/>
                <a:ea typeface="Calibri" charset="0"/>
                <a:cs typeface="Times" charset="0"/>
              </a:rPr>
              <a:t> </a:t>
            </a:r>
            <a:endParaRPr lang="fr-FR" sz="24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pic>
        <p:nvPicPr>
          <p:cNvPr id="9" name="Picture 11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3278959"/>
            <a:ext cx="3044370" cy="229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8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85801" y="1045346"/>
            <a:ext cx="609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atin typeface="+mn-lt"/>
              </a:rPr>
              <a:t>IV. </a:t>
            </a:r>
            <a:r>
              <a:rPr lang="fr-FR" sz="3200" b="1" u="sng" dirty="0">
                <a:latin typeface="+mn-lt"/>
              </a:rPr>
              <a:t>INTERACTIONS DES </a:t>
            </a:r>
            <a:r>
              <a:rPr lang="fr-FR" sz="3200" b="1" u="sng" dirty="0" smtClean="0">
                <a:latin typeface="+mn-lt"/>
              </a:rPr>
              <a:t>PARTICULES</a:t>
            </a:r>
            <a:endParaRPr lang="fr-FR" sz="3200" b="1" u="sng" dirty="0"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78164" y="1963950"/>
            <a:ext cx="10131425" cy="5334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defTabSz="914400">
              <a:spcBef>
                <a:spcPts val="0"/>
              </a:spcBef>
              <a:buFont typeface="+mj-lt"/>
              <a:buNone/>
            </a:pPr>
            <a:r>
              <a:rPr lang="fr-FR" sz="2800" b="1" dirty="0">
                <a:solidFill>
                  <a:srgbClr val="FFFD99"/>
                </a:solidFill>
                <a:latin typeface="+mn-lt"/>
              </a:rPr>
              <a:t>C</a:t>
            </a:r>
            <a:r>
              <a:rPr lang="fr-FR" sz="2800" b="1" dirty="0" smtClean="0">
                <a:solidFill>
                  <a:srgbClr val="FFFD99"/>
                </a:solidFill>
                <a:latin typeface="+mn-lt"/>
              </a:rPr>
              <a:t>. </a:t>
            </a:r>
            <a:r>
              <a:rPr lang="fr-FR" sz="2800" b="1" u="sng" dirty="0" smtClean="0">
                <a:solidFill>
                  <a:srgbClr val="FFFD99"/>
                </a:solidFill>
                <a:latin typeface="+mn-lt"/>
              </a:rPr>
              <a:t>INTERACTIONS DES ÉLECTRONS AVEC LA MATIÈRE</a:t>
            </a:r>
            <a:endParaRPr lang="fr-FR" sz="2800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1713" y="2861101"/>
            <a:ext cx="90569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Les électrons </a:t>
            </a:r>
            <a:r>
              <a:rPr lang="fr-FR" sz="2800" b="1" dirty="0"/>
              <a:t>interagissent </a:t>
            </a:r>
            <a:r>
              <a:rPr lang="fr-FR" sz="2800" b="1" dirty="0">
                <a:solidFill>
                  <a:srgbClr val="FFFD99"/>
                </a:solidFill>
              </a:rPr>
              <a:t>avec les autres électrons</a:t>
            </a:r>
            <a:r>
              <a:rPr lang="fr-FR" sz="2800" dirty="0">
                <a:solidFill>
                  <a:srgbClr val="FFFD99"/>
                </a:solidFill>
              </a:rPr>
              <a:t> </a:t>
            </a:r>
            <a:r>
              <a:rPr lang="fr-FR" sz="2800" dirty="0"/>
              <a:t>de la matière par des </a:t>
            </a:r>
            <a:r>
              <a:rPr lang="fr-FR" sz="2800" b="1" dirty="0">
                <a:solidFill>
                  <a:srgbClr val="FFFD99"/>
                </a:solidFill>
              </a:rPr>
              <a:t>interactions coulombiennes</a:t>
            </a:r>
            <a:r>
              <a:rPr lang="fr-FR" sz="2800" dirty="0">
                <a:solidFill>
                  <a:srgbClr val="FFFD99"/>
                </a:solidFill>
              </a:rPr>
              <a:t> </a:t>
            </a:r>
            <a:r>
              <a:rPr lang="fr-FR" sz="2800" dirty="0"/>
              <a:t>et dans ce cas, sont </a:t>
            </a:r>
            <a:r>
              <a:rPr lang="fr-FR" sz="2800" b="1" dirty="0">
                <a:solidFill>
                  <a:srgbClr val="FFFD99"/>
                </a:solidFill>
              </a:rPr>
              <a:t>directement ionisants</a:t>
            </a:r>
            <a:r>
              <a:rPr lang="fr-FR" sz="2800" dirty="0"/>
              <a:t>. </a:t>
            </a:r>
            <a:endParaRPr lang="fr-FR" sz="2800" dirty="0" smtClean="0"/>
          </a:p>
          <a:p>
            <a:r>
              <a:rPr lang="fr-FR" sz="2800" dirty="0" smtClean="0"/>
              <a:t>Mais </a:t>
            </a:r>
            <a:r>
              <a:rPr lang="fr-FR" sz="2800" dirty="0"/>
              <a:t>ils peuvent aussi interagir </a:t>
            </a:r>
            <a:r>
              <a:rPr lang="fr-FR" sz="2800" dirty="0">
                <a:solidFill>
                  <a:srgbClr val="FFFD99"/>
                </a:solidFill>
              </a:rPr>
              <a:t>avec les </a:t>
            </a:r>
            <a:r>
              <a:rPr lang="fr-FR" sz="2800" b="1" dirty="0">
                <a:solidFill>
                  <a:srgbClr val="FFFD99"/>
                </a:solidFill>
              </a:rPr>
              <a:t>noyaux</a:t>
            </a:r>
            <a:r>
              <a:rPr lang="fr-FR" sz="2800" dirty="0">
                <a:solidFill>
                  <a:srgbClr val="FFFD99"/>
                </a:solidFill>
              </a:rPr>
              <a:t>, chargés positivement </a:t>
            </a:r>
          </a:p>
        </p:txBody>
      </p:sp>
    </p:spTree>
    <p:extLst>
      <p:ext uri="{BB962C8B-B14F-4D97-AF65-F5344CB8AC3E}">
        <p14:creationId xmlns:p14="http://schemas.microsoft.com/office/powerpoint/2010/main" val="32202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672761" y="535598"/>
            <a:ext cx="27303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u="sng" dirty="0" smtClean="0">
                <a:solidFill>
                  <a:srgbClr val="FFFD99"/>
                </a:solidFill>
                <a:latin typeface="+mn-lt"/>
              </a:rPr>
              <a:t>CONCLUSION</a:t>
            </a:r>
            <a:endParaRPr lang="fr-FR" b="1" u="sng" dirty="0">
              <a:solidFill>
                <a:srgbClr val="FFFD99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0875" y="1443184"/>
            <a:ext cx="114517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fr-FR" sz="2400" dirty="0">
                <a:solidFill>
                  <a:srgbClr val="FFFD99"/>
                </a:solidFill>
              </a:rPr>
              <a:t>Lorsqu’ils traversent la matière, les rayonnements ionisants perdent progressivement leur énergie en y provoquant des ionisations. </a:t>
            </a:r>
          </a:p>
          <a:p>
            <a:pPr marL="342900" indent="-342900">
              <a:buFont typeface="Arial" charset="0"/>
              <a:buChar char="•"/>
            </a:pPr>
            <a:r>
              <a:rPr lang="fr-FR" sz="2400" dirty="0">
                <a:solidFill>
                  <a:srgbClr val="FFFD99"/>
                </a:solidFill>
              </a:rPr>
              <a:t>L’importance de ce transfert d’énergie dépend du type de rayonnement ionisant, de son énergie et des milieux traversés. </a:t>
            </a:r>
          </a:p>
        </p:txBody>
      </p:sp>
      <p:pic>
        <p:nvPicPr>
          <p:cNvPr id="7" name="Imag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714" y="3535359"/>
            <a:ext cx="5586095" cy="296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20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QCM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sz="3200" dirty="0" smtClean="0"/>
              <a:t>Soit </a:t>
            </a:r>
            <a:r>
              <a:rPr lang="fr-FR" sz="3200" dirty="0"/>
              <a:t>l’atome de Bore (Z=5). Les é</a:t>
            </a:r>
            <a:r>
              <a:rPr lang="fr-FR" sz="3200" dirty="0" smtClean="0"/>
              <a:t>nergies </a:t>
            </a:r>
            <a:r>
              <a:rPr lang="fr-FR" sz="3200" dirty="0"/>
              <a:t>de ses é</a:t>
            </a:r>
            <a:r>
              <a:rPr lang="fr-FR" sz="3200" dirty="0" smtClean="0"/>
              <a:t>lectrons </a:t>
            </a:r>
            <a:r>
              <a:rPr lang="fr-FR" sz="3200" dirty="0"/>
              <a:t>sont (en eV) : W</a:t>
            </a:r>
            <a:r>
              <a:rPr lang="fr-FR" sz="3200" baseline="-25000" dirty="0"/>
              <a:t>K</a:t>
            </a:r>
            <a:r>
              <a:rPr lang="fr-FR" sz="3200" dirty="0"/>
              <a:t> = -188 et W</a:t>
            </a:r>
            <a:r>
              <a:rPr lang="fr-FR" sz="3200" baseline="-25000" dirty="0"/>
              <a:t>L</a:t>
            </a:r>
            <a:r>
              <a:rPr lang="fr-FR" sz="3200" dirty="0"/>
              <a:t> = -7,3. Il subit une excitation avec passage d’un é</a:t>
            </a:r>
            <a:r>
              <a:rPr lang="fr-FR" sz="3200" dirty="0" smtClean="0"/>
              <a:t>lectron </a:t>
            </a:r>
            <a:r>
              <a:rPr lang="fr-FR" sz="3200" dirty="0"/>
              <a:t>de la couche K </a:t>
            </a:r>
            <a:r>
              <a:rPr lang="fr-FR" sz="3200" dirty="0" smtClean="0"/>
              <a:t>à la </a:t>
            </a:r>
            <a:r>
              <a:rPr lang="fr-FR" sz="3200" dirty="0"/>
              <a:t>couche L. Il se </a:t>
            </a:r>
            <a:r>
              <a:rPr lang="fr-FR" sz="3200" dirty="0" smtClean="0"/>
              <a:t>désexcite </a:t>
            </a:r>
            <a:r>
              <a:rPr lang="fr-FR" sz="3200" dirty="0"/>
              <a:t>par é</a:t>
            </a:r>
            <a:r>
              <a:rPr lang="fr-FR" sz="3200" dirty="0" smtClean="0"/>
              <a:t>mission </a:t>
            </a:r>
            <a:r>
              <a:rPr lang="fr-FR" sz="3200" dirty="0"/>
              <a:t>d’un é</a:t>
            </a:r>
            <a:r>
              <a:rPr lang="fr-FR" sz="3200" dirty="0" smtClean="0"/>
              <a:t>lectron </a:t>
            </a:r>
            <a:r>
              <a:rPr lang="fr-FR" sz="3200" dirty="0"/>
              <a:t>Auger. Quelle est </a:t>
            </a:r>
            <a:r>
              <a:rPr lang="fr-FR" sz="3200" dirty="0" smtClean="0"/>
              <a:t>l’</a:t>
            </a:r>
            <a:r>
              <a:rPr lang="fr-FR" sz="3200" dirty="0"/>
              <a:t>é</a:t>
            </a:r>
            <a:r>
              <a:rPr lang="fr-FR" sz="3200" dirty="0" smtClean="0"/>
              <a:t>nergie cinétique </a:t>
            </a:r>
            <a:r>
              <a:rPr lang="fr-FR" sz="3200" dirty="0" err="1"/>
              <a:t>T</a:t>
            </a:r>
            <a:r>
              <a:rPr lang="fr-FR" sz="3200" dirty="0"/>
              <a:t> de cet é</a:t>
            </a:r>
            <a:r>
              <a:rPr lang="fr-FR" sz="3200" dirty="0" smtClean="0"/>
              <a:t>lectron ?</a:t>
            </a:r>
          </a:p>
          <a:p>
            <a:pPr marL="0" indent="0">
              <a:buNone/>
            </a:pPr>
            <a:r>
              <a:rPr lang="fr-FR" sz="3200" dirty="0" smtClean="0"/>
              <a:t> </a:t>
            </a:r>
          </a:p>
          <a:p>
            <a:pPr marL="0" indent="0">
              <a:buNone/>
            </a:pPr>
            <a:r>
              <a:rPr lang="fi-FI" sz="3200" dirty="0" smtClean="0"/>
              <a:t>A) </a:t>
            </a:r>
            <a:r>
              <a:rPr lang="fi-FI" sz="3200" dirty="0"/>
              <a:t>173,4 </a:t>
            </a:r>
            <a:r>
              <a:rPr lang="fi-FI" sz="3200" dirty="0" smtClean="0"/>
              <a:t>          B) </a:t>
            </a:r>
            <a:r>
              <a:rPr lang="fi-FI" sz="3200" dirty="0"/>
              <a:t>180,7 </a:t>
            </a:r>
            <a:r>
              <a:rPr lang="fi-FI" sz="3200" dirty="0" smtClean="0"/>
              <a:t>            C) </a:t>
            </a:r>
            <a:r>
              <a:rPr lang="fi-FI" sz="3200" dirty="0"/>
              <a:t>188 </a:t>
            </a:r>
            <a:r>
              <a:rPr lang="fi-FI" sz="3200" dirty="0" smtClean="0"/>
              <a:t>       D) </a:t>
            </a:r>
            <a:r>
              <a:rPr lang="fi-FI" sz="3200" dirty="0"/>
              <a:t>195,3 </a:t>
            </a:r>
            <a:r>
              <a:rPr lang="fi-FI" sz="3200" dirty="0" smtClean="0"/>
              <a:t>           E) </a:t>
            </a:r>
            <a:r>
              <a:rPr lang="fi-FI" sz="3200" dirty="0"/>
              <a:t>202,6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457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 smtClean="0"/>
              <a:t>QCM</a:t>
            </a:r>
            <a:endParaRPr lang="fr-FR" sz="40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496" y="1920311"/>
            <a:ext cx="7411009" cy="4439775"/>
          </a:xfrm>
        </p:spPr>
      </p:pic>
    </p:spTree>
    <p:extLst>
      <p:ext uri="{BB962C8B-B14F-4D97-AF65-F5344CB8AC3E}">
        <p14:creationId xmlns:p14="http://schemas.microsoft.com/office/powerpoint/2010/main" val="192303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solidFill>
                  <a:srgbClr val="FFFD99"/>
                </a:solidFill>
              </a:rPr>
              <a:t>Merci pour votre attention</a:t>
            </a:r>
            <a:endParaRPr lang="fr-FR" sz="4400" dirty="0">
              <a:solidFill>
                <a:srgbClr val="FFFD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02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éleste">
  <a:themeElements>
    <a:clrScheme name="Céleste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élest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élest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1028</TotalTime>
  <Words>1335</Words>
  <Application>Microsoft Macintosh PowerPoint</Application>
  <PresentationFormat>Grand écran</PresentationFormat>
  <Paragraphs>210</Paragraphs>
  <Slides>45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55" baseType="lpstr">
      <vt:lpstr>Ayuthaya</vt:lpstr>
      <vt:lpstr>Calibri</vt:lpstr>
      <vt:lpstr>Calibri Light</vt:lpstr>
      <vt:lpstr>Cambria Math</vt:lpstr>
      <vt:lpstr>LucidaGrande</vt:lpstr>
      <vt:lpstr>Times</vt:lpstr>
      <vt:lpstr>Times New Roman</vt:lpstr>
      <vt:lpstr>Wingdings</vt:lpstr>
      <vt:lpstr>Arial</vt:lpstr>
      <vt:lpstr>Céleste</vt:lpstr>
      <vt:lpstr>INTERACTIONS DES RAYONNEMENTS IONISANTS AVEC LA MATIÈRE</vt:lpstr>
      <vt:lpstr>INTRODUCTION</vt:lpstr>
      <vt:lpstr>PLAN</vt:lpstr>
      <vt:lpstr>PLAN</vt:lpstr>
      <vt:lpstr>A. RAYONNEMENTS IONISANTS</vt:lpstr>
      <vt:lpstr>B. Rayonnements directement et indirectement ionisants</vt:lpstr>
      <vt:lpstr>B. Rayonnements directement et indirectement ionisants (SUITE)</vt:lpstr>
      <vt:lpstr>C. Caractère ionisant des rayonnements électromagnétiques </vt:lpstr>
      <vt:lpstr>Présentation PowerPoint</vt:lpstr>
      <vt:lpstr>PLAN</vt:lpstr>
      <vt:lpstr>PLAN</vt:lpstr>
      <vt:lpstr>II. INTERACTIONS ÉLÉMENTAIRES </vt:lpstr>
      <vt:lpstr>Présentation PowerPoint</vt:lpstr>
      <vt:lpstr>Présentation PowerPoint</vt:lpstr>
      <vt:lpstr>Présentation PowerPoint</vt:lpstr>
      <vt:lpstr>Présentation PowerPoint</vt:lpstr>
      <vt:lpstr>PLAN</vt:lpstr>
      <vt:lpstr>PLAN</vt:lpstr>
      <vt:lpstr>Loi d’atténuation des photons dans la matière</vt:lpstr>
      <vt:lpstr>Loi d’atténuation des photons dans la matière</vt:lpstr>
      <vt:lpstr>Loi d’atténuation des photons dans la matière</vt:lpstr>
      <vt:lpstr>Loi d’atténuation des photons dans la matière</vt:lpstr>
      <vt:lpstr>Loi d’atténuation des photons dans la matière</vt:lpstr>
      <vt:lpstr>B. MÉCANISMES D’ATTÉNUATION</vt:lpstr>
      <vt:lpstr>B. MÉCANISMES D’ATTÉNUATION</vt:lpstr>
      <vt:lpstr>B. MÉCANISMES D’ATTÉNUATION</vt:lpstr>
      <vt:lpstr>B. MÉCANISMES D’ATTÉNUATION</vt:lpstr>
      <vt:lpstr>B. MÉCANISMES D’ATTÉNUATION</vt:lpstr>
      <vt:lpstr>B. MÉCANISMES D’ATTÉNUATION</vt:lpstr>
      <vt:lpstr>C. Importance relative des mécanismes d’interactions</vt:lpstr>
      <vt:lpstr>C. Importance relative des mécanismes d’interactions</vt:lpstr>
      <vt:lpstr>PLAN</vt:lpstr>
      <vt:lpstr>PLAN</vt:lpstr>
      <vt:lpstr>IV. INTERACTIONS DES PARTICULES</vt:lpstr>
      <vt:lpstr>IV. INTERACTIONS DES PARTICULES</vt:lpstr>
      <vt:lpstr>IV. INTERACTIONS DES PARTICULES</vt:lpstr>
      <vt:lpstr>IV. INTERACTIONS DES PARTICULES</vt:lpstr>
      <vt:lpstr>IV. INTERACTIONS DES PARTICULES</vt:lpstr>
      <vt:lpstr>IV. INTERACTIONS DES PARTICULES</vt:lpstr>
      <vt:lpstr>IV. INTERACTIONS DES PARTICULES</vt:lpstr>
      <vt:lpstr>IV. INTERACTIONS DES PARTICULES</vt:lpstr>
      <vt:lpstr>CONCLUSION</vt:lpstr>
      <vt:lpstr>QCM</vt:lpstr>
      <vt:lpstr>QCM</vt:lpstr>
      <vt:lpstr>Présentation PowerPoint</vt:lpstr>
    </vt:vector>
  </TitlesOfParts>
  <Company/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INTERACTIONS DES RAYONNEMENTS IONISANTS AVEC LA MATIÈRE</dc:title>
  <dc:creator>Anne Marie Bassil</dc:creator>
  <cp:lastModifiedBy>AC B</cp:lastModifiedBy>
  <cp:revision>83</cp:revision>
  <dcterms:created xsi:type="dcterms:W3CDTF">2016-08-05T13:55:05Z</dcterms:created>
  <dcterms:modified xsi:type="dcterms:W3CDTF">2016-08-11T17:30:07Z</dcterms:modified>
</cp:coreProperties>
</file>