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7" r:id="rId1"/>
  </p:sldMasterIdLst>
  <p:sldIdLst>
    <p:sldId id="256" r:id="rId2"/>
    <p:sldId id="257" r:id="rId3"/>
    <p:sldId id="27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5" r:id="rId15"/>
    <p:sldId id="276" r:id="rId16"/>
    <p:sldId id="268" r:id="rId17"/>
    <p:sldId id="269" r:id="rId18"/>
    <p:sldId id="271" r:id="rId19"/>
    <p:sldId id="270" r:id="rId20"/>
    <p:sldId id="272" r:id="rId21"/>
    <p:sldId id="273" r:id="rId22"/>
    <p:sldId id="274" r:id="rId23"/>
    <p:sldId id="277" r:id="rId24"/>
    <p:sldId id="278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6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955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17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029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045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62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556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255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580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352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66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505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68989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6" r:id="rId5"/>
    <p:sldLayoutId id="2147483780" r:id="rId6"/>
    <p:sldLayoutId id="2147483781" r:id="rId7"/>
    <p:sldLayoutId id="2147483782" r:id="rId8"/>
    <p:sldLayoutId id="2147483785" r:id="rId9"/>
    <p:sldLayoutId id="2147483783" r:id="rId10"/>
    <p:sldLayoutId id="2147483784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6B695AA2-4B70-477F-AF90-536B720A1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 5" descr="Une image contenant alimentation&#10;&#10;Description générée automatiquement">
            <a:extLst>
              <a:ext uri="{FF2B5EF4-FFF2-40B4-BE49-F238E27FC236}">
                <a16:creationId xmlns:a16="http://schemas.microsoft.com/office/drawing/2014/main" id="{9BB479D5-082F-4A22-BA21-C5E0291FA9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31" b="1661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Titre 7">
            <a:extLst>
              <a:ext uri="{FF2B5EF4-FFF2-40B4-BE49-F238E27FC236}">
                <a16:creationId xmlns:a16="http://schemas.microsoft.com/office/drawing/2014/main" id="{D92441E4-E4D9-4418-8AF4-E0B133F759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201" y="1020431"/>
            <a:ext cx="10225530" cy="147501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dirty="0">
                <a:solidFill>
                  <a:schemeClr val="tx1"/>
                </a:solidFill>
                <a:latin typeface="Century" panose="02040604050505020304" pitchFamily="18" charset="0"/>
              </a:rPr>
              <a:t>Le </a:t>
            </a:r>
            <a:r>
              <a:rPr lang="en-US" sz="4000" dirty="0" err="1">
                <a:solidFill>
                  <a:schemeClr val="tx1"/>
                </a:solidFill>
                <a:latin typeface="Century" panose="02040604050505020304" pitchFamily="18" charset="0"/>
              </a:rPr>
              <a:t>Périnée</a:t>
            </a:r>
            <a:endParaRPr lang="en-US" sz="4000" dirty="0">
              <a:solidFill>
                <a:schemeClr val="tx1"/>
              </a:solidFill>
              <a:latin typeface="Century" panose="02040604050505020304" pitchFamily="18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B732170-891D-4C96-A5F1-CBA68A050F38}"/>
              </a:ext>
            </a:extLst>
          </p:cNvPr>
          <p:cNvSpPr txBox="1"/>
          <p:nvPr/>
        </p:nvSpPr>
        <p:spPr>
          <a:xfrm>
            <a:off x="8476826" y="5697172"/>
            <a:ext cx="5357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fr-FR" sz="3000" dirty="0" err="1">
                <a:latin typeface="Century" panose="02040604050505020304" pitchFamily="18" charset="0"/>
              </a:rPr>
              <a:t>Sachacetabulum</a:t>
            </a:r>
            <a:endParaRPr lang="fr-FR" sz="300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14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59EC0B-0514-4544-9CD3-274F52457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654707"/>
            <a:ext cx="11029616" cy="988332"/>
          </a:xfrm>
        </p:spPr>
        <p:txBody>
          <a:bodyPr/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Introduction</a:t>
            </a:r>
            <a:r>
              <a:rPr lang="fr-FR" dirty="0"/>
              <a:t>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9FD561-04B8-4816-BF13-41ACB974A4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Parties molles fermant le PB par le bas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Losange à </a:t>
            </a:r>
            <a:r>
              <a:rPr lang="fr-FR" sz="2000" b="1" dirty="0">
                <a:latin typeface="Century" panose="02040604050505020304" pitchFamily="18" charset="0"/>
              </a:rPr>
              <a:t>grand axe antéro-postérieur </a:t>
            </a:r>
          </a:p>
          <a:p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Triangle antérieur = urogénital (introït vaginal)</a:t>
            </a:r>
          </a:p>
          <a:p>
            <a:r>
              <a:rPr lang="fr-FR" sz="2000" dirty="0">
                <a:latin typeface="Century" panose="02040604050505020304" pitchFamily="18" charset="0"/>
              </a:rPr>
              <a:t>Triangle postérieur = anal (anus) </a:t>
            </a:r>
          </a:p>
          <a:p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Sommets latéraux = ischions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Sommet antérieur = symphyse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Sommet postérieur = coccyx</a:t>
            </a:r>
          </a:p>
        </p:txBody>
      </p:sp>
      <p:pic>
        <p:nvPicPr>
          <p:cNvPr id="6" name="Espace réservé du contenu 5" descr="Une image contenant objet, horloge&#10;&#10;Description générée automatiquement">
            <a:extLst>
              <a:ext uri="{FF2B5EF4-FFF2-40B4-BE49-F238E27FC236}">
                <a16:creationId xmlns:a16="http://schemas.microsoft.com/office/drawing/2014/main" id="{C56635B5-354D-4966-AC45-418891F7648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086" y="2228002"/>
            <a:ext cx="5956660" cy="3310863"/>
          </a:xfrm>
        </p:spPr>
      </p:pic>
    </p:spTree>
    <p:extLst>
      <p:ext uri="{BB962C8B-B14F-4D97-AF65-F5344CB8AC3E}">
        <p14:creationId xmlns:p14="http://schemas.microsoft.com/office/powerpoint/2010/main" val="670267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homme, femme&#10;&#10;Description générée automatiquement">
            <a:extLst>
              <a:ext uri="{FF2B5EF4-FFF2-40B4-BE49-F238E27FC236}">
                <a16:creationId xmlns:a16="http://schemas.microsoft.com/office/drawing/2014/main" id="{68D2AA2A-D83A-4D47-86E3-41BF5CCE7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328"/>
            <a:ext cx="12192000" cy="617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317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E8F9E-7F9F-43A0-A7BB-F493D59F4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619710"/>
            <a:ext cx="11029616" cy="1188720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Périnée cutané (1</a:t>
            </a:r>
            <a:r>
              <a:rPr lang="fr-FR" sz="3500" baseline="30000" dirty="0">
                <a:solidFill>
                  <a:srgbClr val="00B050"/>
                </a:solidFill>
                <a:latin typeface="Century" panose="02040604050505020304" pitchFamily="18" charset="0"/>
              </a:rPr>
              <a:t>er</a:t>
            </a:r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 plan)</a:t>
            </a:r>
          </a:p>
        </p:txBody>
      </p:sp>
      <p:pic>
        <p:nvPicPr>
          <p:cNvPr id="5" name="Espace réservé du contenu 4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902C453E-D677-428B-90F2-9D2560908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777" y="1956216"/>
            <a:ext cx="7332445" cy="4370137"/>
          </a:xfrm>
        </p:spPr>
      </p:pic>
    </p:spTree>
    <p:extLst>
      <p:ext uri="{BB962C8B-B14F-4D97-AF65-F5344CB8AC3E}">
        <p14:creationId xmlns:p14="http://schemas.microsoft.com/office/powerpoint/2010/main" val="3605226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65E7D6-4C68-45A4-9F91-7AE4C507A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597225"/>
            <a:ext cx="11029616" cy="1188720"/>
          </a:xfrm>
        </p:spPr>
        <p:txBody>
          <a:bodyPr/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Hymen</a:t>
            </a:r>
            <a:r>
              <a:rPr lang="fr-FR" dirty="0"/>
              <a:t>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161571-333C-4CAC-A6E7-2BB5F1E75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447" y="2778872"/>
            <a:ext cx="8379105" cy="2208624"/>
          </a:xfrm>
        </p:spPr>
      </p:pic>
    </p:spTree>
    <p:extLst>
      <p:ext uri="{BB962C8B-B14F-4D97-AF65-F5344CB8AC3E}">
        <p14:creationId xmlns:p14="http://schemas.microsoft.com/office/powerpoint/2010/main" val="1288708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4356D5-19D8-4AE8-ACFC-C50B9E5E9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574740"/>
            <a:ext cx="11029616" cy="1188720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Les corps érectiles (2</a:t>
            </a:r>
            <a:r>
              <a:rPr lang="fr-FR" sz="3500" baseline="30000" dirty="0">
                <a:solidFill>
                  <a:srgbClr val="00B050"/>
                </a:solidFill>
                <a:latin typeface="Century" panose="02040604050505020304" pitchFamily="18" charset="0"/>
              </a:rPr>
              <a:t>ème</a:t>
            </a:r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 plan)</a:t>
            </a:r>
          </a:p>
        </p:txBody>
      </p:sp>
      <p:pic>
        <p:nvPicPr>
          <p:cNvPr id="5" name="Espace réservé du contenu 4" descr="Une image contenant tatouage&#10;&#10;Description générée automatiquement">
            <a:extLst>
              <a:ext uri="{FF2B5EF4-FFF2-40B4-BE49-F238E27FC236}">
                <a16:creationId xmlns:a16="http://schemas.microsoft.com/office/drawing/2014/main" id="{CCDE3401-E516-40E5-90B6-67C309C172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908" y="1890876"/>
            <a:ext cx="4192183" cy="4870331"/>
          </a:xfrm>
        </p:spPr>
      </p:pic>
    </p:spTree>
    <p:extLst>
      <p:ext uri="{BB962C8B-B14F-4D97-AF65-F5344CB8AC3E}">
        <p14:creationId xmlns:p14="http://schemas.microsoft.com/office/powerpoint/2010/main" val="4067316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5F5B42-FA79-4848-BAEE-E65B9A2AA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669698"/>
            <a:ext cx="11029616" cy="988332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Le clitoris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988886-0256-4CE9-BFD5-56DA63601CA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FR" sz="2000" dirty="0">
                <a:latin typeface="Century" panose="02040604050505020304" pitchFamily="18" charset="0"/>
              </a:rPr>
              <a:t>Corps caverneux</a:t>
            </a:r>
          </a:p>
          <a:p>
            <a:r>
              <a:rPr lang="fr-FR" sz="2000" dirty="0">
                <a:latin typeface="Century" panose="02040604050505020304" pitchFamily="18" charset="0"/>
              </a:rPr>
              <a:t>Insertion </a:t>
            </a:r>
            <a:r>
              <a:rPr lang="fr-FR" sz="2000" dirty="0" err="1">
                <a:latin typeface="Century" panose="02040604050505020304" pitchFamily="18" charset="0"/>
              </a:rPr>
              <a:t>pubo</a:t>
            </a:r>
            <a:r>
              <a:rPr lang="fr-FR" sz="2000" dirty="0">
                <a:latin typeface="Century" panose="02040604050505020304" pitchFamily="18" charset="0"/>
              </a:rPr>
              <a:t>-ischiale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2 racines et un genou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Gland </a:t>
            </a:r>
            <a:r>
              <a:rPr lang="fr-FR" sz="2000" dirty="0">
                <a:latin typeface="Century" panose="02040604050505020304" pitchFamily="18" charset="0"/>
                <a:sym typeface="Wingdings" panose="05000000000000000000" pitchFamily="2" charset="2"/>
              </a:rPr>
              <a:t> </a:t>
            </a:r>
            <a:r>
              <a:rPr lang="fr-FR" sz="2000" b="1" dirty="0">
                <a:latin typeface="Century" panose="02040604050505020304" pitchFamily="18" charset="0"/>
                <a:sym typeface="Wingdings" panose="05000000000000000000" pitchFamily="2" charset="2"/>
              </a:rPr>
              <a:t>seule partie visible +++</a:t>
            </a:r>
          </a:p>
          <a:p>
            <a:endParaRPr lang="fr-FR" sz="2000" dirty="0">
              <a:latin typeface="Century" panose="02040604050505020304" pitchFamily="18" charset="0"/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  <a:sym typeface="Wingdings" panose="05000000000000000000" pitchFamily="2" charset="2"/>
              </a:rPr>
              <a:t>Sous influence hormonale +++</a:t>
            </a:r>
            <a:endParaRPr lang="fr-FR" sz="20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endParaRPr lang="fr-FR" dirty="0"/>
          </a:p>
        </p:txBody>
      </p:sp>
      <p:pic>
        <p:nvPicPr>
          <p:cNvPr id="6" name="Espace réservé du contenu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3C3D3DD4-EDE8-45C3-A8C9-9708D25D0F0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042" y="2228003"/>
            <a:ext cx="5006648" cy="3324727"/>
          </a:xfrm>
        </p:spPr>
      </p:pic>
    </p:spTree>
    <p:extLst>
      <p:ext uri="{BB962C8B-B14F-4D97-AF65-F5344CB8AC3E}">
        <p14:creationId xmlns:p14="http://schemas.microsoft.com/office/powerpoint/2010/main" val="3550399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C99ACF-A2D5-4590-89EC-E0E785CED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624726"/>
            <a:ext cx="11029616" cy="988332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Le bulbe vestibulaire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6CC6766-F9B7-4E7F-93EC-6009B18F417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FR" sz="2000" dirty="0">
                <a:latin typeface="Century" panose="02040604050505020304" pitchFamily="18" charset="0"/>
              </a:rPr>
              <a:t>Corps spongieux</a:t>
            </a:r>
          </a:p>
          <a:p>
            <a:r>
              <a:rPr lang="fr-FR" sz="2000" dirty="0">
                <a:latin typeface="Century" panose="02040604050505020304" pitchFamily="18" charset="0"/>
              </a:rPr>
              <a:t>Enserre le vestibule du vagin </a:t>
            </a:r>
          </a:p>
          <a:p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b="1" dirty="0">
                <a:latin typeface="Century" panose="02040604050505020304" pitchFamily="18" charset="0"/>
              </a:rPr>
              <a:t>U à concavité postéro-inférieure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Glandes de Bartholin en arrière</a:t>
            </a:r>
          </a:p>
          <a:p>
            <a:endParaRPr lang="fr-FR" sz="20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Capacité d’érection inférieure à celle du clitoris +++</a:t>
            </a:r>
          </a:p>
          <a:p>
            <a:endParaRPr lang="fr-FR" dirty="0"/>
          </a:p>
        </p:txBody>
      </p:sp>
      <p:pic>
        <p:nvPicPr>
          <p:cNvPr id="6" name="Espace réservé du contenu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6F1C6AFF-982D-434C-A162-832D2C65E4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535078"/>
            <a:ext cx="5782684" cy="3026271"/>
          </a:xfrm>
        </p:spPr>
      </p:pic>
    </p:spTree>
    <p:extLst>
      <p:ext uri="{BB962C8B-B14F-4D97-AF65-F5344CB8AC3E}">
        <p14:creationId xmlns:p14="http://schemas.microsoft.com/office/powerpoint/2010/main" val="41692757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3C78E1-32BA-45DD-BBFB-EE798DE9E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12039"/>
            <a:ext cx="11029615" cy="4288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A) Les petites lèvres, formations charnues et poilues, se réunissent en avant pour former le frein et le capuchon du clitoris 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B) On observe des caroncules hyménales chez la femme déflorée nullipare 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C) Le clitoris est un corps caverneux présentant une insertion </a:t>
            </a:r>
            <a:r>
              <a:rPr lang="fr-FR" sz="2500" dirty="0" err="1">
                <a:latin typeface="Century" panose="02040604050505020304" pitchFamily="18" charset="0"/>
              </a:rPr>
              <a:t>pubo</a:t>
            </a:r>
            <a:r>
              <a:rPr lang="fr-FR" sz="2500" dirty="0">
                <a:latin typeface="Century" panose="02040604050505020304" pitchFamily="18" charset="0"/>
              </a:rPr>
              <a:t>-rectale 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D) Au cours de l’érection féminine, la contraction des muscles en cornet va empêcher le retour du sang veineux, tout en permettant l’arrivée du sang artériel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E) Les propositions A, B, C et D sont fausses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50CF58-153D-46C3-8932-4FD33EEF9786}"/>
              </a:ext>
            </a:extLst>
          </p:cNvPr>
          <p:cNvSpPr txBox="1"/>
          <p:nvPr/>
        </p:nvSpPr>
        <p:spPr>
          <a:xfrm>
            <a:off x="581192" y="757004"/>
            <a:ext cx="1102961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300" dirty="0">
                <a:solidFill>
                  <a:srgbClr val="00B050"/>
                </a:solidFill>
                <a:latin typeface="Century" panose="02040604050505020304" pitchFamily="18" charset="0"/>
              </a:rPr>
              <a:t>A propos du périnée cutané féminin… </a:t>
            </a:r>
          </a:p>
        </p:txBody>
      </p:sp>
    </p:spTree>
    <p:extLst>
      <p:ext uri="{BB962C8B-B14F-4D97-AF65-F5344CB8AC3E}">
        <p14:creationId xmlns:p14="http://schemas.microsoft.com/office/powerpoint/2010/main" val="2510530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3C78E1-32BA-45DD-BBFB-EE798DE9E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12039"/>
            <a:ext cx="11029615" cy="4288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A) Les petites lèvres, formations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non</a:t>
            </a:r>
            <a:r>
              <a:rPr lang="fr-FR" sz="2500" dirty="0">
                <a:latin typeface="Century" panose="02040604050505020304" pitchFamily="18" charset="0"/>
              </a:rPr>
              <a:t> charnues et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non</a:t>
            </a:r>
            <a:r>
              <a:rPr lang="fr-FR" sz="2500" dirty="0">
                <a:latin typeface="Century" panose="02040604050505020304" pitchFamily="18" charset="0"/>
              </a:rPr>
              <a:t> poilues, se réunissent en avant pour former le frein et le capuchon du clitoris </a:t>
            </a:r>
          </a:p>
          <a:p>
            <a:pPr marL="0" indent="0">
              <a:buNone/>
            </a:pPr>
            <a:r>
              <a:rPr lang="fr-FR" sz="2500" b="1" dirty="0">
                <a:latin typeface="Century" panose="02040604050505020304" pitchFamily="18" charset="0"/>
              </a:rPr>
              <a:t>B) On observe des caroncules hyménales chez la femme déflorée nullipare 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C) Le clitoris est un corps caverneux présentant une insertion </a:t>
            </a:r>
            <a:r>
              <a:rPr lang="fr-FR" sz="2500" strike="sngStrike" dirty="0" err="1">
                <a:latin typeface="Century" panose="02040604050505020304" pitchFamily="18" charset="0"/>
              </a:rPr>
              <a:t>pubo</a:t>
            </a:r>
            <a:r>
              <a:rPr lang="fr-FR" sz="2500" strike="sngStrike" dirty="0">
                <a:latin typeface="Century" panose="02040604050505020304" pitchFamily="18" charset="0"/>
              </a:rPr>
              <a:t>-rectale</a:t>
            </a:r>
            <a:r>
              <a:rPr lang="fr-FR" sz="2500" dirty="0">
                <a:latin typeface="Century" panose="02040604050505020304" pitchFamily="18" charset="0"/>
              </a:rPr>
              <a:t> </a:t>
            </a:r>
            <a:r>
              <a:rPr lang="fr-FR" sz="25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pubo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-ischiale</a:t>
            </a:r>
          </a:p>
          <a:p>
            <a:pPr marL="0" indent="0">
              <a:buNone/>
            </a:pPr>
            <a:r>
              <a:rPr lang="fr-FR" sz="2500" b="1" dirty="0">
                <a:latin typeface="Century" panose="02040604050505020304" pitchFamily="18" charset="0"/>
              </a:rPr>
              <a:t>D) Au cours de l’érection féminine, la contraction des muscles en cornet va empêcher le retour du sang veineux, tout en permettant l’arrivée du sang artériel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E) Les propositions A, B, C et D sont fausses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50CF58-153D-46C3-8932-4FD33EEF9786}"/>
              </a:ext>
            </a:extLst>
          </p:cNvPr>
          <p:cNvSpPr txBox="1"/>
          <p:nvPr/>
        </p:nvSpPr>
        <p:spPr>
          <a:xfrm>
            <a:off x="581192" y="757004"/>
            <a:ext cx="1102961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300" dirty="0">
                <a:solidFill>
                  <a:srgbClr val="00B050"/>
                </a:solidFill>
                <a:latin typeface="Century" panose="02040604050505020304" pitchFamily="18" charset="0"/>
              </a:rPr>
              <a:t>A propos du périnée cutané féminin…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850B28-68CD-40CD-B306-13575A461CD6}"/>
              </a:ext>
            </a:extLst>
          </p:cNvPr>
          <p:cNvSpPr txBox="1"/>
          <p:nvPr/>
        </p:nvSpPr>
        <p:spPr>
          <a:xfrm>
            <a:off x="9572033" y="5623942"/>
            <a:ext cx="40775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</a:t>
            </a:r>
            <a:r>
              <a:rPr lang="fr-FR" sz="2500" b="1">
                <a:solidFill>
                  <a:srgbClr val="FF0000"/>
                </a:solidFill>
                <a:latin typeface="Century" panose="02040604050505020304" pitchFamily="18" charset="0"/>
              </a:rPr>
              <a:t>: BD</a:t>
            </a:r>
            <a:endParaRPr lang="fr-FR" sz="2500" b="1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351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5F781C-6CA6-4105-A31E-7C7DB9612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610716"/>
            <a:ext cx="11029616" cy="1188720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Le périnée musculaire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4179D5-14F6-4FBD-8D2E-3CD81022AF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169" y="2106646"/>
            <a:ext cx="8025661" cy="4055824"/>
          </a:xfrm>
        </p:spPr>
      </p:pic>
    </p:spTree>
    <p:extLst>
      <p:ext uri="{BB962C8B-B14F-4D97-AF65-F5344CB8AC3E}">
        <p14:creationId xmlns:p14="http://schemas.microsoft.com/office/powerpoint/2010/main" val="2366583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AE5430-CFF1-4C15-AB5B-B7A616B67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634831"/>
            <a:ext cx="11029616" cy="988332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Triangle postérieur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BE5217-672D-40AC-A4E3-BFDE1ACCB0A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Sphincter externe strié de l’anus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Contraction volontaire (</a:t>
            </a:r>
            <a:r>
              <a:rPr lang="fr-FR" sz="2000" b="1" dirty="0">
                <a:latin typeface="Century" panose="02040604050505020304" pitchFamily="18" charset="0"/>
              </a:rPr>
              <a:t>nerf anal S4</a:t>
            </a:r>
            <a:r>
              <a:rPr lang="fr-FR" sz="2000" dirty="0">
                <a:latin typeface="Century" panose="02040604050505020304" pitchFamily="18" charset="0"/>
              </a:rPr>
              <a:t>) </a:t>
            </a:r>
          </a:p>
          <a:p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S’attache en avant sur le </a:t>
            </a:r>
            <a:r>
              <a:rPr lang="fr-FR" sz="2000" b="1" dirty="0">
                <a:latin typeface="Century" panose="02040604050505020304" pitchFamily="18" charset="0"/>
              </a:rPr>
              <a:t>NFCP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S’attache en arrière sur le coccyx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Par le biais du ligament </a:t>
            </a:r>
            <a:r>
              <a:rPr lang="fr-FR" sz="2000" dirty="0" err="1">
                <a:latin typeface="Century" panose="02040604050505020304" pitchFamily="18" charset="0"/>
              </a:rPr>
              <a:t>ano</a:t>
            </a:r>
            <a:r>
              <a:rPr lang="fr-FR" sz="2000" dirty="0">
                <a:latin typeface="Century" panose="02040604050505020304" pitchFamily="18" charset="0"/>
              </a:rPr>
              <a:t>-coccygien </a:t>
            </a:r>
          </a:p>
          <a:p>
            <a:pPr marL="0" indent="0" algn="ctr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Le ligament sacro-tubéral et le grand fessier n’en font pas partie +++</a:t>
            </a:r>
          </a:p>
          <a:p>
            <a:pPr marL="324000" lvl="1" indent="0">
              <a:buNone/>
            </a:pPr>
            <a:endParaRPr lang="fr-FR" dirty="0"/>
          </a:p>
        </p:txBody>
      </p:sp>
      <p:pic>
        <p:nvPicPr>
          <p:cNvPr id="6" name="Espace réservé du contenu 5" descr="Une image contenant boîte, dessin&#10;&#10;Description générée automatiquement">
            <a:extLst>
              <a:ext uri="{FF2B5EF4-FFF2-40B4-BE49-F238E27FC236}">
                <a16:creationId xmlns:a16="http://schemas.microsoft.com/office/drawing/2014/main" id="{2375888F-5DD8-41E5-9377-3F2E876DDE5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514" y="1623163"/>
            <a:ext cx="3891626" cy="4541513"/>
          </a:xfrm>
        </p:spPr>
      </p:pic>
    </p:spTree>
    <p:extLst>
      <p:ext uri="{BB962C8B-B14F-4D97-AF65-F5344CB8AC3E}">
        <p14:creationId xmlns:p14="http://schemas.microsoft.com/office/powerpoint/2010/main" val="3116833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5BB19-4374-4E8B-94A3-54485C051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628058"/>
            <a:ext cx="11029616" cy="988332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Triangle antérieur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B0C73F-A226-43A6-B054-98B76D9A339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fr-FR" sz="1900" dirty="0">
                <a:solidFill>
                  <a:schemeClr val="accent1"/>
                </a:solidFill>
                <a:latin typeface="Century" panose="02040604050505020304" pitchFamily="18" charset="0"/>
              </a:rPr>
              <a:t>Muscles en cornet </a:t>
            </a:r>
            <a:r>
              <a:rPr lang="fr-FR" sz="1900" dirty="0">
                <a:latin typeface="Century" panose="02040604050505020304" pitchFamily="18" charset="0"/>
              </a:rPr>
              <a:t>(</a:t>
            </a:r>
            <a:r>
              <a:rPr lang="fr-FR" sz="1900" b="1" dirty="0">
                <a:latin typeface="Century" panose="02040604050505020304" pitchFamily="18" charset="0"/>
              </a:rPr>
              <a:t>érection féminine</a:t>
            </a:r>
            <a:r>
              <a:rPr lang="fr-FR" sz="1900" dirty="0">
                <a:latin typeface="Century" panose="02040604050505020304" pitchFamily="18" charset="0"/>
              </a:rPr>
              <a:t>) </a:t>
            </a:r>
          </a:p>
          <a:p>
            <a:pPr marL="0" indent="0">
              <a:buNone/>
            </a:pPr>
            <a:endParaRPr lang="fr-FR" sz="1900" dirty="0"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Ischio-caverneux (2)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Bulbo-spongieux (2)</a:t>
            </a:r>
          </a:p>
          <a:p>
            <a:pPr marL="0" indent="0">
              <a:buNone/>
            </a:pPr>
            <a:endParaRPr lang="fr-FR" sz="19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1900" dirty="0">
                <a:solidFill>
                  <a:schemeClr val="accent1"/>
                </a:solidFill>
                <a:latin typeface="Century" panose="02040604050505020304" pitchFamily="18" charset="0"/>
              </a:rPr>
              <a:t>Muscles transverses du périnée </a:t>
            </a:r>
          </a:p>
          <a:p>
            <a:pPr marL="0" indent="0">
              <a:buNone/>
            </a:pPr>
            <a:endParaRPr lang="fr-FR" sz="1900" dirty="0">
              <a:solidFill>
                <a:schemeClr val="accent1"/>
              </a:solidFill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Transverse superficiel (grêle, inférieur)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Transverse profond (épais, supérieur) </a:t>
            </a:r>
          </a:p>
          <a:p>
            <a:pPr marL="0" indent="0" algn="ctr">
              <a:buNone/>
            </a:pPr>
            <a:endParaRPr lang="fr-FR" sz="1900" b="1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sz="1900" b="1" dirty="0">
                <a:solidFill>
                  <a:srgbClr val="FF0000"/>
                </a:solidFill>
                <a:latin typeface="Century" panose="02040604050505020304" pitchFamily="18" charset="0"/>
              </a:rPr>
              <a:t>Tendus entre l’ischion et le NFCP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8E6801C-240A-47E5-B579-FD6FFC3045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6038" y="1856550"/>
            <a:ext cx="5194769" cy="18156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FR" sz="1900" dirty="0">
                <a:solidFill>
                  <a:schemeClr val="accent1"/>
                </a:solidFill>
                <a:latin typeface="Century" panose="02040604050505020304" pitchFamily="18" charset="0"/>
              </a:rPr>
              <a:t>Autres muscles du diaphragme </a:t>
            </a:r>
          </a:p>
          <a:p>
            <a:pPr marL="0" indent="0">
              <a:buNone/>
            </a:pPr>
            <a:endParaRPr lang="fr-FR" sz="1900" dirty="0"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Constricteur de la vulve (grêle, annulaire)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Sphincter strié de l’urètre (m. </a:t>
            </a:r>
            <a:r>
              <a:rPr lang="fr-FR" sz="1900" dirty="0" err="1">
                <a:latin typeface="Century" panose="02040604050505020304" pitchFamily="18" charset="0"/>
              </a:rPr>
              <a:t>urétro</a:t>
            </a:r>
            <a:r>
              <a:rPr lang="fr-FR" sz="1900" dirty="0">
                <a:latin typeface="Century" panose="02040604050505020304" pitchFamily="18" charset="0"/>
              </a:rPr>
              <a:t>-vaginal) </a:t>
            </a:r>
          </a:p>
        </p:txBody>
      </p:sp>
    </p:spTree>
    <p:extLst>
      <p:ext uri="{BB962C8B-B14F-4D97-AF65-F5344CB8AC3E}">
        <p14:creationId xmlns:p14="http://schemas.microsoft.com/office/powerpoint/2010/main" val="3893823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3C78E1-32BA-45DD-BBFB-EE798DE9E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12039"/>
            <a:ext cx="11029615" cy="4288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A) Les muscles grand fessier et sphincter strié de l’anus font partie du triangle postérieur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B) On y retrouve quatre paires de muscles en cornet 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C) Les muscles transverses sont tendus entre l’ischion et le sacrum 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D) Le muscle constricteur de la vulve (triangle antérieur) tend à disparaître au cours des accouchements et de la vie de la femme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E) Les propositions A, B, C et D sont fausses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50CF58-153D-46C3-8932-4FD33EEF9786}"/>
              </a:ext>
            </a:extLst>
          </p:cNvPr>
          <p:cNvSpPr txBox="1"/>
          <p:nvPr/>
        </p:nvSpPr>
        <p:spPr>
          <a:xfrm>
            <a:off x="581192" y="757004"/>
            <a:ext cx="1102961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300" dirty="0">
                <a:solidFill>
                  <a:srgbClr val="00B050"/>
                </a:solidFill>
                <a:latin typeface="Century" panose="02040604050505020304" pitchFamily="18" charset="0"/>
              </a:rPr>
              <a:t>A propos du périnée musculaire féminin… </a:t>
            </a:r>
          </a:p>
        </p:txBody>
      </p:sp>
    </p:spTree>
    <p:extLst>
      <p:ext uri="{BB962C8B-B14F-4D97-AF65-F5344CB8AC3E}">
        <p14:creationId xmlns:p14="http://schemas.microsoft.com/office/powerpoint/2010/main" val="3981249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3C78E1-32BA-45DD-BBFB-EE798DE9E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12039"/>
            <a:ext cx="11029615" cy="4288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A) Le</a:t>
            </a:r>
            <a:r>
              <a:rPr lang="fr-FR" sz="2500" strike="sngStrike" dirty="0">
                <a:latin typeface="Century" panose="02040604050505020304" pitchFamily="18" charset="0"/>
              </a:rPr>
              <a:t>s muscles grand fessier et</a:t>
            </a:r>
            <a:r>
              <a:rPr lang="fr-FR" sz="2500" dirty="0">
                <a:latin typeface="Century" panose="02040604050505020304" pitchFamily="18" charset="0"/>
              </a:rPr>
              <a:t> sphincter strié de l’anus </a:t>
            </a:r>
            <a:r>
              <a:rPr lang="fr-FR" sz="2500" strike="sngStrike" dirty="0">
                <a:latin typeface="Century" panose="02040604050505020304" pitchFamily="18" charset="0"/>
              </a:rPr>
              <a:t>font</a:t>
            </a:r>
            <a:r>
              <a:rPr lang="fr-FR" sz="2500" dirty="0">
                <a:latin typeface="Century" panose="02040604050505020304" pitchFamily="18" charset="0"/>
              </a:rPr>
              <a:t>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fait</a:t>
            </a:r>
            <a:r>
              <a:rPr lang="fr-FR" sz="2500" dirty="0">
                <a:latin typeface="Century" panose="02040604050505020304" pitchFamily="18" charset="0"/>
              </a:rPr>
              <a:t> partie du triangle postérieur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UN SEUL MUSCLE DANS LE POST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B) On y retrouve </a:t>
            </a:r>
            <a:r>
              <a:rPr lang="fr-FR" sz="2500" strike="sngStrike" dirty="0">
                <a:latin typeface="Century" panose="02040604050505020304" pitchFamily="18" charset="0"/>
              </a:rPr>
              <a:t>quatre</a:t>
            </a:r>
            <a:r>
              <a:rPr lang="fr-FR" sz="2500" dirty="0">
                <a:latin typeface="Century" panose="02040604050505020304" pitchFamily="18" charset="0"/>
              </a:rPr>
              <a:t>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deux</a:t>
            </a:r>
            <a:r>
              <a:rPr lang="fr-FR" sz="2500" dirty="0">
                <a:latin typeface="Century" panose="02040604050505020304" pitchFamily="18" charset="0"/>
              </a:rPr>
              <a:t> paires de muscles en cornet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(quatre muscles en cornet, deux paires)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C) Les muscles transverses sont tendus entre l’ischion et le </a:t>
            </a:r>
            <a:r>
              <a:rPr lang="fr-FR" sz="2500" strike="sngStrike" dirty="0">
                <a:latin typeface="Century" panose="02040604050505020304" pitchFamily="18" charset="0"/>
              </a:rPr>
              <a:t>sacrum</a:t>
            </a:r>
            <a:r>
              <a:rPr lang="fr-FR" sz="2500" dirty="0">
                <a:latin typeface="Century" panose="02040604050505020304" pitchFamily="18" charset="0"/>
              </a:rPr>
              <a:t>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NFCP</a:t>
            </a:r>
            <a:r>
              <a:rPr lang="fr-FR" sz="2500" strike="sngStrike" dirty="0">
                <a:latin typeface="Century" panose="02040604050505020304" pitchFamily="18" charset="0"/>
              </a:rPr>
              <a:t> </a:t>
            </a:r>
          </a:p>
          <a:p>
            <a:pPr marL="0" indent="0">
              <a:buNone/>
            </a:pPr>
            <a:r>
              <a:rPr lang="fr-FR" sz="2500" b="1" dirty="0">
                <a:latin typeface="Century" panose="02040604050505020304" pitchFamily="18" charset="0"/>
              </a:rPr>
              <a:t>D) Le muscle constricteur de la vulve (triangle antérieur) tend à disparaître au cours des accouchements et de la vie de la femme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E) Les propositions A, B, C et D sont fausses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50CF58-153D-46C3-8932-4FD33EEF9786}"/>
              </a:ext>
            </a:extLst>
          </p:cNvPr>
          <p:cNvSpPr txBox="1"/>
          <p:nvPr/>
        </p:nvSpPr>
        <p:spPr>
          <a:xfrm>
            <a:off x="581192" y="757004"/>
            <a:ext cx="1102961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300" dirty="0">
                <a:solidFill>
                  <a:srgbClr val="00B050"/>
                </a:solidFill>
                <a:latin typeface="Century" panose="02040604050505020304" pitchFamily="18" charset="0"/>
              </a:rPr>
              <a:t>A propos du périnée musculaire féminin…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850B28-68CD-40CD-B306-13575A461CD6}"/>
              </a:ext>
            </a:extLst>
          </p:cNvPr>
          <p:cNvSpPr txBox="1"/>
          <p:nvPr/>
        </p:nvSpPr>
        <p:spPr>
          <a:xfrm>
            <a:off x="9572033" y="5623942"/>
            <a:ext cx="40775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: D</a:t>
            </a:r>
          </a:p>
        </p:txBody>
      </p:sp>
    </p:spTree>
    <p:extLst>
      <p:ext uri="{BB962C8B-B14F-4D97-AF65-F5344CB8AC3E}">
        <p14:creationId xmlns:p14="http://schemas.microsoft.com/office/powerpoint/2010/main" val="2148395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BA8FD7-1BE6-484B-BB43-4285F7C7A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610716"/>
            <a:ext cx="11029616" cy="1188720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Fascias périnéaux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A38136-FCBD-48CF-AA0B-75B3904892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461" y="1896536"/>
            <a:ext cx="3527078" cy="4259308"/>
          </a:xfrm>
        </p:spPr>
      </p:pic>
      <p:pic>
        <p:nvPicPr>
          <p:cNvPr id="4" name="Image 3" descr="Une image contenant personne, extérieur, bâtiment, tenant&#10;&#10;Description générée automatiquement">
            <a:extLst>
              <a:ext uri="{FF2B5EF4-FFF2-40B4-BE49-F238E27FC236}">
                <a16:creationId xmlns:a16="http://schemas.microsoft.com/office/drawing/2014/main" id="{EE676806-1B65-4CA9-88DA-E7E918F624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92" y="2498034"/>
            <a:ext cx="2917135" cy="3889513"/>
          </a:xfrm>
          <a:prstGeom prst="rect">
            <a:avLst/>
          </a:prstGeom>
        </p:spPr>
      </p:pic>
      <p:pic>
        <p:nvPicPr>
          <p:cNvPr id="7" name="Image 6" descr="Une image contenant personne, homme, tenant, debout&#10;&#10;Description générée automatiquement">
            <a:extLst>
              <a:ext uri="{FF2B5EF4-FFF2-40B4-BE49-F238E27FC236}">
                <a16:creationId xmlns:a16="http://schemas.microsoft.com/office/drawing/2014/main" id="{62E7683E-D683-4FFC-BA7A-DD1C9696061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38"/>
          <a:stretch/>
        </p:blipFill>
        <p:spPr>
          <a:xfrm>
            <a:off x="8693673" y="967171"/>
            <a:ext cx="2491693" cy="360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5883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E2299-1BC6-444C-BC4E-054E0099F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675472"/>
            <a:ext cx="11029616" cy="988332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Fascia périnéal profond</a:t>
            </a:r>
            <a:endParaRPr lang="fr-FR" sz="3500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C2074F-BBDC-45B4-ADE5-730151409F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2" y="1808057"/>
            <a:ext cx="5194767" cy="3633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000" b="1" dirty="0">
                <a:solidFill>
                  <a:srgbClr val="FFC000"/>
                </a:solidFill>
                <a:latin typeface="Century" panose="02040604050505020304" pitchFamily="18" charset="0"/>
              </a:rPr>
              <a:t>Fascia périnéal supérieur </a:t>
            </a:r>
          </a:p>
          <a:p>
            <a:pPr marL="0" indent="0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b="1" dirty="0">
                <a:latin typeface="Century" panose="02040604050505020304" pitchFamily="18" charset="0"/>
              </a:rPr>
              <a:t>Grêle</a:t>
            </a:r>
            <a:r>
              <a:rPr lang="fr-FR" sz="2000" dirty="0">
                <a:latin typeface="Century" panose="02040604050505020304" pitchFamily="18" charset="0"/>
              </a:rPr>
              <a:t> (pas de résistance)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Au dessus du m. transverse profond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S’étend en avant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Adhère aux organes uro-génitaux 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E45FDF1-27C3-430F-92EF-52BE6F61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6039" y="1808057"/>
            <a:ext cx="5194769" cy="3633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000" b="1" dirty="0">
                <a:solidFill>
                  <a:srgbClr val="FFC000"/>
                </a:solidFill>
                <a:latin typeface="Century" panose="02040604050505020304" pitchFamily="18" charset="0"/>
              </a:rPr>
              <a:t>Fascia périnéal inférieur</a:t>
            </a:r>
          </a:p>
          <a:p>
            <a:pPr marL="0" indent="0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b="1" dirty="0">
                <a:latin typeface="Century" panose="02040604050505020304" pitchFamily="18" charset="0"/>
              </a:rPr>
              <a:t>Epais et résistant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En dessous des muscles transverses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S’étend en avant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Recouvre les muscles caverneux </a:t>
            </a:r>
          </a:p>
        </p:txBody>
      </p:sp>
    </p:spTree>
    <p:extLst>
      <p:ext uri="{BB962C8B-B14F-4D97-AF65-F5344CB8AC3E}">
        <p14:creationId xmlns:p14="http://schemas.microsoft.com/office/powerpoint/2010/main" val="16648900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77A99-839D-4C8E-8E90-3C585DC09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609391"/>
            <a:ext cx="11029616" cy="1188720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Vascularisation du périnée </a:t>
            </a:r>
          </a:p>
        </p:txBody>
      </p:sp>
      <p:pic>
        <p:nvPicPr>
          <p:cNvPr id="5" name="Espace réservé du contenu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E2AE7B26-806C-4E44-8B10-C6078A86C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24"/>
          <a:stretch/>
        </p:blipFill>
        <p:spPr>
          <a:xfrm>
            <a:off x="4127074" y="1890876"/>
            <a:ext cx="3937851" cy="4232410"/>
          </a:xfrm>
        </p:spPr>
      </p:pic>
    </p:spTree>
    <p:extLst>
      <p:ext uri="{BB962C8B-B14F-4D97-AF65-F5344CB8AC3E}">
        <p14:creationId xmlns:p14="http://schemas.microsoft.com/office/powerpoint/2010/main" val="2798202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B0B7DE-72D8-4194-8A0B-BD05C924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617015"/>
            <a:ext cx="11029616" cy="988332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Artérielle et veineuse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E668AD-940A-451B-AE13-42FEF2DB441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fr-FR" sz="2000" b="1" dirty="0">
                <a:solidFill>
                  <a:srgbClr val="FFC000"/>
                </a:solidFill>
                <a:latin typeface="Century" panose="02040604050505020304" pitchFamily="18" charset="0"/>
              </a:rPr>
              <a:t>Périnée cutané (vulve, pudendum) </a:t>
            </a:r>
          </a:p>
          <a:p>
            <a:pPr marL="0" indent="0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20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Partie antérieure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Vaisseaux honteux externes sup et </a:t>
            </a:r>
            <a:r>
              <a:rPr lang="fr-FR" sz="2000" dirty="0" err="1">
                <a:latin typeface="Century" panose="02040604050505020304" pitchFamily="18" charset="0"/>
              </a:rPr>
              <a:t>inf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Rameaux des vaisseaux fémoraux 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20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Partie postérieure et profonde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Vaisseaux honteux internes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Rameaux des vaisseaux hypogastriques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68D852-7098-43F5-836D-977F2D1925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6038" y="2062351"/>
            <a:ext cx="5194769" cy="158199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fr-FR" sz="2000" b="1" dirty="0">
                <a:solidFill>
                  <a:srgbClr val="FFC000"/>
                </a:solidFill>
                <a:latin typeface="Century" panose="02040604050505020304" pitchFamily="18" charset="0"/>
              </a:rPr>
              <a:t>Périnée musculaire </a:t>
            </a:r>
          </a:p>
          <a:p>
            <a:pPr marL="0" indent="0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Vaisseaux honteux internes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000" dirty="0">
                <a:latin typeface="Century" panose="02040604050505020304" pitchFamily="18" charset="0"/>
              </a:rPr>
              <a:t>Rameaux des vaisseaux hypogastriques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2112D9-E1EF-4963-9448-3C755DEDC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038" y="3901090"/>
            <a:ext cx="5147733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6732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BB925E-7120-4785-9E2F-268C705C5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3" y="636892"/>
            <a:ext cx="11029616" cy="988332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Lymphatique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AE3687-1280-4D27-8055-F9A751BB664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fr-FR" b="1" dirty="0">
                <a:latin typeface="Century" panose="02040604050505020304" pitchFamily="18" charset="0"/>
              </a:rPr>
              <a:t>3 voies de drainage 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</a:rPr>
              <a:t>1. Nœuds lymphatiques iliaques superficiels 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</a:rPr>
              <a:t>2. Ganglion inguinal 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</a:rPr>
              <a:t>3. Nœuds iliaques externes (3 chaines) </a:t>
            </a:r>
          </a:p>
        </p:txBody>
      </p:sp>
      <p:pic>
        <p:nvPicPr>
          <p:cNvPr id="6" name="Espace réservé du contenu 5" descr="Une image contenant extérieur, personne, herbe, montagne&#10;&#10;Description générée automatiquement">
            <a:extLst>
              <a:ext uri="{FF2B5EF4-FFF2-40B4-BE49-F238E27FC236}">
                <a16:creationId xmlns:a16="http://schemas.microsoft.com/office/drawing/2014/main" id="{DEAEA6D2-B8DB-440C-96D5-A2C26FCD010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772276"/>
            <a:ext cx="5418253" cy="4088774"/>
          </a:xfrm>
        </p:spPr>
      </p:pic>
    </p:spTree>
    <p:extLst>
      <p:ext uri="{BB962C8B-B14F-4D97-AF65-F5344CB8AC3E}">
        <p14:creationId xmlns:p14="http://schemas.microsoft.com/office/powerpoint/2010/main" val="9458526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7C23DF-D650-46A1-818B-C8FED5D96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622643"/>
            <a:ext cx="11029616" cy="1188720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Innervation du périnée</a:t>
            </a:r>
          </a:p>
        </p:txBody>
      </p:sp>
      <p:pic>
        <p:nvPicPr>
          <p:cNvPr id="5" name="Espace réservé du contenu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0FFC9672-6F10-40FB-AC47-CD0FDF0580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90"/>
          <a:stretch/>
        </p:blipFill>
        <p:spPr>
          <a:xfrm>
            <a:off x="4116929" y="1890876"/>
            <a:ext cx="3958142" cy="4559800"/>
          </a:xfrm>
        </p:spPr>
      </p:pic>
    </p:spTree>
    <p:extLst>
      <p:ext uri="{BB962C8B-B14F-4D97-AF65-F5344CB8AC3E}">
        <p14:creationId xmlns:p14="http://schemas.microsoft.com/office/powerpoint/2010/main" val="4463247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B0B7DE-72D8-4194-8A0B-BD05C924F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617015"/>
            <a:ext cx="11029616" cy="988332"/>
          </a:xfrm>
        </p:spPr>
        <p:txBody>
          <a:bodyPr>
            <a:normAutofit/>
          </a:bodyPr>
          <a:lstStyle/>
          <a:p>
            <a:r>
              <a:rPr lang="fr-FR" sz="3500" dirty="0">
                <a:solidFill>
                  <a:srgbClr val="00B050"/>
                </a:solidFill>
                <a:latin typeface="Century" panose="02040604050505020304" pitchFamily="18" charset="0"/>
              </a:rPr>
              <a:t>Innervation du périnée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E668AD-940A-451B-AE13-42FEF2DB441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1900" b="1" dirty="0">
                <a:solidFill>
                  <a:srgbClr val="FFC000"/>
                </a:solidFill>
                <a:latin typeface="Century" panose="02040604050505020304" pitchFamily="18" charset="0"/>
              </a:rPr>
              <a:t>Périnée cutané (vulve, pudendum) </a:t>
            </a:r>
          </a:p>
          <a:p>
            <a:pPr marL="0" indent="0">
              <a:buNone/>
            </a:pPr>
            <a:endParaRPr lang="fr-FR" sz="19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19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Partie antérieure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Ilio-hypogastrique (L1)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 err="1">
                <a:latin typeface="Century" panose="02040604050505020304" pitchFamily="18" charset="0"/>
              </a:rPr>
              <a:t>Génito</a:t>
            </a:r>
            <a:r>
              <a:rPr lang="fr-FR" sz="1900" dirty="0">
                <a:latin typeface="Century" panose="02040604050505020304" pitchFamily="18" charset="0"/>
              </a:rPr>
              <a:t>-fémoral (L2) </a:t>
            </a:r>
          </a:p>
          <a:p>
            <a:pPr marL="0" indent="0">
              <a:buNone/>
            </a:pPr>
            <a:r>
              <a:rPr lang="fr-FR" sz="19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Partie moyenne et interne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Pudendal (S2-S3-S4)</a:t>
            </a:r>
          </a:p>
          <a:p>
            <a:pPr marL="0" indent="0">
              <a:buNone/>
            </a:pPr>
            <a:r>
              <a:rPr lang="fr-FR" sz="1900" dirty="0">
                <a:solidFill>
                  <a:schemeClr val="accent1">
                    <a:lumMod val="60000"/>
                    <a:lumOff val="40000"/>
                  </a:schemeClr>
                </a:solidFill>
                <a:latin typeface="Century" panose="02040604050505020304" pitchFamily="18" charset="0"/>
              </a:rPr>
              <a:t>Partie postérieure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Nerf rectal inférieur (S4)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Plexus sacro-coccygien (S4-S5-C1)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68D852-7098-43F5-836D-977F2D1925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6042" y="2638001"/>
            <a:ext cx="5194769" cy="158199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1900" b="1" dirty="0">
                <a:solidFill>
                  <a:srgbClr val="FFC000"/>
                </a:solidFill>
                <a:latin typeface="Century" panose="02040604050505020304" pitchFamily="18" charset="0"/>
              </a:rPr>
              <a:t>Périnée musculaire </a:t>
            </a:r>
          </a:p>
          <a:p>
            <a:pPr marL="0" indent="0">
              <a:buNone/>
            </a:pPr>
            <a:endParaRPr lang="fr-FR" sz="1900" dirty="0"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Pudendal (S2-S3-S4)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Motricité et sensibilité 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sz="1900" dirty="0"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Nerf rectal inférieur (S4)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1900" dirty="0">
                <a:latin typeface="Century" panose="02040604050505020304" pitchFamily="18" charset="0"/>
              </a:rPr>
              <a:t>Motricité du sphincter externe de l’anus</a:t>
            </a:r>
          </a:p>
        </p:txBody>
      </p:sp>
    </p:spTree>
    <p:extLst>
      <p:ext uri="{BB962C8B-B14F-4D97-AF65-F5344CB8AC3E}">
        <p14:creationId xmlns:p14="http://schemas.microsoft.com/office/powerpoint/2010/main" val="37515946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3C78E1-32BA-45DD-BBFB-EE798DE9E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12039"/>
            <a:ext cx="11029615" cy="4288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A) La vulve est vascularisée par les vaisseaux pudendaux externes dans sa partie postérieure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B) Le fascia périnéal inférieur est épais et résistant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C) L’innervation des muscles du diaphragme périnéal est assurée uniquement par le nerf pudendal 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D) Le fascia périnéal supérieur, grêle, est au dessus du muscle transverse superficiel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E) Les propositions A, B, C et D sont fausses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50CF58-153D-46C3-8932-4FD33EEF9786}"/>
              </a:ext>
            </a:extLst>
          </p:cNvPr>
          <p:cNvSpPr txBox="1"/>
          <p:nvPr/>
        </p:nvSpPr>
        <p:spPr>
          <a:xfrm>
            <a:off x="581192" y="757004"/>
            <a:ext cx="1102961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300" dirty="0">
                <a:solidFill>
                  <a:srgbClr val="00B050"/>
                </a:solidFill>
                <a:latin typeface="Century" panose="02040604050505020304" pitchFamily="18" charset="0"/>
              </a:rPr>
              <a:t>A propos du périnée féminin…</a:t>
            </a:r>
          </a:p>
        </p:txBody>
      </p:sp>
    </p:spTree>
    <p:extLst>
      <p:ext uri="{BB962C8B-B14F-4D97-AF65-F5344CB8AC3E}">
        <p14:creationId xmlns:p14="http://schemas.microsoft.com/office/powerpoint/2010/main" val="1273946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3C78E1-32BA-45DD-BBFB-EE798DE9E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812039"/>
            <a:ext cx="11029615" cy="42889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A) La vulve est vascularisée par les vaisseaux pudendaux externes dans sa partie </a:t>
            </a:r>
            <a:r>
              <a:rPr lang="fr-FR" sz="2500" strike="sngStrike" dirty="0">
                <a:latin typeface="Century" panose="02040604050505020304" pitchFamily="18" charset="0"/>
              </a:rPr>
              <a:t>postérieure</a:t>
            </a:r>
            <a:r>
              <a:rPr lang="fr-FR" sz="2500" dirty="0">
                <a:latin typeface="Century" panose="02040604050505020304" pitchFamily="18" charset="0"/>
              </a:rPr>
              <a:t>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antérieure</a:t>
            </a:r>
            <a:endParaRPr lang="fr-FR" sz="25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2500" b="1" dirty="0">
                <a:latin typeface="Century" panose="02040604050505020304" pitchFamily="18" charset="0"/>
              </a:rPr>
              <a:t>B) Le fascia périnéal inférieur est épais et résistant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C) L’innervation des muscles du diaphragme périnéal est assurée </a:t>
            </a:r>
            <a:r>
              <a:rPr lang="fr-FR" sz="2500" strike="sngStrike" dirty="0">
                <a:latin typeface="Century" panose="02040604050505020304" pitchFamily="18" charset="0"/>
              </a:rPr>
              <a:t>uniquement</a:t>
            </a:r>
            <a:r>
              <a:rPr lang="fr-FR" sz="2500" dirty="0">
                <a:latin typeface="Century" panose="02040604050505020304" pitchFamily="18" charset="0"/>
              </a:rPr>
              <a:t> par le nerf pudendal </a:t>
            </a:r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et par le nerf rectal inférieur</a:t>
            </a:r>
          </a:p>
          <a:p>
            <a:pPr marL="0" indent="0">
              <a:buNone/>
            </a:pPr>
            <a:r>
              <a:rPr lang="fr-FR" sz="2500" b="1" dirty="0">
                <a:latin typeface="Century" panose="02040604050505020304" pitchFamily="18" charset="0"/>
              </a:rPr>
              <a:t>D) Le fascia périnéal supérieur, grêle, est au dessus du muscle transverse superficiel</a:t>
            </a:r>
          </a:p>
          <a:p>
            <a:pPr marL="0" indent="0">
              <a:buNone/>
            </a:pPr>
            <a:r>
              <a:rPr lang="fr-FR" sz="2500" dirty="0">
                <a:latin typeface="Century" panose="02040604050505020304" pitchFamily="18" charset="0"/>
              </a:rPr>
              <a:t>E) Les propositions A, B, C et D sont fausses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50CF58-153D-46C3-8932-4FD33EEF9786}"/>
              </a:ext>
            </a:extLst>
          </p:cNvPr>
          <p:cNvSpPr txBox="1"/>
          <p:nvPr/>
        </p:nvSpPr>
        <p:spPr>
          <a:xfrm>
            <a:off x="581192" y="757004"/>
            <a:ext cx="11029615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300" dirty="0">
                <a:solidFill>
                  <a:srgbClr val="00B050"/>
                </a:solidFill>
                <a:latin typeface="Century" panose="02040604050505020304" pitchFamily="18" charset="0"/>
              </a:rPr>
              <a:t>A propos du périnée féminin…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7662BD5-857C-4059-911F-3CEE032D4877}"/>
              </a:ext>
            </a:extLst>
          </p:cNvPr>
          <p:cNvSpPr txBox="1"/>
          <p:nvPr/>
        </p:nvSpPr>
        <p:spPr>
          <a:xfrm>
            <a:off x="9572033" y="5623942"/>
            <a:ext cx="40775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</a:t>
            </a:r>
            <a:r>
              <a:rPr lang="fr-FR" sz="2500" b="1">
                <a:solidFill>
                  <a:srgbClr val="FF0000"/>
                </a:solidFill>
                <a:latin typeface="Century" panose="02040604050505020304" pitchFamily="18" charset="0"/>
              </a:rPr>
              <a:t>: BD</a:t>
            </a:r>
            <a:endParaRPr lang="fr-FR" sz="2500" b="1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1344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59A422-0023-4292-8200-E080556F3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57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413CA5-4739-4BC9-8BB3-B0A4928D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debout, homme&#10;&#10;Description générée automatiquement">
            <a:extLst>
              <a:ext uri="{FF2B5EF4-FFF2-40B4-BE49-F238E27FC236}">
                <a16:creationId xmlns:a16="http://schemas.microsoft.com/office/drawing/2014/main" id="{939B8F2F-5ADA-4FD1-9FF1-274F9B1B1E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57" b="32657"/>
          <a:stretch/>
        </p:blipFill>
        <p:spPr>
          <a:xfrm>
            <a:off x="2000338" y="643467"/>
            <a:ext cx="8191324" cy="5571066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BF70F53-4B73-416E-8CC4-E2A7F9948DEB}"/>
              </a:ext>
            </a:extLst>
          </p:cNvPr>
          <p:cNvSpPr txBox="1"/>
          <p:nvPr/>
        </p:nvSpPr>
        <p:spPr>
          <a:xfrm>
            <a:off x="3384274" y="4515570"/>
            <a:ext cx="542345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spc="-50" dirty="0">
                <a:solidFill>
                  <a:srgbClr val="00B050"/>
                </a:solidFill>
                <a:latin typeface="Century" panose="02040604050505020304" pitchFamily="18" charset="0"/>
              </a:rPr>
              <a:t>THE END ❤️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1784451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DividendVTI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ED8428"/>
      </a:accent1>
      <a:accent2>
        <a:srgbClr val="E6C46D"/>
      </a:accent2>
      <a:accent3>
        <a:srgbClr val="537685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950</Words>
  <Application>Microsoft Office PowerPoint</Application>
  <PresentationFormat>Grand écran</PresentationFormat>
  <Paragraphs>150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Century</vt:lpstr>
      <vt:lpstr>Gill Sans MT</vt:lpstr>
      <vt:lpstr>Wingdings</vt:lpstr>
      <vt:lpstr>Wingdings 2</vt:lpstr>
      <vt:lpstr>DividendVTI</vt:lpstr>
      <vt:lpstr>Le Périnée</vt:lpstr>
      <vt:lpstr>Introduction </vt:lpstr>
      <vt:lpstr>Présentation PowerPoint</vt:lpstr>
      <vt:lpstr>Périnée cutané (1er plan)</vt:lpstr>
      <vt:lpstr>Hymen </vt:lpstr>
      <vt:lpstr>Les corps érectiles (2ème plan)</vt:lpstr>
      <vt:lpstr>Le clitoris</vt:lpstr>
      <vt:lpstr>Le bulbe vestibulaire</vt:lpstr>
      <vt:lpstr>Présentation PowerPoint</vt:lpstr>
      <vt:lpstr>Présentation PowerPoint</vt:lpstr>
      <vt:lpstr>Le périnée musculaire</vt:lpstr>
      <vt:lpstr>Triangle postérieur</vt:lpstr>
      <vt:lpstr>Triangle antérieur</vt:lpstr>
      <vt:lpstr>Présentation PowerPoint</vt:lpstr>
      <vt:lpstr>Présentation PowerPoint</vt:lpstr>
      <vt:lpstr>Fascias périnéaux</vt:lpstr>
      <vt:lpstr>Fascia périnéal profond</vt:lpstr>
      <vt:lpstr>Vascularisation du périnée </vt:lpstr>
      <vt:lpstr>Artérielle et veineuse </vt:lpstr>
      <vt:lpstr>Lymphatique</vt:lpstr>
      <vt:lpstr>Innervation du périnée</vt:lpstr>
      <vt:lpstr>Innervation du périnée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Périnée</dc:title>
  <dc:creator>Sacha Hassen Khodja</dc:creator>
  <cp:lastModifiedBy>Sacha H-k</cp:lastModifiedBy>
  <cp:revision>4</cp:revision>
  <dcterms:created xsi:type="dcterms:W3CDTF">2019-12-04T20:15:37Z</dcterms:created>
  <dcterms:modified xsi:type="dcterms:W3CDTF">2020-01-17T13:27:54Z</dcterms:modified>
</cp:coreProperties>
</file>