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D988AD-76C9-4798-BC68-3EF89727D7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1012" y="1600201"/>
            <a:ext cx="8689976" cy="1561068"/>
          </a:xfrm>
        </p:spPr>
        <p:txBody>
          <a:bodyPr>
            <a:normAutofit/>
          </a:bodyPr>
          <a:lstStyle/>
          <a:p>
            <a:r>
              <a:rPr lang="fr-FR" sz="5400" dirty="0"/>
              <a:t>SENSIBILITE DENTINAIRE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C333433-A256-4F1D-AB05-31B4551717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805" y="3538905"/>
            <a:ext cx="3557906" cy="236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2055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7FE45073-2128-4A24-8978-AA9500E58D00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6148321" y="552899"/>
            <a:ext cx="5455513" cy="4995284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48DF52D-3CEA-45A0-876F-EF76566EC7D6}"/>
              </a:ext>
            </a:extLst>
          </p:cNvPr>
          <p:cNvSpPr txBox="1"/>
          <p:nvPr/>
        </p:nvSpPr>
        <p:spPr>
          <a:xfrm>
            <a:off x="10742841" y="786307"/>
            <a:ext cx="76611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dirty="0"/>
              <a:t>Email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C4E4E6E-1571-42BD-B064-FD1AB306BD5A}"/>
              </a:ext>
            </a:extLst>
          </p:cNvPr>
          <p:cNvSpPr txBox="1"/>
          <p:nvPr/>
        </p:nvSpPr>
        <p:spPr>
          <a:xfrm>
            <a:off x="10730485" y="1296534"/>
            <a:ext cx="88968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dirty="0"/>
              <a:t>Dentine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192CFD4-60EA-432E-BC9D-9FDE0CE15809}"/>
              </a:ext>
            </a:extLst>
          </p:cNvPr>
          <p:cNvSpPr txBox="1"/>
          <p:nvPr/>
        </p:nvSpPr>
        <p:spPr>
          <a:xfrm>
            <a:off x="10813001" y="1851247"/>
            <a:ext cx="79083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dirty="0"/>
              <a:t>Pulpe</a:t>
            </a:r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8345C9D1-0C07-460F-967F-1D4E04C0CC92}"/>
              </a:ext>
            </a:extLst>
          </p:cNvPr>
          <p:cNvSpPr/>
          <p:nvPr/>
        </p:nvSpPr>
        <p:spPr>
          <a:xfrm>
            <a:off x="10786509" y="1879951"/>
            <a:ext cx="678782" cy="3406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86ED790-71A6-4CF0-A2ED-8F8EA607F5D9}"/>
              </a:ext>
            </a:extLst>
          </p:cNvPr>
          <p:cNvSpPr txBox="1"/>
          <p:nvPr/>
        </p:nvSpPr>
        <p:spPr>
          <a:xfrm>
            <a:off x="683040" y="920621"/>
            <a:ext cx="509729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000" dirty="0"/>
              <a:t>La pulpe : tissu </a:t>
            </a:r>
            <a:r>
              <a:rPr lang="fr-FR" sz="2000" dirty="0">
                <a:solidFill>
                  <a:srgbClr val="FF0000"/>
                </a:solidFill>
              </a:rPr>
              <a:t>conjonctif lâche </a:t>
            </a:r>
            <a:r>
              <a:rPr lang="fr-FR" sz="2000" dirty="0"/>
              <a:t>et </a:t>
            </a:r>
            <a:r>
              <a:rPr lang="fr-FR" sz="2000" dirty="0">
                <a:solidFill>
                  <a:srgbClr val="FF0000"/>
                </a:solidFill>
              </a:rPr>
              <a:t>plastique</a:t>
            </a:r>
            <a:r>
              <a:rPr lang="fr-FR" sz="2000" dirty="0"/>
              <a:t>. Elle se trouve dans un espace clos à l’intérieur de la dent. </a:t>
            </a:r>
          </a:p>
          <a:p>
            <a:pPr algn="just"/>
            <a:endParaRPr lang="fr-FR" sz="2000" dirty="0"/>
          </a:p>
          <a:p>
            <a:pPr algn="just"/>
            <a:r>
              <a:rPr lang="fr-FR" sz="2000" dirty="0"/>
              <a:t>Communique avec les tissus environnants grâce au foramen apical</a:t>
            </a:r>
          </a:p>
          <a:p>
            <a:pPr algn="just"/>
            <a:endParaRPr lang="fr-FR" sz="2000" dirty="0"/>
          </a:p>
          <a:p>
            <a:pPr algn="just"/>
            <a:r>
              <a:rPr lang="fr-FR" sz="2000" dirty="0"/>
              <a:t>C’est un des tissus </a:t>
            </a:r>
            <a:r>
              <a:rPr lang="fr-FR" sz="2000" dirty="0">
                <a:solidFill>
                  <a:srgbClr val="FF0000"/>
                </a:solidFill>
              </a:rPr>
              <a:t>les plus innervés de l’organisme </a:t>
            </a:r>
            <a:r>
              <a:rPr lang="fr-FR" sz="2000" dirty="0"/>
              <a:t>avec deux grands types de fibres nerveuses :</a:t>
            </a:r>
          </a:p>
          <a:p>
            <a:endParaRPr lang="fr-FR" sz="2000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fr-FR" sz="2000" dirty="0">
                <a:solidFill>
                  <a:srgbClr val="0070C0"/>
                </a:solidFill>
              </a:rPr>
              <a:t>Fibres sensitives </a:t>
            </a:r>
            <a:r>
              <a:rPr lang="fr-FR" sz="2000" dirty="0"/>
              <a:t>: perception de la douleur, corps cellulaire dans le </a:t>
            </a:r>
            <a:r>
              <a:rPr lang="fr-FR" sz="2000" dirty="0" err="1"/>
              <a:t>gg</a:t>
            </a:r>
            <a:r>
              <a:rPr lang="fr-FR" sz="2000" dirty="0"/>
              <a:t> trigéminal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fr-FR" sz="2000" dirty="0">
                <a:solidFill>
                  <a:srgbClr val="0070C0"/>
                </a:solidFill>
              </a:rPr>
              <a:t>Fibres du système autonome </a:t>
            </a:r>
            <a:r>
              <a:rPr lang="fr-FR" sz="2000" dirty="0"/>
              <a:t>: vascularisation pulpaire et réactions immunitaires, corps cellulaire dans le </a:t>
            </a:r>
            <a:r>
              <a:rPr lang="fr-FR" sz="2000" dirty="0" err="1"/>
              <a:t>gg</a:t>
            </a:r>
            <a:r>
              <a:rPr lang="fr-FR" sz="2000" dirty="0"/>
              <a:t> cervical supérieur</a:t>
            </a:r>
          </a:p>
        </p:txBody>
      </p:sp>
    </p:spTree>
    <p:extLst>
      <p:ext uri="{BB962C8B-B14F-4D97-AF65-F5344CB8AC3E}">
        <p14:creationId xmlns:p14="http://schemas.microsoft.com/office/powerpoint/2010/main" val="981708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20ACEB3F-D6A7-4CD6-A911-B14D1A12EAEF}"/>
              </a:ext>
            </a:extLst>
          </p:cNvPr>
          <p:cNvSpPr txBox="1"/>
          <p:nvPr/>
        </p:nvSpPr>
        <p:spPr>
          <a:xfrm>
            <a:off x="120588" y="2310714"/>
            <a:ext cx="759940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L’innervation sensitive des dents est assurée par le nerf trijumeau (V) :</a:t>
            </a:r>
          </a:p>
          <a:p>
            <a:pPr marL="285750" indent="-285750">
              <a:buFontTx/>
              <a:buChar char="-"/>
            </a:pPr>
            <a:r>
              <a:rPr lang="fr-FR" b="1" dirty="0">
                <a:solidFill>
                  <a:srgbClr val="CC0066"/>
                </a:solidFill>
              </a:rPr>
              <a:t>V2 maxillaire</a:t>
            </a:r>
          </a:p>
          <a:p>
            <a:pPr marL="285750" indent="-285750">
              <a:buFontTx/>
              <a:buChar char="-"/>
            </a:pPr>
            <a:r>
              <a:rPr lang="fr-FR" b="1" dirty="0">
                <a:solidFill>
                  <a:srgbClr val="CC0066"/>
                </a:solidFill>
              </a:rPr>
              <a:t>V3 mandibulaire </a:t>
            </a:r>
          </a:p>
          <a:p>
            <a:endParaRPr lang="fr-FR" dirty="0"/>
          </a:p>
          <a:p>
            <a:pPr algn="just"/>
            <a:r>
              <a:rPr lang="fr-FR" dirty="0"/>
              <a:t>Ils pénètrent dans les dents au niveau du </a:t>
            </a:r>
            <a:r>
              <a:rPr lang="fr-FR" dirty="0">
                <a:solidFill>
                  <a:srgbClr val="00B050"/>
                </a:solidFill>
              </a:rPr>
              <a:t>foramen apical</a:t>
            </a:r>
            <a:r>
              <a:rPr lang="fr-FR" dirty="0"/>
              <a:t> suivant le même trajet que le réseau vasculaire</a:t>
            </a:r>
          </a:p>
          <a:p>
            <a:pPr algn="just"/>
            <a:endParaRPr lang="fr-FR" dirty="0"/>
          </a:p>
          <a:p>
            <a:pPr algn="just"/>
            <a:r>
              <a:rPr lang="fr-FR" dirty="0"/>
              <a:t>La région radiculaire est </a:t>
            </a:r>
            <a:r>
              <a:rPr lang="fr-FR" u="sng" dirty="0"/>
              <a:t>moins richement innervée </a:t>
            </a:r>
            <a:r>
              <a:rPr lang="fr-FR" dirty="0"/>
              <a:t>que la partie coronaire avec une densité d’innervation nettement supérieure au niveau des cornes pulpaires (très sensibles)</a:t>
            </a:r>
          </a:p>
          <a:p>
            <a:pPr algn="just"/>
            <a:endParaRPr lang="fr-FR" dirty="0"/>
          </a:p>
          <a:p>
            <a:pPr algn="just"/>
            <a:r>
              <a:rPr lang="fr-FR" dirty="0"/>
              <a:t>Formation du </a:t>
            </a:r>
            <a:r>
              <a:rPr lang="fr-FR" b="1" dirty="0">
                <a:solidFill>
                  <a:srgbClr val="CC0066"/>
                </a:solidFill>
              </a:rPr>
              <a:t>plexus de </a:t>
            </a:r>
            <a:r>
              <a:rPr lang="fr-FR" b="1" dirty="0" err="1">
                <a:solidFill>
                  <a:srgbClr val="CC0066"/>
                </a:solidFill>
              </a:rPr>
              <a:t>Raschkow</a:t>
            </a:r>
            <a:r>
              <a:rPr lang="fr-FR" b="1" dirty="0">
                <a:solidFill>
                  <a:srgbClr val="CC0066"/>
                </a:solidFill>
              </a:rPr>
              <a:t> </a:t>
            </a:r>
            <a:r>
              <a:rPr lang="fr-FR" dirty="0"/>
              <a:t>(=plexus sous-odontoblastique) en périphérie de la pulpe où l’on observe de nombreuses terminaisons nerveuses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1F5CC44-757A-4012-B179-5AD721FDE8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4242" y="444844"/>
            <a:ext cx="5447170" cy="2811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488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AFF6635C-6054-4F5F-B424-BB65AFF08EC4}"/>
              </a:ext>
            </a:extLst>
          </p:cNvPr>
          <p:cNvSpPr txBox="1"/>
          <p:nvPr/>
        </p:nvSpPr>
        <p:spPr>
          <a:xfrm>
            <a:off x="481124" y="2047542"/>
            <a:ext cx="787569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000" dirty="0"/>
              <a:t>Une partie des fibres nerveuses s’arborise à proximité des odontoblastes sans former de contacts synaptiques classiques. </a:t>
            </a:r>
          </a:p>
          <a:p>
            <a:pPr algn="just"/>
            <a:endParaRPr lang="fr-FR" sz="2000" dirty="0"/>
          </a:p>
          <a:p>
            <a:pPr algn="just"/>
            <a:r>
              <a:rPr lang="fr-FR" sz="2000" dirty="0"/>
              <a:t>D’autres fibres traversent la couche odontoblastique jusqu’à la prédentine et la dentine, cheminent à l’intérieur des tubules dentinaires sur une distance d’environ </a:t>
            </a:r>
            <a:r>
              <a:rPr lang="fr-FR" sz="2000" dirty="0">
                <a:solidFill>
                  <a:srgbClr val="0070C0"/>
                </a:solidFill>
              </a:rPr>
              <a:t>100um</a:t>
            </a:r>
            <a:r>
              <a:rPr lang="fr-FR" sz="2000" dirty="0"/>
              <a:t>, </a:t>
            </a:r>
            <a:r>
              <a:rPr lang="fr-FR" sz="2000" b="1" u="sng" dirty="0">
                <a:solidFill>
                  <a:srgbClr val="FF0000"/>
                </a:solidFill>
              </a:rPr>
              <a:t>sans</a:t>
            </a:r>
            <a:r>
              <a:rPr lang="fr-FR" sz="2000" dirty="0">
                <a:solidFill>
                  <a:srgbClr val="FF0000"/>
                </a:solidFill>
              </a:rPr>
              <a:t> atteindre la jonction amélo-dentinaire </a:t>
            </a:r>
            <a:r>
              <a:rPr lang="fr-FR" sz="2000" dirty="0"/>
              <a:t>(email/dentine) +++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C38F98C-289F-49AF-8177-AD749C8471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3953" y="1404088"/>
            <a:ext cx="2615982" cy="351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917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C18F5F-4BEE-4874-8FE5-757A7CF74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4478" y="-172995"/>
            <a:ext cx="10364451" cy="1596177"/>
          </a:xfrm>
        </p:spPr>
        <p:txBody>
          <a:bodyPr/>
          <a:lstStyle/>
          <a:p>
            <a:r>
              <a:rPr lang="fr-FR" dirty="0"/>
              <a:t>Les différentes fibres nerveuses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E676778-474C-448C-A3F2-100EB1267A59}"/>
              </a:ext>
            </a:extLst>
          </p:cNvPr>
          <p:cNvSpPr txBox="1"/>
          <p:nvPr/>
        </p:nvSpPr>
        <p:spPr>
          <a:xfrm>
            <a:off x="1136197" y="1212481"/>
            <a:ext cx="6619804" cy="2031325"/>
          </a:xfrm>
          <a:prstGeom prst="rect">
            <a:avLst/>
          </a:prstGeom>
          <a:noFill/>
          <a:ln w="28575">
            <a:solidFill>
              <a:srgbClr val="CC0066"/>
            </a:solidFill>
            <a:prstDash val="lgDash"/>
          </a:ln>
        </p:spPr>
        <p:txBody>
          <a:bodyPr wrap="square" rtlCol="0">
            <a:spAutoFit/>
          </a:bodyPr>
          <a:lstStyle/>
          <a:p>
            <a:r>
              <a:rPr lang="fr-FR" b="1" u="sng" dirty="0">
                <a:solidFill>
                  <a:srgbClr val="CC0066"/>
                </a:solidFill>
              </a:rPr>
              <a:t>Fibres A-</a:t>
            </a:r>
            <a:r>
              <a:rPr lang="el-GR" b="1" u="sng" dirty="0">
                <a:solidFill>
                  <a:srgbClr val="CC0066"/>
                </a:solidFill>
                <a:cs typeface="Times New Roman" panose="02020603050405020304" pitchFamily="18" charset="0"/>
              </a:rPr>
              <a:t>β</a:t>
            </a:r>
            <a:r>
              <a:rPr lang="fr-FR" b="1" u="sng" dirty="0">
                <a:solidFill>
                  <a:srgbClr val="CC0066"/>
                </a:solidFill>
                <a:cs typeface="Times New Roman" panose="02020603050405020304" pitchFamily="18" charset="0"/>
              </a:rPr>
              <a:t> 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>
                <a:cs typeface="Times New Roman" panose="02020603050405020304" pitchFamily="18" charset="0"/>
              </a:rPr>
              <a:t>Myélinisées, de gros diamètre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>
                <a:cs typeface="Times New Roman" panose="02020603050405020304" pitchFamily="18" charset="0"/>
              </a:rPr>
              <a:t>Conduction rapide de l’influx nerveux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i="1" dirty="0">
                <a:cs typeface="Times New Roman" panose="02020603050405020304" pitchFamily="18" charset="0"/>
              </a:rPr>
              <a:t>Vibration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>
                <a:cs typeface="Times New Roman" panose="02020603050405020304" pitchFamily="18" charset="0"/>
              </a:rPr>
              <a:t>Extrémités situées dans la pulpe périphérique et la dentine interne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>
                <a:cs typeface="Times New Roman" panose="02020603050405020304" pitchFamily="18" charset="0"/>
              </a:rPr>
              <a:t>Douleur vive et généralement de courte durée</a:t>
            </a:r>
            <a:endParaRPr lang="fr-FR" dirty="0"/>
          </a:p>
          <a:p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26AEEED-6464-4D7A-B261-56D03586ED01}"/>
              </a:ext>
            </a:extLst>
          </p:cNvPr>
          <p:cNvSpPr txBox="1"/>
          <p:nvPr/>
        </p:nvSpPr>
        <p:spPr>
          <a:xfrm>
            <a:off x="295937" y="3891193"/>
            <a:ext cx="6619804" cy="1754326"/>
          </a:xfrm>
          <a:prstGeom prst="rect">
            <a:avLst/>
          </a:prstGeom>
          <a:noFill/>
          <a:ln w="28575">
            <a:solidFill>
              <a:srgbClr val="7030A0"/>
            </a:solidFill>
            <a:prstDash val="lgDash"/>
          </a:ln>
        </p:spPr>
        <p:txBody>
          <a:bodyPr wrap="square" rtlCol="0">
            <a:spAutoFit/>
          </a:bodyPr>
          <a:lstStyle/>
          <a:p>
            <a:r>
              <a:rPr lang="fr-FR" b="1" u="sng" dirty="0">
                <a:solidFill>
                  <a:srgbClr val="7030A0"/>
                </a:solidFill>
              </a:rPr>
              <a:t>Fibres A-</a:t>
            </a:r>
            <a:r>
              <a:rPr lang="el-GR" b="1" u="sng" dirty="0">
                <a:solidFill>
                  <a:srgbClr val="7030A0"/>
                </a:solidFill>
                <a:cs typeface="Times New Roman" panose="02020603050405020304" pitchFamily="18" charset="0"/>
              </a:rPr>
              <a:t>δ</a:t>
            </a:r>
            <a:r>
              <a:rPr lang="fr-FR" b="1" u="sng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fr-FR" dirty="0">
                <a:cs typeface="Times New Roman" panose="02020603050405020304" pitchFamily="18" charset="0"/>
              </a:rPr>
              <a:t>(les plus nombreuses):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>
                <a:cs typeface="Times New Roman" panose="02020603050405020304" pitchFamily="18" charset="0"/>
              </a:rPr>
              <a:t>Faiblement myélinisées, diamètre moyen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>
                <a:cs typeface="Times New Roman" panose="02020603050405020304" pitchFamily="18" charset="0"/>
              </a:rPr>
              <a:t>Conduction rapide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i="1" dirty="0">
                <a:cs typeface="Times New Roman" panose="02020603050405020304" pitchFamily="18" charset="0"/>
              </a:rPr>
              <a:t>Air, thermique, mécanique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>
                <a:cs typeface="Times New Roman" panose="02020603050405020304" pitchFamily="18" charset="0"/>
              </a:rPr>
              <a:t>Extrémités situées dans la pulpe périphérique et la dentine interne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>
                <a:cs typeface="Times New Roman" panose="02020603050405020304" pitchFamily="18" charset="0"/>
              </a:rPr>
              <a:t>Douleur vive et généralement de courte durée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597ABCD-9EB7-44C3-A43A-9DA8B48741F3}"/>
              </a:ext>
            </a:extLst>
          </p:cNvPr>
          <p:cNvSpPr txBox="1"/>
          <p:nvPr/>
        </p:nvSpPr>
        <p:spPr>
          <a:xfrm>
            <a:off x="7932963" y="3441951"/>
            <a:ext cx="3715966" cy="2031325"/>
          </a:xfrm>
          <a:prstGeom prst="rect">
            <a:avLst/>
          </a:prstGeom>
          <a:noFill/>
          <a:ln w="28575">
            <a:solidFill>
              <a:srgbClr val="FF0066"/>
            </a:solidFill>
            <a:prstDash val="lgDash"/>
          </a:ln>
        </p:spPr>
        <p:txBody>
          <a:bodyPr wrap="square" rtlCol="0">
            <a:spAutoFit/>
          </a:bodyPr>
          <a:lstStyle/>
          <a:p>
            <a:r>
              <a:rPr lang="fr-FR" b="1" u="sng" dirty="0">
                <a:solidFill>
                  <a:srgbClr val="FF0066"/>
                </a:solidFill>
              </a:rPr>
              <a:t>Fibres C: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/>
              <a:t>Amyéliniques, petit diamètre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/>
              <a:t>Faible vitesse de conduction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i="1" dirty="0"/>
              <a:t>Chimique, thermique, mécanique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/>
              <a:t>Extrémités situées dans la pulpe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/>
              <a:t>Douleur sourde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305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1E8A13A-713A-4EEB-BF08-0B21C6BA1722}"/>
              </a:ext>
            </a:extLst>
          </p:cNvPr>
          <p:cNvSpPr txBox="1"/>
          <p:nvPr/>
        </p:nvSpPr>
        <p:spPr>
          <a:xfrm>
            <a:off x="1408670" y="1225685"/>
            <a:ext cx="871151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000" dirty="0"/>
              <a:t>Ces fibres nerveuses assurent leur fonction de détection grâce à des récepteurs 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2000" dirty="0">
                <a:solidFill>
                  <a:srgbClr val="0070C0"/>
                </a:solidFill>
              </a:rPr>
              <a:t>Nocicepteurs et thermorécepteurs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2000" dirty="0">
                <a:solidFill>
                  <a:srgbClr val="0070C0"/>
                </a:solidFill>
              </a:rPr>
              <a:t>Mécanorécepteurs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2000" dirty="0">
                <a:solidFill>
                  <a:srgbClr val="0070C0"/>
                </a:solidFill>
              </a:rPr>
              <a:t>Récepteurs bactériens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2000" dirty="0">
                <a:solidFill>
                  <a:srgbClr val="0070C0"/>
                </a:solidFill>
              </a:rPr>
              <a:t>Récepteurs aux cytokines/chimiokines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fr-FR" sz="2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fr-FR" sz="2000" dirty="0"/>
          </a:p>
          <a:p>
            <a:pPr algn="just"/>
            <a:r>
              <a:rPr lang="fr-FR" sz="2000" dirty="0"/>
              <a:t>Elles forment un </a:t>
            </a:r>
            <a:r>
              <a:rPr lang="fr-FR" sz="2000" dirty="0">
                <a:solidFill>
                  <a:srgbClr val="FF0000"/>
                </a:solidFill>
              </a:rPr>
              <a:t>réseau</a:t>
            </a:r>
            <a:r>
              <a:rPr lang="fr-FR" sz="2000" dirty="0"/>
              <a:t> qui participe à la préservation de l’organe dentaire en prévenant et en limitant les dommages survenant au sein du tissu pulpaire.</a:t>
            </a:r>
          </a:p>
          <a:p>
            <a:pPr algn="just"/>
            <a:endParaRPr lang="fr-FR" sz="2000" dirty="0"/>
          </a:p>
          <a:p>
            <a:pPr algn="just"/>
            <a:r>
              <a:rPr lang="fr-FR" sz="2000" dirty="0"/>
              <a:t>L’innervation sensitive est impliquée dans les </a:t>
            </a:r>
            <a:r>
              <a:rPr lang="fr-FR" sz="2000" dirty="0">
                <a:solidFill>
                  <a:srgbClr val="00B050"/>
                </a:solidFill>
              </a:rPr>
              <a:t>processus inflammatoires</a:t>
            </a:r>
            <a:r>
              <a:rPr lang="fr-FR" sz="2000" dirty="0"/>
              <a:t>, </a:t>
            </a:r>
            <a:r>
              <a:rPr lang="fr-FR" sz="2000" dirty="0">
                <a:solidFill>
                  <a:srgbClr val="00B050"/>
                </a:solidFill>
              </a:rPr>
              <a:t>immunitaires</a:t>
            </a:r>
            <a:r>
              <a:rPr lang="fr-FR" sz="2000" dirty="0"/>
              <a:t> et </a:t>
            </a:r>
            <a:r>
              <a:rPr lang="fr-FR" sz="2000" dirty="0">
                <a:solidFill>
                  <a:srgbClr val="00B050"/>
                </a:solidFill>
              </a:rPr>
              <a:t>nociceptifs</a:t>
            </a:r>
            <a:r>
              <a:rPr lang="fr-FR" sz="2000" dirty="0"/>
              <a:t> (signal d’alarme) </a:t>
            </a:r>
          </a:p>
        </p:txBody>
      </p:sp>
    </p:spTree>
    <p:extLst>
      <p:ext uri="{BB962C8B-B14F-4D97-AF65-F5344CB8AC3E}">
        <p14:creationId xmlns:p14="http://schemas.microsoft.com/office/powerpoint/2010/main" val="3001704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53CA0E-6808-4D75-9187-357A06AF4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L’</a:t>
            </a:r>
            <a:r>
              <a:rPr lang="fr-FR" dirty="0" err="1"/>
              <a:t>hypersensibilite</a:t>
            </a:r>
            <a:r>
              <a:rPr lang="fr-FR" dirty="0"/>
              <a:t> dentaire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4D65A92-0BF8-4A32-B765-59F7D3A5685B}"/>
              </a:ext>
            </a:extLst>
          </p:cNvPr>
          <p:cNvSpPr txBox="1"/>
          <p:nvPr/>
        </p:nvSpPr>
        <p:spPr>
          <a:xfrm>
            <a:off x="311285" y="2413337"/>
            <a:ext cx="702337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000" dirty="0"/>
              <a:t>Apparition d’une douleur </a:t>
            </a:r>
            <a:r>
              <a:rPr lang="fr-FR" sz="2000" b="1" dirty="0">
                <a:solidFill>
                  <a:srgbClr val="FF0000"/>
                </a:solidFill>
              </a:rPr>
              <a:t>aiguë </a:t>
            </a:r>
            <a:r>
              <a:rPr lang="fr-FR" sz="2000" dirty="0"/>
              <a:t>et </a:t>
            </a:r>
            <a:r>
              <a:rPr lang="fr-FR" sz="2000" b="1" dirty="0">
                <a:solidFill>
                  <a:srgbClr val="FF0000"/>
                </a:solidFill>
              </a:rPr>
              <a:t>transitoire</a:t>
            </a:r>
            <a:r>
              <a:rPr lang="fr-FR" sz="2000" dirty="0"/>
              <a:t> provenant d’une zone de dentine exposée, en réponse à un stimulus. La dentine normalement recouverte d’émail est exposé à l’air. </a:t>
            </a:r>
          </a:p>
          <a:p>
            <a:pPr algn="just"/>
            <a:endParaRPr lang="fr-FR" sz="2000" dirty="0"/>
          </a:p>
          <a:p>
            <a:pPr algn="just"/>
            <a:r>
              <a:rPr lang="fr-FR" sz="2000" dirty="0"/>
              <a:t>Les causes: </a:t>
            </a:r>
          </a:p>
          <a:p>
            <a:pPr marL="285750" indent="-285750" algn="just">
              <a:buFontTx/>
              <a:buChar char="-"/>
            </a:pPr>
            <a:r>
              <a:rPr lang="fr-FR" sz="2000" dirty="0">
                <a:solidFill>
                  <a:srgbClr val="00B050"/>
                </a:solidFill>
              </a:rPr>
              <a:t>Physiologique</a:t>
            </a:r>
            <a:r>
              <a:rPr lang="fr-FR" sz="2000" dirty="0"/>
              <a:t> (manque d’émail)</a:t>
            </a:r>
          </a:p>
          <a:p>
            <a:pPr marL="285750" indent="-285750" algn="just">
              <a:buFontTx/>
              <a:buChar char="-"/>
            </a:pPr>
            <a:r>
              <a:rPr lang="fr-FR" sz="2000" dirty="0">
                <a:solidFill>
                  <a:srgbClr val="00B050"/>
                </a:solidFill>
              </a:rPr>
              <a:t>Pathologique</a:t>
            </a:r>
            <a:r>
              <a:rPr lang="fr-FR" sz="2000" dirty="0"/>
              <a:t> (usure dentaire, récessions gingival…)</a:t>
            </a: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895BFEF-85B1-448B-B5DE-D499230791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/>
          <a:stretch/>
        </p:blipFill>
        <p:spPr>
          <a:xfrm>
            <a:off x="7675286" y="2214694"/>
            <a:ext cx="3973643" cy="3059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2198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D2D4EF4-358F-475F-927F-4A33E26BE694}"/>
              </a:ext>
            </a:extLst>
          </p:cNvPr>
          <p:cNvSpPr txBox="1"/>
          <p:nvPr/>
        </p:nvSpPr>
        <p:spPr>
          <a:xfrm>
            <a:off x="2846523" y="369389"/>
            <a:ext cx="774321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3 théories concernant ses mécanismes :</a:t>
            </a:r>
          </a:p>
          <a:p>
            <a:endParaRPr lang="fr-FR" dirty="0"/>
          </a:p>
          <a:p>
            <a:pPr marL="342900" indent="-342900">
              <a:buAutoNum type="arabicPeriod"/>
            </a:pPr>
            <a:r>
              <a:rPr lang="fr-FR" dirty="0">
                <a:solidFill>
                  <a:srgbClr val="0070C0"/>
                </a:solidFill>
              </a:rPr>
              <a:t>Théorie hydrodynamique de </a:t>
            </a:r>
            <a:r>
              <a:rPr lang="fr-FR" dirty="0" err="1">
                <a:solidFill>
                  <a:srgbClr val="0070C0"/>
                </a:solidFill>
              </a:rPr>
              <a:t>Brännström</a:t>
            </a:r>
            <a:endParaRPr lang="fr-FR" dirty="0">
              <a:solidFill>
                <a:srgbClr val="0070C0"/>
              </a:solidFill>
            </a:endParaRPr>
          </a:p>
          <a:p>
            <a:pPr marL="342900" indent="-342900">
              <a:buAutoNum type="arabicPeriod"/>
            </a:pPr>
            <a:r>
              <a:rPr lang="fr-FR" dirty="0">
                <a:solidFill>
                  <a:srgbClr val="0070C0"/>
                </a:solidFill>
              </a:rPr>
              <a:t>L’odontoblaste: cellule sensorielle</a:t>
            </a:r>
          </a:p>
          <a:p>
            <a:pPr marL="342900" indent="-342900">
              <a:buAutoNum type="arabicPeriod"/>
            </a:pPr>
            <a:r>
              <a:rPr lang="fr-FR" dirty="0">
                <a:solidFill>
                  <a:srgbClr val="0070C0"/>
                </a:solidFill>
              </a:rPr>
              <a:t>Transduction directe par les fibres nerveuses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F152306-BEE1-4475-83D1-18C4233FE1D6}"/>
              </a:ext>
            </a:extLst>
          </p:cNvPr>
          <p:cNvSpPr txBox="1"/>
          <p:nvPr/>
        </p:nvSpPr>
        <p:spPr>
          <a:xfrm>
            <a:off x="224787" y="3127574"/>
            <a:ext cx="1156943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fr-FR" sz="2000" b="1" u="sng" dirty="0">
                <a:solidFill>
                  <a:srgbClr val="0070C0"/>
                </a:solidFill>
              </a:rPr>
              <a:t>Théorie hydrodynamique de </a:t>
            </a:r>
            <a:r>
              <a:rPr lang="fr-FR" sz="2000" b="1" u="sng" dirty="0" err="1">
                <a:solidFill>
                  <a:srgbClr val="0070C0"/>
                </a:solidFill>
              </a:rPr>
              <a:t>Brännström</a:t>
            </a:r>
            <a:endParaRPr lang="fr-FR" sz="2000" b="1" u="sng" dirty="0">
              <a:solidFill>
                <a:srgbClr val="0070C0"/>
              </a:solidFill>
            </a:endParaRPr>
          </a:p>
          <a:p>
            <a:endParaRPr lang="fr-FR" dirty="0"/>
          </a:p>
          <a:p>
            <a:pPr algn="just"/>
            <a:r>
              <a:rPr lang="fr-FR" dirty="0"/>
              <a:t>- </a:t>
            </a:r>
            <a:r>
              <a:rPr lang="fr-FR" sz="2000" dirty="0"/>
              <a:t>Un </a:t>
            </a:r>
            <a:r>
              <a:rPr lang="fr-FR" sz="2000" b="1" dirty="0"/>
              <a:t>stimulus mécanique, thermique ou osmotique </a:t>
            </a:r>
            <a:r>
              <a:rPr lang="fr-FR" sz="2000" dirty="0"/>
              <a:t>entrainerait le déplacement des fluides contenus dans les tubules dentinaires. Cet hydrodynamisme activerait alors des fibres nerveuses </a:t>
            </a:r>
            <a:r>
              <a:rPr lang="fr-FR" sz="2000" dirty="0" err="1"/>
              <a:t>intrapulpaires</a:t>
            </a:r>
            <a:r>
              <a:rPr lang="fr-FR" sz="2000" dirty="0"/>
              <a:t> de </a:t>
            </a:r>
            <a:r>
              <a:rPr lang="fr-FR" sz="2000" dirty="0">
                <a:solidFill>
                  <a:srgbClr val="CC0066"/>
                </a:solidFill>
              </a:rPr>
              <a:t>type A</a:t>
            </a:r>
            <a:r>
              <a:rPr lang="fr-FR" sz="2000" dirty="0"/>
              <a:t>, évoquant une perception plus ou moins douloureuse qui ne dure pas. </a:t>
            </a:r>
          </a:p>
          <a:p>
            <a:pPr algn="just"/>
            <a:r>
              <a:rPr lang="fr-FR" sz="2000" dirty="0"/>
              <a:t>- La </a:t>
            </a:r>
            <a:r>
              <a:rPr lang="fr-FR" sz="2000" dirty="0">
                <a:solidFill>
                  <a:srgbClr val="FF0000"/>
                </a:solidFill>
              </a:rPr>
              <a:t>chaleur </a:t>
            </a:r>
            <a:r>
              <a:rPr lang="fr-FR" sz="2000" dirty="0"/>
              <a:t>dilate le fluide contenu dans les tubules, entraînant son écoulement </a:t>
            </a:r>
            <a:r>
              <a:rPr lang="fr-FR" sz="2000" dirty="0">
                <a:solidFill>
                  <a:srgbClr val="FF0000"/>
                </a:solidFill>
              </a:rPr>
              <a:t>vers la pulpe</a:t>
            </a:r>
            <a:r>
              <a:rPr lang="fr-FR" sz="2000" dirty="0"/>
              <a:t>, tandis que le </a:t>
            </a:r>
            <a:r>
              <a:rPr lang="fr-FR" sz="2000" dirty="0">
                <a:solidFill>
                  <a:srgbClr val="FF0000"/>
                </a:solidFill>
              </a:rPr>
              <a:t>froid</a:t>
            </a:r>
            <a:r>
              <a:rPr lang="fr-FR" sz="2000" dirty="0"/>
              <a:t> provoque sa contraction, produisant un écoulement </a:t>
            </a:r>
            <a:r>
              <a:rPr lang="fr-FR" sz="2000" dirty="0">
                <a:solidFill>
                  <a:srgbClr val="FF0000"/>
                </a:solidFill>
              </a:rPr>
              <a:t>vers l'extérieur</a:t>
            </a:r>
            <a:r>
              <a:rPr lang="fr-FR" sz="2000" dirty="0"/>
              <a:t>. </a:t>
            </a:r>
          </a:p>
          <a:p>
            <a:pPr algn="just"/>
            <a:r>
              <a:rPr lang="fr-FR" sz="2000" dirty="0"/>
              <a:t>- Cependant, la façon dont s’opère la transduction n’est pas encore élucidée. </a:t>
            </a:r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0DFC8DC-7D6D-44BE-8E01-F61E22886E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8414" y="92381"/>
            <a:ext cx="2168266" cy="350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3578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8881DA9-08FF-4994-AAEF-0A3A44CD3918}"/>
              </a:ext>
            </a:extLst>
          </p:cNvPr>
          <p:cNvSpPr txBox="1"/>
          <p:nvPr/>
        </p:nvSpPr>
        <p:spPr>
          <a:xfrm>
            <a:off x="634256" y="1322173"/>
            <a:ext cx="85466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b="1" u="sng" dirty="0">
                <a:solidFill>
                  <a:srgbClr val="0070C0"/>
                </a:solidFill>
              </a:rPr>
              <a:t>2. </a:t>
            </a:r>
            <a:r>
              <a:rPr lang="fr-FR" sz="2000" b="1" u="sng" dirty="0">
                <a:solidFill>
                  <a:srgbClr val="0070C0"/>
                </a:solidFill>
              </a:rPr>
              <a:t>L’odontoblaste : cellule sensorielle</a:t>
            </a:r>
          </a:p>
          <a:p>
            <a:pPr algn="just"/>
            <a:endParaRPr lang="fr-FR" sz="2000" b="1" u="sng" dirty="0">
              <a:solidFill>
                <a:srgbClr val="0070C0"/>
              </a:solidFill>
            </a:endParaRPr>
          </a:p>
          <a:p>
            <a:pPr algn="just"/>
            <a:r>
              <a:rPr lang="fr-FR" sz="2000" dirty="0"/>
              <a:t>-Ce serait </a:t>
            </a:r>
            <a:r>
              <a:rPr lang="fr-FR" sz="2000" b="1" dirty="0"/>
              <a:t>l’odontoblaste qui effectue la transduction</a:t>
            </a:r>
            <a:r>
              <a:rPr lang="fr-FR" sz="2000" dirty="0"/>
              <a:t>. Il possède, en effet, des capteurs thermiques, mécaniques ou chimiques susceptibles de capter les variations du microenvironnement induites par ces déplacements. </a:t>
            </a:r>
          </a:p>
          <a:p>
            <a:pPr algn="just"/>
            <a:endParaRPr lang="fr-FR" sz="2000" dirty="0"/>
          </a:p>
          <a:p>
            <a:pPr algn="just"/>
            <a:r>
              <a:rPr lang="fr-FR" sz="2000" dirty="0"/>
              <a:t>- Ses rapport étroit avec les fibres nerveuses conduisent à le considérer comme un </a:t>
            </a:r>
            <a:r>
              <a:rPr lang="fr-FR" sz="2000" dirty="0">
                <a:solidFill>
                  <a:srgbClr val="FF0000"/>
                </a:solidFill>
              </a:rPr>
              <a:t>acteur central de la transmission d’évènements sensoriels aux fibres nerveuses pulpaires.</a:t>
            </a:r>
            <a:r>
              <a:rPr lang="fr-FR" sz="2000" dirty="0"/>
              <a:t> Toutefois, la démonstration directe d’une activité électrique de l’odontoblaste en réponse à un stimulus n’a pas été faite dans des conditions physiologiques, et aucune</a:t>
            </a:r>
            <a:r>
              <a:rPr lang="fr-FR" sz="2000" b="1" dirty="0">
                <a:solidFill>
                  <a:srgbClr val="0070C0"/>
                </a:solidFill>
              </a:rPr>
              <a:t> </a:t>
            </a:r>
            <a:r>
              <a:rPr lang="fr-FR" sz="2000" dirty="0"/>
              <a:t>synapse fonctionnelle permettant d’expliquer la transduction n’a été observée </a:t>
            </a:r>
          </a:p>
          <a:p>
            <a:pPr algn="just"/>
            <a:r>
              <a:rPr lang="fr-FR" sz="2000" dirty="0"/>
              <a:t>- Ainsi, la nature précise des signaux biologiques échangés entre ces cellules reste à déterminer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50A3E60-3630-4FC3-AC7A-4A98008DE8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8778" y="1322173"/>
            <a:ext cx="2389030" cy="3960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5153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107E7B43-A4F7-42BE-8C06-041846990CDF}"/>
              </a:ext>
            </a:extLst>
          </p:cNvPr>
          <p:cNvSpPr txBox="1"/>
          <p:nvPr/>
        </p:nvSpPr>
        <p:spPr>
          <a:xfrm>
            <a:off x="1334530" y="2141016"/>
            <a:ext cx="563468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>
                <a:solidFill>
                  <a:srgbClr val="0070C0"/>
                </a:solidFill>
              </a:rPr>
              <a:t>3. Transduction directe par les fibres nerveuses</a:t>
            </a:r>
          </a:p>
          <a:p>
            <a:endParaRPr lang="fr-FR" sz="2000" dirty="0"/>
          </a:p>
          <a:p>
            <a:pPr algn="just"/>
            <a:r>
              <a:rPr lang="fr-FR" sz="2000" dirty="0"/>
              <a:t>La théorie de la </a:t>
            </a:r>
            <a:r>
              <a:rPr lang="fr-FR" sz="2000" b="1" dirty="0"/>
              <a:t>conduction directe </a:t>
            </a:r>
            <a:r>
              <a:rPr lang="fr-FR" sz="2000" dirty="0"/>
              <a:t>suppose une </a:t>
            </a:r>
            <a:r>
              <a:rPr lang="fr-FR" sz="2000" dirty="0">
                <a:solidFill>
                  <a:srgbClr val="FF0000"/>
                </a:solidFill>
              </a:rPr>
              <a:t>stimulation nerveuse directe dans les tubules </a:t>
            </a:r>
            <a:r>
              <a:rPr lang="fr-FR" sz="2000" dirty="0"/>
              <a:t>de la dentine. Les fibres nerveuses sont stimulées par les changements hydrodynamiques eux-mêmes, ou par les irritations mécaniques.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FB7A8F7-3AE3-4CD6-A22B-7FED9DDB5F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1849" y="856901"/>
            <a:ext cx="2965621" cy="481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0463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6DD1F8-25B8-44E6-B85D-659748E6D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160638"/>
            <a:ext cx="10364451" cy="1161535"/>
          </a:xfrm>
        </p:spPr>
        <p:txBody>
          <a:bodyPr/>
          <a:lstStyle/>
          <a:p>
            <a:r>
              <a:rPr lang="fr-FR" dirty="0"/>
              <a:t>Aspect clinique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BF6F3D1-990A-46C6-A695-904D39D57BB6}"/>
              </a:ext>
            </a:extLst>
          </p:cNvPr>
          <p:cNvSpPr txBox="1"/>
          <p:nvPr/>
        </p:nvSpPr>
        <p:spPr>
          <a:xfrm>
            <a:off x="1746420" y="1692875"/>
            <a:ext cx="897100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000" b="1" u="sng" dirty="0">
                <a:solidFill>
                  <a:srgbClr val="0070C0"/>
                </a:solidFill>
              </a:rPr>
              <a:t>Interrogatoire : </a:t>
            </a:r>
          </a:p>
          <a:p>
            <a:pPr marL="285750" indent="-285750">
              <a:buFontTx/>
              <a:buChar char="-"/>
            </a:pPr>
            <a:r>
              <a:rPr lang="fr-FR" sz="2000" dirty="0"/>
              <a:t>caractériser avec précision les symptômes </a:t>
            </a:r>
          </a:p>
          <a:p>
            <a:pPr marL="285750" indent="-285750">
              <a:buFontTx/>
              <a:buChar char="-"/>
            </a:pPr>
            <a:r>
              <a:rPr lang="fr-FR" sz="2000" dirty="0"/>
              <a:t>évaluer les facteurs étiologiques mis en cause (</a:t>
            </a:r>
            <a:r>
              <a:rPr lang="fr-FR" sz="2000" b="1" dirty="0"/>
              <a:t>habitudes alimentaires, reflux gastrique, acidité ++)</a:t>
            </a:r>
          </a:p>
          <a:p>
            <a:pPr marL="285750" indent="-285750">
              <a:buFontTx/>
              <a:buChar char="-"/>
            </a:pPr>
            <a:endParaRPr lang="fr-FR" sz="2000" b="1" dirty="0"/>
          </a:p>
          <a:p>
            <a:pPr marL="285750" indent="-285750">
              <a:buFontTx/>
              <a:buChar char="-"/>
            </a:pPr>
            <a:endParaRPr lang="fr-FR" sz="2000" dirty="0"/>
          </a:p>
          <a:p>
            <a:pPr algn="just"/>
            <a:r>
              <a:rPr lang="fr-FR" sz="2000" dirty="0"/>
              <a:t>Caractéristiques de la douleur : </a:t>
            </a:r>
            <a:r>
              <a:rPr lang="fr-FR" sz="2000" b="1" dirty="0"/>
              <a:t>douleur </a:t>
            </a:r>
            <a:r>
              <a:rPr lang="fr-FR" sz="2000" b="1" dirty="0">
                <a:solidFill>
                  <a:srgbClr val="FF0000"/>
                </a:solidFill>
              </a:rPr>
              <a:t>brève</a:t>
            </a:r>
            <a:r>
              <a:rPr lang="fr-FR" sz="2000" b="1" dirty="0"/>
              <a:t>, </a:t>
            </a:r>
            <a:r>
              <a:rPr lang="fr-FR" sz="2000" b="1" dirty="0">
                <a:solidFill>
                  <a:srgbClr val="FF0000"/>
                </a:solidFill>
              </a:rPr>
              <a:t>aigüe</a:t>
            </a:r>
            <a:r>
              <a:rPr lang="fr-FR" sz="2000" b="1" dirty="0"/>
              <a:t> et </a:t>
            </a:r>
            <a:r>
              <a:rPr lang="fr-FR" sz="2000" b="1" dirty="0">
                <a:solidFill>
                  <a:srgbClr val="FF0000"/>
                </a:solidFill>
              </a:rPr>
              <a:t>localisée</a:t>
            </a:r>
            <a:r>
              <a:rPr lang="fr-FR" sz="2000" dirty="0"/>
              <a:t>. </a:t>
            </a:r>
            <a:r>
              <a:rPr lang="fr-FR" sz="2000" b="1" dirty="0"/>
              <a:t>D’intensité variable </a:t>
            </a:r>
            <a:r>
              <a:rPr lang="fr-FR" sz="2000" dirty="0"/>
              <a:t>d’un patient à l’autre, elle est toujours limitée à la durée de l’application du stimulus sur la dent (froid, air, contact, sucre)</a:t>
            </a:r>
          </a:p>
        </p:txBody>
      </p:sp>
    </p:spTree>
    <p:extLst>
      <p:ext uri="{BB962C8B-B14F-4D97-AF65-F5344CB8AC3E}">
        <p14:creationId xmlns:p14="http://schemas.microsoft.com/office/powerpoint/2010/main" val="2954591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E4CEC5-9C02-4D60-B218-452BBC04E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770" y="-271169"/>
            <a:ext cx="10364451" cy="1596177"/>
          </a:xfrm>
        </p:spPr>
        <p:txBody>
          <a:bodyPr/>
          <a:lstStyle/>
          <a:p>
            <a:r>
              <a:rPr lang="fr-FR" dirty="0"/>
              <a:t>Aspect clinique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2BAF63E-2CB1-4583-8704-21148109280B}"/>
              </a:ext>
            </a:extLst>
          </p:cNvPr>
          <p:cNvSpPr txBox="1"/>
          <p:nvPr/>
        </p:nvSpPr>
        <p:spPr>
          <a:xfrm>
            <a:off x="1859691" y="1037436"/>
            <a:ext cx="24775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000" b="1" u="sng" dirty="0">
                <a:solidFill>
                  <a:srgbClr val="0070C0"/>
                </a:solidFill>
              </a:rPr>
              <a:t>Examen clinique</a:t>
            </a:r>
          </a:p>
          <a:p>
            <a:r>
              <a:rPr lang="fr-FR" sz="2000" dirty="0"/>
              <a:t>Lésions d’usure</a:t>
            </a:r>
          </a:p>
        </p:txBody>
      </p:sp>
      <p:graphicFrame>
        <p:nvGraphicFramePr>
          <p:cNvPr id="9" name="Tableau 9">
            <a:extLst>
              <a:ext uri="{FF2B5EF4-FFF2-40B4-BE49-F238E27FC236}">
                <a16:creationId xmlns:a16="http://schemas.microsoft.com/office/drawing/2014/main" id="{CFA33A1B-D1E0-4768-852F-7C4A7010BC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9022447"/>
              </p:ext>
            </p:extLst>
          </p:nvPr>
        </p:nvGraphicFramePr>
        <p:xfrm>
          <a:off x="1716964" y="1862251"/>
          <a:ext cx="81280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70403279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65811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00084075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203246836"/>
                    </a:ext>
                  </a:extLst>
                </a:gridCol>
              </a:tblGrid>
              <a:tr h="339723">
                <a:tc>
                  <a:txBody>
                    <a:bodyPr/>
                    <a:lstStyle/>
                    <a:p>
                      <a:r>
                        <a:rPr lang="fr-FR" dirty="0"/>
                        <a:t>Erosion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Abrasion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Attrition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/>
                        <a:t>Abfraction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6580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fr-FR" dirty="0"/>
                        <a:t>Dissolution de la surface dentaire suite à une attaque acide d’origine non bactérienne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dirty="0"/>
                        <a:t>Usure excessive des tissus durs de la dent, causée par des objets durs autres que les dents: brossage traumatique, dentifrices abrasifs, aliments durs…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dirty="0"/>
                        <a:t>Usure dentaire qui résulte du frottement des dents les unes contre les autres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dirty="0"/>
                        <a:t>Perte de structure dentaire dans la région cervicale de la dent, imputable à une surcharge occlusale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6435069"/>
                  </a:ext>
                </a:extLst>
              </a:tr>
            </a:tbl>
          </a:graphicData>
        </a:graphic>
      </p:graphicFrame>
      <p:pic>
        <p:nvPicPr>
          <p:cNvPr id="11" name="Image 10">
            <a:extLst>
              <a:ext uri="{FF2B5EF4-FFF2-40B4-BE49-F238E27FC236}">
                <a16:creationId xmlns:a16="http://schemas.microsoft.com/office/drawing/2014/main" id="{6DD6B52D-3C4E-473B-BBF7-62DF076C62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t="45953" r="1694" b="21364"/>
          <a:stretch/>
        </p:blipFill>
        <p:spPr>
          <a:xfrm>
            <a:off x="1656890" y="4788331"/>
            <a:ext cx="8188074" cy="134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8720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F777C-C5EF-405E-A3A2-406A7D56C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6834" y="-283526"/>
            <a:ext cx="10364451" cy="1596177"/>
          </a:xfrm>
        </p:spPr>
        <p:txBody>
          <a:bodyPr/>
          <a:lstStyle/>
          <a:p>
            <a:r>
              <a:rPr lang="fr-FR" dirty="0"/>
              <a:t>Aspect clinique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097D5FC-9285-4D01-AEBA-8C859E5E4959}"/>
              </a:ext>
            </a:extLst>
          </p:cNvPr>
          <p:cNvSpPr txBox="1"/>
          <p:nvPr/>
        </p:nvSpPr>
        <p:spPr>
          <a:xfrm>
            <a:off x="2533136" y="1312651"/>
            <a:ext cx="51404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000" b="1" u="sng" dirty="0">
                <a:solidFill>
                  <a:srgbClr val="0070C0"/>
                </a:solidFill>
              </a:rPr>
              <a:t>Examen clinique</a:t>
            </a:r>
          </a:p>
          <a:p>
            <a:endParaRPr lang="fr-FR" sz="2000" b="1" u="sng" dirty="0">
              <a:solidFill>
                <a:srgbClr val="0070C0"/>
              </a:solidFill>
            </a:endParaRPr>
          </a:p>
          <a:p>
            <a:r>
              <a:rPr lang="fr-FR" sz="2000" dirty="0"/>
              <a:t>Recessions gingival avec expositions dentinaire</a:t>
            </a: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D67177A-0C68-4509-B84C-889723010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2010" y="2667545"/>
            <a:ext cx="8699676" cy="3103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4150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C679E9-60BC-4790-A00C-2710FD9EC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2628" y="-384739"/>
            <a:ext cx="10364451" cy="1596177"/>
          </a:xfrm>
        </p:spPr>
        <p:txBody>
          <a:bodyPr/>
          <a:lstStyle/>
          <a:p>
            <a:r>
              <a:rPr lang="fr-FR" dirty="0"/>
              <a:t>ASPECT CLINIQUE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6DEDBD9-2E45-49AC-A6BB-1140BA444680}"/>
              </a:ext>
            </a:extLst>
          </p:cNvPr>
          <p:cNvSpPr txBox="1"/>
          <p:nvPr/>
        </p:nvSpPr>
        <p:spPr>
          <a:xfrm>
            <a:off x="1070975" y="886708"/>
            <a:ext cx="69766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fr-FR" sz="2000" b="1" u="sng" dirty="0">
                <a:solidFill>
                  <a:srgbClr val="0070C0"/>
                </a:solidFill>
              </a:rPr>
              <a:t>Moyen de diagnostic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fr-FR" sz="2000" b="1" u="sng" dirty="0">
              <a:solidFill>
                <a:srgbClr val="0070C0"/>
              </a:solidFill>
            </a:endParaRPr>
          </a:p>
          <a:p>
            <a:pPr algn="just"/>
            <a:r>
              <a:rPr lang="fr-FR" sz="2000" dirty="0"/>
              <a:t>La </a:t>
            </a:r>
            <a:r>
              <a:rPr lang="fr-FR" sz="2000" dirty="0">
                <a:solidFill>
                  <a:srgbClr val="FF0000"/>
                </a:solidFill>
              </a:rPr>
              <a:t>sonde</a:t>
            </a:r>
            <a:r>
              <a:rPr lang="fr-FR" sz="2000" dirty="0"/>
              <a:t> ou la </a:t>
            </a:r>
            <a:r>
              <a:rPr lang="fr-FR" sz="2000" dirty="0">
                <a:solidFill>
                  <a:srgbClr val="FF0000"/>
                </a:solidFill>
              </a:rPr>
              <a:t>seringue</a:t>
            </a:r>
            <a:r>
              <a:rPr lang="fr-FR" sz="2000" dirty="0"/>
              <a:t> </a:t>
            </a:r>
            <a:r>
              <a:rPr lang="fr-FR" sz="2000" dirty="0">
                <a:solidFill>
                  <a:srgbClr val="FF0000"/>
                </a:solidFill>
              </a:rPr>
              <a:t>à air </a:t>
            </a:r>
            <a:r>
              <a:rPr lang="fr-FR" sz="2000" dirty="0"/>
              <a:t>et </a:t>
            </a:r>
            <a:r>
              <a:rPr lang="fr-FR" sz="2000" dirty="0">
                <a:solidFill>
                  <a:srgbClr val="FF0000"/>
                </a:solidFill>
              </a:rPr>
              <a:t>à eau </a:t>
            </a:r>
            <a:r>
              <a:rPr lang="fr-FR" sz="2000" dirty="0"/>
              <a:t>créent une stimulation (tactile, air, froid) permettant ainsi de localiser les dents sensibles.</a:t>
            </a:r>
            <a:endParaRPr lang="fr-FR" sz="2000" dirty="0">
              <a:solidFill>
                <a:srgbClr val="0070C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7221B9E-CB67-40DF-A20E-926DE9B2D6C2}"/>
              </a:ext>
            </a:extLst>
          </p:cNvPr>
          <p:cNvSpPr txBox="1"/>
          <p:nvPr/>
        </p:nvSpPr>
        <p:spPr>
          <a:xfrm>
            <a:off x="1070975" y="2308752"/>
            <a:ext cx="4926171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000" b="1" u="sng" dirty="0">
                <a:solidFill>
                  <a:srgbClr val="0070C0"/>
                </a:solidFill>
              </a:rPr>
              <a:t>Traitements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fr-FR" sz="2000" b="1" u="sng" dirty="0">
              <a:solidFill>
                <a:srgbClr val="0070C0"/>
              </a:solidFill>
            </a:endParaRPr>
          </a:p>
          <a:p>
            <a:pPr algn="just"/>
            <a:r>
              <a:rPr lang="fr-FR" sz="2000" dirty="0"/>
              <a:t>-Elimination ou le contrôle de toutes les </a:t>
            </a:r>
            <a:r>
              <a:rPr lang="fr-FR" sz="2000" b="1" dirty="0"/>
              <a:t>causes d’hypersensibilité </a:t>
            </a:r>
            <a:r>
              <a:rPr lang="fr-FR" sz="2000" dirty="0"/>
              <a:t>: brossage doux, brosse à dent souple, éviter la consommation d’aliment ou de boisson acide… </a:t>
            </a:r>
          </a:p>
          <a:p>
            <a:pPr algn="just"/>
            <a:endParaRPr lang="fr-FR" sz="2000" dirty="0"/>
          </a:p>
          <a:p>
            <a:pPr algn="just"/>
            <a:r>
              <a:rPr lang="fr-FR" sz="2000" dirty="0"/>
              <a:t>-Oblitération des </a:t>
            </a:r>
            <a:r>
              <a:rPr lang="fr-FR" sz="2000" b="1" dirty="0"/>
              <a:t>tubules dentinaires </a:t>
            </a:r>
            <a:r>
              <a:rPr lang="fr-FR" sz="2000" dirty="0"/>
              <a:t>: pâtes dentifrices pour « dents sensibles », matériaux adhésifs, vernis fluorés, laser …. </a:t>
            </a:r>
          </a:p>
          <a:p>
            <a:pPr marL="285750" indent="-285750" algn="just">
              <a:buFontTx/>
              <a:buChar char="-"/>
            </a:pPr>
            <a:endParaRPr lang="fr-FR" sz="2000" dirty="0"/>
          </a:p>
          <a:p>
            <a:pPr algn="just"/>
            <a:r>
              <a:rPr lang="fr-FR" sz="2000" b="1" dirty="0"/>
              <a:t>-Résines composites </a:t>
            </a:r>
          </a:p>
          <a:p>
            <a:pPr marL="285750" indent="-285750" algn="just">
              <a:buFontTx/>
              <a:buChar char="-"/>
            </a:pPr>
            <a:endParaRPr lang="fr-FR" sz="2000" dirty="0"/>
          </a:p>
          <a:p>
            <a:pPr algn="just"/>
            <a:r>
              <a:rPr lang="fr-FR" sz="2000" b="1" dirty="0"/>
              <a:t>-Greffes gingivales </a:t>
            </a:r>
            <a:endParaRPr lang="fr-FR" sz="2000" dirty="0"/>
          </a:p>
          <a:p>
            <a:endParaRPr lang="fr-FR" b="1" u="sng" dirty="0">
              <a:solidFill>
                <a:srgbClr val="0070C0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1818E4B-8CF9-4D0F-B769-0F20A96344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4854" y="4381655"/>
            <a:ext cx="5342127" cy="1711078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CDE1C19-D681-4F06-9D3B-603854AEE5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497" r="63201"/>
          <a:stretch/>
        </p:blipFill>
        <p:spPr>
          <a:xfrm>
            <a:off x="8865917" y="1024220"/>
            <a:ext cx="2190093" cy="2884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000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1355F4BE-6988-4846-890D-DE0AAFC300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-345310"/>
            <a:ext cx="10364451" cy="1596177"/>
          </a:xfrm>
        </p:spPr>
        <p:txBody>
          <a:bodyPr/>
          <a:lstStyle/>
          <a:p>
            <a:r>
              <a:rPr lang="fr-FR" dirty="0"/>
              <a:t>QCM Time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A8B5955-7D22-4095-8C5C-5B471CC5742F}"/>
              </a:ext>
            </a:extLst>
          </p:cNvPr>
          <p:cNvSpPr txBox="1"/>
          <p:nvPr/>
        </p:nvSpPr>
        <p:spPr>
          <a:xfrm>
            <a:off x="4856205" y="2174789"/>
            <a:ext cx="3163330" cy="1915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1B6DFE5-3797-41E6-B46D-6AFD04F2E965}"/>
              </a:ext>
            </a:extLst>
          </p:cNvPr>
          <p:cNvSpPr txBox="1"/>
          <p:nvPr/>
        </p:nvSpPr>
        <p:spPr>
          <a:xfrm>
            <a:off x="1810262" y="1723767"/>
            <a:ext cx="9467963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/>
              <a:t>A propos de l’innervation sensitive de la dent donner la ou les vraie(s) </a:t>
            </a:r>
          </a:p>
          <a:p>
            <a:endParaRPr lang="fr-FR" sz="2000" dirty="0"/>
          </a:p>
          <a:p>
            <a:pPr marL="342900" indent="-342900">
              <a:buFont typeface="+mj-lt"/>
              <a:buAutoNum type="alphaUcPeriod"/>
            </a:pPr>
            <a:r>
              <a:rPr lang="fr-FR" sz="2000" dirty="0"/>
              <a:t>L’innervation sensitive de la dent est assurée par un nerf : le V2 (maxillaire)</a:t>
            </a:r>
          </a:p>
          <a:p>
            <a:pPr marL="342900" indent="-342900">
              <a:buFont typeface="+mj-lt"/>
              <a:buAutoNum type="alphaUcPeriod"/>
            </a:pPr>
            <a:r>
              <a:rPr lang="fr-FR" sz="2000" dirty="0"/>
              <a:t>Les fibres nerveuses A-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β, </a:t>
            </a:r>
            <a:r>
              <a:rPr lang="fr-FR" sz="2000" dirty="0">
                <a:cs typeface="Times New Roman" panose="02020603050405020304" pitchFamily="18" charset="0"/>
              </a:rPr>
              <a:t>les plus nombreuses, sont myélinisées et de gros diamètre</a:t>
            </a:r>
          </a:p>
          <a:p>
            <a:pPr marL="342900" indent="-342900">
              <a:buFont typeface="+mj-lt"/>
              <a:buAutoNum type="alphaUcPeriod"/>
            </a:pPr>
            <a:r>
              <a:rPr lang="fr-FR" sz="2000" dirty="0">
                <a:cs typeface="Times New Roman" panose="02020603050405020304" pitchFamily="18" charset="0"/>
              </a:rPr>
              <a:t>Les fibres C quant à elles sont amyéliniques et conduisent l’influx à faible vitesse</a:t>
            </a:r>
          </a:p>
          <a:p>
            <a:pPr marL="342900" indent="-342900">
              <a:buFont typeface="+mj-lt"/>
              <a:buAutoNum type="alphaUcPeriod"/>
            </a:pPr>
            <a:r>
              <a:rPr lang="fr-FR" sz="2000" dirty="0"/>
              <a:t>Ces fibres nerveuses forment un réseau qui participe à la préservation de l’organe dentaire</a:t>
            </a:r>
          </a:p>
          <a:p>
            <a:pPr marL="342900" indent="-342900">
              <a:buFont typeface="+mj-lt"/>
              <a:buAutoNum type="alphaUcPeriod"/>
            </a:pPr>
            <a:r>
              <a:rPr lang="fr-FR" sz="2000" dirty="0">
                <a:cs typeface="Times New Roman" panose="02020603050405020304" pitchFamily="18" charset="0"/>
              </a:rPr>
              <a:t>Toutes les propositions sont fausses</a:t>
            </a:r>
          </a:p>
          <a:p>
            <a:pPr marL="342900" indent="-342900">
              <a:buFont typeface="+mj-lt"/>
              <a:buAutoNum type="alphaUcPeriod"/>
            </a:pPr>
            <a:endParaRPr lang="fr-FR" dirty="0"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lphaUcPeriod"/>
            </a:pPr>
            <a:endParaRPr lang="fr-FR" dirty="0"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lphaUcPeriod"/>
            </a:pPr>
            <a:endParaRPr lang="fr-FR" dirty="0"/>
          </a:p>
          <a:p>
            <a:pPr marL="342900" indent="-342900">
              <a:buFont typeface="+mj-lt"/>
              <a:buAutoNum type="alphaUcPeriod"/>
            </a:pPr>
            <a:endParaRPr lang="fr-FR" dirty="0"/>
          </a:p>
          <a:p>
            <a:pPr marL="342900" indent="-342900">
              <a:buFont typeface="+mj-lt"/>
              <a:buAutoNum type="alphaUcPeriod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99476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308A5C-B95A-491C-9B60-D6BD94597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0910" y="-172315"/>
            <a:ext cx="10364451" cy="1596177"/>
          </a:xfrm>
        </p:spPr>
        <p:txBody>
          <a:bodyPr/>
          <a:lstStyle/>
          <a:p>
            <a:r>
              <a:rPr lang="fr-FR" dirty="0"/>
              <a:t>QCM Time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2DEE6F9-B69D-422D-A194-9DB5EEC4B853}"/>
              </a:ext>
            </a:extLst>
          </p:cNvPr>
          <p:cNvSpPr txBox="1"/>
          <p:nvPr/>
        </p:nvSpPr>
        <p:spPr>
          <a:xfrm>
            <a:off x="1519882" y="1828801"/>
            <a:ext cx="988026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u="sng" dirty="0"/>
              <a:t>A propos de l’innervation sensitive de la dent donner la ou les vraie(s) </a:t>
            </a:r>
          </a:p>
          <a:p>
            <a:endParaRPr lang="fr-FR" sz="2000" dirty="0"/>
          </a:p>
          <a:p>
            <a:pPr marL="342900" indent="-342900">
              <a:buFont typeface="+mj-lt"/>
              <a:buAutoNum type="alphaUcPeriod"/>
            </a:pPr>
            <a:r>
              <a:rPr lang="fr-FR" sz="2000" dirty="0">
                <a:solidFill>
                  <a:srgbClr val="FF0000"/>
                </a:solidFill>
              </a:rPr>
              <a:t>L’innervation sensitive de la dent est assurée par un nerf : le V2 (maxillaire)</a:t>
            </a:r>
          </a:p>
          <a:p>
            <a:pPr marL="342900" indent="-342900">
              <a:buFont typeface="+mj-lt"/>
              <a:buAutoNum type="alphaUcPeriod"/>
            </a:pPr>
            <a:r>
              <a:rPr lang="fr-FR" sz="2000" dirty="0">
                <a:solidFill>
                  <a:srgbClr val="FF0000"/>
                </a:solidFill>
              </a:rPr>
              <a:t>Les fibres nerveuses A-</a:t>
            </a:r>
            <a:r>
              <a:rPr lang="fr-FR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β, </a:t>
            </a:r>
            <a:r>
              <a:rPr lang="fr-FR" sz="2000" dirty="0">
                <a:solidFill>
                  <a:srgbClr val="FF0000"/>
                </a:solidFill>
                <a:cs typeface="Times New Roman" panose="02020603050405020304" pitchFamily="18" charset="0"/>
              </a:rPr>
              <a:t>les plus nombreuses, sont myélinisées et de gros diamètre</a:t>
            </a:r>
          </a:p>
          <a:p>
            <a:pPr marL="342900" indent="-342900">
              <a:buFont typeface="+mj-lt"/>
              <a:buAutoNum type="alphaUcPeriod"/>
            </a:pPr>
            <a:r>
              <a:rPr lang="fr-FR" sz="2000" dirty="0">
                <a:solidFill>
                  <a:srgbClr val="00B050"/>
                </a:solidFill>
                <a:cs typeface="Times New Roman" panose="02020603050405020304" pitchFamily="18" charset="0"/>
              </a:rPr>
              <a:t>Les fibres C quant à elles sont amyéliniques et conduisent l’influx à faible vitesse</a:t>
            </a:r>
          </a:p>
          <a:p>
            <a:pPr marL="342900" indent="-342900">
              <a:buFont typeface="+mj-lt"/>
              <a:buAutoNum type="alphaUcPeriod"/>
            </a:pPr>
            <a:r>
              <a:rPr lang="fr-FR" sz="2000" dirty="0">
                <a:solidFill>
                  <a:srgbClr val="00B050"/>
                </a:solidFill>
              </a:rPr>
              <a:t>Ces fibres nerveuses forment un réseau qui participe à la préservation de l’organe dentaire</a:t>
            </a:r>
          </a:p>
          <a:p>
            <a:pPr marL="342900" indent="-342900">
              <a:buFont typeface="+mj-lt"/>
              <a:buAutoNum type="alphaUcPeriod"/>
            </a:pPr>
            <a:r>
              <a:rPr lang="fr-FR" sz="2000" dirty="0">
                <a:solidFill>
                  <a:srgbClr val="FF0000"/>
                </a:solidFill>
                <a:cs typeface="Times New Roman" panose="02020603050405020304" pitchFamily="18" charset="0"/>
              </a:rPr>
              <a:t>Toutes les propositions sont fausses</a:t>
            </a:r>
          </a:p>
        </p:txBody>
      </p:sp>
    </p:spTree>
    <p:extLst>
      <p:ext uri="{BB962C8B-B14F-4D97-AF65-F5344CB8AC3E}">
        <p14:creationId xmlns:p14="http://schemas.microsoft.com/office/powerpoint/2010/main" val="31287129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EAE6A4-22EF-424F-82C2-156A76E00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2120" y="-206044"/>
            <a:ext cx="10364451" cy="1596177"/>
          </a:xfrm>
        </p:spPr>
        <p:txBody>
          <a:bodyPr/>
          <a:lstStyle/>
          <a:p>
            <a:r>
              <a:rPr lang="fr-FR" dirty="0"/>
              <a:t>FIN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8082CD7-8C93-4DF0-A89A-F5062E06C2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669"/>
          <a:stretch/>
        </p:blipFill>
        <p:spPr>
          <a:xfrm>
            <a:off x="5737027" y="1192425"/>
            <a:ext cx="4067175" cy="5018903"/>
          </a:xfrm>
          <a:prstGeom prst="rect">
            <a:avLst/>
          </a:prstGeom>
        </p:spPr>
      </p:pic>
      <p:sp>
        <p:nvSpPr>
          <p:cNvPr id="7" name="Bulle narrative : ronde 6">
            <a:extLst>
              <a:ext uri="{FF2B5EF4-FFF2-40B4-BE49-F238E27FC236}">
                <a16:creationId xmlns:a16="http://schemas.microsoft.com/office/drawing/2014/main" id="{0E96F783-4478-4D67-BAAF-3117DE47EB61}"/>
              </a:ext>
            </a:extLst>
          </p:cNvPr>
          <p:cNvSpPr/>
          <p:nvPr/>
        </p:nvSpPr>
        <p:spPr>
          <a:xfrm>
            <a:off x="2314205" y="873303"/>
            <a:ext cx="3422822" cy="1445741"/>
          </a:xfrm>
          <a:prstGeom prst="wedgeEllipseCallout">
            <a:avLst>
              <a:gd name="adj1" fmla="val 67625"/>
              <a:gd name="adj2" fmla="val 49880"/>
            </a:avLst>
          </a:prstGeom>
          <a:noFill/>
          <a:ln w="28575">
            <a:solidFill>
              <a:srgbClr val="CC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Regarde moi leur tête quand je leur dis que le cours est fini !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172D8FB-9AD2-4B66-B999-6497C0DE5347}"/>
              </a:ext>
            </a:extLst>
          </p:cNvPr>
          <p:cNvSpPr txBox="1"/>
          <p:nvPr/>
        </p:nvSpPr>
        <p:spPr>
          <a:xfrm flipH="1">
            <a:off x="629900" y="4080520"/>
            <a:ext cx="36826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Merci à tous pour votre attention</a:t>
            </a:r>
          </a:p>
          <a:p>
            <a:r>
              <a:rPr lang="fr-FR" sz="2000" dirty="0" err="1"/>
              <a:t>Marioscopie</a:t>
            </a:r>
            <a:r>
              <a:rPr lang="fr-FR" sz="20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932602800"/>
      </p:ext>
    </p:extLst>
  </p:cSld>
  <p:clrMapOvr>
    <a:masterClrMapping/>
  </p:clrMapOvr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TM04033925[[fn=Ronds dans l’eau]]</Template>
  <TotalTime>118</TotalTime>
  <Words>1135</Words>
  <Application>Microsoft Office PowerPoint</Application>
  <PresentationFormat>Grand écran</PresentationFormat>
  <Paragraphs>137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Times New Roman</vt:lpstr>
      <vt:lpstr>Tw Cen MT</vt:lpstr>
      <vt:lpstr>Wingdings</vt:lpstr>
      <vt:lpstr>Ronds dans l’eau</vt:lpstr>
      <vt:lpstr>SENSIBILITE DENTINAIRE</vt:lpstr>
      <vt:lpstr>Présentation PowerPoint</vt:lpstr>
      <vt:lpstr>Présentation PowerPoint</vt:lpstr>
      <vt:lpstr>Présentation PowerPoint</vt:lpstr>
      <vt:lpstr>Les différentes fibres nerveuses</vt:lpstr>
      <vt:lpstr>Présentation PowerPoint</vt:lpstr>
      <vt:lpstr>L’hypersensibilite dentaire</vt:lpstr>
      <vt:lpstr>Présentation PowerPoint</vt:lpstr>
      <vt:lpstr>Présentation PowerPoint</vt:lpstr>
      <vt:lpstr>Présentation PowerPoint</vt:lpstr>
      <vt:lpstr>Aspect clinique</vt:lpstr>
      <vt:lpstr>Aspect clinique</vt:lpstr>
      <vt:lpstr>Aspect clinique</vt:lpstr>
      <vt:lpstr>ASPECT CLINIQUE</vt:lpstr>
      <vt:lpstr>QCM Time</vt:lpstr>
      <vt:lpstr>QCM Time</vt:lpstr>
      <vt:lpstr>FIN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SENSIBILITE DENTINAIRE</dc:title>
  <dc:creator>marion cangelosi</dc:creator>
  <cp:lastModifiedBy>marion cangelosi</cp:lastModifiedBy>
  <cp:revision>50</cp:revision>
  <dcterms:created xsi:type="dcterms:W3CDTF">2019-12-27T21:53:24Z</dcterms:created>
  <dcterms:modified xsi:type="dcterms:W3CDTF">2019-12-29T09:00:17Z</dcterms:modified>
</cp:coreProperties>
</file>