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8288000" cy="10287000"/>
  <p:notesSz cx="6858000" cy="9144000"/>
  <p:embeddedFontLst>
    <p:embeddedFont>
      <p:font typeface="Radley" charset="1" panose="00000500000000000000"/>
      <p:regular r:id="rId31"/>
    </p:embeddedFont>
    <p:embeddedFont>
      <p:font typeface="Radley Italics" charset="1" panose="0000050000000000000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7.png" Type="http://schemas.openxmlformats.org/officeDocument/2006/relationships/image"/><Relationship Id="rId8" Target="../media/image8.png" Type="http://schemas.openxmlformats.org/officeDocument/2006/relationships/image"/><Relationship Id="rId9" Target="../media/image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Relationship Id="rId8" Target="../media/image11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0.png" Type="http://schemas.openxmlformats.org/officeDocument/2006/relationships/image"/><Relationship Id="rId8" Target="../media/image12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3.png" Type="http://schemas.openxmlformats.org/officeDocument/2006/relationships/image"/><Relationship Id="rId8" Target="../media/image10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0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5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6.png" Type="http://schemas.openxmlformats.org/officeDocument/2006/relationships/image"/><Relationship Id="rId8" Target="../media/image17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18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808734"/>
            <a:ext cx="12536316" cy="2058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Méthode statistique en médecine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Introduction et définitions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3582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Biostatistiques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statistiques appliquées au domaine de la santé publique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But : décider si une observation est due au hasard ou explicable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3 objectifs : description, évaluation et mise en place des observations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Introduction et définitions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3582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Statistiques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art de collecter, analyser et interpréter des données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2 types de statistiques :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Descriptives : description grâce à des paramètres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Déductives : observation due au hasard 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Introduction et définitions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2401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Données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résultats d’une observation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N’est intéressante que si on l’observe ou la compare à d’autres individus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On parle alors de </a:t>
            </a: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variable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(inter ou intra sujet)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388599" y="-6773921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Introduction et définitions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0212"/>
            <a:ext cx="14553240" cy="4645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999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Paramètre :</a:t>
            </a: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grandeur apportant une information résumée sur la variable étudiée </a:t>
            </a:r>
            <a:r>
              <a:rPr lang="en-US" sz="3999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(ex : moyenne, médiane...)</a:t>
            </a:r>
          </a:p>
          <a:p>
            <a:pPr algn="l">
              <a:lnSpc>
                <a:spcPts val="1764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Série statistique :</a:t>
            </a: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collection d’objets de même nature avec des caractéristiques différentes </a:t>
            </a:r>
            <a:r>
              <a:rPr lang="en-US" sz="3999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(ex : étudiants en LAS à Nice)</a:t>
            </a:r>
          </a:p>
          <a:p>
            <a:pPr algn="l">
              <a:lnSpc>
                <a:spcPts val="1764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Population :</a:t>
            </a: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série exhaustive de tous les individus étudiés </a:t>
            </a:r>
            <a:r>
              <a:rPr lang="en-US" sz="3999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(ex : population française)</a:t>
            </a:r>
          </a:p>
          <a:p>
            <a:pPr algn="l">
              <a:lnSpc>
                <a:spcPts val="1764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Echantillon :</a:t>
            </a: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sous-ensemble fini et d’effectif limité </a:t>
            </a:r>
            <a:r>
              <a:rPr lang="en-US" sz="3999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(ex : 100 LAS tirés au sort)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Point important +++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2991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Echantillon : connu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Population : inconnue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La population étant inaccessible dans son entièreté, on réalise l’étude sur un échantillon </a:t>
            </a: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connu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984234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Variables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aphicFrame>
        <p:nvGraphicFramePr>
          <p:cNvPr name="Table 12" id="12"/>
          <p:cNvGraphicFramePr>
            <a:graphicFrameLocks noGrp="true"/>
          </p:cNvGraphicFramePr>
          <p:nvPr/>
        </p:nvGraphicFramePr>
        <p:xfrm>
          <a:off x="2388313" y="2441204"/>
          <a:ext cx="13511373" cy="6144935"/>
        </p:xfrm>
        <a:graphic>
          <a:graphicData uri="http://schemas.openxmlformats.org/drawingml/2006/table">
            <a:tbl>
              <a:tblPr/>
              <a:tblGrid>
                <a:gridCol w="6829339"/>
                <a:gridCol w="6682035"/>
              </a:tblGrid>
              <a:tr h="117061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5599"/>
                        </a:lnSpc>
                        <a:defRPr/>
                      </a:pPr>
                      <a:r>
                        <a:rPr lang="en-US" sz="3999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Quantitative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5599"/>
                        </a:lnSpc>
                        <a:defRPr/>
                      </a:pPr>
                      <a:r>
                        <a:rPr lang="en-US" sz="3999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Qualitative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</a:tr>
              <a:tr h="497431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480"/>
                        </a:lnSpc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Mesurée ou dénombrée</a:t>
                      </a:r>
                      <a:endParaRPr lang="en-US" sz="1100"/>
                    </a:p>
                    <a:p>
                      <a:pPr algn="l">
                        <a:lnSpc>
                          <a:spcPts val="4480"/>
                        </a:lnSpc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Peut être : 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Discrète (sans virgule →  </a:t>
                      </a:r>
                      <a:r>
                        <a:rPr lang="en-US" sz="3200" i="true">
                          <a:solidFill>
                            <a:srgbClr val="1257F0"/>
                          </a:solidFill>
                          <a:latin typeface="Radley Italics"/>
                          <a:ea typeface="Radley Italics"/>
                          <a:cs typeface="Radley Italics"/>
                          <a:sym typeface="Radley Italics"/>
                        </a:rPr>
                        <a:t>âge</a:t>
                      </a: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)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Continue (avec virgule → </a:t>
                      </a:r>
                      <a:r>
                        <a:rPr lang="en-US" sz="3200" i="true">
                          <a:solidFill>
                            <a:srgbClr val="1257F0"/>
                          </a:solidFill>
                          <a:latin typeface="Radley Italics"/>
                          <a:ea typeface="Radley Italics"/>
                          <a:cs typeface="Radley Italics"/>
                          <a:sym typeface="Radley Italics"/>
                        </a:rPr>
                        <a:t>glycémie</a:t>
                      </a: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)</a:t>
                      </a:r>
                    </a:p>
                    <a:p>
                      <a:pPr algn="just">
                        <a:lnSpc>
                          <a:spcPts val="4480"/>
                        </a:lnSpc>
                      </a:pPr>
                    </a:p>
                    <a:p>
                      <a:pPr algn="just">
                        <a:lnSpc>
                          <a:spcPts val="4480"/>
                        </a:lnSpc>
                      </a:pPr>
                    </a:p>
                    <a:p>
                      <a:pPr algn="just">
                        <a:lnSpc>
                          <a:spcPts val="4480"/>
                        </a:lnSpc>
                      </a:pP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480"/>
                        </a:lnSpc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Non mesurable</a:t>
                      </a:r>
                      <a:endParaRPr lang="en-US" sz="1100"/>
                    </a:p>
                    <a:p>
                      <a:pPr algn="l">
                        <a:lnSpc>
                          <a:spcPts val="4480"/>
                        </a:lnSpc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Peut être :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Binaire (</a:t>
                      </a:r>
                      <a:r>
                        <a:rPr lang="en-US" sz="3200" i="true">
                          <a:solidFill>
                            <a:srgbClr val="1257F0"/>
                          </a:solidFill>
                          <a:latin typeface="Radley Italics"/>
                          <a:ea typeface="Radley Italics"/>
                          <a:cs typeface="Radley Italics"/>
                          <a:sym typeface="Radley Italics"/>
                        </a:rPr>
                        <a:t>homme/femme</a:t>
                      </a: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)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Nominale (</a:t>
                      </a:r>
                      <a:r>
                        <a:rPr lang="en-US" sz="3200" i="true">
                          <a:solidFill>
                            <a:srgbClr val="1257F0"/>
                          </a:solidFill>
                          <a:latin typeface="Radley Italics"/>
                          <a:ea typeface="Radley Italics"/>
                          <a:cs typeface="Radley Italics"/>
                          <a:sym typeface="Radley Italics"/>
                        </a:rPr>
                        <a:t>couleur des cheveux</a:t>
                      </a: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)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Ordinale (</a:t>
                      </a:r>
                      <a:r>
                        <a:rPr lang="en-US" sz="3200" i="true">
                          <a:solidFill>
                            <a:srgbClr val="1257F0"/>
                          </a:solidFill>
                          <a:latin typeface="Radley Italics"/>
                          <a:ea typeface="Radley Italics"/>
                          <a:cs typeface="Radley Italics"/>
                          <a:sym typeface="Radley Italics"/>
                        </a:rPr>
                        <a:t>échelle de douleur, stade d’une maladie</a:t>
                      </a: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) </a:t>
                      </a:r>
                    </a:p>
                    <a:p>
                      <a:pPr algn="l">
                        <a:lnSpc>
                          <a:spcPts val="4480"/>
                        </a:lnSpc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          -&gt; pièges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314869" y="1708086"/>
            <a:ext cx="13511373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Variable quantitative ordinale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0212"/>
            <a:ext cx="14553240" cy="3599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Une variable qualitative ordinale peut être approximée en une variable </a:t>
            </a:r>
            <a:r>
              <a:rPr lang="en-US" sz="3999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pseudo quantitative</a:t>
            </a: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Une échelle de douleur, on classe de 1 à 10 (d’où le “pseudo quantitatif”), mais cela reste des scores subjectifs → </a:t>
            </a:r>
            <a:r>
              <a:rPr lang="en-US" sz="3999" i="true" u="sng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non mesurés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4704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687088" y="6527168"/>
            <a:ext cx="15513079" cy="1130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0"/>
              </a:lnSpc>
              <a:spcBef>
                <a:spcPct val="0"/>
              </a:spcBef>
            </a:pPr>
            <a:r>
              <a:rPr lang="en-US" sz="44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→ UNE VARIABLE PSEUDO QUANTITATIVE RESTE QUALITATIVE +++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388599" y="-6773921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Paramètres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036154" y="2766632"/>
            <a:ext cx="2408346" cy="3494463"/>
          </a:xfrm>
          <a:custGeom>
            <a:avLst/>
            <a:gdLst/>
            <a:ahLst/>
            <a:cxnLst/>
            <a:rect r="r" b="b" t="t" l="l"/>
            <a:pathLst>
              <a:path h="3494463" w="2408346">
                <a:moveTo>
                  <a:pt x="0" y="0"/>
                </a:moveTo>
                <a:lnTo>
                  <a:pt x="2408346" y="0"/>
                </a:lnTo>
                <a:lnTo>
                  <a:pt x="2408346" y="3494462"/>
                </a:lnTo>
                <a:lnTo>
                  <a:pt x="0" y="349446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687088" y="3459737"/>
            <a:ext cx="14553240" cy="4763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36320" indent="-518160" lvl="1">
              <a:lnSpc>
                <a:spcPts val="4704"/>
              </a:lnSpc>
              <a:buAutoNum type="arabicPeriod" startAt="1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Moyenne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   → Pour une variable quantitative discrète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   → Pour une variable quantitative continue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2. Variance : Indique la dispersion des valeurs autour de la moyenne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</a:t>
            </a:r>
          </a:p>
        </p:txBody>
      </p:sp>
      <p:sp>
        <p:nvSpPr>
          <p:cNvPr name="TextBox 14" id="14"/>
          <p:cNvSpPr txBox="true"/>
          <p:nvPr/>
        </p:nvSpPr>
        <p:spPr>
          <a:xfrm rot="-1066860">
            <a:off x="14163025" y="3856120"/>
            <a:ext cx="1114115" cy="1058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  <a:spcBef>
                <a:spcPct val="0"/>
              </a:spcBef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→</a:t>
            </a:r>
          </a:p>
        </p:txBody>
      </p:sp>
      <p:sp>
        <p:nvSpPr>
          <p:cNvPr name="TextBox 15" id="15"/>
          <p:cNvSpPr txBox="true"/>
          <p:nvPr/>
        </p:nvSpPr>
        <p:spPr>
          <a:xfrm rot="1758985">
            <a:off x="14179671" y="4817076"/>
            <a:ext cx="1006554" cy="1058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  <a:spcBef>
                <a:spcPct val="0"/>
              </a:spcBef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→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388599" y="-6773921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Paramètres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867347" y="3436922"/>
            <a:ext cx="14856660" cy="5449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3. Médiane : Valeur centrale si données rangées dans un ordre croissant </a:t>
            </a:r>
          </a:p>
          <a:p>
            <a:pPr algn="l">
              <a:lnSpc>
                <a:spcPts val="4704"/>
              </a:lnSpc>
            </a:pPr>
            <a:r>
              <a:rPr lang="en-US" sz="4800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Ex : {3,4,6,8,10} → La médiane est 6.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22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Dit autrement, avec n l’effectif étudié, la médiane sera :</a:t>
            </a:r>
          </a:p>
          <a:p>
            <a:pPr algn="l">
              <a:lnSpc>
                <a:spcPts val="4224"/>
              </a:lnSpc>
            </a:pPr>
          </a:p>
          <a:p>
            <a:pPr algn="l">
              <a:lnSpc>
                <a:spcPts val="5520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 Si n pair :</a:t>
            </a:r>
          </a:p>
          <a:p>
            <a:pPr algn="l">
              <a:lnSpc>
                <a:spcPts val="5520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 Si n impair : </a:t>
            </a:r>
          </a:p>
          <a:p>
            <a:pPr algn="l">
              <a:lnSpc>
                <a:spcPts val="4704"/>
              </a:lnSpc>
            </a:pP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5410880" y="6803230"/>
            <a:ext cx="6233220" cy="717963"/>
          </a:xfrm>
          <a:custGeom>
            <a:avLst/>
            <a:gdLst/>
            <a:ahLst/>
            <a:cxnLst/>
            <a:rect r="r" b="b" t="t" l="l"/>
            <a:pathLst>
              <a:path h="717963" w="6233220">
                <a:moveTo>
                  <a:pt x="0" y="0"/>
                </a:moveTo>
                <a:lnTo>
                  <a:pt x="6233220" y="0"/>
                </a:lnTo>
                <a:lnTo>
                  <a:pt x="6233220" y="717963"/>
                </a:lnTo>
                <a:lnTo>
                  <a:pt x="0" y="71796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6601298" y="7521193"/>
            <a:ext cx="3002306" cy="777193"/>
          </a:xfrm>
          <a:custGeom>
            <a:avLst/>
            <a:gdLst/>
            <a:ahLst/>
            <a:cxnLst/>
            <a:rect r="r" b="b" t="t" l="l"/>
            <a:pathLst>
              <a:path h="777193" w="3002306">
                <a:moveTo>
                  <a:pt x="0" y="0"/>
                </a:moveTo>
                <a:lnTo>
                  <a:pt x="3002306" y="0"/>
                </a:lnTo>
                <a:lnTo>
                  <a:pt x="3002306" y="777192"/>
                </a:lnTo>
                <a:lnTo>
                  <a:pt x="0" y="77719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6230341" y="7521193"/>
            <a:ext cx="741914" cy="777193"/>
          </a:xfrm>
          <a:custGeom>
            <a:avLst/>
            <a:gdLst/>
            <a:ahLst/>
            <a:cxnLst/>
            <a:rect r="r" b="b" t="t" l="l"/>
            <a:pathLst>
              <a:path h="777193" w="741914">
                <a:moveTo>
                  <a:pt x="0" y="0"/>
                </a:moveTo>
                <a:lnTo>
                  <a:pt x="741914" y="0"/>
                </a:lnTo>
                <a:lnTo>
                  <a:pt x="741914" y="777192"/>
                </a:lnTo>
                <a:lnTo>
                  <a:pt x="0" y="77719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8631" t="0" r="-8631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388599" y="-6773921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Paramètres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2991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4. Quartiles : partagent la série ordonnée en 4 groupes de même effectif</a:t>
            </a:r>
          </a:p>
          <a:p>
            <a:pPr algn="l">
              <a:lnSpc>
                <a:spcPts val="4704"/>
              </a:lnSpc>
            </a:pPr>
            <a:r>
              <a:rPr lang="en-US" sz="4800" i="true">
                <a:solidFill>
                  <a:srgbClr val="1257F0"/>
                </a:solidFill>
                <a:latin typeface="Radley Italics"/>
                <a:ea typeface="Radley Italics"/>
                <a:cs typeface="Radley Italics"/>
                <a:sym typeface="Radley Italics"/>
              </a:rPr>
              <a:t>Ex : Premier quartile → 25% de la série est inférieur à cette valeur</a:t>
            </a:r>
          </a:p>
          <a:p>
            <a:pPr algn="l">
              <a:lnSpc>
                <a:spcPts val="4704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aphicFrame>
        <p:nvGraphicFramePr>
          <p:cNvPr name="Table 11" id="11"/>
          <p:cNvGraphicFramePr>
            <a:graphicFrameLocks noGrp="true"/>
          </p:cNvGraphicFramePr>
          <p:nvPr/>
        </p:nvGraphicFramePr>
        <p:xfrm>
          <a:off x="1776867" y="1128051"/>
          <a:ext cx="14734266" cy="7562850"/>
        </p:xfrm>
        <a:graphic>
          <a:graphicData uri="http://schemas.openxmlformats.org/drawingml/2006/table">
            <a:tbl>
              <a:tblPr/>
              <a:tblGrid>
                <a:gridCol w="2421090"/>
                <a:gridCol w="7401754"/>
                <a:gridCol w="4911422"/>
              </a:tblGrid>
              <a:tr h="101476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80"/>
                        </a:lnSpc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Avantages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80"/>
                        </a:lnSpc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Inconvénients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</a:tr>
              <a:tr h="383886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79"/>
                        </a:lnSpc>
                        <a:defRPr/>
                      </a:pPr>
                      <a:r>
                        <a:rPr lang="en-US" sz="3199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Moyenne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 marL="690881" indent="-345440" lvl="1">
                        <a:lnSpc>
                          <a:spcPts val="3680"/>
                        </a:lnSpc>
                        <a:buFont typeface="Arial"/>
                        <a:buChar char="•"/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 Simple à calculer</a:t>
                      </a:r>
                      <a:endParaRPr lang="en-US" sz="1100"/>
                    </a:p>
                    <a:p>
                      <a:pPr algn="l" marL="690881" indent="-345440" lvl="1">
                        <a:lnSpc>
                          <a:spcPts val="36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 Facile à manipuler dans des tests statistiques donc adaptée aux calculs statistiques</a:t>
                      </a:r>
                    </a:p>
                    <a:p>
                      <a:pPr algn="l" marL="690881" indent="-345440" lvl="1">
                        <a:lnSpc>
                          <a:spcPts val="36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Très significative si la répartition des données est assez symétrique avec une faible dispersion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Sensible aux valeurs anormales (maximum et minimum)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922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80"/>
                        </a:lnSpc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Médiane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Calcul facile </a:t>
                      </a:r>
                      <a:endParaRPr lang="en-US" sz="1100"/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Peu sensible aux valeurs anormales</a:t>
                      </a:r>
                    </a:p>
                    <a:p>
                      <a:pPr algn="l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Utilisable pour des valeurs ordinales, des classes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marL="690881" indent="-345440" lvl="1">
                        <a:lnSpc>
                          <a:spcPts val="4480"/>
                        </a:lnSpc>
                        <a:buFont typeface="Arial"/>
                        <a:buChar char="•"/>
                        <a:defRPr/>
                      </a:pPr>
                      <a:r>
                        <a:rPr lang="en-US" sz="3200">
                          <a:solidFill>
                            <a:srgbClr val="1F0C95"/>
                          </a:solidFill>
                          <a:latin typeface="Radley"/>
                          <a:ea typeface="Radley"/>
                          <a:cs typeface="Radley"/>
                          <a:sym typeface="Radley"/>
                        </a:rPr>
                        <a:t>Se prête moins aux calculs statistiques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334072"/>
            <a:ext cx="12536316" cy="1806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Estimation d’un paramètre au niveau d’une population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4763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2 types d’estimation :</a:t>
            </a:r>
          </a:p>
          <a:p>
            <a:pPr algn="l" marL="1036320" indent="-518160" lvl="1">
              <a:lnSpc>
                <a:spcPts val="4704"/>
              </a:lnSpc>
              <a:buFont typeface="Arial"/>
              <a:buChar char="•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Ponctuelle : valeur, jugée meilleure à un instant t (peu fiable)</a:t>
            </a:r>
          </a:p>
          <a:p>
            <a:pPr algn="l" marL="1036320" indent="-518160" lvl="1">
              <a:lnSpc>
                <a:spcPts val="4704"/>
              </a:lnSpc>
              <a:buFont typeface="Arial"/>
              <a:buChar char="•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Par intervalle : Intervalle de valeurs contenant la valeur recherchée → Intervalle de confiance (IC)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→ L’estimation par intervalle est moins précise mais plus fiable +++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4442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334072"/>
            <a:ext cx="12536316" cy="1806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6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Méthodologie pour estimer des données quantitatives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96613" y="3806066"/>
            <a:ext cx="14553240" cy="2991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36320" indent="-518160" lvl="1">
              <a:lnSpc>
                <a:spcPts val="4704"/>
              </a:lnSpc>
              <a:buAutoNum type="arabicPeriod" startAt="1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Détermination précise de la population étudiée (=population cible)</a:t>
            </a:r>
          </a:p>
          <a:p>
            <a:pPr algn="l" marL="1036320" indent="-518160" lvl="1">
              <a:lnSpc>
                <a:spcPts val="4704"/>
              </a:lnSpc>
              <a:buAutoNum type="arabicPeriod" startAt="1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Tirage au sort (TAS) d’un échantillon représentatif (n sujets)</a:t>
            </a:r>
          </a:p>
          <a:p>
            <a:pPr algn="l" marL="1036320" indent="-518160" lvl="1">
              <a:lnSpc>
                <a:spcPts val="4704"/>
              </a:lnSpc>
              <a:buAutoNum type="arabicPeriod" startAt="1"/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Calcul de l’intervalle de confiance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Définitions (encore)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4172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Ecart-type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Mesure la dispersion d’un ensemble de données autour de la moyenne +++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Degré de liberté / DDL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Le nombre de valeurs nécessaires à connaître pour résoudre une équation et connaître toutes les valeurs de la série (voir stats déductives)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667598" y="6778320"/>
            <a:ext cx="722656" cy="963542"/>
          </a:xfrm>
          <a:custGeom>
            <a:avLst/>
            <a:gdLst/>
            <a:ahLst/>
            <a:cxnLst/>
            <a:rect r="r" b="b" t="t" l="l"/>
            <a:pathLst>
              <a:path h="963542" w="722656">
                <a:moveTo>
                  <a:pt x="0" y="0"/>
                </a:moveTo>
                <a:lnTo>
                  <a:pt x="722656" y="0"/>
                </a:lnTo>
                <a:lnTo>
                  <a:pt x="722656" y="963542"/>
                </a:lnTo>
                <a:lnTo>
                  <a:pt x="0" y="963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2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Intervalle de confiance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044" t="0" r="-1044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060962" y="5143500"/>
            <a:ext cx="5033147" cy="1635134"/>
          </a:xfrm>
          <a:custGeom>
            <a:avLst/>
            <a:gdLst/>
            <a:ahLst/>
            <a:cxnLst/>
            <a:rect r="r" b="b" t="t" l="l"/>
            <a:pathLst>
              <a:path h="1635134" w="5033147">
                <a:moveTo>
                  <a:pt x="0" y="0"/>
                </a:moveTo>
                <a:lnTo>
                  <a:pt x="5033147" y="0"/>
                </a:lnTo>
                <a:lnTo>
                  <a:pt x="5033147" y="1635134"/>
                </a:lnTo>
                <a:lnTo>
                  <a:pt x="0" y="163513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687088" y="3459737"/>
            <a:ext cx="13532642" cy="5353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Intervalle de confiance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Estimation de la moyenne vraie µ à partir de la moyenne m calculée sur l’échantillon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Aussi appelée intervalle au risque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L’IC correspond à ce qui est entre les crochets dans la formule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Risque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627284" y="1565211"/>
            <a:ext cx="974266" cy="1299021"/>
          </a:xfrm>
          <a:custGeom>
            <a:avLst/>
            <a:gdLst/>
            <a:ahLst/>
            <a:cxnLst/>
            <a:rect r="r" b="b" t="t" l="l"/>
            <a:pathLst>
              <a:path h="1299021" w="974266">
                <a:moveTo>
                  <a:pt x="0" y="0"/>
                </a:moveTo>
                <a:lnTo>
                  <a:pt x="974266" y="0"/>
                </a:lnTo>
                <a:lnTo>
                  <a:pt x="974266" y="1299022"/>
                </a:lnTo>
                <a:lnTo>
                  <a:pt x="0" y="12990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070548" y="5671413"/>
            <a:ext cx="712913" cy="950551"/>
          </a:xfrm>
          <a:custGeom>
            <a:avLst/>
            <a:gdLst/>
            <a:ahLst/>
            <a:cxnLst/>
            <a:rect r="r" b="b" t="t" l="l"/>
            <a:pathLst>
              <a:path h="950551" w="712913">
                <a:moveTo>
                  <a:pt x="0" y="0"/>
                </a:moveTo>
                <a:lnTo>
                  <a:pt x="712913" y="0"/>
                </a:lnTo>
                <a:lnTo>
                  <a:pt x="712913" y="950551"/>
                </a:lnTo>
                <a:lnTo>
                  <a:pt x="0" y="95055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687088" y="3459737"/>
            <a:ext cx="14553240" cy="2991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C’est la probabilité de se tromper dans l’estimation de µ (donc que µ ne se trouve pas dans notre intervalle de confiance)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Le plus souvent,     = 5%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Ecart réduit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4763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C’est une valeur qui dépend du risque    , ils varient en sens inverse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Un écart réduit mesure de combien d’écart-types une observation particulière est éloignée de la population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1757248" y="1517388"/>
            <a:ext cx="1141284" cy="1249243"/>
          </a:xfrm>
          <a:custGeom>
            <a:avLst/>
            <a:gdLst/>
            <a:ahLst/>
            <a:cxnLst/>
            <a:rect r="r" b="b" t="t" l="l"/>
            <a:pathLst>
              <a:path h="1249243" w="1141284">
                <a:moveTo>
                  <a:pt x="0" y="0"/>
                </a:moveTo>
                <a:lnTo>
                  <a:pt x="1141284" y="0"/>
                </a:lnTo>
                <a:lnTo>
                  <a:pt x="1141284" y="1249244"/>
                </a:lnTo>
                <a:lnTo>
                  <a:pt x="0" y="124924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757248" y="3220897"/>
            <a:ext cx="676130" cy="1011842"/>
          </a:xfrm>
          <a:custGeom>
            <a:avLst/>
            <a:gdLst/>
            <a:ahLst/>
            <a:cxnLst/>
            <a:rect r="r" b="b" t="t" l="l"/>
            <a:pathLst>
              <a:path h="1011842" w="676130">
                <a:moveTo>
                  <a:pt x="0" y="0"/>
                </a:moveTo>
                <a:lnTo>
                  <a:pt x="676130" y="0"/>
                </a:lnTo>
                <a:lnTo>
                  <a:pt x="676130" y="1011842"/>
                </a:lnTo>
                <a:lnTo>
                  <a:pt x="0" y="101184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2238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6525146" y="4679699"/>
            <a:ext cx="5237707" cy="1885575"/>
          </a:xfrm>
          <a:custGeom>
            <a:avLst/>
            <a:gdLst/>
            <a:ahLst/>
            <a:cxnLst/>
            <a:rect r="r" b="b" t="t" l="l"/>
            <a:pathLst>
              <a:path h="1885575" w="5237707">
                <a:moveTo>
                  <a:pt x="0" y="0"/>
                </a:moveTo>
                <a:lnTo>
                  <a:pt x="5237708" y="0"/>
                </a:lnTo>
                <a:lnTo>
                  <a:pt x="5237708" y="1885574"/>
                </a:lnTo>
                <a:lnTo>
                  <a:pt x="0" y="188557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Précision de l’estimation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2401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Le risque     conditionne la précision de l’estimation.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Si on prend moins de risque, on a un intervalle de confiance plus grand, et donc plus de chances que la moyenne soit dedans.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4145112" y="3220897"/>
            <a:ext cx="758881" cy="1011842"/>
          </a:xfrm>
          <a:custGeom>
            <a:avLst/>
            <a:gdLst/>
            <a:ahLst/>
            <a:cxnLst/>
            <a:rect r="r" b="b" t="t" l="l"/>
            <a:pathLst>
              <a:path h="1011842" w="758881">
                <a:moveTo>
                  <a:pt x="0" y="0"/>
                </a:moveTo>
                <a:lnTo>
                  <a:pt x="758881" y="0"/>
                </a:lnTo>
                <a:lnTo>
                  <a:pt x="758881" y="1011842"/>
                </a:lnTo>
                <a:lnTo>
                  <a:pt x="0" y="101184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660033" y="1003105"/>
            <a:ext cx="10967934" cy="8280790"/>
          </a:xfrm>
          <a:custGeom>
            <a:avLst/>
            <a:gdLst/>
            <a:ahLst/>
            <a:cxnLst/>
            <a:rect r="r" b="b" t="t" l="l"/>
            <a:pathLst>
              <a:path h="8280790" w="10967934">
                <a:moveTo>
                  <a:pt x="0" y="0"/>
                </a:moveTo>
                <a:lnTo>
                  <a:pt x="10967934" y="0"/>
                </a:lnTo>
                <a:lnTo>
                  <a:pt x="10967934" y="8280790"/>
                </a:lnTo>
                <a:lnTo>
                  <a:pt x="0" y="82807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92046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Indice de précision i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669971" y="5143500"/>
            <a:ext cx="2587473" cy="1376668"/>
          </a:xfrm>
          <a:custGeom>
            <a:avLst/>
            <a:gdLst/>
            <a:ahLst/>
            <a:cxnLst/>
            <a:rect r="r" b="b" t="t" l="l"/>
            <a:pathLst>
              <a:path h="1376668" w="2587473">
                <a:moveTo>
                  <a:pt x="0" y="0"/>
                </a:moveTo>
                <a:lnTo>
                  <a:pt x="2587473" y="0"/>
                </a:lnTo>
                <a:lnTo>
                  <a:pt x="2587473" y="1376668"/>
                </a:lnTo>
                <a:lnTo>
                  <a:pt x="0" y="137666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803973" y="7057249"/>
            <a:ext cx="946615" cy="575200"/>
          </a:xfrm>
          <a:custGeom>
            <a:avLst/>
            <a:gdLst/>
            <a:ahLst/>
            <a:cxnLst/>
            <a:rect r="r" b="b" t="t" l="l"/>
            <a:pathLst>
              <a:path h="575200" w="946615">
                <a:moveTo>
                  <a:pt x="0" y="0"/>
                </a:moveTo>
                <a:lnTo>
                  <a:pt x="946615" y="0"/>
                </a:lnTo>
                <a:lnTo>
                  <a:pt x="946615" y="575200"/>
                </a:lnTo>
                <a:lnTo>
                  <a:pt x="0" y="5752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735136" y="6973593"/>
            <a:ext cx="1084289" cy="658856"/>
          </a:xfrm>
          <a:custGeom>
            <a:avLst/>
            <a:gdLst/>
            <a:ahLst/>
            <a:cxnLst/>
            <a:rect r="r" b="b" t="t" l="l"/>
            <a:pathLst>
              <a:path h="658856" w="1084289">
                <a:moveTo>
                  <a:pt x="0" y="0"/>
                </a:moveTo>
                <a:lnTo>
                  <a:pt x="1084289" y="0"/>
                </a:lnTo>
                <a:lnTo>
                  <a:pt x="1084289" y="658856"/>
                </a:lnTo>
                <a:lnTo>
                  <a:pt x="0" y="65885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687088" y="3459737"/>
            <a:ext cx="14553240" cy="4763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Il permet de calculer la précison de l’estimation de µ. Cette valeur représente la </a:t>
            </a: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largeur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de l’IC.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Donc µ = [m     i]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Si n ⇗, i ⇘ donc l’IC ⇘ donc la précision ⇗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7466692" y="5143500"/>
            <a:ext cx="2994031" cy="1592978"/>
          </a:xfrm>
          <a:custGeom>
            <a:avLst/>
            <a:gdLst/>
            <a:ahLst/>
            <a:cxnLst/>
            <a:rect r="r" b="b" t="t" l="l"/>
            <a:pathLst>
              <a:path h="1592978" w="2994031">
                <a:moveTo>
                  <a:pt x="0" y="0"/>
                </a:moveTo>
                <a:lnTo>
                  <a:pt x="2994031" y="0"/>
                </a:lnTo>
                <a:lnTo>
                  <a:pt x="2994031" y="1592978"/>
                </a:lnTo>
                <a:lnTo>
                  <a:pt x="0" y="159297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Loi de Gauss ou loi normale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194382" y="4185854"/>
            <a:ext cx="7899537" cy="3949769"/>
          </a:xfrm>
          <a:custGeom>
            <a:avLst/>
            <a:gdLst/>
            <a:ahLst/>
            <a:cxnLst/>
            <a:rect r="r" b="b" t="t" l="l"/>
            <a:pathLst>
              <a:path h="3949769" w="7899537">
                <a:moveTo>
                  <a:pt x="0" y="0"/>
                </a:moveTo>
                <a:lnTo>
                  <a:pt x="7899537" y="0"/>
                </a:lnTo>
                <a:lnTo>
                  <a:pt x="7899537" y="3949769"/>
                </a:lnTo>
                <a:lnTo>
                  <a:pt x="0" y="39497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687088" y="3450212"/>
            <a:ext cx="14553240" cy="4685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Distribution en forme de cloche plutôt symétrique par rapport à la moyenne avec 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l’IC en abscisse 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n en ordonnée</a:t>
            </a:r>
          </a:p>
          <a:p>
            <a:pPr algn="l">
              <a:lnSpc>
                <a:spcPts val="4704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L’aire sous la courbe</a:t>
            </a: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correspond au % de la</a:t>
            </a: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population concernée</a:t>
            </a:r>
          </a:p>
          <a:p>
            <a:pPr algn="l">
              <a:lnSpc>
                <a:spcPts val="4704"/>
              </a:lnSpc>
            </a:pP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211133" y="-6513548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Sondage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0212"/>
            <a:ext cx="14553240" cy="4483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Le sondage est une application directe de l’IC calculée sur des données qualitatives. Tout résultat d’un sondage doit être accompagné d’un IC.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Pour une bonne estimation il faut :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Un échantillon constitué par TAS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Pas de biais de sélection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Un IC qui accompagne l’estimation</a:t>
            </a:r>
          </a:p>
          <a:p>
            <a:pPr algn="l" marL="863599" indent="-431800" lvl="1">
              <a:lnSpc>
                <a:spcPts val="3919"/>
              </a:lnSpc>
              <a:buFont typeface="Arial"/>
              <a:buChar char="•"/>
            </a:pPr>
            <a:r>
              <a:rPr lang="en-US" sz="3999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Une taille importante de l’échantillon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Introduction et définitions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87088" y="3459737"/>
            <a:ext cx="14553240" cy="3582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04"/>
              </a:lnSpc>
            </a:pPr>
            <a:r>
              <a:rPr lang="en-US" sz="4800" u="sng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Biostatistiques :</a:t>
            </a: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statistiques appliquées au domaine de la santé publique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But : décider si une observation est due au hasard ou explicable </a:t>
            </a:r>
          </a:p>
          <a:p>
            <a:pPr algn="l">
              <a:lnSpc>
                <a:spcPts val="4704"/>
              </a:lnSpc>
            </a:pPr>
            <a:r>
              <a:rPr lang="en-US" sz="4800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     → 3 objectifs : description, évaluation et mise en place des observations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60047">
            <a:off x="-6063471" y="-6611990"/>
            <a:ext cx="16756680" cy="19081106"/>
          </a:xfrm>
          <a:custGeom>
            <a:avLst/>
            <a:gdLst/>
            <a:ahLst/>
            <a:cxnLst/>
            <a:rect r="r" b="b" t="t" l="l"/>
            <a:pathLst>
              <a:path h="19081106" w="16756680">
                <a:moveTo>
                  <a:pt x="0" y="0"/>
                </a:moveTo>
                <a:lnTo>
                  <a:pt x="16756680" y="0"/>
                </a:lnTo>
                <a:lnTo>
                  <a:pt x="16756680" y="19081105"/>
                </a:lnTo>
                <a:lnTo>
                  <a:pt x="0" y="190811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27911" y="7741862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5" y="0"/>
                </a:lnTo>
                <a:lnTo>
                  <a:pt x="6235305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5842" y="1708086"/>
            <a:ext cx="12536316" cy="1058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5"/>
              </a:lnSpc>
            </a:pPr>
            <a:r>
              <a:rPr lang="en-US" sz="7925">
                <a:solidFill>
                  <a:srgbClr val="1F0C95"/>
                </a:solidFill>
                <a:latin typeface="Radley"/>
                <a:ea typeface="Radley"/>
                <a:cs typeface="Radley"/>
                <a:sym typeface="Radley"/>
              </a:rPr>
              <a:t>FIN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800000">
            <a:off x="13606356" y="-2323644"/>
            <a:ext cx="6235304" cy="5090276"/>
          </a:xfrm>
          <a:custGeom>
            <a:avLst/>
            <a:gdLst/>
            <a:ahLst/>
            <a:cxnLst/>
            <a:rect r="r" b="b" t="t" l="l"/>
            <a:pathLst>
              <a:path h="5090276" w="6235304">
                <a:moveTo>
                  <a:pt x="0" y="0"/>
                </a:moveTo>
                <a:lnTo>
                  <a:pt x="6235304" y="0"/>
                </a:lnTo>
                <a:lnTo>
                  <a:pt x="6235304" y="5090276"/>
                </a:lnTo>
                <a:lnTo>
                  <a:pt x="0" y="50902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87712">
            <a:off x="-251098" y="8650663"/>
            <a:ext cx="1215273" cy="1215273"/>
          </a:xfrm>
          <a:custGeom>
            <a:avLst/>
            <a:gdLst/>
            <a:ahLst/>
            <a:cxnLst/>
            <a:rect r="r" b="b" t="t" l="l"/>
            <a:pathLst>
              <a:path h="1215273" w="1215273">
                <a:moveTo>
                  <a:pt x="0" y="0"/>
                </a:moveTo>
                <a:lnTo>
                  <a:pt x="1215274" y="0"/>
                </a:lnTo>
                <a:lnTo>
                  <a:pt x="1215274" y="1215274"/>
                </a:lnTo>
                <a:lnTo>
                  <a:pt x="0" y="12152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3743">
            <a:off x="755439" y="9633947"/>
            <a:ext cx="546522" cy="557945"/>
          </a:xfrm>
          <a:custGeom>
            <a:avLst/>
            <a:gdLst/>
            <a:ahLst/>
            <a:cxnLst/>
            <a:rect r="r" b="b" t="t" l="l"/>
            <a:pathLst>
              <a:path h="557945" w="546522">
                <a:moveTo>
                  <a:pt x="0" y="0"/>
                </a:moveTo>
                <a:lnTo>
                  <a:pt x="546522" y="0"/>
                </a:lnTo>
                <a:lnTo>
                  <a:pt x="546522" y="557945"/>
                </a:lnTo>
                <a:lnTo>
                  <a:pt x="0" y="5579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44" t="0" r="-104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69618">
            <a:off x="14383458" y="221494"/>
            <a:ext cx="1028700" cy="1028700"/>
          </a:xfrm>
          <a:custGeom>
            <a:avLst/>
            <a:gdLst/>
            <a:ahLst/>
            <a:cxnLst/>
            <a:rect r="r" b="b" t="t" l="l"/>
            <a:pathLst>
              <a:path h="1028700" w="1028700">
                <a:moveTo>
                  <a:pt x="0" y="0"/>
                </a:moveTo>
                <a:lnTo>
                  <a:pt x="1028700" y="0"/>
                </a:lnTo>
                <a:lnTo>
                  <a:pt x="10287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54468">
            <a:off x="15485509" y="-157958"/>
            <a:ext cx="681468" cy="681468"/>
          </a:xfrm>
          <a:custGeom>
            <a:avLst/>
            <a:gdLst/>
            <a:ahLst/>
            <a:cxnLst/>
            <a:rect r="r" b="b" t="t" l="l"/>
            <a:pathLst>
              <a:path h="681468" w="681468">
                <a:moveTo>
                  <a:pt x="0" y="0"/>
                </a:moveTo>
                <a:lnTo>
                  <a:pt x="681467" y="0"/>
                </a:lnTo>
                <a:lnTo>
                  <a:pt x="681467" y="681468"/>
                </a:lnTo>
                <a:lnTo>
                  <a:pt x="0" y="68146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355355">
            <a:off x="16410427" y="170100"/>
            <a:ext cx="1342519" cy="1342519"/>
          </a:xfrm>
          <a:custGeom>
            <a:avLst/>
            <a:gdLst/>
            <a:ahLst/>
            <a:cxnLst/>
            <a:rect r="r" b="b" t="t" l="l"/>
            <a:pathLst>
              <a:path h="1342519" w="1342519">
                <a:moveTo>
                  <a:pt x="0" y="0"/>
                </a:moveTo>
                <a:lnTo>
                  <a:pt x="1342519" y="0"/>
                </a:lnTo>
                <a:lnTo>
                  <a:pt x="1342519" y="1342519"/>
                </a:lnTo>
                <a:lnTo>
                  <a:pt x="0" y="1342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6333">
            <a:off x="2046443" y="9231040"/>
            <a:ext cx="999259" cy="999259"/>
          </a:xfrm>
          <a:custGeom>
            <a:avLst/>
            <a:gdLst/>
            <a:ahLst/>
            <a:cxnLst/>
            <a:rect r="r" b="b" t="t" l="l"/>
            <a:pathLst>
              <a:path h="999259" w="999259">
                <a:moveTo>
                  <a:pt x="0" y="0"/>
                </a:moveTo>
                <a:lnTo>
                  <a:pt x="999258" y="0"/>
                </a:lnTo>
                <a:lnTo>
                  <a:pt x="999258" y="999259"/>
                </a:lnTo>
                <a:lnTo>
                  <a:pt x="0" y="9992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DAGYWUeNML4</dc:identifier>
  <dcterms:modified xsi:type="dcterms:W3CDTF">2011-08-01T06:04:30Z</dcterms:modified>
  <cp:revision>1</cp:revision>
  <dc:title>Doré Jaune et Blanc Délicat Bio Mode Marketing Présentation</dc:title>
</cp:coreProperties>
</file>