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9"/>
  </p:notesMasterIdLst>
  <p:sldIdLst>
    <p:sldId id="256" r:id="rId2"/>
    <p:sldId id="290" r:id="rId3"/>
    <p:sldId id="291" r:id="rId4"/>
    <p:sldId id="261" r:id="rId5"/>
    <p:sldId id="263" r:id="rId6"/>
    <p:sldId id="265" r:id="rId7"/>
    <p:sldId id="262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300" r:id="rId16"/>
    <p:sldId id="299" r:id="rId17"/>
    <p:sldId id="286" r:id="rId18"/>
    <p:sldId id="301" r:id="rId19"/>
    <p:sldId id="302" r:id="rId20"/>
    <p:sldId id="303" r:id="rId21"/>
    <p:sldId id="304" r:id="rId22"/>
    <p:sldId id="305" r:id="rId23"/>
    <p:sldId id="306" r:id="rId24"/>
    <p:sldId id="307" r:id="rId25"/>
    <p:sldId id="308" r:id="rId26"/>
    <p:sldId id="309" r:id="rId27"/>
    <p:sldId id="310" r:id="rId28"/>
    <p:sldId id="311" r:id="rId29"/>
    <p:sldId id="313" r:id="rId30"/>
    <p:sldId id="312" r:id="rId31"/>
    <p:sldId id="314" r:id="rId32"/>
    <p:sldId id="315" r:id="rId33"/>
    <p:sldId id="317" r:id="rId34"/>
    <p:sldId id="316" r:id="rId35"/>
    <p:sldId id="318" r:id="rId36"/>
    <p:sldId id="327" r:id="rId37"/>
    <p:sldId id="328" r:id="rId38"/>
    <p:sldId id="337" r:id="rId39"/>
    <p:sldId id="338" r:id="rId40"/>
    <p:sldId id="329" r:id="rId41"/>
    <p:sldId id="333" r:id="rId42"/>
    <p:sldId id="330" r:id="rId43"/>
    <p:sldId id="334" r:id="rId44"/>
    <p:sldId id="339" r:id="rId45"/>
    <p:sldId id="340" r:id="rId46"/>
    <p:sldId id="331" r:id="rId47"/>
    <p:sldId id="335" r:id="rId48"/>
    <p:sldId id="341" r:id="rId49"/>
    <p:sldId id="342" r:id="rId50"/>
    <p:sldId id="343" r:id="rId51"/>
    <p:sldId id="344" r:id="rId52"/>
    <p:sldId id="332" r:id="rId53"/>
    <p:sldId id="336" r:id="rId54"/>
    <p:sldId id="345" r:id="rId55"/>
    <p:sldId id="346" r:id="rId56"/>
    <p:sldId id="347" r:id="rId57"/>
    <p:sldId id="289" r:id="rId5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3DFF"/>
    <a:srgbClr val="00FE00"/>
    <a:srgbClr val="FF8400"/>
    <a:srgbClr val="381192"/>
    <a:srgbClr val="4E19C6"/>
    <a:srgbClr val="00F9F8"/>
    <a:srgbClr val="FFF200"/>
    <a:srgbClr val="FF00EF"/>
    <a:srgbClr val="8006EA"/>
    <a:srgbClr val="418B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06"/>
    <p:restoredTop sz="94656"/>
  </p:normalViewPr>
  <p:slideViewPr>
    <p:cSldViewPr snapToGrid="0">
      <p:cViewPr varScale="1">
        <p:scale>
          <a:sx n="112" d="100"/>
          <a:sy n="112" d="100"/>
        </p:scale>
        <p:origin x="57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86BE31-9F69-9540-AEAE-78D6A446E96A}" type="doc">
      <dgm:prSet loTypeId="urn:microsoft.com/office/officeart/2005/8/layout/cycle7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C00EFDB9-0BC8-C346-AF9E-D581C804E9D7}">
      <dgm:prSet phldrT="[Texte]" custT="1"/>
      <dgm:spPr>
        <a:solidFill>
          <a:srgbClr val="0B3DFF"/>
        </a:solidFill>
      </dgm:spPr>
      <dgm:t>
        <a:bodyPr/>
        <a:lstStyle/>
        <a:p>
          <a:r>
            <a:rPr lang="fr-FR" sz="2000" dirty="0">
              <a:latin typeface="Heiti TC Medium" pitchFamily="2" charset="-128"/>
              <a:ea typeface="Heiti TC Medium" pitchFamily="2" charset="-128"/>
            </a:rPr>
            <a:t>Particule virale mature dans le milieu extérieur</a:t>
          </a:r>
        </a:p>
      </dgm:t>
    </dgm:pt>
    <dgm:pt modelId="{2830376E-9095-FF47-B6F2-30A8E82BC7D1}" type="parTrans" cxnId="{D2A35D88-8E4A-584E-B5BE-24BD16275143}">
      <dgm:prSet/>
      <dgm:spPr/>
      <dgm:t>
        <a:bodyPr/>
        <a:lstStyle/>
        <a:p>
          <a:endParaRPr lang="fr-FR"/>
        </a:p>
      </dgm:t>
    </dgm:pt>
    <dgm:pt modelId="{08D11DD6-970A-E440-A571-96E7CA30BCF4}" type="sibTrans" cxnId="{D2A35D88-8E4A-584E-B5BE-24BD16275143}">
      <dgm:prSet/>
      <dgm:spPr>
        <a:solidFill>
          <a:srgbClr val="FF0000"/>
        </a:solidFill>
        <a:ln>
          <a:solidFill>
            <a:schemeClr val="lt1">
              <a:hueOff val="0"/>
              <a:satOff val="0"/>
              <a:lumOff val="0"/>
            </a:schemeClr>
          </a:solidFill>
        </a:ln>
      </dgm:spPr>
      <dgm:t>
        <a:bodyPr/>
        <a:lstStyle/>
        <a:p>
          <a:endParaRPr lang="fr-FR"/>
        </a:p>
      </dgm:t>
    </dgm:pt>
    <dgm:pt modelId="{0B373455-8A38-6C4F-898F-D97C2643B62B}">
      <dgm:prSet phldrT="[Texte]" custT="1"/>
      <dgm:spPr>
        <a:solidFill>
          <a:srgbClr val="0B3DFF"/>
        </a:solidFill>
      </dgm:spPr>
      <dgm:t>
        <a:bodyPr/>
        <a:lstStyle/>
        <a:p>
          <a:r>
            <a:rPr lang="fr-FR" sz="2000" dirty="0">
              <a:latin typeface="Heiti TC Medium" pitchFamily="2" charset="-128"/>
              <a:ea typeface="Heiti TC Medium" pitchFamily="2" charset="-128"/>
            </a:rPr>
            <a:t>Infection cellule cible</a:t>
          </a:r>
        </a:p>
      </dgm:t>
    </dgm:pt>
    <dgm:pt modelId="{55D02E62-7567-1944-A13C-A464033BCE2D}" type="parTrans" cxnId="{2623C2D1-7738-0D41-BDFF-D1C0014157B3}">
      <dgm:prSet/>
      <dgm:spPr/>
      <dgm:t>
        <a:bodyPr/>
        <a:lstStyle/>
        <a:p>
          <a:endParaRPr lang="fr-FR"/>
        </a:p>
      </dgm:t>
    </dgm:pt>
    <dgm:pt modelId="{35117917-1714-4D41-9258-8EF4FB291F42}" type="sibTrans" cxnId="{2623C2D1-7738-0D41-BDFF-D1C0014157B3}">
      <dgm:prSet/>
      <dgm:spPr>
        <a:solidFill>
          <a:srgbClr val="FF0000"/>
        </a:solidFill>
        <a:ln>
          <a:solidFill>
            <a:schemeClr val="lt1">
              <a:hueOff val="0"/>
              <a:satOff val="0"/>
              <a:lumOff val="0"/>
            </a:schemeClr>
          </a:solidFill>
        </a:ln>
      </dgm:spPr>
      <dgm:t>
        <a:bodyPr/>
        <a:lstStyle/>
        <a:p>
          <a:endParaRPr lang="fr-FR"/>
        </a:p>
      </dgm:t>
    </dgm:pt>
    <dgm:pt modelId="{CD8A9953-355C-3642-B640-98906FC896D2}">
      <dgm:prSet phldrT="[Texte]" custT="1"/>
      <dgm:spPr>
        <a:solidFill>
          <a:srgbClr val="0B3DFF"/>
        </a:solidFill>
      </dgm:spPr>
      <dgm:t>
        <a:bodyPr/>
        <a:lstStyle/>
        <a:p>
          <a:r>
            <a:rPr lang="fr-FR" sz="2000" dirty="0">
              <a:latin typeface="Heiti TC Medium" pitchFamily="2" charset="-128"/>
              <a:ea typeface="Heiti TC Medium" pitchFamily="2" charset="-128"/>
            </a:rPr>
            <a:t>Etapes intra-cellulaires </a:t>
          </a:r>
        </a:p>
      </dgm:t>
    </dgm:pt>
    <dgm:pt modelId="{17DC16FE-C926-0D43-8ED3-2CC9C739A71B}" type="parTrans" cxnId="{6738DFD4-9378-EB41-A6A8-18DC46D0AD17}">
      <dgm:prSet/>
      <dgm:spPr/>
      <dgm:t>
        <a:bodyPr/>
        <a:lstStyle/>
        <a:p>
          <a:endParaRPr lang="fr-FR"/>
        </a:p>
      </dgm:t>
    </dgm:pt>
    <dgm:pt modelId="{DF7DA34E-1E55-F749-AB15-DB39F7A79D33}" type="sibTrans" cxnId="{6738DFD4-9378-EB41-A6A8-18DC46D0AD17}">
      <dgm:prSet/>
      <dgm:spPr>
        <a:solidFill>
          <a:srgbClr val="FF0000"/>
        </a:solidFill>
        <a:ln>
          <a:solidFill>
            <a:schemeClr val="lt1">
              <a:hueOff val="0"/>
              <a:satOff val="0"/>
              <a:lumOff val="0"/>
            </a:schemeClr>
          </a:solidFill>
        </a:ln>
      </dgm:spPr>
      <dgm:t>
        <a:bodyPr/>
        <a:lstStyle/>
        <a:p>
          <a:endParaRPr lang="fr-FR"/>
        </a:p>
      </dgm:t>
    </dgm:pt>
    <dgm:pt modelId="{938D5EB7-052B-A249-847F-2566EDC51D9B}" type="pres">
      <dgm:prSet presAssocID="{AC86BE31-9F69-9540-AEAE-78D6A446E96A}" presName="Name0" presStyleCnt="0">
        <dgm:presLayoutVars>
          <dgm:dir/>
          <dgm:resizeHandles val="exact"/>
        </dgm:presLayoutVars>
      </dgm:prSet>
      <dgm:spPr/>
    </dgm:pt>
    <dgm:pt modelId="{3387DAF0-B37F-2E4E-93AC-6FA6A4159F80}" type="pres">
      <dgm:prSet presAssocID="{C00EFDB9-0BC8-C346-AF9E-D581C804E9D7}" presName="node" presStyleLbl="node1" presStyleIdx="0" presStyleCnt="3">
        <dgm:presLayoutVars>
          <dgm:bulletEnabled val="1"/>
        </dgm:presLayoutVars>
      </dgm:prSet>
      <dgm:spPr/>
    </dgm:pt>
    <dgm:pt modelId="{A95D5C93-61F7-344B-941E-38B5067D594E}" type="pres">
      <dgm:prSet presAssocID="{08D11DD6-970A-E440-A571-96E7CA30BCF4}" presName="sibTrans" presStyleLbl="sibTrans2D1" presStyleIdx="0" presStyleCnt="3" custLinFactNeighborX="43679" custLinFactNeighborY="-56326"/>
      <dgm:spPr/>
    </dgm:pt>
    <dgm:pt modelId="{E479B239-D248-B848-A6DB-77F8C5BA80F5}" type="pres">
      <dgm:prSet presAssocID="{08D11DD6-970A-E440-A571-96E7CA30BCF4}" presName="connectorText" presStyleLbl="sibTrans2D1" presStyleIdx="0" presStyleCnt="3"/>
      <dgm:spPr/>
    </dgm:pt>
    <dgm:pt modelId="{ACD84F8E-DE7C-B240-9880-62A3D1285328}" type="pres">
      <dgm:prSet presAssocID="{0B373455-8A38-6C4F-898F-D97C2643B62B}" presName="node" presStyleLbl="node1" presStyleIdx="1" presStyleCnt="3" custRadScaleRad="169087" custRadScaleInc="-25785">
        <dgm:presLayoutVars>
          <dgm:bulletEnabled val="1"/>
        </dgm:presLayoutVars>
      </dgm:prSet>
      <dgm:spPr/>
    </dgm:pt>
    <dgm:pt modelId="{7DCEF2E3-DCB5-0A45-B4C3-C0965004B974}" type="pres">
      <dgm:prSet presAssocID="{35117917-1714-4D41-9258-8EF4FB291F42}" presName="sibTrans" presStyleLbl="sibTrans2D1" presStyleIdx="1" presStyleCnt="3"/>
      <dgm:spPr/>
    </dgm:pt>
    <dgm:pt modelId="{ED37B238-63BB-9D47-80E4-6C3B9F38C843}" type="pres">
      <dgm:prSet presAssocID="{35117917-1714-4D41-9258-8EF4FB291F42}" presName="connectorText" presStyleLbl="sibTrans2D1" presStyleIdx="1" presStyleCnt="3"/>
      <dgm:spPr/>
    </dgm:pt>
    <dgm:pt modelId="{236BECD3-735E-F645-A332-D9E72B27AB81}" type="pres">
      <dgm:prSet presAssocID="{CD8A9953-355C-3642-B640-98906FC896D2}" presName="node" presStyleLbl="node1" presStyleIdx="2" presStyleCnt="3" custRadScaleRad="162056" custRadScaleInc="24362">
        <dgm:presLayoutVars>
          <dgm:bulletEnabled val="1"/>
        </dgm:presLayoutVars>
      </dgm:prSet>
      <dgm:spPr/>
    </dgm:pt>
    <dgm:pt modelId="{07D6DEF0-3D20-C94B-AA4E-091E489C3041}" type="pres">
      <dgm:prSet presAssocID="{DF7DA34E-1E55-F749-AB15-DB39F7A79D33}" presName="sibTrans" presStyleLbl="sibTrans2D1" presStyleIdx="2" presStyleCnt="3" custLinFactNeighborX="-43470" custLinFactNeighborY="-56325"/>
      <dgm:spPr/>
    </dgm:pt>
    <dgm:pt modelId="{A46DE26D-13C1-2245-9C40-1637591D1AEF}" type="pres">
      <dgm:prSet presAssocID="{DF7DA34E-1E55-F749-AB15-DB39F7A79D33}" presName="connectorText" presStyleLbl="sibTrans2D1" presStyleIdx="2" presStyleCnt="3"/>
      <dgm:spPr/>
    </dgm:pt>
  </dgm:ptLst>
  <dgm:cxnLst>
    <dgm:cxn modelId="{07CF5A06-55D5-1C46-8C99-0EFB815A71AF}" type="presOf" srcId="{CD8A9953-355C-3642-B640-98906FC896D2}" destId="{236BECD3-735E-F645-A332-D9E72B27AB81}" srcOrd="0" destOrd="0" presId="urn:microsoft.com/office/officeart/2005/8/layout/cycle7"/>
    <dgm:cxn modelId="{C799D10E-2347-FC49-A259-75A4300280D1}" type="presOf" srcId="{AC86BE31-9F69-9540-AEAE-78D6A446E96A}" destId="{938D5EB7-052B-A249-847F-2566EDC51D9B}" srcOrd="0" destOrd="0" presId="urn:microsoft.com/office/officeart/2005/8/layout/cycle7"/>
    <dgm:cxn modelId="{DD35CD4C-C61F-AA4E-8ADA-FC947D25EFDC}" type="presOf" srcId="{35117917-1714-4D41-9258-8EF4FB291F42}" destId="{7DCEF2E3-DCB5-0A45-B4C3-C0965004B974}" srcOrd="0" destOrd="0" presId="urn:microsoft.com/office/officeart/2005/8/layout/cycle7"/>
    <dgm:cxn modelId="{26035760-CF92-8347-9796-D72E7FF371D6}" type="presOf" srcId="{0B373455-8A38-6C4F-898F-D97C2643B62B}" destId="{ACD84F8E-DE7C-B240-9880-62A3D1285328}" srcOrd="0" destOrd="0" presId="urn:microsoft.com/office/officeart/2005/8/layout/cycle7"/>
    <dgm:cxn modelId="{F348EF84-AFBE-8246-9FB3-B05F68847407}" type="presOf" srcId="{DF7DA34E-1E55-F749-AB15-DB39F7A79D33}" destId="{A46DE26D-13C1-2245-9C40-1637591D1AEF}" srcOrd="1" destOrd="0" presId="urn:microsoft.com/office/officeart/2005/8/layout/cycle7"/>
    <dgm:cxn modelId="{97196B87-2829-E540-8B47-4C038CBDC3F1}" type="presOf" srcId="{C00EFDB9-0BC8-C346-AF9E-D581C804E9D7}" destId="{3387DAF0-B37F-2E4E-93AC-6FA6A4159F80}" srcOrd="0" destOrd="0" presId="urn:microsoft.com/office/officeart/2005/8/layout/cycle7"/>
    <dgm:cxn modelId="{D2A35D88-8E4A-584E-B5BE-24BD16275143}" srcId="{AC86BE31-9F69-9540-AEAE-78D6A446E96A}" destId="{C00EFDB9-0BC8-C346-AF9E-D581C804E9D7}" srcOrd="0" destOrd="0" parTransId="{2830376E-9095-FF47-B6F2-30A8E82BC7D1}" sibTransId="{08D11DD6-970A-E440-A571-96E7CA30BCF4}"/>
    <dgm:cxn modelId="{85879A8E-2B04-D540-9E4D-20770B0A4EA0}" type="presOf" srcId="{DF7DA34E-1E55-F749-AB15-DB39F7A79D33}" destId="{07D6DEF0-3D20-C94B-AA4E-091E489C3041}" srcOrd="0" destOrd="0" presId="urn:microsoft.com/office/officeart/2005/8/layout/cycle7"/>
    <dgm:cxn modelId="{F925A8C4-7555-AF40-B386-EE6231ADF5B3}" type="presOf" srcId="{08D11DD6-970A-E440-A571-96E7CA30BCF4}" destId="{E479B239-D248-B848-A6DB-77F8C5BA80F5}" srcOrd="1" destOrd="0" presId="urn:microsoft.com/office/officeart/2005/8/layout/cycle7"/>
    <dgm:cxn modelId="{97495FC6-3A8B-C044-82C8-6DC2C92A61AD}" type="presOf" srcId="{08D11DD6-970A-E440-A571-96E7CA30BCF4}" destId="{A95D5C93-61F7-344B-941E-38B5067D594E}" srcOrd="0" destOrd="0" presId="urn:microsoft.com/office/officeart/2005/8/layout/cycle7"/>
    <dgm:cxn modelId="{2623C2D1-7738-0D41-BDFF-D1C0014157B3}" srcId="{AC86BE31-9F69-9540-AEAE-78D6A446E96A}" destId="{0B373455-8A38-6C4F-898F-D97C2643B62B}" srcOrd="1" destOrd="0" parTransId="{55D02E62-7567-1944-A13C-A464033BCE2D}" sibTransId="{35117917-1714-4D41-9258-8EF4FB291F42}"/>
    <dgm:cxn modelId="{6738DFD4-9378-EB41-A6A8-18DC46D0AD17}" srcId="{AC86BE31-9F69-9540-AEAE-78D6A446E96A}" destId="{CD8A9953-355C-3642-B640-98906FC896D2}" srcOrd="2" destOrd="0" parTransId="{17DC16FE-C926-0D43-8ED3-2CC9C739A71B}" sibTransId="{DF7DA34E-1E55-F749-AB15-DB39F7A79D33}"/>
    <dgm:cxn modelId="{86E458DC-D767-664B-B0AB-F92139111AA3}" type="presOf" srcId="{35117917-1714-4D41-9258-8EF4FB291F42}" destId="{ED37B238-63BB-9D47-80E4-6C3B9F38C843}" srcOrd="1" destOrd="0" presId="urn:microsoft.com/office/officeart/2005/8/layout/cycle7"/>
    <dgm:cxn modelId="{2698CB31-988D-1044-85B2-2CBE29178A2C}" type="presParOf" srcId="{938D5EB7-052B-A249-847F-2566EDC51D9B}" destId="{3387DAF0-B37F-2E4E-93AC-6FA6A4159F80}" srcOrd="0" destOrd="0" presId="urn:microsoft.com/office/officeart/2005/8/layout/cycle7"/>
    <dgm:cxn modelId="{845A87A2-EC20-9049-A00A-91BEAE7DA451}" type="presParOf" srcId="{938D5EB7-052B-A249-847F-2566EDC51D9B}" destId="{A95D5C93-61F7-344B-941E-38B5067D594E}" srcOrd="1" destOrd="0" presId="urn:microsoft.com/office/officeart/2005/8/layout/cycle7"/>
    <dgm:cxn modelId="{1B5AD4BA-573E-844F-9220-62F95479FB79}" type="presParOf" srcId="{A95D5C93-61F7-344B-941E-38B5067D594E}" destId="{E479B239-D248-B848-A6DB-77F8C5BA80F5}" srcOrd="0" destOrd="0" presId="urn:microsoft.com/office/officeart/2005/8/layout/cycle7"/>
    <dgm:cxn modelId="{D9BD4CF2-E4F5-F542-9F71-D7A8A88082F6}" type="presParOf" srcId="{938D5EB7-052B-A249-847F-2566EDC51D9B}" destId="{ACD84F8E-DE7C-B240-9880-62A3D1285328}" srcOrd="2" destOrd="0" presId="urn:microsoft.com/office/officeart/2005/8/layout/cycle7"/>
    <dgm:cxn modelId="{154508AA-F9D2-CD4E-9042-8BD0001418E3}" type="presParOf" srcId="{938D5EB7-052B-A249-847F-2566EDC51D9B}" destId="{7DCEF2E3-DCB5-0A45-B4C3-C0965004B974}" srcOrd="3" destOrd="0" presId="urn:microsoft.com/office/officeart/2005/8/layout/cycle7"/>
    <dgm:cxn modelId="{C92CD801-4B12-3547-AEFB-CEA9182DD171}" type="presParOf" srcId="{7DCEF2E3-DCB5-0A45-B4C3-C0965004B974}" destId="{ED37B238-63BB-9D47-80E4-6C3B9F38C843}" srcOrd="0" destOrd="0" presId="urn:microsoft.com/office/officeart/2005/8/layout/cycle7"/>
    <dgm:cxn modelId="{7F904751-9890-9A42-BDDB-6AC1A8C04F98}" type="presParOf" srcId="{938D5EB7-052B-A249-847F-2566EDC51D9B}" destId="{236BECD3-735E-F645-A332-D9E72B27AB81}" srcOrd="4" destOrd="0" presId="urn:microsoft.com/office/officeart/2005/8/layout/cycle7"/>
    <dgm:cxn modelId="{889CE386-A143-0645-9CFC-6A3F8F0F8164}" type="presParOf" srcId="{938D5EB7-052B-A249-847F-2566EDC51D9B}" destId="{07D6DEF0-3D20-C94B-AA4E-091E489C3041}" srcOrd="5" destOrd="0" presId="urn:microsoft.com/office/officeart/2005/8/layout/cycle7"/>
    <dgm:cxn modelId="{EB30A263-B0AB-A846-8979-B87888EBEDD4}" type="presParOf" srcId="{07D6DEF0-3D20-C94B-AA4E-091E489C3041}" destId="{A46DE26D-13C1-2245-9C40-1637591D1AEF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4AA3D3D-78B3-4E48-A7F1-B6ED1E27741B}" type="doc">
      <dgm:prSet loTypeId="urn:microsoft.com/office/officeart/2005/8/layout/chevron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BA2A4F9B-5F93-C34E-8677-D6D68006341D}">
      <dgm:prSet phldrT="[Texte]"/>
      <dgm:spPr>
        <a:solidFill>
          <a:srgbClr val="FFFF00"/>
        </a:solidFill>
        <a:ln>
          <a:solidFill>
            <a:schemeClr val="tx1"/>
          </a:solidFill>
        </a:ln>
      </dgm:spPr>
      <dgm:t>
        <a:bodyPr/>
        <a:lstStyle/>
        <a:p>
          <a:r>
            <a:rPr lang="fr-FR" dirty="0">
              <a:solidFill>
                <a:schemeClr val="tx1"/>
              </a:solidFill>
              <a:latin typeface="Heiti TC Medium" pitchFamily="2" charset="-128"/>
              <a:ea typeface="Heiti TC Medium" pitchFamily="2" charset="-128"/>
            </a:rPr>
            <a:t>ARN polymérase </a:t>
          </a:r>
          <a:r>
            <a:rPr lang="fr-FR" b="1" dirty="0">
              <a:solidFill>
                <a:schemeClr val="tx1"/>
              </a:solidFill>
              <a:latin typeface="HEITI TC MEDIUM" pitchFamily="2" charset="-128"/>
              <a:ea typeface="HEITI TC MEDIUM" pitchFamily="2" charset="-128"/>
            </a:rPr>
            <a:t>sans activité correctrice </a:t>
          </a:r>
        </a:p>
      </dgm:t>
    </dgm:pt>
    <dgm:pt modelId="{1B4A9398-31BD-404C-8579-71AA675E47C4}" type="parTrans" cxnId="{EBD6E0AE-C161-CD4E-88B8-ACF0900268D9}">
      <dgm:prSet/>
      <dgm:spPr/>
      <dgm:t>
        <a:bodyPr/>
        <a:lstStyle/>
        <a:p>
          <a:endParaRPr lang="fr-FR"/>
        </a:p>
      </dgm:t>
    </dgm:pt>
    <dgm:pt modelId="{B7F29F60-29E5-FF45-9DA3-7A9430AE222A}" type="sibTrans" cxnId="{EBD6E0AE-C161-CD4E-88B8-ACF0900268D9}">
      <dgm:prSet/>
      <dgm:spPr/>
      <dgm:t>
        <a:bodyPr/>
        <a:lstStyle/>
        <a:p>
          <a:endParaRPr lang="fr-FR"/>
        </a:p>
      </dgm:t>
    </dgm:pt>
    <dgm:pt modelId="{6EFBD2FC-EFEC-4247-9B5C-C2797C02AB6E}">
      <dgm:prSet phldrT="[Texte]"/>
      <dgm:spPr>
        <a:solidFill>
          <a:srgbClr val="FFF200"/>
        </a:solidFill>
        <a:ln>
          <a:solidFill>
            <a:schemeClr val="tx1"/>
          </a:solidFill>
        </a:ln>
      </dgm:spPr>
      <dgm:t>
        <a:bodyPr/>
        <a:lstStyle/>
        <a:p>
          <a:r>
            <a:rPr lang="fr-FR" dirty="0">
              <a:solidFill>
                <a:schemeClr val="tx1"/>
              </a:solidFill>
              <a:latin typeface="Heiti TC Medium" pitchFamily="2" charset="-128"/>
              <a:ea typeface="Heiti TC Medium" pitchFamily="2" charset="-128"/>
            </a:rPr>
            <a:t>Mutations ponctuelles (gènes HA et NA)</a:t>
          </a:r>
        </a:p>
      </dgm:t>
    </dgm:pt>
    <dgm:pt modelId="{02661C10-CFBE-2246-9D72-8DB8B577B531}" type="parTrans" cxnId="{83265206-2526-A94D-98C8-C594564F3AE2}">
      <dgm:prSet/>
      <dgm:spPr/>
      <dgm:t>
        <a:bodyPr/>
        <a:lstStyle/>
        <a:p>
          <a:endParaRPr lang="fr-FR"/>
        </a:p>
      </dgm:t>
    </dgm:pt>
    <dgm:pt modelId="{01B104A3-2011-1A4F-822F-6A7A84215E5E}" type="sibTrans" cxnId="{83265206-2526-A94D-98C8-C594564F3AE2}">
      <dgm:prSet/>
      <dgm:spPr/>
      <dgm:t>
        <a:bodyPr/>
        <a:lstStyle/>
        <a:p>
          <a:endParaRPr lang="fr-FR"/>
        </a:p>
      </dgm:t>
    </dgm:pt>
    <dgm:pt modelId="{62FF6E5F-B1FF-1647-949B-AFFEACAF1733}">
      <dgm:prSet phldrT="[Texte]"/>
      <dgm:spPr>
        <a:solidFill>
          <a:srgbClr val="FFC000"/>
        </a:solidFill>
        <a:ln>
          <a:solidFill>
            <a:schemeClr val="tx1"/>
          </a:solidFill>
        </a:ln>
      </dgm:spPr>
      <dgm:t>
        <a:bodyPr/>
        <a:lstStyle/>
        <a:p>
          <a:r>
            <a:rPr lang="fr-FR" dirty="0">
              <a:solidFill>
                <a:schemeClr val="tx1"/>
              </a:solidFill>
              <a:latin typeface="Heiti TC Medium" pitchFamily="2" charset="-128"/>
              <a:ea typeface="Heiti TC Medium" pitchFamily="2" charset="-128"/>
            </a:rPr>
            <a:t>Nouveau variant </a:t>
          </a:r>
        </a:p>
      </dgm:t>
    </dgm:pt>
    <dgm:pt modelId="{6B97B9BE-9C85-C94A-A750-AE4EF83F6A5A}" type="parTrans" cxnId="{2D272DD1-DABE-6048-87D1-E87873193C2F}">
      <dgm:prSet/>
      <dgm:spPr/>
      <dgm:t>
        <a:bodyPr/>
        <a:lstStyle/>
        <a:p>
          <a:endParaRPr lang="fr-FR"/>
        </a:p>
      </dgm:t>
    </dgm:pt>
    <dgm:pt modelId="{8B97EB69-BFE6-A148-876B-BE82A634B35C}" type="sibTrans" cxnId="{2D272DD1-DABE-6048-87D1-E87873193C2F}">
      <dgm:prSet/>
      <dgm:spPr/>
      <dgm:t>
        <a:bodyPr/>
        <a:lstStyle/>
        <a:p>
          <a:endParaRPr lang="fr-FR"/>
        </a:p>
      </dgm:t>
    </dgm:pt>
    <dgm:pt modelId="{AB1722C9-7A4F-6F4F-846A-E5AD8F59A6D5}">
      <dgm:prSet/>
      <dgm:spPr>
        <a:solidFill>
          <a:srgbClr val="FF8400"/>
        </a:solidFill>
        <a:ln>
          <a:solidFill>
            <a:schemeClr val="tx1"/>
          </a:solidFill>
        </a:ln>
      </dgm:spPr>
      <dgm:t>
        <a:bodyPr/>
        <a:lstStyle/>
        <a:p>
          <a:r>
            <a:rPr lang="fr-FR" dirty="0">
              <a:solidFill>
                <a:schemeClr val="tx1"/>
              </a:solidFill>
              <a:latin typeface="Heiti TC Medium" pitchFamily="2" charset="-128"/>
              <a:ea typeface="Heiti TC Medium" pitchFamily="2" charset="-128"/>
            </a:rPr>
            <a:t>Le virus échappe au système immunitaire de l'hôte</a:t>
          </a:r>
        </a:p>
      </dgm:t>
    </dgm:pt>
    <dgm:pt modelId="{3BF3DC7A-CEA3-7C4A-A9F1-56A4430194F5}" type="parTrans" cxnId="{BDA07647-0BEA-C443-B565-6977631B3464}">
      <dgm:prSet/>
      <dgm:spPr/>
      <dgm:t>
        <a:bodyPr/>
        <a:lstStyle/>
        <a:p>
          <a:endParaRPr lang="fr-FR"/>
        </a:p>
      </dgm:t>
    </dgm:pt>
    <dgm:pt modelId="{303F5626-E0CD-5C40-A541-958193EAF16B}" type="sibTrans" cxnId="{BDA07647-0BEA-C443-B565-6977631B3464}">
      <dgm:prSet/>
      <dgm:spPr/>
      <dgm:t>
        <a:bodyPr/>
        <a:lstStyle/>
        <a:p>
          <a:endParaRPr lang="fr-FR"/>
        </a:p>
      </dgm:t>
    </dgm:pt>
    <dgm:pt modelId="{0182E1DD-1E3F-3341-AA49-F8FC869D9B2F}">
      <dgm:prSet custT="1"/>
      <dgm:spPr>
        <a:solidFill>
          <a:srgbClr val="FF0000"/>
        </a:solidFill>
        <a:ln>
          <a:solidFill>
            <a:schemeClr val="tx1"/>
          </a:solidFill>
        </a:ln>
      </dgm:spPr>
      <dgm:t>
        <a:bodyPr/>
        <a:lstStyle/>
        <a:p>
          <a:r>
            <a:rPr lang="fr-FR" sz="1800" b="1" u="sng" dirty="0">
              <a:solidFill>
                <a:schemeClr val="bg1"/>
              </a:solidFill>
              <a:latin typeface="Heiti TC Medium" pitchFamily="2" charset="-128"/>
              <a:ea typeface="Heiti TC Medium" pitchFamily="2" charset="-128"/>
            </a:rPr>
            <a:t>Epidémie saisonnière</a:t>
          </a:r>
          <a:endParaRPr lang="fr-FR" sz="1800" b="1" u="sng" dirty="0">
            <a:solidFill>
              <a:schemeClr val="bg1"/>
            </a:solidFill>
            <a:latin typeface="HEITI TC MEDIUM" pitchFamily="2" charset="-128"/>
            <a:ea typeface="HEITI TC MEDIUM" pitchFamily="2" charset="-128"/>
          </a:endParaRPr>
        </a:p>
      </dgm:t>
    </dgm:pt>
    <dgm:pt modelId="{12D9ABE1-425A-3540-AE79-6E5A0A02B89C}" type="parTrans" cxnId="{B2B34721-C75E-3545-BA44-9634CDAD388E}">
      <dgm:prSet/>
      <dgm:spPr/>
      <dgm:t>
        <a:bodyPr/>
        <a:lstStyle/>
        <a:p>
          <a:endParaRPr lang="fr-FR"/>
        </a:p>
      </dgm:t>
    </dgm:pt>
    <dgm:pt modelId="{422A2D12-4BA3-004B-9BB4-6B2DFF1479E2}" type="sibTrans" cxnId="{B2B34721-C75E-3545-BA44-9634CDAD388E}">
      <dgm:prSet/>
      <dgm:spPr/>
      <dgm:t>
        <a:bodyPr/>
        <a:lstStyle/>
        <a:p>
          <a:endParaRPr lang="fr-FR"/>
        </a:p>
      </dgm:t>
    </dgm:pt>
    <dgm:pt modelId="{0511C9EB-0464-E74F-A4DA-D8CDC9E62734}" type="pres">
      <dgm:prSet presAssocID="{64AA3D3D-78B3-4E48-A7F1-B6ED1E27741B}" presName="Name0" presStyleCnt="0">
        <dgm:presLayoutVars>
          <dgm:dir/>
          <dgm:animLvl val="lvl"/>
          <dgm:resizeHandles val="exact"/>
        </dgm:presLayoutVars>
      </dgm:prSet>
      <dgm:spPr/>
    </dgm:pt>
    <dgm:pt modelId="{F4068AA1-1495-9547-98AC-6C6D7C7C8CE9}" type="pres">
      <dgm:prSet presAssocID="{BA2A4F9B-5F93-C34E-8677-D6D68006341D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7CFA555D-8850-984F-84DD-25A934FF342C}" type="pres">
      <dgm:prSet presAssocID="{B7F29F60-29E5-FF45-9DA3-7A9430AE222A}" presName="parTxOnlySpace" presStyleCnt="0"/>
      <dgm:spPr/>
    </dgm:pt>
    <dgm:pt modelId="{83C868F9-70F0-9D4B-A635-A1FD52045E01}" type="pres">
      <dgm:prSet presAssocID="{6EFBD2FC-EFEC-4247-9B5C-C2797C02AB6E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33922DE6-2054-6647-81FF-370604081495}" type="pres">
      <dgm:prSet presAssocID="{01B104A3-2011-1A4F-822F-6A7A84215E5E}" presName="parTxOnlySpace" presStyleCnt="0"/>
      <dgm:spPr/>
    </dgm:pt>
    <dgm:pt modelId="{351DA329-3923-5E4D-857B-E944FD74E83E}" type="pres">
      <dgm:prSet presAssocID="{62FF6E5F-B1FF-1647-949B-AFFEACAF1733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1087259C-BB93-5F4E-A59C-C774FCF9DB25}" type="pres">
      <dgm:prSet presAssocID="{8B97EB69-BFE6-A148-876B-BE82A634B35C}" presName="parTxOnlySpace" presStyleCnt="0"/>
      <dgm:spPr/>
    </dgm:pt>
    <dgm:pt modelId="{688119D4-FBAE-834D-8370-1F6ADBA409E2}" type="pres">
      <dgm:prSet presAssocID="{AB1722C9-7A4F-6F4F-846A-E5AD8F59A6D5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E44325E3-9440-BF46-BA4A-888B47023067}" type="pres">
      <dgm:prSet presAssocID="{303F5626-E0CD-5C40-A541-958193EAF16B}" presName="parTxOnlySpace" presStyleCnt="0"/>
      <dgm:spPr/>
    </dgm:pt>
    <dgm:pt modelId="{E6E29A00-8554-2147-B55B-898E9B829E37}" type="pres">
      <dgm:prSet presAssocID="{0182E1DD-1E3F-3341-AA49-F8FC869D9B2F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83265206-2526-A94D-98C8-C594564F3AE2}" srcId="{64AA3D3D-78B3-4E48-A7F1-B6ED1E27741B}" destId="{6EFBD2FC-EFEC-4247-9B5C-C2797C02AB6E}" srcOrd="1" destOrd="0" parTransId="{02661C10-CFBE-2246-9D72-8DB8B577B531}" sibTransId="{01B104A3-2011-1A4F-822F-6A7A84215E5E}"/>
    <dgm:cxn modelId="{3E47D910-4BB9-D24D-984B-9E5F9C640B63}" type="presOf" srcId="{0182E1DD-1E3F-3341-AA49-F8FC869D9B2F}" destId="{E6E29A00-8554-2147-B55B-898E9B829E37}" srcOrd="0" destOrd="0" presId="urn:microsoft.com/office/officeart/2005/8/layout/chevron1"/>
    <dgm:cxn modelId="{B2B34721-C75E-3545-BA44-9634CDAD388E}" srcId="{64AA3D3D-78B3-4E48-A7F1-B6ED1E27741B}" destId="{0182E1DD-1E3F-3341-AA49-F8FC869D9B2F}" srcOrd="4" destOrd="0" parTransId="{12D9ABE1-425A-3540-AE79-6E5A0A02B89C}" sibTransId="{422A2D12-4BA3-004B-9BB4-6B2DFF1479E2}"/>
    <dgm:cxn modelId="{BDA07647-0BEA-C443-B565-6977631B3464}" srcId="{64AA3D3D-78B3-4E48-A7F1-B6ED1E27741B}" destId="{AB1722C9-7A4F-6F4F-846A-E5AD8F59A6D5}" srcOrd="3" destOrd="0" parTransId="{3BF3DC7A-CEA3-7C4A-A9F1-56A4430194F5}" sibTransId="{303F5626-E0CD-5C40-A541-958193EAF16B}"/>
    <dgm:cxn modelId="{3CBD9361-0A4C-8C42-8F31-1447D08924D1}" type="presOf" srcId="{6EFBD2FC-EFEC-4247-9B5C-C2797C02AB6E}" destId="{83C868F9-70F0-9D4B-A635-A1FD52045E01}" srcOrd="0" destOrd="0" presId="urn:microsoft.com/office/officeart/2005/8/layout/chevron1"/>
    <dgm:cxn modelId="{17C4D29B-89BA-2F40-9324-48B2EBB3081E}" type="presOf" srcId="{BA2A4F9B-5F93-C34E-8677-D6D68006341D}" destId="{F4068AA1-1495-9547-98AC-6C6D7C7C8CE9}" srcOrd="0" destOrd="0" presId="urn:microsoft.com/office/officeart/2005/8/layout/chevron1"/>
    <dgm:cxn modelId="{EBD6E0AE-C161-CD4E-88B8-ACF0900268D9}" srcId="{64AA3D3D-78B3-4E48-A7F1-B6ED1E27741B}" destId="{BA2A4F9B-5F93-C34E-8677-D6D68006341D}" srcOrd="0" destOrd="0" parTransId="{1B4A9398-31BD-404C-8579-71AA675E47C4}" sibTransId="{B7F29F60-29E5-FF45-9DA3-7A9430AE222A}"/>
    <dgm:cxn modelId="{996920D1-8971-CA40-974A-7D615FFB8919}" type="presOf" srcId="{62FF6E5F-B1FF-1647-949B-AFFEACAF1733}" destId="{351DA329-3923-5E4D-857B-E944FD74E83E}" srcOrd="0" destOrd="0" presId="urn:microsoft.com/office/officeart/2005/8/layout/chevron1"/>
    <dgm:cxn modelId="{2D272DD1-DABE-6048-87D1-E87873193C2F}" srcId="{64AA3D3D-78B3-4E48-A7F1-B6ED1E27741B}" destId="{62FF6E5F-B1FF-1647-949B-AFFEACAF1733}" srcOrd="2" destOrd="0" parTransId="{6B97B9BE-9C85-C94A-A750-AE4EF83F6A5A}" sibTransId="{8B97EB69-BFE6-A148-876B-BE82A634B35C}"/>
    <dgm:cxn modelId="{9126D9DD-C4E3-D144-A2EE-CC27B4FFDE86}" type="presOf" srcId="{64AA3D3D-78B3-4E48-A7F1-B6ED1E27741B}" destId="{0511C9EB-0464-E74F-A4DA-D8CDC9E62734}" srcOrd="0" destOrd="0" presId="urn:microsoft.com/office/officeart/2005/8/layout/chevron1"/>
    <dgm:cxn modelId="{F1B940F3-E978-9A45-A3E4-98FD3922F72B}" type="presOf" srcId="{AB1722C9-7A4F-6F4F-846A-E5AD8F59A6D5}" destId="{688119D4-FBAE-834D-8370-1F6ADBA409E2}" srcOrd="0" destOrd="0" presId="urn:microsoft.com/office/officeart/2005/8/layout/chevron1"/>
    <dgm:cxn modelId="{00CA74D8-3C37-F249-9A7D-90302623FD5D}" type="presParOf" srcId="{0511C9EB-0464-E74F-A4DA-D8CDC9E62734}" destId="{F4068AA1-1495-9547-98AC-6C6D7C7C8CE9}" srcOrd="0" destOrd="0" presId="urn:microsoft.com/office/officeart/2005/8/layout/chevron1"/>
    <dgm:cxn modelId="{6E45F248-D615-F446-BF83-97BA15E4DE7D}" type="presParOf" srcId="{0511C9EB-0464-E74F-A4DA-D8CDC9E62734}" destId="{7CFA555D-8850-984F-84DD-25A934FF342C}" srcOrd="1" destOrd="0" presId="urn:microsoft.com/office/officeart/2005/8/layout/chevron1"/>
    <dgm:cxn modelId="{2F2FF1FA-0449-EF40-B85F-27FD0F71A62C}" type="presParOf" srcId="{0511C9EB-0464-E74F-A4DA-D8CDC9E62734}" destId="{83C868F9-70F0-9D4B-A635-A1FD52045E01}" srcOrd="2" destOrd="0" presId="urn:microsoft.com/office/officeart/2005/8/layout/chevron1"/>
    <dgm:cxn modelId="{F6A4375C-9538-7646-B246-793B27B914EE}" type="presParOf" srcId="{0511C9EB-0464-E74F-A4DA-D8CDC9E62734}" destId="{33922DE6-2054-6647-81FF-370604081495}" srcOrd="3" destOrd="0" presId="urn:microsoft.com/office/officeart/2005/8/layout/chevron1"/>
    <dgm:cxn modelId="{F11F397F-5D20-BD45-ACC5-B33054F53845}" type="presParOf" srcId="{0511C9EB-0464-E74F-A4DA-D8CDC9E62734}" destId="{351DA329-3923-5E4D-857B-E944FD74E83E}" srcOrd="4" destOrd="0" presId="urn:microsoft.com/office/officeart/2005/8/layout/chevron1"/>
    <dgm:cxn modelId="{9CD0377A-61F8-1B46-902A-BF067012EE55}" type="presParOf" srcId="{0511C9EB-0464-E74F-A4DA-D8CDC9E62734}" destId="{1087259C-BB93-5F4E-A59C-C774FCF9DB25}" srcOrd="5" destOrd="0" presId="urn:microsoft.com/office/officeart/2005/8/layout/chevron1"/>
    <dgm:cxn modelId="{B507B96E-AEE5-2545-9BE4-C0F16B021D66}" type="presParOf" srcId="{0511C9EB-0464-E74F-A4DA-D8CDC9E62734}" destId="{688119D4-FBAE-834D-8370-1F6ADBA409E2}" srcOrd="6" destOrd="0" presId="urn:microsoft.com/office/officeart/2005/8/layout/chevron1"/>
    <dgm:cxn modelId="{D9087793-6FCB-F444-9AAD-E344B7951984}" type="presParOf" srcId="{0511C9EB-0464-E74F-A4DA-D8CDC9E62734}" destId="{E44325E3-9440-BF46-BA4A-888B47023067}" srcOrd="7" destOrd="0" presId="urn:microsoft.com/office/officeart/2005/8/layout/chevron1"/>
    <dgm:cxn modelId="{8E0F30EE-E6A0-E444-8F3D-F560E140A97B}" type="presParOf" srcId="{0511C9EB-0464-E74F-A4DA-D8CDC9E62734}" destId="{E6E29A00-8554-2147-B55B-898E9B829E37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200B9AE-E6A3-E741-9F59-52B8C1CB47C3}" type="doc">
      <dgm:prSet loTypeId="urn:microsoft.com/office/officeart/2005/8/layout/chevron1" loCatId="" qsTypeId="urn:microsoft.com/office/officeart/2005/8/quickstyle/simple1" qsCatId="simple" csTypeId="urn:microsoft.com/office/officeart/2005/8/colors/accent1_2" csCatId="accent1" phldr="1"/>
      <dgm:spPr/>
    </dgm:pt>
    <dgm:pt modelId="{47C41A85-0316-FD44-B563-0CBAA57DDA95}">
      <dgm:prSet phldrT="[Texte]"/>
      <dgm:spPr>
        <a:solidFill>
          <a:srgbClr val="00F9F8"/>
        </a:solidFill>
        <a:ln>
          <a:solidFill>
            <a:schemeClr val="tx1"/>
          </a:solidFill>
        </a:ln>
      </dgm:spPr>
      <dgm:t>
        <a:bodyPr/>
        <a:lstStyle/>
        <a:p>
          <a:r>
            <a:rPr lang="fr-FR" dirty="0">
              <a:solidFill>
                <a:schemeClr val="tx1"/>
              </a:solidFill>
              <a:latin typeface="Heiti TC Medium" pitchFamily="2" charset="-128"/>
              <a:ea typeface="Heiti TC Medium" pitchFamily="2" charset="-128"/>
            </a:rPr>
            <a:t>Co-infection hôte intermédiaire </a:t>
          </a:r>
        </a:p>
      </dgm:t>
    </dgm:pt>
    <dgm:pt modelId="{A5592858-73CA-D548-955D-AE6674485D79}" type="parTrans" cxnId="{A1A2C487-54D6-444B-AE2E-49B76AC37FAA}">
      <dgm:prSet/>
      <dgm:spPr/>
      <dgm:t>
        <a:bodyPr/>
        <a:lstStyle/>
        <a:p>
          <a:endParaRPr lang="fr-FR"/>
        </a:p>
      </dgm:t>
    </dgm:pt>
    <dgm:pt modelId="{F44F5E6A-FAAF-B94A-BED1-CFF7C89A1DFC}" type="sibTrans" cxnId="{A1A2C487-54D6-444B-AE2E-49B76AC37FAA}">
      <dgm:prSet/>
      <dgm:spPr/>
      <dgm:t>
        <a:bodyPr/>
        <a:lstStyle/>
        <a:p>
          <a:endParaRPr lang="fr-FR"/>
        </a:p>
      </dgm:t>
    </dgm:pt>
    <dgm:pt modelId="{7E461DB6-E86F-9547-B4AE-2FD28A60CC6A}">
      <dgm:prSet phldrT="[Texte]"/>
      <dgm:spPr>
        <a:solidFill>
          <a:srgbClr val="00B0F0"/>
        </a:solidFill>
        <a:ln>
          <a:solidFill>
            <a:schemeClr val="tx1"/>
          </a:solidFill>
        </a:ln>
      </dgm:spPr>
      <dgm:t>
        <a:bodyPr/>
        <a:lstStyle/>
        <a:p>
          <a:r>
            <a:rPr lang="fr-FR" dirty="0">
              <a:solidFill>
                <a:schemeClr val="tx1"/>
              </a:solidFill>
              <a:latin typeface="Heiti TC Medium" pitchFamily="2" charset="-128"/>
              <a:ea typeface="Heiti TC Medium" pitchFamily="2" charset="-128"/>
            </a:rPr>
            <a:t>Réassortiments génétiques (gènes HA et NA)</a:t>
          </a:r>
        </a:p>
      </dgm:t>
    </dgm:pt>
    <dgm:pt modelId="{98C8D302-582C-D847-923D-39873DE7B08E}" type="parTrans" cxnId="{0B73D279-53DC-6141-86D4-97B487092851}">
      <dgm:prSet/>
      <dgm:spPr/>
      <dgm:t>
        <a:bodyPr/>
        <a:lstStyle/>
        <a:p>
          <a:endParaRPr lang="fr-FR"/>
        </a:p>
      </dgm:t>
    </dgm:pt>
    <dgm:pt modelId="{8AEE60B6-7884-1740-9F4B-56482750CDA8}" type="sibTrans" cxnId="{0B73D279-53DC-6141-86D4-97B487092851}">
      <dgm:prSet/>
      <dgm:spPr/>
      <dgm:t>
        <a:bodyPr/>
        <a:lstStyle/>
        <a:p>
          <a:endParaRPr lang="fr-FR"/>
        </a:p>
      </dgm:t>
    </dgm:pt>
    <dgm:pt modelId="{008A586A-453D-2C49-912A-F3CFA1FC134A}">
      <dgm:prSet phldrT="[Texte]"/>
      <dgm:spPr>
        <a:solidFill>
          <a:srgbClr val="0070C0"/>
        </a:solidFill>
      </dgm:spPr>
      <dgm:t>
        <a:bodyPr/>
        <a:lstStyle/>
        <a:p>
          <a:r>
            <a:rPr lang="fr-FR" dirty="0">
              <a:latin typeface="Heiti TC Medium" pitchFamily="2" charset="-128"/>
              <a:ea typeface="Heiti TC Medium" pitchFamily="2" charset="-128"/>
            </a:rPr>
            <a:t>Virus portant HA et/ou NA d'un nouveau SOUS-TYPE</a:t>
          </a:r>
        </a:p>
      </dgm:t>
    </dgm:pt>
    <dgm:pt modelId="{C83ECDC9-F6DE-734D-BE87-B51DBAC7901D}" type="parTrans" cxnId="{3E0C607D-A9C2-964B-A21B-7E098D390DD5}">
      <dgm:prSet/>
      <dgm:spPr/>
      <dgm:t>
        <a:bodyPr/>
        <a:lstStyle/>
        <a:p>
          <a:endParaRPr lang="fr-FR"/>
        </a:p>
      </dgm:t>
    </dgm:pt>
    <dgm:pt modelId="{5F946A4E-E303-6544-BC5A-1EBC22FC39C8}" type="sibTrans" cxnId="{3E0C607D-A9C2-964B-A21B-7E098D390DD5}">
      <dgm:prSet/>
      <dgm:spPr/>
      <dgm:t>
        <a:bodyPr/>
        <a:lstStyle/>
        <a:p>
          <a:endParaRPr lang="fr-FR"/>
        </a:p>
      </dgm:t>
    </dgm:pt>
    <dgm:pt modelId="{E62EA010-E9B9-2041-8F92-1F26A339C0CE}">
      <dgm:prSet/>
      <dgm:spPr>
        <a:solidFill>
          <a:srgbClr val="0B3DFF"/>
        </a:solidFill>
      </dgm:spPr>
      <dgm:t>
        <a:bodyPr/>
        <a:lstStyle/>
        <a:p>
          <a:r>
            <a:rPr lang="fr-FR" dirty="0">
              <a:latin typeface="Heiti TC Medium" pitchFamily="2" charset="-128"/>
              <a:ea typeface="Heiti TC Medium" pitchFamily="2" charset="-128"/>
            </a:rPr>
            <a:t>Population humaine entièrement sensible</a:t>
          </a:r>
        </a:p>
      </dgm:t>
    </dgm:pt>
    <dgm:pt modelId="{50C8422B-5C0D-5645-9DFC-49D2C48CA6B2}" type="parTrans" cxnId="{75F6DE06-FF8B-BD48-AA37-7D0E34F67E73}">
      <dgm:prSet/>
      <dgm:spPr/>
      <dgm:t>
        <a:bodyPr/>
        <a:lstStyle/>
        <a:p>
          <a:endParaRPr lang="fr-FR"/>
        </a:p>
      </dgm:t>
    </dgm:pt>
    <dgm:pt modelId="{C37A77B4-8722-3046-932A-72E63D9874B0}" type="sibTrans" cxnId="{75F6DE06-FF8B-BD48-AA37-7D0E34F67E73}">
      <dgm:prSet/>
      <dgm:spPr/>
      <dgm:t>
        <a:bodyPr/>
        <a:lstStyle/>
        <a:p>
          <a:endParaRPr lang="fr-FR"/>
        </a:p>
      </dgm:t>
    </dgm:pt>
    <dgm:pt modelId="{49587C59-3677-1C4A-BD8D-1CE8106B1765}">
      <dgm:prSet custT="1"/>
      <dgm:spPr>
        <a:solidFill>
          <a:schemeClr val="tx1"/>
        </a:solidFill>
      </dgm:spPr>
      <dgm:t>
        <a:bodyPr/>
        <a:lstStyle/>
        <a:p>
          <a:r>
            <a:rPr lang="fr-FR" sz="1800" b="1" u="sng" dirty="0">
              <a:latin typeface="Heiti TC Medium" pitchFamily="2" charset="-128"/>
              <a:ea typeface="Heiti TC Medium" pitchFamily="2" charset="-128"/>
            </a:rPr>
            <a:t>Pandémie</a:t>
          </a:r>
          <a:endParaRPr lang="fr-FR" sz="1800" b="1" u="sng" dirty="0">
            <a:latin typeface="HEITI TC MEDIUM" pitchFamily="2" charset="-128"/>
            <a:ea typeface="HEITI TC MEDIUM" pitchFamily="2" charset="-128"/>
          </a:endParaRPr>
        </a:p>
      </dgm:t>
    </dgm:pt>
    <dgm:pt modelId="{29EDBC26-AF2C-4644-934E-2BBFCE32EAB9}" type="parTrans" cxnId="{F82DD1F1-77BE-A74B-9D44-1DADFE432456}">
      <dgm:prSet/>
      <dgm:spPr/>
      <dgm:t>
        <a:bodyPr/>
        <a:lstStyle/>
        <a:p>
          <a:endParaRPr lang="fr-FR"/>
        </a:p>
      </dgm:t>
    </dgm:pt>
    <dgm:pt modelId="{73DEF654-8B6C-E84F-972B-91784F4F958A}" type="sibTrans" cxnId="{F82DD1F1-77BE-A74B-9D44-1DADFE432456}">
      <dgm:prSet/>
      <dgm:spPr/>
      <dgm:t>
        <a:bodyPr/>
        <a:lstStyle/>
        <a:p>
          <a:endParaRPr lang="fr-FR"/>
        </a:p>
      </dgm:t>
    </dgm:pt>
    <dgm:pt modelId="{B0ABCC76-7FE9-E541-9E9F-7B9ED4FDC9F0}" type="pres">
      <dgm:prSet presAssocID="{4200B9AE-E6A3-E741-9F59-52B8C1CB47C3}" presName="Name0" presStyleCnt="0">
        <dgm:presLayoutVars>
          <dgm:dir/>
          <dgm:animLvl val="lvl"/>
          <dgm:resizeHandles val="exact"/>
        </dgm:presLayoutVars>
      </dgm:prSet>
      <dgm:spPr/>
    </dgm:pt>
    <dgm:pt modelId="{F8396311-AAEF-D347-8E6F-0992CF8F400C}" type="pres">
      <dgm:prSet presAssocID="{47C41A85-0316-FD44-B563-0CBAA57DDA95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7B68171A-BF6E-0845-B3E2-7E4097D0DDF1}" type="pres">
      <dgm:prSet presAssocID="{F44F5E6A-FAAF-B94A-BED1-CFF7C89A1DFC}" presName="parTxOnlySpace" presStyleCnt="0"/>
      <dgm:spPr/>
    </dgm:pt>
    <dgm:pt modelId="{F22F3665-AC21-5B46-8E8D-EA9C245C50B4}" type="pres">
      <dgm:prSet presAssocID="{7E461DB6-E86F-9547-B4AE-2FD28A60CC6A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6AC0AC8B-0C71-134A-BC2A-8E45F83984AB}" type="pres">
      <dgm:prSet presAssocID="{8AEE60B6-7884-1740-9F4B-56482750CDA8}" presName="parTxOnlySpace" presStyleCnt="0"/>
      <dgm:spPr/>
    </dgm:pt>
    <dgm:pt modelId="{E4168FCB-DCE1-EE49-A964-26DF93F1160C}" type="pres">
      <dgm:prSet presAssocID="{008A586A-453D-2C49-912A-F3CFA1FC134A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ACEDF362-6403-C247-812B-78B980252274}" type="pres">
      <dgm:prSet presAssocID="{5F946A4E-E303-6544-BC5A-1EBC22FC39C8}" presName="parTxOnlySpace" presStyleCnt="0"/>
      <dgm:spPr/>
    </dgm:pt>
    <dgm:pt modelId="{DADA65D2-0BD6-4347-B9E4-D9A1D1543E47}" type="pres">
      <dgm:prSet presAssocID="{E62EA010-E9B9-2041-8F92-1F26A339C0CE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82613B0D-4805-3148-95D1-0D80B0EFC460}" type="pres">
      <dgm:prSet presAssocID="{C37A77B4-8722-3046-932A-72E63D9874B0}" presName="parTxOnlySpace" presStyleCnt="0"/>
      <dgm:spPr/>
    </dgm:pt>
    <dgm:pt modelId="{81859EA6-A307-B54E-8634-01124B03747B}" type="pres">
      <dgm:prSet presAssocID="{49587C59-3677-1C4A-BD8D-1CE8106B1765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991E7403-726D-F94F-B534-7870FF405158}" type="presOf" srcId="{49587C59-3677-1C4A-BD8D-1CE8106B1765}" destId="{81859EA6-A307-B54E-8634-01124B03747B}" srcOrd="0" destOrd="0" presId="urn:microsoft.com/office/officeart/2005/8/layout/chevron1"/>
    <dgm:cxn modelId="{75F6DE06-FF8B-BD48-AA37-7D0E34F67E73}" srcId="{4200B9AE-E6A3-E741-9F59-52B8C1CB47C3}" destId="{E62EA010-E9B9-2041-8F92-1F26A339C0CE}" srcOrd="3" destOrd="0" parTransId="{50C8422B-5C0D-5645-9DFC-49D2C48CA6B2}" sibTransId="{C37A77B4-8722-3046-932A-72E63D9874B0}"/>
    <dgm:cxn modelId="{6B8B5420-F5C2-FF4B-B46C-A3B240230B45}" type="presOf" srcId="{47C41A85-0316-FD44-B563-0CBAA57DDA95}" destId="{F8396311-AAEF-D347-8E6F-0992CF8F400C}" srcOrd="0" destOrd="0" presId="urn:microsoft.com/office/officeart/2005/8/layout/chevron1"/>
    <dgm:cxn modelId="{74C76145-D2AB-EC4B-9F0E-E11BE1DBC33F}" type="presOf" srcId="{E62EA010-E9B9-2041-8F92-1F26A339C0CE}" destId="{DADA65D2-0BD6-4347-B9E4-D9A1D1543E47}" srcOrd="0" destOrd="0" presId="urn:microsoft.com/office/officeart/2005/8/layout/chevron1"/>
    <dgm:cxn modelId="{0B73D279-53DC-6141-86D4-97B487092851}" srcId="{4200B9AE-E6A3-E741-9F59-52B8C1CB47C3}" destId="{7E461DB6-E86F-9547-B4AE-2FD28A60CC6A}" srcOrd="1" destOrd="0" parTransId="{98C8D302-582C-D847-923D-39873DE7B08E}" sibTransId="{8AEE60B6-7884-1740-9F4B-56482750CDA8}"/>
    <dgm:cxn modelId="{3E0C607D-A9C2-964B-A21B-7E098D390DD5}" srcId="{4200B9AE-E6A3-E741-9F59-52B8C1CB47C3}" destId="{008A586A-453D-2C49-912A-F3CFA1FC134A}" srcOrd="2" destOrd="0" parTransId="{C83ECDC9-F6DE-734D-BE87-B51DBAC7901D}" sibTransId="{5F946A4E-E303-6544-BC5A-1EBC22FC39C8}"/>
    <dgm:cxn modelId="{A1A2C487-54D6-444B-AE2E-49B76AC37FAA}" srcId="{4200B9AE-E6A3-E741-9F59-52B8C1CB47C3}" destId="{47C41A85-0316-FD44-B563-0CBAA57DDA95}" srcOrd="0" destOrd="0" parTransId="{A5592858-73CA-D548-955D-AE6674485D79}" sibTransId="{F44F5E6A-FAAF-B94A-BED1-CFF7C89A1DFC}"/>
    <dgm:cxn modelId="{68866D9B-3DA4-4C49-BF41-8B2162E6AEC7}" type="presOf" srcId="{008A586A-453D-2C49-912A-F3CFA1FC134A}" destId="{E4168FCB-DCE1-EE49-A964-26DF93F1160C}" srcOrd="0" destOrd="0" presId="urn:microsoft.com/office/officeart/2005/8/layout/chevron1"/>
    <dgm:cxn modelId="{4B9186B9-3AFA-AC4C-92C5-E017BF45A326}" type="presOf" srcId="{4200B9AE-E6A3-E741-9F59-52B8C1CB47C3}" destId="{B0ABCC76-7FE9-E541-9E9F-7B9ED4FDC9F0}" srcOrd="0" destOrd="0" presId="urn:microsoft.com/office/officeart/2005/8/layout/chevron1"/>
    <dgm:cxn modelId="{F82DD1F1-77BE-A74B-9D44-1DADFE432456}" srcId="{4200B9AE-E6A3-E741-9F59-52B8C1CB47C3}" destId="{49587C59-3677-1C4A-BD8D-1CE8106B1765}" srcOrd="4" destOrd="0" parTransId="{29EDBC26-AF2C-4644-934E-2BBFCE32EAB9}" sibTransId="{73DEF654-8B6C-E84F-972B-91784F4F958A}"/>
    <dgm:cxn modelId="{B58659F3-8E58-AB46-A3BF-F4AD3AD5E4E1}" type="presOf" srcId="{7E461DB6-E86F-9547-B4AE-2FD28A60CC6A}" destId="{F22F3665-AC21-5B46-8E8D-EA9C245C50B4}" srcOrd="0" destOrd="0" presId="urn:microsoft.com/office/officeart/2005/8/layout/chevron1"/>
    <dgm:cxn modelId="{6285793A-257B-4B47-87CE-3A8D6DAB388D}" type="presParOf" srcId="{B0ABCC76-7FE9-E541-9E9F-7B9ED4FDC9F0}" destId="{F8396311-AAEF-D347-8E6F-0992CF8F400C}" srcOrd="0" destOrd="0" presId="urn:microsoft.com/office/officeart/2005/8/layout/chevron1"/>
    <dgm:cxn modelId="{A8F35292-30BD-CC46-AAEC-9554A69F428A}" type="presParOf" srcId="{B0ABCC76-7FE9-E541-9E9F-7B9ED4FDC9F0}" destId="{7B68171A-BF6E-0845-B3E2-7E4097D0DDF1}" srcOrd="1" destOrd="0" presId="urn:microsoft.com/office/officeart/2005/8/layout/chevron1"/>
    <dgm:cxn modelId="{1B08E3FA-34A0-B843-BF56-4B5F494237A9}" type="presParOf" srcId="{B0ABCC76-7FE9-E541-9E9F-7B9ED4FDC9F0}" destId="{F22F3665-AC21-5B46-8E8D-EA9C245C50B4}" srcOrd="2" destOrd="0" presId="urn:microsoft.com/office/officeart/2005/8/layout/chevron1"/>
    <dgm:cxn modelId="{7D86B93F-2806-684B-95A8-1F7643026388}" type="presParOf" srcId="{B0ABCC76-7FE9-E541-9E9F-7B9ED4FDC9F0}" destId="{6AC0AC8B-0C71-134A-BC2A-8E45F83984AB}" srcOrd="3" destOrd="0" presId="urn:microsoft.com/office/officeart/2005/8/layout/chevron1"/>
    <dgm:cxn modelId="{503FA3AF-48A6-BB42-BE39-6232F816FAD0}" type="presParOf" srcId="{B0ABCC76-7FE9-E541-9E9F-7B9ED4FDC9F0}" destId="{E4168FCB-DCE1-EE49-A964-26DF93F1160C}" srcOrd="4" destOrd="0" presId="urn:microsoft.com/office/officeart/2005/8/layout/chevron1"/>
    <dgm:cxn modelId="{66B627E5-E831-D242-9501-3BC57F82B7CC}" type="presParOf" srcId="{B0ABCC76-7FE9-E541-9E9F-7B9ED4FDC9F0}" destId="{ACEDF362-6403-C247-812B-78B980252274}" srcOrd="5" destOrd="0" presId="urn:microsoft.com/office/officeart/2005/8/layout/chevron1"/>
    <dgm:cxn modelId="{4440A1F3-7FE9-404D-B741-95AE379F2E3C}" type="presParOf" srcId="{B0ABCC76-7FE9-E541-9E9F-7B9ED4FDC9F0}" destId="{DADA65D2-0BD6-4347-B9E4-D9A1D1543E47}" srcOrd="6" destOrd="0" presId="urn:microsoft.com/office/officeart/2005/8/layout/chevron1"/>
    <dgm:cxn modelId="{6C41CBBF-4056-5543-9CF6-EE2629EB50BB}" type="presParOf" srcId="{B0ABCC76-7FE9-E541-9E9F-7B9ED4FDC9F0}" destId="{82613B0D-4805-3148-95D1-0D80B0EFC460}" srcOrd="7" destOrd="0" presId="urn:microsoft.com/office/officeart/2005/8/layout/chevron1"/>
    <dgm:cxn modelId="{28A4D23E-9BCE-8941-BF07-FC80CC85975D}" type="presParOf" srcId="{B0ABCC76-7FE9-E541-9E9F-7B9ED4FDC9F0}" destId="{81859EA6-A307-B54E-8634-01124B03747B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87DAF0-B37F-2E4E-93AC-6FA6A4159F80}">
      <dsp:nvSpPr>
        <dsp:cNvPr id="0" name=""/>
        <dsp:cNvSpPr/>
      </dsp:nvSpPr>
      <dsp:spPr>
        <a:xfrm>
          <a:off x="3188193" y="146"/>
          <a:ext cx="2136547" cy="1068273"/>
        </a:xfrm>
        <a:prstGeom prst="roundRect">
          <a:avLst>
            <a:gd name="adj" fmla="val 10000"/>
          </a:avLst>
        </a:prstGeom>
        <a:solidFill>
          <a:srgbClr val="0B3D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kern="1200" dirty="0">
              <a:latin typeface="Heiti TC Medium" pitchFamily="2" charset="-128"/>
              <a:ea typeface="Heiti TC Medium" pitchFamily="2" charset="-128"/>
            </a:rPr>
            <a:t>Particule virale mature dans le milieu extérieur</a:t>
          </a:r>
        </a:p>
      </dsp:txBody>
      <dsp:txXfrm>
        <a:off x="3219482" y="31435"/>
        <a:ext cx="2073969" cy="1005695"/>
      </dsp:txXfrm>
    </dsp:sp>
    <dsp:sp modelId="{A95D5C93-61F7-344B-941E-38B5067D594E}">
      <dsp:nvSpPr>
        <dsp:cNvPr id="0" name=""/>
        <dsp:cNvSpPr/>
      </dsp:nvSpPr>
      <dsp:spPr>
        <a:xfrm rot="2540912">
          <a:off x="5712613" y="1589721"/>
          <a:ext cx="2182415" cy="373895"/>
        </a:xfrm>
        <a:prstGeom prst="leftRightArrow">
          <a:avLst>
            <a:gd name="adj1" fmla="val 60000"/>
            <a:gd name="adj2" fmla="val 50000"/>
          </a:avLst>
        </a:prstGeom>
        <a:solidFill>
          <a:srgbClr val="FF0000"/>
        </a:solidFill>
        <a:ln>
          <a:solidFill>
            <a:schemeClr val="lt1">
              <a:hueOff val="0"/>
              <a:satOff val="0"/>
              <a:lumOff val="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fr-FR" sz="1600" kern="1200"/>
        </a:p>
      </dsp:txBody>
      <dsp:txXfrm>
        <a:off x="5824782" y="1664500"/>
        <a:ext cx="1958078" cy="224337"/>
      </dsp:txXfrm>
    </dsp:sp>
    <dsp:sp modelId="{ACD84F8E-DE7C-B240-9880-62A3D1285328}">
      <dsp:nvSpPr>
        <dsp:cNvPr id="0" name=""/>
        <dsp:cNvSpPr/>
      </dsp:nvSpPr>
      <dsp:spPr>
        <a:xfrm>
          <a:off x="6376387" y="2906119"/>
          <a:ext cx="2136547" cy="1068273"/>
        </a:xfrm>
        <a:prstGeom prst="roundRect">
          <a:avLst>
            <a:gd name="adj" fmla="val 10000"/>
          </a:avLst>
        </a:prstGeom>
        <a:solidFill>
          <a:srgbClr val="0B3D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kern="1200" dirty="0">
              <a:latin typeface="Heiti TC Medium" pitchFamily="2" charset="-128"/>
              <a:ea typeface="Heiti TC Medium" pitchFamily="2" charset="-128"/>
            </a:rPr>
            <a:t>Infection cellule cible</a:t>
          </a:r>
        </a:p>
      </dsp:txBody>
      <dsp:txXfrm>
        <a:off x="6407676" y="2937408"/>
        <a:ext cx="2073969" cy="1005695"/>
      </dsp:txXfrm>
    </dsp:sp>
    <dsp:sp modelId="{7DCEF2E3-DCB5-0A45-B4C3-C0965004B974}">
      <dsp:nvSpPr>
        <dsp:cNvPr id="0" name=""/>
        <dsp:cNvSpPr/>
      </dsp:nvSpPr>
      <dsp:spPr>
        <a:xfrm rot="10793738">
          <a:off x="3165259" y="3259116"/>
          <a:ext cx="2182415" cy="373895"/>
        </a:xfrm>
        <a:prstGeom prst="leftRightArrow">
          <a:avLst>
            <a:gd name="adj1" fmla="val 60000"/>
            <a:gd name="adj2" fmla="val 50000"/>
          </a:avLst>
        </a:prstGeom>
        <a:solidFill>
          <a:srgbClr val="FF0000"/>
        </a:solidFill>
        <a:ln>
          <a:solidFill>
            <a:schemeClr val="lt1">
              <a:hueOff val="0"/>
              <a:satOff val="0"/>
              <a:lumOff val="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fr-FR" sz="1600" kern="1200"/>
        </a:p>
      </dsp:txBody>
      <dsp:txXfrm rot="10800000">
        <a:off x="3277427" y="3333895"/>
        <a:ext cx="1958078" cy="224337"/>
      </dsp:txXfrm>
    </dsp:sp>
    <dsp:sp modelId="{236BECD3-735E-F645-A332-D9E72B27AB81}">
      <dsp:nvSpPr>
        <dsp:cNvPr id="0" name=""/>
        <dsp:cNvSpPr/>
      </dsp:nvSpPr>
      <dsp:spPr>
        <a:xfrm>
          <a:off x="0" y="2917734"/>
          <a:ext cx="2136547" cy="1068273"/>
        </a:xfrm>
        <a:prstGeom prst="roundRect">
          <a:avLst>
            <a:gd name="adj" fmla="val 10000"/>
          </a:avLst>
        </a:prstGeom>
        <a:solidFill>
          <a:srgbClr val="0B3D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kern="1200" dirty="0">
              <a:latin typeface="Heiti TC Medium" pitchFamily="2" charset="-128"/>
              <a:ea typeface="Heiti TC Medium" pitchFamily="2" charset="-128"/>
            </a:rPr>
            <a:t>Etapes intra-cellulaires </a:t>
          </a:r>
        </a:p>
      </dsp:txBody>
      <dsp:txXfrm>
        <a:off x="31289" y="2949023"/>
        <a:ext cx="2073969" cy="1005695"/>
      </dsp:txXfrm>
    </dsp:sp>
    <dsp:sp modelId="{07D6DEF0-3D20-C94B-AA4E-091E489C3041}">
      <dsp:nvSpPr>
        <dsp:cNvPr id="0" name=""/>
        <dsp:cNvSpPr/>
      </dsp:nvSpPr>
      <dsp:spPr>
        <a:xfrm rot="19052260">
          <a:off x="622466" y="1595532"/>
          <a:ext cx="2182415" cy="373895"/>
        </a:xfrm>
        <a:prstGeom prst="leftRightArrow">
          <a:avLst>
            <a:gd name="adj1" fmla="val 60000"/>
            <a:gd name="adj2" fmla="val 50000"/>
          </a:avLst>
        </a:prstGeom>
        <a:solidFill>
          <a:srgbClr val="FF0000"/>
        </a:solidFill>
        <a:ln>
          <a:solidFill>
            <a:schemeClr val="lt1">
              <a:hueOff val="0"/>
              <a:satOff val="0"/>
              <a:lumOff val="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fr-FR" sz="1600" kern="1200"/>
        </a:p>
      </dsp:txBody>
      <dsp:txXfrm>
        <a:off x="734635" y="1670311"/>
        <a:ext cx="1958078" cy="2243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068AA1-1495-9547-98AC-6C6D7C7C8CE9}">
      <dsp:nvSpPr>
        <dsp:cNvPr id="0" name=""/>
        <dsp:cNvSpPr/>
      </dsp:nvSpPr>
      <dsp:spPr>
        <a:xfrm>
          <a:off x="2697" y="2298747"/>
          <a:ext cx="2400824" cy="960329"/>
        </a:xfrm>
        <a:prstGeom prst="chevron">
          <a:avLst/>
        </a:prstGeom>
        <a:solidFill>
          <a:srgbClr val="FFFF0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17336" rIns="17336" bIns="1733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300" kern="1200" dirty="0">
              <a:solidFill>
                <a:schemeClr val="tx1"/>
              </a:solidFill>
              <a:latin typeface="Heiti TC Medium" pitchFamily="2" charset="-128"/>
              <a:ea typeface="Heiti TC Medium" pitchFamily="2" charset="-128"/>
            </a:rPr>
            <a:t>ARN polymérase </a:t>
          </a:r>
          <a:r>
            <a:rPr lang="fr-FR" sz="1300" b="1" kern="1200" dirty="0">
              <a:solidFill>
                <a:schemeClr val="tx1"/>
              </a:solidFill>
              <a:latin typeface="HEITI TC MEDIUM" pitchFamily="2" charset="-128"/>
              <a:ea typeface="HEITI TC MEDIUM" pitchFamily="2" charset="-128"/>
            </a:rPr>
            <a:t>sans activité correctrice </a:t>
          </a:r>
        </a:p>
      </dsp:txBody>
      <dsp:txXfrm>
        <a:off x="482862" y="2298747"/>
        <a:ext cx="1440495" cy="960329"/>
      </dsp:txXfrm>
    </dsp:sp>
    <dsp:sp modelId="{83C868F9-70F0-9D4B-A635-A1FD52045E01}">
      <dsp:nvSpPr>
        <dsp:cNvPr id="0" name=""/>
        <dsp:cNvSpPr/>
      </dsp:nvSpPr>
      <dsp:spPr>
        <a:xfrm>
          <a:off x="2163439" y="2298747"/>
          <a:ext cx="2400824" cy="960329"/>
        </a:xfrm>
        <a:prstGeom prst="chevron">
          <a:avLst/>
        </a:prstGeom>
        <a:solidFill>
          <a:srgbClr val="FFF20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17336" rIns="17336" bIns="1733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300" kern="1200" dirty="0">
              <a:solidFill>
                <a:schemeClr val="tx1"/>
              </a:solidFill>
              <a:latin typeface="Heiti TC Medium" pitchFamily="2" charset="-128"/>
              <a:ea typeface="Heiti TC Medium" pitchFamily="2" charset="-128"/>
            </a:rPr>
            <a:t>Mutations ponctuelles (gènes HA et NA)</a:t>
          </a:r>
        </a:p>
      </dsp:txBody>
      <dsp:txXfrm>
        <a:off x="2643604" y="2298747"/>
        <a:ext cx="1440495" cy="960329"/>
      </dsp:txXfrm>
    </dsp:sp>
    <dsp:sp modelId="{351DA329-3923-5E4D-857B-E944FD74E83E}">
      <dsp:nvSpPr>
        <dsp:cNvPr id="0" name=""/>
        <dsp:cNvSpPr/>
      </dsp:nvSpPr>
      <dsp:spPr>
        <a:xfrm>
          <a:off x="4324181" y="2298747"/>
          <a:ext cx="2400824" cy="960329"/>
        </a:xfrm>
        <a:prstGeom prst="chevron">
          <a:avLst/>
        </a:prstGeom>
        <a:solidFill>
          <a:srgbClr val="FFC00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17336" rIns="17336" bIns="1733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300" kern="1200" dirty="0">
              <a:solidFill>
                <a:schemeClr val="tx1"/>
              </a:solidFill>
              <a:latin typeface="Heiti TC Medium" pitchFamily="2" charset="-128"/>
              <a:ea typeface="Heiti TC Medium" pitchFamily="2" charset="-128"/>
            </a:rPr>
            <a:t>Nouveau variant </a:t>
          </a:r>
        </a:p>
      </dsp:txBody>
      <dsp:txXfrm>
        <a:off x="4804346" y="2298747"/>
        <a:ext cx="1440495" cy="960329"/>
      </dsp:txXfrm>
    </dsp:sp>
    <dsp:sp modelId="{688119D4-FBAE-834D-8370-1F6ADBA409E2}">
      <dsp:nvSpPr>
        <dsp:cNvPr id="0" name=""/>
        <dsp:cNvSpPr/>
      </dsp:nvSpPr>
      <dsp:spPr>
        <a:xfrm>
          <a:off x="6484923" y="2298747"/>
          <a:ext cx="2400824" cy="960329"/>
        </a:xfrm>
        <a:prstGeom prst="chevron">
          <a:avLst/>
        </a:prstGeom>
        <a:solidFill>
          <a:srgbClr val="FF840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17336" rIns="17336" bIns="1733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300" kern="1200" dirty="0">
              <a:solidFill>
                <a:schemeClr val="tx1"/>
              </a:solidFill>
              <a:latin typeface="Heiti TC Medium" pitchFamily="2" charset="-128"/>
              <a:ea typeface="Heiti TC Medium" pitchFamily="2" charset="-128"/>
            </a:rPr>
            <a:t>Le virus échappe au système immunitaire de l'hôte</a:t>
          </a:r>
        </a:p>
      </dsp:txBody>
      <dsp:txXfrm>
        <a:off x="6965088" y="2298747"/>
        <a:ext cx="1440495" cy="960329"/>
      </dsp:txXfrm>
    </dsp:sp>
    <dsp:sp modelId="{E6E29A00-8554-2147-B55B-898E9B829E37}">
      <dsp:nvSpPr>
        <dsp:cNvPr id="0" name=""/>
        <dsp:cNvSpPr/>
      </dsp:nvSpPr>
      <dsp:spPr>
        <a:xfrm>
          <a:off x="8645665" y="2298747"/>
          <a:ext cx="2400824" cy="960329"/>
        </a:xfrm>
        <a:prstGeom prst="chevron">
          <a:avLst/>
        </a:prstGeom>
        <a:solidFill>
          <a:srgbClr val="FF000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u="sng" kern="1200" dirty="0">
              <a:solidFill>
                <a:schemeClr val="bg1"/>
              </a:solidFill>
              <a:latin typeface="Heiti TC Medium" pitchFamily="2" charset="-128"/>
              <a:ea typeface="Heiti TC Medium" pitchFamily="2" charset="-128"/>
            </a:rPr>
            <a:t>Epidémie saisonnière</a:t>
          </a:r>
          <a:endParaRPr lang="fr-FR" sz="1800" b="1" u="sng" kern="1200" dirty="0">
            <a:solidFill>
              <a:schemeClr val="bg1"/>
            </a:solidFill>
            <a:latin typeface="HEITI TC MEDIUM" pitchFamily="2" charset="-128"/>
            <a:ea typeface="HEITI TC MEDIUM" pitchFamily="2" charset="-128"/>
          </a:endParaRPr>
        </a:p>
      </dsp:txBody>
      <dsp:txXfrm>
        <a:off x="9125830" y="2298747"/>
        <a:ext cx="1440495" cy="96032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396311-AAEF-D347-8E6F-0992CF8F400C}">
      <dsp:nvSpPr>
        <dsp:cNvPr id="0" name=""/>
        <dsp:cNvSpPr/>
      </dsp:nvSpPr>
      <dsp:spPr>
        <a:xfrm>
          <a:off x="2720" y="1621178"/>
          <a:ext cx="2420805" cy="968322"/>
        </a:xfrm>
        <a:prstGeom prst="chevron">
          <a:avLst/>
        </a:prstGeom>
        <a:solidFill>
          <a:srgbClr val="00F9F8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500" kern="1200" dirty="0">
              <a:solidFill>
                <a:schemeClr val="tx1"/>
              </a:solidFill>
              <a:latin typeface="Heiti TC Medium" pitchFamily="2" charset="-128"/>
              <a:ea typeface="Heiti TC Medium" pitchFamily="2" charset="-128"/>
            </a:rPr>
            <a:t>Co-infection hôte intermédiaire </a:t>
          </a:r>
        </a:p>
      </dsp:txBody>
      <dsp:txXfrm>
        <a:off x="486881" y="1621178"/>
        <a:ext cx="1452483" cy="968322"/>
      </dsp:txXfrm>
    </dsp:sp>
    <dsp:sp modelId="{F22F3665-AC21-5B46-8E8D-EA9C245C50B4}">
      <dsp:nvSpPr>
        <dsp:cNvPr id="0" name=""/>
        <dsp:cNvSpPr/>
      </dsp:nvSpPr>
      <dsp:spPr>
        <a:xfrm>
          <a:off x="2181445" y="1621178"/>
          <a:ext cx="2420805" cy="968322"/>
        </a:xfrm>
        <a:prstGeom prst="chevron">
          <a:avLst/>
        </a:prstGeom>
        <a:solidFill>
          <a:srgbClr val="00B0F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500" kern="1200" dirty="0">
              <a:solidFill>
                <a:schemeClr val="tx1"/>
              </a:solidFill>
              <a:latin typeface="Heiti TC Medium" pitchFamily="2" charset="-128"/>
              <a:ea typeface="Heiti TC Medium" pitchFamily="2" charset="-128"/>
            </a:rPr>
            <a:t>Réassortiments génétiques (gènes HA et NA)</a:t>
          </a:r>
        </a:p>
      </dsp:txBody>
      <dsp:txXfrm>
        <a:off x="2665606" y="1621178"/>
        <a:ext cx="1452483" cy="968322"/>
      </dsp:txXfrm>
    </dsp:sp>
    <dsp:sp modelId="{E4168FCB-DCE1-EE49-A964-26DF93F1160C}">
      <dsp:nvSpPr>
        <dsp:cNvPr id="0" name=""/>
        <dsp:cNvSpPr/>
      </dsp:nvSpPr>
      <dsp:spPr>
        <a:xfrm>
          <a:off x="4360170" y="1621178"/>
          <a:ext cx="2420805" cy="968322"/>
        </a:xfrm>
        <a:prstGeom prst="chevron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500" kern="1200" dirty="0">
              <a:latin typeface="Heiti TC Medium" pitchFamily="2" charset="-128"/>
              <a:ea typeface="Heiti TC Medium" pitchFamily="2" charset="-128"/>
            </a:rPr>
            <a:t>Virus portant HA et/ou NA d'un nouveau SOUS-TYPE</a:t>
          </a:r>
        </a:p>
      </dsp:txBody>
      <dsp:txXfrm>
        <a:off x="4844331" y="1621178"/>
        <a:ext cx="1452483" cy="968322"/>
      </dsp:txXfrm>
    </dsp:sp>
    <dsp:sp modelId="{DADA65D2-0BD6-4347-B9E4-D9A1D1543E47}">
      <dsp:nvSpPr>
        <dsp:cNvPr id="0" name=""/>
        <dsp:cNvSpPr/>
      </dsp:nvSpPr>
      <dsp:spPr>
        <a:xfrm>
          <a:off x="6538895" y="1621178"/>
          <a:ext cx="2420805" cy="968322"/>
        </a:xfrm>
        <a:prstGeom prst="chevron">
          <a:avLst/>
        </a:prstGeom>
        <a:solidFill>
          <a:srgbClr val="0B3D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500" kern="1200" dirty="0">
              <a:latin typeface="Heiti TC Medium" pitchFamily="2" charset="-128"/>
              <a:ea typeface="Heiti TC Medium" pitchFamily="2" charset="-128"/>
            </a:rPr>
            <a:t>Population humaine entièrement sensible</a:t>
          </a:r>
        </a:p>
      </dsp:txBody>
      <dsp:txXfrm>
        <a:off x="7023056" y="1621178"/>
        <a:ext cx="1452483" cy="968322"/>
      </dsp:txXfrm>
    </dsp:sp>
    <dsp:sp modelId="{81859EA6-A307-B54E-8634-01124B03747B}">
      <dsp:nvSpPr>
        <dsp:cNvPr id="0" name=""/>
        <dsp:cNvSpPr/>
      </dsp:nvSpPr>
      <dsp:spPr>
        <a:xfrm>
          <a:off x="8717621" y="1621178"/>
          <a:ext cx="2420805" cy="968322"/>
        </a:xfrm>
        <a:prstGeom prst="chevron">
          <a:avLst/>
        </a:prstGeom>
        <a:solidFill>
          <a:schemeClr val="tx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u="sng" kern="1200" dirty="0">
              <a:latin typeface="Heiti TC Medium" pitchFamily="2" charset="-128"/>
              <a:ea typeface="Heiti TC Medium" pitchFamily="2" charset="-128"/>
            </a:rPr>
            <a:t>Pandémie</a:t>
          </a:r>
          <a:endParaRPr lang="fr-FR" sz="1800" b="1" u="sng" kern="1200" dirty="0">
            <a:latin typeface="HEITI TC MEDIUM" pitchFamily="2" charset="-128"/>
            <a:ea typeface="HEITI TC MEDIUM" pitchFamily="2" charset="-128"/>
          </a:endParaRPr>
        </a:p>
      </dsp:txBody>
      <dsp:txXfrm>
        <a:off x="9201782" y="1621178"/>
        <a:ext cx="1452483" cy="9683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635B6E-3192-B34F-A9BF-24909793606A}" type="datetimeFigureOut">
              <a:rPr lang="fr-FR" smtClean="0"/>
              <a:t>12/01/2023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503DAB-B9F0-A049-9F46-5EB1AE3E96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0919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503DAB-B9F0-A049-9F46-5EB1AE3E96F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629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E887BE-6772-0E44-D176-3F2D70E638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5AE17DA-A816-C03A-CF2B-299A8696BA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B186AC1-3288-DE78-8FA7-792FF4796A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12/01/2023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B94C41-7E29-8F7E-A27C-2F2B0624F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2DC5BA-D6C0-2DF4-2895-73FBF83B9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02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F4D28C-5E2B-7BC7-0215-5398EC1A1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1A03D1B-E50D-4FDB-5BD6-9535364AE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0B395B-6B16-B5FA-422D-7FA297FC7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12/01/2023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C7D6C9C-0BC1-C306-3CE0-D21E47C7F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9899F6-38B1-6333-3AC5-4DFBF2403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585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D9E6D-174E-D436-1B2D-1D869809E2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7774AAA-FC6C-F6E5-16B1-6AA8CE512E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722D1E-E1A5-CC43-1337-2830B0439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12/01/2023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752666D-CEF0-65B8-8339-6DEFECF12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FF54F3-E0CB-E284-0A31-65FEC67A7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477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C2BD6F-124E-CFB4-2940-BFD308DCE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7179AA6-0DB8-C91F-3A24-A6EC3D3039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6B15317-12C6-E3DB-D2DF-E8F72AA246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EA7E348-C42E-EBE1-BCB8-887EC2433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12/01/2023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3433642-571F-B1DE-D472-8DD28E087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AC2C882-24BD-BBFA-C318-E3FD630E7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8443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FEA6DB-DDF9-9B62-3A9C-10B92BE1C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99D780C-03DA-4892-1ACE-C18F070856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55C2945-9780-DA66-E73B-0EDEB5262D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0A24664-E4B6-0342-8989-E0DE6FED3F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20B9FC1-3AE0-847E-BC8A-F892BFF2A7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8239965-47D8-4A94-0C4A-CBCB00FB6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12/01/2023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6CEA501-3762-8A9F-5D8A-2B8B5FDA0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9143B58-CE6A-1D1A-4A22-E9C8E0BF7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4138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DAE4B7-F067-62C1-BFF8-F9E3BC75D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650A0E1-5907-865D-7935-EB92D3E63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12/01/2023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51440BC-59DC-E8C5-733E-E7FE9F93D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927AB6C-022C-C01F-4884-5B410FE9F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987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8FDFEDC-F662-7B02-4ED1-62486F40E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12/01/2023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E9A0E3A-C764-7AA3-5C74-D44B159FF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838D9E0-045A-9E89-C2A0-D418B127D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0405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2D9D57-5A3E-F222-EEAD-63EB6CEBF3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FE60FFA-07F6-AB9E-8779-4AD58287C1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81CED22-F34F-4243-E0B4-78BBB20D8B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3D21E6B-157E-4813-3F2D-FECA87C9F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12/01/2023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53649CE-8D68-3FD1-22E6-F7569CBA3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8E0B55E-FE2F-2A5B-4C76-56154EBF5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6481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9891F0-E32D-9E3C-2359-1D663780B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6C69C7E-F66C-1486-BD15-B6C99E7FFD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E85C7E-C73F-49E8-528B-535B7DCDF7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7F81A79-1D44-281A-58F2-6D66CF7D2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12/01/2023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E2CB048-BC23-339A-2563-3A7C40FB0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AE98186-B0EE-9024-A41D-79F17086B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233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C0CAE3-4DBB-CCDD-F2DC-6694C5177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9BC0334-85D9-FD39-35AD-C16E617540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1FBB27B-601B-EC87-C1D3-1DE6435C5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12/01/2023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C552B1-51DC-3DC8-12B9-2E90D60A1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1CA2F6A-78D9-3A83-D268-83ACAA096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0778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6AC3DAE-14A9-E421-8811-9E7B9A5416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EE29F04-DCA6-CE72-1C62-814BE1F150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F5B1FFE-F2E6-9D05-5396-953DF7C81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D82-94AF-274C-9A88-7FC7B3910EE3}" type="datetimeFigureOut">
              <a:rPr lang="fr-FR" smtClean="0"/>
              <a:t>12/01/2023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F244D2-4ED3-05BC-6CEA-CCD1FC25B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C7F5BE-DBA8-D87E-70E9-99F959760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3649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60FD710-AEAB-0CB0-11EF-5A0FF53C0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7C217FD-49CE-EEC0-4823-91F9FDE7F0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95F4FC3-85EF-AE8D-9E86-FAE3059FE7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82D82-94AF-274C-9A88-7FC7B3910EE3}" type="datetimeFigureOut">
              <a:rPr lang="fr-FR" smtClean="0"/>
              <a:t>12/01/2023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9CC99C-B7CF-88CC-857C-CE5A14F2B2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CB60E2-118B-50FE-ADC0-3E2F1B1F49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80C51-BAE0-EB4B-9FF6-8EFB5E282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8083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ebp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ebp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ebp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ebp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ebp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eb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ebp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ebp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ebp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ebp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ebp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ebp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webp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ebp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flou&#10;&#10;Description générée automatiquement">
            <a:extLst>
              <a:ext uri="{FF2B5EF4-FFF2-40B4-BE49-F238E27FC236}">
                <a16:creationId xmlns:a16="http://schemas.microsoft.com/office/drawing/2014/main" id="{1BAFC261-5DE2-CC4C-F062-D62C73DE3FB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5566063" y="6121977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Gill Sans Ultra Bold" panose="020B0A02020104020203" pitchFamily="34" charset="77"/>
              </a:rPr>
              <a:t>TUTF1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57E37EA-A403-23E6-02C5-EDBB45AE8931}"/>
              </a:ext>
            </a:extLst>
          </p:cNvPr>
          <p:cNvSpPr txBox="1"/>
          <p:nvPr/>
        </p:nvSpPr>
        <p:spPr>
          <a:xfrm>
            <a:off x="513347" y="936259"/>
            <a:ext cx="11165306" cy="4585871"/>
          </a:xfrm>
          <a:prstGeom prst="rect">
            <a:avLst/>
          </a:prstGeom>
          <a:noFill/>
          <a:ln>
            <a:noFill/>
          </a:ln>
          <a:effectLst>
            <a:glow>
              <a:schemeClr val="accent1"/>
            </a:glow>
            <a:innerShdw blurRad="63500" dist="50800" dir="16200000">
              <a:schemeClr val="tx1">
                <a:alpha val="50000"/>
              </a:scheme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8000" b="1" u="sng" dirty="0">
                <a:ln w="12700">
                  <a:solidFill>
                    <a:schemeClr val="tx1"/>
                  </a:solidFill>
                </a:ln>
                <a:solidFill>
                  <a:srgbClr val="FFD579"/>
                </a:solidFill>
                <a:effectLst>
                  <a:outerShdw blurRad="324259" dist="50800" dir="5400000" algn="ctr" rotWithShape="0">
                    <a:schemeClr val="bg1">
                      <a:alpha val="74000"/>
                    </a:schemeClr>
                  </a:outerShdw>
                </a:effectLst>
                <a:latin typeface="HEITI TC MEDIUM" pitchFamily="2" charset="-128"/>
                <a:ea typeface="HEITI TC MEDIUM" pitchFamily="2" charset="-128"/>
                <a:cs typeface="Gill Sans" panose="020B0502020104020203" pitchFamily="34" charset="-79"/>
              </a:rPr>
              <a:t>Introduction à la virologie et virus de la grippe</a:t>
            </a:r>
          </a:p>
          <a:p>
            <a:pPr algn="ctr"/>
            <a:endParaRPr lang="fr-FR" sz="2000" b="1" u="sng" dirty="0">
              <a:solidFill>
                <a:srgbClr val="FFD579"/>
              </a:solidFill>
              <a:effectLst>
                <a:glow>
                  <a:schemeClr val="accent1"/>
                </a:glow>
                <a:outerShdw blurRad="311222" dir="3085274" sx="80360" sy="80360" algn="ctr" rotWithShape="0">
                  <a:srgbClr val="000000">
                    <a:alpha val="93555"/>
                  </a:srgbClr>
                </a:outerShdw>
                <a:reflection endPos="0" dist="50800" dir="5400000" sy="-100000" algn="bl" rotWithShape="0"/>
              </a:effectLst>
              <a:latin typeface="HEITI TC MEDIUM" pitchFamily="2" charset="-128"/>
              <a:ea typeface="HEITI TC MEDIUM" pitchFamily="2" charset="-128"/>
              <a:cs typeface="Gill Sans" panose="020B0502020104020203" pitchFamily="34" charset="-79"/>
            </a:endParaRPr>
          </a:p>
          <a:p>
            <a:pPr algn="ctr"/>
            <a:r>
              <a:rPr lang="fr-FR" sz="3200" b="1" dirty="0">
                <a:solidFill>
                  <a:srgbClr val="FFD579"/>
                </a:solidFill>
                <a:effectLst>
                  <a:outerShdw blurRad="324259" dist="50800" dir="5400000" algn="ctr" rotWithShape="0">
                    <a:srgbClr val="000000">
                      <a:alpha val="73756"/>
                    </a:srgbClr>
                  </a:outerShdw>
                </a:effectLst>
                <a:latin typeface="HEITI TC MEDIUM" pitchFamily="2" charset="-128"/>
                <a:ea typeface="HEITI TC MEDIUM" pitchFamily="2" charset="-128"/>
                <a:cs typeface="Gill Sans" panose="020B0502020104020203" pitchFamily="34" charset="-79"/>
              </a:rPr>
              <a:t>------- OMICRON et ANTHOBLASTE-------</a:t>
            </a:r>
          </a:p>
        </p:txBody>
      </p:sp>
    </p:spTree>
    <p:extLst>
      <p:ext uri="{BB962C8B-B14F-4D97-AF65-F5344CB8AC3E}">
        <p14:creationId xmlns:p14="http://schemas.microsoft.com/office/powerpoint/2010/main" val="143639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483"/>
    </mc:Choice>
    <mc:Fallback xmlns="">
      <p:transition spd="slow" advTm="6048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0251F7F-D337-CDCB-8F59-0C42C837AA6E}"/>
              </a:ext>
            </a:extLst>
          </p:cNvPr>
          <p:cNvSpPr txBox="1"/>
          <p:nvPr/>
        </p:nvSpPr>
        <p:spPr>
          <a:xfrm>
            <a:off x="519297" y="1074509"/>
            <a:ext cx="6393132" cy="5016758"/>
          </a:xfrm>
          <a:custGeom>
            <a:avLst/>
            <a:gdLst>
              <a:gd name="connsiteX0" fmla="*/ 0 w 6393132"/>
              <a:gd name="connsiteY0" fmla="*/ 0 h 5016758"/>
              <a:gd name="connsiteX1" fmla="*/ 575382 w 6393132"/>
              <a:gd name="connsiteY1" fmla="*/ 0 h 5016758"/>
              <a:gd name="connsiteX2" fmla="*/ 1022901 w 6393132"/>
              <a:gd name="connsiteY2" fmla="*/ 0 h 5016758"/>
              <a:gd name="connsiteX3" fmla="*/ 1790077 w 6393132"/>
              <a:gd name="connsiteY3" fmla="*/ 0 h 5016758"/>
              <a:gd name="connsiteX4" fmla="*/ 2365459 w 6393132"/>
              <a:gd name="connsiteY4" fmla="*/ 0 h 5016758"/>
              <a:gd name="connsiteX5" fmla="*/ 2940841 w 6393132"/>
              <a:gd name="connsiteY5" fmla="*/ 0 h 5016758"/>
              <a:gd name="connsiteX6" fmla="*/ 3708017 w 6393132"/>
              <a:gd name="connsiteY6" fmla="*/ 0 h 5016758"/>
              <a:gd name="connsiteX7" fmla="*/ 4219467 w 6393132"/>
              <a:gd name="connsiteY7" fmla="*/ 0 h 5016758"/>
              <a:gd name="connsiteX8" fmla="*/ 4986643 w 6393132"/>
              <a:gd name="connsiteY8" fmla="*/ 0 h 5016758"/>
              <a:gd name="connsiteX9" fmla="*/ 5753819 w 6393132"/>
              <a:gd name="connsiteY9" fmla="*/ 0 h 5016758"/>
              <a:gd name="connsiteX10" fmla="*/ 6393132 w 6393132"/>
              <a:gd name="connsiteY10" fmla="*/ 0 h 5016758"/>
              <a:gd name="connsiteX11" fmla="*/ 6393132 w 6393132"/>
              <a:gd name="connsiteY11" fmla="*/ 727430 h 5016758"/>
              <a:gd name="connsiteX12" fmla="*/ 6393132 w 6393132"/>
              <a:gd name="connsiteY12" fmla="*/ 1404692 h 5016758"/>
              <a:gd name="connsiteX13" fmla="*/ 6393132 w 6393132"/>
              <a:gd name="connsiteY13" fmla="*/ 1881284 h 5016758"/>
              <a:gd name="connsiteX14" fmla="*/ 6393132 w 6393132"/>
              <a:gd name="connsiteY14" fmla="*/ 2508379 h 5016758"/>
              <a:gd name="connsiteX15" fmla="*/ 6393132 w 6393132"/>
              <a:gd name="connsiteY15" fmla="*/ 3135474 h 5016758"/>
              <a:gd name="connsiteX16" fmla="*/ 6393132 w 6393132"/>
              <a:gd name="connsiteY16" fmla="*/ 3762569 h 5016758"/>
              <a:gd name="connsiteX17" fmla="*/ 6393132 w 6393132"/>
              <a:gd name="connsiteY17" fmla="*/ 4439831 h 5016758"/>
              <a:gd name="connsiteX18" fmla="*/ 6393132 w 6393132"/>
              <a:gd name="connsiteY18" fmla="*/ 5016758 h 5016758"/>
              <a:gd name="connsiteX19" fmla="*/ 5689887 w 6393132"/>
              <a:gd name="connsiteY19" fmla="*/ 5016758 h 5016758"/>
              <a:gd name="connsiteX20" fmla="*/ 5178437 w 6393132"/>
              <a:gd name="connsiteY20" fmla="*/ 5016758 h 5016758"/>
              <a:gd name="connsiteX21" fmla="*/ 4411261 w 6393132"/>
              <a:gd name="connsiteY21" fmla="*/ 5016758 h 5016758"/>
              <a:gd name="connsiteX22" fmla="*/ 3771948 w 6393132"/>
              <a:gd name="connsiteY22" fmla="*/ 5016758 h 5016758"/>
              <a:gd name="connsiteX23" fmla="*/ 3260497 w 6393132"/>
              <a:gd name="connsiteY23" fmla="*/ 5016758 h 5016758"/>
              <a:gd name="connsiteX24" fmla="*/ 2621184 w 6393132"/>
              <a:gd name="connsiteY24" fmla="*/ 5016758 h 5016758"/>
              <a:gd name="connsiteX25" fmla="*/ 2173665 w 6393132"/>
              <a:gd name="connsiteY25" fmla="*/ 5016758 h 5016758"/>
              <a:gd name="connsiteX26" fmla="*/ 1726146 w 6393132"/>
              <a:gd name="connsiteY26" fmla="*/ 5016758 h 5016758"/>
              <a:gd name="connsiteX27" fmla="*/ 1086832 w 6393132"/>
              <a:gd name="connsiteY27" fmla="*/ 5016758 h 5016758"/>
              <a:gd name="connsiteX28" fmla="*/ 575382 w 6393132"/>
              <a:gd name="connsiteY28" fmla="*/ 5016758 h 5016758"/>
              <a:gd name="connsiteX29" fmla="*/ 0 w 6393132"/>
              <a:gd name="connsiteY29" fmla="*/ 5016758 h 5016758"/>
              <a:gd name="connsiteX30" fmla="*/ 0 w 6393132"/>
              <a:gd name="connsiteY30" fmla="*/ 4489998 h 5016758"/>
              <a:gd name="connsiteX31" fmla="*/ 0 w 6393132"/>
              <a:gd name="connsiteY31" fmla="*/ 4013406 h 5016758"/>
              <a:gd name="connsiteX32" fmla="*/ 0 w 6393132"/>
              <a:gd name="connsiteY32" fmla="*/ 3336144 h 5016758"/>
              <a:gd name="connsiteX33" fmla="*/ 0 w 6393132"/>
              <a:gd name="connsiteY33" fmla="*/ 2809384 h 5016758"/>
              <a:gd name="connsiteX34" fmla="*/ 0 w 6393132"/>
              <a:gd name="connsiteY34" fmla="*/ 2132122 h 5016758"/>
              <a:gd name="connsiteX35" fmla="*/ 0 w 6393132"/>
              <a:gd name="connsiteY35" fmla="*/ 1404692 h 5016758"/>
              <a:gd name="connsiteX36" fmla="*/ 0 w 6393132"/>
              <a:gd name="connsiteY36" fmla="*/ 827765 h 5016758"/>
              <a:gd name="connsiteX37" fmla="*/ 0 w 6393132"/>
              <a:gd name="connsiteY37" fmla="*/ 0 h 5016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6393132" h="5016758" extrusionOk="0">
                <a:moveTo>
                  <a:pt x="0" y="0"/>
                </a:moveTo>
                <a:cubicBezTo>
                  <a:pt x="198165" y="-6399"/>
                  <a:pt x="362453" y="6706"/>
                  <a:pt x="575382" y="0"/>
                </a:cubicBezTo>
                <a:cubicBezTo>
                  <a:pt x="788311" y="-6706"/>
                  <a:pt x="848700" y="-11457"/>
                  <a:pt x="1022901" y="0"/>
                </a:cubicBezTo>
                <a:cubicBezTo>
                  <a:pt x="1197102" y="11457"/>
                  <a:pt x="1599119" y="14827"/>
                  <a:pt x="1790077" y="0"/>
                </a:cubicBezTo>
                <a:cubicBezTo>
                  <a:pt x="1981035" y="-14827"/>
                  <a:pt x="2116824" y="16477"/>
                  <a:pt x="2365459" y="0"/>
                </a:cubicBezTo>
                <a:cubicBezTo>
                  <a:pt x="2614094" y="-16477"/>
                  <a:pt x="2664165" y="-21268"/>
                  <a:pt x="2940841" y="0"/>
                </a:cubicBezTo>
                <a:cubicBezTo>
                  <a:pt x="3217517" y="21268"/>
                  <a:pt x="3402104" y="-26784"/>
                  <a:pt x="3708017" y="0"/>
                </a:cubicBezTo>
                <a:cubicBezTo>
                  <a:pt x="4013930" y="26784"/>
                  <a:pt x="4069451" y="17990"/>
                  <a:pt x="4219467" y="0"/>
                </a:cubicBezTo>
                <a:cubicBezTo>
                  <a:pt x="4369483" y="-17990"/>
                  <a:pt x="4634577" y="31836"/>
                  <a:pt x="4986643" y="0"/>
                </a:cubicBezTo>
                <a:cubicBezTo>
                  <a:pt x="5338709" y="-31836"/>
                  <a:pt x="5586809" y="23289"/>
                  <a:pt x="5753819" y="0"/>
                </a:cubicBezTo>
                <a:cubicBezTo>
                  <a:pt x="5920829" y="-23289"/>
                  <a:pt x="6174227" y="6445"/>
                  <a:pt x="6393132" y="0"/>
                </a:cubicBezTo>
                <a:cubicBezTo>
                  <a:pt x="6406220" y="164419"/>
                  <a:pt x="6363729" y="500983"/>
                  <a:pt x="6393132" y="727430"/>
                </a:cubicBezTo>
                <a:cubicBezTo>
                  <a:pt x="6422536" y="953877"/>
                  <a:pt x="6409778" y="1256079"/>
                  <a:pt x="6393132" y="1404692"/>
                </a:cubicBezTo>
                <a:cubicBezTo>
                  <a:pt x="6376486" y="1553305"/>
                  <a:pt x="6416892" y="1698190"/>
                  <a:pt x="6393132" y="1881284"/>
                </a:cubicBezTo>
                <a:cubicBezTo>
                  <a:pt x="6369372" y="2064378"/>
                  <a:pt x="6370443" y="2315954"/>
                  <a:pt x="6393132" y="2508379"/>
                </a:cubicBezTo>
                <a:cubicBezTo>
                  <a:pt x="6415821" y="2700805"/>
                  <a:pt x="6382926" y="2979058"/>
                  <a:pt x="6393132" y="3135474"/>
                </a:cubicBezTo>
                <a:cubicBezTo>
                  <a:pt x="6403338" y="3291890"/>
                  <a:pt x="6399001" y="3497405"/>
                  <a:pt x="6393132" y="3762569"/>
                </a:cubicBezTo>
                <a:cubicBezTo>
                  <a:pt x="6387263" y="4027733"/>
                  <a:pt x="6419733" y="4203071"/>
                  <a:pt x="6393132" y="4439831"/>
                </a:cubicBezTo>
                <a:cubicBezTo>
                  <a:pt x="6366531" y="4676591"/>
                  <a:pt x="6382130" y="4752907"/>
                  <a:pt x="6393132" y="5016758"/>
                </a:cubicBezTo>
                <a:cubicBezTo>
                  <a:pt x="6118976" y="5036730"/>
                  <a:pt x="5915720" y="5028170"/>
                  <a:pt x="5689887" y="5016758"/>
                </a:cubicBezTo>
                <a:cubicBezTo>
                  <a:pt x="5464054" y="5005346"/>
                  <a:pt x="5376761" y="4995863"/>
                  <a:pt x="5178437" y="5016758"/>
                </a:cubicBezTo>
                <a:cubicBezTo>
                  <a:pt x="4980113" y="5037654"/>
                  <a:pt x="4751632" y="4990699"/>
                  <a:pt x="4411261" y="5016758"/>
                </a:cubicBezTo>
                <a:cubicBezTo>
                  <a:pt x="4070890" y="5042817"/>
                  <a:pt x="4036870" y="5001006"/>
                  <a:pt x="3771948" y="5016758"/>
                </a:cubicBezTo>
                <a:cubicBezTo>
                  <a:pt x="3507026" y="5032510"/>
                  <a:pt x="3370440" y="4994815"/>
                  <a:pt x="3260497" y="5016758"/>
                </a:cubicBezTo>
                <a:cubicBezTo>
                  <a:pt x="3150554" y="5038701"/>
                  <a:pt x="2785559" y="5007568"/>
                  <a:pt x="2621184" y="5016758"/>
                </a:cubicBezTo>
                <a:cubicBezTo>
                  <a:pt x="2456809" y="5025948"/>
                  <a:pt x="2353989" y="5012249"/>
                  <a:pt x="2173665" y="5016758"/>
                </a:cubicBezTo>
                <a:cubicBezTo>
                  <a:pt x="1993341" y="5021267"/>
                  <a:pt x="1918286" y="4996770"/>
                  <a:pt x="1726146" y="5016758"/>
                </a:cubicBezTo>
                <a:cubicBezTo>
                  <a:pt x="1534006" y="5036746"/>
                  <a:pt x="1264370" y="5008608"/>
                  <a:pt x="1086832" y="5016758"/>
                </a:cubicBezTo>
                <a:cubicBezTo>
                  <a:pt x="909294" y="5024908"/>
                  <a:pt x="772663" y="5017202"/>
                  <a:pt x="575382" y="5016758"/>
                </a:cubicBezTo>
                <a:cubicBezTo>
                  <a:pt x="378101" y="5016315"/>
                  <a:pt x="149898" y="5032310"/>
                  <a:pt x="0" y="5016758"/>
                </a:cubicBezTo>
                <a:cubicBezTo>
                  <a:pt x="-24862" y="4793092"/>
                  <a:pt x="-15843" y="4615288"/>
                  <a:pt x="0" y="4489998"/>
                </a:cubicBezTo>
                <a:cubicBezTo>
                  <a:pt x="15843" y="4364708"/>
                  <a:pt x="13017" y="4191541"/>
                  <a:pt x="0" y="4013406"/>
                </a:cubicBezTo>
                <a:cubicBezTo>
                  <a:pt x="-13017" y="3835271"/>
                  <a:pt x="-21144" y="3547302"/>
                  <a:pt x="0" y="3336144"/>
                </a:cubicBezTo>
                <a:cubicBezTo>
                  <a:pt x="21144" y="3124986"/>
                  <a:pt x="6230" y="3040403"/>
                  <a:pt x="0" y="2809384"/>
                </a:cubicBezTo>
                <a:cubicBezTo>
                  <a:pt x="-6230" y="2578365"/>
                  <a:pt x="9796" y="2318270"/>
                  <a:pt x="0" y="2132122"/>
                </a:cubicBezTo>
                <a:cubicBezTo>
                  <a:pt x="-9796" y="1945974"/>
                  <a:pt x="21466" y="1734948"/>
                  <a:pt x="0" y="1404692"/>
                </a:cubicBezTo>
                <a:cubicBezTo>
                  <a:pt x="-21466" y="1074436"/>
                  <a:pt x="11001" y="976529"/>
                  <a:pt x="0" y="827765"/>
                </a:cubicBezTo>
                <a:cubicBezTo>
                  <a:pt x="-11001" y="679001"/>
                  <a:pt x="8444" y="327519"/>
                  <a:pt x="0" y="0"/>
                </a:cubicBezTo>
                <a:close/>
              </a:path>
            </a:pathLst>
          </a:custGeom>
          <a:noFill/>
          <a:ln w="190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endParaRPr lang="fr-FR" sz="2000" dirty="0">
              <a:latin typeface="Heiti TC Medium" pitchFamily="2" charset="-128"/>
              <a:ea typeface="Heiti TC Medium" pitchFamily="2" charset="-128"/>
            </a:endParaRPr>
          </a:p>
          <a:p>
            <a:r>
              <a:rPr lang="fr-FR" sz="2000" b="1" u="sng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</a:rPr>
              <a:t>Programme de la matière: </a:t>
            </a:r>
          </a:p>
          <a:p>
            <a:endParaRPr lang="fr-FR" sz="2000" b="1" u="sng" dirty="0">
              <a:solidFill>
                <a:srgbClr val="FF0000"/>
              </a:solidFill>
              <a:latin typeface="Heiti TC Medium" pitchFamily="2" charset="-128"/>
              <a:ea typeface="Heiti TC Medium" pitchFamily="2" charset="-128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fr-FR" sz="2000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Cycle de réplication virale: exemple du VIH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fr-FR" sz="2000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Variabilité des virus à ARN: exemple de la grippe (pandémie ou épidémie)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fr-FR" sz="2000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Réponse immune et latence virale: exemple de l</a:t>
            </a:r>
            <a:r>
              <a:rPr lang="fr-FR" sz="2000" dirty="0">
                <a:solidFill>
                  <a:srgbClr val="0B3DFF"/>
                </a:solidFill>
                <a:ea typeface="Heiti TC Medium" pitchFamily="2" charset="-128"/>
              </a:rPr>
              <a:t>’</a:t>
            </a:r>
            <a:r>
              <a:rPr lang="fr-FR" sz="2000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infection à Herpes virus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fr-FR" sz="2000" dirty="0">
                <a:solidFill>
                  <a:srgbClr val="00B050"/>
                </a:solidFill>
                <a:latin typeface="Heiti TC Medium" pitchFamily="2" charset="-128"/>
                <a:ea typeface="Heiti TC Medium" pitchFamily="2" charset="-128"/>
              </a:rPr>
              <a:t>Paludisme: généralités sur les plasmodiums et principes de la prévention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fr-FR" sz="2000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Les bactéries, structure, classification et identification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fr-FR" sz="2000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Mode d</a:t>
            </a:r>
            <a:r>
              <a:rPr lang="fr-FR" sz="2000" dirty="0">
                <a:solidFill>
                  <a:srgbClr val="FF0000"/>
                </a:solidFill>
                <a:ea typeface="Heiti TC Medium" pitchFamily="2" charset="-128"/>
              </a:rPr>
              <a:t>’</a:t>
            </a:r>
            <a:r>
              <a:rPr lang="fr-FR" sz="2000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action des principaux antibiotiques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fr-FR" sz="2000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Mode d</a:t>
            </a:r>
            <a:r>
              <a:rPr lang="fr-FR" sz="2000" dirty="0">
                <a:solidFill>
                  <a:srgbClr val="FF0000"/>
                </a:solidFill>
                <a:ea typeface="Heiti TC Medium" pitchFamily="2" charset="-128"/>
              </a:rPr>
              <a:t>’</a:t>
            </a:r>
            <a:r>
              <a:rPr lang="fr-FR" sz="2000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évaluation de l</a:t>
            </a:r>
            <a:r>
              <a:rPr lang="fr-FR" sz="2000" dirty="0">
                <a:solidFill>
                  <a:srgbClr val="FF0000"/>
                </a:solidFill>
                <a:ea typeface="Heiti TC Medium" pitchFamily="2" charset="-128"/>
              </a:rPr>
              <a:t>’</a:t>
            </a:r>
            <a:r>
              <a:rPr lang="fr-FR" sz="2000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activité antibactérienne</a:t>
            </a:r>
            <a:endParaRPr lang="fr-FR" sz="2000" dirty="0">
              <a:latin typeface="Heiti TC Medium" pitchFamily="2" charset="-128"/>
              <a:ea typeface="Heiti TC Medium" pitchFamily="2" charset="-128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endParaRPr lang="fr-FR" sz="2000" dirty="0">
              <a:latin typeface="Heiti TC Medium" pitchFamily="2" charset="-128"/>
              <a:ea typeface="Heiti TC Medium" pitchFamily="2" charset="-128"/>
            </a:endParaRPr>
          </a:p>
        </p:txBody>
      </p:sp>
      <p:sp>
        <p:nvSpPr>
          <p:cNvPr id="8" name="Accolade fermante 7">
            <a:extLst>
              <a:ext uri="{FF2B5EF4-FFF2-40B4-BE49-F238E27FC236}">
                <a16:creationId xmlns:a16="http://schemas.microsoft.com/office/drawing/2014/main" id="{6C43672F-EEA3-B042-0CB0-0150A8B3574C}"/>
              </a:ext>
            </a:extLst>
          </p:cNvPr>
          <p:cNvSpPr/>
          <p:nvPr/>
        </p:nvSpPr>
        <p:spPr>
          <a:xfrm>
            <a:off x="7108723" y="1961535"/>
            <a:ext cx="206477" cy="1467465"/>
          </a:xfrm>
          <a:prstGeom prst="rightBrace">
            <a:avLst/>
          </a:prstGeom>
          <a:ln w="22225">
            <a:solidFill>
              <a:srgbClr val="0B3D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ccolade fermante 8">
            <a:extLst>
              <a:ext uri="{FF2B5EF4-FFF2-40B4-BE49-F238E27FC236}">
                <a16:creationId xmlns:a16="http://schemas.microsoft.com/office/drawing/2014/main" id="{19CCCD55-C88D-0A4F-3217-E85BBA16C8B9}"/>
              </a:ext>
            </a:extLst>
          </p:cNvPr>
          <p:cNvSpPr/>
          <p:nvPr/>
        </p:nvSpPr>
        <p:spPr>
          <a:xfrm>
            <a:off x="7160342" y="3429000"/>
            <a:ext cx="103238" cy="685800"/>
          </a:xfrm>
          <a:prstGeom prst="rightBrac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ccolade fermante 9">
            <a:extLst>
              <a:ext uri="{FF2B5EF4-FFF2-40B4-BE49-F238E27FC236}">
                <a16:creationId xmlns:a16="http://schemas.microsoft.com/office/drawing/2014/main" id="{1051BB12-C881-47D8-29BB-A8250207E2BF}"/>
              </a:ext>
            </a:extLst>
          </p:cNvPr>
          <p:cNvSpPr/>
          <p:nvPr/>
        </p:nvSpPr>
        <p:spPr>
          <a:xfrm>
            <a:off x="7108931" y="4114800"/>
            <a:ext cx="206270" cy="1719330"/>
          </a:xfrm>
          <a:prstGeom prst="rightBrac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BDB37AE1-788C-6794-CD66-8C8705E3E0DD}"/>
              </a:ext>
            </a:extLst>
          </p:cNvPr>
          <p:cNvSpPr txBox="1"/>
          <p:nvPr/>
        </p:nvSpPr>
        <p:spPr>
          <a:xfrm>
            <a:off x="7511494" y="2510601"/>
            <a:ext cx="3979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Pr. GIORDANENGO et Pr. DOGLIO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BD1F41B9-4E4F-4B59-605E-E50A9A4E3763}"/>
              </a:ext>
            </a:extLst>
          </p:cNvPr>
          <p:cNvSpPr txBox="1"/>
          <p:nvPr/>
        </p:nvSpPr>
        <p:spPr>
          <a:xfrm>
            <a:off x="7511493" y="3582888"/>
            <a:ext cx="3979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B050"/>
                </a:solidFill>
                <a:latin typeface="Heiti TC Medium" pitchFamily="2" charset="-128"/>
                <a:ea typeface="Heiti TC Medium" pitchFamily="2" charset="-128"/>
              </a:rPr>
              <a:t>Pr. POMARES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90730CB-0A28-66AF-48B0-7EE162BBE02C}"/>
              </a:ext>
            </a:extLst>
          </p:cNvPr>
          <p:cNvSpPr txBox="1"/>
          <p:nvPr/>
        </p:nvSpPr>
        <p:spPr>
          <a:xfrm>
            <a:off x="7511493" y="4789799"/>
            <a:ext cx="3979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Pr. RUIMY</a:t>
            </a:r>
          </a:p>
        </p:txBody>
      </p:sp>
    </p:spTree>
    <p:extLst>
      <p:ext uri="{BB962C8B-B14F-4D97-AF65-F5344CB8AC3E}">
        <p14:creationId xmlns:p14="http://schemas.microsoft.com/office/powerpoint/2010/main" val="339978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268"/>
    </mc:Choice>
    <mc:Fallback xmlns="">
      <p:transition spd="slow" advTm="8326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0251F7F-D337-CDCB-8F59-0C42C837AA6E}"/>
              </a:ext>
            </a:extLst>
          </p:cNvPr>
          <p:cNvSpPr txBox="1"/>
          <p:nvPr/>
        </p:nvSpPr>
        <p:spPr>
          <a:xfrm>
            <a:off x="699602" y="1778898"/>
            <a:ext cx="6393132" cy="2862322"/>
          </a:xfrm>
          <a:custGeom>
            <a:avLst/>
            <a:gdLst>
              <a:gd name="connsiteX0" fmla="*/ 0 w 6393132"/>
              <a:gd name="connsiteY0" fmla="*/ 0 h 2862322"/>
              <a:gd name="connsiteX1" fmla="*/ 575382 w 6393132"/>
              <a:gd name="connsiteY1" fmla="*/ 0 h 2862322"/>
              <a:gd name="connsiteX2" fmla="*/ 1022901 w 6393132"/>
              <a:gd name="connsiteY2" fmla="*/ 0 h 2862322"/>
              <a:gd name="connsiteX3" fmla="*/ 1790077 w 6393132"/>
              <a:gd name="connsiteY3" fmla="*/ 0 h 2862322"/>
              <a:gd name="connsiteX4" fmla="*/ 2365459 w 6393132"/>
              <a:gd name="connsiteY4" fmla="*/ 0 h 2862322"/>
              <a:gd name="connsiteX5" fmla="*/ 2940841 w 6393132"/>
              <a:gd name="connsiteY5" fmla="*/ 0 h 2862322"/>
              <a:gd name="connsiteX6" fmla="*/ 3708017 w 6393132"/>
              <a:gd name="connsiteY6" fmla="*/ 0 h 2862322"/>
              <a:gd name="connsiteX7" fmla="*/ 4219467 w 6393132"/>
              <a:gd name="connsiteY7" fmla="*/ 0 h 2862322"/>
              <a:gd name="connsiteX8" fmla="*/ 4986643 w 6393132"/>
              <a:gd name="connsiteY8" fmla="*/ 0 h 2862322"/>
              <a:gd name="connsiteX9" fmla="*/ 5753819 w 6393132"/>
              <a:gd name="connsiteY9" fmla="*/ 0 h 2862322"/>
              <a:gd name="connsiteX10" fmla="*/ 6393132 w 6393132"/>
              <a:gd name="connsiteY10" fmla="*/ 0 h 2862322"/>
              <a:gd name="connsiteX11" fmla="*/ 6393132 w 6393132"/>
              <a:gd name="connsiteY11" fmla="*/ 629711 h 2862322"/>
              <a:gd name="connsiteX12" fmla="*/ 6393132 w 6393132"/>
              <a:gd name="connsiteY12" fmla="*/ 1230798 h 2862322"/>
              <a:gd name="connsiteX13" fmla="*/ 6393132 w 6393132"/>
              <a:gd name="connsiteY13" fmla="*/ 1717393 h 2862322"/>
              <a:gd name="connsiteX14" fmla="*/ 6393132 w 6393132"/>
              <a:gd name="connsiteY14" fmla="*/ 2289858 h 2862322"/>
              <a:gd name="connsiteX15" fmla="*/ 6393132 w 6393132"/>
              <a:gd name="connsiteY15" fmla="*/ 2862322 h 2862322"/>
              <a:gd name="connsiteX16" fmla="*/ 5753819 w 6393132"/>
              <a:gd name="connsiteY16" fmla="*/ 2862322 h 2862322"/>
              <a:gd name="connsiteX17" fmla="*/ 4986643 w 6393132"/>
              <a:gd name="connsiteY17" fmla="*/ 2862322 h 2862322"/>
              <a:gd name="connsiteX18" fmla="*/ 4347330 w 6393132"/>
              <a:gd name="connsiteY18" fmla="*/ 2862322 h 2862322"/>
              <a:gd name="connsiteX19" fmla="*/ 3899811 w 6393132"/>
              <a:gd name="connsiteY19" fmla="*/ 2862322 h 2862322"/>
              <a:gd name="connsiteX20" fmla="*/ 3388360 w 6393132"/>
              <a:gd name="connsiteY20" fmla="*/ 2862322 h 2862322"/>
              <a:gd name="connsiteX21" fmla="*/ 2621184 w 6393132"/>
              <a:gd name="connsiteY21" fmla="*/ 2862322 h 2862322"/>
              <a:gd name="connsiteX22" fmla="*/ 1981871 w 6393132"/>
              <a:gd name="connsiteY22" fmla="*/ 2862322 h 2862322"/>
              <a:gd name="connsiteX23" fmla="*/ 1470420 w 6393132"/>
              <a:gd name="connsiteY23" fmla="*/ 2862322 h 2862322"/>
              <a:gd name="connsiteX24" fmla="*/ 831107 w 6393132"/>
              <a:gd name="connsiteY24" fmla="*/ 2862322 h 2862322"/>
              <a:gd name="connsiteX25" fmla="*/ 0 w 6393132"/>
              <a:gd name="connsiteY25" fmla="*/ 2862322 h 2862322"/>
              <a:gd name="connsiteX26" fmla="*/ 0 w 6393132"/>
              <a:gd name="connsiteY26" fmla="*/ 2375727 h 2862322"/>
              <a:gd name="connsiteX27" fmla="*/ 0 w 6393132"/>
              <a:gd name="connsiteY27" fmla="*/ 1774640 h 2862322"/>
              <a:gd name="connsiteX28" fmla="*/ 0 w 6393132"/>
              <a:gd name="connsiteY28" fmla="*/ 1259422 h 2862322"/>
              <a:gd name="connsiteX29" fmla="*/ 0 w 6393132"/>
              <a:gd name="connsiteY29" fmla="*/ 629711 h 2862322"/>
              <a:gd name="connsiteX30" fmla="*/ 0 w 6393132"/>
              <a:gd name="connsiteY30" fmla="*/ 0 h 2862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6393132" h="2862322" extrusionOk="0">
                <a:moveTo>
                  <a:pt x="0" y="0"/>
                </a:moveTo>
                <a:cubicBezTo>
                  <a:pt x="198165" y="-6399"/>
                  <a:pt x="362453" y="6706"/>
                  <a:pt x="575382" y="0"/>
                </a:cubicBezTo>
                <a:cubicBezTo>
                  <a:pt x="788311" y="-6706"/>
                  <a:pt x="848700" y="-11457"/>
                  <a:pt x="1022901" y="0"/>
                </a:cubicBezTo>
                <a:cubicBezTo>
                  <a:pt x="1197102" y="11457"/>
                  <a:pt x="1599119" y="14827"/>
                  <a:pt x="1790077" y="0"/>
                </a:cubicBezTo>
                <a:cubicBezTo>
                  <a:pt x="1981035" y="-14827"/>
                  <a:pt x="2116824" y="16477"/>
                  <a:pt x="2365459" y="0"/>
                </a:cubicBezTo>
                <a:cubicBezTo>
                  <a:pt x="2614094" y="-16477"/>
                  <a:pt x="2664165" y="-21268"/>
                  <a:pt x="2940841" y="0"/>
                </a:cubicBezTo>
                <a:cubicBezTo>
                  <a:pt x="3217517" y="21268"/>
                  <a:pt x="3402104" y="-26784"/>
                  <a:pt x="3708017" y="0"/>
                </a:cubicBezTo>
                <a:cubicBezTo>
                  <a:pt x="4013930" y="26784"/>
                  <a:pt x="4069451" y="17990"/>
                  <a:pt x="4219467" y="0"/>
                </a:cubicBezTo>
                <a:cubicBezTo>
                  <a:pt x="4369483" y="-17990"/>
                  <a:pt x="4634577" y="31836"/>
                  <a:pt x="4986643" y="0"/>
                </a:cubicBezTo>
                <a:cubicBezTo>
                  <a:pt x="5338709" y="-31836"/>
                  <a:pt x="5586809" y="23289"/>
                  <a:pt x="5753819" y="0"/>
                </a:cubicBezTo>
                <a:cubicBezTo>
                  <a:pt x="5920829" y="-23289"/>
                  <a:pt x="6174227" y="6445"/>
                  <a:pt x="6393132" y="0"/>
                </a:cubicBezTo>
                <a:cubicBezTo>
                  <a:pt x="6420007" y="203837"/>
                  <a:pt x="6390752" y="468013"/>
                  <a:pt x="6393132" y="629711"/>
                </a:cubicBezTo>
                <a:cubicBezTo>
                  <a:pt x="6395512" y="791409"/>
                  <a:pt x="6402780" y="1076129"/>
                  <a:pt x="6393132" y="1230798"/>
                </a:cubicBezTo>
                <a:cubicBezTo>
                  <a:pt x="6383484" y="1385467"/>
                  <a:pt x="6404990" y="1514095"/>
                  <a:pt x="6393132" y="1717393"/>
                </a:cubicBezTo>
                <a:cubicBezTo>
                  <a:pt x="6381274" y="1920692"/>
                  <a:pt x="6370282" y="2124283"/>
                  <a:pt x="6393132" y="2289858"/>
                </a:cubicBezTo>
                <a:cubicBezTo>
                  <a:pt x="6415982" y="2455434"/>
                  <a:pt x="6409427" y="2737036"/>
                  <a:pt x="6393132" y="2862322"/>
                </a:cubicBezTo>
                <a:cubicBezTo>
                  <a:pt x="6142270" y="2833706"/>
                  <a:pt x="5975399" y="2853937"/>
                  <a:pt x="5753819" y="2862322"/>
                </a:cubicBezTo>
                <a:cubicBezTo>
                  <a:pt x="5532239" y="2870707"/>
                  <a:pt x="5300246" y="2898254"/>
                  <a:pt x="4986643" y="2862322"/>
                </a:cubicBezTo>
                <a:cubicBezTo>
                  <a:pt x="4673040" y="2826390"/>
                  <a:pt x="4665552" y="2869596"/>
                  <a:pt x="4347330" y="2862322"/>
                </a:cubicBezTo>
                <a:cubicBezTo>
                  <a:pt x="4029108" y="2855048"/>
                  <a:pt x="4076202" y="2864640"/>
                  <a:pt x="3899811" y="2862322"/>
                </a:cubicBezTo>
                <a:cubicBezTo>
                  <a:pt x="3723420" y="2860004"/>
                  <a:pt x="3588352" y="2849649"/>
                  <a:pt x="3388360" y="2862322"/>
                </a:cubicBezTo>
                <a:cubicBezTo>
                  <a:pt x="3188368" y="2874995"/>
                  <a:pt x="2961555" y="2836263"/>
                  <a:pt x="2621184" y="2862322"/>
                </a:cubicBezTo>
                <a:cubicBezTo>
                  <a:pt x="2280813" y="2888381"/>
                  <a:pt x="2246793" y="2846570"/>
                  <a:pt x="1981871" y="2862322"/>
                </a:cubicBezTo>
                <a:cubicBezTo>
                  <a:pt x="1716949" y="2878074"/>
                  <a:pt x="1580363" y="2840379"/>
                  <a:pt x="1470420" y="2862322"/>
                </a:cubicBezTo>
                <a:cubicBezTo>
                  <a:pt x="1360477" y="2884265"/>
                  <a:pt x="995482" y="2853132"/>
                  <a:pt x="831107" y="2862322"/>
                </a:cubicBezTo>
                <a:cubicBezTo>
                  <a:pt x="666732" y="2871512"/>
                  <a:pt x="344816" y="2865412"/>
                  <a:pt x="0" y="2862322"/>
                </a:cubicBezTo>
                <a:cubicBezTo>
                  <a:pt x="5336" y="2700906"/>
                  <a:pt x="6949" y="2529469"/>
                  <a:pt x="0" y="2375727"/>
                </a:cubicBezTo>
                <a:cubicBezTo>
                  <a:pt x="-6949" y="2221985"/>
                  <a:pt x="2608" y="2070277"/>
                  <a:pt x="0" y="1774640"/>
                </a:cubicBezTo>
                <a:cubicBezTo>
                  <a:pt x="-2608" y="1479003"/>
                  <a:pt x="17880" y="1377467"/>
                  <a:pt x="0" y="1259422"/>
                </a:cubicBezTo>
                <a:cubicBezTo>
                  <a:pt x="-17880" y="1141377"/>
                  <a:pt x="-22343" y="847468"/>
                  <a:pt x="0" y="629711"/>
                </a:cubicBezTo>
                <a:cubicBezTo>
                  <a:pt x="22343" y="411954"/>
                  <a:pt x="29696" y="170011"/>
                  <a:pt x="0" y="0"/>
                </a:cubicBezTo>
                <a:close/>
              </a:path>
            </a:pathLst>
          </a:custGeom>
          <a:noFill/>
          <a:ln w="190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endParaRPr lang="fr-FR" sz="2000" dirty="0">
              <a:latin typeface="Heiti TC Medium" pitchFamily="2" charset="-128"/>
              <a:ea typeface="Heiti TC Medium" pitchFamily="2" charset="-128"/>
            </a:endParaRPr>
          </a:p>
          <a:p>
            <a:r>
              <a:rPr lang="fr-FR" sz="2000" b="1" u="sng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</a:rPr>
              <a:t>Programme de la matière : </a:t>
            </a:r>
          </a:p>
          <a:p>
            <a:endParaRPr lang="fr-FR" sz="2000" b="1" u="sng" dirty="0">
              <a:solidFill>
                <a:srgbClr val="FF0000"/>
              </a:solidFill>
              <a:latin typeface="Heiti TC Medium" pitchFamily="2" charset="-128"/>
              <a:ea typeface="Heiti TC Medium" pitchFamily="2" charset="-128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fr-FR" sz="2000" b="1" u="sng" dirty="0">
                <a:latin typeface="Heiti TC Medium" pitchFamily="2" charset="-128"/>
                <a:ea typeface="Heiti TC Medium" pitchFamily="2" charset="-128"/>
              </a:rPr>
              <a:t>4h</a:t>
            </a:r>
            <a:r>
              <a:rPr lang="fr-FR" sz="2000" dirty="0">
                <a:latin typeface="Heiti TC Medium" pitchFamily="2" charset="-128"/>
                <a:ea typeface="Heiti TC Medium" pitchFamily="2" charset="-128"/>
              </a:rPr>
              <a:t> en présentiel : 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fr-FR" sz="2000" dirty="0">
                <a:latin typeface="Heiti TC Medium" pitchFamily="2" charset="-128"/>
                <a:ea typeface="Heiti TC Medium" pitchFamily="2" charset="-128"/>
              </a:rPr>
              <a:t>2h de Bactériologie (le 20 février)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fr-FR" sz="2000" dirty="0">
                <a:latin typeface="Heiti TC Medium" pitchFamily="2" charset="-128"/>
                <a:ea typeface="Heiti TC Medium" pitchFamily="2" charset="-128"/>
              </a:rPr>
              <a:t>1h de Virologie (le 28 février)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fr-FR" sz="2000" dirty="0">
                <a:latin typeface="Heiti TC Medium" pitchFamily="2" charset="-128"/>
                <a:ea typeface="Heiti TC Medium" pitchFamily="2" charset="-128"/>
              </a:rPr>
              <a:t>1h de Parasitologie (le 28 février)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fr-FR" sz="2000" b="1" u="sng" dirty="0">
                <a:latin typeface="Heiti TC Medium" pitchFamily="2" charset="-128"/>
                <a:ea typeface="Heiti TC Medium" pitchFamily="2" charset="-128"/>
              </a:rPr>
              <a:t>3h</a:t>
            </a:r>
            <a:r>
              <a:rPr lang="fr-FR" sz="2000" dirty="0">
                <a:latin typeface="Heiti TC Medium" pitchFamily="2" charset="-128"/>
                <a:ea typeface="Heiti TC Medium" pitchFamily="2" charset="-128"/>
              </a:rPr>
              <a:t> en distanciel sur Moodle</a:t>
            </a:r>
          </a:p>
          <a:p>
            <a:pPr marL="800100" lvl="1" indent="-342900">
              <a:buFont typeface="Wingdings" pitchFamily="2" charset="2"/>
              <a:buChar char="§"/>
            </a:pPr>
            <a:endParaRPr lang="fr-FR" sz="2000" dirty="0">
              <a:latin typeface="Heiti TC Medium" pitchFamily="2" charset="-128"/>
              <a:ea typeface="Heiti TC Medium" pitchFamily="2" charset="-128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11CBF57-4BE0-8D1E-92BE-72A9211DDD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27849">
            <a:off x="8102657" y="2415490"/>
            <a:ext cx="3176708" cy="289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11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268"/>
    </mc:Choice>
    <mc:Fallback xmlns="">
      <p:transition spd="slow" advTm="8326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2ECD6382-5FA7-AACB-5791-35688FDD8A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82DCCE-6358-F065-F59C-D922337555EE}"/>
              </a:ext>
            </a:extLst>
          </p:cNvPr>
          <p:cNvSpPr/>
          <p:nvPr/>
        </p:nvSpPr>
        <p:spPr>
          <a:xfrm>
            <a:off x="439881" y="3799114"/>
            <a:ext cx="11312238" cy="1702624"/>
          </a:xfrm>
          <a:prstGeom prst="rect">
            <a:avLst/>
          </a:prstGeom>
          <a:solidFill>
            <a:srgbClr val="0B3DFF">
              <a:alpha val="87927"/>
            </a:srgbClr>
          </a:solidFill>
          <a:ln>
            <a:noFill/>
          </a:ln>
          <a:effectLst>
            <a:glow rad="417174">
              <a:schemeClr val="accent1">
                <a:alpha val="40000"/>
              </a:schemeClr>
            </a:glow>
            <a:outerShdw blurRad="50800" dist="50800" dir="5400000" sx="1000" sy="1000" algn="ctr" rotWithShape="0">
              <a:srgbClr val="000000"/>
            </a:outerShdw>
            <a:reflection endPos="0" dist="50800" dir="5400000" sy="-100000" algn="bl" rotWithShape="0"/>
            <a:softEdge rad="126503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b="1" dirty="0">
                <a:latin typeface="Desdemona" pitchFamily="82" charset="77"/>
                <a:cs typeface="PHOSPHATE INLINE" panose="02000506050000020004" pitchFamily="2" charset="77"/>
              </a:rPr>
              <a:t>introduction à la virologie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605760-6E51-3344-ED22-886743530EA8}"/>
              </a:ext>
            </a:extLst>
          </p:cNvPr>
          <p:cNvSpPr/>
          <p:nvPr/>
        </p:nvSpPr>
        <p:spPr>
          <a:xfrm>
            <a:off x="0" y="6041570"/>
            <a:ext cx="12192000" cy="816429"/>
          </a:xfrm>
          <a:prstGeom prst="rect">
            <a:avLst/>
          </a:prstGeom>
          <a:solidFill>
            <a:srgbClr val="0B3D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Heiti TC Medium" pitchFamily="2" charset="-128"/>
                <a:ea typeface="Heiti TC Medium" pitchFamily="2" charset="-128"/>
              </a:rPr>
              <a:t>TOUT COMPRENDRE SUR LES MICROBES !!!</a:t>
            </a:r>
          </a:p>
        </p:txBody>
      </p:sp>
    </p:spTree>
    <p:extLst>
      <p:ext uri="{BB962C8B-B14F-4D97-AF65-F5344CB8AC3E}">
        <p14:creationId xmlns:p14="http://schemas.microsoft.com/office/powerpoint/2010/main" val="61136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51"/>
    </mc:Choice>
    <mc:Fallback xmlns="">
      <p:transition spd="slow" advTm="1405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82DCCE-6358-F065-F59C-D922337555EE}"/>
              </a:ext>
            </a:extLst>
          </p:cNvPr>
          <p:cNvSpPr/>
          <p:nvPr/>
        </p:nvSpPr>
        <p:spPr>
          <a:xfrm>
            <a:off x="2794544" y="682337"/>
            <a:ext cx="6602911" cy="5808615"/>
          </a:xfrm>
          <a:prstGeom prst="rect">
            <a:avLst/>
          </a:prstGeom>
          <a:solidFill>
            <a:srgbClr val="0B3DFF">
              <a:alpha val="87927"/>
            </a:srgbClr>
          </a:solidFill>
          <a:ln>
            <a:solidFill>
              <a:srgbClr val="FFD579"/>
            </a:solidFill>
          </a:ln>
          <a:effectLst>
            <a:glow rad="293328">
              <a:schemeClr val="accent1">
                <a:alpha val="46927"/>
              </a:schemeClr>
            </a:glow>
            <a:outerShdw sx="1000" sy="1000" algn="ctr" rotWithShape="0">
              <a:srgbClr val="000000"/>
            </a:outerShdw>
            <a:reflection endPos="0" dir="5400000" sy="-100000" algn="bl" rotWithShape="0"/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u="sng" dirty="0">
                <a:latin typeface="Desdemona" pitchFamily="82" charset="77"/>
                <a:cs typeface="PHOSPHATE INLINE" panose="02000506050000020004" pitchFamily="2" charset="77"/>
              </a:rPr>
              <a:t>Programme:</a:t>
            </a:r>
            <a:r>
              <a:rPr lang="fr-FR" sz="6000" b="1" u="sng" dirty="0">
                <a:latin typeface="Desdemona" pitchFamily="82" charset="77"/>
                <a:cs typeface="PHOSPHATE INLINE" panose="02000506050000020004" pitchFamily="2" charset="77"/>
              </a:rPr>
              <a:t> </a:t>
            </a:r>
          </a:p>
          <a:p>
            <a:pPr marL="971550" lvl="1" indent="-514350">
              <a:buAutoNum type="romanUcPeriod"/>
            </a:pPr>
            <a:endParaRPr lang="fr-FR" sz="3200" b="1" dirty="0">
              <a:latin typeface="HEITI TC MEDIUM" pitchFamily="2" charset="-128"/>
              <a:ea typeface="HEITI TC MEDIUM" pitchFamily="2" charset="-128"/>
              <a:cs typeface="PHOSPHATE INLINE" panose="02000506050000020004" pitchFamily="2" charset="77"/>
            </a:endParaRPr>
          </a:p>
          <a:p>
            <a:pPr marL="971550" lvl="1" indent="-514350">
              <a:buAutoNum type="romanUcPeriod"/>
            </a:pPr>
            <a:r>
              <a:rPr lang="fr-FR" sz="3200" b="1" dirty="0">
                <a:latin typeface="HEITI TC MEDIUM" pitchFamily="2" charset="-128"/>
                <a:ea typeface="HEITI TC MEDIUM" pitchFamily="2" charset="-128"/>
                <a:cs typeface="PHOSPHATE INLINE" panose="02000506050000020004" pitchFamily="2" charset="77"/>
              </a:rPr>
              <a:t>Définitions</a:t>
            </a:r>
          </a:p>
          <a:p>
            <a:pPr marL="971550" lvl="1" indent="-514350">
              <a:buAutoNum type="romanUcPeriod"/>
            </a:pPr>
            <a:r>
              <a:rPr lang="fr-FR" sz="3200" b="1">
                <a:latin typeface="HEITI TC MEDIUM" pitchFamily="2" charset="-128"/>
                <a:ea typeface="HEITI TC MEDIUM" pitchFamily="2" charset="-128"/>
                <a:cs typeface="PHOSPHATE INLINE" panose="02000506050000020004" pitchFamily="2" charset="77"/>
              </a:rPr>
              <a:t>Cycle viral </a:t>
            </a:r>
            <a:endParaRPr lang="fr-FR" sz="3200" b="1" dirty="0">
              <a:latin typeface="HEITI TC MEDIUM" pitchFamily="2" charset="-128"/>
              <a:ea typeface="HEITI TC MEDIUM" pitchFamily="2" charset="-128"/>
              <a:cs typeface="PHOSPHATE INLINE" panose="02000506050000020004" pitchFamily="2" charset="77"/>
            </a:endParaRPr>
          </a:p>
          <a:p>
            <a:pPr marL="971550" lvl="1" indent="-514350">
              <a:buAutoNum type="romanUcPeriod"/>
            </a:pPr>
            <a:r>
              <a:rPr lang="fr-FR" sz="3200" b="1" dirty="0">
                <a:latin typeface="HEITI TC MEDIUM" pitchFamily="2" charset="-128"/>
                <a:ea typeface="HEITI TC MEDIUM" pitchFamily="2" charset="-128"/>
                <a:cs typeface="PHOSPHATE INLINE" panose="02000506050000020004" pitchFamily="2" charset="77"/>
              </a:rPr>
              <a:t>Histoire naturelle de l</a:t>
            </a:r>
            <a:r>
              <a:rPr lang="fr-FR" sz="3200" b="1" dirty="0">
                <a:ea typeface="HEITI TC MEDIUM" pitchFamily="2" charset="-128"/>
                <a:cs typeface="PHOSPHATE INLINE" panose="02000506050000020004" pitchFamily="2" charset="77"/>
              </a:rPr>
              <a:t>’</a:t>
            </a:r>
            <a:r>
              <a:rPr lang="fr-FR" sz="3200" b="1" dirty="0">
                <a:latin typeface="HEITI TC MEDIUM" pitchFamily="2" charset="-128"/>
                <a:ea typeface="HEITI TC MEDIUM" pitchFamily="2" charset="-128"/>
                <a:cs typeface="PHOSPHATE INLINE" panose="02000506050000020004" pitchFamily="2" charset="77"/>
              </a:rPr>
              <a:t>infection</a:t>
            </a:r>
          </a:p>
          <a:p>
            <a:pPr marL="1428750" lvl="2" indent="-514350">
              <a:buFont typeface="+mj-lt"/>
              <a:buAutoNum type="alphaLcPeriod"/>
            </a:pPr>
            <a:r>
              <a:rPr lang="fr-FR" sz="3200" b="1" dirty="0">
                <a:latin typeface="HEITI TC MEDIUM" pitchFamily="2" charset="-128"/>
                <a:ea typeface="HEITI TC MEDIUM" pitchFamily="2" charset="-128"/>
                <a:cs typeface="PHOSPHATE INLINE" panose="02000506050000020004" pitchFamily="2" charset="77"/>
              </a:rPr>
              <a:t>Généralités </a:t>
            </a:r>
          </a:p>
          <a:p>
            <a:pPr marL="1428750" lvl="2" indent="-514350">
              <a:buFont typeface="+mj-lt"/>
              <a:buAutoNum type="alphaLcPeriod"/>
            </a:pPr>
            <a:r>
              <a:rPr lang="fr-FR" sz="3200" b="1" dirty="0">
                <a:latin typeface="HEITI TC MEDIUM" pitchFamily="2" charset="-128"/>
                <a:ea typeface="HEITI TC MEDIUM" pitchFamily="2" charset="-128"/>
                <a:cs typeface="PHOSPHATE INLINE" panose="02000506050000020004" pitchFamily="2" charset="77"/>
              </a:rPr>
              <a:t>Portes d</a:t>
            </a:r>
            <a:r>
              <a:rPr lang="fr-FR" sz="3200" b="1" dirty="0">
                <a:ea typeface="HEITI TC MEDIUM" pitchFamily="2" charset="-128"/>
                <a:cs typeface="PHOSPHATE INLINE" panose="02000506050000020004" pitchFamily="2" charset="77"/>
              </a:rPr>
              <a:t>’</a:t>
            </a:r>
            <a:r>
              <a:rPr lang="fr-FR" sz="3200" b="1" dirty="0">
                <a:latin typeface="HEITI TC MEDIUM" pitchFamily="2" charset="-128"/>
                <a:ea typeface="HEITI TC MEDIUM" pitchFamily="2" charset="-128"/>
                <a:cs typeface="PHOSPHATE INLINE" panose="02000506050000020004" pitchFamily="2" charset="77"/>
              </a:rPr>
              <a:t>entrée </a:t>
            </a:r>
          </a:p>
          <a:p>
            <a:pPr marL="1428750" lvl="2" indent="-514350">
              <a:buFont typeface="+mj-lt"/>
              <a:buAutoNum type="alphaLcPeriod"/>
            </a:pPr>
            <a:r>
              <a:rPr lang="fr-FR" sz="3200" b="1" dirty="0">
                <a:latin typeface="HEITI TC MEDIUM" pitchFamily="2" charset="-128"/>
                <a:ea typeface="HEITI TC MEDIUM" pitchFamily="2" charset="-128"/>
                <a:cs typeface="PHOSPHATE INLINE" panose="02000506050000020004" pitchFamily="2" charset="77"/>
              </a:rPr>
              <a:t>Diffusion locale et généralisée</a:t>
            </a:r>
          </a:p>
          <a:p>
            <a:pPr lvl="2"/>
            <a:endParaRPr lang="fr-FR" sz="3200" b="1" dirty="0">
              <a:latin typeface="HEITI TC MEDIUM" pitchFamily="2" charset="-128"/>
              <a:ea typeface="HEITI TC MEDIUM" pitchFamily="2" charset="-128"/>
              <a:cs typeface="PHOSPHATE INLINE" panose="02000506050000020004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210228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93"/>
    </mc:Choice>
    <mc:Fallback xmlns="">
      <p:transition spd="slow" advTm="1569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5A50BA1-A950-B0E9-960F-8F5E4197D0FB}"/>
              </a:ext>
            </a:extLst>
          </p:cNvPr>
          <p:cNvSpPr txBox="1"/>
          <p:nvPr/>
        </p:nvSpPr>
        <p:spPr>
          <a:xfrm>
            <a:off x="2792569" y="2498501"/>
            <a:ext cx="6287037" cy="1569660"/>
          </a:xfrm>
          <a:custGeom>
            <a:avLst/>
            <a:gdLst>
              <a:gd name="connsiteX0" fmla="*/ 0 w 6287037"/>
              <a:gd name="connsiteY0" fmla="*/ 0 h 1569660"/>
              <a:gd name="connsiteX1" fmla="*/ 508678 w 6287037"/>
              <a:gd name="connsiteY1" fmla="*/ 0 h 1569660"/>
              <a:gd name="connsiteX2" fmla="*/ 891616 w 6287037"/>
              <a:gd name="connsiteY2" fmla="*/ 0 h 1569660"/>
              <a:gd name="connsiteX3" fmla="*/ 1588906 w 6287037"/>
              <a:gd name="connsiteY3" fmla="*/ 0 h 1569660"/>
              <a:gd name="connsiteX4" fmla="*/ 2097584 w 6287037"/>
              <a:gd name="connsiteY4" fmla="*/ 0 h 1569660"/>
              <a:gd name="connsiteX5" fmla="*/ 2606263 w 6287037"/>
              <a:gd name="connsiteY5" fmla="*/ 0 h 1569660"/>
              <a:gd name="connsiteX6" fmla="*/ 3303552 w 6287037"/>
              <a:gd name="connsiteY6" fmla="*/ 0 h 1569660"/>
              <a:gd name="connsiteX7" fmla="*/ 3749360 w 6287037"/>
              <a:gd name="connsiteY7" fmla="*/ 0 h 1569660"/>
              <a:gd name="connsiteX8" fmla="*/ 4446650 w 6287037"/>
              <a:gd name="connsiteY8" fmla="*/ 0 h 1569660"/>
              <a:gd name="connsiteX9" fmla="*/ 5143939 w 6287037"/>
              <a:gd name="connsiteY9" fmla="*/ 0 h 1569660"/>
              <a:gd name="connsiteX10" fmla="*/ 5715488 w 6287037"/>
              <a:gd name="connsiteY10" fmla="*/ 0 h 1569660"/>
              <a:gd name="connsiteX11" fmla="*/ 6287037 w 6287037"/>
              <a:gd name="connsiteY11" fmla="*/ 0 h 1569660"/>
              <a:gd name="connsiteX12" fmla="*/ 6287037 w 6287037"/>
              <a:gd name="connsiteY12" fmla="*/ 507523 h 1569660"/>
              <a:gd name="connsiteX13" fmla="*/ 6287037 w 6287037"/>
              <a:gd name="connsiteY13" fmla="*/ 983654 h 1569660"/>
              <a:gd name="connsiteX14" fmla="*/ 6287037 w 6287037"/>
              <a:gd name="connsiteY14" fmla="*/ 1569660 h 1569660"/>
              <a:gd name="connsiteX15" fmla="*/ 5715488 w 6287037"/>
              <a:gd name="connsiteY15" fmla="*/ 1569660 h 1569660"/>
              <a:gd name="connsiteX16" fmla="*/ 5143939 w 6287037"/>
              <a:gd name="connsiteY16" fmla="*/ 1569660 h 1569660"/>
              <a:gd name="connsiteX17" fmla="*/ 4446650 w 6287037"/>
              <a:gd name="connsiteY17" fmla="*/ 1569660 h 1569660"/>
              <a:gd name="connsiteX18" fmla="*/ 3875101 w 6287037"/>
              <a:gd name="connsiteY18" fmla="*/ 1569660 h 1569660"/>
              <a:gd name="connsiteX19" fmla="*/ 3492163 w 6287037"/>
              <a:gd name="connsiteY19" fmla="*/ 1569660 h 1569660"/>
              <a:gd name="connsiteX20" fmla="*/ 3046355 w 6287037"/>
              <a:gd name="connsiteY20" fmla="*/ 1569660 h 1569660"/>
              <a:gd name="connsiteX21" fmla="*/ 2349066 w 6287037"/>
              <a:gd name="connsiteY21" fmla="*/ 1569660 h 1569660"/>
              <a:gd name="connsiteX22" fmla="*/ 1777517 w 6287037"/>
              <a:gd name="connsiteY22" fmla="*/ 1569660 h 1569660"/>
              <a:gd name="connsiteX23" fmla="*/ 1331709 w 6287037"/>
              <a:gd name="connsiteY23" fmla="*/ 1569660 h 1569660"/>
              <a:gd name="connsiteX24" fmla="*/ 760160 w 6287037"/>
              <a:gd name="connsiteY24" fmla="*/ 1569660 h 1569660"/>
              <a:gd name="connsiteX25" fmla="*/ 0 w 6287037"/>
              <a:gd name="connsiteY25" fmla="*/ 1569660 h 1569660"/>
              <a:gd name="connsiteX26" fmla="*/ 0 w 6287037"/>
              <a:gd name="connsiteY26" fmla="*/ 1093530 h 1569660"/>
              <a:gd name="connsiteX27" fmla="*/ 0 w 6287037"/>
              <a:gd name="connsiteY27" fmla="*/ 554613 h 1569660"/>
              <a:gd name="connsiteX28" fmla="*/ 0 w 6287037"/>
              <a:gd name="connsiteY28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287037" h="1569660" extrusionOk="0">
                <a:moveTo>
                  <a:pt x="0" y="0"/>
                </a:moveTo>
                <a:cubicBezTo>
                  <a:pt x="156806" y="-40883"/>
                  <a:pt x="383293" y="37530"/>
                  <a:pt x="508678" y="0"/>
                </a:cubicBezTo>
                <a:cubicBezTo>
                  <a:pt x="634063" y="-37530"/>
                  <a:pt x="710261" y="25155"/>
                  <a:pt x="891616" y="0"/>
                </a:cubicBezTo>
                <a:cubicBezTo>
                  <a:pt x="1072971" y="-25155"/>
                  <a:pt x="1327065" y="22761"/>
                  <a:pt x="1588906" y="0"/>
                </a:cubicBezTo>
                <a:cubicBezTo>
                  <a:pt x="1850747" y="-22761"/>
                  <a:pt x="1976655" y="7575"/>
                  <a:pt x="2097584" y="0"/>
                </a:cubicBezTo>
                <a:cubicBezTo>
                  <a:pt x="2218513" y="-7575"/>
                  <a:pt x="2498791" y="40097"/>
                  <a:pt x="2606263" y="0"/>
                </a:cubicBezTo>
                <a:cubicBezTo>
                  <a:pt x="2713735" y="-40097"/>
                  <a:pt x="2981268" y="29162"/>
                  <a:pt x="3303552" y="0"/>
                </a:cubicBezTo>
                <a:cubicBezTo>
                  <a:pt x="3625836" y="-29162"/>
                  <a:pt x="3629738" y="17921"/>
                  <a:pt x="3749360" y="0"/>
                </a:cubicBezTo>
                <a:cubicBezTo>
                  <a:pt x="3868982" y="-17921"/>
                  <a:pt x="4185362" y="42945"/>
                  <a:pt x="4446650" y="0"/>
                </a:cubicBezTo>
                <a:cubicBezTo>
                  <a:pt x="4707938" y="-42945"/>
                  <a:pt x="4968582" y="43036"/>
                  <a:pt x="5143939" y="0"/>
                </a:cubicBezTo>
                <a:cubicBezTo>
                  <a:pt x="5319296" y="-43036"/>
                  <a:pt x="5440945" y="57836"/>
                  <a:pt x="5715488" y="0"/>
                </a:cubicBezTo>
                <a:cubicBezTo>
                  <a:pt x="5990031" y="-57836"/>
                  <a:pt x="6155811" y="1087"/>
                  <a:pt x="6287037" y="0"/>
                </a:cubicBezTo>
                <a:cubicBezTo>
                  <a:pt x="6322030" y="184506"/>
                  <a:pt x="6282941" y="317724"/>
                  <a:pt x="6287037" y="507523"/>
                </a:cubicBezTo>
                <a:cubicBezTo>
                  <a:pt x="6291133" y="697322"/>
                  <a:pt x="6279445" y="867599"/>
                  <a:pt x="6287037" y="983654"/>
                </a:cubicBezTo>
                <a:cubicBezTo>
                  <a:pt x="6294629" y="1099709"/>
                  <a:pt x="6229297" y="1411017"/>
                  <a:pt x="6287037" y="1569660"/>
                </a:cubicBezTo>
                <a:cubicBezTo>
                  <a:pt x="6114138" y="1607623"/>
                  <a:pt x="5916021" y="1533184"/>
                  <a:pt x="5715488" y="1569660"/>
                </a:cubicBezTo>
                <a:cubicBezTo>
                  <a:pt x="5514955" y="1606136"/>
                  <a:pt x="5288933" y="1506982"/>
                  <a:pt x="5143939" y="1569660"/>
                </a:cubicBezTo>
                <a:cubicBezTo>
                  <a:pt x="4998945" y="1632338"/>
                  <a:pt x="4755065" y="1495349"/>
                  <a:pt x="4446650" y="1569660"/>
                </a:cubicBezTo>
                <a:cubicBezTo>
                  <a:pt x="4138235" y="1643971"/>
                  <a:pt x="4095536" y="1535542"/>
                  <a:pt x="3875101" y="1569660"/>
                </a:cubicBezTo>
                <a:cubicBezTo>
                  <a:pt x="3654666" y="1603778"/>
                  <a:pt x="3673974" y="1529265"/>
                  <a:pt x="3492163" y="1569660"/>
                </a:cubicBezTo>
                <a:cubicBezTo>
                  <a:pt x="3310352" y="1610055"/>
                  <a:pt x="3162488" y="1526297"/>
                  <a:pt x="3046355" y="1569660"/>
                </a:cubicBezTo>
                <a:cubicBezTo>
                  <a:pt x="2930222" y="1613023"/>
                  <a:pt x="2527576" y="1553565"/>
                  <a:pt x="2349066" y="1569660"/>
                </a:cubicBezTo>
                <a:cubicBezTo>
                  <a:pt x="2170556" y="1585755"/>
                  <a:pt x="1906826" y="1524452"/>
                  <a:pt x="1777517" y="1569660"/>
                </a:cubicBezTo>
                <a:cubicBezTo>
                  <a:pt x="1648208" y="1614868"/>
                  <a:pt x="1550607" y="1536464"/>
                  <a:pt x="1331709" y="1569660"/>
                </a:cubicBezTo>
                <a:cubicBezTo>
                  <a:pt x="1112811" y="1602856"/>
                  <a:pt x="977574" y="1509065"/>
                  <a:pt x="760160" y="1569660"/>
                </a:cubicBezTo>
                <a:cubicBezTo>
                  <a:pt x="542746" y="1630255"/>
                  <a:pt x="153172" y="1530458"/>
                  <a:pt x="0" y="1569660"/>
                </a:cubicBezTo>
                <a:cubicBezTo>
                  <a:pt x="-40267" y="1444505"/>
                  <a:pt x="36034" y="1244476"/>
                  <a:pt x="0" y="1093530"/>
                </a:cubicBezTo>
                <a:cubicBezTo>
                  <a:pt x="-36034" y="942584"/>
                  <a:pt x="15884" y="705640"/>
                  <a:pt x="0" y="554613"/>
                </a:cubicBezTo>
                <a:cubicBezTo>
                  <a:pt x="-15884" y="403586"/>
                  <a:pt x="7694" y="166705"/>
                  <a:pt x="0" y="0"/>
                </a:cubicBezTo>
                <a:close/>
              </a:path>
            </a:pathLst>
          </a:custGeom>
          <a:noFill/>
          <a:ln w="12700">
            <a:solidFill>
              <a:srgbClr val="0B3DFF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fr-FR" sz="9600" u="sng" dirty="0">
                <a:solidFill>
                  <a:srgbClr val="0B3DFF"/>
                </a:solidFill>
                <a:latin typeface="Desdemona" pitchFamily="82" charset="77"/>
              </a:rPr>
              <a:t>DÉFINITIONS</a:t>
            </a:r>
          </a:p>
        </p:txBody>
      </p:sp>
    </p:spTree>
    <p:extLst>
      <p:ext uri="{BB962C8B-B14F-4D97-AF65-F5344CB8AC3E}">
        <p14:creationId xmlns:p14="http://schemas.microsoft.com/office/powerpoint/2010/main" val="283253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5"/>
    </mc:Choice>
    <mc:Fallback xmlns="">
      <p:transition spd="slow" advTm="341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INTRODUCTION À LA VIROLOGIE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DÉFINITIONS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82A0EB00-4E4A-4917-6378-239801ED4609}"/>
              </a:ext>
            </a:extLst>
          </p:cNvPr>
          <p:cNvSpPr txBox="1"/>
          <p:nvPr/>
        </p:nvSpPr>
        <p:spPr>
          <a:xfrm>
            <a:off x="2893478" y="2412032"/>
            <a:ext cx="6405044" cy="1200329"/>
          </a:xfrm>
          <a:custGeom>
            <a:avLst/>
            <a:gdLst>
              <a:gd name="connsiteX0" fmla="*/ 0 w 6405044"/>
              <a:gd name="connsiteY0" fmla="*/ 0 h 1200329"/>
              <a:gd name="connsiteX1" fmla="*/ 576454 w 6405044"/>
              <a:gd name="connsiteY1" fmla="*/ 0 h 1200329"/>
              <a:gd name="connsiteX2" fmla="*/ 1024807 w 6405044"/>
              <a:gd name="connsiteY2" fmla="*/ 0 h 1200329"/>
              <a:gd name="connsiteX3" fmla="*/ 1793412 w 6405044"/>
              <a:gd name="connsiteY3" fmla="*/ 0 h 1200329"/>
              <a:gd name="connsiteX4" fmla="*/ 2369866 w 6405044"/>
              <a:gd name="connsiteY4" fmla="*/ 0 h 1200329"/>
              <a:gd name="connsiteX5" fmla="*/ 2946320 w 6405044"/>
              <a:gd name="connsiteY5" fmla="*/ 0 h 1200329"/>
              <a:gd name="connsiteX6" fmla="*/ 3714926 w 6405044"/>
              <a:gd name="connsiteY6" fmla="*/ 0 h 1200329"/>
              <a:gd name="connsiteX7" fmla="*/ 4227329 w 6405044"/>
              <a:gd name="connsiteY7" fmla="*/ 0 h 1200329"/>
              <a:gd name="connsiteX8" fmla="*/ 4995934 w 6405044"/>
              <a:gd name="connsiteY8" fmla="*/ 0 h 1200329"/>
              <a:gd name="connsiteX9" fmla="*/ 5764540 w 6405044"/>
              <a:gd name="connsiteY9" fmla="*/ 0 h 1200329"/>
              <a:gd name="connsiteX10" fmla="*/ 6405044 w 6405044"/>
              <a:gd name="connsiteY10" fmla="*/ 0 h 1200329"/>
              <a:gd name="connsiteX11" fmla="*/ 6405044 w 6405044"/>
              <a:gd name="connsiteY11" fmla="*/ 624171 h 1200329"/>
              <a:gd name="connsiteX12" fmla="*/ 6405044 w 6405044"/>
              <a:gd name="connsiteY12" fmla="*/ 1200329 h 1200329"/>
              <a:gd name="connsiteX13" fmla="*/ 5956691 w 6405044"/>
              <a:gd name="connsiteY13" fmla="*/ 1200329 h 1200329"/>
              <a:gd name="connsiteX14" fmla="*/ 5188086 w 6405044"/>
              <a:gd name="connsiteY14" fmla="*/ 1200329 h 1200329"/>
              <a:gd name="connsiteX15" fmla="*/ 4675682 w 6405044"/>
              <a:gd name="connsiteY15" fmla="*/ 1200329 h 1200329"/>
              <a:gd name="connsiteX16" fmla="*/ 4035178 w 6405044"/>
              <a:gd name="connsiteY16" fmla="*/ 1200329 h 1200329"/>
              <a:gd name="connsiteX17" fmla="*/ 3266572 w 6405044"/>
              <a:gd name="connsiteY17" fmla="*/ 1200329 h 1200329"/>
              <a:gd name="connsiteX18" fmla="*/ 2626068 w 6405044"/>
              <a:gd name="connsiteY18" fmla="*/ 1200329 h 1200329"/>
              <a:gd name="connsiteX19" fmla="*/ 2177715 w 6405044"/>
              <a:gd name="connsiteY19" fmla="*/ 1200329 h 1200329"/>
              <a:gd name="connsiteX20" fmla="*/ 1665311 w 6405044"/>
              <a:gd name="connsiteY20" fmla="*/ 1200329 h 1200329"/>
              <a:gd name="connsiteX21" fmla="*/ 896706 w 6405044"/>
              <a:gd name="connsiteY21" fmla="*/ 1200329 h 1200329"/>
              <a:gd name="connsiteX22" fmla="*/ 0 w 6405044"/>
              <a:gd name="connsiteY22" fmla="*/ 1200329 h 1200329"/>
              <a:gd name="connsiteX23" fmla="*/ 0 w 6405044"/>
              <a:gd name="connsiteY23" fmla="*/ 624171 h 1200329"/>
              <a:gd name="connsiteX24" fmla="*/ 0 w 6405044"/>
              <a:gd name="connsiteY24" fmla="*/ 0 h 1200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405044" h="1200329" extrusionOk="0">
                <a:moveTo>
                  <a:pt x="0" y="0"/>
                </a:moveTo>
                <a:cubicBezTo>
                  <a:pt x="122038" y="5273"/>
                  <a:pt x="460859" y="-4456"/>
                  <a:pt x="576454" y="0"/>
                </a:cubicBezTo>
                <a:cubicBezTo>
                  <a:pt x="692049" y="4456"/>
                  <a:pt x="803474" y="-2173"/>
                  <a:pt x="1024807" y="0"/>
                </a:cubicBezTo>
                <a:cubicBezTo>
                  <a:pt x="1246140" y="2173"/>
                  <a:pt x="1517875" y="-6294"/>
                  <a:pt x="1793412" y="0"/>
                </a:cubicBezTo>
                <a:cubicBezTo>
                  <a:pt x="2068950" y="6294"/>
                  <a:pt x="2212943" y="-3409"/>
                  <a:pt x="2369866" y="0"/>
                </a:cubicBezTo>
                <a:cubicBezTo>
                  <a:pt x="2526789" y="3409"/>
                  <a:pt x="2668510" y="-1449"/>
                  <a:pt x="2946320" y="0"/>
                </a:cubicBezTo>
                <a:cubicBezTo>
                  <a:pt x="3224130" y="1449"/>
                  <a:pt x="3462869" y="-26633"/>
                  <a:pt x="3714926" y="0"/>
                </a:cubicBezTo>
                <a:cubicBezTo>
                  <a:pt x="3966983" y="26633"/>
                  <a:pt x="4036486" y="4883"/>
                  <a:pt x="4227329" y="0"/>
                </a:cubicBezTo>
                <a:cubicBezTo>
                  <a:pt x="4418172" y="-4883"/>
                  <a:pt x="4667111" y="-37542"/>
                  <a:pt x="4995934" y="0"/>
                </a:cubicBezTo>
                <a:cubicBezTo>
                  <a:pt x="5324758" y="37542"/>
                  <a:pt x="5450908" y="25896"/>
                  <a:pt x="5764540" y="0"/>
                </a:cubicBezTo>
                <a:cubicBezTo>
                  <a:pt x="6078172" y="-25896"/>
                  <a:pt x="6127643" y="21259"/>
                  <a:pt x="6405044" y="0"/>
                </a:cubicBezTo>
                <a:cubicBezTo>
                  <a:pt x="6393941" y="140090"/>
                  <a:pt x="6374091" y="469079"/>
                  <a:pt x="6405044" y="624171"/>
                </a:cubicBezTo>
                <a:cubicBezTo>
                  <a:pt x="6435997" y="779263"/>
                  <a:pt x="6418607" y="1069405"/>
                  <a:pt x="6405044" y="1200329"/>
                </a:cubicBezTo>
                <a:cubicBezTo>
                  <a:pt x="6213753" y="1178063"/>
                  <a:pt x="6051032" y="1219095"/>
                  <a:pt x="5956691" y="1200329"/>
                </a:cubicBezTo>
                <a:cubicBezTo>
                  <a:pt x="5862350" y="1181563"/>
                  <a:pt x="5500612" y="1213390"/>
                  <a:pt x="5188086" y="1200329"/>
                </a:cubicBezTo>
                <a:cubicBezTo>
                  <a:pt x="4875560" y="1187268"/>
                  <a:pt x="4902621" y="1179979"/>
                  <a:pt x="4675682" y="1200329"/>
                </a:cubicBezTo>
                <a:cubicBezTo>
                  <a:pt x="4448743" y="1220679"/>
                  <a:pt x="4241838" y="1210476"/>
                  <a:pt x="4035178" y="1200329"/>
                </a:cubicBezTo>
                <a:cubicBezTo>
                  <a:pt x="3828518" y="1190182"/>
                  <a:pt x="3470255" y="1165326"/>
                  <a:pt x="3266572" y="1200329"/>
                </a:cubicBezTo>
                <a:cubicBezTo>
                  <a:pt x="3062889" y="1235332"/>
                  <a:pt x="2853228" y="1191802"/>
                  <a:pt x="2626068" y="1200329"/>
                </a:cubicBezTo>
                <a:cubicBezTo>
                  <a:pt x="2398908" y="1208856"/>
                  <a:pt x="2332365" y="1206808"/>
                  <a:pt x="2177715" y="1200329"/>
                </a:cubicBezTo>
                <a:cubicBezTo>
                  <a:pt x="2023065" y="1193850"/>
                  <a:pt x="1917590" y="1184156"/>
                  <a:pt x="1665311" y="1200329"/>
                </a:cubicBezTo>
                <a:cubicBezTo>
                  <a:pt x="1413032" y="1216502"/>
                  <a:pt x="1211320" y="1214107"/>
                  <a:pt x="896706" y="1200329"/>
                </a:cubicBezTo>
                <a:cubicBezTo>
                  <a:pt x="582092" y="1186551"/>
                  <a:pt x="255681" y="1214081"/>
                  <a:pt x="0" y="1200329"/>
                </a:cubicBezTo>
                <a:cubicBezTo>
                  <a:pt x="16306" y="1017789"/>
                  <a:pt x="16359" y="759272"/>
                  <a:pt x="0" y="624171"/>
                </a:cubicBezTo>
                <a:cubicBezTo>
                  <a:pt x="-16359" y="489070"/>
                  <a:pt x="4512" y="201867"/>
                  <a:pt x="0" y="0"/>
                </a:cubicBezTo>
                <a:close/>
              </a:path>
            </a:pathLst>
          </a:custGeom>
          <a:noFill/>
          <a:ln w="12700">
            <a:solidFill>
              <a:srgbClr val="0B3DFF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è"/>
            </a:pPr>
            <a:r>
              <a:rPr lang="fr-FR" sz="2400" b="1" u="sng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</a:rPr>
              <a:t>Virus</a:t>
            </a:r>
            <a:r>
              <a:rPr lang="fr-FR" sz="2400" dirty="0">
                <a:latin typeface="Heiti TC Medium" pitchFamily="2" charset="-128"/>
                <a:ea typeface="Heiti TC Medium" pitchFamily="2" charset="-128"/>
              </a:rPr>
              <a:t> = parasite strict </a:t>
            </a:r>
          </a:p>
          <a:p>
            <a:pPr marL="342900" indent="-342900">
              <a:buFont typeface="Wingdings" pitchFamily="2" charset="2"/>
              <a:buChar char="è"/>
            </a:pPr>
            <a:r>
              <a:rPr lang="fr-FR" sz="2400" b="1" u="sng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</a:rPr>
              <a:t>Particule virale </a:t>
            </a:r>
            <a:r>
              <a:rPr lang="fr-FR" sz="2400" dirty="0">
                <a:latin typeface="Heiti TC Medium" pitchFamily="2" charset="-128"/>
                <a:ea typeface="Heiti TC Medium" pitchFamily="2" charset="-128"/>
              </a:rPr>
              <a:t>= forme de transport du génome viral hors de la cellule infectée </a:t>
            </a:r>
          </a:p>
        </p:txBody>
      </p:sp>
      <p:sp>
        <p:nvSpPr>
          <p:cNvPr id="3" name="Pensées 2">
            <a:extLst>
              <a:ext uri="{FF2B5EF4-FFF2-40B4-BE49-F238E27FC236}">
                <a16:creationId xmlns:a16="http://schemas.microsoft.com/office/drawing/2014/main" id="{AD79CBCA-B0B1-935E-D99E-855D8BD94ADE}"/>
              </a:ext>
            </a:extLst>
          </p:cNvPr>
          <p:cNvSpPr/>
          <p:nvPr/>
        </p:nvSpPr>
        <p:spPr>
          <a:xfrm>
            <a:off x="6632618" y="163920"/>
            <a:ext cx="3544469" cy="1954463"/>
          </a:xfrm>
          <a:prstGeom prst="cloudCallout">
            <a:avLst/>
          </a:prstGeom>
          <a:noFill/>
          <a:ln>
            <a:solidFill>
              <a:srgbClr val="0B3D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Diamètre</a:t>
            </a:r>
            <a:r>
              <a:rPr lang="fr-FR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 : </a:t>
            </a:r>
            <a:r>
              <a:rPr lang="fr-FR" u="sng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dizaine</a:t>
            </a:r>
            <a:r>
              <a:rPr lang="fr-FR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s à </a:t>
            </a:r>
            <a:r>
              <a:rPr lang="fr-FR" u="sng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centaines</a:t>
            </a:r>
            <a:r>
              <a:rPr lang="fr-FR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 de </a:t>
            </a:r>
            <a:r>
              <a:rPr lang="fr-FR" b="1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nm</a:t>
            </a:r>
            <a:r>
              <a:rPr lang="fr-FR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 (filtrables)</a:t>
            </a:r>
          </a:p>
        </p:txBody>
      </p:sp>
      <p:sp>
        <p:nvSpPr>
          <p:cNvPr id="6" name="Pensées 5">
            <a:extLst>
              <a:ext uri="{FF2B5EF4-FFF2-40B4-BE49-F238E27FC236}">
                <a16:creationId xmlns:a16="http://schemas.microsoft.com/office/drawing/2014/main" id="{9CF99E4F-0C50-E75E-FA39-8E2CCD774A4C}"/>
              </a:ext>
            </a:extLst>
          </p:cNvPr>
          <p:cNvSpPr/>
          <p:nvPr/>
        </p:nvSpPr>
        <p:spPr>
          <a:xfrm>
            <a:off x="6954592" y="3704584"/>
            <a:ext cx="4095481" cy="1954463"/>
          </a:xfrm>
          <a:prstGeom prst="cloudCallout">
            <a:avLst>
              <a:gd name="adj1" fmla="val -49262"/>
              <a:gd name="adj2" fmla="val -51208"/>
            </a:avLst>
          </a:prstGeom>
          <a:noFill/>
          <a:ln>
            <a:solidFill>
              <a:srgbClr val="0B3D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Classification</a:t>
            </a:r>
            <a:r>
              <a:rPr lang="fr-FR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 </a:t>
            </a:r>
            <a:r>
              <a:rPr lang="fr-FR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 </a:t>
            </a:r>
            <a:r>
              <a:rPr lang="fr-FR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génome, enveloppe, symétrie / organisation capside)</a:t>
            </a:r>
          </a:p>
        </p:txBody>
      </p:sp>
      <p:sp>
        <p:nvSpPr>
          <p:cNvPr id="7" name="Pensées 6">
            <a:extLst>
              <a:ext uri="{FF2B5EF4-FFF2-40B4-BE49-F238E27FC236}">
                <a16:creationId xmlns:a16="http://schemas.microsoft.com/office/drawing/2014/main" id="{68383054-1FE1-8E4D-EDDD-BD4A37A96987}"/>
              </a:ext>
            </a:extLst>
          </p:cNvPr>
          <p:cNvSpPr/>
          <p:nvPr/>
        </p:nvSpPr>
        <p:spPr>
          <a:xfrm>
            <a:off x="1197735" y="163920"/>
            <a:ext cx="3750532" cy="1954463"/>
          </a:xfrm>
          <a:prstGeom prst="cloudCallout">
            <a:avLst>
              <a:gd name="adj1" fmla="val 18785"/>
              <a:gd name="adj2" fmla="val 63220"/>
            </a:avLst>
          </a:prstGeom>
          <a:noFill/>
          <a:ln>
            <a:solidFill>
              <a:srgbClr val="0B3D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Assemblage ordonné </a:t>
            </a:r>
            <a:r>
              <a:rPr lang="fr-FR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(protéines + acides nucléiques + macromolécules)</a:t>
            </a:r>
          </a:p>
        </p:txBody>
      </p:sp>
      <p:sp>
        <p:nvSpPr>
          <p:cNvPr id="8" name="Pensées 7">
            <a:extLst>
              <a:ext uri="{FF2B5EF4-FFF2-40B4-BE49-F238E27FC236}">
                <a16:creationId xmlns:a16="http://schemas.microsoft.com/office/drawing/2014/main" id="{111CA223-0C2E-F27A-D551-B670B229906D}"/>
              </a:ext>
            </a:extLst>
          </p:cNvPr>
          <p:cNvSpPr/>
          <p:nvPr/>
        </p:nvSpPr>
        <p:spPr>
          <a:xfrm>
            <a:off x="969818" y="3710986"/>
            <a:ext cx="3978449" cy="2057264"/>
          </a:xfrm>
          <a:prstGeom prst="cloudCallout">
            <a:avLst>
              <a:gd name="adj1" fmla="val 49117"/>
              <a:gd name="adj2" fmla="val -51649"/>
            </a:avLst>
          </a:prstGeom>
          <a:noFill/>
          <a:ln>
            <a:solidFill>
              <a:srgbClr val="0B3D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Large diversité d</a:t>
            </a:r>
            <a:r>
              <a:rPr lang="fr-FR" b="1" dirty="0">
                <a:solidFill>
                  <a:srgbClr val="0B3DFF"/>
                </a:solidFill>
                <a:ea typeface="Heiti TC Medium" pitchFamily="2" charset="-128"/>
              </a:rPr>
              <a:t>’</a:t>
            </a:r>
            <a:r>
              <a:rPr lang="fr-FR" b="1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organisation </a:t>
            </a:r>
            <a:r>
              <a:rPr lang="fr-FR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(génome, capside / nucléocapside, enveloppe)</a:t>
            </a:r>
          </a:p>
        </p:txBody>
      </p:sp>
    </p:spTree>
    <p:extLst>
      <p:ext uri="{BB962C8B-B14F-4D97-AF65-F5344CB8AC3E}">
        <p14:creationId xmlns:p14="http://schemas.microsoft.com/office/powerpoint/2010/main" val="2278258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5A50BA1-A950-B0E9-960F-8F5E4197D0FB}"/>
              </a:ext>
            </a:extLst>
          </p:cNvPr>
          <p:cNvSpPr txBox="1"/>
          <p:nvPr/>
        </p:nvSpPr>
        <p:spPr>
          <a:xfrm>
            <a:off x="2989857" y="2644170"/>
            <a:ext cx="6212286" cy="1569660"/>
          </a:xfrm>
          <a:custGeom>
            <a:avLst/>
            <a:gdLst>
              <a:gd name="connsiteX0" fmla="*/ 0 w 6212286"/>
              <a:gd name="connsiteY0" fmla="*/ 0 h 1569660"/>
              <a:gd name="connsiteX1" fmla="*/ 502630 w 6212286"/>
              <a:gd name="connsiteY1" fmla="*/ 0 h 1569660"/>
              <a:gd name="connsiteX2" fmla="*/ 881015 w 6212286"/>
              <a:gd name="connsiteY2" fmla="*/ 0 h 1569660"/>
              <a:gd name="connsiteX3" fmla="*/ 1570014 w 6212286"/>
              <a:gd name="connsiteY3" fmla="*/ 0 h 1569660"/>
              <a:gd name="connsiteX4" fmla="*/ 2072645 w 6212286"/>
              <a:gd name="connsiteY4" fmla="*/ 0 h 1569660"/>
              <a:gd name="connsiteX5" fmla="*/ 2575275 w 6212286"/>
              <a:gd name="connsiteY5" fmla="*/ 0 h 1569660"/>
              <a:gd name="connsiteX6" fmla="*/ 3264274 w 6212286"/>
              <a:gd name="connsiteY6" fmla="*/ 0 h 1569660"/>
              <a:gd name="connsiteX7" fmla="*/ 3704781 w 6212286"/>
              <a:gd name="connsiteY7" fmla="*/ 0 h 1569660"/>
              <a:gd name="connsiteX8" fmla="*/ 4393780 w 6212286"/>
              <a:gd name="connsiteY8" fmla="*/ 0 h 1569660"/>
              <a:gd name="connsiteX9" fmla="*/ 5082779 w 6212286"/>
              <a:gd name="connsiteY9" fmla="*/ 0 h 1569660"/>
              <a:gd name="connsiteX10" fmla="*/ 5647533 w 6212286"/>
              <a:gd name="connsiteY10" fmla="*/ 0 h 1569660"/>
              <a:gd name="connsiteX11" fmla="*/ 6212286 w 6212286"/>
              <a:gd name="connsiteY11" fmla="*/ 0 h 1569660"/>
              <a:gd name="connsiteX12" fmla="*/ 6212286 w 6212286"/>
              <a:gd name="connsiteY12" fmla="*/ 507523 h 1569660"/>
              <a:gd name="connsiteX13" fmla="*/ 6212286 w 6212286"/>
              <a:gd name="connsiteY13" fmla="*/ 983654 h 1569660"/>
              <a:gd name="connsiteX14" fmla="*/ 6212286 w 6212286"/>
              <a:gd name="connsiteY14" fmla="*/ 1569660 h 1569660"/>
              <a:gd name="connsiteX15" fmla="*/ 5647533 w 6212286"/>
              <a:gd name="connsiteY15" fmla="*/ 1569660 h 1569660"/>
              <a:gd name="connsiteX16" fmla="*/ 5082779 w 6212286"/>
              <a:gd name="connsiteY16" fmla="*/ 1569660 h 1569660"/>
              <a:gd name="connsiteX17" fmla="*/ 4393780 w 6212286"/>
              <a:gd name="connsiteY17" fmla="*/ 1569660 h 1569660"/>
              <a:gd name="connsiteX18" fmla="*/ 3829027 w 6212286"/>
              <a:gd name="connsiteY18" fmla="*/ 1569660 h 1569660"/>
              <a:gd name="connsiteX19" fmla="*/ 3450642 w 6212286"/>
              <a:gd name="connsiteY19" fmla="*/ 1569660 h 1569660"/>
              <a:gd name="connsiteX20" fmla="*/ 3010135 w 6212286"/>
              <a:gd name="connsiteY20" fmla="*/ 1569660 h 1569660"/>
              <a:gd name="connsiteX21" fmla="*/ 2321136 w 6212286"/>
              <a:gd name="connsiteY21" fmla="*/ 1569660 h 1569660"/>
              <a:gd name="connsiteX22" fmla="*/ 1756383 w 6212286"/>
              <a:gd name="connsiteY22" fmla="*/ 1569660 h 1569660"/>
              <a:gd name="connsiteX23" fmla="*/ 1315875 w 6212286"/>
              <a:gd name="connsiteY23" fmla="*/ 1569660 h 1569660"/>
              <a:gd name="connsiteX24" fmla="*/ 751122 w 6212286"/>
              <a:gd name="connsiteY24" fmla="*/ 1569660 h 1569660"/>
              <a:gd name="connsiteX25" fmla="*/ 0 w 6212286"/>
              <a:gd name="connsiteY25" fmla="*/ 1569660 h 1569660"/>
              <a:gd name="connsiteX26" fmla="*/ 0 w 6212286"/>
              <a:gd name="connsiteY26" fmla="*/ 1093530 h 1569660"/>
              <a:gd name="connsiteX27" fmla="*/ 0 w 6212286"/>
              <a:gd name="connsiteY27" fmla="*/ 554613 h 1569660"/>
              <a:gd name="connsiteX28" fmla="*/ 0 w 6212286"/>
              <a:gd name="connsiteY28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212286" h="1569660" extrusionOk="0">
                <a:moveTo>
                  <a:pt x="0" y="0"/>
                </a:moveTo>
                <a:cubicBezTo>
                  <a:pt x="212711" y="-9009"/>
                  <a:pt x="319047" y="19253"/>
                  <a:pt x="502630" y="0"/>
                </a:cubicBezTo>
                <a:cubicBezTo>
                  <a:pt x="686213" y="-19253"/>
                  <a:pt x="730615" y="22843"/>
                  <a:pt x="881015" y="0"/>
                </a:cubicBezTo>
                <a:cubicBezTo>
                  <a:pt x="1031415" y="-22843"/>
                  <a:pt x="1322231" y="41868"/>
                  <a:pt x="1570014" y="0"/>
                </a:cubicBezTo>
                <a:cubicBezTo>
                  <a:pt x="1817797" y="-41868"/>
                  <a:pt x="1829884" y="13931"/>
                  <a:pt x="2072645" y="0"/>
                </a:cubicBezTo>
                <a:cubicBezTo>
                  <a:pt x="2315406" y="-13931"/>
                  <a:pt x="2400810" y="9845"/>
                  <a:pt x="2575275" y="0"/>
                </a:cubicBezTo>
                <a:cubicBezTo>
                  <a:pt x="2749740" y="-9845"/>
                  <a:pt x="3034751" y="26000"/>
                  <a:pt x="3264274" y="0"/>
                </a:cubicBezTo>
                <a:cubicBezTo>
                  <a:pt x="3493797" y="-26000"/>
                  <a:pt x="3585861" y="48205"/>
                  <a:pt x="3704781" y="0"/>
                </a:cubicBezTo>
                <a:cubicBezTo>
                  <a:pt x="3823701" y="-48205"/>
                  <a:pt x="4144851" y="72285"/>
                  <a:pt x="4393780" y="0"/>
                </a:cubicBezTo>
                <a:cubicBezTo>
                  <a:pt x="4642709" y="-72285"/>
                  <a:pt x="4840570" y="74648"/>
                  <a:pt x="5082779" y="0"/>
                </a:cubicBezTo>
                <a:cubicBezTo>
                  <a:pt x="5324988" y="-74648"/>
                  <a:pt x="5527459" y="37900"/>
                  <a:pt x="5647533" y="0"/>
                </a:cubicBezTo>
                <a:cubicBezTo>
                  <a:pt x="5767607" y="-37900"/>
                  <a:pt x="5955335" y="59461"/>
                  <a:pt x="6212286" y="0"/>
                </a:cubicBezTo>
                <a:cubicBezTo>
                  <a:pt x="6247279" y="184506"/>
                  <a:pt x="6208190" y="317724"/>
                  <a:pt x="6212286" y="507523"/>
                </a:cubicBezTo>
                <a:cubicBezTo>
                  <a:pt x="6216382" y="697322"/>
                  <a:pt x="6204694" y="867599"/>
                  <a:pt x="6212286" y="983654"/>
                </a:cubicBezTo>
                <a:cubicBezTo>
                  <a:pt x="6219878" y="1099709"/>
                  <a:pt x="6154546" y="1411017"/>
                  <a:pt x="6212286" y="1569660"/>
                </a:cubicBezTo>
                <a:cubicBezTo>
                  <a:pt x="6094066" y="1574275"/>
                  <a:pt x="5885784" y="1523443"/>
                  <a:pt x="5647533" y="1569660"/>
                </a:cubicBezTo>
                <a:cubicBezTo>
                  <a:pt x="5409282" y="1615877"/>
                  <a:pt x="5229578" y="1555425"/>
                  <a:pt x="5082779" y="1569660"/>
                </a:cubicBezTo>
                <a:cubicBezTo>
                  <a:pt x="4935980" y="1583895"/>
                  <a:pt x="4545187" y="1569040"/>
                  <a:pt x="4393780" y="1569660"/>
                </a:cubicBezTo>
                <a:cubicBezTo>
                  <a:pt x="4242373" y="1570280"/>
                  <a:pt x="4088344" y="1566819"/>
                  <a:pt x="3829027" y="1569660"/>
                </a:cubicBezTo>
                <a:cubicBezTo>
                  <a:pt x="3569710" y="1572501"/>
                  <a:pt x="3549301" y="1568066"/>
                  <a:pt x="3450642" y="1569660"/>
                </a:cubicBezTo>
                <a:cubicBezTo>
                  <a:pt x="3351984" y="1571254"/>
                  <a:pt x="3159654" y="1525986"/>
                  <a:pt x="3010135" y="1569660"/>
                </a:cubicBezTo>
                <a:cubicBezTo>
                  <a:pt x="2860616" y="1613334"/>
                  <a:pt x="2483362" y="1558221"/>
                  <a:pt x="2321136" y="1569660"/>
                </a:cubicBezTo>
                <a:cubicBezTo>
                  <a:pt x="2158910" y="1581099"/>
                  <a:pt x="1963278" y="1542685"/>
                  <a:pt x="1756383" y="1569660"/>
                </a:cubicBezTo>
                <a:cubicBezTo>
                  <a:pt x="1549488" y="1596635"/>
                  <a:pt x="1504773" y="1550258"/>
                  <a:pt x="1315875" y="1569660"/>
                </a:cubicBezTo>
                <a:cubicBezTo>
                  <a:pt x="1126977" y="1589062"/>
                  <a:pt x="982612" y="1505679"/>
                  <a:pt x="751122" y="1569660"/>
                </a:cubicBezTo>
                <a:cubicBezTo>
                  <a:pt x="519632" y="1633641"/>
                  <a:pt x="259654" y="1564718"/>
                  <a:pt x="0" y="1569660"/>
                </a:cubicBezTo>
                <a:cubicBezTo>
                  <a:pt x="-40267" y="1444505"/>
                  <a:pt x="36034" y="1244476"/>
                  <a:pt x="0" y="1093530"/>
                </a:cubicBezTo>
                <a:cubicBezTo>
                  <a:pt x="-36034" y="942584"/>
                  <a:pt x="15884" y="705640"/>
                  <a:pt x="0" y="554613"/>
                </a:cubicBezTo>
                <a:cubicBezTo>
                  <a:pt x="-15884" y="403586"/>
                  <a:pt x="7694" y="166705"/>
                  <a:pt x="0" y="0"/>
                </a:cubicBezTo>
                <a:close/>
              </a:path>
            </a:pathLst>
          </a:custGeom>
          <a:noFill/>
          <a:ln w="12700">
            <a:solidFill>
              <a:srgbClr val="0B3DFF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fr-FR" sz="9600" u="sng" dirty="0">
                <a:solidFill>
                  <a:srgbClr val="0B3DFF"/>
                </a:solidFill>
                <a:latin typeface="Desdemona" pitchFamily="82" charset="77"/>
              </a:rPr>
              <a:t>Cycle VIRAL</a:t>
            </a:r>
          </a:p>
        </p:txBody>
      </p:sp>
    </p:spTree>
    <p:extLst>
      <p:ext uri="{BB962C8B-B14F-4D97-AF65-F5344CB8AC3E}">
        <p14:creationId xmlns:p14="http://schemas.microsoft.com/office/powerpoint/2010/main" val="154195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5"/>
    </mc:Choice>
    <mc:Fallback xmlns="">
      <p:transition spd="slow" advTm="3415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INTRODUCTION À LA VIROLOGIE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CYCLE VIRAL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82A0EB00-4E4A-4917-6378-239801ED4609}"/>
              </a:ext>
            </a:extLst>
          </p:cNvPr>
          <p:cNvSpPr txBox="1"/>
          <p:nvPr/>
        </p:nvSpPr>
        <p:spPr>
          <a:xfrm>
            <a:off x="343460" y="401782"/>
            <a:ext cx="9122511" cy="830997"/>
          </a:xfrm>
          <a:custGeom>
            <a:avLst/>
            <a:gdLst>
              <a:gd name="connsiteX0" fmla="*/ 0 w 9122511"/>
              <a:gd name="connsiteY0" fmla="*/ 0 h 830997"/>
              <a:gd name="connsiteX1" fmla="*/ 560383 w 9122511"/>
              <a:gd name="connsiteY1" fmla="*/ 0 h 830997"/>
              <a:gd name="connsiteX2" fmla="*/ 938315 w 9122511"/>
              <a:gd name="connsiteY2" fmla="*/ 0 h 830997"/>
              <a:gd name="connsiteX3" fmla="*/ 1772374 w 9122511"/>
              <a:gd name="connsiteY3" fmla="*/ 0 h 830997"/>
              <a:gd name="connsiteX4" fmla="*/ 2332756 w 9122511"/>
              <a:gd name="connsiteY4" fmla="*/ 0 h 830997"/>
              <a:gd name="connsiteX5" fmla="*/ 2893139 w 9122511"/>
              <a:gd name="connsiteY5" fmla="*/ 0 h 830997"/>
              <a:gd name="connsiteX6" fmla="*/ 3727197 w 9122511"/>
              <a:gd name="connsiteY6" fmla="*/ 0 h 830997"/>
              <a:gd name="connsiteX7" fmla="*/ 4196355 w 9122511"/>
              <a:gd name="connsiteY7" fmla="*/ 0 h 830997"/>
              <a:gd name="connsiteX8" fmla="*/ 5030413 w 9122511"/>
              <a:gd name="connsiteY8" fmla="*/ 0 h 830997"/>
              <a:gd name="connsiteX9" fmla="*/ 5864471 w 9122511"/>
              <a:gd name="connsiteY9" fmla="*/ 0 h 830997"/>
              <a:gd name="connsiteX10" fmla="*/ 6516079 w 9122511"/>
              <a:gd name="connsiteY10" fmla="*/ 0 h 830997"/>
              <a:gd name="connsiteX11" fmla="*/ 7350137 w 9122511"/>
              <a:gd name="connsiteY11" fmla="*/ 0 h 830997"/>
              <a:gd name="connsiteX12" fmla="*/ 7910520 w 9122511"/>
              <a:gd name="connsiteY12" fmla="*/ 0 h 830997"/>
              <a:gd name="connsiteX13" fmla="*/ 8470903 w 9122511"/>
              <a:gd name="connsiteY13" fmla="*/ 0 h 830997"/>
              <a:gd name="connsiteX14" fmla="*/ 9122511 w 9122511"/>
              <a:gd name="connsiteY14" fmla="*/ 0 h 830997"/>
              <a:gd name="connsiteX15" fmla="*/ 9122511 w 9122511"/>
              <a:gd name="connsiteY15" fmla="*/ 407189 h 830997"/>
              <a:gd name="connsiteX16" fmla="*/ 9122511 w 9122511"/>
              <a:gd name="connsiteY16" fmla="*/ 830997 h 830997"/>
              <a:gd name="connsiteX17" fmla="*/ 8379678 w 9122511"/>
              <a:gd name="connsiteY17" fmla="*/ 830997 h 830997"/>
              <a:gd name="connsiteX18" fmla="*/ 7728070 w 9122511"/>
              <a:gd name="connsiteY18" fmla="*/ 830997 h 830997"/>
              <a:gd name="connsiteX19" fmla="*/ 7350137 w 9122511"/>
              <a:gd name="connsiteY19" fmla="*/ 830997 h 830997"/>
              <a:gd name="connsiteX20" fmla="*/ 6880980 w 9122511"/>
              <a:gd name="connsiteY20" fmla="*/ 830997 h 830997"/>
              <a:gd name="connsiteX21" fmla="*/ 6046922 w 9122511"/>
              <a:gd name="connsiteY21" fmla="*/ 830997 h 830997"/>
              <a:gd name="connsiteX22" fmla="*/ 5395314 w 9122511"/>
              <a:gd name="connsiteY22" fmla="*/ 830997 h 830997"/>
              <a:gd name="connsiteX23" fmla="*/ 4926156 w 9122511"/>
              <a:gd name="connsiteY23" fmla="*/ 830997 h 830997"/>
              <a:gd name="connsiteX24" fmla="*/ 4274548 w 9122511"/>
              <a:gd name="connsiteY24" fmla="*/ 830997 h 830997"/>
              <a:gd name="connsiteX25" fmla="*/ 3896615 w 9122511"/>
              <a:gd name="connsiteY25" fmla="*/ 830997 h 830997"/>
              <a:gd name="connsiteX26" fmla="*/ 3518683 w 9122511"/>
              <a:gd name="connsiteY26" fmla="*/ 830997 h 830997"/>
              <a:gd name="connsiteX27" fmla="*/ 2867075 w 9122511"/>
              <a:gd name="connsiteY27" fmla="*/ 830997 h 830997"/>
              <a:gd name="connsiteX28" fmla="*/ 2397917 w 9122511"/>
              <a:gd name="connsiteY28" fmla="*/ 830997 h 830997"/>
              <a:gd name="connsiteX29" fmla="*/ 1655084 w 9122511"/>
              <a:gd name="connsiteY29" fmla="*/ 830997 h 830997"/>
              <a:gd name="connsiteX30" fmla="*/ 1185926 w 9122511"/>
              <a:gd name="connsiteY30" fmla="*/ 830997 h 830997"/>
              <a:gd name="connsiteX31" fmla="*/ 0 w 9122511"/>
              <a:gd name="connsiteY31" fmla="*/ 830997 h 830997"/>
              <a:gd name="connsiteX32" fmla="*/ 0 w 9122511"/>
              <a:gd name="connsiteY32" fmla="*/ 440428 h 830997"/>
              <a:gd name="connsiteX33" fmla="*/ 0 w 9122511"/>
              <a:gd name="connsiteY33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9122511" h="830997" extrusionOk="0">
                <a:moveTo>
                  <a:pt x="0" y="0"/>
                </a:moveTo>
                <a:cubicBezTo>
                  <a:pt x="272628" y="-9569"/>
                  <a:pt x="342550" y="-17209"/>
                  <a:pt x="560383" y="0"/>
                </a:cubicBezTo>
                <a:cubicBezTo>
                  <a:pt x="778216" y="17209"/>
                  <a:pt x="765173" y="13625"/>
                  <a:pt x="938315" y="0"/>
                </a:cubicBezTo>
                <a:cubicBezTo>
                  <a:pt x="1111457" y="-13625"/>
                  <a:pt x="1482957" y="-35036"/>
                  <a:pt x="1772374" y="0"/>
                </a:cubicBezTo>
                <a:cubicBezTo>
                  <a:pt x="2061791" y="35036"/>
                  <a:pt x="2196458" y="14536"/>
                  <a:pt x="2332756" y="0"/>
                </a:cubicBezTo>
                <a:cubicBezTo>
                  <a:pt x="2469054" y="-14536"/>
                  <a:pt x="2686375" y="25690"/>
                  <a:pt x="2893139" y="0"/>
                </a:cubicBezTo>
                <a:cubicBezTo>
                  <a:pt x="3099903" y="-25690"/>
                  <a:pt x="3510606" y="-30092"/>
                  <a:pt x="3727197" y="0"/>
                </a:cubicBezTo>
                <a:cubicBezTo>
                  <a:pt x="3943788" y="30092"/>
                  <a:pt x="4013953" y="-3824"/>
                  <a:pt x="4196355" y="0"/>
                </a:cubicBezTo>
                <a:cubicBezTo>
                  <a:pt x="4378757" y="3824"/>
                  <a:pt x="4765136" y="37541"/>
                  <a:pt x="5030413" y="0"/>
                </a:cubicBezTo>
                <a:cubicBezTo>
                  <a:pt x="5295690" y="-37541"/>
                  <a:pt x="5594858" y="-22142"/>
                  <a:pt x="5864471" y="0"/>
                </a:cubicBezTo>
                <a:cubicBezTo>
                  <a:pt x="6134084" y="22142"/>
                  <a:pt x="6370420" y="-9171"/>
                  <a:pt x="6516079" y="0"/>
                </a:cubicBezTo>
                <a:cubicBezTo>
                  <a:pt x="6661738" y="9171"/>
                  <a:pt x="7059253" y="-30135"/>
                  <a:pt x="7350137" y="0"/>
                </a:cubicBezTo>
                <a:cubicBezTo>
                  <a:pt x="7641021" y="30135"/>
                  <a:pt x="7660562" y="19713"/>
                  <a:pt x="7910520" y="0"/>
                </a:cubicBezTo>
                <a:cubicBezTo>
                  <a:pt x="8160478" y="-19713"/>
                  <a:pt x="8220162" y="-15128"/>
                  <a:pt x="8470903" y="0"/>
                </a:cubicBezTo>
                <a:cubicBezTo>
                  <a:pt x="8721644" y="15128"/>
                  <a:pt x="8873544" y="-22321"/>
                  <a:pt x="9122511" y="0"/>
                </a:cubicBezTo>
                <a:cubicBezTo>
                  <a:pt x="9134083" y="130940"/>
                  <a:pt x="9125909" y="227271"/>
                  <a:pt x="9122511" y="407189"/>
                </a:cubicBezTo>
                <a:cubicBezTo>
                  <a:pt x="9119113" y="587107"/>
                  <a:pt x="9132906" y="703814"/>
                  <a:pt x="9122511" y="830997"/>
                </a:cubicBezTo>
                <a:cubicBezTo>
                  <a:pt x="8907172" y="867008"/>
                  <a:pt x="8528270" y="821607"/>
                  <a:pt x="8379678" y="830997"/>
                </a:cubicBezTo>
                <a:cubicBezTo>
                  <a:pt x="8231086" y="840387"/>
                  <a:pt x="8050590" y="852051"/>
                  <a:pt x="7728070" y="830997"/>
                </a:cubicBezTo>
                <a:cubicBezTo>
                  <a:pt x="7405550" y="809943"/>
                  <a:pt x="7443919" y="847190"/>
                  <a:pt x="7350137" y="830997"/>
                </a:cubicBezTo>
                <a:cubicBezTo>
                  <a:pt x="7256355" y="814804"/>
                  <a:pt x="7053607" y="831420"/>
                  <a:pt x="6880980" y="830997"/>
                </a:cubicBezTo>
                <a:cubicBezTo>
                  <a:pt x="6708353" y="830574"/>
                  <a:pt x="6215479" y="856279"/>
                  <a:pt x="6046922" y="830997"/>
                </a:cubicBezTo>
                <a:cubicBezTo>
                  <a:pt x="5878365" y="805715"/>
                  <a:pt x="5699743" y="838320"/>
                  <a:pt x="5395314" y="830997"/>
                </a:cubicBezTo>
                <a:cubicBezTo>
                  <a:pt x="5090885" y="823674"/>
                  <a:pt x="5126066" y="838739"/>
                  <a:pt x="4926156" y="830997"/>
                </a:cubicBezTo>
                <a:cubicBezTo>
                  <a:pt x="4726246" y="823255"/>
                  <a:pt x="4434551" y="799912"/>
                  <a:pt x="4274548" y="830997"/>
                </a:cubicBezTo>
                <a:cubicBezTo>
                  <a:pt x="4114545" y="862082"/>
                  <a:pt x="4007993" y="848763"/>
                  <a:pt x="3896615" y="830997"/>
                </a:cubicBezTo>
                <a:cubicBezTo>
                  <a:pt x="3785237" y="813231"/>
                  <a:pt x="3688996" y="817976"/>
                  <a:pt x="3518683" y="830997"/>
                </a:cubicBezTo>
                <a:cubicBezTo>
                  <a:pt x="3348370" y="844018"/>
                  <a:pt x="3071983" y="817270"/>
                  <a:pt x="2867075" y="830997"/>
                </a:cubicBezTo>
                <a:cubicBezTo>
                  <a:pt x="2662167" y="844724"/>
                  <a:pt x="2595829" y="824042"/>
                  <a:pt x="2397917" y="830997"/>
                </a:cubicBezTo>
                <a:cubicBezTo>
                  <a:pt x="2200005" y="837952"/>
                  <a:pt x="1866655" y="803342"/>
                  <a:pt x="1655084" y="830997"/>
                </a:cubicBezTo>
                <a:cubicBezTo>
                  <a:pt x="1443513" y="858652"/>
                  <a:pt x="1311801" y="835406"/>
                  <a:pt x="1185926" y="830997"/>
                </a:cubicBezTo>
                <a:cubicBezTo>
                  <a:pt x="1060051" y="826588"/>
                  <a:pt x="442494" y="836806"/>
                  <a:pt x="0" y="830997"/>
                </a:cubicBezTo>
                <a:cubicBezTo>
                  <a:pt x="-5376" y="639221"/>
                  <a:pt x="-16900" y="539875"/>
                  <a:pt x="0" y="440428"/>
                </a:cubicBezTo>
                <a:cubicBezTo>
                  <a:pt x="16900" y="340981"/>
                  <a:pt x="7699" y="170100"/>
                  <a:pt x="0" y="0"/>
                </a:cubicBezTo>
                <a:close/>
              </a:path>
            </a:pathLst>
          </a:custGeom>
          <a:noFill/>
          <a:ln w="127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è"/>
            </a:pPr>
            <a:r>
              <a:rPr lang="fr-FR" sz="2400" b="1" u="sng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</a:rPr>
              <a:t>Cycle viral</a:t>
            </a:r>
            <a:r>
              <a:rPr lang="fr-FR" sz="2400" dirty="0">
                <a:latin typeface="Heiti TC Medium" pitchFamily="2" charset="-128"/>
                <a:ea typeface="Heiti TC Medium" pitchFamily="2" charset="-128"/>
              </a:rPr>
              <a:t> = fabriquer les constituants viraux pour la multiplication et la production de nouveaux virions</a:t>
            </a:r>
            <a:r>
              <a:rPr lang="fr-FR" sz="2400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</a:rPr>
              <a:t> </a:t>
            </a:r>
            <a:r>
              <a:rPr lang="fr-FR" sz="2400" dirty="0">
                <a:latin typeface="Heiti TC Medium" pitchFamily="2" charset="-128"/>
                <a:ea typeface="Heiti TC Medium" pitchFamily="2" charset="-128"/>
              </a:rPr>
              <a:t> </a:t>
            </a:r>
          </a:p>
        </p:txBody>
      </p:sp>
      <p:graphicFrame>
        <p:nvGraphicFramePr>
          <p:cNvPr id="9" name="Diagramme 8">
            <a:extLst>
              <a:ext uri="{FF2B5EF4-FFF2-40B4-BE49-F238E27FC236}">
                <a16:creationId xmlns:a16="http://schemas.microsoft.com/office/drawing/2014/main" id="{E376C36B-9429-995D-AB70-C6CBD300A8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96082173"/>
              </p:ext>
            </p:extLst>
          </p:nvPr>
        </p:nvGraphicFramePr>
        <p:xfrm>
          <a:off x="1839532" y="1495830"/>
          <a:ext cx="8512935" cy="4129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ZoneTexte 10">
            <a:extLst>
              <a:ext uri="{FF2B5EF4-FFF2-40B4-BE49-F238E27FC236}">
                <a16:creationId xmlns:a16="http://schemas.microsoft.com/office/drawing/2014/main" id="{1C8FA83E-3F36-A59E-EA88-5A6334F7AD09}"/>
              </a:ext>
            </a:extLst>
          </p:cNvPr>
          <p:cNvSpPr txBox="1"/>
          <p:nvPr/>
        </p:nvSpPr>
        <p:spPr>
          <a:xfrm>
            <a:off x="4439996" y="3298834"/>
            <a:ext cx="3312006" cy="523220"/>
          </a:xfrm>
          <a:custGeom>
            <a:avLst/>
            <a:gdLst>
              <a:gd name="connsiteX0" fmla="*/ 0 w 3312006"/>
              <a:gd name="connsiteY0" fmla="*/ 0 h 523220"/>
              <a:gd name="connsiteX1" fmla="*/ 518881 w 3312006"/>
              <a:gd name="connsiteY1" fmla="*/ 0 h 523220"/>
              <a:gd name="connsiteX2" fmla="*/ 971522 w 3312006"/>
              <a:gd name="connsiteY2" fmla="*/ 0 h 523220"/>
              <a:gd name="connsiteX3" fmla="*/ 1589763 w 3312006"/>
              <a:gd name="connsiteY3" fmla="*/ 0 h 523220"/>
              <a:gd name="connsiteX4" fmla="*/ 2108644 w 3312006"/>
              <a:gd name="connsiteY4" fmla="*/ 0 h 523220"/>
              <a:gd name="connsiteX5" fmla="*/ 2627525 w 3312006"/>
              <a:gd name="connsiteY5" fmla="*/ 0 h 523220"/>
              <a:gd name="connsiteX6" fmla="*/ 3312006 w 3312006"/>
              <a:gd name="connsiteY6" fmla="*/ 0 h 523220"/>
              <a:gd name="connsiteX7" fmla="*/ 3312006 w 3312006"/>
              <a:gd name="connsiteY7" fmla="*/ 523220 h 523220"/>
              <a:gd name="connsiteX8" fmla="*/ 2760005 w 3312006"/>
              <a:gd name="connsiteY8" fmla="*/ 523220 h 523220"/>
              <a:gd name="connsiteX9" fmla="*/ 2307364 w 3312006"/>
              <a:gd name="connsiteY9" fmla="*/ 523220 h 523220"/>
              <a:gd name="connsiteX10" fmla="*/ 1755363 w 3312006"/>
              <a:gd name="connsiteY10" fmla="*/ 523220 h 523220"/>
              <a:gd name="connsiteX11" fmla="*/ 1203362 w 3312006"/>
              <a:gd name="connsiteY11" fmla="*/ 523220 h 523220"/>
              <a:gd name="connsiteX12" fmla="*/ 684481 w 3312006"/>
              <a:gd name="connsiteY12" fmla="*/ 523220 h 523220"/>
              <a:gd name="connsiteX13" fmla="*/ 0 w 3312006"/>
              <a:gd name="connsiteY13" fmla="*/ 523220 h 523220"/>
              <a:gd name="connsiteX14" fmla="*/ 0 w 3312006"/>
              <a:gd name="connsiteY14" fmla="*/ 0 h 52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312006" h="523220" extrusionOk="0">
                <a:moveTo>
                  <a:pt x="0" y="0"/>
                </a:moveTo>
                <a:cubicBezTo>
                  <a:pt x="195042" y="-3929"/>
                  <a:pt x="308994" y="32719"/>
                  <a:pt x="518881" y="0"/>
                </a:cubicBezTo>
                <a:cubicBezTo>
                  <a:pt x="728768" y="-32719"/>
                  <a:pt x="824870" y="1195"/>
                  <a:pt x="971522" y="0"/>
                </a:cubicBezTo>
                <a:cubicBezTo>
                  <a:pt x="1118174" y="-1195"/>
                  <a:pt x="1284898" y="1253"/>
                  <a:pt x="1589763" y="0"/>
                </a:cubicBezTo>
                <a:cubicBezTo>
                  <a:pt x="1894628" y="-1253"/>
                  <a:pt x="1986808" y="42375"/>
                  <a:pt x="2108644" y="0"/>
                </a:cubicBezTo>
                <a:cubicBezTo>
                  <a:pt x="2230480" y="-42375"/>
                  <a:pt x="2425571" y="1153"/>
                  <a:pt x="2627525" y="0"/>
                </a:cubicBezTo>
                <a:cubicBezTo>
                  <a:pt x="2829479" y="-1153"/>
                  <a:pt x="3027582" y="2575"/>
                  <a:pt x="3312006" y="0"/>
                </a:cubicBezTo>
                <a:cubicBezTo>
                  <a:pt x="3340313" y="213097"/>
                  <a:pt x="3302892" y="279283"/>
                  <a:pt x="3312006" y="523220"/>
                </a:cubicBezTo>
                <a:cubicBezTo>
                  <a:pt x="3097250" y="572698"/>
                  <a:pt x="2921855" y="509701"/>
                  <a:pt x="2760005" y="523220"/>
                </a:cubicBezTo>
                <a:cubicBezTo>
                  <a:pt x="2598155" y="536739"/>
                  <a:pt x="2503397" y="481525"/>
                  <a:pt x="2307364" y="523220"/>
                </a:cubicBezTo>
                <a:cubicBezTo>
                  <a:pt x="2111331" y="564915"/>
                  <a:pt x="1950098" y="484023"/>
                  <a:pt x="1755363" y="523220"/>
                </a:cubicBezTo>
                <a:cubicBezTo>
                  <a:pt x="1560628" y="562417"/>
                  <a:pt x="1339632" y="474836"/>
                  <a:pt x="1203362" y="523220"/>
                </a:cubicBezTo>
                <a:cubicBezTo>
                  <a:pt x="1067092" y="571604"/>
                  <a:pt x="830052" y="470472"/>
                  <a:pt x="684481" y="523220"/>
                </a:cubicBezTo>
                <a:cubicBezTo>
                  <a:pt x="538910" y="575968"/>
                  <a:pt x="241745" y="506394"/>
                  <a:pt x="0" y="523220"/>
                </a:cubicBezTo>
                <a:cubicBezTo>
                  <a:pt x="-48283" y="282564"/>
                  <a:pt x="3191" y="249525"/>
                  <a:pt x="0" y="0"/>
                </a:cubicBezTo>
                <a:close/>
              </a:path>
            </a:pathLst>
          </a:custGeom>
          <a:noFill/>
          <a:ln w="127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  <a:latin typeface="Desdemona" pitchFamily="82" charset="77"/>
              </a:rPr>
              <a:t>Diffusion infection</a:t>
            </a:r>
          </a:p>
        </p:txBody>
      </p:sp>
    </p:spTree>
    <p:extLst>
      <p:ext uri="{BB962C8B-B14F-4D97-AF65-F5344CB8AC3E}">
        <p14:creationId xmlns:p14="http://schemas.microsoft.com/office/powerpoint/2010/main" val="1319055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INTRODUCTION À LA VIROLOGIE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CYCLE VIRAL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82A0EB00-4E4A-4917-6378-239801ED4609}"/>
              </a:ext>
            </a:extLst>
          </p:cNvPr>
          <p:cNvSpPr txBox="1"/>
          <p:nvPr/>
        </p:nvSpPr>
        <p:spPr>
          <a:xfrm>
            <a:off x="330581" y="1168715"/>
            <a:ext cx="9277058" cy="461665"/>
          </a:xfrm>
          <a:custGeom>
            <a:avLst/>
            <a:gdLst>
              <a:gd name="connsiteX0" fmla="*/ 0 w 9277058"/>
              <a:gd name="connsiteY0" fmla="*/ 0 h 461665"/>
              <a:gd name="connsiteX1" fmla="*/ 569876 w 9277058"/>
              <a:gd name="connsiteY1" fmla="*/ 0 h 461665"/>
              <a:gd name="connsiteX2" fmla="*/ 954212 w 9277058"/>
              <a:gd name="connsiteY2" fmla="*/ 0 h 461665"/>
              <a:gd name="connsiteX3" fmla="*/ 1802400 w 9277058"/>
              <a:gd name="connsiteY3" fmla="*/ 0 h 461665"/>
              <a:gd name="connsiteX4" fmla="*/ 2372276 w 9277058"/>
              <a:gd name="connsiteY4" fmla="*/ 0 h 461665"/>
              <a:gd name="connsiteX5" fmla="*/ 2942153 w 9277058"/>
              <a:gd name="connsiteY5" fmla="*/ 0 h 461665"/>
              <a:gd name="connsiteX6" fmla="*/ 3790341 w 9277058"/>
              <a:gd name="connsiteY6" fmla="*/ 0 h 461665"/>
              <a:gd name="connsiteX7" fmla="*/ 4267447 w 9277058"/>
              <a:gd name="connsiteY7" fmla="*/ 0 h 461665"/>
              <a:gd name="connsiteX8" fmla="*/ 5115635 w 9277058"/>
              <a:gd name="connsiteY8" fmla="*/ 0 h 461665"/>
              <a:gd name="connsiteX9" fmla="*/ 5963823 w 9277058"/>
              <a:gd name="connsiteY9" fmla="*/ 0 h 461665"/>
              <a:gd name="connsiteX10" fmla="*/ 6626470 w 9277058"/>
              <a:gd name="connsiteY10" fmla="*/ 0 h 461665"/>
              <a:gd name="connsiteX11" fmla="*/ 7474658 w 9277058"/>
              <a:gd name="connsiteY11" fmla="*/ 0 h 461665"/>
              <a:gd name="connsiteX12" fmla="*/ 8044535 w 9277058"/>
              <a:gd name="connsiteY12" fmla="*/ 0 h 461665"/>
              <a:gd name="connsiteX13" fmla="*/ 8614411 w 9277058"/>
              <a:gd name="connsiteY13" fmla="*/ 0 h 461665"/>
              <a:gd name="connsiteX14" fmla="*/ 9277058 w 9277058"/>
              <a:gd name="connsiteY14" fmla="*/ 0 h 461665"/>
              <a:gd name="connsiteX15" fmla="*/ 9277058 w 9277058"/>
              <a:gd name="connsiteY15" fmla="*/ 461665 h 461665"/>
              <a:gd name="connsiteX16" fmla="*/ 8614411 w 9277058"/>
              <a:gd name="connsiteY16" fmla="*/ 461665 h 461665"/>
              <a:gd name="connsiteX17" fmla="*/ 7766223 w 9277058"/>
              <a:gd name="connsiteY17" fmla="*/ 461665 h 461665"/>
              <a:gd name="connsiteX18" fmla="*/ 7103576 w 9277058"/>
              <a:gd name="connsiteY18" fmla="*/ 461665 h 461665"/>
              <a:gd name="connsiteX19" fmla="*/ 6719241 w 9277058"/>
              <a:gd name="connsiteY19" fmla="*/ 461665 h 461665"/>
              <a:gd name="connsiteX20" fmla="*/ 6242135 w 9277058"/>
              <a:gd name="connsiteY20" fmla="*/ 461665 h 461665"/>
              <a:gd name="connsiteX21" fmla="*/ 5393947 w 9277058"/>
              <a:gd name="connsiteY21" fmla="*/ 461665 h 461665"/>
              <a:gd name="connsiteX22" fmla="*/ 4731300 w 9277058"/>
              <a:gd name="connsiteY22" fmla="*/ 461665 h 461665"/>
              <a:gd name="connsiteX23" fmla="*/ 4254194 w 9277058"/>
              <a:gd name="connsiteY23" fmla="*/ 461665 h 461665"/>
              <a:gd name="connsiteX24" fmla="*/ 3591547 w 9277058"/>
              <a:gd name="connsiteY24" fmla="*/ 461665 h 461665"/>
              <a:gd name="connsiteX25" fmla="*/ 3207211 w 9277058"/>
              <a:gd name="connsiteY25" fmla="*/ 461665 h 461665"/>
              <a:gd name="connsiteX26" fmla="*/ 2822876 w 9277058"/>
              <a:gd name="connsiteY26" fmla="*/ 461665 h 461665"/>
              <a:gd name="connsiteX27" fmla="*/ 2160229 w 9277058"/>
              <a:gd name="connsiteY27" fmla="*/ 461665 h 461665"/>
              <a:gd name="connsiteX28" fmla="*/ 1683123 w 9277058"/>
              <a:gd name="connsiteY28" fmla="*/ 461665 h 461665"/>
              <a:gd name="connsiteX29" fmla="*/ 927706 w 9277058"/>
              <a:gd name="connsiteY29" fmla="*/ 461665 h 461665"/>
              <a:gd name="connsiteX30" fmla="*/ 0 w 9277058"/>
              <a:gd name="connsiteY30" fmla="*/ 461665 h 461665"/>
              <a:gd name="connsiteX31" fmla="*/ 0 w 9277058"/>
              <a:gd name="connsiteY31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9277058" h="461665" extrusionOk="0">
                <a:moveTo>
                  <a:pt x="0" y="0"/>
                </a:moveTo>
                <a:cubicBezTo>
                  <a:pt x="168808" y="12473"/>
                  <a:pt x="287619" y="-3704"/>
                  <a:pt x="569876" y="0"/>
                </a:cubicBezTo>
                <a:cubicBezTo>
                  <a:pt x="852133" y="3704"/>
                  <a:pt x="847619" y="4469"/>
                  <a:pt x="954212" y="0"/>
                </a:cubicBezTo>
                <a:cubicBezTo>
                  <a:pt x="1060805" y="-4469"/>
                  <a:pt x="1532445" y="-39277"/>
                  <a:pt x="1802400" y="0"/>
                </a:cubicBezTo>
                <a:cubicBezTo>
                  <a:pt x="2072355" y="39277"/>
                  <a:pt x="2187310" y="4638"/>
                  <a:pt x="2372276" y="0"/>
                </a:cubicBezTo>
                <a:cubicBezTo>
                  <a:pt x="2557242" y="-4638"/>
                  <a:pt x="2695201" y="-24489"/>
                  <a:pt x="2942153" y="0"/>
                </a:cubicBezTo>
                <a:cubicBezTo>
                  <a:pt x="3189105" y="24489"/>
                  <a:pt x="3461104" y="-8100"/>
                  <a:pt x="3790341" y="0"/>
                </a:cubicBezTo>
                <a:cubicBezTo>
                  <a:pt x="4119578" y="8100"/>
                  <a:pt x="4067777" y="-21708"/>
                  <a:pt x="4267447" y="0"/>
                </a:cubicBezTo>
                <a:cubicBezTo>
                  <a:pt x="4467117" y="21708"/>
                  <a:pt x="4920589" y="368"/>
                  <a:pt x="5115635" y="0"/>
                </a:cubicBezTo>
                <a:cubicBezTo>
                  <a:pt x="5310681" y="-368"/>
                  <a:pt x="5540516" y="24531"/>
                  <a:pt x="5963823" y="0"/>
                </a:cubicBezTo>
                <a:cubicBezTo>
                  <a:pt x="6387130" y="-24531"/>
                  <a:pt x="6356031" y="-20608"/>
                  <a:pt x="6626470" y="0"/>
                </a:cubicBezTo>
                <a:cubicBezTo>
                  <a:pt x="6896909" y="20608"/>
                  <a:pt x="7179829" y="40985"/>
                  <a:pt x="7474658" y="0"/>
                </a:cubicBezTo>
                <a:cubicBezTo>
                  <a:pt x="7769487" y="-40985"/>
                  <a:pt x="7793434" y="-12881"/>
                  <a:pt x="8044535" y="0"/>
                </a:cubicBezTo>
                <a:cubicBezTo>
                  <a:pt x="8295636" y="12881"/>
                  <a:pt x="8441679" y="10501"/>
                  <a:pt x="8614411" y="0"/>
                </a:cubicBezTo>
                <a:cubicBezTo>
                  <a:pt x="8787143" y="-10501"/>
                  <a:pt x="9102026" y="25959"/>
                  <a:pt x="9277058" y="0"/>
                </a:cubicBezTo>
                <a:cubicBezTo>
                  <a:pt x="9260797" y="131310"/>
                  <a:pt x="9256894" y="251861"/>
                  <a:pt x="9277058" y="461665"/>
                </a:cubicBezTo>
                <a:cubicBezTo>
                  <a:pt x="9097904" y="459699"/>
                  <a:pt x="8889853" y="479060"/>
                  <a:pt x="8614411" y="461665"/>
                </a:cubicBezTo>
                <a:cubicBezTo>
                  <a:pt x="8338969" y="444270"/>
                  <a:pt x="8052184" y="502458"/>
                  <a:pt x="7766223" y="461665"/>
                </a:cubicBezTo>
                <a:cubicBezTo>
                  <a:pt x="7480262" y="420872"/>
                  <a:pt x="7301382" y="490160"/>
                  <a:pt x="7103576" y="461665"/>
                </a:cubicBezTo>
                <a:cubicBezTo>
                  <a:pt x="6905770" y="433170"/>
                  <a:pt x="6805221" y="459733"/>
                  <a:pt x="6719241" y="461665"/>
                </a:cubicBezTo>
                <a:cubicBezTo>
                  <a:pt x="6633262" y="463597"/>
                  <a:pt x="6411221" y="485396"/>
                  <a:pt x="6242135" y="461665"/>
                </a:cubicBezTo>
                <a:cubicBezTo>
                  <a:pt x="6073049" y="437934"/>
                  <a:pt x="5783943" y="467056"/>
                  <a:pt x="5393947" y="461665"/>
                </a:cubicBezTo>
                <a:cubicBezTo>
                  <a:pt x="5003951" y="456274"/>
                  <a:pt x="5055945" y="468494"/>
                  <a:pt x="4731300" y="461665"/>
                </a:cubicBezTo>
                <a:cubicBezTo>
                  <a:pt x="4406655" y="454836"/>
                  <a:pt x="4364668" y="449925"/>
                  <a:pt x="4254194" y="461665"/>
                </a:cubicBezTo>
                <a:cubicBezTo>
                  <a:pt x="4143720" y="473405"/>
                  <a:pt x="3886705" y="468042"/>
                  <a:pt x="3591547" y="461665"/>
                </a:cubicBezTo>
                <a:cubicBezTo>
                  <a:pt x="3296389" y="455288"/>
                  <a:pt x="3291814" y="479965"/>
                  <a:pt x="3207211" y="461665"/>
                </a:cubicBezTo>
                <a:cubicBezTo>
                  <a:pt x="3122608" y="443365"/>
                  <a:pt x="2920604" y="479187"/>
                  <a:pt x="2822876" y="461665"/>
                </a:cubicBezTo>
                <a:cubicBezTo>
                  <a:pt x="2725149" y="444143"/>
                  <a:pt x="2435228" y="475214"/>
                  <a:pt x="2160229" y="461665"/>
                </a:cubicBezTo>
                <a:cubicBezTo>
                  <a:pt x="1885230" y="448116"/>
                  <a:pt x="1919715" y="452399"/>
                  <a:pt x="1683123" y="461665"/>
                </a:cubicBezTo>
                <a:cubicBezTo>
                  <a:pt x="1446531" y="470931"/>
                  <a:pt x="1099820" y="494047"/>
                  <a:pt x="927706" y="461665"/>
                </a:cubicBezTo>
                <a:cubicBezTo>
                  <a:pt x="755592" y="429283"/>
                  <a:pt x="272564" y="485470"/>
                  <a:pt x="0" y="461665"/>
                </a:cubicBezTo>
                <a:cubicBezTo>
                  <a:pt x="10974" y="284554"/>
                  <a:pt x="-513" y="208070"/>
                  <a:pt x="0" y="0"/>
                </a:cubicBezTo>
                <a:close/>
              </a:path>
            </a:pathLst>
          </a:custGeom>
          <a:noFill/>
          <a:ln w="12700"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fr-FR" sz="2400" b="1" u="sng" dirty="0">
                <a:highlight>
                  <a:srgbClr val="00FF00"/>
                </a:highlight>
                <a:latin typeface="HEITI TC MEDIUM" pitchFamily="2" charset="-128"/>
                <a:ea typeface="HEITI TC MEDIUM" pitchFamily="2" charset="-128"/>
              </a:rPr>
              <a:t>Quelles sont les principales étapes d</a:t>
            </a:r>
            <a:r>
              <a:rPr lang="fr-FR" sz="2400" b="1" u="sng" dirty="0">
                <a:highlight>
                  <a:srgbClr val="00FF00"/>
                </a:highlight>
                <a:ea typeface="HEITI TC MEDIUM" pitchFamily="2" charset="-128"/>
              </a:rPr>
              <a:t>’</a:t>
            </a:r>
            <a:r>
              <a:rPr lang="fr-FR" sz="2400" b="1" u="sng" dirty="0">
                <a:highlight>
                  <a:srgbClr val="00FF00"/>
                </a:highlight>
                <a:latin typeface="HEITI TC MEDIUM" pitchFamily="2" charset="-128"/>
                <a:ea typeface="HEITI TC MEDIUM" pitchFamily="2" charset="-128"/>
              </a:rPr>
              <a:t>un cycle viral ?</a:t>
            </a:r>
            <a:endParaRPr lang="fr-FR" sz="2400" dirty="0">
              <a:highlight>
                <a:srgbClr val="00FF00"/>
              </a:highlight>
              <a:latin typeface="Heiti TC Medium" pitchFamily="2" charset="-128"/>
              <a:ea typeface="Heiti TC Medium" pitchFamily="2" charset="-128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F073052-0D19-1039-9D60-F0BF0D6F3733}"/>
              </a:ext>
            </a:extLst>
          </p:cNvPr>
          <p:cNvSpPr txBox="1"/>
          <p:nvPr/>
        </p:nvSpPr>
        <p:spPr>
          <a:xfrm>
            <a:off x="734095" y="2117243"/>
            <a:ext cx="80364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fr-FR" sz="2400" b="1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Entrée</a:t>
            </a:r>
            <a:r>
              <a:rPr lang="fr-FR" sz="2400" dirty="0">
                <a:latin typeface="Heiti TC Medium" pitchFamily="2" charset="-128"/>
                <a:ea typeface="Heiti TC Medium" pitchFamily="2" charset="-128"/>
              </a:rPr>
              <a:t> (adsorption ou fusion)</a:t>
            </a:r>
          </a:p>
          <a:p>
            <a:pPr marL="342900" indent="-342900">
              <a:buAutoNum type="arabicPeriod"/>
            </a:pPr>
            <a:r>
              <a:rPr lang="fr-FR" sz="2400" b="1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Décapsidation</a:t>
            </a:r>
            <a:r>
              <a:rPr lang="fr-FR" sz="2400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 </a:t>
            </a:r>
          </a:p>
          <a:p>
            <a:pPr marL="342900" indent="-342900">
              <a:buAutoNum type="arabicPeriod"/>
            </a:pPr>
            <a:r>
              <a:rPr lang="fr-FR" sz="2400" b="1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Synthèse</a:t>
            </a:r>
            <a:r>
              <a:rPr lang="fr-FR" sz="2400" dirty="0">
                <a:latin typeface="Heiti TC Medium" pitchFamily="2" charset="-128"/>
                <a:ea typeface="Heiti TC Medium" pitchFamily="2" charset="-128"/>
              </a:rPr>
              <a:t> (protéines, génome)</a:t>
            </a:r>
          </a:p>
          <a:p>
            <a:pPr marL="342900" indent="-342900">
              <a:buAutoNum type="arabicPeriod"/>
            </a:pPr>
            <a:r>
              <a:rPr lang="fr-FR" sz="2400" b="1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Assemblage</a:t>
            </a:r>
            <a:r>
              <a:rPr lang="fr-FR" sz="2400" dirty="0">
                <a:latin typeface="Heiti TC Medium" pitchFamily="2" charset="-128"/>
                <a:ea typeface="Heiti TC Medium" pitchFamily="2" charset="-128"/>
              </a:rPr>
              <a:t> (= encapsidation)</a:t>
            </a:r>
          </a:p>
          <a:p>
            <a:pPr marL="342900" indent="-342900">
              <a:buAutoNum type="arabicPeriod"/>
            </a:pPr>
            <a:r>
              <a:rPr lang="fr-FR" sz="2400" b="1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Libération</a:t>
            </a:r>
            <a:r>
              <a:rPr lang="fr-FR" sz="2400" dirty="0">
                <a:latin typeface="Heiti TC Medium" pitchFamily="2" charset="-128"/>
                <a:ea typeface="Heiti TC Medium" pitchFamily="2" charset="-128"/>
              </a:rPr>
              <a:t> de la nouvelle particule virale (lyse ou bourgeonnement)</a:t>
            </a:r>
          </a:p>
        </p:txBody>
      </p:sp>
      <p:sp>
        <p:nvSpPr>
          <p:cNvPr id="13" name="Flèche courbée vers la droite 12">
            <a:extLst>
              <a:ext uri="{FF2B5EF4-FFF2-40B4-BE49-F238E27FC236}">
                <a16:creationId xmlns:a16="http://schemas.microsoft.com/office/drawing/2014/main" id="{513F98F8-B7E2-E3C3-FFEB-86C82D004A25}"/>
              </a:ext>
            </a:extLst>
          </p:cNvPr>
          <p:cNvSpPr/>
          <p:nvPr/>
        </p:nvSpPr>
        <p:spPr>
          <a:xfrm rot="10623725">
            <a:off x="8823095" y="2138509"/>
            <a:ext cx="883071" cy="2074580"/>
          </a:xfrm>
          <a:prstGeom prst="curvedRightArrow">
            <a:avLst/>
          </a:prstGeom>
          <a:gradFill>
            <a:gsLst>
              <a:gs pos="0">
                <a:srgbClr val="FF0000"/>
              </a:gs>
              <a:gs pos="37000">
                <a:srgbClr val="BF22E9"/>
              </a:gs>
              <a:gs pos="62000">
                <a:srgbClr val="8006EA"/>
              </a:gs>
              <a:gs pos="99000">
                <a:srgbClr val="0B3D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81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5A50BA1-A950-B0E9-960F-8F5E4197D0FB}"/>
              </a:ext>
            </a:extLst>
          </p:cNvPr>
          <p:cNvSpPr txBox="1"/>
          <p:nvPr/>
        </p:nvSpPr>
        <p:spPr>
          <a:xfrm>
            <a:off x="2309928" y="1025175"/>
            <a:ext cx="7572144" cy="4524315"/>
          </a:xfrm>
          <a:custGeom>
            <a:avLst/>
            <a:gdLst>
              <a:gd name="connsiteX0" fmla="*/ 0 w 7572144"/>
              <a:gd name="connsiteY0" fmla="*/ 0 h 4524315"/>
              <a:gd name="connsiteX1" fmla="*/ 506751 w 7572144"/>
              <a:gd name="connsiteY1" fmla="*/ 0 h 4524315"/>
              <a:gd name="connsiteX2" fmla="*/ 862059 w 7572144"/>
              <a:gd name="connsiteY2" fmla="*/ 0 h 4524315"/>
              <a:gd name="connsiteX3" fmla="*/ 1595975 w 7572144"/>
              <a:gd name="connsiteY3" fmla="*/ 0 h 4524315"/>
              <a:gd name="connsiteX4" fmla="*/ 2102726 w 7572144"/>
              <a:gd name="connsiteY4" fmla="*/ 0 h 4524315"/>
              <a:gd name="connsiteX5" fmla="*/ 2609477 w 7572144"/>
              <a:gd name="connsiteY5" fmla="*/ 0 h 4524315"/>
              <a:gd name="connsiteX6" fmla="*/ 3343393 w 7572144"/>
              <a:gd name="connsiteY6" fmla="*/ 0 h 4524315"/>
              <a:gd name="connsiteX7" fmla="*/ 3774423 w 7572144"/>
              <a:gd name="connsiteY7" fmla="*/ 0 h 4524315"/>
              <a:gd name="connsiteX8" fmla="*/ 4508338 w 7572144"/>
              <a:gd name="connsiteY8" fmla="*/ 0 h 4524315"/>
              <a:gd name="connsiteX9" fmla="*/ 5242254 w 7572144"/>
              <a:gd name="connsiteY9" fmla="*/ 0 h 4524315"/>
              <a:gd name="connsiteX10" fmla="*/ 5824726 w 7572144"/>
              <a:gd name="connsiteY10" fmla="*/ 0 h 4524315"/>
              <a:gd name="connsiteX11" fmla="*/ 6558642 w 7572144"/>
              <a:gd name="connsiteY11" fmla="*/ 0 h 4524315"/>
              <a:gd name="connsiteX12" fmla="*/ 7065393 w 7572144"/>
              <a:gd name="connsiteY12" fmla="*/ 0 h 4524315"/>
              <a:gd name="connsiteX13" fmla="*/ 7572144 w 7572144"/>
              <a:gd name="connsiteY13" fmla="*/ 0 h 4524315"/>
              <a:gd name="connsiteX14" fmla="*/ 7572144 w 7572144"/>
              <a:gd name="connsiteY14" fmla="*/ 610783 h 4524315"/>
              <a:gd name="connsiteX15" fmla="*/ 7572144 w 7572144"/>
              <a:gd name="connsiteY15" fmla="*/ 1176322 h 4524315"/>
              <a:gd name="connsiteX16" fmla="*/ 7572144 w 7572144"/>
              <a:gd name="connsiteY16" fmla="*/ 1741861 h 4524315"/>
              <a:gd name="connsiteX17" fmla="*/ 7572144 w 7572144"/>
              <a:gd name="connsiteY17" fmla="*/ 2352644 h 4524315"/>
              <a:gd name="connsiteX18" fmla="*/ 7572144 w 7572144"/>
              <a:gd name="connsiteY18" fmla="*/ 2963426 h 4524315"/>
              <a:gd name="connsiteX19" fmla="*/ 7572144 w 7572144"/>
              <a:gd name="connsiteY19" fmla="*/ 3574209 h 4524315"/>
              <a:gd name="connsiteX20" fmla="*/ 7572144 w 7572144"/>
              <a:gd name="connsiteY20" fmla="*/ 4004019 h 4524315"/>
              <a:gd name="connsiteX21" fmla="*/ 7572144 w 7572144"/>
              <a:gd name="connsiteY21" fmla="*/ 4524315 h 4524315"/>
              <a:gd name="connsiteX22" fmla="*/ 6913950 w 7572144"/>
              <a:gd name="connsiteY22" fmla="*/ 4524315 h 4524315"/>
              <a:gd name="connsiteX23" fmla="*/ 6482920 w 7572144"/>
              <a:gd name="connsiteY23" fmla="*/ 4524315 h 4524315"/>
              <a:gd name="connsiteX24" fmla="*/ 5900448 w 7572144"/>
              <a:gd name="connsiteY24" fmla="*/ 4524315 h 4524315"/>
              <a:gd name="connsiteX25" fmla="*/ 5545139 w 7572144"/>
              <a:gd name="connsiteY25" fmla="*/ 4524315 h 4524315"/>
              <a:gd name="connsiteX26" fmla="*/ 5189831 w 7572144"/>
              <a:gd name="connsiteY26" fmla="*/ 4524315 h 4524315"/>
              <a:gd name="connsiteX27" fmla="*/ 4607358 w 7572144"/>
              <a:gd name="connsiteY27" fmla="*/ 4524315 h 4524315"/>
              <a:gd name="connsiteX28" fmla="*/ 4176329 w 7572144"/>
              <a:gd name="connsiteY28" fmla="*/ 4524315 h 4524315"/>
              <a:gd name="connsiteX29" fmla="*/ 3518135 w 7572144"/>
              <a:gd name="connsiteY29" fmla="*/ 4524315 h 4524315"/>
              <a:gd name="connsiteX30" fmla="*/ 3087105 w 7572144"/>
              <a:gd name="connsiteY30" fmla="*/ 4524315 h 4524315"/>
              <a:gd name="connsiteX31" fmla="*/ 2428911 w 7572144"/>
              <a:gd name="connsiteY31" fmla="*/ 4524315 h 4524315"/>
              <a:gd name="connsiteX32" fmla="*/ 2073603 w 7572144"/>
              <a:gd name="connsiteY32" fmla="*/ 4524315 h 4524315"/>
              <a:gd name="connsiteX33" fmla="*/ 1415408 w 7572144"/>
              <a:gd name="connsiteY33" fmla="*/ 4524315 h 4524315"/>
              <a:gd name="connsiteX34" fmla="*/ 984379 w 7572144"/>
              <a:gd name="connsiteY34" fmla="*/ 4524315 h 4524315"/>
              <a:gd name="connsiteX35" fmla="*/ 629070 w 7572144"/>
              <a:gd name="connsiteY35" fmla="*/ 4524315 h 4524315"/>
              <a:gd name="connsiteX36" fmla="*/ 0 w 7572144"/>
              <a:gd name="connsiteY36" fmla="*/ 4524315 h 4524315"/>
              <a:gd name="connsiteX37" fmla="*/ 0 w 7572144"/>
              <a:gd name="connsiteY37" fmla="*/ 3913532 h 4524315"/>
              <a:gd name="connsiteX38" fmla="*/ 0 w 7572144"/>
              <a:gd name="connsiteY38" fmla="*/ 3438479 h 4524315"/>
              <a:gd name="connsiteX39" fmla="*/ 0 w 7572144"/>
              <a:gd name="connsiteY39" fmla="*/ 3008669 h 4524315"/>
              <a:gd name="connsiteX40" fmla="*/ 0 w 7572144"/>
              <a:gd name="connsiteY40" fmla="*/ 2578860 h 4524315"/>
              <a:gd name="connsiteX41" fmla="*/ 0 w 7572144"/>
              <a:gd name="connsiteY41" fmla="*/ 1968077 h 4524315"/>
              <a:gd name="connsiteX42" fmla="*/ 0 w 7572144"/>
              <a:gd name="connsiteY42" fmla="*/ 1538267 h 4524315"/>
              <a:gd name="connsiteX43" fmla="*/ 0 w 7572144"/>
              <a:gd name="connsiteY43" fmla="*/ 972728 h 4524315"/>
              <a:gd name="connsiteX44" fmla="*/ 0 w 7572144"/>
              <a:gd name="connsiteY44" fmla="*/ 497675 h 4524315"/>
              <a:gd name="connsiteX45" fmla="*/ 0 w 7572144"/>
              <a:gd name="connsiteY45" fmla="*/ 0 h 4524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7572144" h="4524315" extrusionOk="0">
                <a:moveTo>
                  <a:pt x="0" y="0"/>
                </a:moveTo>
                <a:cubicBezTo>
                  <a:pt x="170151" y="-32931"/>
                  <a:pt x="279424" y="45694"/>
                  <a:pt x="506751" y="0"/>
                </a:cubicBezTo>
                <a:cubicBezTo>
                  <a:pt x="734078" y="-45694"/>
                  <a:pt x="761333" y="15129"/>
                  <a:pt x="862059" y="0"/>
                </a:cubicBezTo>
                <a:cubicBezTo>
                  <a:pt x="962785" y="-15129"/>
                  <a:pt x="1282255" y="41145"/>
                  <a:pt x="1595975" y="0"/>
                </a:cubicBezTo>
                <a:cubicBezTo>
                  <a:pt x="1909695" y="-41145"/>
                  <a:pt x="1948001" y="48042"/>
                  <a:pt x="2102726" y="0"/>
                </a:cubicBezTo>
                <a:cubicBezTo>
                  <a:pt x="2257451" y="-48042"/>
                  <a:pt x="2420938" y="51153"/>
                  <a:pt x="2609477" y="0"/>
                </a:cubicBezTo>
                <a:cubicBezTo>
                  <a:pt x="2798016" y="-51153"/>
                  <a:pt x="3033018" y="22980"/>
                  <a:pt x="3343393" y="0"/>
                </a:cubicBezTo>
                <a:cubicBezTo>
                  <a:pt x="3653768" y="-22980"/>
                  <a:pt x="3581369" y="35198"/>
                  <a:pt x="3774423" y="0"/>
                </a:cubicBezTo>
                <a:cubicBezTo>
                  <a:pt x="3967477" y="-35198"/>
                  <a:pt x="4197738" y="24706"/>
                  <a:pt x="4508338" y="0"/>
                </a:cubicBezTo>
                <a:cubicBezTo>
                  <a:pt x="4818938" y="-24706"/>
                  <a:pt x="5090612" y="40601"/>
                  <a:pt x="5242254" y="0"/>
                </a:cubicBezTo>
                <a:cubicBezTo>
                  <a:pt x="5393896" y="-40601"/>
                  <a:pt x="5693936" y="24880"/>
                  <a:pt x="5824726" y="0"/>
                </a:cubicBezTo>
                <a:cubicBezTo>
                  <a:pt x="5955516" y="-24880"/>
                  <a:pt x="6208780" y="27956"/>
                  <a:pt x="6558642" y="0"/>
                </a:cubicBezTo>
                <a:cubicBezTo>
                  <a:pt x="6908504" y="-27956"/>
                  <a:pt x="6898394" y="31952"/>
                  <a:pt x="7065393" y="0"/>
                </a:cubicBezTo>
                <a:cubicBezTo>
                  <a:pt x="7232392" y="-31952"/>
                  <a:pt x="7448255" y="9352"/>
                  <a:pt x="7572144" y="0"/>
                </a:cubicBezTo>
                <a:cubicBezTo>
                  <a:pt x="7573712" y="224752"/>
                  <a:pt x="7524718" y="417656"/>
                  <a:pt x="7572144" y="610783"/>
                </a:cubicBezTo>
                <a:cubicBezTo>
                  <a:pt x="7619570" y="803910"/>
                  <a:pt x="7536607" y="940228"/>
                  <a:pt x="7572144" y="1176322"/>
                </a:cubicBezTo>
                <a:cubicBezTo>
                  <a:pt x="7607681" y="1412416"/>
                  <a:pt x="7515100" y="1557341"/>
                  <a:pt x="7572144" y="1741861"/>
                </a:cubicBezTo>
                <a:cubicBezTo>
                  <a:pt x="7629188" y="1926381"/>
                  <a:pt x="7500565" y="2056529"/>
                  <a:pt x="7572144" y="2352644"/>
                </a:cubicBezTo>
                <a:cubicBezTo>
                  <a:pt x="7643723" y="2648759"/>
                  <a:pt x="7542579" y="2723384"/>
                  <a:pt x="7572144" y="2963426"/>
                </a:cubicBezTo>
                <a:cubicBezTo>
                  <a:pt x="7601709" y="3203468"/>
                  <a:pt x="7514484" y="3448131"/>
                  <a:pt x="7572144" y="3574209"/>
                </a:cubicBezTo>
                <a:cubicBezTo>
                  <a:pt x="7629804" y="3700287"/>
                  <a:pt x="7552625" y="3870429"/>
                  <a:pt x="7572144" y="4004019"/>
                </a:cubicBezTo>
                <a:cubicBezTo>
                  <a:pt x="7591663" y="4137609"/>
                  <a:pt x="7571338" y="4283069"/>
                  <a:pt x="7572144" y="4524315"/>
                </a:cubicBezTo>
                <a:cubicBezTo>
                  <a:pt x="7363996" y="4544182"/>
                  <a:pt x="7233001" y="4450301"/>
                  <a:pt x="6913950" y="4524315"/>
                </a:cubicBezTo>
                <a:cubicBezTo>
                  <a:pt x="6594899" y="4598329"/>
                  <a:pt x="6649596" y="4513294"/>
                  <a:pt x="6482920" y="4524315"/>
                </a:cubicBezTo>
                <a:cubicBezTo>
                  <a:pt x="6316244" y="4535336"/>
                  <a:pt x="6044678" y="4498251"/>
                  <a:pt x="5900448" y="4524315"/>
                </a:cubicBezTo>
                <a:cubicBezTo>
                  <a:pt x="5756218" y="4550379"/>
                  <a:pt x="5720084" y="4493546"/>
                  <a:pt x="5545139" y="4524315"/>
                </a:cubicBezTo>
                <a:cubicBezTo>
                  <a:pt x="5370194" y="4555084"/>
                  <a:pt x="5345691" y="4482648"/>
                  <a:pt x="5189831" y="4524315"/>
                </a:cubicBezTo>
                <a:cubicBezTo>
                  <a:pt x="5033971" y="4565982"/>
                  <a:pt x="4878365" y="4489517"/>
                  <a:pt x="4607358" y="4524315"/>
                </a:cubicBezTo>
                <a:cubicBezTo>
                  <a:pt x="4336351" y="4559113"/>
                  <a:pt x="4316048" y="4521047"/>
                  <a:pt x="4176329" y="4524315"/>
                </a:cubicBezTo>
                <a:cubicBezTo>
                  <a:pt x="4036610" y="4527583"/>
                  <a:pt x="3675534" y="4449783"/>
                  <a:pt x="3518135" y="4524315"/>
                </a:cubicBezTo>
                <a:cubicBezTo>
                  <a:pt x="3360736" y="4598847"/>
                  <a:pt x="3268234" y="4492112"/>
                  <a:pt x="3087105" y="4524315"/>
                </a:cubicBezTo>
                <a:cubicBezTo>
                  <a:pt x="2905976" y="4556518"/>
                  <a:pt x="2593073" y="4454315"/>
                  <a:pt x="2428911" y="4524315"/>
                </a:cubicBezTo>
                <a:cubicBezTo>
                  <a:pt x="2264749" y="4594315"/>
                  <a:pt x="2190255" y="4495405"/>
                  <a:pt x="2073603" y="4524315"/>
                </a:cubicBezTo>
                <a:cubicBezTo>
                  <a:pt x="1956951" y="4553225"/>
                  <a:pt x="1656842" y="4487061"/>
                  <a:pt x="1415408" y="4524315"/>
                </a:cubicBezTo>
                <a:cubicBezTo>
                  <a:pt x="1173975" y="4561569"/>
                  <a:pt x="1186012" y="4493968"/>
                  <a:pt x="984379" y="4524315"/>
                </a:cubicBezTo>
                <a:cubicBezTo>
                  <a:pt x="782746" y="4554662"/>
                  <a:pt x="764432" y="4523349"/>
                  <a:pt x="629070" y="4524315"/>
                </a:cubicBezTo>
                <a:cubicBezTo>
                  <a:pt x="493708" y="4525281"/>
                  <a:pt x="133964" y="4495368"/>
                  <a:pt x="0" y="4524315"/>
                </a:cubicBezTo>
                <a:cubicBezTo>
                  <a:pt x="-68568" y="4344083"/>
                  <a:pt x="43778" y="4115294"/>
                  <a:pt x="0" y="3913532"/>
                </a:cubicBezTo>
                <a:cubicBezTo>
                  <a:pt x="-43778" y="3711770"/>
                  <a:pt x="33624" y="3614869"/>
                  <a:pt x="0" y="3438479"/>
                </a:cubicBezTo>
                <a:cubicBezTo>
                  <a:pt x="-33624" y="3262089"/>
                  <a:pt x="5583" y="3142347"/>
                  <a:pt x="0" y="3008669"/>
                </a:cubicBezTo>
                <a:cubicBezTo>
                  <a:pt x="-5583" y="2874991"/>
                  <a:pt x="24907" y="2728628"/>
                  <a:pt x="0" y="2578860"/>
                </a:cubicBezTo>
                <a:cubicBezTo>
                  <a:pt x="-24907" y="2429092"/>
                  <a:pt x="2855" y="2134924"/>
                  <a:pt x="0" y="1968077"/>
                </a:cubicBezTo>
                <a:cubicBezTo>
                  <a:pt x="-2855" y="1801230"/>
                  <a:pt x="36130" y="1670887"/>
                  <a:pt x="0" y="1538267"/>
                </a:cubicBezTo>
                <a:cubicBezTo>
                  <a:pt x="-36130" y="1405647"/>
                  <a:pt x="61416" y="1163411"/>
                  <a:pt x="0" y="972728"/>
                </a:cubicBezTo>
                <a:cubicBezTo>
                  <a:pt x="-61416" y="782045"/>
                  <a:pt x="27999" y="638550"/>
                  <a:pt x="0" y="497675"/>
                </a:cubicBezTo>
                <a:cubicBezTo>
                  <a:pt x="-27999" y="356800"/>
                  <a:pt x="2202" y="231456"/>
                  <a:pt x="0" y="0"/>
                </a:cubicBezTo>
                <a:close/>
              </a:path>
            </a:pathLst>
          </a:custGeom>
          <a:noFill/>
          <a:ln w="12700">
            <a:solidFill>
              <a:srgbClr val="0B3DFF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9600" u="sng" dirty="0">
                <a:solidFill>
                  <a:srgbClr val="0B3DFF"/>
                </a:solidFill>
                <a:latin typeface="Desdemona" pitchFamily="82" charset="77"/>
              </a:rPr>
              <a:t>Histoire naturelle de l’infection</a:t>
            </a:r>
          </a:p>
        </p:txBody>
      </p:sp>
    </p:spTree>
    <p:extLst>
      <p:ext uri="{BB962C8B-B14F-4D97-AF65-F5344CB8AC3E}">
        <p14:creationId xmlns:p14="http://schemas.microsoft.com/office/powerpoint/2010/main" val="23968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5"/>
    </mc:Choice>
    <mc:Fallback xmlns="">
      <p:transition spd="slow" advTm="341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INTRODUCTION À LA VIROLOGIE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HISTOIRE NATURELLE DE L’INFECTION: Généralités</a:t>
            </a:r>
          </a:p>
        </p:txBody>
      </p:sp>
      <p:pic>
        <p:nvPicPr>
          <p:cNvPr id="17" name="Image 16">
            <a:extLst>
              <a:ext uri="{FF2B5EF4-FFF2-40B4-BE49-F238E27FC236}">
                <a16:creationId xmlns:a16="http://schemas.microsoft.com/office/drawing/2014/main" id="{15613A6A-4E1F-5C31-EF74-3B010BFEE3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881" y="186150"/>
            <a:ext cx="7370025" cy="5545761"/>
          </a:xfrm>
          <a:prstGeom prst="rect">
            <a:avLst/>
          </a:prstGeom>
          <a:ln w="12700">
            <a:solidFill>
              <a:srgbClr val="FF0000"/>
            </a:solidFill>
          </a:ln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A4C51533-87DD-9935-2FC8-2A49729AB01E}"/>
              </a:ext>
            </a:extLst>
          </p:cNvPr>
          <p:cNvSpPr txBox="1"/>
          <p:nvPr/>
        </p:nvSpPr>
        <p:spPr>
          <a:xfrm>
            <a:off x="8345510" y="1957589"/>
            <a:ext cx="3406609" cy="2031325"/>
          </a:xfrm>
          <a:custGeom>
            <a:avLst/>
            <a:gdLst>
              <a:gd name="connsiteX0" fmla="*/ 0 w 3406609"/>
              <a:gd name="connsiteY0" fmla="*/ 0 h 2031325"/>
              <a:gd name="connsiteX1" fmla="*/ 3406609 w 3406609"/>
              <a:gd name="connsiteY1" fmla="*/ 0 h 2031325"/>
              <a:gd name="connsiteX2" fmla="*/ 3406609 w 3406609"/>
              <a:gd name="connsiteY2" fmla="*/ 2031325 h 2031325"/>
              <a:gd name="connsiteX3" fmla="*/ 0 w 3406609"/>
              <a:gd name="connsiteY3" fmla="*/ 2031325 h 2031325"/>
              <a:gd name="connsiteX4" fmla="*/ 0 w 3406609"/>
              <a:gd name="connsiteY4" fmla="*/ 0 h 203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6609" h="2031325" extrusionOk="0">
                <a:moveTo>
                  <a:pt x="0" y="0"/>
                </a:moveTo>
                <a:cubicBezTo>
                  <a:pt x="1534750" y="118645"/>
                  <a:pt x="2103100" y="116012"/>
                  <a:pt x="3406609" y="0"/>
                </a:cubicBezTo>
                <a:cubicBezTo>
                  <a:pt x="3273727" y="349898"/>
                  <a:pt x="3491560" y="1319597"/>
                  <a:pt x="3406609" y="2031325"/>
                </a:cubicBezTo>
                <a:cubicBezTo>
                  <a:pt x="2620263" y="2165925"/>
                  <a:pt x="1090582" y="1874129"/>
                  <a:pt x="0" y="2031325"/>
                </a:cubicBezTo>
                <a:cubicBezTo>
                  <a:pt x="-20187" y="1074938"/>
                  <a:pt x="-152480" y="690292"/>
                  <a:pt x="0" y="0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endParaRPr lang="fr-FR" dirty="0">
              <a:latin typeface="Heiti TC Medium" pitchFamily="2" charset="-128"/>
              <a:ea typeface="Heiti TC Medium" pitchFamily="2" charset="-128"/>
            </a:endParaRPr>
          </a:p>
          <a:p>
            <a:r>
              <a:rPr lang="fr-FR" b="1" u="sng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Nb:</a:t>
            </a:r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 multiplication du virus dans l</a:t>
            </a:r>
            <a:r>
              <a:rPr lang="fr-FR" dirty="0">
                <a:solidFill>
                  <a:srgbClr val="FF0000"/>
                </a:solidFill>
                <a:ea typeface="Heiti TC Medium" pitchFamily="2" charset="-128"/>
              </a:rPr>
              <a:t>’</a:t>
            </a:r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organisme pas systématiquement associée à une symptomatologie clinique (virus des hépatites)</a:t>
            </a:r>
          </a:p>
          <a:p>
            <a:endParaRPr lang="fr-FR" dirty="0">
              <a:latin typeface="Heiti TC Medium" pitchFamily="2" charset="-128"/>
              <a:ea typeface="Heiti TC Medium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52794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INTRODUCTION À LA VIROLOGIE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HISTOIRE NATURELLE DE L’INFECTION: Portes d’entrée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A4C51533-87DD-9935-2FC8-2A49729AB01E}"/>
              </a:ext>
            </a:extLst>
          </p:cNvPr>
          <p:cNvSpPr txBox="1"/>
          <p:nvPr/>
        </p:nvSpPr>
        <p:spPr>
          <a:xfrm>
            <a:off x="746975" y="911389"/>
            <a:ext cx="9440214" cy="2031325"/>
          </a:xfrm>
          <a:custGeom>
            <a:avLst/>
            <a:gdLst>
              <a:gd name="connsiteX0" fmla="*/ 0 w 9440214"/>
              <a:gd name="connsiteY0" fmla="*/ 0 h 2031325"/>
              <a:gd name="connsiteX1" fmla="*/ 9440214 w 9440214"/>
              <a:gd name="connsiteY1" fmla="*/ 0 h 2031325"/>
              <a:gd name="connsiteX2" fmla="*/ 9440214 w 9440214"/>
              <a:gd name="connsiteY2" fmla="*/ 2031325 h 2031325"/>
              <a:gd name="connsiteX3" fmla="*/ 0 w 9440214"/>
              <a:gd name="connsiteY3" fmla="*/ 2031325 h 2031325"/>
              <a:gd name="connsiteX4" fmla="*/ 0 w 9440214"/>
              <a:gd name="connsiteY4" fmla="*/ 0 h 203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40214" h="2031325" extrusionOk="0">
                <a:moveTo>
                  <a:pt x="0" y="0"/>
                </a:moveTo>
                <a:cubicBezTo>
                  <a:pt x="2226011" y="118645"/>
                  <a:pt x="7139433" y="116012"/>
                  <a:pt x="9440214" y="0"/>
                </a:cubicBezTo>
                <a:cubicBezTo>
                  <a:pt x="9307332" y="349898"/>
                  <a:pt x="9525165" y="1319597"/>
                  <a:pt x="9440214" y="2031325"/>
                </a:cubicBezTo>
                <a:cubicBezTo>
                  <a:pt x="6471940" y="2165925"/>
                  <a:pt x="4461539" y="1874129"/>
                  <a:pt x="0" y="2031325"/>
                </a:cubicBezTo>
                <a:cubicBezTo>
                  <a:pt x="-20187" y="1074938"/>
                  <a:pt x="-152480" y="690292"/>
                  <a:pt x="0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endParaRPr lang="fr-FR" dirty="0">
              <a:latin typeface="Heiti TC Medium" pitchFamily="2" charset="-128"/>
              <a:ea typeface="Heiti TC Medium" pitchFamily="2" charset="-128"/>
            </a:endParaRPr>
          </a:p>
          <a:p>
            <a:r>
              <a:rPr lang="fr-FR" b="1" dirty="0">
                <a:highlight>
                  <a:srgbClr val="FF00FF"/>
                </a:highlight>
                <a:latin typeface="Heiti TC Medium" pitchFamily="2" charset="-128"/>
                <a:ea typeface="Heiti TC Medium" pitchFamily="2" charset="-128"/>
              </a:rPr>
              <a:t>Portes d</a:t>
            </a:r>
            <a:r>
              <a:rPr lang="fr-FR" b="1" dirty="0">
                <a:highlight>
                  <a:srgbClr val="FF00FF"/>
                </a:highlight>
                <a:ea typeface="Heiti TC Medium" pitchFamily="2" charset="-128"/>
              </a:rPr>
              <a:t>’</a:t>
            </a:r>
            <a:r>
              <a:rPr lang="fr-FR" b="1" dirty="0">
                <a:highlight>
                  <a:srgbClr val="FF00FF"/>
                </a:highlight>
                <a:latin typeface="Heiti TC Medium" pitchFamily="2" charset="-128"/>
                <a:ea typeface="Heiti TC Medium" pitchFamily="2" charset="-128"/>
              </a:rPr>
              <a:t>entrée: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 </a:t>
            </a:r>
          </a:p>
          <a:p>
            <a:endParaRPr lang="fr-FR" dirty="0">
              <a:latin typeface="Heiti TC Medium" pitchFamily="2" charset="-128"/>
              <a:ea typeface="Heiti TC Medium" pitchFamily="2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u="sng" dirty="0">
                <a:solidFill>
                  <a:srgbClr val="00B050"/>
                </a:solidFill>
                <a:latin typeface="Heiti TC Medium" pitchFamily="2" charset="-128"/>
                <a:ea typeface="Heiti TC Medium" pitchFamily="2" charset="-128"/>
              </a:rPr>
              <a:t>Muqueuses</a:t>
            </a:r>
            <a:r>
              <a:rPr lang="fr-FR" dirty="0">
                <a:solidFill>
                  <a:srgbClr val="00B050"/>
                </a:solidFill>
                <a:latin typeface="Heiti TC Medium" pitchFamily="2" charset="-128"/>
                <a:ea typeface="Heiti TC Medium" pitchFamily="2" charset="-128"/>
              </a:rPr>
              <a:t> en contact avec l</a:t>
            </a:r>
            <a:r>
              <a:rPr lang="fr-FR" dirty="0">
                <a:solidFill>
                  <a:srgbClr val="00B050"/>
                </a:solidFill>
                <a:ea typeface="Heiti TC Medium" pitchFamily="2" charset="-128"/>
              </a:rPr>
              <a:t>’</a:t>
            </a:r>
            <a:r>
              <a:rPr lang="fr-FR" dirty="0">
                <a:solidFill>
                  <a:srgbClr val="00B050"/>
                </a:solidFill>
                <a:latin typeface="Heiti TC Medium" pitchFamily="2" charset="-128"/>
                <a:ea typeface="Heiti TC Medium" pitchFamily="2" charset="-128"/>
              </a:rPr>
              <a:t>environnement = principales portes d</a:t>
            </a:r>
            <a:r>
              <a:rPr lang="fr-FR" dirty="0">
                <a:solidFill>
                  <a:srgbClr val="00B050"/>
                </a:solidFill>
                <a:ea typeface="Heiti TC Medium" pitchFamily="2" charset="-128"/>
              </a:rPr>
              <a:t>’</a:t>
            </a:r>
            <a:r>
              <a:rPr lang="fr-FR" dirty="0">
                <a:solidFill>
                  <a:srgbClr val="00B050"/>
                </a:solidFill>
                <a:latin typeface="Heiti TC Medium" pitchFamily="2" charset="-128"/>
                <a:ea typeface="Heiti TC Medium" pitchFamily="2" charset="-128"/>
              </a:rPr>
              <a:t>entrée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u="sng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Epiderme</a:t>
            </a:r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 </a:t>
            </a:r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= cellules mortes kératinisées en surface  </a:t>
            </a:r>
            <a:r>
              <a:rPr lang="fr-FR" strike="sngStrike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entrée</a:t>
            </a:r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 (sauf si abrasion, coupure, piqure, intrusion iatrogène)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>
              <a:latin typeface="Heiti TC Medium" pitchFamily="2" charset="-128"/>
              <a:ea typeface="Heiti TC Medium" pitchFamily="2" charset="-128"/>
              <a:sym typeface="Wingdings" pitchFamily="2" charset="2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7A7FF8F-4D8A-7879-5A7F-3428EFD84782}"/>
              </a:ext>
            </a:extLst>
          </p:cNvPr>
          <p:cNvSpPr txBox="1"/>
          <p:nvPr/>
        </p:nvSpPr>
        <p:spPr>
          <a:xfrm>
            <a:off x="746975" y="3570597"/>
            <a:ext cx="6362163" cy="646331"/>
          </a:xfrm>
          <a:custGeom>
            <a:avLst/>
            <a:gdLst>
              <a:gd name="connsiteX0" fmla="*/ 0 w 6362163"/>
              <a:gd name="connsiteY0" fmla="*/ 0 h 646331"/>
              <a:gd name="connsiteX1" fmla="*/ 6362163 w 6362163"/>
              <a:gd name="connsiteY1" fmla="*/ 0 h 646331"/>
              <a:gd name="connsiteX2" fmla="*/ 6362163 w 6362163"/>
              <a:gd name="connsiteY2" fmla="*/ 646331 h 646331"/>
              <a:gd name="connsiteX3" fmla="*/ 0 w 6362163"/>
              <a:gd name="connsiteY3" fmla="*/ 646331 h 646331"/>
              <a:gd name="connsiteX4" fmla="*/ 0 w 6362163"/>
              <a:gd name="connsiteY4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62163" h="646331" extrusionOk="0">
                <a:moveTo>
                  <a:pt x="0" y="0"/>
                </a:moveTo>
                <a:cubicBezTo>
                  <a:pt x="3046359" y="118645"/>
                  <a:pt x="3483006" y="116012"/>
                  <a:pt x="6362163" y="0"/>
                </a:cubicBezTo>
                <a:cubicBezTo>
                  <a:pt x="6314429" y="166119"/>
                  <a:pt x="6401653" y="543217"/>
                  <a:pt x="6362163" y="646331"/>
                </a:cubicBezTo>
                <a:cubicBezTo>
                  <a:pt x="3877010" y="780931"/>
                  <a:pt x="3072171" y="489135"/>
                  <a:pt x="0" y="646331"/>
                </a:cubicBezTo>
                <a:cubicBezTo>
                  <a:pt x="44741" y="534667"/>
                  <a:pt x="-25823" y="189070"/>
                  <a:pt x="0" y="0"/>
                </a:cubicBezTo>
                <a:close/>
              </a:path>
            </a:pathLst>
          </a:custGeom>
          <a:noFill/>
          <a:ln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fr-FR" u="sng" dirty="0">
                <a:latin typeface="Heiti TC Medium" pitchFamily="2" charset="-128"/>
                <a:ea typeface="Heiti TC Medium" pitchFamily="2" charset="-128"/>
              </a:rPr>
              <a:t>Virus à multiples portes d</a:t>
            </a:r>
            <a:r>
              <a:rPr lang="fr-FR" u="sng" dirty="0">
                <a:ea typeface="Heiti TC Medium" pitchFamily="2" charset="-128"/>
              </a:rPr>
              <a:t>’</a:t>
            </a:r>
            <a:r>
              <a:rPr lang="fr-FR" u="sng" dirty="0">
                <a:latin typeface="Heiti TC Medium" pitchFamily="2" charset="-128"/>
                <a:ea typeface="Heiti TC Medium" pitchFamily="2" charset="-128"/>
              </a:rPr>
              <a:t>entrée 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= </a:t>
            </a:r>
            <a:r>
              <a:rPr lang="fr-FR" b="1" dirty="0">
                <a:latin typeface="Heiti TC Medium" pitchFamily="2" charset="-128"/>
                <a:ea typeface="Heiti TC Medium" pitchFamily="2" charset="-128"/>
              </a:rPr>
              <a:t>Herpès virus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fr-FR" u="sng" dirty="0">
                <a:latin typeface="Heiti TC Medium" pitchFamily="2" charset="-128"/>
                <a:ea typeface="Heiti TC Medium" pitchFamily="2" charset="-128"/>
              </a:rPr>
              <a:t>Virus à modalités plus restreintes 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= </a:t>
            </a:r>
            <a:r>
              <a:rPr lang="fr-FR" b="1" dirty="0">
                <a:latin typeface="Heiti TC Medium" pitchFamily="2" charset="-128"/>
                <a:ea typeface="Heiti TC Medium" pitchFamily="2" charset="-128"/>
              </a:rPr>
              <a:t>Virus respiratoires </a:t>
            </a:r>
          </a:p>
        </p:txBody>
      </p:sp>
      <p:sp>
        <p:nvSpPr>
          <p:cNvPr id="6" name="Accolade fermante 5">
            <a:extLst>
              <a:ext uri="{FF2B5EF4-FFF2-40B4-BE49-F238E27FC236}">
                <a16:creationId xmlns:a16="http://schemas.microsoft.com/office/drawing/2014/main" id="{7C70FF20-336B-CAC7-F1DD-8E5EDC4A6372}"/>
              </a:ext>
            </a:extLst>
          </p:cNvPr>
          <p:cNvSpPr/>
          <p:nvPr/>
        </p:nvSpPr>
        <p:spPr>
          <a:xfrm>
            <a:off x="7018986" y="3570597"/>
            <a:ext cx="90152" cy="646331"/>
          </a:xfrm>
          <a:prstGeom prst="rightBrace">
            <a:avLst/>
          </a:prstGeom>
          <a:ln w="38100">
            <a:solidFill>
              <a:srgbClr val="0B3D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 : coins arrondis 6">
            <a:extLst>
              <a:ext uri="{FF2B5EF4-FFF2-40B4-BE49-F238E27FC236}">
                <a16:creationId xmlns:a16="http://schemas.microsoft.com/office/drawing/2014/main" id="{28F7D30A-F4DF-4F43-CA7E-C38311D00119}"/>
              </a:ext>
            </a:extLst>
          </p:cNvPr>
          <p:cNvSpPr/>
          <p:nvPr/>
        </p:nvSpPr>
        <p:spPr>
          <a:xfrm>
            <a:off x="7431109" y="3341545"/>
            <a:ext cx="4179342" cy="1104434"/>
          </a:xfrm>
          <a:prstGeom prst="roundRect">
            <a:avLst/>
          </a:prstGeom>
          <a:solidFill>
            <a:srgbClr val="0B3D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u="sng" dirty="0">
                <a:latin typeface="HEITI TC MEDIUM" pitchFamily="2" charset="-128"/>
                <a:ea typeface="HEITI TC MEDIUM" pitchFamily="2" charset="-128"/>
              </a:rPr>
              <a:t>Nombreux facteurs : </a:t>
            </a:r>
          </a:p>
          <a:p>
            <a:pPr algn="ctr"/>
            <a:r>
              <a:rPr lang="fr-FR" dirty="0">
                <a:latin typeface="Heiti TC Medium" pitchFamily="2" charset="-128"/>
                <a:ea typeface="Heiti TC Medium" pitchFamily="2" charset="-128"/>
              </a:rPr>
              <a:t>- Propres à chaque virus </a:t>
            </a:r>
          </a:p>
          <a:p>
            <a:pPr algn="ctr"/>
            <a:r>
              <a:rPr lang="fr-FR" dirty="0">
                <a:latin typeface="Heiti TC Medium" pitchFamily="2" charset="-128"/>
                <a:ea typeface="Heiti TC Medium" pitchFamily="2" charset="-128"/>
              </a:rPr>
              <a:t>- Liés à l</a:t>
            </a:r>
            <a:r>
              <a:rPr lang="fr-FR" dirty="0">
                <a:ea typeface="Heiti TC Medium" pitchFamily="2" charset="-128"/>
              </a:rPr>
              <a:t>’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hôte </a:t>
            </a:r>
          </a:p>
        </p:txBody>
      </p:sp>
    </p:spTree>
    <p:extLst>
      <p:ext uri="{BB962C8B-B14F-4D97-AF65-F5344CB8AC3E}">
        <p14:creationId xmlns:p14="http://schemas.microsoft.com/office/powerpoint/2010/main" val="1641721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INTRODUCTION À LA VIROLOGIE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HISTOIRE NATURELLE DE L’INFECTION: Diffusion locale et généralisée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8A9B3BC-64A5-B5B9-FA96-051DFFF8D0FB}"/>
              </a:ext>
            </a:extLst>
          </p:cNvPr>
          <p:cNvSpPr txBox="1"/>
          <p:nvPr/>
        </p:nvSpPr>
        <p:spPr>
          <a:xfrm>
            <a:off x="3822879" y="359171"/>
            <a:ext cx="4546242" cy="646331"/>
          </a:xfrm>
          <a:custGeom>
            <a:avLst/>
            <a:gdLst>
              <a:gd name="connsiteX0" fmla="*/ 0 w 4546242"/>
              <a:gd name="connsiteY0" fmla="*/ 0 h 646331"/>
              <a:gd name="connsiteX1" fmla="*/ 604001 w 4546242"/>
              <a:gd name="connsiteY1" fmla="*/ 0 h 646331"/>
              <a:gd name="connsiteX2" fmla="*/ 1117077 w 4546242"/>
              <a:gd name="connsiteY2" fmla="*/ 0 h 646331"/>
              <a:gd name="connsiteX3" fmla="*/ 1857465 w 4546242"/>
              <a:gd name="connsiteY3" fmla="*/ 0 h 646331"/>
              <a:gd name="connsiteX4" fmla="*/ 2461465 w 4546242"/>
              <a:gd name="connsiteY4" fmla="*/ 0 h 646331"/>
              <a:gd name="connsiteX5" fmla="*/ 3065466 w 4546242"/>
              <a:gd name="connsiteY5" fmla="*/ 0 h 646331"/>
              <a:gd name="connsiteX6" fmla="*/ 3805854 w 4546242"/>
              <a:gd name="connsiteY6" fmla="*/ 0 h 646331"/>
              <a:gd name="connsiteX7" fmla="*/ 4546242 w 4546242"/>
              <a:gd name="connsiteY7" fmla="*/ 0 h 646331"/>
              <a:gd name="connsiteX8" fmla="*/ 4546242 w 4546242"/>
              <a:gd name="connsiteY8" fmla="*/ 646331 h 646331"/>
              <a:gd name="connsiteX9" fmla="*/ 3987704 w 4546242"/>
              <a:gd name="connsiteY9" fmla="*/ 646331 h 646331"/>
              <a:gd name="connsiteX10" fmla="*/ 3338241 w 4546242"/>
              <a:gd name="connsiteY10" fmla="*/ 646331 h 646331"/>
              <a:gd name="connsiteX11" fmla="*/ 2688777 w 4546242"/>
              <a:gd name="connsiteY11" fmla="*/ 646331 h 646331"/>
              <a:gd name="connsiteX12" fmla="*/ 2084777 w 4546242"/>
              <a:gd name="connsiteY12" fmla="*/ 646331 h 646331"/>
              <a:gd name="connsiteX13" fmla="*/ 1344389 w 4546242"/>
              <a:gd name="connsiteY13" fmla="*/ 646331 h 646331"/>
              <a:gd name="connsiteX14" fmla="*/ 604001 w 4546242"/>
              <a:gd name="connsiteY14" fmla="*/ 646331 h 646331"/>
              <a:gd name="connsiteX15" fmla="*/ 0 w 4546242"/>
              <a:gd name="connsiteY15" fmla="*/ 646331 h 646331"/>
              <a:gd name="connsiteX16" fmla="*/ 0 w 4546242"/>
              <a:gd name="connsiteY16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546242" h="646331" extrusionOk="0">
                <a:moveTo>
                  <a:pt x="0" y="0"/>
                </a:moveTo>
                <a:cubicBezTo>
                  <a:pt x="298495" y="2939"/>
                  <a:pt x="339202" y="-2308"/>
                  <a:pt x="604001" y="0"/>
                </a:cubicBezTo>
                <a:cubicBezTo>
                  <a:pt x="868800" y="2308"/>
                  <a:pt x="878661" y="-23069"/>
                  <a:pt x="1117077" y="0"/>
                </a:cubicBezTo>
                <a:cubicBezTo>
                  <a:pt x="1355493" y="23069"/>
                  <a:pt x="1591668" y="22305"/>
                  <a:pt x="1857465" y="0"/>
                </a:cubicBezTo>
                <a:cubicBezTo>
                  <a:pt x="2123262" y="-22305"/>
                  <a:pt x="2186943" y="29213"/>
                  <a:pt x="2461465" y="0"/>
                </a:cubicBezTo>
                <a:cubicBezTo>
                  <a:pt x="2735987" y="-29213"/>
                  <a:pt x="2890459" y="11605"/>
                  <a:pt x="3065466" y="0"/>
                </a:cubicBezTo>
                <a:cubicBezTo>
                  <a:pt x="3240473" y="-11605"/>
                  <a:pt x="3615901" y="24020"/>
                  <a:pt x="3805854" y="0"/>
                </a:cubicBezTo>
                <a:cubicBezTo>
                  <a:pt x="3995807" y="-24020"/>
                  <a:pt x="4390529" y="-21553"/>
                  <a:pt x="4546242" y="0"/>
                </a:cubicBezTo>
                <a:cubicBezTo>
                  <a:pt x="4528993" y="264150"/>
                  <a:pt x="4575131" y="370696"/>
                  <a:pt x="4546242" y="646331"/>
                </a:cubicBezTo>
                <a:cubicBezTo>
                  <a:pt x="4421562" y="668648"/>
                  <a:pt x="4105668" y="650794"/>
                  <a:pt x="3987704" y="646331"/>
                </a:cubicBezTo>
                <a:cubicBezTo>
                  <a:pt x="3869740" y="641868"/>
                  <a:pt x="3502373" y="644287"/>
                  <a:pt x="3338241" y="646331"/>
                </a:cubicBezTo>
                <a:cubicBezTo>
                  <a:pt x="3174109" y="648375"/>
                  <a:pt x="3005254" y="669262"/>
                  <a:pt x="2688777" y="646331"/>
                </a:cubicBezTo>
                <a:cubicBezTo>
                  <a:pt x="2372300" y="623400"/>
                  <a:pt x="2295057" y="628313"/>
                  <a:pt x="2084777" y="646331"/>
                </a:cubicBezTo>
                <a:cubicBezTo>
                  <a:pt x="1874497" y="664349"/>
                  <a:pt x="1612495" y="618079"/>
                  <a:pt x="1344389" y="646331"/>
                </a:cubicBezTo>
                <a:cubicBezTo>
                  <a:pt x="1076283" y="674583"/>
                  <a:pt x="783716" y="623033"/>
                  <a:pt x="604001" y="646331"/>
                </a:cubicBezTo>
                <a:cubicBezTo>
                  <a:pt x="424286" y="669629"/>
                  <a:pt x="280181" y="641222"/>
                  <a:pt x="0" y="646331"/>
                </a:cubicBezTo>
                <a:cubicBezTo>
                  <a:pt x="-26652" y="369937"/>
                  <a:pt x="-9685" y="144581"/>
                  <a:pt x="0" y="0"/>
                </a:cubicBezTo>
                <a:close/>
              </a:path>
            </a:pathLst>
          </a:custGeom>
          <a:noFill/>
          <a:ln w="12700">
            <a:solidFill>
              <a:srgbClr val="0B3DFF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Porte d</a:t>
            </a:r>
            <a:r>
              <a:rPr lang="fr-FR" dirty="0">
                <a:solidFill>
                  <a:srgbClr val="0B3DFF"/>
                </a:solidFill>
                <a:ea typeface="Heiti TC Medium" pitchFamily="2" charset="-128"/>
              </a:rPr>
              <a:t>’</a:t>
            </a:r>
            <a:r>
              <a:rPr lang="fr-FR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entrée franchie / intrusion par effraction cutanée</a:t>
            </a:r>
          </a:p>
        </p:txBody>
      </p:sp>
      <p:sp>
        <p:nvSpPr>
          <p:cNvPr id="9" name="Pensées 8">
            <a:extLst>
              <a:ext uri="{FF2B5EF4-FFF2-40B4-BE49-F238E27FC236}">
                <a16:creationId xmlns:a16="http://schemas.microsoft.com/office/drawing/2014/main" id="{7C95A53F-819F-E20E-2531-A917C5DA392B}"/>
              </a:ext>
            </a:extLst>
          </p:cNvPr>
          <p:cNvSpPr/>
          <p:nvPr/>
        </p:nvSpPr>
        <p:spPr>
          <a:xfrm>
            <a:off x="6888052" y="1325740"/>
            <a:ext cx="4368084" cy="2268829"/>
          </a:xfrm>
          <a:prstGeom prst="cloudCallout">
            <a:avLst>
              <a:gd name="adj1" fmla="val -33922"/>
              <a:gd name="adj2" fmla="val -61932"/>
            </a:avLst>
          </a:prstGeom>
          <a:noFill/>
          <a:ln>
            <a:solidFill>
              <a:srgbClr val="0B3D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u="sng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Diffusion à distance dans l</a:t>
            </a:r>
            <a:r>
              <a:rPr lang="fr-FR" b="1" u="sng" dirty="0">
                <a:solidFill>
                  <a:srgbClr val="0B3DFF"/>
                </a:solidFill>
                <a:ea typeface="Heiti TC Medium" pitchFamily="2" charset="-128"/>
              </a:rPr>
              <a:t>’</a:t>
            </a:r>
            <a:r>
              <a:rPr lang="fr-FR" b="1" u="sng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organisme</a:t>
            </a:r>
            <a:r>
              <a:rPr lang="fr-FR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 </a:t>
            </a:r>
            <a:r>
              <a:rPr lang="fr-FR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 expression clinique retardée (j / sem) </a:t>
            </a:r>
            <a:endParaRPr lang="fr-FR" dirty="0">
              <a:solidFill>
                <a:srgbClr val="0B3DFF"/>
              </a:solidFill>
              <a:latin typeface="Heiti TC Medium" pitchFamily="2" charset="-128"/>
              <a:ea typeface="Heiti TC Medium" pitchFamily="2" charset="-128"/>
            </a:endParaRPr>
          </a:p>
        </p:txBody>
      </p:sp>
      <p:sp>
        <p:nvSpPr>
          <p:cNvPr id="11" name="Pensées 10">
            <a:extLst>
              <a:ext uri="{FF2B5EF4-FFF2-40B4-BE49-F238E27FC236}">
                <a16:creationId xmlns:a16="http://schemas.microsoft.com/office/drawing/2014/main" id="{1B2AC482-945E-C107-390A-FB7A7BFEF3C1}"/>
              </a:ext>
            </a:extLst>
          </p:cNvPr>
          <p:cNvSpPr/>
          <p:nvPr/>
        </p:nvSpPr>
        <p:spPr>
          <a:xfrm>
            <a:off x="654676" y="1749380"/>
            <a:ext cx="4649273" cy="2936383"/>
          </a:xfrm>
          <a:prstGeom prst="cloudCallout">
            <a:avLst>
              <a:gd name="adj1" fmla="val 32630"/>
              <a:gd name="adj2" fmla="val -72150"/>
            </a:avLst>
          </a:prstGeom>
          <a:noFill/>
          <a:ln>
            <a:solidFill>
              <a:srgbClr val="0B3D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u="sng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Organe cible = porte d</a:t>
            </a:r>
            <a:r>
              <a:rPr lang="fr-FR" b="1" u="sng" dirty="0">
                <a:solidFill>
                  <a:srgbClr val="0B3DFF"/>
                </a:solidFill>
                <a:ea typeface="Heiti TC Medium" pitchFamily="2" charset="-128"/>
              </a:rPr>
              <a:t>’</a:t>
            </a:r>
            <a:r>
              <a:rPr lang="fr-FR" b="1" u="sng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entrée </a:t>
            </a:r>
            <a:r>
              <a:rPr lang="fr-FR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(infection localisée): virus respiratoires </a:t>
            </a:r>
            <a:r>
              <a:rPr lang="fr-FR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 </a:t>
            </a:r>
            <a:r>
              <a:rPr lang="fr-FR" b="1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expression clinique rapide </a:t>
            </a:r>
            <a:r>
              <a:rPr lang="fr-FR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(24-36h)</a:t>
            </a:r>
            <a:endParaRPr lang="fr-FR" dirty="0">
              <a:solidFill>
                <a:srgbClr val="0B3DFF"/>
              </a:solidFill>
              <a:latin typeface="Heiti TC Medium" pitchFamily="2" charset="-128"/>
              <a:ea typeface="Heiti TC Medium" pitchFamily="2" charset="-128"/>
            </a:endParaRPr>
          </a:p>
        </p:txBody>
      </p:sp>
      <p:sp>
        <p:nvSpPr>
          <p:cNvPr id="12" name="Nuage 11">
            <a:extLst>
              <a:ext uri="{FF2B5EF4-FFF2-40B4-BE49-F238E27FC236}">
                <a16:creationId xmlns:a16="http://schemas.microsoft.com/office/drawing/2014/main" id="{F591BE2D-F5E5-6899-29CE-67F4DE6C470D}"/>
              </a:ext>
            </a:extLst>
          </p:cNvPr>
          <p:cNvSpPr/>
          <p:nvPr/>
        </p:nvSpPr>
        <p:spPr>
          <a:xfrm>
            <a:off x="8018611" y="3209105"/>
            <a:ext cx="3907226" cy="2268829"/>
          </a:xfrm>
          <a:prstGeom prst="cloud">
            <a:avLst/>
          </a:prstGeom>
          <a:noFill/>
          <a:ln>
            <a:solidFill>
              <a:srgbClr val="0B3D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u="sng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Poliovirus:</a:t>
            </a:r>
            <a:r>
              <a:rPr lang="fr-FR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</a:rPr>
              <a:t> muqueuse intestinale </a:t>
            </a:r>
            <a:r>
              <a:rPr lang="fr-FR" dirty="0">
                <a:solidFill>
                  <a:srgbClr val="0B3DFF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 sang  tissu nerveux  poliomyélite</a:t>
            </a:r>
            <a:endParaRPr lang="fr-FR" dirty="0">
              <a:solidFill>
                <a:srgbClr val="0B3DFF"/>
              </a:solidFill>
              <a:latin typeface="Heiti TC Medium" pitchFamily="2" charset="-128"/>
              <a:ea typeface="Heiti TC Medium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2527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5A50BA1-A950-B0E9-960F-8F5E4197D0FB}"/>
              </a:ext>
            </a:extLst>
          </p:cNvPr>
          <p:cNvSpPr txBox="1"/>
          <p:nvPr/>
        </p:nvSpPr>
        <p:spPr>
          <a:xfrm>
            <a:off x="2309928" y="2644170"/>
            <a:ext cx="7572144" cy="1569660"/>
          </a:xfrm>
          <a:custGeom>
            <a:avLst/>
            <a:gdLst>
              <a:gd name="connsiteX0" fmla="*/ 0 w 7572144"/>
              <a:gd name="connsiteY0" fmla="*/ 0 h 1569660"/>
              <a:gd name="connsiteX1" fmla="*/ 506751 w 7572144"/>
              <a:gd name="connsiteY1" fmla="*/ 0 h 1569660"/>
              <a:gd name="connsiteX2" fmla="*/ 862059 w 7572144"/>
              <a:gd name="connsiteY2" fmla="*/ 0 h 1569660"/>
              <a:gd name="connsiteX3" fmla="*/ 1595975 w 7572144"/>
              <a:gd name="connsiteY3" fmla="*/ 0 h 1569660"/>
              <a:gd name="connsiteX4" fmla="*/ 2102726 w 7572144"/>
              <a:gd name="connsiteY4" fmla="*/ 0 h 1569660"/>
              <a:gd name="connsiteX5" fmla="*/ 2609477 w 7572144"/>
              <a:gd name="connsiteY5" fmla="*/ 0 h 1569660"/>
              <a:gd name="connsiteX6" fmla="*/ 3343393 w 7572144"/>
              <a:gd name="connsiteY6" fmla="*/ 0 h 1569660"/>
              <a:gd name="connsiteX7" fmla="*/ 3774423 w 7572144"/>
              <a:gd name="connsiteY7" fmla="*/ 0 h 1569660"/>
              <a:gd name="connsiteX8" fmla="*/ 4508338 w 7572144"/>
              <a:gd name="connsiteY8" fmla="*/ 0 h 1569660"/>
              <a:gd name="connsiteX9" fmla="*/ 5242254 w 7572144"/>
              <a:gd name="connsiteY9" fmla="*/ 0 h 1569660"/>
              <a:gd name="connsiteX10" fmla="*/ 5824726 w 7572144"/>
              <a:gd name="connsiteY10" fmla="*/ 0 h 1569660"/>
              <a:gd name="connsiteX11" fmla="*/ 6558642 w 7572144"/>
              <a:gd name="connsiteY11" fmla="*/ 0 h 1569660"/>
              <a:gd name="connsiteX12" fmla="*/ 7065393 w 7572144"/>
              <a:gd name="connsiteY12" fmla="*/ 0 h 1569660"/>
              <a:gd name="connsiteX13" fmla="*/ 7572144 w 7572144"/>
              <a:gd name="connsiteY13" fmla="*/ 0 h 1569660"/>
              <a:gd name="connsiteX14" fmla="*/ 7572144 w 7572144"/>
              <a:gd name="connsiteY14" fmla="*/ 538917 h 1569660"/>
              <a:gd name="connsiteX15" fmla="*/ 7572144 w 7572144"/>
              <a:gd name="connsiteY15" fmla="*/ 1062137 h 1569660"/>
              <a:gd name="connsiteX16" fmla="*/ 7572144 w 7572144"/>
              <a:gd name="connsiteY16" fmla="*/ 1569660 h 1569660"/>
              <a:gd name="connsiteX17" fmla="*/ 6913950 w 7572144"/>
              <a:gd name="connsiteY17" fmla="*/ 1569660 h 1569660"/>
              <a:gd name="connsiteX18" fmla="*/ 6331477 w 7572144"/>
              <a:gd name="connsiteY18" fmla="*/ 1569660 h 1569660"/>
              <a:gd name="connsiteX19" fmla="*/ 5976169 w 7572144"/>
              <a:gd name="connsiteY19" fmla="*/ 1569660 h 1569660"/>
              <a:gd name="connsiteX20" fmla="*/ 5545139 w 7572144"/>
              <a:gd name="connsiteY20" fmla="*/ 1569660 h 1569660"/>
              <a:gd name="connsiteX21" fmla="*/ 4811224 w 7572144"/>
              <a:gd name="connsiteY21" fmla="*/ 1569660 h 1569660"/>
              <a:gd name="connsiteX22" fmla="*/ 4228751 w 7572144"/>
              <a:gd name="connsiteY22" fmla="*/ 1569660 h 1569660"/>
              <a:gd name="connsiteX23" fmla="*/ 3797721 w 7572144"/>
              <a:gd name="connsiteY23" fmla="*/ 1569660 h 1569660"/>
              <a:gd name="connsiteX24" fmla="*/ 3215249 w 7572144"/>
              <a:gd name="connsiteY24" fmla="*/ 1569660 h 1569660"/>
              <a:gd name="connsiteX25" fmla="*/ 2859941 w 7572144"/>
              <a:gd name="connsiteY25" fmla="*/ 1569660 h 1569660"/>
              <a:gd name="connsiteX26" fmla="*/ 2504632 w 7572144"/>
              <a:gd name="connsiteY26" fmla="*/ 1569660 h 1569660"/>
              <a:gd name="connsiteX27" fmla="*/ 1922160 w 7572144"/>
              <a:gd name="connsiteY27" fmla="*/ 1569660 h 1569660"/>
              <a:gd name="connsiteX28" fmla="*/ 1491130 w 7572144"/>
              <a:gd name="connsiteY28" fmla="*/ 1569660 h 1569660"/>
              <a:gd name="connsiteX29" fmla="*/ 832936 w 7572144"/>
              <a:gd name="connsiteY29" fmla="*/ 1569660 h 1569660"/>
              <a:gd name="connsiteX30" fmla="*/ 0 w 7572144"/>
              <a:gd name="connsiteY30" fmla="*/ 1569660 h 1569660"/>
              <a:gd name="connsiteX31" fmla="*/ 0 w 7572144"/>
              <a:gd name="connsiteY31" fmla="*/ 1030743 h 1569660"/>
              <a:gd name="connsiteX32" fmla="*/ 0 w 7572144"/>
              <a:gd name="connsiteY32" fmla="*/ 491827 h 1569660"/>
              <a:gd name="connsiteX33" fmla="*/ 0 w 7572144"/>
              <a:gd name="connsiteY33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7572144" h="1569660" extrusionOk="0">
                <a:moveTo>
                  <a:pt x="0" y="0"/>
                </a:moveTo>
                <a:cubicBezTo>
                  <a:pt x="170151" y="-32931"/>
                  <a:pt x="279424" y="45694"/>
                  <a:pt x="506751" y="0"/>
                </a:cubicBezTo>
                <a:cubicBezTo>
                  <a:pt x="734078" y="-45694"/>
                  <a:pt x="761333" y="15129"/>
                  <a:pt x="862059" y="0"/>
                </a:cubicBezTo>
                <a:cubicBezTo>
                  <a:pt x="962785" y="-15129"/>
                  <a:pt x="1282255" y="41145"/>
                  <a:pt x="1595975" y="0"/>
                </a:cubicBezTo>
                <a:cubicBezTo>
                  <a:pt x="1909695" y="-41145"/>
                  <a:pt x="1948001" y="48042"/>
                  <a:pt x="2102726" y="0"/>
                </a:cubicBezTo>
                <a:cubicBezTo>
                  <a:pt x="2257451" y="-48042"/>
                  <a:pt x="2420938" y="51153"/>
                  <a:pt x="2609477" y="0"/>
                </a:cubicBezTo>
                <a:cubicBezTo>
                  <a:pt x="2798016" y="-51153"/>
                  <a:pt x="3033018" y="22980"/>
                  <a:pt x="3343393" y="0"/>
                </a:cubicBezTo>
                <a:cubicBezTo>
                  <a:pt x="3653768" y="-22980"/>
                  <a:pt x="3581369" y="35198"/>
                  <a:pt x="3774423" y="0"/>
                </a:cubicBezTo>
                <a:cubicBezTo>
                  <a:pt x="3967477" y="-35198"/>
                  <a:pt x="4197738" y="24706"/>
                  <a:pt x="4508338" y="0"/>
                </a:cubicBezTo>
                <a:cubicBezTo>
                  <a:pt x="4818938" y="-24706"/>
                  <a:pt x="5090612" y="40601"/>
                  <a:pt x="5242254" y="0"/>
                </a:cubicBezTo>
                <a:cubicBezTo>
                  <a:pt x="5393896" y="-40601"/>
                  <a:pt x="5693936" y="24880"/>
                  <a:pt x="5824726" y="0"/>
                </a:cubicBezTo>
                <a:cubicBezTo>
                  <a:pt x="5955516" y="-24880"/>
                  <a:pt x="6208780" y="27956"/>
                  <a:pt x="6558642" y="0"/>
                </a:cubicBezTo>
                <a:cubicBezTo>
                  <a:pt x="6908504" y="-27956"/>
                  <a:pt x="6898394" y="31952"/>
                  <a:pt x="7065393" y="0"/>
                </a:cubicBezTo>
                <a:cubicBezTo>
                  <a:pt x="7232392" y="-31952"/>
                  <a:pt x="7448255" y="9352"/>
                  <a:pt x="7572144" y="0"/>
                </a:cubicBezTo>
                <a:cubicBezTo>
                  <a:pt x="7581345" y="248241"/>
                  <a:pt x="7529871" y="326133"/>
                  <a:pt x="7572144" y="538917"/>
                </a:cubicBezTo>
                <a:cubicBezTo>
                  <a:pt x="7614417" y="751701"/>
                  <a:pt x="7545953" y="905517"/>
                  <a:pt x="7572144" y="1062137"/>
                </a:cubicBezTo>
                <a:cubicBezTo>
                  <a:pt x="7598335" y="1218757"/>
                  <a:pt x="7529708" y="1462482"/>
                  <a:pt x="7572144" y="1569660"/>
                </a:cubicBezTo>
                <a:cubicBezTo>
                  <a:pt x="7268422" y="1570349"/>
                  <a:pt x="7122736" y="1565019"/>
                  <a:pt x="6913950" y="1569660"/>
                </a:cubicBezTo>
                <a:cubicBezTo>
                  <a:pt x="6705164" y="1574301"/>
                  <a:pt x="6546270" y="1501688"/>
                  <a:pt x="6331477" y="1569660"/>
                </a:cubicBezTo>
                <a:cubicBezTo>
                  <a:pt x="6116684" y="1637632"/>
                  <a:pt x="6073602" y="1559526"/>
                  <a:pt x="5976169" y="1569660"/>
                </a:cubicBezTo>
                <a:cubicBezTo>
                  <a:pt x="5878736" y="1579794"/>
                  <a:pt x="5705415" y="1565746"/>
                  <a:pt x="5545139" y="1569660"/>
                </a:cubicBezTo>
                <a:cubicBezTo>
                  <a:pt x="5384863" y="1573574"/>
                  <a:pt x="5085885" y="1551976"/>
                  <a:pt x="4811224" y="1569660"/>
                </a:cubicBezTo>
                <a:cubicBezTo>
                  <a:pt x="4536563" y="1587344"/>
                  <a:pt x="4494545" y="1549077"/>
                  <a:pt x="4228751" y="1569660"/>
                </a:cubicBezTo>
                <a:cubicBezTo>
                  <a:pt x="3962957" y="1590243"/>
                  <a:pt x="3964397" y="1558639"/>
                  <a:pt x="3797721" y="1569660"/>
                </a:cubicBezTo>
                <a:cubicBezTo>
                  <a:pt x="3631045" y="1580681"/>
                  <a:pt x="3359479" y="1543596"/>
                  <a:pt x="3215249" y="1569660"/>
                </a:cubicBezTo>
                <a:cubicBezTo>
                  <a:pt x="3071019" y="1595724"/>
                  <a:pt x="3027497" y="1529021"/>
                  <a:pt x="2859941" y="1569660"/>
                </a:cubicBezTo>
                <a:cubicBezTo>
                  <a:pt x="2692385" y="1610299"/>
                  <a:pt x="2665479" y="1532429"/>
                  <a:pt x="2504632" y="1569660"/>
                </a:cubicBezTo>
                <a:cubicBezTo>
                  <a:pt x="2343785" y="1606891"/>
                  <a:pt x="2191366" y="1532012"/>
                  <a:pt x="1922160" y="1569660"/>
                </a:cubicBezTo>
                <a:cubicBezTo>
                  <a:pt x="1652954" y="1607308"/>
                  <a:pt x="1635911" y="1567404"/>
                  <a:pt x="1491130" y="1569660"/>
                </a:cubicBezTo>
                <a:cubicBezTo>
                  <a:pt x="1346349" y="1571916"/>
                  <a:pt x="990335" y="1495128"/>
                  <a:pt x="832936" y="1569660"/>
                </a:cubicBezTo>
                <a:cubicBezTo>
                  <a:pt x="675537" y="1644192"/>
                  <a:pt x="187831" y="1472776"/>
                  <a:pt x="0" y="1569660"/>
                </a:cubicBezTo>
                <a:cubicBezTo>
                  <a:pt x="-32606" y="1452040"/>
                  <a:pt x="11559" y="1261472"/>
                  <a:pt x="0" y="1030743"/>
                </a:cubicBezTo>
                <a:cubicBezTo>
                  <a:pt x="-11559" y="800014"/>
                  <a:pt x="33259" y="695440"/>
                  <a:pt x="0" y="491827"/>
                </a:cubicBezTo>
                <a:cubicBezTo>
                  <a:pt x="-33259" y="288214"/>
                  <a:pt x="2794" y="118871"/>
                  <a:pt x="0" y="0"/>
                </a:cubicBezTo>
                <a:close/>
              </a:path>
            </a:pathLst>
          </a:custGeom>
          <a:noFill/>
          <a:ln w="12700">
            <a:solidFill>
              <a:srgbClr val="0B3DFF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9600" u="sng" dirty="0">
                <a:solidFill>
                  <a:srgbClr val="0B3DFF"/>
                </a:solidFill>
                <a:latin typeface="Desdemona" pitchFamily="82" charset="77"/>
              </a:rPr>
              <a:t>Questions ?</a:t>
            </a:r>
          </a:p>
        </p:txBody>
      </p:sp>
    </p:spTree>
    <p:extLst>
      <p:ext uri="{BB962C8B-B14F-4D97-AF65-F5344CB8AC3E}">
        <p14:creationId xmlns:p14="http://schemas.microsoft.com/office/powerpoint/2010/main" val="310526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5"/>
    </mc:Choice>
    <mc:Fallback xmlns="">
      <p:transition spd="slow" advTm="341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2ECD6382-5FA7-AACB-5791-35688FDD8A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82DCCE-6358-F065-F59C-D922337555EE}"/>
              </a:ext>
            </a:extLst>
          </p:cNvPr>
          <p:cNvSpPr/>
          <p:nvPr/>
        </p:nvSpPr>
        <p:spPr>
          <a:xfrm>
            <a:off x="439881" y="3799114"/>
            <a:ext cx="11312238" cy="1702624"/>
          </a:xfrm>
          <a:prstGeom prst="rect">
            <a:avLst/>
          </a:prstGeom>
          <a:solidFill>
            <a:srgbClr val="0B3DFF">
              <a:alpha val="87927"/>
            </a:srgbClr>
          </a:solidFill>
          <a:ln>
            <a:noFill/>
          </a:ln>
          <a:effectLst>
            <a:glow rad="417174">
              <a:schemeClr val="accent1">
                <a:alpha val="40000"/>
              </a:schemeClr>
            </a:glow>
            <a:outerShdw blurRad="50800" dist="50800" dir="5400000" sx="1000" sy="1000" algn="ctr" rotWithShape="0">
              <a:srgbClr val="000000"/>
            </a:outerShdw>
            <a:reflection endPos="0" dist="50800" dir="5400000" sy="-100000" algn="bl" rotWithShape="0"/>
            <a:softEdge rad="126503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b="1" dirty="0">
                <a:latin typeface="Desdemona" pitchFamily="82" charset="77"/>
                <a:cs typeface="PHOSPHATE INLINE" panose="02000506050000020004" pitchFamily="2" charset="77"/>
              </a:rPr>
              <a:t>Le virus de la grippe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605760-6E51-3344-ED22-886743530EA8}"/>
              </a:ext>
            </a:extLst>
          </p:cNvPr>
          <p:cNvSpPr/>
          <p:nvPr/>
        </p:nvSpPr>
        <p:spPr>
          <a:xfrm>
            <a:off x="0" y="6041570"/>
            <a:ext cx="12192000" cy="816429"/>
          </a:xfrm>
          <a:prstGeom prst="rect">
            <a:avLst/>
          </a:prstGeom>
          <a:solidFill>
            <a:srgbClr val="0B3D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Heiti TC Medium" pitchFamily="2" charset="-128"/>
                <a:ea typeface="Heiti TC Medium" pitchFamily="2" charset="-128"/>
              </a:rPr>
              <a:t>TOUT COMPRENDRE SUR LES MICROBES !!!</a:t>
            </a:r>
          </a:p>
        </p:txBody>
      </p:sp>
    </p:spTree>
    <p:extLst>
      <p:ext uri="{BB962C8B-B14F-4D97-AF65-F5344CB8AC3E}">
        <p14:creationId xmlns:p14="http://schemas.microsoft.com/office/powerpoint/2010/main" val="169956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51"/>
    </mc:Choice>
    <mc:Fallback xmlns="">
      <p:transition spd="slow" advTm="1405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052165" y="36749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5C45C92-0C9B-8C64-4563-31BEF4BBB023}"/>
              </a:ext>
            </a:extLst>
          </p:cNvPr>
          <p:cNvSpPr/>
          <p:nvPr/>
        </p:nvSpPr>
        <p:spPr>
          <a:xfrm>
            <a:off x="2794544" y="524692"/>
            <a:ext cx="6602911" cy="5808615"/>
          </a:xfrm>
          <a:prstGeom prst="rect">
            <a:avLst/>
          </a:prstGeom>
          <a:solidFill>
            <a:srgbClr val="0B3DFF">
              <a:alpha val="87927"/>
            </a:srgbClr>
          </a:solidFill>
          <a:ln>
            <a:solidFill>
              <a:srgbClr val="FFD579"/>
            </a:solidFill>
          </a:ln>
          <a:effectLst>
            <a:glow rad="293328">
              <a:schemeClr val="accent1">
                <a:alpha val="46927"/>
              </a:schemeClr>
            </a:glow>
            <a:outerShdw sx="1000" sy="1000" algn="ctr" rotWithShape="0">
              <a:srgbClr val="000000"/>
            </a:outerShdw>
            <a:reflection endPos="0" dir="5400000" sy="-100000" algn="bl" rotWithShape="0"/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u="sng" dirty="0">
                <a:latin typeface="Desdemona" pitchFamily="82" charset="77"/>
                <a:cs typeface="PHOSPHATE INLINE" panose="02000506050000020004" pitchFamily="2" charset="77"/>
              </a:rPr>
              <a:t>Programme: </a:t>
            </a:r>
          </a:p>
          <a:p>
            <a:pPr marL="971550" lvl="1" indent="-514350">
              <a:buAutoNum type="romanUcPeriod"/>
            </a:pPr>
            <a:endParaRPr lang="fr-FR" sz="2800" b="1" dirty="0">
              <a:latin typeface="HEITI TC MEDIUM" pitchFamily="2" charset="-128"/>
              <a:ea typeface="HEITI TC MEDIUM" pitchFamily="2" charset="-128"/>
              <a:cs typeface="PHOSPHATE INLINE" panose="02000506050000020004" pitchFamily="2" charset="77"/>
            </a:endParaRPr>
          </a:p>
          <a:p>
            <a:pPr marL="971550" lvl="1" indent="-514350">
              <a:buAutoNum type="romanUcPeriod"/>
            </a:pPr>
            <a:r>
              <a:rPr lang="fr-FR" sz="2800" b="1" dirty="0">
                <a:latin typeface="HEITI TC MEDIUM" pitchFamily="2" charset="-128"/>
                <a:ea typeface="HEITI TC MEDIUM" pitchFamily="2" charset="-128"/>
                <a:cs typeface="PHOSPHATE INLINE" panose="02000506050000020004" pitchFamily="2" charset="77"/>
              </a:rPr>
              <a:t>Carte d</a:t>
            </a:r>
            <a:r>
              <a:rPr lang="fr-FR" sz="2800" b="1" dirty="0">
                <a:ea typeface="HEITI TC MEDIUM" pitchFamily="2" charset="-128"/>
                <a:cs typeface="PHOSPHATE INLINE" panose="02000506050000020004" pitchFamily="2" charset="77"/>
              </a:rPr>
              <a:t>’</a:t>
            </a:r>
            <a:r>
              <a:rPr lang="fr-FR" sz="2800" b="1" dirty="0">
                <a:latin typeface="HEITI TC MEDIUM" pitchFamily="2" charset="-128"/>
                <a:ea typeface="HEITI TC MEDIUM" pitchFamily="2" charset="-128"/>
                <a:cs typeface="PHOSPHATE INLINE" panose="02000506050000020004" pitchFamily="2" charset="77"/>
              </a:rPr>
              <a:t>identité du virus</a:t>
            </a:r>
          </a:p>
          <a:p>
            <a:pPr marL="971550" lvl="1" indent="-514350">
              <a:buAutoNum type="romanUcPeriod"/>
            </a:pPr>
            <a:r>
              <a:rPr lang="fr-FR" sz="2800" b="1" dirty="0">
                <a:latin typeface="HEITI TC MEDIUM" pitchFamily="2" charset="-128"/>
                <a:ea typeface="HEITI TC MEDIUM" pitchFamily="2" charset="-128"/>
                <a:cs typeface="PHOSPHATE INLINE" panose="02000506050000020004" pitchFamily="2" charset="77"/>
              </a:rPr>
              <a:t>Composition des vaccins antigrippaux </a:t>
            </a:r>
          </a:p>
          <a:p>
            <a:pPr marL="971550" lvl="1" indent="-514350">
              <a:buAutoNum type="romanUcPeriod"/>
            </a:pPr>
            <a:r>
              <a:rPr lang="fr-FR" sz="2800" b="1" dirty="0">
                <a:latin typeface="HEITI TC MEDIUM" pitchFamily="2" charset="-128"/>
                <a:ea typeface="HEITI TC MEDIUM" pitchFamily="2" charset="-128"/>
                <a:cs typeface="PHOSPHATE INLINE" panose="02000506050000020004" pitchFamily="2" charset="77"/>
              </a:rPr>
              <a:t>Particularités des virus influenza</a:t>
            </a:r>
          </a:p>
          <a:p>
            <a:pPr marL="1428750" lvl="2" indent="-514350">
              <a:buFont typeface="+mj-lt"/>
              <a:buAutoNum type="alphaLcPeriod"/>
            </a:pPr>
            <a:r>
              <a:rPr lang="fr-FR" sz="2800" b="1" dirty="0">
                <a:latin typeface="HEITI TC MEDIUM" pitchFamily="2" charset="-128"/>
                <a:ea typeface="HEITI TC MEDIUM" pitchFamily="2" charset="-128"/>
                <a:cs typeface="PHOSPHATE INLINE" panose="02000506050000020004" pitchFamily="2" charset="77"/>
              </a:rPr>
              <a:t>Réservoir animal (type A)</a:t>
            </a:r>
          </a:p>
          <a:p>
            <a:pPr marL="1428750" lvl="2" indent="-514350">
              <a:buFont typeface="+mj-lt"/>
              <a:buAutoNum type="alphaLcPeriod"/>
            </a:pPr>
            <a:r>
              <a:rPr lang="fr-FR" sz="2800" b="1" dirty="0">
                <a:latin typeface="HEITI TC MEDIUM" pitchFamily="2" charset="-128"/>
                <a:ea typeface="HEITI TC MEDIUM" pitchFamily="2" charset="-128"/>
                <a:cs typeface="PHOSPHATE INLINE" panose="02000506050000020004" pitchFamily="2" charset="77"/>
              </a:rPr>
              <a:t>Variabilité des virus (types A et B)</a:t>
            </a:r>
          </a:p>
          <a:p>
            <a:pPr marL="971550" lvl="1" indent="-514350">
              <a:buFont typeface="+mj-lt"/>
              <a:buAutoNum type="romanUcPeriod"/>
            </a:pPr>
            <a:r>
              <a:rPr lang="fr-FR" sz="2800" b="1" dirty="0">
                <a:latin typeface="HEITI TC MEDIUM" pitchFamily="2" charset="-128"/>
                <a:ea typeface="HEITI TC MEDIUM" pitchFamily="2" charset="-128"/>
                <a:cs typeface="PHOSPHATE INLINE" panose="02000506050000020004" pitchFamily="2" charset="77"/>
              </a:rPr>
              <a:t>Épidémies et pandémies grippales</a:t>
            </a:r>
          </a:p>
          <a:p>
            <a:pPr marL="971550" lvl="1" indent="-514350">
              <a:buFont typeface="+mj-lt"/>
              <a:buAutoNum type="romanUcPeriod"/>
            </a:pPr>
            <a:r>
              <a:rPr lang="fr-FR" sz="2800" b="1" dirty="0">
                <a:latin typeface="HEITI TC MEDIUM" pitchFamily="2" charset="-128"/>
                <a:ea typeface="HEITI TC MEDIUM" pitchFamily="2" charset="-128"/>
                <a:cs typeface="PHOSPHATE INLINE" panose="02000506050000020004" pitchFamily="2" charset="77"/>
              </a:rPr>
              <a:t>Conclusion</a:t>
            </a:r>
          </a:p>
          <a:p>
            <a:pPr lvl="2"/>
            <a:endParaRPr lang="fr-FR" sz="3200" b="1" dirty="0">
              <a:latin typeface="HEITI TC MEDIUM" pitchFamily="2" charset="-128"/>
              <a:ea typeface="HEITI TC MEDIUM" pitchFamily="2" charset="-128"/>
              <a:cs typeface="PHOSPHATE INLINE" panose="02000506050000020004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5326144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5A50BA1-A950-B0E9-960F-8F5E4197D0FB}"/>
              </a:ext>
            </a:extLst>
          </p:cNvPr>
          <p:cNvSpPr txBox="1"/>
          <p:nvPr/>
        </p:nvSpPr>
        <p:spPr>
          <a:xfrm>
            <a:off x="1374904" y="1166842"/>
            <a:ext cx="9442191" cy="4524315"/>
          </a:xfrm>
          <a:custGeom>
            <a:avLst/>
            <a:gdLst>
              <a:gd name="connsiteX0" fmla="*/ 0 w 9442191"/>
              <a:gd name="connsiteY0" fmla="*/ 0 h 4524315"/>
              <a:gd name="connsiteX1" fmla="*/ 495715 w 9442191"/>
              <a:gd name="connsiteY1" fmla="*/ 0 h 4524315"/>
              <a:gd name="connsiteX2" fmla="*/ 802586 w 9442191"/>
              <a:gd name="connsiteY2" fmla="*/ 0 h 4524315"/>
              <a:gd name="connsiteX3" fmla="*/ 1581567 w 9442191"/>
              <a:gd name="connsiteY3" fmla="*/ 0 h 4524315"/>
              <a:gd name="connsiteX4" fmla="*/ 2077282 w 9442191"/>
              <a:gd name="connsiteY4" fmla="*/ 0 h 4524315"/>
              <a:gd name="connsiteX5" fmla="*/ 2572997 w 9442191"/>
              <a:gd name="connsiteY5" fmla="*/ 0 h 4524315"/>
              <a:gd name="connsiteX6" fmla="*/ 3351978 w 9442191"/>
              <a:gd name="connsiteY6" fmla="*/ 0 h 4524315"/>
              <a:gd name="connsiteX7" fmla="*/ 3753271 w 9442191"/>
              <a:gd name="connsiteY7" fmla="*/ 0 h 4524315"/>
              <a:gd name="connsiteX8" fmla="*/ 4532252 w 9442191"/>
              <a:gd name="connsiteY8" fmla="*/ 0 h 4524315"/>
              <a:gd name="connsiteX9" fmla="*/ 5311232 w 9442191"/>
              <a:gd name="connsiteY9" fmla="*/ 0 h 4524315"/>
              <a:gd name="connsiteX10" fmla="*/ 5901369 w 9442191"/>
              <a:gd name="connsiteY10" fmla="*/ 0 h 4524315"/>
              <a:gd name="connsiteX11" fmla="*/ 6680350 w 9442191"/>
              <a:gd name="connsiteY11" fmla="*/ 0 h 4524315"/>
              <a:gd name="connsiteX12" fmla="*/ 7176065 w 9442191"/>
              <a:gd name="connsiteY12" fmla="*/ 0 h 4524315"/>
              <a:gd name="connsiteX13" fmla="*/ 7671780 w 9442191"/>
              <a:gd name="connsiteY13" fmla="*/ 0 h 4524315"/>
              <a:gd name="connsiteX14" fmla="*/ 8356339 w 9442191"/>
              <a:gd name="connsiteY14" fmla="*/ 0 h 4524315"/>
              <a:gd name="connsiteX15" fmla="*/ 8852054 w 9442191"/>
              <a:gd name="connsiteY15" fmla="*/ 0 h 4524315"/>
              <a:gd name="connsiteX16" fmla="*/ 9442191 w 9442191"/>
              <a:gd name="connsiteY16" fmla="*/ 0 h 4524315"/>
              <a:gd name="connsiteX17" fmla="*/ 9442191 w 9442191"/>
              <a:gd name="connsiteY17" fmla="*/ 656026 h 4524315"/>
              <a:gd name="connsiteX18" fmla="*/ 9442191 w 9442191"/>
              <a:gd name="connsiteY18" fmla="*/ 1266808 h 4524315"/>
              <a:gd name="connsiteX19" fmla="*/ 9442191 w 9442191"/>
              <a:gd name="connsiteY19" fmla="*/ 1877591 h 4524315"/>
              <a:gd name="connsiteX20" fmla="*/ 9442191 w 9442191"/>
              <a:gd name="connsiteY20" fmla="*/ 2307401 h 4524315"/>
              <a:gd name="connsiteX21" fmla="*/ 9442191 w 9442191"/>
              <a:gd name="connsiteY21" fmla="*/ 2782454 h 4524315"/>
              <a:gd name="connsiteX22" fmla="*/ 9442191 w 9442191"/>
              <a:gd name="connsiteY22" fmla="*/ 3393236 h 4524315"/>
              <a:gd name="connsiteX23" fmla="*/ 9442191 w 9442191"/>
              <a:gd name="connsiteY23" fmla="*/ 3913532 h 4524315"/>
              <a:gd name="connsiteX24" fmla="*/ 9442191 w 9442191"/>
              <a:gd name="connsiteY24" fmla="*/ 4524315 h 4524315"/>
              <a:gd name="connsiteX25" fmla="*/ 8757632 w 9442191"/>
              <a:gd name="connsiteY25" fmla="*/ 4524315 h 4524315"/>
              <a:gd name="connsiteX26" fmla="*/ 8450761 w 9442191"/>
              <a:gd name="connsiteY26" fmla="*/ 4524315 h 4524315"/>
              <a:gd name="connsiteX27" fmla="*/ 7860624 w 9442191"/>
              <a:gd name="connsiteY27" fmla="*/ 4524315 h 4524315"/>
              <a:gd name="connsiteX28" fmla="*/ 7459331 w 9442191"/>
              <a:gd name="connsiteY28" fmla="*/ 4524315 h 4524315"/>
              <a:gd name="connsiteX29" fmla="*/ 6774772 w 9442191"/>
              <a:gd name="connsiteY29" fmla="*/ 4524315 h 4524315"/>
              <a:gd name="connsiteX30" fmla="*/ 6373479 w 9442191"/>
              <a:gd name="connsiteY30" fmla="*/ 4524315 h 4524315"/>
              <a:gd name="connsiteX31" fmla="*/ 5688920 w 9442191"/>
              <a:gd name="connsiteY31" fmla="*/ 4524315 h 4524315"/>
              <a:gd name="connsiteX32" fmla="*/ 5382049 w 9442191"/>
              <a:gd name="connsiteY32" fmla="*/ 4524315 h 4524315"/>
              <a:gd name="connsiteX33" fmla="*/ 4697490 w 9442191"/>
              <a:gd name="connsiteY33" fmla="*/ 4524315 h 4524315"/>
              <a:gd name="connsiteX34" fmla="*/ 4296197 w 9442191"/>
              <a:gd name="connsiteY34" fmla="*/ 4524315 h 4524315"/>
              <a:gd name="connsiteX35" fmla="*/ 3989326 w 9442191"/>
              <a:gd name="connsiteY35" fmla="*/ 4524315 h 4524315"/>
              <a:gd name="connsiteX36" fmla="*/ 3588033 w 9442191"/>
              <a:gd name="connsiteY36" fmla="*/ 4524315 h 4524315"/>
              <a:gd name="connsiteX37" fmla="*/ 2903474 w 9442191"/>
              <a:gd name="connsiteY37" fmla="*/ 4524315 h 4524315"/>
              <a:gd name="connsiteX38" fmla="*/ 2502181 w 9442191"/>
              <a:gd name="connsiteY38" fmla="*/ 4524315 h 4524315"/>
              <a:gd name="connsiteX39" fmla="*/ 2195309 w 9442191"/>
              <a:gd name="connsiteY39" fmla="*/ 4524315 h 4524315"/>
              <a:gd name="connsiteX40" fmla="*/ 1794016 w 9442191"/>
              <a:gd name="connsiteY40" fmla="*/ 4524315 h 4524315"/>
              <a:gd name="connsiteX41" fmla="*/ 1298301 w 9442191"/>
              <a:gd name="connsiteY41" fmla="*/ 4524315 h 4524315"/>
              <a:gd name="connsiteX42" fmla="*/ 708164 w 9442191"/>
              <a:gd name="connsiteY42" fmla="*/ 4524315 h 4524315"/>
              <a:gd name="connsiteX43" fmla="*/ 0 w 9442191"/>
              <a:gd name="connsiteY43" fmla="*/ 4524315 h 4524315"/>
              <a:gd name="connsiteX44" fmla="*/ 0 w 9442191"/>
              <a:gd name="connsiteY44" fmla="*/ 3868289 h 4524315"/>
              <a:gd name="connsiteX45" fmla="*/ 0 w 9442191"/>
              <a:gd name="connsiteY45" fmla="*/ 3302750 h 4524315"/>
              <a:gd name="connsiteX46" fmla="*/ 0 w 9442191"/>
              <a:gd name="connsiteY46" fmla="*/ 2737211 h 4524315"/>
              <a:gd name="connsiteX47" fmla="*/ 0 w 9442191"/>
              <a:gd name="connsiteY47" fmla="*/ 2171671 h 4524315"/>
              <a:gd name="connsiteX48" fmla="*/ 0 w 9442191"/>
              <a:gd name="connsiteY48" fmla="*/ 1606132 h 4524315"/>
              <a:gd name="connsiteX49" fmla="*/ 0 w 9442191"/>
              <a:gd name="connsiteY49" fmla="*/ 1085836 h 4524315"/>
              <a:gd name="connsiteX50" fmla="*/ 0 w 9442191"/>
              <a:gd name="connsiteY50" fmla="*/ 0 h 4524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9442191" h="4524315" extrusionOk="0">
                <a:moveTo>
                  <a:pt x="0" y="0"/>
                </a:moveTo>
                <a:cubicBezTo>
                  <a:pt x="124743" y="-7287"/>
                  <a:pt x="271799" y="6121"/>
                  <a:pt x="495715" y="0"/>
                </a:cubicBezTo>
                <a:cubicBezTo>
                  <a:pt x="719632" y="-6121"/>
                  <a:pt x="690647" y="21229"/>
                  <a:pt x="802586" y="0"/>
                </a:cubicBezTo>
                <a:cubicBezTo>
                  <a:pt x="914525" y="-21229"/>
                  <a:pt x="1203262" y="36586"/>
                  <a:pt x="1581567" y="0"/>
                </a:cubicBezTo>
                <a:cubicBezTo>
                  <a:pt x="1959872" y="-36586"/>
                  <a:pt x="1961704" y="41855"/>
                  <a:pt x="2077282" y="0"/>
                </a:cubicBezTo>
                <a:cubicBezTo>
                  <a:pt x="2192860" y="-41855"/>
                  <a:pt x="2473321" y="5631"/>
                  <a:pt x="2572997" y="0"/>
                </a:cubicBezTo>
                <a:cubicBezTo>
                  <a:pt x="2672673" y="-5631"/>
                  <a:pt x="3041260" y="19956"/>
                  <a:pt x="3351978" y="0"/>
                </a:cubicBezTo>
                <a:cubicBezTo>
                  <a:pt x="3662696" y="-19956"/>
                  <a:pt x="3661506" y="42220"/>
                  <a:pt x="3753271" y="0"/>
                </a:cubicBezTo>
                <a:cubicBezTo>
                  <a:pt x="3845036" y="-42220"/>
                  <a:pt x="4261732" y="74098"/>
                  <a:pt x="4532252" y="0"/>
                </a:cubicBezTo>
                <a:cubicBezTo>
                  <a:pt x="4802772" y="-74098"/>
                  <a:pt x="4998132" y="60990"/>
                  <a:pt x="5311232" y="0"/>
                </a:cubicBezTo>
                <a:cubicBezTo>
                  <a:pt x="5624332" y="-60990"/>
                  <a:pt x="5712549" y="23410"/>
                  <a:pt x="5901369" y="0"/>
                </a:cubicBezTo>
                <a:cubicBezTo>
                  <a:pt x="6090189" y="-23410"/>
                  <a:pt x="6347316" y="25658"/>
                  <a:pt x="6680350" y="0"/>
                </a:cubicBezTo>
                <a:cubicBezTo>
                  <a:pt x="7013384" y="-25658"/>
                  <a:pt x="6953683" y="52999"/>
                  <a:pt x="7176065" y="0"/>
                </a:cubicBezTo>
                <a:cubicBezTo>
                  <a:pt x="7398448" y="-52999"/>
                  <a:pt x="7511964" y="41274"/>
                  <a:pt x="7671780" y="0"/>
                </a:cubicBezTo>
                <a:cubicBezTo>
                  <a:pt x="7831596" y="-41274"/>
                  <a:pt x="8061645" y="51662"/>
                  <a:pt x="8356339" y="0"/>
                </a:cubicBezTo>
                <a:cubicBezTo>
                  <a:pt x="8651033" y="-51662"/>
                  <a:pt x="8608079" y="22084"/>
                  <a:pt x="8852054" y="0"/>
                </a:cubicBezTo>
                <a:cubicBezTo>
                  <a:pt x="9096030" y="-22084"/>
                  <a:pt x="9247207" y="53453"/>
                  <a:pt x="9442191" y="0"/>
                </a:cubicBezTo>
                <a:cubicBezTo>
                  <a:pt x="9466951" y="252419"/>
                  <a:pt x="9430150" y="339855"/>
                  <a:pt x="9442191" y="656026"/>
                </a:cubicBezTo>
                <a:cubicBezTo>
                  <a:pt x="9454232" y="972197"/>
                  <a:pt x="9412626" y="1026766"/>
                  <a:pt x="9442191" y="1266808"/>
                </a:cubicBezTo>
                <a:cubicBezTo>
                  <a:pt x="9471756" y="1506850"/>
                  <a:pt x="9384531" y="1751513"/>
                  <a:pt x="9442191" y="1877591"/>
                </a:cubicBezTo>
                <a:cubicBezTo>
                  <a:pt x="9499851" y="2003669"/>
                  <a:pt x="9422672" y="2173811"/>
                  <a:pt x="9442191" y="2307401"/>
                </a:cubicBezTo>
                <a:cubicBezTo>
                  <a:pt x="9461710" y="2440991"/>
                  <a:pt x="9389903" y="2560108"/>
                  <a:pt x="9442191" y="2782454"/>
                </a:cubicBezTo>
                <a:cubicBezTo>
                  <a:pt x="9494479" y="3004800"/>
                  <a:pt x="9375202" y="3133308"/>
                  <a:pt x="9442191" y="3393236"/>
                </a:cubicBezTo>
                <a:cubicBezTo>
                  <a:pt x="9509180" y="3653164"/>
                  <a:pt x="9426543" y="3657142"/>
                  <a:pt x="9442191" y="3913532"/>
                </a:cubicBezTo>
                <a:cubicBezTo>
                  <a:pt x="9457839" y="4169922"/>
                  <a:pt x="9417035" y="4387345"/>
                  <a:pt x="9442191" y="4524315"/>
                </a:cubicBezTo>
                <a:cubicBezTo>
                  <a:pt x="9214687" y="4598420"/>
                  <a:pt x="9029057" y="4485817"/>
                  <a:pt x="8757632" y="4524315"/>
                </a:cubicBezTo>
                <a:cubicBezTo>
                  <a:pt x="8486207" y="4562813"/>
                  <a:pt x="8525871" y="4491066"/>
                  <a:pt x="8450761" y="4524315"/>
                </a:cubicBezTo>
                <a:cubicBezTo>
                  <a:pt x="8375651" y="4557564"/>
                  <a:pt x="8119080" y="4520453"/>
                  <a:pt x="7860624" y="4524315"/>
                </a:cubicBezTo>
                <a:cubicBezTo>
                  <a:pt x="7602168" y="4528177"/>
                  <a:pt x="7549648" y="4512106"/>
                  <a:pt x="7459331" y="4524315"/>
                </a:cubicBezTo>
                <a:cubicBezTo>
                  <a:pt x="7369014" y="4536524"/>
                  <a:pt x="6948341" y="4510911"/>
                  <a:pt x="6774772" y="4524315"/>
                </a:cubicBezTo>
                <a:cubicBezTo>
                  <a:pt x="6601203" y="4537719"/>
                  <a:pt x="6531598" y="4487797"/>
                  <a:pt x="6373479" y="4524315"/>
                </a:cubicBezTo>
                <a:cubicBezTo>
                  <a:pt x="6215360" y="4560833"/>
                  <a:pt x="5884354" y="4445114"/>
                  <a:pt x="5688920" y="4524315"/>
                </a:cubicBezTo>
                <a:cubicBezTo>
                  <a:pt x="5493486" y="4603516"/>
                  <a:pt x="5526906" y="4516529"/>
                  <a:pt x="5382049" y="4524315"/>
                </a:cubicBezTo>
                <a:cubicBezTo>
                  <a:pt x="5237192" y="4532101"/>
                  <a:pt x="5022153" y="4519264"/>
                  <a:pt x="4697490" y="4524315"/>
                </a:cubicBezTo>
                <a:cubicBezTo>
                  <a:pt x="4372827" y="4529366"/>
                  <a:pt x="4414009" y="4510292"/>
                  <a:pt x="4296197" y="4524315"/>
                </a:cubicBezTo>
                <a:cubicBezTo>
                  <a:pt x="4178385" y="4538338"/>
                  <a:pt x="4128341" y="4489725"/>
                  <a:pt x="3989326" y="4524315"/>
                </a:cubicBezTo>
                <a:cubicBezTo>
                  <a:pt x="3850311" y="4558905"/>
                  <a:pt x="3781508" y="4497546"/>
                  <a:pt x="3588033" y="4524315"/>
                </a:cubicBezTo>
                <a:cubicBezTo>
                  <a:pt x="3394558" y="4551084"/>
                  <a:pt x="3048648" y="4450238"/>
                  <a:pt x="2903474" y="4524315"/>
                </a:cubicBezTo>
                <a:cubicBezTo>
                  <a:pt x="2758300" y="4598392"/>
                  <a:pt x="2622400" y="4477359"/>
                  <a:pt x="2502181" y="4524315"/>
                </a:cubicBezTo>
                <a:cubicBezTo>
                  <a:pt x="2381962" y="4571271"/>
                  <a:pt x="2346130" y="4523726"/>
                  <a:pt x="2195309" y="4524315"/>
                </a:cubicBezTo>
                <a:cubicBezTo>
                  <a:pt x="2044488" y="4524904"/>
                  <a:pt x="1940832" y="4522389"/>
                  <a:pt x="1794016" y="4524315"/>
                </a:cubicBezTo>
                <a:cubicBezTo>
                  <a:pt x="1647200" y="4526241"/>
                  <a:pt x="1493339" y="4489225"/>
                  <a:pt x="1298301" y="4524315"/>
                </a:cubicBezTo>
                <a:cubicBezTo>
                  <a:pt x="1103263" y="4559405"/>
                  <a:pt x="845947" y="4498147"/>
                  <a:pt x="708164" y="4524315"/>
                </a:cubicBezTo>
                <a:cubicBezTo>
                  <a:pt x="570381" y="4550483"/>
                  <a:pt x="234580" y="4456799"/>
                  <a:pt x="0" y="4524315"/>
                </a:cubicBezTo>
                <a:cubicBezTo>
                  <a:pt x="-5248" y="4337617"/>
                  <a:pt x="4812" y="4136510"/>
                  <a:pt x="0" y="3868289"/>
                </a:cubicBezTo>
                <a:cubicBezTo>
                  <a:pt x="-4812" y="3600068"/>
                  <a:pt x="8289" y="3443585"/>
                  <a:pt x="0" y="3302750"/>
                </a:cubicBezTo>
                <a:cubicBezTo>
                  <a:pt x="-8289" y="3161915"/>
                  <a:pt x="15295" y="2953660"/>
                  <a:pt x="0" y="2737211"/>
                </a:cubicBezTo>
                <a:cubicBezTo>
                  <a:pt x="-15295" y="2520762"/>
                  <a:pt x="57585" y="2417646"/>
                  <a:pt x="0" y="2171671"/>
                </a:cubicBezTo>
                <a:cubicBezTo>
                  <a:pt x="-57585" y="1925696"/>
                  <a:pt x="56213" y="1830434"/>
                  <a:pt x="0" y="1606132"/>
                </a:cubicBezTo>
                <a:cubicBezTo>
                  <a:pt x="-56213" y="1381830"/>
                  <a:pt x="31426" y="1230870"/>
                  <a:pt x="0" y="1085836"/>
                </a:cubicBezTo>
                <a:cubicBezTo>
                  <a:pt x="-31426" y="940802"/>
                  <a:pt x="45049" y="230557"/>
                  <a:pt x="0" y="0"/>
                </a:cubicBezTo>
                <a:close/>
              </a:path>
            </a:pathLst>
          </a:custGeom>
          <a:noFill/>
          <a:ln w="12700">
            <a:solidFill>
              <a:srgbClr val="0B3DFF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9600" u="sng" dirty="0">
                <a:solidFill>
                  <a:srgbClr val="0B3DFF"/>
                </a:solidFill>
                <a:latin typeface="Desdemona" pitchFamily="82" charset="77"/>
              </a:rPr>
              <a:t>Carte d’identité du virus de la grippe</a:t>
            </a:r>
          </a:p>
        </p:txBody>
      </p:sp>
    </p:spTree>
    <p:extLst>
      <p:ext uri="{BB962C8B-B14F-4D97-AF65-F5344CB8AC3E}">
        <p14:creationId xmlns:p14="http://schemas.microsoft.com/office/powerpoint/2010/main" val="75508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5"/>
    </mc:Choice>
    <mc:Fallback xmlns="">
      <p:transition spd="slow" advTm="3415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LE VIRUS DE LA GRIPPE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CARTE D’IDENTITÉ DU VIRUS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25A2427-DE87-80DC-9DFA-716A6A3856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339" y="682337"/>
            <a:ext cx="8216598" cy="4417697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E564FA2-5C40-282F-54C0-FEBFF114610C}"/>
              </a:ext>
            </a:extLst>
          </p:cNvPr>
          <p:cNvSpPr txBox="1"/>
          <p:nvPr/>
        </p:nvSpPr>
        <p:spPr>
          <a:xfrm>
            <a:off x="8770514" y="1602269"/>
            <a:ext cx="3071758" cy="2585323"/>
          </a:xfrm>
          <a:custGeom>
            <a:avLst/>
            <a:gdLst>
              <a:gd name="connsiteX0" fmla="*/ 0 w 3071758"/>
              <a:gd name="connsiteY0" fmla="*/ 0 h 2585323"/>
              <a:gd name="connsiteX1" fmla="*/ 481242 w 3071758"/>
              <a:gd name="connsiteY1" fmla="*/ 0 h 2585323"/>
              <a:gd name="connsiteX2" fmla="*/ 901049 w 3071758"/>
              <a:gd name="connsiteY2" fmla="*/ 0 h 2585323"/>
              <a:gd name="connsiteX3" fmla="*/ 1474444 w 3071758"/>
              <a:gd name="connsiteY3" fmla="*/ 0 h 2585323"/>
              <a:gd name="connsiteX4" fmla="*/ 1955686 w 3071758"/>
              <a:gd name="connsiteY4" fmla="*/ 0 h 2585323"/>
              <a:gd name="connsiteX5" fmla="*/ 2436928 w 3071758"/>
              <a:gd name="connsiteY5" fmla="*/ 0 h 2585323"/>
              <a:gd name="connsiteX6" fmla="*/ 3071758 w 3071758"/>
              <a:gd name="connsiteY6" fmla="*/ 0 h 2585323"/>
              <a:gd name="connsiteX7" fmla="*/ 3071758 w 3071758"/>
              <a:gd name="connsiteY7" fmla="*/ 465358 h 2585323"/>
              <a:gd name="connsiteX8" fmla="*/ 3071758 w 3071758"/>
              <a:gd name="connsiteY8" fmla="*/ 982423 h 2585323"/>
              <a:gd name="connsiteX9" fmla="*/ 3071758 w 3071758"/>
              <a:gd name="connsiteY9" fmla="*/ 1447781 h 2585323"/>
              <a:gd name="connsiteX10" fmla="*/ 3071758 w 3071758"/>
              <a:gd name="connsiteY10" fmla="*/ 1913139 h 2585323"/>
              <a:gd name="connsiteX11" fmla="*/ 3071758 w 3071758"/>
              <a:gd name="connsiteY11" fmla="*/ 2585323 h 2585323"/>
              <a:gd name="connsiteX12" fmla="*/ 2529081 w 3071758"/>
              <a:gd name="connsiteY12" fmla="*/ 2585323 h 2585323"/>
              <a:gd name="connsiteX13" fmla="*/ 1955686 w 3071758"/>
              <a:gd name="connsiteY13" fmla="*/ 2585323 h 2585323"/>
              <a:gd name="connsiteX14" fmla="*/ 1382291 w 3071758"/>
              <a:gd name="connsiteY14" fmla="*/ 2585323 h 2585323"/>
              <a:gd name="connsiteX15" fmla="*/ 931767 w 3071758"/>
              <a:gd name="connsiteY15" fmla="*/ 2585323 h 2585323"/>
              <a:gd name="connsiteX16" fmla="*/ 0 w 3071758"/>
              <a:gd name="connsiteY16" fmla="*/ 2585323 h 2585323"/>
              <a:gd name="connsiteX17" fmla="*/ 0 w 3071758"/>
              <a:gd name="connsiteY17" fmla="*/ 2016552 h 2585323"/>
              <a:gd name="connsiteX18" fmla="*/ 0 w 3071758"/>
              <a:gd name="connsiteY18" fmla="*/ 1577047 h 2585323"/>
              <a:gd name="connsiteX19" fmla="*/ 0 w 3071758"/>
              <a:gd name="connsiteY19" fmla="*/ 1111689 h 2585323"/>
              <a:gd name="connsiteX20" fmla="*/ 0 w 3071758"/>
              <a:gd name="connsiteY20" fmla="*/ 646331 h 2585323"/>
              <a:gd name="connsiteX21" fmla="*/ 0 w 3071758"/>
              <a:gd name="connsiteY21" fmla="*/ 0 h 2585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071758" h="2585323" extrusionOk="0">
                <a:moveTo>
                  <a:pt x="0" y="0"/>
                </a:moveTo>
                <a:cubicBezTo>
                  <a:pt x="168242" y="-25978"/>
                  <a:pt x="302951" y="22840"/>
                  <a:pt x="481242" y="0"/>
                </a:cubicBezTo>
                <a:cubicBezTo>
                  <a:pt x="659533" y="-22840"/>
                  <a:pt x="710802" y="26657"/>
                  <a:pt x="901049" y="0"/>
                </a:cubicBezTo>
                <a:cubicBezTo>
                  <a:pt x="1091296" y="-26657"/>
                  <a:pt x="1273636" y="3305"/>
                  <a:pt x="1474444" y="0"/>
                </a:cubicBezTo>
                <a:cubicBezTo>
                  <a:pt x="1675253" y="-3305"/>
                  <a:pt x="1746988" y="6241"/>
                  <a:pt x="1955686" y="0"/>
                </a:cubicBezTo>
                <a:cubicBezTo>
                  <a:pt x="2164384" y="-6241"/>
                  <a:pt x="2274981" y="55798"/>
                  <a:pt x="2436928" y="0"/>
                </a:cubicBezTo>
                <a:cubicBezTo>
                  <a:pt x="2598875" y="-55798"/>
                  <a:pt x="2811631" y="49343"/>
                  <a:pt x="3071758" y="0"/>
                </a:cubicBezTo>
                <a:cubicBezTo>
                  <a:pt x="3115665" y="173015"/>
                  <a:pt x="3061467" y="360439"/>
                  <a:pt x="3071758" y="465358"/>
                </a:cubicBezTo>
                <a:cubicBezTo>
                  <a:pt x="3082049" y="570277"/>
                  <a:pt x="3063669" y="769726"/>
                  <a:pt x="3071758" y="982423"/>
                </a:cubicBezTo>
                <a:cubicBezTo>
                  <a:pt x="3079847" y="1195121"/>
                  <a:pt x="3026404" y="1335711"/>
                  <a:pt x="3071758" y="1447781"/>
                </a:cubicBezTo>
                <a:cubicBezTo>
                  <a:pt x="3117112" y="1559851"/>
                  <a:pt x="3033371" y="1719898"/>
                  <a:pt x="3071758" y="1913139"/>
                </a:cubicBezTo>
                <a:cubicBezTo>
                  <a:pt x="3110145" y="2106380"/>
                  <a:pt x="3051550" y="2263990"/>
                  <a:pt x="3071758" y="2585323"/>
                </a:cubicBezTo>
                <a:cubicBezTo>
                  <a:pt x="2922322" y="2591519"/>
                  <a:pt x="2767947" y="2568715"/>
                  <a:pt x="2529081" y="2585323"/>
                </a:cubicBezTo>
                <a:cubicBezTo>
                  <a:pt x="2290215" y="2601931"/>
                  <a:pt x="2131434" y="2578998"/>
                  <a:pt x="1955686" y="2585323"/>
                </a:cubicBezTo>
                <a:cubicBezTo>
                  <a:pt x="1779938" y="2591648"/>
                  <a:pt x="1654645" y="2572354"/>
                  <a:pt x="1382291" y="2585323"/>
                </a:cubicBezTo>
                <a:cubicBezTo>
                  <a:pt x="1109938" y="2598292"/>
                  <a:pt x="1121320" y="2556750"/>
                  <a:pt x="931767" y="2585323"/>
                </a:cubicBezTo>
                <a:cubicBezTo>
                  <a:pt x="742214" y="2613896"/>
                  <a:pt x="370923" y="2502933"/>
                  <a:pt x="0" y="2585323"/>
                </a:cubicBezTo>
                <a:cubicBezTo>
                  <a:pt x="-2187" y="2408723"/>
                  <a:pt x="10283" y="2282550"/>
                  <a:pt x="0" y="2016552"/>
                </a:cubicBezTo>
                <a:cubicBezTo>
                  <a:pt x="-10283" y="1750554"/>
                  <a:pt x="33113" y="1794816"/>
                  <a:pt x="0" y="1577047"/>
                </a:cubicBezTo>
                <a:cubicBezTo>
                  <a:pt x="-33113" y="1359279"/>
                  <a:pt x="21004" y="1258651"/>
                  <a:pt x="0" y="1111689"/>
                </a:cubicBezTo>
                <a:cubicBezTo>
                  <a:pt x="-21004" y="964727"/>
                  <a:pt x="197" y="747732"/>
                  <a:pt x="0" y="646331"/>
                </a:cubicBezTo>
                <a:cubicBezTo>
                  <a:pt x="-197" y="544930"/>
                  <a:pt x="30002" y="247510"/>
                  <a:pt x="0" y="0"/>
                </a:cubicBezTo>
                <a:close/>
              </a:path>
            </a:pathLst>
          </a:custGeom>
          <a:noFill/>
          <a:ln w="19050">
            <a:solidFill>
              <a:srgbClr val="0B3DFF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endParaRPr lang="fr-FR" b="1" u="sng" dirty="0">
              <a:latin typeface="HEITI TC MEDIUM" pitchFamily="2" charset="-128"/>
              <a:ea typeface="HEITI TC MEDIUM" pitchFamily="2" charset="-128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fr-FR" b="1" u="sng" dirty="0">
                <a:latin typeface="HEITI TC MEDIUM" pitchFamily="2" charset="-128"/>
                <a:ea typeface="HEITI TC MEDIUM" pitchFamily="2" charset="-128"/>
              </a:rPr>
              <a:t>Famille :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 </a:t>
            </a:r>
            <a:r>
              <a:rPr lang="fr-FR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</a:rPr>
              <a:t>Orthomyxoviridae</a:t>
            </a:r>
          </a:p>
          <a:p>
            <a:endParaRPr lang="fr-FR" dirty="0">
              <a:latin typeface="Heiti TC Medium" pitchFamily="2" charset="-128"/>
              <a:ea typeface="Heiti TC Medium" pitchFamily="2" charset="-128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fr-FR" b="1" u="sng" dirty="0">
                <a:latin typeface="HEITI TC MEDIUM" pitchFamily="2" charset="-128"/>
                <a:ea typeface="HEITI TC MEDIUM" pitchFamily="2" charset="-128"/>
              </a:rPr>
              <a:t>Genre :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 </a:t>
            </a:r>
            <a:r>
              <a:rPr lang="fr-FR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</a:rPr>
              <a:t>Influenzavirus</a:t>
            </a:r>
          </a:p>
          <a:p>
            <a:endParaRPr lang="fr-FR" dirty="0">
              <a:latin typeface="Heiti TC Medium" pitchFamily="2" charset="-128"/>
              <a:ea typeface="Heiti TC Medium" pitchFamily="2" charset="-128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fr-FR" b="1" u="sng" dirty="0">
                <a:latin typeface="HEITI TC MEDIUM" pitchFamily="2" charset="-128"/>
                <a:ea typeface="HEITI TC MEDIUM" pitchFamily="2" charset="-128"/>
              </a:rPr>
              <a:t>Type :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 </a:t>
            </a:r>
            <a:r>
              <a:rPr lang="fr-FR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</a:rPr>
              <a:t>A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, </a:t>
            </a:r>
            <a:r>
              <a:rPr lang="fr-FR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</a:rPr>
              <a:t>B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 (grippe), </a:t>
            </a:r>
            <a:r>
              <a:rPr lang="fr-FR" dirty="0">
                <a:highlight>
                  <a:srgbClr val="00FFFF"/>
                </a:highlight>
                <a:latin typeface="Heiti TC Medium" pitchFamily="2" charset="-128"/>
                <a:ea typeface="Heiti TC Medium" pitchFamily="2" charset="-128"/>
              </a:rPr>
              <a:t>C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 (rhinite)</a:t>
            </a:r>
          </a:p>
          <a:p>
            <a:endParaRPr lang="fr-FR" dirty="0">
              <a:latin typeface="Heiti TC Medium" pitchFamily="2" charset="-128"/>
              <a:ea typeface="Heiti TC Medium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1576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LE VIRUS DE LA GRIPPE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CARTE D’IDENTITÉ DU VIRUS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76E10BC2-9287-9EE3-D8E0-7E374F89D2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3818" y="220641"/>
            <a:ext cx="7624364" cy="5394040"/>
          </a:xfrm>
          <a:prstGeom prst="rect">
            <a:avLst/>
          </a:prstGeom>
          <a:ln w="19050">
            <a:solidFill>
              <a:srgbClr val="0B3DFF"/>
            </a:solidFill>
          </a:ln>
        </p:spPr>
      </p:pic>
    </p:spTree>
    <p:extLst>
      <p:ext uri="{BB962C8B-B14F-4D97-AF65-F5344CB8AC3E}">
        <p14:creationId xmlns:p14="http://schemas.microsoft.com/office/powerpoint/2010/main" val="136760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5A50BA1-A950-B0E9-960F-8F5E4197D0FB}"/>
              </a:ext>
            </a:extLst>
          </p:cNvPr>
          <p:cNvSpPr txBox="1"/>
          <p:nvPr/>
        </p:nvSpPr>
        <p:spPr>
          <a:xfrm>
            <a:off x="1374904" y="1166842"/>
            <a:ext cx="9442191" cy="4524315"/>
          </a:xfrm>
          <a:custGeom>
            <a:avLst/>
            <a:gdLst>
              <a:gd name="connsiteX0" fmla="*/ 0 w 9442191"/>
              <a:gd name="connsiteY0" fmla="*/ 0 h 4524315"/>
              <a:gd name="connsiteX1" fmla="*/ 495715 w 9442191"/>
              <a:gd name="connsiteY1" fmla="*/ 0 h 4524315"/>
              <a:gd name="connsiteX2" fmla="*/ 802586 w 9442191"/>
              <a:gd name="connsiteY2" fmla="*/ 0 h 4524315"/>
              <a:gd name="connsiteX3" fmla="*/ 1581567 w 9442191"/>
              <a:gd name="connsiteY3" fmla="*/ 0 h 4524315"/>
              <a:gd name="connsiteX4" fmla="*/ 2077282 w 9442191"/>
              <a:gd name="connsiteY4" fmla="*/ 0 h 4524315"/>
              <a:gd name="connsiteX5" fmla="*/ 2572997 w 9442191"/>
              <a:gd name="connsiteY5" fmla="*/ 0 h 4524315"/>
              <a:gd name="connsiteX6" fmla="*/ 3351978 w 9442191"/>
              <a:gd name="connsiteY6" fmla="*/ 0 h 4524315"/>
              <a:gd name="connsiteX7" fmla="*/ 3753271 w 9442191"/>
              <a:gd name="connsiteY7" fmla="*/ 0 h 4524315"/>
              <a:gd name="connsiteX8" fmla="*/ 4532252 w 9442191"/>
              <a:gd name="connsiteY8" fmla="*/ 0 h 4524315"/>
              <a:gd name="connsiteX9" fmla="*/ 5311232 w 9442191"/>
              <a:gd name="connsiteY9" fmla="*/ 0 h 4524315"/>
              <a:gd name="connsiteX10" fmla="*/ 5901369 w 9442191"/>
              <a:gd name="connsiteY10" fmla="*/ 0 h 4524315"/>
              <a:gd name="connsiteX11" fmla="*/ 6680350 w 9442191"/>
              <a:gd name="connsiteY11" fmla="*/ 0 h 4524315"/>
              <a:gd name="connsiteX12" fmla="*/ 7176065 w 9442191"/>
              <a:gd name="connsiteY12" fmla="*/ 0 h 4524315"/>
              <a:gd name="connsiteX13" fmla="*/ 7671780 w 9442191"/>
              <a:gd name="connsiteY13" fmla="*/ 0 h 4524315"/>
              <a:gd name="connsiteX14" fmla="*/ 8356339 w 9442191"/>
              <a:gd name="connsiteY14" fmla="*/ 0 h 4524315"/>
              <a:gd name="connsiteX15" fmla="*/ 8852054 w 9442191"/>
              <a:gd name="connsiteY15" fmla="*/ 0 h 4524315"/>
              <a:gd name="connsiteX16" fmla="*/ 9442191 w 9442191"/>
              <a:gd name="connsiteY16" fmla="*/ 0 h 4524315"/>
              <a:gd name="connsiteX17" fmla="*/ 9442191 w 9442191"/>
              <a:gd name="connsiteY17" fmla="*/ 656026 h 4524315"/>
              <a:gd name="connsiteX18" fmla="*/ 9442191 w 9442191"/>
              <a:gd name="connsiteY18" fmla="*/ 1266808 h 4524315"/>
              <a:gd name="connsiteX19" fmla="*/ 9442191 w 9442191"/>
              <a:gd name="connsiteY19" fmla="*/ 1877591 h 4524315"/>
              <a:gd name="connsiteX20" fmla="*/ 9442191 w 9442191"/>
              <a:gd name="connsiteY20" fmla="*/ 2307401 h 4524315"/>
              <a:gd name="connsiteX21" fmla="*/ 9442191 w 9442191"/>
              <a:gd name="connsiteY21" fmla="*/ 2782454 h 4524315"/>
              <a:gd name="connsiteX22" fmla="*/ 9442191 w 9442191"/>
              <a:gd name="connsiteY22" fmla="*/ 3393236 h 4524315"/>
              <a:gd name="connsiteX23" fmla="*/ 9442191 w 9442191"/>
              <a:gd name="connsiteY23" fmla="*/ 3913532 h 4524315"/>
              <a:gd name="connsiteX24" fmla="*/ 9442191 w 9442191"/>
              <a:gd name="connsiteY24" fmla="*/ 4524315 h 4524315"/>
              <a:gd name="connsiteX25" fmla="*/ 8757632 w 9442191"/>
              <a:gd name="connsiteY25" fmla="*/ 4524315 h 4524315"/>
              <a:gd name="connsiteX26" fmla="*/ 8450761 w 9442191"/>
              <a:gd name="connsiteY26" fmla="*/ 4524315 h 4524315"/>
              <a:gd name="connsiteX27" fmla="*/ 7860624 w 9442191"/>
              <a:gd name="connsiteY27" fmla="*/ 4524315 h 4524315"/>
              <a:gd name="connsiteX28" fmla="*/ 7459331 w 9442191"/>
              <a:gd name="connsiteY28" fmla="*/ 4524315 h 4524315"/>
              <a:gd name="connsiteX29" fmla="*/ 6774772 w 9442191"/>
              <a:gd name="connsiteY29" fmla="*/ 4524315 h 4524315"/>
              <a:gd name="connsiteX30" fmla="*/ 6373479 w 9442191"/>
              <a:gd name="connsiteY30" fmla="*/ 4524315 h 4524315"/>
              <a:gd name="connsiteX31" fmla="*/ 5688920 w 9442191"/>
              <a:gd name="connsiteY31" fmla="*/ 4524315 h 4524315"/>
              <a:gd name="connsiteX32" fmla="*/ 5382049 w 9442191"/>
              <a:gd name="connsiteY32" fmla="*/ 4524315 h 4524315"/>
              <a:gd name="connsiteX33" fmla="*/ 4697490 w 9442191"/>
              <a:gd name="connsiteY33" fmla="*/ 4524315 h 4524315"/>
              <a:gd name="connsiteX34" fmla="*/ 4296197 w 9442191"/>
              <a:gd name="connsiteY34" fmla="*/ 4524315 h 4524315"/>
              <a:gd name="connsiteX35" fmla="*/ 3989326 w 9442191"/>
              <a:gd name="connsiteY35" fmla="*/ 4524315 h 4524315"/>
              <a:gd name="connsiteX36" fmla="*/ 3588033 w 9442191"/>
              <a:gd name="connsiteY36" fmla="*/ 4524315 h 4524315"/>
              <a:gd name="connsiteX37" fmla="*/ 2903474 w 9442191"/>
              <a:gd name="connsiteY37" fmla="*/ 4524315 h 4524315"/>
              <a:gd name="connsiteX38" fmla="*/ 2502181 w 9442191"/>
              <a:gd name="connsiteY38" fmla="*/ 4524315 h 4524315"/>
              <a:gd name="connsiteX39" fmla="*/ 2195309 w 9442191"/>
              <a:gd name="connsiteY39" fmla="*/ 4524315 h 4524315"/>
              <a:gd name="connsiteX40" fmla="*/ 1794016 w 9442191"/>
              <a:gd name="connsiteY40" fmla="*/ 4524315 h 4524315"/>
              <a:gd name="connsiteX41" fmla="*/ 1298301 w 9442191"/>
              <a:gd name="connsiteY41" fmla="*/ 4524315 h 4524315"/>
              <a:gd name="connsiteX42" fmla="*/ 708164 w 9442191"/>
              <a:gd name="connsiteY42" fmla="*/ 4524315 h 4524315"/>
              <a:gd name="connsiteX43" fmla="*/ 0 w 9442191"/>
              <a:gd name="connsiteY43" fmla="*/ 4524315 h 4524315"/>
              <a:gd name="connsiteX44" fmla="*/ 0 w 9442191"/>
              <a:gd name="connsiteY44" fmla="*/ 3868289 h 4524315"/>
              <a:gd name="connsiteX45" fmla="*/ 0 w 9442191"/>
              <a:gd name="connsiteY45" fmla="*/ 3302750 h 4524315"/>
              <a:gd name="connsiteX46" fmla="*/ 0 w 9442191"/>
              <a:gd name="connsiteY46" fmla="*/ 2737211 h 4524315"/>
              <a:gd name="connsiteX47" fmla="*/ 0 w 9442191"/>
              <a:gd name="connsiteY47" fmla="*/ 2171671 h 4524315"/>
              <a:gd name="connsiteX48" fmla="*/ 0 w 9442191"/>
              <a:gd name="connsiteY48" fmla="*/ 1606132 h 4524315"/>
              <a:gd name="connsiteX49" fmla="*/ 0 w 9442191"/>
              <a:gd name="connsiteY49" fmla="*/ 1085836 h 4524315"/>
              <a:gd name="connsiteX50" fmla="*/ 0 w 9442191"/>
              <a:gd name="connsiteY50" fmla="*/ 0 h 4524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9442191" h="4524315" extrusionOk="0">
                <a:moveTo>
                  <a:pt x="0" y="0"/>
                </a:moveTo>
                <a:cubicBezTo>
                  <a:pt x="124743" y="-7287"/>
                  <a:pt x="271799" y="6121"/>
                  <a:pt x="495715" y="0"/>
                </a:cubicBezTo>
                <a:cubicBezTo>
                  <a:pt x="719632" y="-6121"/>
                  <a:pt x="690647" y="21229"/>
                  <a:pt x="802586" y="0"/>
                </a:cubicBezTo>
                <a:cubicBezTo>
                  <a:pt x="914525" y="-21229"/>
                  <a:pt x="1203262" y="36586"/>
                  <a:pt x="1581567" y="0"/>
                </a:cubicBezTo>
                <a:cubicBezTo>
                  <a:pt x="1959872" y="-36586"/>
                  <a:pt x="1961704" y="41855"/>
                  <a:pt x="2077282" y="0"/>
                </a:cubicBezTo>
                <a:cubicBezTo>
                  <a:pt x="2192860" y="-41855"/>
                  <a:pt x="2473321" y="5631"/>
                  <a:pt x="2572997" y="0"/>
                </a:cubicBezTo>
                <a:cubicBezTo>
                  <a:pt x="2672673" y="-5631"/>
                  <a:pt x="3041260" y="19956"/>
                  <a:pt x="3351978" y="0"/>
                </a:cubicBezTo>
                <a:cubicBezTo>
                  <a:pt x="3662696" y="-19956"/>
                  <a:pt x="3661506" y="42220"/>
                  <a:pt x="3753271" y="0"/>
                </a:cubicBezTo>
                <a:cubicBezTo>
                  <a:pt x="3845036" y="-42220"/>
                  <a:pt x="4261732" y="74098"/>
                  <a:pt x="4532252" y="0"/>
                </a:cubicBezTo>
                <a:cubicBezTo>
                  <a:pt x="4802772" y="-74098"/>
                  <a:pt x="4998132" y="60990"/>
                  <a:pt x="5311232" y="0"/>
                </a:cubicBezTo>
                <a:cubicBezTo>
                  <a:pt x="5624332" y="-60990"/>
                  <a:pt x="5712549" y="23410"/>
                  <a:pt x="5901369" y="0"/>
                </a:cubicBezTo>
                <a:cubicBezTo>
                  <a:pt x="6090189" y="-23410"/>
                  <a:pt x="6347316" y="25658"/>
                  <a:pt x="6680350" y="0"/>
                </a:cubicBezTo>
                <a:cubicBezTo>
                  <a:pt x="7013384" y="-25658"/>
                  <a:pt x="6953683" y="52999"/>
                  <a:pt x="7176065" y="0"/>
                </a:cubicBezTo>
                <a:cubicBezTo>
                  <a:pt x="7398448" y="-52999"/>
                  <a:pt x="7511964" y="41274"/>
                  <a:pt x="7671780" y="0"/>
                </a:cubicBezTo>
                <a:cubicBezTo>
                  <a:pt x="7831596" y="-41274"/>
                  <a:pt x="8061645" y="51662"/>
                  <a:pt x="8356339" y="0"/>
                </a:cubicBezTo>
                <a:cubicBezTo>
                  <a:pt x="8651033" y="-51662"/>
                  <a:pt x="8608079" y="22084"/>
                  <a:pt x="8852054" y="0"/>
                </a:cubicBezTo>
                <a:cubicBezTo>
                  <a:pt x="9096030" y="-22084"/>
                  <a:pt x="9247207" y="53453"/>
                  <a:pt x="9442191" y="0"/>
                </a:cubicBezTo>
                <a:cubicBezTo>
                  <a:pt x="9466951" y="252419"/>
                  <a:pt x="9430150" y="339855"/>
                  <a:pt x="9442191" y="656026"/>
                </a:cubicBezTo>
                <a:cubicBezTo>
                  <a:pt x="9454232" y="972197"/>
                  <a:pt x="9412626" y="1026766"/>
                  <a:pt x="9442191" y="1266808"/>
                </a:cubicBezTo>
                <a:cubicBezTo>
                  <a:pt x="9471756" y="1506850"/>
                  <a:pt x="9384531" y="1751513"/>
                  <a:pt x="9442191" y="1877591"/>
                </a:cubicBezTo>
                <a:cubicBezTo>
                  <a:pt x="9499851" y="2003669"/>
                  <a:pt x="9422672" y="2173811"/>
                  <a:pt x="9442191" y="2307401"/>
                </a:cubicBezTo>
                <a:cubicBezTo>
                  <a:pt x="9461710" y="2440991"/>
                  <a:pt x="9389903" y="2560108"/>
                  <a:pt x="9442191" y="2782454"/>
                </a:cubicBezTo>
                <a:cubicBezTo>
                  <a:pt x="9494479" y="3004800"/>
                  <a:pt x="9375202" y="3133308"/>
                  <a:pt x="9442191" y="3393236"/>
                </a:cubicBezTo>
                <a:cubicBezTo>
                  <a:pt x="9509180" y="3653164"/>
                  <a:pt x="9426543" y="3657142"/>
                  <a:pt x="9442191" y="3913532"/>
                </a:cubicBezTo>
                <a:cubicBezTo>
                  <a:pt x="9457839" y="4169922"/>
                  <a:pt x="9417035" y="4387345"/>
                  <a:pt x="9442191" y="4524315"/>
                </a:cubicBezTo>
                <a:cubicBezTo>
                  <a:pt x="9214687" y="4598420"/>
                  <a:pt x="9029057" y="4485817"/>
                  <a:pt x="8757632" y="4524315"/>
                </a:cubicBezTo>
                <a:cubicBezTo>
                  <a:pt x="8486207" y="4562813"/>
                  <a:pt x="8525871" y="4491066"/>
                  <a:pt x="8450761" y="4524315"/>
                </a:cubicBezTo>
                <a:cubicBezTo>
                  <a:pt x="8375651" y="4557564"/>
                  <a:pt x="8119080" y="4520453"/>
                  <a:pt x="7860624" y="4524315"/>
                </a:cubicBezTo>
                <a:cubicBezTo>
                  <a:pt x="7602168" y="4528177"/>
                  <a:pt x="7549648" y="4512106"/>
                  <a:pt x="7459331" y="4524315"/>
                </a:cubicBezTo>
                <a:cubicBezTo>
                  <a:pt x="7369014" y="4536524"/>
                  <a:pt x="6948341" y="4510911"/>
                  <a:pt x="6774772" y="4524315"/>
                </a:cubicBezTo>
                <a:cubicBezTo>
                  <a:pt x="6601203" y="4537719"/>
                  <a:pt x="6531598" y="4487797"/>
                  <a:pt x="6373479" y="4524315"/>
                </a:cubicBezTo>
                <a:cubicBezTo>
                  <a:pt x="6215360" y="4560833"/>
                  <a:pt x="5884354" y="4445114"/>
                  <a:pt x="5688920" y="4524315"/>
                </a:cubicBezTo>
                <a:cubicBezTo>
                  <a:pt x="5493486" y="4603516"/>
                  <a:pt x="5526906" y="4516529"/>
                  <a:pt x="5382049" y="4524315"/>
                </a:cubicBezTo>
                <a:cubicBezTo>
                  <a:pt x="5237192" y="4532101"/>
                  <a:pt x="5022153" y="4519264"/>
                  <a:pt x="4697490" y="4524315"/>
                </a:cubicBezTo>
                <a:cubicBezTo>
                  <a:pt x="4372827" y="4529366"/>
                  <a:pt x="4414009" y="4510292"/>
                  <a:pt x="4296197" y="4524315"/>
                </a:cubicBezTo>
                <a:cubicBezTo>
                  <a:pt x="4178385" y="4538338"/>
                  <a:pt x="4128341" y="4489725"/>
                  <a:pt x="3989326" y="4524315"/>
                </a:cubicBezTo>
                <a:cubicBezTo>
                  <a:pt x="3850311" y="4558905"/>
                  <a:pt x="3781508" y="4497546"/>
                  <a:pt x="3588033" y="4524315"/>
                </a:cubicBezTo>
                <a:cubicBezTo>
                  <a:pt x="3394558" y="4551084"/>
                  <a:pt x="3048648" y="4450238"/>
                  <a:pt x="2903474" y="4524315"/>
                </a:cubicBezTo>
                <a:cubicBezTo>
                  <a:pt x="2758300" y="4598392"/>
                  <a:pt x="2622400" y="4477359"/>
                  <a:pt x="2502181" y="4524315"/>
                </a:cubicBezTo>
                <a:cubicBezTo>
                  <a:pt x="2381962" y="4571271"/>
                  <a:pt x="2346130" y="4523726"/>
                  <a:pt x="2195309" y="4524315"/>
                </a:cubicBezTo>
                <a:cubicBezTo>
                  <a:pt x="2044488" y="4524904"/>
                  <a:pt x="1940832" y="4522389"/>
                  <a:pt x="1794016" y="4524315"/>
                </a:cubicBezTo>
                <a:cubicBezTo>
                  <a:pt x="1647200" y="4526241"/>
                  <a:pt x="1493339" y="4489225"/>
                  <a:pt x="1298301" y="4524315"/>
                </a:cubicBezTo>
                <a:cubicBezTo>
                  <a:pt x="1103263" y="4559405"/>
                  <a:pt x="845947" y="4498147"/>
                  <a:pt x="708164" y="4524315"/>
                </a:cubicBezTo>
                <a:cubicBezTo>
                  <a:pt x="570381" y="4550483"/>
                  <a:pt x="234580" y="4456799"/>
                  <a:pt x="0" y="4524315"/>
                </a:cubicBezTo>
                <a:cubicBezTo>
                  <a:pt x="-5248" y="4337617"/>
                  <a:pt x="4812" y="4136510"/>
                  <a:pt x="0" y="3868289"/>
                </a:cubicBezTo>
                <a:cubicBezTo>
                  <a:pt x="-4812" y="3600068"/>
                  <a:pt x="8289" y="3443585"/>
                  <a:pt x="0" y="3302750"/>
                </a:cubicBezTo>
                <a:cubicBezTo>
                  <a:pt x="-8289" y="3161915"/>
                  <a:pt x="15295" y="2953660"/>
                  <a:pt x="0" y="2737211"/>
                </a:cubicBezTo>
                <a:cubicBezTo>
                  <a:pt x="-15295" y="2520762"/>
                  <a:pt x="57585" y="2417646"/>
                  <a:pt x="0" y="2171671"/>
                </a:cubicBezTo>
                <a:cubicBezTo>
                  <a:pt x="-57585" y="1925696"/>
                  <a:pt x="56213" y="1830434"/>
                  <a:pt x="0" y="1606132"/>
                </a:cubicBezTo>
                <a:cubicBezTo>
                  <a:pt x="-56213" y="1381830"/>
                  <a:pt x="31426" y="1230870"/>
                  <a:pt x="0" y="1085836"/>
                </a:cubicBezTo>
                <a:cubicBezTo>
                  <a:pt x="-31426" y="940802"/>
                  <a:pt x="45049" y="230557"/>
                  <a:pt x="0" y="0"/>
                </a:cubicBezTo>
                <a:close/>
              </a:path>
            </a:pathLst>
          </a:custGeom>
          <a:noFill/>
          <a:ln w="12700">
            <a:solidFill>
              <a:srgbClr val="0B3DFF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9600" u="sng" dirty="0">
                <a:solidFill>
                  <a:srgbClr val="0B3DFF"/>
                </a:solidFill>
                <a:latin typeface="Desdemona" pitchFamily="82" charset="77"/>
              </a:rPr>
              <a:t>Composition des vaccins antigrippaux</a:t>
            </a:r>
          </a:p>
        </p:txBody>
      </p:sp>
    </p:spTree>
    <p:extLst>
      <p:ext uri="{BB962C8B-B14F-4D97-AF65-F5344CB8AC3E}">
        <p14:creationId xmlns:p14="http://schemas.microsoft.com/office/powerpoint/2010/main" val="406591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5"/>
    </mc:Choice>
    <mc:Fallback xmlns="">
      <p:transition spd="slow" advTm="3415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LE VIRUS DE LA GRIPPE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COMPOSITION DES VACCINS ANTIGRIPPAUX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77F3F39-A27B-7168-D4F1-04B92C50E3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9782" y="2155381"/>
            <a:ext cx="7772400" cy="3345923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BD4FA8D-EE9F-751F-97F7-026424C4A438}"/>
              </a:ext>
            </a:extLst>
          </p:cNvPr>
          <p:cNvSpPr txBox="1"/>
          <p:nvPr/>
        </p:nvSpPr>
        <p:spPr>
          <a:xfrm>
            <a:off x="724408" y="540421"/>
            <a:ext cx="6698071" cy="1200329"/>
          </a:xfrm>
          <a:custGeom>
            <a:avLst/>
            <a:gdLst>
              <a:gd name="connsiteX0" fmla="*/ 0 w 6698071"/>
              <a:gd name="connsiteY0" fmla="*/ 0 h 1200329"/>
              <a:gd name="connsiteX1" fmla="*/ 491192 w 6698071"/>
              <a:gd name="connsiteY1" fmla="*/ 0 h 1200329"/>
              <a:gd name="connsiteX2" fmla="*/ 848422 w 6698071"/>
              <a:gd name="connsiteY2" fmla="*/ 0 h 1200329"/>
              <a:gd name="connsiteX3" fmla="*/ 1540556 w 6698071"/>
              <a:gd name="connsiteY3" fmla="*/ 0 h 1200329"/>
              <a:gd name="connsiteX4" fmla="*/ 2031748 w 6698071"/>
              <a:gd name="connsiteY4" fmla="*/ 0 h 1200329"/>
              <a:gd name="connsiteX5" fmla="*/ 2522940 w 6698071"/>
              <a:gd name="connsiteY5" fmla="*/ 0 h 1200329"/>
              <a:gd name="connsiteX6" fmla="*/ 3215074 w 6698071"/>
              <a:gd name="connsiteY6" fmla="*/ 0 h 1200329"/>
              <a:gd name="connsiteX7" fmla="*/ 3639285 w 6698071"/>
              <a:gd name="connsiteY7" fmla="*/ 0 h 1200329"/>
              <a:gd name="connsiteX8" fmla="*/ 4331419 w 6698071"/>
              <a:gd name="connsiteY8" fmla="*/ 0 h 1200329"/>
              <a:gd name="connsiteX9" fmla="*/ 5023553 w 6698071"/>
              <a:gd name="connsiteY9" fmla="*/ 0 h 1200329"/>
              <a:gd name="connsiteX10" fmla="*/ 5581726 w 6698071"/>
              <a:gd name="connsiteY10" fmla="*/ 0 h 1200329"/>
              <a:gd name="connsiteX11" fmla="*/ 6698071 w 6698071"/>
              <a:gd name="connsiteY11" fmla="*/ 0 h 1200329"/>
              <a:gd name="connsiteX12" fmla="*/ 6698071 w 6698071"/>
              <a:gd name="connsiteY12" fmla="*/ 388106 h 1200329"/>
              <a:gd name="connsiteX13" fmla="*/ 6698071 w 6698071"/>
              <a:gd name="connsiteY13" fmla="*/ 752206 h 1200329"/>
              <a:gd name="connsiteX14" fmla="*/ 6698071 w 6698071"/>
              <a:gd name="connsiteY14" fmla="*/ 1200329 h 1200329"/>
              <a:gd name="connsiteX15" fmla="*/ 6139898 w 6698071"/>
              <a:gd name="connsiteY15" fmla="*/ 1200329 h 1200329"/>
              <a:gd name="connsiteX16" fmla="*/ 5581726 w 6698071"/>
              <a:gd name="connsiteY16" fmla="*/ 1200329 h 1200329"/>
              <a:gd name="connsiteX17" fmla="*/ 4889592 w 6698071"/>
              <a:gd name="connsiteY17" fmla="*/ 1200329 h 1200329"/>
              <a:gd name="connsiteX18" fmla="*/ 4331419 w 6698071"/>
              <a:gd name="connsiteY18" fmla="*/ 1200329 h 1200329"/>
              <a:gd name="connsiteX19" fmla="*/ 3974189 w 6698071"/>
              <a:gd name="connsiteY19" fmla="*/ 1200329 h 1200329"/>
              <a:gd name="connsiteX20" fmla="*/ 3549978 w 6698071"/>
              <a:gd name="connsiteY20" fmla="*/ 1200329 h 1200329"/>
              <a:gd name="connsiteX21" fmla="*/ 2857844 w 6698071"/>
              <a:gd name="connsiteY21" fmla="*/ 1200329 h 1200329"/>
              <a:gd name="connsiteX22" fmla="*/ 2299671 w 6698071"/>
              <a:gd name="connsiteY22" fmla="*/ 1200329 h 1200329"/>
              <a:gd name="connsiteX23" fmla="*/ 1875460 w 6698071"/>
              <a:gd name="connsiteY23" fmla="*/ 1200329 h 1200329"/>
              <a:gd name="connsiteX24" fmla="*/ 1317287 w 6698071"/>
              <a:gd name="connsiteY24" fmla="*/ 1200329 h 1200329"/>
              <a:gd name="connsiteX25" fmla="*/ 960057 w 6698071"/>
              <a:gd name="connsiteY25" fmla="*/ 1200329 h 1200329"/>
              <a:gd name="connsiteX26" fmla="*/ 602826 w 6698071"/>
              <a:gd name="connsiteY26" fmla="*/ 1200329 h 1200329"/>
              <a:gd name="connsiteX27" fmla="*/ 0 w 6698071"/>
              <a:gd name="connsiteY27" fmla="*/ 1200329 h 1200329"/>
              <a:gd name="connsiteX28" fmla="*/ 0 w 6698071"/>
              <a:gd name="connsiteY28" fmla="*/ 824226 h 1200329"/>
              <a:gd name="connsiteX29" fmla="*/ 0 w 6698071"/>
              <a:gd name="connsiteY29" fmla="*/ 400110 h 1200329"/>
              <a:gd name="connsiteX30" fmla="*/ 0 w 6698071"/>
              <a:gd name="connsiteY30" fmla="*/ 0 h 1200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6698071" h="1200329" extrusionOk="0">
                <a:moveTo>
                  <a:pt x="0" y="0"/>
                </a:moveTo>
                <a:cubicBezTo>
                  <a:pt x="161617" y="-11687"/>
                  <a:pt x="299463" y="54605"/>
                  <a:pt x="491192" y="0"/>
                </a:cubicBezTo>
                <a:cubicBezTo>
                  <a:pt x="682921" y="-54605"/>
                  <a:pt x="686960" y="27577"/>
                  <a:pt x="848422" y="0"/>
                </a:cubicBezTo>
                <a:cubicBezTo>
                  <a:pt x="1009884" y="-27577"/>
                  <a:pt x="1386604" y="43151"/>
                  <a:pt x="1540556" y="0"/>
                </a:cubicBezTo>
                <a:cubicBezTo>
                  <a:pt x="1694508" y="-43151"/>
                  <a:pt x="1901672" y="21123"/>
                  <a:pt x="2031748" y="0"/>
                </a:cubicBezTo>
                <a:cubicBezTo>
                  <a:pt x="2161824" y="-21123"/>
                  <a:pt x="2312407" y="20029"/>
                  <a:pt x="2522940" y="0"/>
                </a:cubicBezTo>
                <a:cubicBezTo>
                  <a:pt x="2733473" y="-20029"/>
                  <a:pt x="2870161" y="77539"/>
                  <a:pt x="3215074" y="0"/>
                </a:cubicBezTo>
                <a:cubicBezTo>
                  <a:pt x="3559987" y="-77539"/>
                  <a:pt x="3520226" y="18215"/>
                  <a:pt x="3639285" y="0"/>
                </a:cubicBezTo>
                <a:cubicBezTo>
                  <a:pt x="3758344" y="-18215"/>
                  <a:pt x="4058541" y="69107"/>
                  <a:pt x="4331419" y="0"/>
                </a:cubicBezTo>
                <a:cubicBezTo>
                  <a:pt x="4604297" y="-69107"/>
                  <a:pt x="4816029" y="66348"/>
                  <a:pt x="5023553" y="0"/>
                </a:cubicBezTo>
                <a:cubicBezTo>
                  <a:pt x="5231077" y="-66348"/>
                  <a:pt x="5368479" y="22771"/>
                  <a:pt x="5581726" y="0"/>
                </a:cubicBezTo>
                <a:cubicBezTo>
                  <a:pt x="5794973" y="-22771"/>
                  <a:pt x="6459996" y="28825"/>
                  <a:pt x="6698071" y="0"/>
                </a:cubicBezTo>
                <a:cubicBezTo>
                  <a:pt x="6733320" y="175314"/>
                  <a:pt x="6666777" y="209229"/>
                  <a:pt x="6698071" y="388106"/>
                </a:cubicBezTo>
                <a:cubicBezTo>
                  <a:pt x="6729365" y="566983"/>
                  <a:pt x="6662786" y="628797"/>
                  <a:pt x="6698071" y="752206"/>
                </a:cubicBezTo>
                <a:cubicBezTo>
                  <a:pt x="6733356" y="875615"/>
                  <a:pt x="6656977" y="1013344"/>
                  <a:pt x="6698071" y="1200329"/>
                </a:cubicBezTo>
                <a:cubicBezTo>
                  <a:pt x="6524255" y="1261706"/>
                  <a:pt x="6266568" y="1184914"/>
                  <a:pt x="6139898" y="1200329"/>
                </a:cubicBezTo>
                <a:cubicBezTo>
                  <a:pt x="6013228" y="1215744"/>
                  <a:pt x="5749427" y="1136723"/>
                  <a:pt x="5581726" y="1200329"/>
                </a:cubicBezTo>
                <a:cubicBezTo>
                  <a:pt x="5414025" y="1263935"/>
                  <a:pt x="5209565" y="1176299"/>
                  <a:pt x="4889592" y="1200329"/>
                </a:cubicBezTo>
                <a:cubicBezTo>
                  <a:pt x="4569619" y="1224359"/>
                  <a:pt x="4559314" y="1137185"/>
                  <a:pt x="4331419" y="1200329"/>
                </a:cubicBezTo>
                <a:cubicBezTo>
                  <a:pt x="4103524" y="1263473"/>
                  <a:pt x="4146198" y="1172244"/>
                  <a:pt x="3974189" y="1200329"/>
                </a:cubicBezTo>
                <a:cubicBezTo>
                  <a:pt x="3802180" y="1228414"/>
                  <a:pt x="3705469" y="1196958"/>
                  <a:pt x="3549978" y="1200329"/>
                </a:cubicBezTo>
                <a:cubicBezTo>
                  <a:pt x="3394487" y="1203700"/>
                  <a:pt x="3185513" y="1163437"/>
                  <a:pt x="2857844" y="1200329"/>
                </a:cubicBezTo>
                <a:cubicBezTo>
                  <a:pt x="2530175" y="1237221"/>
                  <a:pt x="2438663" y="1165986"/>
                  <a:pt x="2299671" y="1200329"/>
                </a:cubicBezTo>
                <a:cubicBezTo>
                  <a:pt x="2160679" y="1234672"/>
                  <a:pt x="2000149" y="1165723"/>
                  <a:pt x="1875460" y="1200329"/>
                </a:cubicBezTo>
                <a:cubicBezTo>
                  <a:pt x="1750771" y="1234935"/>
                  <a:pt x="1473985" y="1173572"/>
                  <a:pt x="1317287" y="1200329"/>
                </a:cubicBezTo>
                <a:cubicBezTo>
                  <a:pt x="1160589" y="1227086"/>
                  <a:pt x="1076045" y="1183504"/>
                  <a:pt x="960057" y="1200329"/>
                </a:cubicBezTo>
                <a:cubicBezTo>
                  <a:pt x="844069" y="1217154"/>
                  <a:pt x="703552" y="1158260"/>
                  <a:pt x="602826" y="1200329"/>
                </a:cubicBezTo>
                <a:cubicBezTo>
                  <a:pt x="502100" y="1242398"/>
                  <a:pt x="198171" y="1155607"/>
                  <a:pt x="0" y="1200329"/>
                </a:cubicBezTo>
                <a:cubicBezTo>
                  <a:pt x="-35652" y="1037195"/>
                  <a:pt x="43436" y="947441"/>
                  <a:pt x="0" y="824226"/>
                </a:cubicBezTo>
                <a:cubicBezTo>
                  <a:pt x="-43436" y="701011"/>
                  <a:pt x="39561" y="517177"/>
                  <a:pt x="0" y="400110"/>
                </a:cubicBezTo>
                <a:cubicBezTo>
                  <a:pt x="-39561" y="283043"/>
                  <a:pt x="35203" y="140009"/>
                  <a:pt x="0" y="0"/>
                </a:cubicBezTo>
                <a:close/>
              </a:path>
            </a:pathLst>
          </a:custGeom>
          <a:noFill/>
          <a:ln cap="rnd" cmpd="tri">
            <a:solidFill>
              <a:srgbClr val="C0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fr-FR" b="1" u="sng" dirty="0">
                <a:latin typeface="Heiti TC Medium" pitchFamily="2" charset="-128"/>
                <a:ea typeface="Heiti TC Medium" pitchFamily="2" charset="-128"/>
              </a:rPr>
              <a:t>Composition: </a:t>
            </a:r>
          </a:p>
          <a:p>
            <a:endParaRPr lang="fr-FR" b="1" u="sng" dirty="0">
              <a:latin typeface="Heiti TC Medium" pitchFamily="2" charset="-128"/>
              <a:ea typeface="Heiti TC Medium" pitchFamily="2" charset="-128"/>
            </a:endParaRPr>
          </a:p>
          <a:p>
            <a:pPr marL="285750" indent="-285750">
              <a:buFontTx/>
              <a:buChar char="-"/>
            </a:pPr>
            <a:r>
              <a:rPr lang="fr-FR" dirty="0">
                <a:latin typeface="Heiti TC Medium" pitchFamily="2" charset="-128"/>
                <a:ea typeface="Heiti TC Medium" pitchFamily="2" charset="-128"/>
              </a:rPr>
              <a:t>Virus de </a:t>
            </a:r>
            <a:r>
              <a:rPr lang="fr-FR" u="sng" dirty="0">
                <a:latin typeface="Heiti TC Medium" pitchFamily="2" charset="-128"/>
                <a:ea typeface="Heiti TC Medium" pitchFamily="2" charset="-128"/>
              </a:rPr>
              <a:t>l</a:t>
            </a:r>
            <a:r>
              <a:rPr lang="fr-FR" u="sng" dirty="0">
                <a:ea typeface="Heiti TC Medium" pitchFamily="2" charset="-128"/>
              </a:rPr>
              <a:t>’</a:t>
            </a:r>
            <a:r>
              <a:rPr lang="fr-FR" u="sng" dirty="0">
                <a:latin typeface="Heiti TC Medium" pitchFamily="2" charset="-128"/>
                <a:ea typeface="Heiti TC Medium" pitchFamily="2" charset="-128"/>
              </a:rPr>
              <a:t>année précédente 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en France </a:t>
            </a:r>
          </a:p>
          <a:p>
            <a:pPr marL="285750" indent="-285750">
              <a:buFontTx/>
              <a:buChar char="-"/>
            </a:pPr>
            <a:r>
              <a:rPr lang="fr-FR" dirty="0">
                <a:latin typeface="Heiti TC Medium" pitchFamily="2" charset="-128"/>
                <a:ea typeface="Heiti TC Medium" pitchFamily="2" charset="-128"/>
              </a:rPr>
              <a:t>Virus circulant dans </a:t>
            </a:r>
            <a:r>
              <a:rPr lang="fr-FR" u="sng" dirty="0">
                <a:latin typeface="Heiti TC Medium" pitchFamily="2" charset="-128"/>
                <a:ea typeface="Heiti TC Medium" pitchFamily="2" charset="-128"/>
              </a:rPr>
              <a:t>l</a:t>
            </a:r>
            <a:r>
              <a:rPr lang="fr-FR" u="sng" dirty="0">
                <a:ea typeface="Heiti TC Medium" pitchFamily="2" charset="-128"/>
              </a:rPr>
              <a:t>’</a:t>
            </a:r>
            <a:r>
              <a:rPr lang="fr-FR" u="sng" dirty="0">
                <a:latin typeface="Heiti TC Medium" pitchFamily="2" charset="-128"/>
                <a:ea typeface="Heiti TC Medium" pitchFamily="2" charset="-128"/>
              </a:rPr>
              <a:t>Hémisphère Sud</a:t>
            </a:r>
          </a:p>
        </p:txBody>
      </p:sp>
      <p:sp>
        <p:nvSpPr>
          <p:cNvPr id="9" name="Accolade ouvrante 8">
            <a:extLst>
              <a:ext uri="{FF2B5EF4-FFF2-40B4-BE49-F238E27FC236}">
                <a16:creationId xmlns:a16="http://schemas.microsoft.com/office/drawing/2014/main" id="{FF5178E1-95BF-4975-73DA-35ABB3065AB5}"/>
              </a:ext>
            </a:extLst>
          </p:cNvPr>
          <p:cNvSpPr/>
          <p:nvPr/>
        </p:nvSpPr>
        <p:spPr>
          <a:xfrm>
            <a:off x="3286897" y="2706130"/>
            <a:ext cx="162885" cy="1272746"/>
          </a:xfrm>
          <a:prstGeom prst="leftBrace">
            <a:avLst/>
          </a:prstGeom>
          <a:ln w="25400">
            <a:gradFill>
              <a:gsLst>
                <a:gs pos="0">
                  <a:srgbClr val="92D050"/>
                </a:gs>
                <a:gs pos="34000">
                  <a:srgbClr val="00B050"/>
                </a:gs>
                <a:gs pos="60000">
                  <a:srgbClr val="0070C0"/>
                </a:gs>
                <a:gs pos="100000">
                  <a:srgbClr val="00F9F8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ccolade ouvrante 9">
            <a:extLst>
              <a:ext uri="{FF2B5EF4-FFF2-40B4-BE49-F238E27FC236}">
                <a16:creationId xmlns:a16="http://schemas.microsoft.com/office/drawing/2014/main" id="{0EDA1CD2-D101-94F5-E756-28FD0389C53C}"/>
              </a:ext>
            </a:extLst>
          </p:cNvPr>
          <p:cNvSpPr/>
          <p:nvPr/>
        </p:nvSpPr>
        <p:spPr>
          <a:xfrm>
            <a:off x="3286896" y="3978876"/>
            <a:ext cx="162885" cy="1272746"/>
          </a:xfrm>
          <a:prstGeom prst="leftBrace">
            <a:avLst/>
          </a:prstGeom>
          <a:ln w="25400">
            <a:solidFill>
              <a:srgbClr val="8006E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D52A85FB-90A8-3C66-9ED2-2722DE66E202}"/>
              </a:ext>
            </a:extLst>
          </p:cNvPr>
          <p:cNvSpPr txBox="1"/>
          <p:nvPr/>
        </p:nvSpPr>
        <p:spPr>
          <a:xfrm>
            <a:off x="1317533" y="3157837"/>
            <a:ext cx="1573949" cy="369332"/>
          </a:xfrm>
          <a:prstGeom prst="rect">
            <a:avLst/>
          </a:prstGeom>
          <a:noFill/>
          <a:ln w="12700">
            <a:gradFill>
              <a:gsLst>
                <a:gs pos="0">
                  <a:srgbClr val="92D050"/>
                </a:gs>
                <a:gs pos="35000">
                  <a:srgbClr val="00B050"/>
                </a:gs>
                <a:gs pos="66000">
                  <a:srgbClr val="0070C0"/>
                </a:gs>
                <a:gs pos="100000">
                  <a:srgbClr val="00F9F8"/>
                </a:gs>
              </a:gsLst>
              <a:lin ang="5400000" scaled="1"/>
            </a:gradFill>
          </a:ln>
        </p:spPr>
        <p:txBody>
          <a:bodyPr wrap="square" rtlCol="0">
            <a:spAutoFit/>
          </a:bodyPr>
          <a:lstStyle/>
          <a:p>
            <a:r>
              <a:rPr lang="fr-FR" b="1" dirty="0">
                <a:latin typeface="HEITI TC MEDIUM" pitchFamily="2" charset="-128"/>
                <a:ea typeface="HEITI TC MEDIUM" pitchFamily="2" charset="-128"/>
              </a:rPr>
              <a:t>2 souches A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26AA2B2-65D6-3D1D-8506-AFF47E57230C}"/>
              </a:ext>
            </a:extLst>
          </p:cNvPr>
          <p:cNvSpPr txBox="1"/>
          <p:nvPr/>
        </p:nvSpPr>
        <p:spPr>
          <a:xfrm>
            <a:off x="1156895" y="4430583"/>
            <a:ext cx="1895224" cy="369332"/>
          </a:xfrm>
          <a:prstGeom prst="rect">
            <a:avLst/>
          </a:prstGeom>
          <a:noFill/>
          <a:ln w="15875">
            <a:solidFill>
              <a:srgbClr val="8006EA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>
                <a:latin typeface="HEITI TC MEDIUM" pitchFamily="2" charset="-128"/>
                <a:ea typeface="HEITI TC MEDIUM" pitchFamily="2" charset="-128"/>
              </a:rPr>
              <a:t>1 à 2 souches B</a:t>
            </a:r>
          </a:p>
        </p:txBody>
      </p:sp>
    </p:spTree>
    <p:extLst>
      <p:ext uri="{BB962C8B-B14F-4D97-AF65-F5344CB8AC3E}">
        <p14:creationId xmlns:p14="http://schemas.microsoft.com/office/powerpoint/2010/main" val="127671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5A50BA1-A950-B0E9-960F-8F5E4197D0FB}"/>
              </a:ext>
            </a:extLst>
          </p:cNvPr>
          <p:cNvSpPr txBox="1"/>
          <p:nvPr/>
        </p:nvSpPr>
        <p:spPr>
          <a:xfrm>
            <a:off x="1374904" y="1166842"/>
            <a:ext cx="9442191" cy="4524315"/>
          </a:xfrm>
          <a:custGeom>
            <a:avLst/>
            <a:gdLst>
              <a:gd name="connsiteX0" fmla="*/ 0 w 9442191"/>
              <a:gd name="connsiteY0" fmla="*/ 0 h 4524315"/>
              <a:gd name="connsiteX1" fmla="*/ 495715 w 9442191"/>
              <a:gd name="connsiteY1" fmla="*/ 0 h 4524315"/>
              <a:gd name="connsiteX2" fmla="*/ 802586 w 9442191"/>
              <a:gd name="connsiteY2" fmla="*/ 0 h 4524315"/>
              <a:gd name="connsiteX3" fmla="*/ 1581567 w 9442191"/>
              <a:gd name="connsiteY3" fmla="*/ 0 h 4524315"/>
              <a:gd name="connsiteX4" fmla="*/ 2077282 w 9442191"/>
              <a:gd name="connsiteY4" fmla="*/ 0 h 4524315"/>
              <a:gd name="connsiteX5" fmla="*/ 2572997 w 9442191"/>
              <a:gd name="connsiteY5" fmla="*/ 0 h 4524315"/>
              <a:gd name="connsiteX6" fmla="*/ 3351978 w 9442191"/>
              <a:gd name="connsiteY6" fmla="*/ 0 h 4524315"/>
              <a:gd name="connsiteX7" fmla="*/ 3753271 w 9442191"/>
              <a:gd name="connsiteY7" fmla="*/ 0 h 4524315"/>
              <a:gd name="connsiteX8" fmla="*/ 4532252 w 9442191"/>
              <a:gd name="connsiteY8" fmla="*/ 0 h 4524315"/>
              <a:gd name="connsiteX9" fmla="*/ 5311232 w 9442191"/>
              <a:gd name="connsiteY9" fmla="*/ 0 h 4524315"/>
              <a:gd name="connsiteX10" fmla="*/ 5901369 w 9442191"/>
              <a:gd name="connsiteY10" fmla="*/ 0 h 4524315"/>
              <a:gd name="connsiteX11" fmla="*/ 6680350 w 9442191"/>
              <a:gd name="connsiteY11" fmla="*/ 0 h 4524315"/>
              <a:gd name="connsiteX12" fmla="*/ 7176065 w 9442191"/>
              <a:gd name="connsiteY12" fmla="*/ 0 h 4524315"/>
              <a:gd name="connsiteX13" fmla="*/ 7671780 w 9442191"/>
              <a:gd name="connsiteY13" fmla="*/ 0 h 4524315"/>
              <a:gd name="connsiteX14" fmla="*/ 8356339 w 9442191"/>
              <a:gd name="connsiteY14" fmla="*/ 0 h 4524315"/>
              <a:gd name="connsiteX15" fmla="*/ 8852054 w 9442191"/>
              <a:gd name="connsiteY15" fmla="*/ 0 h 4524315"/>
              <a:gd name="connsiteX16" fmla="*/ 9442191 w 9442191"/>
              <a:gd name="connsiteY16" fmla="*/ 0 h 4524315"/>
              <a:gd name="connsiteX17" fmla="*/ 9442191 w 9442191"/>
              <a:gd name="connsiteY17" fmla="*/ 656026 h 4524315"/>
              <a:gd name="connsiteX18" fmla="*/ 9442191 w 9442191"/>
              <a:gd name="connsiteY18" fmla="*/ 1266808 h 4524315"/>
              <a:gd name="connsiteX19" fmla="*/ 9442191 w 9442191"/>
              <a:gd name="connsiteY19" fmla="*/ 1877591 h 4524315"/>
              <a:gd name="connsiteX20" fmla="*/ 9442191 w 9442191"/>
              <a:gd name="connsiteY20" fmla="*/ 2307401 h 4524315"/>
              <a:gd name="connsiteX21" fmla="*/ 9442191 w 9442191"/>
              <a:gd name="connsiteY21" fmla="*/ 2782454 h 4524315"/>
              <a:gd name="connsiteX22" fmla="*/ 9442191 w 9442191"/>
              <a:gd name="connsiteY22" fmla="*/ 3393236 h 4524315"/>
              <a:gd name="connsiteX23" fmla="*/ 9442191 w 9442191"/>
              <a:gd name="connsiteY23" fmla="*/ 3913532 h 4524315"/>
              <a:gd name="connsiteX24" fmla="*/ 9442191 w 9442191"/>
              <a:gd name="connsiteY24" fmla="*/ 4524315 h 4524315"/>
              <a:gd name="connsiteX25" fmla="*/ 8757632 w 9442191"/>
              <a:gd name="connsiteY25" fmla="*/ 4524315 h 4524315"/>
              <a:gd name="connsiteX26" fmla="*/ 8450761 w 9442191"/>
              <a:gd name="connsiteY26" fmla="*/ 4524315 h 4524315"/>
              <a:gd name="connsiteX27" fmla="*/ 7860624 w 9442191"/>
              <a:gd name="connsiteY27" fmla="*/ 4524315 h 4524315"/>
              <a:gd name="connsiteX28" fmla="*/ 7459331 w 9442191"/>
              <a:gd name="connsiteY28" fmla="*/ 4524315 h 4524315"/>
              <a:gd name="connsiteX29" fmla="*/ 6774772 w 9442191"/>
              <a:gd name="connsiteY29" fmla="*/ 4524315 h 4524315"/>
              <a:gd name="connsiteX30" fmla="*/ 6373479 w 9442191"/>
              <a:gd name="connsiteY30" fmla="*/ 4524315 h 4524315"/>
              <a:gd name="connsiteX31" fmla="*/ 5688920 w 9442191"/>
              <a:gd name="connsiteY31" fmla="*/ 4524315 h 4524315"/>
              <a:gd name="connsiteX32" fmla="*/ 5382049 w 9442191"/>
              <a:gd name="connsiteY32" fmla="*/ 4524315 h 4524315"/>
              <a:gd name="connsiteX33" fmla="*/ 4697490 w 9442191"/>
              <a:gd name="connsiteY33" fmla="*/ 4524315 h 4524315"/>
              <a:gd name="connsiteX34" fmla="*/ 4296197 w 9442191"/>
              <a:gd name="connsiteY34" fmla="*/ 4524315 h 4524315"/>
              <a:gd name="connsiteX35" fmla="*/ 3989326 w 9442191"/>
              <a:gd name="connsiteY35" fmla="*/ 4524315 h 4524315"/>
              <a:gd name="connsiteX36" fmla="*/ 3588033 w 9442191"/>
              <a:gd name="connsiteY36" fmla="*/ 4524315 h 4524315"/>
              <a:gd name="connsiteX37" fmla="*/ 2903474 w 9442191"/>
              <a:gd name="connsiteY37" fmla="*/ 4524315 h 4524315"/>
              <a:gd name="connsiteX38" fmla="*/ 2502181 w 9442191"/>
              <a:gd name="connsiteY38" fmla="*/ 4524315 h 4524315"/>
              <a:gd name="connsiteX39" fmla="*/ 2195309 w 9442191"/>
              <a:gd name="connsiteY39" fmla="*/ 4524315 h 4524315"/>
              <a:gd name="connsiteX40" fmla="*/ 1794016 w 9442191"/>
              <a:gd name="connsiteY40" fmla="*/ 4524315 h 4524315"/>
              <a:gd name="connsiteX41" fmla="*/ 1298301 w 9442191"/>
              <a:gd name="connsiteY41" fmla="*/ 4524315 h 4524315"/>
              <a:gd name="connsiteX42" fmla="*/ 708164 w 9442191"/>
              <a:gd name="connsiteY42" fmla="*/ 4524315 h 4524315"/>
              <a:gd name="connsiteX43" fmla="*/ 0 w 9442191"/>
              <a:gd name="connsiteY43" fmla="*/ 4524315 h 4524315"/>
              <a:gd name="connsiteX44" fmla="*/ 0 w 9442191"/>
              <a:gd name="connsiteY44" fmla="*/ 3868289 h 4524315"/>
              <a:gd name="connsiteX45" fmla="*/ 0 w 9442191"/>
              <a:gd name="connsiteY45" fmla="*/ 3302750 h 4524315"/>
              <a:gd name="connsiteX46" fmla="*/ 0 w 9442191"/>
              <a:gd name="connsiteY46" fmla="*/ 2737211 h 4524315"/>
              <a:gd name="connsiteX47" fmla="*/ 0 w 9442191"/>
              <a:gd name="connsiteY47" fmla="*/ 2171671 h 4524315"/>
              <a:gd name="connsiteX48" fmla="*/ 0 w 9442191"/>
              <a:gd name="connsiteY48" fmla="*/ 1606132 h 4524315"/>
              <a:gd name="connsiteX49" fmla="*/ 0 w 9442191"/>
              <a:gd name="connsiteY49" fmla="*/ 1085836 h 4524315"/>
              <a:gd name="connsiteX50" fmla="*/ 0 w 9442191"/>
              <a:gd name="connsiteY50" fmla="*/ 0 h 4524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9442191" h="4524315" extrusionOk="0">
                <a:moveTo>
                  <a:pt x="0" y="0"/>
                </a:moveTo>
                <a:cubicBezTo>
                  <a:pt x="124743" y="-7287"/>
                  <a:pt x="271799" y="6121"/>
                  <a:pt x="495715" y="0"/>
                </a:cubicBezTo>
                <a:cubicBezTo>
                  <a:pt x="719632" y="-6121"/>
                  <a:pt x="690647" y="21229"/>
                  <a:pt x="802586" y="0"/>
                </a:cubicBezTo>
                <a:cubicBezTo>
                  <a:pt x="914525" y="-21229"/>
                  <a:pt x="1203262" y="36586"/>
                  <a:pt x="1581567" y="0"/>
                </a:cubicBezTo>
                <a:cubicBezTo>
                  <a:pt x="1959872" y="-36586"/>
                  <a:pt x="1961704" y="41855"/>
                  <a:pt x="2077282" y="0"/>
                </a:cubicBezTo>
                <a:cubicBezTo>
                  <a:pt x="2192860" y="-41855"/>
                  <a:pt x="2473321" y="5631"/>
                  <a:pt x="2572997" y="0"/>
                </a:cubicBezTo>
                <a:cubicBezTo>
                  <a:pt x="2672673" y="-5631"/>
                  <a:pt x="3041260" y="19956"/>
                  <a:pt x="3351978" y="0"/>
                </a:cubicBezTo>
                <a:cubicBezTo>
                  <a:pt x="3662696" y="-19956"/>
                  <a:pt x="3661506" y="42220"/>
                  <a:pt x="3753271" y="0"/>
                </a:cubicBezTo>
                <a:cubicBezTo>
                  <a:pt x="3845036" y="-42220"/>
                  <a:pt x="4261732" y="74098"/>
                  <a:pt x="4532252" y="0"/>
                </a:cubicBezTo>
                <a:cubicBezTo>
                  <a:pt x="4802772" y="-74098"/>
                  <a:pt x="4998132" y="60990"/>
                  <a:pt x="5311232" y="0"/>
                </a:cubicBezTo>
                <a:cubicBezTo>
                  <a:pt x="5624332" y="-60990"/>
                  <a:pt x="5712549" y="23410"/>
                  <a:pt x="5901369" y="0"/>
                </a:cubicBezTo>
                <a:cubicBezTo>
                  <a:pt x="6090189" y="-23410"/>
                  <a:pt x="6347316" y="25658"/>
                  <a:pt x="6680350" y="0"/>
                </a:cubicBezTo>
                <a:cubicBezTo>
                  <a:pt x="7013384" y="-25658"/>
                  <a:pt x="6953683" y="52999"/>
                  <a:pt x="7176065" y="0"/>
                </a:cubicBezTo>
                <a:cubicBezTo>
                  <a:pt x="7398448" y="-52999"/>
                  <a:pt x="7511964" y="41274"/>
                  <a:pt x="7671780" y="0"/>
                </a:cubicBezTo>
                <a:cubicBezTo>
                  <a:pt x="7831596" y="-41274"/>
                  <a:pt x="8061645" y="51662"/>
                  <a:pt x="8356339" y="0"/>
                </a:cubicBezTo>
                <a:cubicBezTo>
                  <a:pt x="8651033" y="-51662"/>
                  <a:pt x="8608079" y="22084"/>
                  <a:pt x="8852054" y="0"/>
                </a:cubicBezTo>
                <a:cubicBezTo>
                  <a:pt x="9096030" y="-22084"/>
                  <a:pt x="9247207" y="53453"/>
                  <a:pt x="9442191" y="0"/>
                </a:cubicBezTo>
                <a:cubicBezTo>
                  <a:pt x="9466951" y="252419"/>
                  <a:pt x="9430150" y="339855"/>
                  <a:pt x="9442191" y="656026"/>
                </a:cubicBezTo>
                <a:cubicBezTo>
                  <a:pt x="9454232" y="972197"/>
                  <a:pt x="9412626" y="1026766"/>
                  <a:pt x="9442191" y="1266808"/>
                </a:cubicBezTo>
                <a:cubicBezTo>
                  <a:pt x="9471756" y="1506850"/>
                  <a:pt x="9384531" y="1751513"/>
                  <a:pt x="9442191" y="1877591"/>
                </a:cubicBezTo>
                <a:cubicBezTo>
                  <a:pt x="9499851" y="2003669"/>
                  <a:pt x="9422672" y="2173811"/>
                  <a:pt x="9442191" y="2307401"/>
                </a:cubicBezTo>
                <a:cubicBezTo>
                  <a:pt x="9461710" y="2440991"/>
                  <a:pt x="9389903" y="2560108"/>
                  <a:pt x="9442191" y="2782454"/>
                </a:cubicBezTo>
                <a:cubicBezTo>
                  <a:pt x="9494479" y="3004800"/>
                  <a:pt x="9375202" y="3133308"/>
                  <a:pt x="9442191" y="3393236"/>
                </a:cubicBezTo>
                <a:cubicBezTo>
                  <a:pt x="9509180" y="3653164"/>
                  <a:pt x="9426543" y="3657142"/>
                  <a:pt x="9442191" y="3913532"/>
                </a:cubicBezTo>
                <a:cubicBezTo>
                  <a:pt x="9457839" y="4169922"/>
                  <a:pt x="9417035" y="4387345"/>
                  <a:pt x="9442191" y="4524315"/>
                </a:cubicBezTo>
                <a:cubicBezTo>
                  <a:pt x="9214687" y="4598420"/>
                  <a:pt x="9029057" y="4485817"/>
                  <a:pt x="8757632" y="4524315"/>
                </a:cubicBezTo>
                <a:cubicBezTo>
                  <a:pt x="8486207" y="4562813"/>
                  <a:pt x="8525871" y="4491066"/>
                  <a:pt x="8450761" y="4524315"/>
                </a:cubicBezTo>
                <a:cubicBezTo>
                  <a:pt x="8375651" y="4557564"/>
                  <a:pt x="8119080" y="4520453"/>
                  <a:pt x="7860624" y="4524315"/>
                </a:cubicBezTo>
                <a:cubicBezTo>
                  <a:pt x="7602168" y="4528177"/>
                  <a:pt x="7549648" y="4512106"/>
                  <a:pt x="7459331" y="4524315"/>
                </a:cubicBezTo>
                <a:cubicBezTo>
                  <a:pt x="7369014" y="4536524"/>
                  <a:pt x="6948341" y="4510911"/>
                  <a:pt x="6774772" y="4524315"/>
                </a:cubicBezTo>
                <a:cubicBezTo>
                  <a:pt x="6601203" y="4537719"/>
                  <a:pt x="6531598" y="4487797"/>
                  <a:pt x="6373479" y="4524315"/>
                </a:cubicBezTo>
                <a:cubicBezTo>
                  <a:pt x="6215360" y="4560833"/>
                  <a:pt x="5884354" y="4445114"/>
                  <a:pt x="5688920" y="4524315"/>
                </a:cubicBezTo>
                <a:cubicBezTo>
                  <a:pt x="5493486" y="4603516"/>
                  <a:pt x="5526906" y="4516529"/>
                  <a:pt x="5382049" y="4524315"/>
                </a:cubicBezTo>
                <a:cubicBezTo>
                  <a:pt x="5237192" y="4532101"/>
                  <a:pt x="5022153" y="4519264"/>
                  <a:pt x="4697490" y="4524315"/>
                </a:cubicBezTo>
                <a:cubicBezTo>
                  <a:pt x="4372827" y="4529366"/>
                  <a:pt x="4414009" y="4510292"/>
                  <a:pt x="4296197" y="4524315"/>
                </a:cubicBezTo>
                <a:cubicBezTo>
                  <a:pt x="4178385" y="4538338"/>
                  <a:pt x="4128341" y="4489725"/>
                  <a:pt x="3989326" y="4524315"/>
                </a:cubicBezTo>
                <a:cubicBezTo>
                  <a:pt x="3850311" y="4558905"/>
                  <a:pt x="3781508" y="4497546"/>
                  <a:pt x="3588033" y="4524315"/>
                </a:cubicBezTo>
                <a:cubicBezTo>
                  <a:pt x="3394558" y="4551084"/>
                  <a:pt x="3048648" y="4450238"/>
                  <a:pt x="2903474" y="4524315"/>
                </a:cubicBezTo>
                <a:cubicBezTo>
                  <a:pt x="2758300" y="4598392"/>
                  <a:pt x="2622400" y="4477359"/>
                  <a:pt x="2502181" y="4524315"/>
                </a:cubicBezTo>
                <a:cubicBezTo>
                  <a:pt x="2381962" y="4571271"/>
                  <a:pt x="2346130" y="4523726"/>
                  <a:pt x="2195309" y="4524315"/>
                </a:cubicBezTo>
                <a:cubicBezTo>
                  <a:pt x="2044488" y="4524904"/>
                  <a:pt x="1940832" y="4522389"/>
                  <a:pt x="1794016" y="4524315"/>
                </a:cubicBezTo>
                <a:cubicBezTo>
                  <a:pt x="1647200" y="4526241"/>
                  <a:pt x="1493339" y="4489225"/>
                  <a:pt x="1298301" y="4524315"/>
                </a:cubicBezTo>
                <a:cubicBezTo>
                  <a:pt x="1103263" y="4559405"/>
                  <a:pt x="845947" y="4498147"/>
                  <a:pt x="708164" y="4524315"/>
                </a:cubicBezTo>
                <a:cubicBezTo>
                  <a:pt x="570381" y="4550483"/>
                  <a:pt x="234580" y="4456799"/>
                  <a:pt x="0" y="4524315"/>
                </a:cubicBezTo>
                <a:cubicBezTo>
                  <a:pt x="-5248" y="4337617"/>
                  <a:pt x="4812" y="4136510"/>
                  <a:pt x="0" y="3868289"/>
                </a:cubicBezTo>
                <a:cubicBezTo>
                  <a:pt x="-4812" y="3600068"/>
                  <a:pt x="8289" y="3443585"/>
                  <a:pt x="0" y="3302750"/>
                </a:cubicBezTo>
                <a:cubicBezTo>
                  <a:pt x="-8289" y="3161915"/>
                  <a:pt x="15295" y="2953660"/>
                  <a:pt x="0" y="2737211"/>
                </a:cubicBezTo>
                <a:cubicBezTo>
                  <a:pt x="-15295" y="2520762"/>
                  <a:pt x="57585" y="2417646"/>
                  <a:pt x="0" y="2171671"/>
                </a:cubicBezTo>
                <a:cubicBezTo>
                  <a:pt x="-57585" y="1925696"/>
                  <a:pt x="56213" y="1830434"/>
                  <a:pt x="0" y="1606132"/>
                </a:cubicBezTo>
                <a:cubicBezTo>
                  <a:pt x="-56213" y="1381830"/>
                  <a:pt x="31426" y="1230870"/>
                  <a:pt x="0" y="1085836"/>
                </a:cubicBezTo>
                <a:cubicBezTo>
                  <a:pt x="-31426" y="940802"/>
                  <a:pt x="45049" y="230557"/>
                  <a:pt x="0" y="0"/>
                </a:cubicBezTo>
                <a:close/>
              </a:path>
            </a:pathLst>
          </a:custGeom>
          <a:noFill/>
          <a:ln w="12700">
            <a:solidFill>
              <a:srgbClr val="0B3DFF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9600" u="sng" dirty="0">
                <a:solidFill>
                  <a:srgbClr val="0B3DFF"/>
                </a:solidFill>
                <a:latin typeface="Desdemona" pitchFamily="82" charset="77"/>
              </a:rPr>
              <a:t>Particularités des virus influenza</a:t>
            </a:r>
          </a:p>
        </p:txBody>
      </p:sp>
    </p:spTree>
    <p:extLst>
      <p:ext uri="{BB962C8B-B14F-4D97-AF65-F5344CB8AC3E}">
        <p14:creationId xmlns:p14="http://schemas.microsoft.com/office/powerpoint/2010/main" val="276165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5"/>
    </mc:Choice>
    <mc:Fallback xmlns="">
      <p:transition spd="slow" advTm="3415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LE VIRUS DE LA GRIPPE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PARTICULARITÉS DES VIRUS INFLUENZA: Réservoir animal (type A) </a:t>
            </a:r>
          </a:p>
        </p:txBody>
      </p:sp>
      <p:pic>
        <p:nvPicPr>
          <p:cNvPr id="15" name="Image 14" descr="Une image contenant ciel nocturne&#10;&#10;Description générée automatiquement">
            <a:extLst>
              <a:ext uri="{FF2B5EF4-FFF2-40B4-BE49-F238E27FC236}">
                <a16:creationId xmlns:a16="http://schemas.microsoft.com/office/drawing/2014/main" id="{B35FBFC9-0545-4195-DEB7-11097C2444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329458">
            <a:off x="-50691" y="-1103003"/>
            <a:ext cx="6896256" cy="5205174"/>
          </a:xfrm>
          <a:prstGeom prst="rect">
            <a:avLst/>
          </a:prstGeom>
        </p:spPr>
      </p:pic>
      <p:graphicFrame>
        <p:nvGraphicFramePr>
          <p:cNvPr id="3" name="Tableau 7">
            <a:extLst>
              <a:ext uri="{FF2B5EF4-FFF2-40B4-BE49-F238E27FC236}">
                <a16:creationId xmlns:a16="http://schemas.microsoft.com/office/drawing/2014/main" id="{44E3F08B-2E66-FF4A-D6FD-E02C1C0642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2785704"/>
              </p:ext>
            </p:extLst>
          </p:nvPr>
        </p:nvGraphicFramePr>
        <p:xfrm>
          <a:off x="3193536" y="2384854"/>
          <a:ext cx="8128000" cy="24387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29194112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461248560"/>
                    </a:ext>
                  </a:extLst>
                </a:gridCol>
              </a:tblGrid>
              <a:tr h="427021">
                <a:tc>
                  <a:txBody>
                    <a:bodyPr/>
                    <a:lstStyle/>
                    <a:p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Type A</a:t>
                      </a:r>
                    </a:p>
                  </a:txBody>
                  <a:tcPr>
                    <a:solidFill>
                      <a:srgbClr val="0B3D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Types B et C</a:t>
                      </a:r>
                    </a:p>
                  </a:txBody>
                  <a:tcPr>
                    <a:solidFill>
                      <a:srgbClr val="0B3D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66431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b="1" dirty="0">
                          <a:latin typeface="Heiti TC Medium" pitchFamily="2" charset="-128"/>
                          <a:ea typeface="Heiti TC Medium" pitchFamily="2" charset="-128"/>
                        </a:rPr>
                        <a:t>Homme + autres espèces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Epidémies saisonnières et pandémies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b="1" dirty="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Heiti TC Medium" pitchFamily="2" charset="-128"/>
                          <a:ea typeface="Heiti TC Medium" pitchFamily="2" charset="-128"/>
                        </a:rPr>
                        <a:t>Anthropozoonose</a:t>
                      </a: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 </a:t>
                      </a:r>
                      <a:r>
                        <a:rPr lang="fr-FR" i="1" dirty="0">
                          <a:solidFill>
                            <a:srgbClr val="00B050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( = maladie de l</a:t>
                      </a:r>
                      <a:r>
                        <a:rPr lang="fr-FR" i="1" dirty="0">
                          <a:solidFill>
                            <a:srgbClr val="00B050"/>
                          </a:solidFill>
                          <a:latin typeface="+mn-lt"/>
                          <a:ea typeface="Heiti TC Medium" pitchFamily="2" charset="-128"/>
                        </a:rPr>
                        <a:t>’</a:t>
                      </a:r>
                      <a:r>
                        <a:rPr lang="fr-FR" i="1" dirty="0">
                          <a:solidFill>
                            <a:srgbClr val="00B050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animal transmissible à l</a:t>
                      </a:r>
                      <a:r>
                        <a:rPr lang="fr-FR" i="1" dirty="0">
                          <a:solidFill>
                            <a:srgbClr val="00B050"/>
                          </a:solidFill>
                          <a:latin typeface="+mn-lt"/>
                          <a:ea typeface="Heiti TC Medium" pitchFamily="2" charset="-128"/>
                        </a:rPr>
                        <a:t>’</a:t>
                      </a:r>
                      <a:r>
                        <a:rPr lang="fr-FR" i="1" dirty="0">
                          <a:solidFill>
                            <a:srgbClr val="00B050"/>
                          </a:solidFill>
                          <a:latin typeface="Heiti TC Medium" pitchFamily="2" charset="-128"/>
                          <a:ea typeface="Heiti TC Medium" pitchFamily="2" charset="-128"/>
                        </a:rPr>
                        <a:t>être humain) </a:t>
                      </a: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  <a:sym typeface="Wingdings" pitchFamily="2" charset="2"/>
                        </a:rPr>
                        <a:t> réservoir naturel = oiseaux aquatiques</a:t>
                      </a:r>
                      <a:endParaRPr lang="fr-FR" dirty="0">
                        <a:latin typeface="Heiti TC Medium" pitchFamily="2" charset="-128"/>
                        <a:ea typeface="Heiti TC Medium" pitchFamily="2" charset="-128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b="1" dirty="0">
                          <a:latin typeface="HEITI TC MEDIUM" pitchFamily="2" charset="-128"/>
                          <a:ea typeface="HEITI TC MEDIUM" pitchFamily="2" charset="-128"/>
                        </a:rPr>
                        <a:t>Homme exclusivement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dirty="0">
                          <a:latin typeface="Heiti TC Medium" pitchFamily="2" charset="-128"/>
                          <a:ea typeface="Heiti TC Medium" pitchFamily="2" charset="-128"/>
                        </a:rPr>
                        <a:t>Epidémies saisonnières (B)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80909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97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LE VIRUS DE LA GRIPPE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PARTICULARITÉS DES VIRUS INFLUENZA: Réservoir animal (type A) </a:t>
            </a:r>
          </a:p>
        </p:txBody>
      </p:sp>
      <p:pic>
        <p:nvPicPr>
          <p:cNvPr id="15" name="Image 14" descr="Une image contenant ciel nocturne&#10;&#10;Description générée automatiquement">
            <a:extLst>
              <a:ext uri="{FF2B5EF4-FFF2-40B4-BE49-F238E27FC236}">
                <a16:creationId xmlns:a16="http://schemas.microsoft.com/office/drawing/2014/main" id="{B35FBFC9-0545-4195-DEB7-11097C2444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65698">
            <a:off x="-27329" y="-809254"/>
            <a:ext cx="5557531" cy="4194728"/>
          </a:xfrm>
          <a:prstGeom prst="rect">
            <a:avLst/>
          </a:prstGeom>
        </p:spPr>
      </p:pic>
      <p:sp>
        <p:nvSpPr>
          <p:cNvPr id="6" name="Rectangle : coins arrondis 5">
            <a:extLst>
              <a:ext uri="{FF2B5EF4-FFF2-40B4-BE49-F238E27FC236}">
                <a16:creationId xmlns:a16="http://schemas.microsoft.com/office/drawing/2014/main" id="{E1227499-259D-DD47-0462-5CCBE44E1628}"/>
              </a:ext>
            </a:extLst>
          </p:cNvPr>
          <p:cNvSpPr/>
          <p:nvPr/>
        </p:nvSpPr>
        <p:spPr>
          <a:xfrm>
            <a:off x="918198" y="1926284"/>
            <a:ext cx="2891481" cy="1062681"/>
          </a:xfrm>
          <a:prstGeom prst="roundRect">
            <a:avLst/>
          </a:prstGeom>
          <a:solidFill>
            <a:srgbClr val="0B3D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Heiti TC Medium" pitchFamily="2" charset="-128"/>
                <a:ea typeface="Heiti TC Medium" pitchFamily="2" charset="-128"/>
              </a:rPr>
              <a:t>Oiseaux sauvages aquatiques 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 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dissémination)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02B8D08-A1A2-55A3-1929-B10C7B4829FD}"/>
              </a:ext>
            </a:extLst>
          </p:cNvPr>
          <p:cNvSpPr txBox="1"/>
          <p:nvPr/>
        </p:nvSpPr>
        <p:spPr>
          <a:xfrm>
            <a:off x="1310617" y="3121058"/>
            <a:ext cx="2211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Réservoir naturel</a:t>
            </a:r>
          </a:p>
        </p:txBody>
      </p:sp>
      <p:sp>
        <p:nvSpPr>
          <p:cNvPr id="8" name="Rectangle : coins arrondis 7">
            <a:extLst>
              <a:ext uri="{FF2B5EF4-FFF2-40B4-BE49-F238E27FC236}">
                <a16:creationId xmlns:a16="http://schemas.microsoft.com/office/drawing/2014/main" id="{5482B508-A868-18D6-1994-039E1893827E}"/>
              </a:ext>
            </a:extLst>
          </p:cNvPr>
          <p:cNvSpPr/>
          <p:nvPr/>
        </p:nvSpPr>
        <p:spPr>
          <a:xfrm>
            <a:off x="4650259" y="677935"/>
            <a:ext cx="2891481" cy="1062681"/>
          </a:xfrm>
          <a:prstGeom prst="roundRect">
            <a:avLst/>
          </a:prstGeom>
          <a:solidFill>
            <a:srgbClr val="0B3D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Heiti TC Medium" pitchFamily="2" charset="-128"/>
                <a:ea typeface="Heiti TC Medium" pitchFamily="2" charset="-128"/>
              </a:rPr>
              <a:t>Oiseaux domestiques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D22E2BA-0F6B-583B-F0A7-BB266953EC4B}"/>
              </a:ext>
            </a:extLst>
          </p:cNvPr>
          <p:cNvSpPr txBox="1"/>
          <p:nvPr/>
        </p:nvSpPr>
        <p:spPr>
          <a:xfrm>
            <a:off x="838868" y="3583201"/>
            <a:ext cx="28914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Transmission oro-fécale (étendues d</a:t>
            </a:r>
            <a:r>
              <a:rPr lang="fr-FR" dirty="0">
                <a:solidFill>
                  <a:srgbClr val="FF0000"/>
                </a:solidFill>
                <a:ea typeface="Heiti TC Medium" pitchFamily="2" charset="-128"/>
              </a:rPr>
              <a:t>’</a:t>
            </a:r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eau douce)</a:t>
            </a:r>
          </a:p>
        </p:txBody>
      </p:sp>
      <p:sp>
        <p:nvSpPr>
          <p:cNvPr id="10" name="Rectangle : coins arrondis 9">
            <a:extLst>
              <a:ext uri="{FF2B5EF4-FFF2-40B4-BE49-F238E27FC236}">
                <a16:creationId xmlns:a16="http://schemas.microsoft.com/office/drawing/2014/main" id="{35B3F506-2C56-AB53-340E-F75E67BEC030}"/>
              </a:ext>
            </a:extLst>
          </p:cNvPr>
          <p:cNvSpPr/>
          <p:nvPr/>
        </p:nvSpPr>
        <p:spPr>
          <a:xfrm>
            <a:off x="4650259" y="2988965"/>
            <a:ext cx="2891481" cy="1062681"/>
          </a:xfrm>
          <a:prstGeom prst="roundRect">
            <a:avLst/>
          </a:prstGeom>
          <a:solidFill>
            <a:srgbClr val="0B3D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Heiti TC Medium" pitchFamily="2" charset="-128"/>
                <a:ea typeface="Heiti TC Medium" pitchFamily="2" charset="-128"/>
              </a:rPr>
              <a:t>Hôte intermédiaire (porc, cheval, …) 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 co-infection</a:t>
            </a:r>
            <a:endParaRPr lang="fr-FR" dirty="0">
              <a:latin typeface="Heiti TC Medium" pitchFamily="2" charset="-128"/>
              <a:ea typeface="Heiti TC Medium" pitchFamily="2" charset="-128"/>
            </a:endParaRPr>
          </a:p>
        </p:txBody>
      </p:sp>
      <p:sp>
        <p:nvSpPr>
          <p:cNvPr id="11" name="Rectangle : coins arrondis 10">
            <a:extLst>
              <a:ext uri="{FF2B5EF4-FFF2-40B4-BE49-F238E27FC236}">
                <a16:creationId xmlns:a16="http://schemas.microsoft.com/office/drawing/2014/main" id="{997FF313-CBB1-72AC-B671-24EFE391F109}"/>
              </a:ext>
            </a:extLst>
          </p:cNvPr>
          <p:cNvSpPr/>
          <p:nvPr/>
        </p:nvSpPr>
        <p:spPr>
          <a:xfrm>
            <a:off x="8382321" y="1926284"/>
            <a:ext cx="2891481" cy="1062681"/>
          </a:xfrm>
          <a:prstGeom prst="roundRect">
            <a:avLst/>
          </a:prstGeom>
          <a:solidFill>
            <a:srgbClr val="0B3D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Heiti TC Medium" pitchFamily="2" charset="-128"/>
                <a:ea typeface="Heiti TC Medium" pitchFamily="2" charset="-128"/>
              </a:rPr>
              <a:t>Homme</a:t>
            </a:r>
          </a:p>
        </p:txBody>
      </p:sp>
      <p:cxnSp>
        <p:nvCxnSpPr>
          <p:cNvPr id="14" name="Connecteur droit avec flèche 13">
            <a:extLst>
              <a:ext uri="{FF2B5EF4-FFF2-40B4-BE49-F238E27FC236}">
                <a16:creationId xmlns:a16="http://schemas.microsoft.com/office/drawing/2014/main" id="{B5A71EC9-F8BB-445F-6323-C1A567CEAE8D}"/>
              </a:ext>
            </a:extLst>
          </p:cNvPr>
          <p:cNvCxnSpPr>
            <a:cxnSpLocks/>
          </p:cNvCxnSpPr>
          <p:nvPr/>
        </p:nvCxnSpPr>
        <p:spPr>
          <a:xfrm flipV="1">
            <a:off x="2867334" y="1209275"/>
            <a:ext cx="1506958" cy="53134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avec flèche 16">
            <a:extLst>
              <a:ext uri="{FF2B5EF4-FFF2-40B4-BE49-F238E27FC236}">
                <a16:creationId xmlns:a16="http://schemas.microsoft.com/office/drawing/2014/main" id="{387529AD-4302-A4D0-C6EC-3E84F800389C}"/>
              </a:ext>
            </a:extLst>
          </p:cNvPr>
          <p:cNvCxnSpPr>
            <a:cxnSpLocks/>
          </p:cNvCxnSpPr>
          <p:nvPr/>
        </p:nvCxnSpPr>
        <p:spPr>
          <a:xfrm>
            <a:off x="4016279" y="2460864"/>
            <a:ext cx="4163894" cy="0"/>
          </a:xfrm>
          <a:prstGeom prst="straightConnector1">
            <a:avLst/>
          </a:prstGeom>
          <a:ln w="38100">
            <a:solidFill>
              <a:srgbClr val="8006EA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avec flèche 18">
            <a:extLst>
              <a:ext uri="{FF2B5EF4-FFF2-40B4-BE49-F238E27FC236}">
                <a16:creationId xmlns:a16="http://schemas.microsoft.com/office/drawing/2014/main" id="{7E0407E6-104E-A685-9711-B6F6E41B4FA2}"/>
              </a:ext>
            </a:extLst>
          </p:cNvPr>
          <p:cNvCxnSpPr>
            <a:cxnSpLocks/>
          </p:cNvCxnSpPr>
          <p:nvPr/>
        </p:nvCxnSpPr>
        <p:spPr>
          <a:xfrm>
            <a:off x="7807478" y="1209275"/>
            <a:ext cx="1633084" cy="531341"/>
          </a:xfrm>
          <a:prstGeom prst="straightConnector1">
            <a:avLst/>
          </a:prstGeom>
          <a:ln w="38100">
            <a:solidFill>
              <a:srgbClr val="8006EA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avec flèche 20">
            <a:extLst>
              <a:ext uri="{FF2B5EF4-FFF2-40B4-BE49-F238E27FC236}">
                <a16:creationId xmlns:a16="http://schemas.microsoft.com/office/drawing/2014/main" id="{127CF7F1-D927-D85D-B5AD-EBBDB8FDD05D}"/>
              </a:ext>
            </a:extLst>
          </p:cNvPr>
          <p:cNvCxnSpPr>
            <a:cxnSpLocks/>
          </p:cNvCxnSpPr>
          <p:nvPr/>
        </p:nvCxnSpPr>
        <p:spPr>
          <a:xfrm>
            <a:off x="6095999" y="1842480"/>
            <a:ext cx="0" cy="103664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avec flèche 22">
            <a:extLst>
              <a:ext uri="{FF2B5EF4-FFF2-40B4-BE49-F238E27FC236}">
                <a16:creationId xmlns:a16="http://schemas.microsoft.com/office/drawing/2014/main" id="{93AE71D2-C252-BF5E-EA07-C480BF019E92}"/>
              </a:ext>
            </a:extLst>
          </p:cNvPr>
          <p:cNvCxnSpPr>
            <a:cxnSpLocks/>
          </p:cNvCxnSpPr>
          <p:nvPr/>
        </p:nvCxnSpPr>
        <p:spPr>
          <a:xfrm>
            <a:off x="3521676" y="3161368"/>
            <a:ext cx="1025610" cy="50858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avec flèche 25">
            <a:extLst>
              <a:ext uri="{FF2B5EF4-FFF2-40B4-BE49-F238E27FC236}">
                <a16:creationId xmlns:a16="http://schemas.microsoft.com/office/drawing/2014/main" id="{DCE7EF31-06DC-232A-0BCB-460B0CC24E92}"/>
              </a:ext>
            </a:extLst>
          </p:cNvPr>
          <p:cNvCxnSpPr>
            <a:cxnSpLocks/>
          </p:cNvCxnSpPr>
          <p:nvPr/>
        </p:nvCxnSpPr>
        <p:spPr>
          <a:xfrm flipH="1">
            <a:off x="7642335" y="3157293"/>
            <a:ext cx="1155676" cy="547519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ZoneTexte 30">
            <a:extLst>
              <a:ext uri="{FF2B5EF4-FFF2-40B4-BE49-F238E27FC236}">
                <a16:creationId xmlns:a16="http://schemas.microsoft.com/office/drawing/2014/main" id="{0045C8B5-BBD6-03B2-B86D-9B90430E333A}"/>
              </a:ext>
            </a:extLst>
          </p:cNvPr>
          <p:cNvSpPr txBox="1"/>
          <p:nvPr/>
        </p:nvSpPr>
        <p:spPr>
          <a:xfrm>
            <a:off x="7997467" y="234877"/>
            <a:ext cx="2694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8006EA"/>
                </a:solidFill>
                <a:latin typeface="Heiti TC Medium" pitchFamily="2" charset="-128"/>
                <a:ea typeface="Heiti TC Medium" pitchFamily="2" charset="-128"/>
              </a:rPr>
              <a:t>Franchissement barrière d</a:t>
            </a:r>
            <a:r>
              <a:rPr lang="fr-FR" dirty="0">
                <a:solidFill>
                  <a:srgbClr val="8006EA"/>
                </a:solidFill>
                <a:ea typeface="Heiti TC Medium" pitchFamily="2" charset="-128"/>
              </a:rPr>
              <a:t>’</a:t>
            </a:r>
            <a:r>
              <a:rPr lang="fr-FR" dirty="0">
                <a:solidFill>
                  <a:srgbClr val="8006EA"/>
                </a:solidFill>
                <a:latin typeface="Heiti TC Medium" pitchFamily="2" charset="-128"/>
                <a:ea typeface="Heiti TC Medium" pitchFamily="2" charset="-128"/>
              </a:rPr>
              <a:t>espèce (variabilité)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7B61B0C0-E946-C364-517F-74FE2AC617F2}"/>
              </a:ext>
            </a:extLst>
          </p:cNvPr>
          <p:cNvSpPr txBox="1"/>
          <p:nvPr/>
        </p:nvSpPr>
        <p:spPr>
          <a:xfrm>
            <a:off x="3809679" y="4429059"/>
            <a:ext cx="5152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418BE5"/>
                </a:solidFill>
                <a:latin typeface="Heiti TC Medium" pitchFamily="2" charset="-128"/>
                <a:ea typeface="Heiti TC Medium" pitchFamily="2" charset="-128"/>
              </a:rPr>
              <a:t>Echange un/plusieurs fragments de génome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C42A1411-BCEA-9DC4-A558-4FFADA73CE09}"/>
              </a:ext>
            </a:extLst>
          </p:cNvPr>
          <p:cNvSpPr txBox="1"/>
          <p:nvPr/>
        </p:nvSpPr>
        <p:spPr>
          <a:xfrm>
            <a:off x="4773510" y="5156409"/>
            <a:ext cx="2817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418BE5"/>
                </a:solidFill>
                <a:latin typeface="Heiti TC Medium" pitchFamily="2" charset="-128"/>
                <a:ea typeface="Heiti TC Medium" pitchFamily="2" charset="-128"/>
              </a:rPr>
              <a:t>Nouvelle souche virale</a:t>
            </a:r>
          </a:p>
        </p:txBody>
      </p:sp>
      <p:cxnSp>
        <p:nvCxnSpPr>
          <p:cNvPr id="36" name="Connecteur droit avec flèche 35">
            <a:extLst>
              <a:ext uri="{FF2B5EF4-FFF2-40B4-BE49-F238E27FC236}">
                <a16:creationId xmlns:a16="http://schemas.microsoft.com/office/drawing/2014/main" id="{FA556314-7A4A-0A46-6606-15D5BC5EAF8E}"/>
              </a:ext>
            </a:extLst>
          </p:cNvPr>
          <p:cNvCxnSpPr>
            <a:cxnSpLocks/>
          </p:cNvCxnSpPr>
          <p:nvPr/>
        </p:nvCxnSpPr>
        <p:spPr>
          <a:xfrm>
            <a:off x="6095999" y="4105136"/>
            <a:ext cx="0" cy="401395"/>
          </a:xfrm>
          <a:prstGeom prst="straightConnector1">
            <a:avLst/>
          </a:prstGeom>
          <a:ln w="38100">
            <a:solidFill>
              <a:srgbClr val="418BE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eur droit avec flèche 37">
            <a:extLst>
              <a:ext uri="{FF2B5EF4-FFF2-40B4-BE49-F238E27FC236}">
                <a16:creationId xmlns:a16="http://schemas.microsoft.com/office/drawing/2014/main" id="{E390B79B-64A3-5159-2CB7-DADCA94E7DCE}"/>
              </a:ext>
            </a:extLst>
          </p:cNvPr>
          <p:cNvCxnSpPr>
            <a:cxnSpLocks/>
          </p:cNvCxnSpPr>
          <p:nvPr/>
        </p:nvCxnSpPr>
        <p:spPr>
          <a:xfrm>
            <a:off x="6104236" y="4798391"/>
            <a:ext cx="0" cy="401395"/>
          </a:xfrm>
          <a:prstGeom prst="straightConnector1">
            <a:avLst/>
          </a:prstGeom>
          <a:ln w="38100">
            <a:solidFill>
              <a:srgbClr val="418BE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necteur en arc 41">
            <a:extLst>
              <a:ext uri="{FF2B5EF4-FFF2-40B4-BE49-F238E27FC236}">
                <a16:creationId xmlns:a16="http://schemas.microsoft.com/office/drawing/2014/main" id="{93619CF6-F2E1-885A-6D53-755C7A5715A4}"/>
              </a:ext>
            </a:extLst>
          </p:cNvPr>
          <p:cNvCxnSpPr/>
          <p:nvPr/>
        </p:nvCxnSpPr>
        <p:spPr>
          <a:xfrm flipV="1">
            <a:off x="7997467" y="3157293"/>
            <a:ext cx="2283355" cy="2183782"/>
          </a:xfrm>
          <a:prstGeom prst="curvedConnector3">
            <a:avLst>
              <a:gd name="adj1" fmla="val 105199"/>
            </a:avLst>
          </a:prstGeom>
          <a:ln w="38100">
            <a:solidFill>
              <a:srgbClr val="418BE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785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LE VIRUS DE LA GRIPPE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PARTICULARITÉS DES VIRUS INFLUENZA: Variabilité des virus influenza (types A et B)</a:t>
            </a:r>
          </a:p>
        </p:txBody>
      </p:sp>
      <p:pic>
        <p:nvPicPr>
          <p:cNvPr id="7" name="Image 6" descr="Une image contenant texte&#10;&#10;Description générée automatiquement">
            <a:extLst>
              <a:ext uri="{FF2B5EF4-FFF2-40B4-BE49-F238E27FC236}">
                <a16:creationId xmlns:a16="http://schemas.microsoft.com/office/drawing/2014/main" id="{A9B28F1F-F175-FF8D-8C41-641F297682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0374" y="1380444"/>
            <a:ext cx="9291251" cy="3383850"/>
          </a:xfrm>
          <a:prstGeom prst="rect">
            <a:avLst/>
          </a:prstGeom>
          <a:ln w="15875">
            <a:solidFill>
              <a:srgbClr val="8006EA"/>
            </a:solidFill>
          </a:ln>
        </p:spPr>
      </p:pic>
    </p:spTree>
    <p:extLst>
      <p:ext uri="{BB962C8B-B14F-4D97-AF65-F5344CB8AC3E}">
        <p14:creationId xmlns:p14="http://schemas.microsoft.com/office/powerpoint/2010/main" val="208213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me 5">
            <a:extLst>
              <a:ext uri="{FF2B5EF4-FFF2-40B4-BE49-F238E27FC236}">
                <a16:creationId xmlns:a16="http://schemas.microsoft.com/office/drawing/2014/main" id="{A1E99E2E-906C-47F6-B01C-1BA9B90CA7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62824908"/>
              </p:ext>
            </p:extLst>
          </p:nvPr>
        </p:nvGraphicFramePr>
        <p:xfrm>
          <a:off x="439881" y="27429"/>
          <a:ext cx="11049187" cy="5557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LE VIRUS DE LA GRIPPE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PARTICULARITÉS DES VIRUS INFLUENZA: Variabilité des virus influenza (types A et B)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A552432-566F-A642-BD4C-A1608882678E}"/>
              </a:ext>
            </a:extLst>
          </p:cNvPr>
          <p:cNvSpPr txBox="1"/>
          <p:nvPr/>
        </p:nvSpPr>
        <p:spPr>
          <a:xfrm>
            <a:off x="308920" y="1177293"/>
            <a:ext cx="6549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>
                <a:highlight>
                  <a:srgbClr val="00FF00"/>
                </a:highlight>
                <a:latin typeface="HEITI TC MEDIUM" pitchFamily="2" charset="-128"/>
                <a:ea typeface="HEITI TC MEDIUM" pitchFamily="2" charset="-128"/>
              </a:rPr>
              <a:t>Les mutations ponctuelles des virus influenza A et B :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6A512C3-B45F-B5D2-05CF-0FCED31B9752}"/>
              </a:ext>
            </a:extLst>
          </p:cNvPr>
          <p:cNvSpPr txBox="1"/>
          <p:nvPr/>
        </p:nvSpPr>
        <p:spPr>
          <a:xfrm>
            <a:off x="2131540" y="3917092"/>
            <a:ext cx="3225115" cy="369332"/>
          </a:xfrm>
          <a:custGeom>
            <a:avLst/>
            <a:gdLst>
              <a:gd name="connsiteX0" fmla="*/ 0 w 3225115"/>
              <a:gd name="connsiteY0" fmla="*/ 0 h 369332"/>
              <a:gd name="connsiteX1" fmla="*/ 612772 w 3225115"/>
              <a:gd name="connsiteY1" fmla="*/ 0 h 369332"/>
              <a:gd name="connsiteX2" fmla="*/ 1161041 w 3225115"/>
              <a:gd name="connsiteY2" fmla="*/ 0 h 369332"/>
              <a:gd name="connsiteX3" fmla="*/ 1870567 w 3225115"/>
              <a:gd name="connsiteY3" fmla="*/ 0 h 369332"/>
              <a:gd name="connsiteX4" fmla="*/ 2483339 w 3225115"/>
              <a:gd name="connsiteY4" fmla="*/ 0 h 369332"/>
              <a:gd name="connsiteX5" fmla="*/ 3225115 w 3225115"/>
              <a:gd name="connsiteY5" fmla="*/ 0 h 369332"/>
              <a:gd name="connsiteX6" fmla="*/ 3225115 w 3225115"/>
              <a:gd name="connsiteY6" fmla="*/ 369332 h 369332"/>
              <a:gd name="connsiteX7" fmla="*/ 2580092 w 3225115"/>
              <a:gd name="connsiteY7" fmla="*/ 369332 h 369332"/>
              <a:gd name="connsiteX8" fmla="*/ 1870567 w 3225115"/>
              <a:gd name="connsiteY8" fmla="*/ 369332 h 369332"/>
              <a:gd name="connsiteX9" fmla="*/ 1322297 w 3225115"/>
              <a:gd name="connsiteY9" fmla="*/ 369332 h 369332"/>
              <a:gd name="connsiteX10" fmla="*/ 677274 w 3225115"/>
              <a:gd name="connsiteY10" fmla="*/ 369332 h 369332"/>
              <a:gd name="connsiteX11" fmla="*/ 0 w 3225115"/>
              <a:gd name="connsiteY11" fmla="*/ 369332 h 369332"/>
              <a:gd name="connsiteX12" fmla="*/ 0 w 3225115"/>
              <a:gd name="connsiteY12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25115" h="369332" extrusionOk="0">
                <a:moveTo>
                  <a:pt x="0" y="0"/>
                </a:moveTo>
                <a:cubicBezTo>
                  <a:pt x="199343" y="-25396"/>
                  <a:pt x="374020" y="-2153"/>
                  <a:pt x="612772" y="0"/>
                </a:cubicBezTo>
                <a:cubicBezTo>
                  <a:pt x="851524" y="2153"/>
                  <a:pt x="936567" y="-7372"/>
                  <a:pt x="1161041" y="0"/>
                </a:cubicBezTo>
                <a:cubicBezTo>
                  <a:pt x="1385515" y="7372"/>
                  <a:pt x="1563573" y="-15060"/>
                  <a:pt x="1870567" y="0"/>
                </a:cubicBezTo>
                <a:cubicBezTo>
                  <a:pt x="2177561" y="15060"/>
                  <a:pt x="2311181" y="-3058"/>
                  <a:pt x="2483339" y="0"/>
                </a:cubicBezTo>
                <a:cubicBezTo>
                  <a:pt x="2655497" y="3058"/>
                  <a:pt x="3024139" y="36789"/>
                  <a:pt x="3225115" y="0"/>
                </a:cubicBezTo>
                <a:cubicBezTo>
                  <a:pt x="3235422" y="81226"/>
                  <a:pt x="3236817" y="278722"/>
                  <a:pt x="3225115" y="369332"/>
                </a:cubicBezTo>
                <a:cubicBezTo>
                  <a:pt x="2978017" y="386081"/>
                  <a:pt x="2777889" y="366152"/>
                  <a:pt x="2580092" y="369332"/>
                </a:cubicBezTo>
                <a:cubicBezTo>
                  <a:pt x="2382295" y="372512"/>
                  <a:pt x="2030936" y="398154"/>
                  <a:pt x="1870567" y="369332"/>
                </a:cubicBezTo>
                <a:cubicBezTo>
                  <a:pt x="1710198" y="340510"/>
                  <a:pt x="1513981" y="363301"/>
                  <a:pt x="1322297" y="369332"/>
                </a:cubicBezTo>
                <a:cubicBezTo>
                  <a:pt x="1130613" y="375364"/>
                  <a:pt x="843931" y="391260"/>
                  <a:pt x="677274" y="369332"/>
                </a:cubicBezTo>
                <a:cubicBezTo>
                  <a:pt x="510617" y="347404"/>
                  <a:pt x="287880" y="369329"/>
                  <a:pt x="0" y="369332"/>
                </a:cubicBezTo>
                <a:cubicBezTo>
                  <a:pt x="-10803" y="211973"/>
                  <a:pt x="-3827" y="175527"/>
                  <a:pt x="0" y="0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 </a:t>
            </a:r>
            <a:r>
              <a:rPr lang="fr-FR" b="1" dirty="0">
                <a:solidFill>
                  <a:srgbClr val="FF0000"/>
                </a:solidFill>
                <a:highlight>
                  <a:srgbClr val="00FF00"/>
                </a:highlight>
                <a:latin typeface="Heiti TC Medium" pitchFamily="2" charset="-128"/>
                <a:ea typeface="Heiti TC Medium" pitchFamily="2" charset="-128"/>
              </a:rPr>
              <a:t>Glissement antigénique </a:t>
            </a:r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2970A4B4-6879-D2C4-1F6C-8F7D0FC148A7}"/>
              </a:ext>
            </a:extLst>
          </p:cNvPr>
          <p:cNvCxnSpPr>
            <a:endCxn id="8" idx="0"/>
          </p:cNvCxnSpPr>
          <p:nvPr/>
        </p:nvCxnSpPr>
        <p:spPr>
          <a:xfrm>
            <a:off x="3744097" y="3286897"/>
            <a:ext cx="1" cy="63019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oneTexte 10">
            <a:extLst>
              <a:ext uri="{FF2B5EF4-FFF2-40B4-BE49-F238E27FC236}">
                <a16:creationId xmlns:a16="http://schemas.microsoft.com/office/drawing/2014/main" id="{0332BEE5-80EE-1B0E-0FA7-F434EC5E52F8}"/>
              </a:ext>
            </a:extLst>
          </p:cNvPr>
          <p:cNvSpPr txBox="1"/>
          <p:nvPr/>
        </p:nvSpPr>
        <p:spPr>
          <a:xfrm>
            <a:off x="6423454" y="3917092"/>
            <a:ext cx="3225115" cy="923330"/>
          </a:xfrm>
          <a:custGeom>
            <a:avLst/>
            <a:gdLst>
              <a:gd name="connsiteX0" fmla="*/ 0 w 3225115"/>
              <a:gd name="connsiteY0" fmla="*/ 0 h 923330"/>
              <a:gd name="connsiteX1" fmla="*/ 612772 w 3225115"/>
              <a:gd name="connsiteY1" fmla="*/ 0 h 923330"/>
              <a:gd name="connsiteX2" fmla="*/ 1161041 w 3225115"/>
              <a:gd name="connsiteY2" fmla="*/ 0 h 923330"/>
              <a:gd name="connsiteX3" fmla="*/ 1870567 w 3225115"/>
              <a:gd name="connsiteY3" fmla="*/ 0 h 923330"/>
              <a:gd name="connsiteX4" fmla="*/ 2483339 w 3225115"/>
              <a:gd name="connsiteY4" fmla="*/ 0 h 923330"/>
              <a:gd name="connsiteX5" fmla="*/ 3225115 w 3225115"/>
              <a:gd name="connsiteY5" fmla="*/ 0 h 923330"/>
              <a:gd name="connsiteX6" fmla="*/ 3225115 w 3225115"/>
              <a:gd name="connsiteY6" fmla="*/ 480132 h 923330"/>
              <a:gd name="connsiteX7" fmla="*/ 3225115 w 3225115"/>
              <a:gd name="connsiteY7" fmla="*/ 923330 h 923330"/>
              <a:gd name="connsiteX8" fmla="*/ 2580092 w 3225115"/>
              <a:gd name="connsiteY8" fmla="*/ 923330 h 923330"/>
              <a:gd name="connsiteX9" fmla="*/ 2031822 w 3225115"/>
              <a:gd name="connsiteY9" fmla="*/ 923330 h 923330"/>
              <a:gd name="connsiteX10" fmla="*/ 1386799 w 3225115"/>
              <a:gd name="connsiteY10" fmla="*/ 923330 h 923330"/>
              <a:gd name="connsiteX11" fmla="*/ 741776 w 3225115"/>
              <a:gd name="connsiteY11" fmla="*/ 923330 h 923330"/>
              <a:gd name="connsiteX12" fmla="*/ 0 w 3225115"/>
              <a:gd name="connsiteY12" fmla="*/ 923330 h 923330"/>
              <a:gd name="connsiteX13" fmla="*/ 0 w 3225115"/>
              <a:gd name="connsiteY13" fmla="*/ 443198 h 923330"/>
              <a:gd name="connsiteX14" fmla="*/ 0 w 3225115"/>
              <a:gd name="connsiteY14" fmla="*/ 0 h 923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225115" h="923330" extrusionOk="0">
                <a:moveTo>
                  <a:pt x="0" y="0"/>
                </a:moveTo>
                <a:cubicBezTo>
                  <a:pt x="199343" y="-25396"/>
                  <a:pt x="374020" y="-2153"/>
                  <a:pt x="612772" y="0"/>
                </a:cubicBezTo>
                <a:cubicBezTo>
                  <a:pt x="851524" y="2153"/>
                  <a:pt x="936567" y="-7372"/>
                  <a:pt x="1161041" y="0"/>
                </a:cubicBezTo>
                <a:cubicBezTo>
                  <a:pt x="1385515" y="7372"/>
                  <a:pt x="1563573" y="-15060"/>
                  <a:pt x="1870567" y="0"/>
                </a:cubicBezTo>
                <a:cubicBezTo>
                  <a:pt x="2177561" y="15060"/>
                  <a:pt x="2311181" y="-3058"/>
                  <a:pt x="2483339" y="0"/>
                </a:cubicBezTo>
                <a:cubicBezTo>
                  <a:pt x="2655497" y="3058"/>
                  <a:pt x="3024139" y="36789"/>
                  <a:pt x="3225115" y="0"/>
                </a:cubicBezTo>
                <a:cubicBezTo>
                  <a:pt x="3202774" y="162923"/>
                  <a:pt x="3243681" y="370604"/>
                  <a:pt x="3225115" y="480132"/>
                </a:cubicBezTo>
                <a:cubicBezTo>
                  <a:pt x="3206549" y="589660"/>
                  <a:pt x="3211556" y="809124"/>
                  <a:pt x="3225115" y="923330"/>
                </a:cubicBezTo>
                <a:cubicBezTo>
                  <a:pt x="2936901" y="934445"/>
                  <a:pt x="2766997" y="910707"/>
                  <a:pt x="2580092" y="923330"/>
                </a:cubicBezTo>
                <a:cubicBezTo>
                  <a:pt x="2393187" y="935953"/>
                  <a:pt x="2223506" y="917299"/>
                  <a:pt x="2031822" y="923330"/>
                </a:cubicBezTo>
                <a:cubicBezTo>
                  <a:pt x="1840138" y="929362"/>
                  <a:pt x="1553456" y="945258"/>
                  <a:pt x="1386799" y="923330"/>
                </a:cubicBezTo>
                <a:cubicBezTo>
                  <a:pt x="1220142" y="901402"/>
                  <a:pt x="878338" y="915622"/>
                  <a:pt x="741776" y="923330"/>
                </a:cubicBezTo>
                <a:cubicBezTo>
                  <a:pt x="605214" y="931038"/>
                  <a:pt x="307053" y="945042"/>
                  <a:pt x="0" y="923330"/>
                </a:cubicBezTo>
                <a:cubicBezTo>
                  <a:pt x="-7219" y="714129"/>
                  <a:pt x="11942" y="562566"/>
                  <a:pt x="0" y="443198"/>
                </a:cubicBezTo>
                <a:cubicBezTo>
                  <a:pt x="-11942" y="323830"/>
                  <a:pt x="-11" y="89593"/>
                  <a:pt x="0" y="0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è"/>
            </a:pPr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Diminution immunité croisée </a:t>
            </a:r>
          </a:p>
          <a:p>
            <a:pPr marL="285750" indent="-285750">
              <a:buFont typeface="Wingdings" pitchFamily="2" charset="2"/>
              <a:buChar char="è"/>
            </a:pPr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Réinfections successives</a:t>
            </a:r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 </a:t>
            </a:r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57CC29C0-CCC6-660C-D636-E7F6A9660543}"/>
              </a:ext>
            </a:extLst>
          </p:cNvPr>
          <p:cNvCxnSpPr/>
          <p:nvPr/>
        </p:nvCxnSpPr>
        <p:spPr>
          <a:xfrm>
            <a:off x="8018691" y="3286896"/>
            <a:ext cx="1" cy="63019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540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me 6">
            <a:extLst>
              <a:ext uri="{FF2B5EF4-FFF2-40B4-BE49-F238E27FC236}">
                <a16:creationId xmlns:a16="http://schemas.microsoft.com/office/drawing/2014/main" id="{409CAE73-2B90-D2A5-92B2-039C860466D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74076878"/>
              </p:ext>
            </p:extLst>
          </p:nvPr>
        </p:nvGraphicFramePr>
        <p:xfrm>
          <a:off x="525426" y="785506"/>
          <a:ext cx="11141147" cy="42106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LE VIRUS DE LA GRIPPE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PARTICULARITÉS DES VIRUS INFLUENZA: Variabilité des virus influenza (types A et B)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A552432-566F-A642-BD4C-A1608882678E}"/>
              </a:ext>
            </a:extLst>
          </p:cNvPr>
          <p:cNvSpPr txBox="1"/>
          <p:nvPr/>
        </p:nvSpPr>
        <p:spPr>
          <a:xfrm>
            <a:off x="308920" y="1177293"/>
            <a:ext cx="9316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>
                <a:highlight>
                  <a:srgbClr val="00FF00"/>
                </a:highlight>
                <a:latin typeface="HEITI TC MEDIUM" pitchFamily="2" charset="-128"/>
                <a:ea typeface="HEITI TC MEDIUM" pitchFamily="2" charset="-128"/>
              </a:rPr>
              <a:t>Les réassortiments génétiques des virus influenza A  = processus évolutif brutal 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61F0C7F-4810-47E3-7EB1-21D67D341882}"/>
              </a:ext>
            </a:extLst>
          </p:cNvPr>
          <p:cNvSpPr txBox="1"/>
          <p:nvPr/>
        </p:nvSpPr>
        <p:spPr>
          <a:xfrm>
            <a:off x="2131539" y="4020261"/>
            <a:ext cx="3225115" cy="923330"/>
          </a:xfrm>
          <a:custGeom>
            <a:avLst/>
            <a:gdLst>
              <a:gd name="connsiteX0" fmla="*/ 0 w 3225115"/>
              <a:gd name="connsiteY0" fmla="*/ 0 h 923330"/>
              <a:gd name="connsiteX1" fmla="*/ 612772 w 3225115"/>
              <a:gd name="connsiteY1" fmla="*/ 0 h 923330"/>
              <a:gd name="connsiteX2" fmla="*/ 1161041 w 3225115"/>
              <a:gd name="connsiteY2" fmla="*/ 0 h 923330"/>
              <a:gd name="connsiteX3" fmla="*/ 1870567 w 3225115"/>
              <a:gd name="connsiteY3" fmla="*/ 0 h 923330"/>
              <a:gd name="connsiteX4" fmla="*/ 2483339 w 3225115"/>
              <a:gd name="connsiteY4" fmla="*/ 0 h 923330"/>
              <a:gd name="connsiteX5" fmla="*/ 3225115 w 3225115"/>
              <a:gd name="connsiteY5" fmla="*/ 0 h 923330"/>
              <a:gd name="connsiteX6" fmla="*/ 3225115 w 3225115"/>
              <a:gd name="connsiteY6" fmla="*/ 480132 h 923330"/>
              <a:gd name="connsiteX7" fmla="*/ 3225115 w 3225115"/>
              <a:gd name="connsiteY7" fmla="*/ 923330 h 923330"/>
              <a:gd name="connsiteX8" fmla="*/ 2580092 w 3225115"/>
              <a:gd name="connsiteY8" fmla="*/ 923330 h 923330"/>
              <a:gd name="connsiteX9" fmla="*/ 2031822 w 3225115"/>
              <a:gd name="connsiteY9" fmla="*/ 923330 h 923330"/>
              <a:gd name="connsiteX10" fmla="*/ 1386799 w 3225115"/>
              <a:gd name="connsiteY10" fmla="*/ 923330 h 923330"/>
              <a:gd name="connsiteX11" fmla="*/ 741776 w 3225115"/>
              <a:gd name="connsiteY11" fmla="*/ 923330 h 923330"/>
              <a:gd name="connsiteX12" fmla="*/ 0 w 3225115"/>
              <a:gd name="connsiteY12" fmla="*/ 923330 h 923330"/>
              <a:gd name="connsiteX13" fmla="*/ 0 w 3225115"/>
              <a:gd name="connsiteY13" fmla="*/ 443198 h 923330"/>
              <a:gd name="connsiteX14" fmla="*/ 0 w 3225115"/>
              <a:gd name="connsiteY14" fmla="*/ 0 h 923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225115" h="923330" extrusionOk="0">
                <a:moveTo>
                  <a:pt x="0" y="0"/>
                </a:moveTo>
                <a:cubicBezTo>
                  <a:pt x="199343" y="-25396"/>
                  <a:pt x="374020" y="-2153"/>
                  <a:pt x="612772" y="0"/>
                </a:cubicBezTo>
                <a:cubicBezTo>
                  <a:pt x="851524" y="2153"/>
                  <a:pt x="936567" y="-7372"/>
                  <a:pt x="1161041" y="0"/>
                </a:cubicBezTo>
                <a:cubicBezTo>
                  <a:pt x="1385515" y="7372"/>
                  <a:pt x="1563573" y="-15060"/>
                  <a:pt x="1870567" y="0"/>
                </a:cubicBezTo>
                <a:cubicBezTo>
                  <a:pt x="2177561" y="15060"/>
                  <a:pt x="2311181" y="-3058"/>
                  <a:pt x="2483339" y="0"/>
                </a:cubicBezTo>
                <a:cubicBezTo>
                  <a:pt x="2655497" y="3058"/>
                  <a:pt x="3024139" y="36789"/>
                  <a:pt x="3225115" y="0"/>
                </a:cubicBezTo>
                <a:cubicBezTo>
                  <a:pt x="3202774" y="162923"/>
                  <a:pt x="3243681" y="370604"/>
                  <a:pt x="3225115" y="480132"/>
                </a:cubicBezTo>
                <a:cubicBezTo>
                  <a:pt x="3206549" y="589660"/>
                  <a:pt x="3211556" y="809124"/>
                  <a:pt x="3225115" y="923330"/>
                </a:cubicBezTo>
                <a:cubicBezTo>
                  <a:pt x="2936901" y="934445"/>
                  <a:pt x="2766997" y="910707"/>
                  <a:pt x="2580092" y="923330"/>
                </a:cubicBezTo>
                <a:cubicBezTo>
                  <a:pt x="2393187" y="935953"/>
                  <a:pt x="2223506" y="917299"/>
                  <a:pt x="2031822" y="923330"/>
                </a:cubicBezTo>
                <a:cubicBezTo>
                  <a:pt x="1840138" y="929362"/>
                  <a:pt x="1553456" y="945258"/>
                  <a:pt x="1386799" y="923330"/>
                </a:cubicBezTo>
                <a:cubicBezTo>
                  <a:pt x="1220142" y="901402"/>
                  <a:pt x="878338" y="915622"/>
                  <a:pt x="741776" y="923330"/>
                </a:cubicBezTo>
                <a:cubicBezTo>
                  <a:pt x="605214" y="931038"/>
                  <a:pt x="307053" y="945042"/>
                  <a:pt x="0" y="923330"/>
                </a:cubicBezTo>
                <a:cubicBezTo>
                  <a:pt x="-7219" y="714129"/>
                  <a:pt x="11942" y="562566"/>
                  <a:pt x="0" y="443198"/>
                </a:cubicBezTo>
                <a:cubicBezTo>
                  <a:pt x="-11942" y="323830"/>
                  <a:pt x="-11" y="89593"/>
                  <a:pt x="0" y="0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 </a:t>
            </a:r>
            <a:r>
              <a:rPr lang="fr-FR" dirty="0">
                <a:solidFill>
                  <a:srgbClr val="FF0000"/>
                </a:solidFill>
                <a:highlight>
                  <a:srgbClr val="00FF00"/>
                </a:highlight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Cassure antigénique </a:t>
            </a:r>
            <a:r>
              <a:rPr lang="fr-FR" sz="1200" i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(= introduction d</a:t>
            </a:r>
            <a:r>
              <a:rPr lang="fr-FR" sz="1200" i="1" dirty="0">
                <a:solidFill>
                  <a:srgbClr val="FF0000"/>
                </a:solidFill>
                <a:ea typeface="Heiti TC Medium" pitchFamily="2" charset="-128"/>
                <a:sym typeface="Wingdings" pitchFamily="2" charset="2"/>
              </a:rPr>
              <a:t>’</a:t>
            </a:r>
            <a:r>
              <a:rPr lang="fr-FR" sz="1200" i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un nouveau gène viral codant pour une nouvelle protéine d</a:t>
            </a:r>
            <a:r>
              <a:rPr lang="fr-FR" sz="1200" i="1" dirty="0">
                <a:solidFill>
                  <a:srgbClr val="FF0000"/>
                </a:solidFill>
                <a:ea typeface="Heiti TC Medium" pitchFamily="2" charset="-128"/>
                <a:sym typeface="Wingdings" pitchFamily="2" charset="2"/>
              </a:rPr>
              <a:t>’</a:t>
            </a:r>
            <a:r>
              <a:rPr lang="fr-FR" sz="1200" i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enveloppe =&gt; virus mosaïque)</a:t>
            </a:r>
            <a:r>
              <a:rPr lang="fr-FR" sz="1200" i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</a:rPr>
              <a:t> 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102159FE-8133-6C98-BBC9-468912C1E0C3}"/>
              </a:ext>
            </a:extLst>
          </p:cNvPr>
          <p:cNvSpPr txBox="1"/>
          <p:nvPr/>
        </p:nvSpPr>
        <p:spPr>
          <a:xfrm>
            <a:off x="6571733" y="4026689"/>
            <a:ext cx="3225115" cy="646331"/>
          </a:xfrm>
          <a:custGeom>
            <a:avLst/>
            <a:gdLst>
              <a:gd name="connsiteX0" fmla="*/ 0 w 3225115"/>
              <a:gd name="connsiteY0" fmla="*/ 0 h 646331"/>
              <a:gd name="connsiteX1" fmla="*/ 612772 w 3225115"/>
              <a:gd name="connsiteY1" fmla="*/ 0 h 646331"/>
              <a:gd name="connsiteX2" fmla="*/ 1161041 w 3225115"/>
              <a:gd name="connsiteY2" fmla="*/ 0 h 646331"/>
              <a:gd name="connsiteX3" fmla="*/ 1870567 w 3225115"/>
              <a:gd name="connsiteY3" fmla="*/ 0 h 646331"/>
              <a:gd name="connsiteX4" fmla="*/ 2483339 w 3225115"/>
              <a:gd name="connsiteY4" fmla="*/ 0 h 646331"/>
              <a:gd name="connsiteX5" fmla="*/ 3225115 w 3225115"/>
              <a:gd name="connsiteY5" fmla="*/ 0 h 646331"/>
              <a:gd name="connsiteX6" fmla="*/ 3225115 w 3225115"/>
              <a:gd name="connsiteY6" fmla="*/ 646331 h 646331"/>
              <a:gd name="connsiteX7" fmla="*/ 2580092 w 3225115"/>
              <a:gd name="connsiteY7" fmla="*/ 646331 h 646331"/>
              <a:gd name="connsiteX8" fmla="*/ 1870567 w 3225115"/>
              <a:gd name="connsiteY8" fmla="*/ 646331 h 646331"/>
              <a:gd name="connsiteX9" fmla="*/ 1322297 w 3225115"/>
              <a:gd name="connsiteY9" fmla="*/ 646331 h 646331"/>
              <a:gd name="connsiteX10" fmla="*/ 677274 w 3225115"/>
              <a:gd name="connsiteY10" fmla="*/ 646331 h 646331"/>
              <a:gd name="connsiteX11" fmla="*/ 0 w 3225115"/>
              <a:gd name="connsiteY11" fmla="*/ 646331 h 646331"/>
              <a:gd name="connsiteX12" fmla="*/ 0 w 3225115"/>
              <a:gd name="connsiteY12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25115" h="646331" extrusionOk="0">
                <a:moveTo>
                  <a:pt x="0" y="0"/>
                </a:moveTo>
                <a:cubicBezTo>
                  <a:pt x="199343" y="-25396"/>
                  <a:pt x="374020" y="-2153"/>
                  <a:pt x="612772" y="0"/>
                </a:cubicBezTo>
                <a:cubicBezTo>
                  <a:pt x="851524" y="2153"/>
                  <a:pt x="936567" y="-7372"/>
                  <a:pt x="1161041" y="0"/>
                </a:cubicBezTo>
                <a:cubicBezTo>
                  <a:pt x="1385515" y="7372"/>
                  <a:pt x="1563573" y="-15060"/>
                  <a:pt x="1870567" y="0"/>
                </a:cubicBezTo>
                <a:cubicBezTo>
                  <a:pt x="2177561" y="15060"/>
                  <a:pt x="2311181" y="-3058"/>
                  <a:pt x="2483339" y="0"/>
                </a:cubicBezTo>
                <a:cubicBezTo>
                  <a:pt x="2655497" y="3058"/>
                  <a:pt x="3024139" y="36789"/>
                  <a:pt x="3225115" y="0"/>
                </a:cubicBezTo>
                <a:cubicBezTo>
                  <a:pt x="3193872" y="315632"/>
                  <a:pt x="3213733" y="482655"/>
                  <a:pt x="3225115" y="646331"/>
                </a:cubicBezTo>
                <a:cubicBezTo>
                  <a:pt x="2978017" y="663080"/>
                  <a:pt x="2777889" y="643151"/>
                  <a:pt x="2580092" y="646331"/>
                </a:cubicBezTo>
                <a:cubicBezTo>
                  <a:pt x="2382295" y="649511"/>
                  <a:pt x="2030936" y="675153"/>
                  <a:pt x="1870567" y="646331"/>
                </a:cubicBezTo>
                <a:cubicBezTo>
                  <a:pt x="1710198" y="617509"/>
                  <a:pt x="1513981" y="640300"/>
                  <a:pt x="1322297" y="646331"/>
                </a:cubicBezTo>
                <a:cubicBezTo>
                  <a:pt x="1130613" y="652363"/>
                  <a:pt x="843931" y="668259"/>
                  <a:pt x="677274" y="646331"/>
                </a:cubicBezTo>
                <a:cubicBezTo>
                  <a:pt x="510617" y="624403"/>
                  <a:pt x="287880" y="646328"/>
                  <a:pt x="0" y="646331"/>
                </a:cubicBezTo>
                <a:cubicBezTo>
                  <a:pt x="3047" y="371711"/>
                  <a:pt x="19256" y="169099"/>
                  <a:pt x="0" y="0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 Pas d</a:t>
            </a:r>
            <a:r>
              <a:rPr lang="fr-FR" dirty="0">
                <a:solidFill>
                  <a:srgbClr val="FF0000"/>
                </a:solidFill>
                <a:ea typeface="Heiti TC Medium" pitchFamily="2" charset="-128"/>
                <a:sym typeface="Wingdings" pitchFamily="2" charset="2"/>
              </a:rPr>
              <a:t>’</a:t>
            </a:r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immunité croisée avec virus antérieur</a:t>
            </a:r>
            <a:endParaRPr lang="fr-FR" sz="1200" i="1" dirty="0">
              <a:solidFill>
                <a:srgbClr val="FF0000"/>
              </a:solidFill>
              <a:latin typeface="Heiti TC Medium" pitchFamily="2" charset="-128"/>
              <a:ea typeface="Heiti TC Medium" pitchFamily="2" charset="-128"/>
            </a:endParaRPr>
          </a:p>
        </p:txBody>
      </p:sp>
      <p:cxnSp>
        <p:nvCxnSpPr>
          <p:cNvPr id="14" name="Connecteur droit 13">
            <a:extLst>
              <a:ext uri="{FF2B5EF4-FFF2-40B4-BE49-F238E27FC236}">
                <a16:creationId xmlns:a16="http://schemas.microsoft.com/office/drawing/2014/main" id="{1FC077E0-2ACC-FF2F-59F3-B1A374A9D7B8}"/>
              </a:ext>
            </a:extLst>
          </p:cNvPr>
          <p:cNvCxnSpPr/>
          <p:nvPr/>
        </p:nvCxnSpPr>
        <p:spPr>
          <a:xfrm>
            <a:off x="3867662" y="3388451"/>
            <a:ext cx="1" cy="63019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14">
            <a:extLst>
              <a:ext uri="{FF2B5EF4-FFF2-40B4-BE49-F238E27FC236}">
                <a16:creationId xmlns:a16="http://schemas.microsoft.com/office/drawing/2014/main" id="{7DD58741-76F2-2A3A-81CC-F5591DBF1481}"/>
              </a:ext>
            </a:extLst>
          </p:cNvPr>
          <p:cNvCxnSpPr/>
          <p:nvPr/>
        </p:nvCxnSpPr>
        <p:spPr>
          <a:xfrm>
            <a:off x="8184291" y="3388450"/>
            <a:ext cx="1" cy="63019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074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5A50BA1-A950-B0E9-960F-8F5E4197D0FB}"/>
              </a:ext>
            </a:extLst>
          </p:cNvPr>
          <p:cNvSpPr txBox="1"/>
          <p:nvPr/>
        </p:nvSpPr>
        <p:spPr>
          <a:xfrm>
            <a:off x="1374904" y="1166842"/>
            <a:ext cx="9442191" cy="4524315"/>
          </a:xfrm>
          <a:custGeom>
            <a:avLst/>
            <a:gdLst>
              <a:gd name="connsiteX0" fmla="*/ 0 w 9442191"/>
              <a:gd name="connsiteY0" fmla="*/ 0 h 4524315"/>
              <a:gd name="connsiteX1" fmla="*/ 495715 w 9442191"/>
              <a:gd name="connsiteY1" fmla="*/ 0 h 4524315"/>
              <a:gd name="connsiteX2" fmla="*/ 802586 w 9442191"/>
              <a:gd name="connsiteY2" fmla="*/ 0 h 4524315"/>
              <a:gd name="connsiteX3" fmla="*/ 1581567 w 9442191"/>
              <a:gd name="connsiteY3" fmla="*/ 0 h 4524315"/>
              <a:gd name="connsiteX4" fmla="*/ 2077282 w 9442191"/>
              <a:gd name="connsiteY4" fmla="*/ 0 h 4524315"/>
              <a:gd name="connsiteX5" fmla="*/ 2572997 w 9442191"/>
              <a:gd name="connsiteY5" fmla="*/ 0 h 4524315"/>
              <a:gd name="connsiteX6" fmla="*/ 3351978 w 9442191"/>
              <a:gd name="connsiteY6" fmla="*/ 0 h 4524315"/>
              <a:gd name="connsiteX7" fmla="*/ 3753271 w 9442191"/>
              <a:gd name="connsiteY7" fmla="*/ 0 h 4524315"/>
              <a:gd name="connsiteX8" fmla="*/ 4532252 w 9442191"/>
              <a:gd name="connsiteY8" fmla="*/ 0 h 4524315"/>
              <a:gd name="connsiteX9" fmla="*/ 5311232 w 9442191"/>
              <a:gd name="connsiteY9" fmla="*/ 0 h 4524315"/>
              <a:gd name="connsiteX10" fmla="*/ 5901369 w 9442191"/>
              <a:gd name="connsiteY10" fmla="*/ 0 h 4524315"/>
              <a:gd name="connsiteX11" fmla="*/ 6680350 w 9442191"/>
              <a:gd name="connsiteY11" fmla="*/ 0 h 4524315"/>
              <a:gd name="connsiteX12" fmla="*/ 7176065 w 9442191"/>
              <a:gd name="connsiteY12" fmla="*/ 0 h 4524315"/>
              <a:gd name="connsiteX13" fmla="*/ 7671780 w 9442191"/>
              <a:gd name="connsiteY13" fmla="*/ 0 h 4524315"/>
              <a:gd name="connsiteX14" fmla="*/ 8356339 w 9442191"/>
              <a:gd name="connsiteY14" fmla="*/ 0 h 4524315"/>
              <a:gd name="connsiteX15" fmla="*/ 8852054 w 9442191"/>
              <a:gd name="connsiteY15" fmla="*/ 0 h 4524315"/>
              <a:gd name="connsiteX16" fmla="*/ 9442191 w 9442191"/>
              <a:gd name="connsiteY16" fmla="*/ 0 h 4524315"/>
              <a:gd name="connsiteX17" fmla="*/ 9442191 w 9442191"/>
              <a:gd name="connsiteY17" fmla="*/ 656026 h 4524315"/>
              <a:gd name="connsiteX18" fmla="*/ 9442191 w 9442191"/>
              <a:gd name="connsiteY18" fmla="*/ 1266808 h 4524315"/>
              <a:gd name="connsiteX19" fmla="*/ 9442191 w 9442191"/>
              <a:gd name="connsiteY19" fmla="*/ 1877591 h 4524315"/>
              <a:gd name="connsiteX20" fmla="*/ 9442191 w 9442191"/>
              <a:gd name="connsiteY20" fmla="*/ 2307401 h 4524315"/>
              <a:gd name="connsiteX21" fmla="*/ 9442191 w 9442191"/>
              <a:gd name="connsiteY21" fmla="*/ 2782454 h 4524315"/>
              <a:gd name="connsiteX22" fmla="*/ 9442191 w 9442191"/>
              <a:gd name="connsiteY22" fmla="*/ 3393236 h 4524315"/>
              <a:gd name="connsiteX23" fmla="*/ 9442191 w 9442191"/>
              <a:gd name="connsiteY23" fmla="*/ 3913532 h 4524315"/>
              <a:gd name="connsiteX24" fmla="*/ 9442191 w 9442191"/>
              <a:gd name="connsiteY24" fmla="*/ 4524315 h 4524315"/>
              <a:gd name="connsiteX25" fmla="*/ 8757632 w 9442191"/>
              <a:gd name="connsiteY25" fmla="*/ 4524315 h 4524315"/>
              <a:gd name="connsiteX26" fmla="*/ 8450761 w 9442191"/>
              <a:gd name="connsiteY26" fmla="*/ 4524315 h 4524315"/>
              <a:gd name="connsiteX27" fmla="*/ 7860624 w 9442191"/>
              <a:gd name="connsiteY27" fmla="*/ 4524315 h 4524315"/>
              <a:gd name="connsiteX28" fmla="*/ 7459331 w 9442191"/>
              <a:gd name="connsiteY28" fmla="*/ 4524315 h 4524315"/>
              <a:gd name="connsiteX29" fmla="*/ 6774772 w 9442191"/>
              <a:gd name="connsiteY29" fmla="*/ 4524315 h 4524315"/>
              <a:gd name="connsiteX30" fmla="*/ 6373479 w 9442191"/>
              <a:gd name="connsiteY30" fmla="*/ 4524315 h 4524315"/>
              <a:gd name="connsiteX31" fmla="*/ 5688920 w 9442191"/>
              <a:gd name="connsiteY31" fmla="*/ 4524315 h 4524315"/>
              <a:gd name="connsiteX32" fmla="*/ 5382049 w 9442191"/>
              <a:gd name="connsiteY32" fmla="*/ 4524315 h 4524315"/>
              <a:gd name="connsiteX33" fmla="*/ 4697490 w 9442191"/>
              <a:gd name="connsiteY33" fmla="*/ 4524315 h 4524315"/>
              <a:gd name="connsiteX34" fmla="*/ 4296197 w 9442191"/>
              <a:gd name="connsiteY34" fmla="*/ 4524315 h 4524315"/>
              <a:gd name="connsiteX35" fmla="*/ 3989326 w 9442191"/>
              <a:gd name="connsiteY35" fmla="*/ 4524315 h 4524315"/>
              <a:gd name="connsiteX36" fmla="*/ 3588033 w 9442191"/>
              <a:gd name="connsiteY36" fmla="*/ 4524315 h 4524315"/>
              <a:gd name="connsiteX37" fmla="*/ 2903474 w 9442191"/>
              <a:gd name="connsiteY37" fmla="*/ 4524315 h 4524315"/>
              <a:gd name="connsiteX38" fmla="*/ 2502181 w 9442191"/>
              <a:gd name="connsiteY38" fmla="*/ 4524315 h 4524315"/>
              <a:gd name="connsiteX39" fmla="*/ 2195309 w 9442191"/>
              <a:gd name="connsiteY39" fmla="*/ 4524315 h 4524315"/>
              <a:gd name="connsiteX40" fmla="*/ 1794016 w 9442191"/>
              <a:gd name="connsiteY40" fmla="*/ 4524315 h 4524315"/>
              <a:gd name="connsiteX41" fmla="*/ 1298301 w 9442191"/>
              <a:gd name="connsiteY41" fmla="*/ 4524315 h 4524315"/>
              <a:gd name="connsiteX42" fmla="*/ 708164 w 9442191"/>
              <a:gd name="connsiteY42" fmla="*/ 4524315 h 4524315"/>
              <a:gd name="connsiteX43" fmla="*/ 0 w 9442191"/>
              <a:gd name="connsiteY43" fmla="*/ 4524315 h 4524315"/>
              <a:gd name="connsiteX44" fmla="*/ 0 w 9442191"/>
              <a:gd name="connsiteY44" fmla="*/ 3868289 h 4524315"/>
              <a:gd name="connsiteX45" fmla="*/ 0 w 9442191"/>
              <a:gd name="connsiteY45" fmla="*/ 3302750 h 4524315"/>
              <a:gd name="connsiteX46" fmla="*/ 0 w 9442191"/>
              <a:gd name="connsiteY46" fmla="*/ 2737211 h 4524315"/>
              <a:gd name="connsiteX47" fmla="*/ 0 w 9442191"/>
              <a:gd name="connsiteY47" fmla="*/ 2171671 h 4524315"/>
              <a:gd name="connsiteX48" fmla="*/ 0 w 9442191"/>
              <a:gd name="connsiteY48" fmla="*/ 1606132 h 4524315"/>
              <a:gd name="connsiteX49" fmla="*/ 0 w 9442191"/>
              <a:gd name="connsiteY49" fmla="*/ 1085836 h 4524315"/>
              <a:gd name="connsiteX50" fmla="*/ 0 w 9442191"/>
              <a:gd name="connsiteY50" fmla="*/ 0 h 4524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9442191" h="4524315" extrusionOk="0">
                <a:moveTo>
                  <a:pt x="0" y="0"/>
                </a:moveTo>
                <a:cubicBezTo>
                  <a:pt x="124743" y="-7287"/>
                  <a:pt x="271799" y="6121"/>
                  <a:pt x="495715" y="0"/>
                </a:cubicBezTo>
                <a:cubicBezTo>
                  <a:pt x="719632" y="-6121"/>
                  <a:pt x="690647" y="21229"/>
                  <a:pt x="802586" y="0"/>
                </a:cubicBezTo>
                <a:cubicBezTo>
                  <a:pt x="914525" y="-21229"/>
                  <a:pt x="1203262" y="36586"/>
                  <a:pt x="1581567" y="0"/>
                </a:cubicBezTo>
                <a:cubicBezTo>
                  <a:pt x="1959872" y="-36586"/>
                  <a:pt x="1961704" y="41855"/>
                  <a:pt x="2077282" y="0"/>
                </a:cubicBezTo>
                <a:cubicBezTo>
                  <a:pt x="2192860" y="-41855"/>
                  <a:pt x="2473321" y="5631"/>
                  <a:pt x="2572997" y="0"/>
                </a:cubicBezTo>
                <a:cubicBezTo>
                  <a:pt x="2672673" y="-5631"/>
                  <a:pt x="3041260" y="19956"/>
                  <a:pt x="3351978" y="0"/>
                </a:cubicBezTo>
                <a:cubicBezTo>
                  <a:pt x="3662696" y="-19956"/>
                  <a:pt x="3661506" y="42220"/>
                  <a:pt x="3753271" y="0"/>
                </a:cubicBezTo>
                <a:cubicBezTo>
                  <a:pt x="3845036" y="-42220"/>
                  <a:pt x="4261732" y="74098"/>
                  <a:pt x="4532252" y="0"/>
                </a:cubicBezTo>
                <a:cubicBezTo>
                  <a:pt x="4802772" y="-74098"/>
                  <a:pt x="4998132" y="60990"/>
                  <a:pt x="5311232" y="0"/>
                </a:cubicBezTo>
                <a:cubicBezTo>
                  <a:pt x="5624332" y="-60990"/>
                  <a:pt x="5712549" y="23410"/>
                  <a:pt x="5901369" y="0"/>
                </a:cubicBezTo>
                <a:cubicBezTo>
                  <a:pt x="6090189" y="-23410"/>
                  <a:pt x="6347316" y="25658"/>
                  <a:pt x="6680350" y="0"/>
                </a:cubicBezTo>
                <a:cubicBezTo>
                  <a:pt x="7013384" y="-25658"/>
                  <a:pt x="6953683" y="52999"/>
                  <a:pt x="7176065" y="0"/>
                </a:cubicBezTo>
                <a:cubicBezTo>
                  <a:pt x="7398448" y="-52999"/>
                  <a:pt x="7511964" y="41274"/>
                  <a:pt x="7671780" y="0"/>
                </a:cubicBezTo>
                <a:cubicBezTo>
                  <a:pt x="7831596" y="-41274"/>
                  <a:pt x="8061645" y="51662"/>
                  <a:pt x="8356339" y="0"/>
                </a:cubicBezTo>
                <a:cubicBezTo>
                  <a:pt x="8651033" y="-51662"/>
                  <a:pt x="8608079" y="22084"/>
                  <a:pt x="8852054" y="0"/>
                </a:cubicBezTo>
                <a:cubicBezTo>
                  <a:pt x="9096030" y="-22084"/>
                  <a:pt x="9247207" y="53453"/>
                  <a:pt x="9442191" y="0"/>
                </a:cubicBezTo>
                <a:cubicBezTo>
                  <a:pt x="9466951" y="252419"/>
                  <a:pt x="9430150" y="339855"/>
                  <a:pt x="9442191" y="656026"/>
                </a:cubicBezTo>
                <a:cubicBezTo>
                  <a:pt x="9454232" y="972197"/>
                  <a:pt x="9412626" y="1026766"/>
                  <a:pt x="9442191" y="1266808"/>
                </a:cubicBezTo>
                <a:cubicBezTo>
                  <a:pt x="9471756" y="1506850"/>
                  <a:pt x="9384531" y="1751513"/>
                  <a:pt x="9442191" y="1877591"/>
                </a:cubicBezTo>
                <a:cubicBezTo>
                  <a:pt x="9499851" y="2003669"/>
                  <a:pt x="9422672" y="2173811"/>
                  <a:pt x="9442191" y="2307401"/>
                </a:cubicBezTo>
                <a:cubicBezTo>
                  <a:pt x="9461710" y="2440991"/>
                  <a:pt x="9389903" y="2560108"/>
                  <a:pt x="9442191" y="2782454"/>
                </a:cubicBezTo>
                <a:cubicBezTo>
                  <a:pt x="9494479" y="3004800"/>
                  <a:pt x="9375202" y="3133308"/>
                  <a:pt x="9442191" y="3393236"/>
                </a:cubicBezTo>
                <a:cubicBezTo>
                  <a:pt x="9509180" y="3653164"/>
                  <a:pt x="9426543" y="3657142"/>
                  <a:pt x="9442191" y="3913532"/>
                </a:cubicBezTo>
                <a:cubicBezTo>
                  <a:pt x="9457839" y="4169922"/>
                  <a:pt x="9417035" y="4387345"/>
                  <a:pt x="9442191" y="4524315"/>
                </a:cubicBezTo>
                <a:cubicBezTo>
                  <a:pt x="9214687" y="4598420"/>
                  <a:pt x="9029057" y="4485817"/>
                  <a:pt x="8757632" y="4524315"/>
                </a:cubicBezTo>
                <a:cubicBezTo>
                  <a:pt x="8486207" y="4562813"/>
                  <a:pt x="8525871" y="4491066"/>
                  <a:pt x="8450761" y="4524315"/>
                </a:cubicBezTo>
                <a:cubicBezTo>
                  <a:pt x="8375651" y="4557564"/>
                  <a:pt x="8119080" y="4520453"/>
                  <a:pt x="7860624" y="4524315"/>
                </a:cubicBezTo>
                <a:cubicBezTo>
                  <a:pt x="7602168" y="4528177"/>
                  <a:pt x="7549648" y="4512106"/>
                  <a:pt x="7459331" y="4524315"/>
                </a:cubicBezTo>
                <a:cubicBezTo>
                  <a:pt x="7369014" y="4536524"/>
                  <a:pt x="6948341" y="4510911"/>
                  <a:pt x="6774772" y="4524315"/>
                </a:cubicBezTo>
                <a:cubicBezTo>
                  <a:pt x="6601203" y="4537719"/>
                  <a:pt x="6531598" y="4487797"/>
                  <a:pt x="6373479" y="4524315"/>
                </a:cubicBezTo>
                <a:cubicBezTo>
                  <a:pt x="6215360" y="4560833"/>
                  <a:pt x="5884354" y="4445114"/>
                  <a:pt x="5688920" y="4524315"/>
                </a:cubicBezTo>
                <a:cubicBezTo>
                  <a:pt x="5493486" y="4603516"/>
                  <a:pt x="5526906" y="4516529"/>
                  <a:pt x="5382049" y="4524315"/>
                </a:cubicBezTo>
                <a:cubicBezTo>
                  <a:pt x="5237192" y="4532101"/>
                  <a:pt x="5022153" y="4519264"/>
                  <a:pt x="4697490" y="4524315"/>
                </a:cubicBezTo>
                <a:cubicBezTo>
                  <a:pt x="4372827" y="4529366"/>
                  <a:pt x="4414009" y="4510292"/>
                  <a:pt x="4296197" y="4524315"/>
                </a:cubicBezTo>
                <a:cubicBezTo>
                  <a:pt x="4178385" y="4538338"/>
                  <a:pt x="4128341" y="4489725"/>
                  <a:pt x="3989326" y="4524315"/>
                </a:cubicBezTo>
                <a:cubicBezTo>
                  <a:pt x="3850311" y="4558905"/>
                  <a:pt x="3781508" y="4497546"/>
                  <a:pt x="3588033" y="4524315"/>
                </a:cubicBezTo>
                <a:cubicBezTo>
                  <a:pt x="3394558" y="4551084"/>
                  <a:pt x="3048648" y="4450238"/>
                  <a:pt x="2903474" y="4524315"/>
                </a:cubicBezTo>
                <a:cubicBezTo>
                  <a:pt x="2758300" y="4598392"/>
                  <a:pt x="2622400" y="4477359"/>
                  <a:pt x="2502181" y="4524315"/>
                </a:cubicBezTo>
                <a:cubicBezTo>
                  <a:pt x="2381962" y="4571271"/>
                  <a:pt x="2346130" y="4523726"/>
                  <a:pt x="2195309" y="4524315"/>
                </a:cubicBezTo>
                <a:cubicBezTo>
                  <a:pt x="2044488" y="4524904"/>
                  <a:pt x="1940832" y="4522389"/>
                  <a:pt x="1794016" y="4524315"/>
                </a:cubicBezTo>
                <a:cubicBezTo>
                  <a:pt x="1647200" y="4526241"/>
                  <a:pt x="1493339" y="4489225"/>
                  <a:pt x="1298301" y="4524315"/>
                </a:cubicBezTo>
                <a:cubicBezTo>
                  <a:pt x="1103263" y="4559405"/>
                  <a:pt x="845947" y="4498147"/>
                  <a:pt x="708164" y="4524315"/>
                </a:cubicBezTo>
                <a:cubicBezTo>
                  <a:pt x="570381" y="4550483"/>
                  <a:pt x="234580" y="4456799"/>
                  <a:pt x="0" y="4524315"/>
                </a:cubicBezTo>
                <a:cubicBezTo>
                  <a:pt x="-5248" y="4337617"/>
                  <a:pt x="4812" y="4136510"/>
                  <a:pt x="0" y="3868289"/>
                </a:cubicBezTo>
                <a:cubicBezTo>
                  <a:pt x="-4812" y="3600068"/>
                  <a:pt x="8289" y="3443585"/>
                  <a:pt x="0" y="3302750"/>
                </a:cubicBezTo>
                <a:cubicBezTo>
                  <a:pt x="-8289" y="3161915"/>
                  <a:pt x="15295" y="2953660"/>
                  <a:pt x="0" y="2737211"/>
                </a:cubicBezTo>
                <a:cubicBezTo>
                  <a:pt x="-15295" y="2520762"/>
                  <a:pt x="57585" y="2417646"/>
                  <a:pt x="0" y="2171671"/>
                </a:cubicBezTo>
                <a:cubicBezTo>
                  <a:pt x="-57585" y="1925696"/>
                  <a:pt x="56213" y="1830434"/>
                  <a:pt x="0" y="1606132"/>
                </a:cubicBezTo>
                <a:cubicBezTo>
                  <a:pt x="-56213" y="1381830"/>
                  <a:pt x="31426" y="1230870"/>
                  <a:pt x="0" y="1085836"/>
                </a:cubicBezTo>
                <a:cubicBezTo>
                  <a:pt x="-31426" y="940802"/>
                  <a:pt x="45049" y="230557"/>
                  <a:pt x="0" y="0"/>
                </a:cubicBezTo>
                <a:close/>
              </a:path>
            </a:pathLst>
          </a:custGeom>
          <a:noFill/>
          <a:ln w="12700">
            <a:solidFill>
              <a:srgbClr val="0B3DFF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9600" u="sng" dirty="0">
                <a:solidFill>
                  <a:srgbClr val="0B3DFF"/>
                </a:solidFill>
                <a:latin typeface="Desdemona" pitchFamily="82" charset="77"/>
              </a:rPr>
              <a:t>Épidémies et pandémies grippales</a:t>
            </a:r>
          </a:p>
        </p:txBody>
      </p:sp>
    </p:spTree>
    <p:extLst>
      <p:ext uri="{BB962C8B-B14F-4D97-AF65-F5344CB8AC3E}">
        <p14:creationId xmlns:p14="http://schemas.microsoft.com/office/powerpoint/2010/main" val="321067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5"/>
    </mc:Choice>
    <mc:Fallback xmlns="">
      <p:transition spd="slow" advTm="3415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LE VIRUS DE LA GRIPPE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ÉPIDÉMIES ET PANDÉMIES GRIPPALES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7AF13F3D-6BAF-51C4-EB97-A57AC0E170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881" y="542059"/>
            <a:ext cx="7772400" cy="4794100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AC4B0262-2BCD-E2F6-8181-9C71161D7DDE}"/>
              </a:ext>
            </a:extLst>
          </p:cNvPr>
          <p:cNvSpPr txBox="1"/>
          <p:nvPr/>
        </p:nvSpPr>
        <p:spPr>
          <a:xfrm>
            <a:off x="8761784" y="1170724"/>
            <a:ext cx="299033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>
                <a:highlight>
                  <a:srgbClr val="00FF00"/>
                </a:highlight>
                <a:latin typeface="HEITI TC MEDIUM" pitchFamily="2" charset="-128"/>
                <a:ea typeface="HEITI TC MEDIUM" pitchFamily="2" charset="-128"/>
              </a:rPr>
              <a:t>Épidémies saisonnières : </a:t>
            </a:r>
          </a:p>
          <a:p>
            <a:pPr marL="285750" indent="-285750">
              <a:buFontTx/>
              <a:buChar char="-"/>
            </a:pPr>
            <a:r>
              <a:rPr lang="fr-FR" b="1" u="sng" dirty="0">
                <a:latin typeface="HEITI TC MEDIUM" pitchFamily="2" charset="-128"/>
                <a:ea typeface="HEITI TC MEDIUM" pitchFamily="2" charset="-128"/>
              </a:rPr>
              <a:t>Nov – Mars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 : Hémisphère Nord</a:t>
            </a:r>
          </a:p>
          <a:p>
            <a:pPr marL="285750" indent="-285750">
              <a:buFontTx/>
              <a:buChar char="-"/>
            </a:pPr>
            <a:r>
              <a:rPr lang="fr-FR" b="1" u="sng" dirty="0">
                <a:latin typeface="HEITI TC MEDIUM" pitchFamily="2" charset="-128"/>
                <a:ea typeface="HEITI TC MEDIUM" pitchFamily="2" charset="-128"/>
              </a:rPr>
              <a:t>Mai – Sept</a:t>
            </a:r>
            <a:r>
              <a:rPr lang="fr-FR" dirty="0">
                <a:latin typeface="Heiti TC Medium" pitchFamily="2" charset="-128"/>
                <a:ea typeface="Heiti TC Medium" pitchFamily="2" charset="-128"/>
              </a:rPr>
              <a:t> : Hémisphère Sud </a:t>
            </a:r>
          </a:p>
          <a:p>
            <a:endParaRPr lang="fr-FR" dirty="0">
              <a:latin typeface="Heiti TC Medium" pitchFamily="2" charset="-128"/>
              <a:ea typeface="Heiti TC Medium" pitchFamily="2" charset="-128"/>
            </a:endParaRPr>
          </a:p>
          <a:p>
            <a:pPr marL="285750" indent="-285750">
              <a:buFont typeface="Wingdings" pitchFamily="2" charset="2"/>
              <a:buChar char="è"/>
            </a:pPr>
            <a:r>
              <a:rPr lang="fr-FR" b="1" dirty="0" err="1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T</a:t>
            </a:r>
            <a:r>
              <a:rPr lang="fr-FR" b="1" dirty="0">
                <a:solidFill>
                  <a:srgbClr val="FF0000"/>
                </a:solidFill>
                <a:ea typeface="Heiti TC Medium" pitchFamily="2" charset="-128"/>
                <a:sym typeface="Wingdings" pitchFamily="2" charset="2"/>
              </a:rPr>
              <a:t>°</a:t>
            </a:r>
            <a:r>
              <a:rPr lang="fr-FR" b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 </a:t>
            </a:r>
            <a:r>
              <a:rPr lang="fr-FR" b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froide + humidité 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élevée favorisent propagation</a:t>
            </a:r>
          </a:p>
          <a:p>
            <a:pPr marL="285750" indent="-285750">
              <a:buFont typeface="Wingdings" pitchFamily="2" charset="2"/>
              <a:buChar char="è"/>
            </a:pPr>
            <a:endParaRPr lang="fr-FR" dirty="0">
              <a:latin typeface="Heiti TC Medium" pitchFamily="2" charset="-128"/>
              <a:ea typeface="Heiti TC Medium" pitchFamily="2" charset="-128"/>
              <a:sym typeface="Wingdings" pitchFamily="2" charset="2"/>
            </a:endParaRPr>
          </a:p>
          <a:p>
            <a:r>
              <a:rPr lang="fr-FR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 </a:t>
            </a:r>
            <a:r>
              <a:rPr lang="fr-FR" b="1" dirty="0">
                <a:solidFill>
                  <a:srgbClr val="FF0000"/>
                </a:solidFill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Veille épidémiologique </a:t>
            </a:r>
            <a:r>
              <a:rPr lang="fr-FR" dirty="0">
                <a:latin typeface="Heiti TC Medium" pitchFamily="2" charset="-128"/>
                <a:ea typeface="Heiti TC Medium" pitchFamily="2" charset="-128"/>
                <a:sym typeface="Wingdings" pitchFamily="2" charset="2"/>
              </a:rPr>
              <a:t>(praticiens de ville et hospitaliers)</a:t>
            </a:r>
            <a:endParaRPr lang="fr-FR" dirty="0">
              <a:latin typeface="Heiti TC Medium" pitchFamily="2" charset="-128"/>
              <a:ea typeface="Heiti TC Medium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1889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LE VIRUS DE LA GRIPPE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ÉPIDÉMIES ET PANDÉMIES GRIPPALES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E621829-6FCE-2AE0-6850-780F4FACB7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8496" y="401782"/>
            <a:ext cx="7235007" cy="5152783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17111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5A50BA1-A950-B0E9-960F-8F5E4197D0FB}"/>
              </a:ext>
            </a:extLst>
          </p:cNvPr>
          <p:cNvSpPr txBox="1"/>
          <p:nvPr/>
        </p:nvSpPr>
        <p:spPr>
          <a:xfrm>
            <a:off x="1374904" y="2365447"/>
            <a:ext cx="9442191" cy="1569660"/>
          </a:xfrm>
          <a:custGeom>
            <a:avLst/>
            <a:gdLst>
              <a:gd name="connsiteX0" fmla="*/ 0 w 9442191"/>
              <a:gd name="connsiteY0" fmla="*/ 0 h 1569660"/>
              <a:gd name="connsiteX1" fmla="*/ 495715 w 9442191"/>
              <a:gd name="connsiteY1" fmla="*/ 0 h 1569660"/>
              <a:gd name="connsiteX2" fmla="*/ 802586 w 9442191"/>
              <a:gd name="connsiteY2" fmla="*/ 0 h 1569660"/>
              <a:gd name="connsiteX3" fmla="*/ 1581567 w 9442191"/>
              <a:gd name="connsiteY3" fmla="*/ 0 h 1569660"/>
              <a:gd name="connsiteX4" fmla="*/ 2077282 w 9442191"/>
              <a:gd name="connsiteY4" fmla="*/ 0 h 1569660"/>
              <a:gd name="connsiteX5" fmla="*/ 2572997 w 9442191"/>
              <a:gd name="connsiteY5" fmla="*/ 0 h 1569660"/>
              <a:gd name="connsiteX6" fmla="*/ 3351978 w 9442191"/>
              <a:gd name="connsiteY6" fmla="*/ 0 h 1569660"/>
              <a:gd name="connsiteX7" fmla="*/ 3753271 w 9442191"/>
              <a:gd name="connsiteY7" fmla="*/ 0 h 1569660"/>
              <a:gd name="connsiteX8" fmla="*/ 4532252 w 9442191"/>
              <a:gd name="connsiteY8" fmla="*/ 0 h 1569660"/>
              <a:gd name="connsiteX9" fmla="*/ 5311232 w 9442191"/>
              <a:gd name="connsiteY9" fmla="*/ 0 h 1569660"/>
              <a:gd name="connsiteX10" fmla="*/ 5901369 w 9442191"/>
              <a:gd name="connsiteY10" fmla="*/ 0 h 1569660"/>
              <a:gd name="connsiteX11" fmla="*/ 6680350 w 9442191"/>
              <a:gd name="connsiteY11" fmla="*/ 0 h 1569660"/>
              <a:gd name="connsiteX12" fmla="*/ 7176065 w 9442191"/>
              <a:gd name="connsiteY12" fmla="*/ 0 h 1569660"/>
              <a:gd name="connsiteX13" fmla="*/ 7671780 w 9442191"/>
              <a:gd name="connsiteY13" fmla="*/ 0 h 1569660"/>
              <a:gd name="connsiteX14" fmla="*/ 8356339 w 9442191"/>
              <a:gd name="connsiteY14" fmla="*/ 0 h 1569660"/>
              <a:gd name="connsiteX15" fmla="*/ 8852054 w 9442191"/>
              <a:gd name="connsiteY15" fmla="*/ 0 h 1569660"/>
              <a:gd name="connsiteX16" fmla="*/ 9442191 w 9442191"/>
              <a:gd name="connsiteY16" fmla="*/ 0 h 1569660"/>
              <a:gd name="connsiteX17" fmla="*/ 9442191 w 9442191"/>
              <a:gd name="connsiteY17" fmla="*/ 554613 h 1569660"/>
              <a:gd name="connsiteX18" fmla="*/ 9442191 w 9442191"/>
              <a:gd name="connsiteY18" fmla="*/ 1093530 h 1569660"/>
              <a:gd name="connsiteX19" fmla="*/ 9442191 w 9442191"/>
              <a:gd name="connsiteY19" fmla="*/ 1569660 h 1569660"/>
              <a:gd name="connsiteX20" fmla="*/ 9135320 w 9442191"/>
              <a:gd name="connsiteY20" fmla="*/ 1569660 h 1569660"/>
              <a:gd name="connsiteX21" fmla="*/ 8356339 w 9442191"/>
              <a:gd name="connsiteY21" fmla="*/ 1569660 h 1569660"/>
              <a:gd name="connsiteX22" fmla="*/ 7766202 w 9442191"/>
              <a:gd name="connsiteY22" fmla="*/ 1569660 h 1569660"/>
              <a:gd name="connsiteX23" fmla="*/ 7364909 w 9442191"/>
              <a:gd name="connsiteY23" fmla="*/ 1569660 h 1569660"/>
              <a:gd name="connsiteX24" fmla="*/ 6774772 w 9442191"/>
              <a:gd name="connsiteY24" fmla="*/ 1569660 h 1569660"/>
              <a:gd name="connsiteX25" fmla="*/ 6467901 w 9442191"/>
              <a:gd name="connsiteY25" fmla="*/ 1569660 h 1569660"/>
              <a:gd name="connsiteX26" fmla="*/ 6161030 w 9442191"/>
              <a:gd name="connsiteY26" fmla="*/ 1569660 h 1569660"/>
              <a:gd name="connsiteX27" fmla="*/ 5570893 w 9442191"/>
              <a:gd name="connsiteY27" fmla="*/ 1569660 h 1569660"/>
              <a:gd name="connsiteX28" fmla="*/ 5169600 w 9442191"/>
              <a:gd name="connsiteY28" fmla="*/ 1569660 h 1569660"/>
              <a:gd name="connsiteX29" fmla="*/ 4485041 w 9442191"/>
              <a:gd name="connsiteY29" fmla="*/ 1569660 h 1569660"/>
              <a:gd name="connsiteX30" fmla="*/ 4083748 w 9442191"/>
              <a:gd name="connsiteY30" fmla="*/ 1569660 h 1569660"/>
              <a:gd name="connsiteX31" fmla="*/ 3399189 w 9442191"/>
              <a:gd name="connsiteY31" fmla="*/ 1569660 h 1569660"/>
              <a:gd name="connsiteX32" fmla="*/ 3092318 w 9442191"/>
              <a:gd name="connsiteY32" fmla="*/ 1569660 h 1569660"/>
              <a:gd name="connsiteX33" fmla="*/ 2407759 w 9442191"/>
              <a:gd name="connsiteY33" fmla="*/ 1569660 h 1569660"/>
              <a:gd name="connsiteX34" fmla="*/ 2006466 w 9442191"/>
              <a:gd name="connsiteY34" fmla="*/ 1569660 h 1569660"/>
              <a:gd name="connsiteX35" fmla="*/ 1699594 w 9442191"/>
              <a:gd name="connsiteY35" fmla="*/ 1569660 h 1569660"/>
              <a:gd name="connsiteX36" fmla="*/ 1298301 w 9442191"/>
              <a:gd name="connsiteY36" fmla="*/ 1569660 h 1569660"/>
              <a:gd name="connsiteX37" fmla="*/ 613742 w 9442191"/>
              <a:gd name="connsiteY37" fmla="*/ 1569660 h 1569660"/>
              <a:gd name="connsiteX38" fmla="*/ 0 w 9442191"/>
              <a:gd name="connsiteY38" fmla="*/ 1569660 h 1569660"/>
              <a:gd name="connsiteX39" fmla="*/ 0 w 9442191"/>
              <a:gd name="connsiteY39" fmla="*/ 1093530 h 1569660"/>
              <a:gd name="connsiteX40" fmla="*/ 0 w 9442191"/>
              <a:gd name="connsiteY40" fmla="*/ 617400 h 1569660"/>
              <a:gd name="connsiteX41" fmla="*/ 0 w 9442191"/>
              <a:gd name="connsiteY41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9442191" h="1569660" extrusionOk="0">
                <a:moveTo>
                  <a:pt x="0" y="0"/>
                </a:moveTo>
                <a:cubicBezTo>
                  <a:pt x="124743" y="-7287"/>
                  <a:pt x="271799" y="6121"/>
                  <a:pt x="495715" y="0"/>
                </a:cubicBezTo>
                <a:cubicBezTo>
                  <a:pt x="719632" y="-6121"/>
                  <a:pt x="690647" y="21229"/>
                  <a:pt x="802586" y="0"/>
                </a:cubicBezTo>
                <a:cubicBezTo>
                  <a:pt x="914525" y="-21229"/>
                  <a:pt x="1203262" y="36586"/>
                  <a:pt x="1581567" y="0"/>
                </a:cubicBezTo>
                <a:cubicBezTo>
                  <a:pt x="1959872" y="-36586"/>
                  <a:pt x="1961704" y="41855"/>
                  <a:pt x="2077282" y="0"/>
                </a:cubicBezTo>
                <a:cubicBezTo>
                  <a:pt x="2192860" y="-41855"/>
                  <a:pt x="2473321" y="5631"/>
                  <a:pt x="2572997" y="0"/>
                </a:cubicBezTo>
                <a:cubicBezTo>
                  <a:pt x="2672673" y="-5631"/>
                  <a:pt x="3041260" y="19956"/>
                  <a:pt x="3351978" y="0"/>
                </a:cubicBezTo>
                <a:cubicBezTo>
                  <a:pt x="3662696" y="-19956"/>
                  <a:pt x="3661506" y="42220"/>
                  <a:pt x="3753271" y="0"/>
                </a:cubicBezTo>
                <a:cubicBezTo>
                  <a:pt x="3845036" y="-42220"/>
                  <a:pt x="4261732" y="74098"/>
                  <a:pt x="4532252" y="0"/>
                </a:cubicBezTo>
                <a:cubicBezTo>
                  <a:pt x="4802772" y="-74098"/>
                  <a:pt x="4998132" y="60990"/>
                  <a:pt x="5311232" y="0"/>
                </a:cubicBezTo>
                <a:cubicBezTo>
                  <a:pt x="5624332" y="-60990"/>
                  <a:pt x="5712549" y="23410"/>
                  <a:pt x="5901369" y="0"/>
                </a:cubicBezTo>
                <a:cubicBezTo>
                  <a:pt x="6090189" y="-23410"/>
                  <a:pt x="6347316" y="25658"/>
                  <a:pt x="6680350" y="0"/>
                </a:cubicBezTo>
                <a:cubicBezTo>
                  <a:pt x="7013384" y="-25658"/>
                  <a:pt x="6953683" y="52999"/>
                  <a:pt x="7176065" y="0"/>
                </a:cubicBezTo>
                <a:cubicBezTo>
                  <a:pt x="7398448" y="-52999"/>
                  <a:pt x="7511964" y="41274"/>
                  <a:pt x="7671780" y="0"/>
                </a:cubicBezTo>
                <a:cubicBezTo>
                  <a:pt x="7831596" y="-41274"/>
                  <a:pt x="8061645" y="51662"/>
                  <a:pt x="8356339" y="0"/>
                </a:cubicBezTo>
                <a:cubicBezTo>
                  <a:pt x="8651033" y="-51662"/>
                  <a:pt x="8608079" y="22084"/>
                  <a:pt x="8852054" y="0"/>
                </a:cubicBezTo>
                <a:cubicBezTo>
                  <a:pt x="9096030" y="-22084"/>
                  <a:pt x="9247207" y="53453"/>
                  <a:pt x="9442191" y="0"/>
                </a:cubicBezTo>
                <a:cubicBezTo>
                  <a:pt x="9478716" y="111055"/>
                  <a:pt x="9376173" y="427985"/>
                  <a:pt x="9442191" y="554613"/>
                </a:cubicBezTo>
                <a:cubicBezTo>
                  <a:pt x="9508209" y="681241"/>
                  <a:pt x="9401883" y="974088"/>
                  <a:pt x="9442191" y="1093530"/>
                </a:cubicBezTo>
                <a:cubicBezTo>
                  <a:pt x="9482499" y="1212972"/>
                  <a:pt x="9398686" y="1463885"/>
                  <a:pt x="9442191" y="1569660"/>
                </a:cubicBezTo>
                <a:cubicBezTo>
                  <a:pt x="9355006" y="1587768"/>
                  <a:pt x="9207151" y="1567584"/>
                  <a:pt x="9135320" y="1569660"/>
                </a:cubicBezTo>
                <a:cubicBezTo>
                  <a:pt x="9063489" y="1571736"/>
                  <a:pt x="8629679" y="1483359"/>
                  <a:pt x="8356339" y="1569660"/>
                </a:cubicBezTo>
                <a:cubicBezTo>
                  <a:pt x="8082999" y="1655961"/>
                  <a:pt x="7948391" y="1550833"/>
                  <a:pt x="7766202" y="1569660"/>
                </a:cubicBezTo>
                <a:cubicBezTo>
                  <a:pt x="7584013" y="1588487"/>
                  <a:pt x="7455058" y="1554626"/>
                  <a:pt x="7364909" y="1569660"/>
                </a:cubicBezTo>
                <a:cubicBezTo>
                  <a:pt x="7274760" y="1584694"/>
                  <a:pt x="6946954" y="1551650"/>
                  <a:pt x="6774772" y="1569660"/>
                </a:cubicBezTo>
                <a:cubicBezTo>
                  <a:pt x="6602590" y="1587670"/>
                  <a:pt x="6570936" y="1556336"/>
                  <a:pt x="6467901" y="1569660"/>
                </a:cubicBezTo>
                <a:cubicBezTo>
                  <a:pt x="6364866" y="1582984"/>
                  <a:pt x="6236140" y="1536411"/>
                  <a:pt x="6161030" y="1569660"/>
                </a:cubicBezTo>
                <a:cubicBezTo>
                  <a:pt x="6085920" y="1602909"/>
                  <a:pt x="5829349" y="1565798"/>
                  <a:pt x="5570893" y="1569660"/>
                </a:cubicBezTo>
                <a:cubicBezTo>
                  <a:pt x="5312437" y="1573522"/>
                  <a:pt x="5259917" y="1557451"/>
                  <a:pt x="5169600" y="1569660"/>
                </a:cubicBezTo>
                <a:cubicBezTo>
                  <a:pt x="5079283" y="1581869"/>
                  <a:pt x="4658610" y="1556256"/>
                  <a:pt x="4485041" y="1569660"/>
                </a:cubicBezTo>
                <a:cubicBezTo>
                  <a:pt x="4311472" y="1583064"/>
                  <a:pt x="4241867" y="1533142"/>
                  <a:pt x="4083748" y="1569660"/>
                </a:cubicBezTo>
                <a:cubicBezTo>
                  <a:pt x="3925629" y="1606178"/>
                  <a:pt x="3594623" y="1490459"/>
                  <a:pt x="3399189" y="1569660"/>
                </a:cubicBezTo>
                <a:cubicBezTo>
                  <a:pt x="3203755" y="1648861"/>
                  <a:pt x="3237175" y="1561874"/>
                  <a:pt x="3092318" y="1569660"/>
                </a:cubicBezTo>
                <a:cubicBezTo>
                  <a:pt x="2947461" y="1577446"/>
                  <a:pt x="2732422" y="1564609"/>
                  <a:pt x="2407759" y="1569660"/>
                </a:cubicBezTo>
                <a:cubicBezTo>
                  <a:pt x="2083096" y="1574711"/>
                  <a:pt x="2124278" y="1555637"/>
                  <a:pt x="2006466" y="1569660"/>
                </a:cubicBezTo>
                <a:cubicBezTo>
                  <a:pt x="1888654" y="1583683"/>
                  <a:pt x="1849854" y="1547912"/>
                  <a:pt x="1699594" y="1569660"/>
                </a:cubicBezTo>
                <a:cubicBezTo>
                  <a:pt x="1549334" y="1591408"/>
                  <a:pt x="1491776" y="1542891"/>
                  <a:pt x="1298301" y="1569660"/>
                </a:cubicBezTo>
                <a:cubicBezTo>
                  <a:pt x="1104826" y="1596429"/>
                  <a:pt x="758916" y="1495583"/>
                  <a:pt x="613742" y="1569660"/>
                </a:cubicBezTo>
                <a:cubicBezTo>
                  <a:pt x="468568" y="1643737"/>
                  <a:pt x="155804" y="1550693"/>
                  <a:pt x="0" y="1569660"/>
                </a:cubicBezTo>
                <a:cubicBezTo>
                  <a:pt x="-51104" y="1435477"/>
                  <a:pt x="475" y="1308576"/>
                  <a:pt x="0" y="1093530"/>
                </a:cubicBezTo>
                <a:cubicBezTo>
                  <a:pt x="-475" y="878484"/>
                  <a:pt x="46967" y="808103"/>
                  <a:pt x="0" y="617400"/>
                </a:cubicBezTo>
                <a:cubicBezTo>
                  <a:pt x="-46967" y="426697"/>
                  <a:pt x="11604" y="238245"/>
                  <a:pt x="0" y="0"/>
                </a:cubicBezTo>
                <a:close/>
              </a:path>
            </a:pathLst>
          </a:custGeom>
          <a:noFill/>
          <a:ln w="12700">
            <a:solidFill>
              <a:srgbClr val="0B3DFF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9600" u="sng" dirty="0">
                <a:solidFill>
                  <a:srgbClr val="0B3DFF"/>
                </a:solidFill>
                <a:latin typeface="Desdemona" pitchFamily="82" charset="77"/>
              </a:rPr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1510148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5"/>
    </mc:Choice>
    <mc:Fallback xmlns="">
      <p:transition spd="slow" advTm="3415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AA3676-DA0D-0A89-E995-DE4B6BE4E32F}"/>
              </a:ext>
            </a:extLst>
          </p:cNvPr>
          <p:cNvSpPr/>
          <p:nvPr/>
        </p:nvSpPr>
        <p:spPr>
          <a:xfrm>
            <a:off x="0" y="5860473"/>
            <a:ext cx="12192000" cy="595745"/>
          </a:xfrm>
          <a:prstGeom prst="rect">
            <a:avLst/>
          </a:prstGeom>
          <a:solidFill>
            <a:srgbClr val="0B3DFF">
              <a:alpha val="71122"/>
            </a:srgbClr>
          </a:solidFill>
          <a:ln>
            <a:solidFill>
              <a:schemeClr val="bg1"/>
            </a:solidFill>
          </a:ln>
          <a:effectLst>
            <a:outerShdw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atin typeface="HEITI TC MEDIUM" pitchFamily="2" charset="-128"/>
                <a:ea typeface="HEITI TC MEDIUM" pitchFamily="2" charset="-128"/>
              </a:rPr>
              <a:t>LE VIRUS DE LA GRIPPE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264ED8-39E3-EEAD-3BA1-376DEA4939E8}"/>
              </a:ext>
            </a:extLst>
          </p:cNvPr>
          <p:cNvSpPr/>
          <p:nvPr/>
        </p:nvSpPr>
        <p:spPr>
          <a:xfrm>
            <a:off x="0" y="6456219"/>
            <a:ext cx="12192000" cy="401782"/>
          </a:xfrm>
          <a:prstGeom prst="rect">
            <a:avLst/>
          </a:prstGeom>
          <a:solidFill>
            <a:srgbClr val="0B3DFF">
              <a:alpha val="33249"/>
            </a:srgbClr>
          </a:solidFill>
          <a:ln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/>
              <a:t>CONCLUSION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3ED6B15-FDA2-801F-DE67-4B2F1D3CC5C9}"/>
              </a:ext>
            </a:extLst>
          </p:cNvPr>
          <p:cNvSpPr txBox="1"/>
          <p:nvPr/>
        </p:nvSpPr>
        <p:spPr>
          <a:xfrm>
            <a:off x="556054" y="401782"/>
            <a:ext cx="885979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ym typeface="Wingdings" pitchFamily="2" charset="2"/>
              </a:rPr>
              <a:t> </a:t>
            </a:r>
            <a:r>
              <a:rPr lang="fr-FR" b="1" u="sng" dirty="0">
                <a:highlight>
                  <a:srgbClr val="00FF00"/>
                </a:highlight>
              </a:rPr>
              <a:t>Virus de la grippe :</a:t>
            </a:r>
          </a:p>
          <a:p>
            <a:pPr marL="285750" indent="-285750">
              <a:buFontTx/>
              <a:buChar char="-"/>
            </a:pPr>
            <a:r>
              <a:rPr lang="fr-FR" u="sng" dirty="0"/>
              <a:t>Famille</a:t>
            </a:r>
            <a:r>
              <a:rPr lang="fr-FR" dirty="0"/>
              <a:t> : Orthomyxoviridae </a:t>
            </a:r>
          </a:p>
          <a:p>
            <a:pPr marL="285750" indent="-285750">
              <a:buFontTx/>
              <a:buChar char="-"/>
            </a:pPr>
            <a:r>
              <a:rPr lang="fr-FR" u="sng" dirty="0"/>
              <a:t>Genre</a:t>
            </a:r>
            <a:r>
              <a:rPr lang="fr-FR" dirty="0"/>
              <a:t> : Influenzavirus</a:t>
            </a:r>
          </a:p>
          <a:p>
            <a:pPr marL="285750" indent="-285750">
              <a:buFontTx/>
              <a:buChar char="-"/>
            </a:pPr>
            <a:r>
              <a:rPr lang="fr-FR" u="sng" dirty="0"/>
              <a:t>Type</a:t>
            </a:r>
            <a:r>
              <a:rPr lang="fr-FR" dirty="0"/>
              <a:t> : A, B, C </a:t>
            </a:r>
          </a:p>
          <a:p>
            <a:pPr marL="285750" indent="-285750">
              <a:buFontTx/>
              <a:buChar char="-"/>
            </a:pPr>
            <a:r>
              <a:rPr lang="fr-FR" dirty="0"/>
              <a:t>Virus enveloppé (HA et NA) </a:t>
            </a:r>
          </a:p>
          <a:p>
            <a:pPr marL="285750" indent="-285750">
              <a:buFontTx/>
              <a:buChar char="-"/>
            </a:pPr>
            <a:r>
              <a:rPr lang="fr-FR" b="1" u="sng" dirty="0">
                <a:solidFill>
                  <a:srgbClr val="FF0000"/>
                </a:solidFill>
              </a:rPr>
              <a:t>Influenzavirus A</a:t>
            </a:r>
            <a:r>
              <a:rPr lang="fr-FR" dirty="0">
                <a:solidFill>
                  <a:srgbClr val="FF0000"/>
                </a:solidFill>
              </a:rPr>
              <a:t> = plusieurs sous-types = anthropozoonose (oiseaux aquatiques) </a:t>
            </a:r>
          </a:p>
          <a:p>
            <a:r>
              <a:rPr lang="fr-FR" dirty="0"/>
              <a:t> </a:t>
            </a:r>
          </a:p>
          <a:p>
            <a:pPr marL="285750" indent="-285750">
              <a:buFont typeface="Wingdings" pitchFamily="2" charset="2"/>
              <a:buChar char="è"/>
            </a:pPr>
            <a:r>
              <a:rPr lang="fr-FR" b="1" u="sng" dirty="0">
                <a:highlight>
                  <a:srgbClr val="00FFFF"/>
                </a:highlight>
                <a:sym typeface="Wingdings" pitchFamily="2" charset="2"/>
              </a:rPr>
              <a:t>Vaccin antigrippal : </a:t>
            </a:r>
          </a:p>
          <a:p>
            <a:pPr marL="285750" indent="-285750">
              <a:buFontTx/>
              <a:buChar char="-"/>
            </a:pPr>
            <a:r>
              <a:rPr lang="fr-FR" dirty="0">
                <a:sym typeface="Wingdings" pitchFamily="2" charset="2"/>
              </a:rPr>
              <a:t>Réactualisé chaque année </a:t>
            </a:r>
          </a:p>
          <a:p>
            <a:pPr marL="285750" indent="-285750">
              <a:buFontTx/>
              <a:buChar char="-"/>
            </a:pPr>
            <a:r>
              <a:rPr lang="fr-FR" dirty="0">
                <a:sym typeface="Wingdings" pitchFamily="2" charset="2"/>
              </a:rPr>
              <a:t>2 souches A + 1 à 2 souches B </a:t>
            </a:r>
          </a:p>
          <a:p>
            <a:pPr marL="285750" indent="-285750">
              <a:buFontTx/>
              <a:buChar char="-"/>
            </a:pPr>
            <a:endParaRPr lang="fr-FR" dirty="0">
              <a:sym typeface="Wingdings" pitchFamily="2" charset="2"/>
            </a:endParaRPr>
          </a:p>
          <a:p>
            <a:r>
              <a:rPr lang="fr-FR" dirty="0">
                <a:sym typeface="Wingdings" pitchFamily="2" charset="2"/>
              </a:rPr>
              <a:t> </a:t>
            </a:r>
            <a:r>
              <a:rPr lang="fr-FR" b="1" u="sng" dirty="0">
                <a:highlight>
                  <a:srgbClr val="FFFF00"/>
                </a:highlight>
                <a:sym typeface="Wingdings" pitchFamily="2" charset="2"/>
              </a:rPr>
              <a:t>Variabilité des virus influenza :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09285B81-2C33-1858-1FB5-8ACD95E5D8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5087" y="2274036"/>
            <a:ext cx="6307095" cy="3303716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64194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5A50BA1-A950-B0E9-960F-8F5E4197D0FB}"/>
              </a:ext>
            </a:extLst>
          </p:cNvPr>
          <p:cNvSpPr txBox="1"/>
          <p:nvPr/>
        </p:nvSpPr>
        <p:spPr>
          <a:xfrm>
            <a:off x="2309928" y="2644170"/>
            <a:ext cx="7572144" cy="1569660"/>
          </a:xfrm>
          <a:custGeom>
            <a:avLst/>
            <a:gdLst>
              <a:gd name="connsiteX0" fmla="*/ 0 w 7572144"/>
              <a:gd name="connsiteY0" fmla="*/ 0 h 1569660"/>
              <a:gd name="connsiteX1" fmla="*/ 506751 w 7572144"/>
              <a:gd name="connsiteY1" fmla="*/ 0 h 1569660"/>
              <a:gd name="connsiteX2" fmla="*/ 862059 w 7572144"/>
              <a:gd name="connsiteY2" fmla="*/ 0 h 1569660"/>
              <a:gd name="connsiteX3" fmla="*/ 1595975 w 7572144"/>
              <a:gd name="connsiteY3" fmla="*/ 0 h 1569660"/>
              <a:gd name="connsiteX4" fmla="*/ 2102726 w 7572144"/>
              <a:gd name="connsiteY4" fmla="*/ 0 h 1569660"/>
              <a:gd name="connsiteX5" fmla="*/ 2609477 w 7572144"/>
              <a:gd name="connsiteY5" fmla="*/ 0 h 1569660"/>
              <a:gd name="connsiteX6" fmla="*/ 3343393 w 7572144"/>
              <a:gd name="connsiteY6" fmla="*/ 0 h 1569660"/>
              <a:gd name="connsiteX7" fmla="*/ 3774423 w 7572144"/>
              <a:gd name="connsiteY7" fmla="*/ 0 h 1569660"/>
              <a:gd name="connsiteX8" fmla="*/ 4508338 w 7572144"/>
              <a:gd name="connsiteY8" fmla="*/ 0 h 1569660"/>
              <a:gd name="connsiteX9" fmla="*/ 5242254 w 7572144"/>
              <a:gd name="connsiteY9" fmla="*/ 0 h 1569660"/>
              <a:gd name="connsiteX10" fmla="*/ 5824726 w 7572144"/>
              <a:gd name="connsiteY10" fmla="*/ 0 h 1569660"/>
              <a:gd name="connsiteX11" fmla="*/ 6558642 w 7572144"/>
              <a:gd name="connsiteY11" fmla="*/ 0 h 1569660"/>
              <a:gd name="connsiteX12" fmla="*/ 7065393 w 7572144"/>
              <a:gd name="connsiteY12" fmla="*/ 0 h 1569660"/>
              <a:gd name="connsiteX13" fmla="*/ 7572144 w 7572144"/>
              <a:gd name="connsiteY13" fmla="*/ 0 h 1569660"/>
              <a:gd name="connsiteX14" fmla="*/ 7572144 w 7572144"/>
              <a:gd name="connsiteY14" fmla="*/ 538917 h 1569660"/>
              <a:gd name="connsiteX15" fmla="*/ 7572144 w 7572144"/>
              <a:gd name="connsiteY15" fmla="*/ 1062137 h 1569660"/>
              <a:gd name="connsiteX16" fmla="*/ 7572144 w 7572144"/>
              <a:gd name="connsiteY16" fmla="*/ 1569660 h 1569660"/>
              <a:gd name="connsiteX17" fmla="*/ 6913950 w 7572144"/>
              <a:gd name="connsiteY17" fmla="*/ 1569660 h 1569660"/>
              <a:gd name="connsiteX18" fmla="*/ 6331477 w 7572144"/>
              <a:gd name="connsiteY18" fmla="*/ 1569660 h 1569660"/>
              <a:gd name="connsiteX19" fmla="*/ 5976169 w 7572144"/>
              <a:gd name="connsiteY19" fmla="*/ 1569660 h 1569660"/>
              <a:gd name="connsiteX20" fmla="*/ 5545139 w 7572144"/>
              <a:gd name="connsiteY20" fmla="*/ 1569660 h 1569660"/>
              <a:gd name="connsiteX21" fmla="*/ 4811224 w 7572144"/>
              <a:gd name="connsiteY21" fmla="*/ 1569660 h 1569660"/>
              <a:gd name="connsiteX22" fmla="*/ 4228751 w 7572144"/>
              <a:gd name="connsiteY22" fmla="*/ 1569660 h 1569660"/>
              <a:gd name="connsiteX23" fmla="*/ 3797721 w 7572144"/>
              <a:gd name="connsiteY23" fmla="*/ 1569660 h 1569660"/>
              <a:gd name="connsiteX24" fmla="*/ 3215249 w 7572144"/>
              <a:gd name="connsiteY24" fmla="*/ 1569660 h 1569660"/>
              <a:gd name="connsiteX25" fmla="*/ 2859941 w 7572144"/>
              <a:gd name="connsiteY25" fmla="*/ 1569660 h 1569660"/>
              <a:gd name="connsiteX26" fmla="*/ 2504632 w 7572144"/>
              <a:gd name="connsiteY26" fmla="*/ 1569660 h 1569660"/>
              <a:gd name="connsiteX27" fmla="*/ 1922160 w 7572144"/>
              <a:gd name="connsiteY27" fmla="*/ 1569660 h 1569660"/>
              <a:gd name="connsiteX28" fmla="*/ 1491130 w 7572144"/>
              <a:gd name="connsiteY28" fmla="*/ 1569660 h 1569660"/>
              <a:gd name="connsiteX29" fmla="*/ 832936 w 7572144"/>
              <a:gd name="connsiteY29" fmla="*/ 1569660 h 1569660"/>
              <a:gd name="connsiteX30" fmla="*/ 0 w 7572144"/>
              <a:gd name="connsiteY30" fmla="*/ 1569660 h 1569660"/>
              <a:gd name="connsiteX31" fmla="*/ 0 w 7572144"/>
              <a:gd name="connsiteY31" fmla="*/ 1030743 h 1569660"/>
              <a:gd name="connsiteX32" fmla="*/ 0 w 7572144"/>
              <a:gd name="connsiteY32" fmla="*/ 491827 h 1569660"/>
              <a:gd name="connsiteX33" fmla="*/ 0 w 7572144"/>
              <a:gd name="connsiteY33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7572144" h="1569660" extrusionOk="0">
                <a:moveTo>
                  <a:pt x="0" y="0"/>
                </a:moveTo>
                <a:cubicBezTo>
                  <a:pt x="170151" y="-32931"/>
                  <a:pt x="279424" y="45694"/>
                  <a:pt x="506751" y="0"/>
                </a:cubicBezTo>
                <a:cubicBezTo>
                  <a:pt x="734078" y="-45694"/>
                  <a:pt x="761333" y="15129"/>
                  <a:pt x="862059" y="0"/>
                </a:cubicBezTo>
                <a:cubicBezTo>
                  <a:pt x="962785" y="-15129"/>
                  <a:pt x="1282255" y="41145"/>
                  <a:pt x="1595975" y="0"/>
                </a:cubicBezTo>
                <a:cubicBezTo>
                  <a:pt x="1909695" y="-41145"/>
                  <a:pt x="1948001" y="48042"/>
                  <a:pt x="2102726" y="0"/>
                </a:cubicBezTo>
                <a:cubicBezTo>
                  <a:pt x="2257451" y="-48042"/>
                  <a:pt x="2420938" y="51153"/>
                  <a:pt x="2609477" y="0"/>
                </a:cubicBezTo>
                <a:cubicBezTo>
                  <a:pt x="2798016" y="-51153"/>
                  <a:pt x="3033018" y="22980"/>
                  <a:pt x="3343393" y="0"/>
                </a:cubicBezTo>
                <a:cubicBezTo>
                  <a:pt x="3653768" y="-22980"/>
                  <a:pt x="3581369" y="35198"/>
                  <a:pt x="3774423" y="0"/>
                </a:cubicBezTo>
                <a:cubicBezTo>
                  <a:pt x="3967477" y="-35198"/>
                  <a:pt x="4197738" y="24706"/>
                  <a:pt x="4508338" y="0"/>
                </a:cubicBezTo>
                <a:cubicBezTo>
                  <a:pt x="4818938" y="-24706"/>
                  <a:pt x="5090612" y="40601"/>
                  <a:pt x="5242254" y="0"/>
                </a:cubicBezTo>
                <a:cubicBezTo>
                  <a:pt x="5393896" y="-40601"/>
                  <a:pt x="5693936" y="24880"/>
                  <a:pt x="5824726" y="0"/>
                </a:cubicBezTo>
                <a:cubicBezTo>
                  <a:pt x="5955516" y="-24880"/>
                  <a:pt x="6208780" y="27956"/>
                  <a:pt x="6558642" y="0"/>
                </a:cubicBezTo>
                <a:cubicBezTo>
                  <a:pt x="6908504" y="-27956"/>
                  <a:pt x="6898394" y="31952"/>
                  <a:pt x="7065393" y="0"/>
                </a:cubicBezTo>
                <a:cubicBezTo>
                  <a:pt x="7232392" y="-31952"/>
                  <a:pt x="7448255" y="9352"/>
                  <a:pt x="7572144" y="0"/>
                </a:cubicBezTo>
                <a:cubicBezTo>
                  <a:pt x="7581345" y="248241"/>
                  <a:pt x="7529871" y="326133"/>
                  <a:pt x="7572144" y="538917"/>
                </a:cubicBezTo>
                <a:cubicBezTo>
                  <a:pt x="7614417" y="751701"/>
                  <a:pt x="7545953" y="905517"/>
                  <a:pt x="7572144" y="1062137"/>
                </a:cubicBezTo>
                <a:cubicBezTo>
                  <a:pt x="7598335" y="1218757"/>
                  <a:pt x="7529708" y="1462482"/>
                  <a:pt x="7572144" y="1569660"/>
                </a:cubicBezTo>
                <a:cubicBezTo>
                  <a:pt x="7268422" y="1570349"/>
                  <a:pt x="7122736" y="1565019"/>
                  <a:pt x="6913950" y="1569660"/>
                </a:cubicBezTo>
                <a:cubicBezTo>
                  <a:pt x="6705164" y="1574301"/>
                  <a:pt x="6546270" y="1501688"/>
                  <a:pt x="6331477" y="1569660"/>
                </a:cubicBezTo>
                <a:cubicBezTo>
                  <a:pt x="6116684" y="1637632"/>
                  <a:pt x="6073602" y="1559526"/>
                  <a:pt x="5976169" y="1569660"/>
                </a:cubicBezTo>
                <a:cubicBezTo>
                  <a:pt x="5878736" y="1579794"/>
                  <a:pt x="5705415" y="1565746"/>
                  <a:pt x="5545139" y="1569660"/>
                </a:cubicBezTo>
                <a:cubicBezTo>
                  <a:pt x="5384863" y="1573574"/>
                  <a:pt x="5085885" y="1551976"/>
                  <a:pt x="4811224" y="1569660"/>
                </a:cubicBezTo>
                <a:cubicBezTo>
                  <a:pt x="4536563" y="1587344"/>
                  <a:pt x="4494545" y="1549077"/>
                  <a:pt x="4228751" y="1569660"/>
                </a:cubicBezTo>
                <a:cubicBezTo>
                  <a:pt x="3962957" y="1590243"/>
                  <a:pt x="3964397" y="1558639"/>
                  <a:pt x="3797721" y="1569660"/>
                </a:cubicBezTo>
                <a:cubicBezTo>
                  <a:pt x="3631045" y="1580681"/>
                  <a:pt x="3359479" y="1543596"/>
                  <a:pt x="3215249" y="1569660"/>
                </a:cubicBezTo>
                <a:cubicBezTo>
                  <a:pt x="3071019" y="1595724"/>
                  <a:pt x="3027497" y="1529021"/>
                  <a:pt x="2859941" y="1569660"/>
                </a:cubicBezTo>
                <a:cubicBezTo>
                  <a:pt x="2692385" y="1610299"/>
                  <a:pt x="2665479" y="1532429"/>
                  <a:pt x="2504632" y="1569660"/>
                </a:cubicBezTo>
                <a:cubicBezTo>
                  <a:pt x="2343785" y="1606891"/>
                  <a:pt x="2191366" y="1532012"/>
                  <a:pt x="1922160" y="1569660"/>
                </a:cubicBezTo>
                <a:cubicBezTo>
                  <a:pt x="1652954" y="1607308"/>
                  <a:pt x="1635911" y="1567404"/>
                  <a:pt x="1491130" y="1569660"/>
                </a:cubicBezTo>
                <a:cubicBezTo>
                  <a:pt x="1346349" y="1571916"/>
                  <a:pt x="990335" y="1495128"/>
                  <a:pt x="832936" y="1569660"/>
                </a:cubicBezTo>
                <a:cubicBezTo>
                  <a:pt x="675537" y="1644192"/>
                  <a:pt x="187831" y="1472776"/>
                  <a:pt x="0" y="1569660"/>
                </a:cubicBezTo>
                <a:cubicBezTo>
                  <a:pt x="-32606" y="1452040"/>
                  <a:pt x="11559" y="1261472"/>
                  <a:pt x="0" y="1030743"/>
                </a:cubicBezTo>
                <a:cubicBezTo>
                  <a:pt x="-11559" y="800014"/>
                  <a:pt x="33259" y="695440"/>
                  <a:pt x="0" y="491827"/>
                </a:cubicBezTo>
                <a:cubicBezTo>
                  <a:pt x="-33259" y="288214"/>
                  <a:pt x="2794" y="118871"/>
                  <a:pt x="0" y="0"/>
                </a:cubicBezTo>
                <a:close/>
              </a:path>
            </a:pathLst>
          </a:custGeom>
          <a:noFill/>
          <a:ln w="12700">
            <a:solidFill>
              <a:srgbClr val="0B3DFF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9600" u="sng" dirty="0">
                <a:solidFill>
                  <a:srgbClr val="0B3DFF"/>
                </a:solidFill>
                <a:latin typeface="Desdemona" pitchFamily="82" charset="77"/>
              </a:rPr>
              <a:t>Questions ?</a:t>
            </a:r>
          </a:p>
        </p:txBody>
      </p:sp>
    </p:spTree>
    <p:extLst>
      <p:ext uri="{BB962C8B-B14F-4D97-AF65-F5344CB8AC3E}">
        <p14:creationId xmlns:p14="http://schemas.microsoft.com/office/powerpoint/2010/main" val="3355348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5"/>
    </mc:Choice>
    <mc:Fallback xmlns="">
      <p:transition spd="slow" advTm="3415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FACE1713-AD99-CC11-44BD-C0ED08C506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8619" y="362145"/>
            <a:ext cx="6158345" cy="613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376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5"/>
    </mc:Choice>
    <mc:Fallback xmlns="">
      <p:transition spd="slow" advTm="3415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F7ADF-9438-6417-1269-FD45A3287C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972828" y="318321"/>
            <a:ext cx="6246343" cy="62213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DF5ED-8A74-CF5D-8A70-A1F39BCF27ED}"/>
              </a:ext>
            </a:extLst>
          </p:cNvPr>
          <p:cNvSpPr/>
          <p:nvPr/>
        </p:nvSpPr>
        <p:spPr>
          <a:xfrm>
            <a:off x="1519828" y="989819"/>
            <a:ext cx="9172417" cy="1168757"/>
          </a:xfrm>
          <a:prstGeom prst="rect">
            <a:avLst/>
          </a:prstGeom>
          <a:solidFill>
            <a:srgbClr val="381192"/>
          </a:solidFill>
          <a:ln>
            <a:noFill/>
          </a:ln>
          <a:effectLst>
            <a:glow rad="139700">
              <a:schemeClr val="bg1">
                <a:alpha val="92349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5B49FEE2-F318-714C-9C25-5A4C589CF662}"/>
              </a:ext>
            </a:extLst>
          </p:cNvPr>
          <p:cNvSpPr/>
          <p:nvPr/>
        </p:nvSpPr>
        <p:spPr>
          <a:xfrm rot="16200000">
            <a:off x="516887" y="1163684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E39802A-7522-DBE6-662E-51C5998F57AE}"/>
              </a:ext>
            </a:extLst>
          </p:cNvPr>
          <p:cNvSpPr/>
          <p:nvPr/>
        </p:nvSpPr>
        <p:spPr>
          <a:xfrm rot="5400000">
            <a:off x="10526430" y="1163685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D110C1F-70A9-25F5-2997-97F198944E8F}"/>
              </a:ext>
            </a:extLst>
          </p:cNvPr>
          <p:cNvCxnSpPr>
            <a:cxnSpLocks/>
          </p:cNvCxnSpPr>
          <p:nvPr/>
        </p:nvCxnSpPr>
        <p:spPr>
          <a:xfrm flipH="1">
            <a:off x="0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FF105EA4-34D9-B3C8-6DDC-FDBF38B2F1E2}"/>
              </a:ext>
            </a:extLst>
          </p:cNvPr>
          <p:cNvCxnSpPr>
            <a:cxnSpLocks/>
          </p:cNvCxnSpPr>
          <p:nvPr/>
        </p:nvCxnSpPr>
        <p:spPr>
          <a:xfrm flipH="1">
            <a:off x="11367752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E2CA107-910E-C30B-9200-6F43B4AFA001}"/>
              </a:ext>
            </a:extLst>
          </p:cNvPr>
          <p:cNvSpPr/>
          <p:nvPr/>
        </p:nvSpPr>
        <p:spPr>
          <a:xfrm>
            <a:off x="1757677" y="226346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C3E31A-857A-28C5-0882-7B32D141099E}"/>
              </a:ext>
            </a:extLst>
          </p:cNvPr>
          <p:cNvSpPr/>
          <p:nvPr/>
        </p:nvSpPr>
        <p:spPr>
          <a:xfrm>
            <a:off x="1757677" y="335323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DCE59-0425-5204-22F0-1AFB6090E816}"/>
              </a:ext>
            </a:extLst>
          </p:cNvPr>
          <p:cNvSpPr/>
          <p:nvPr/>
        </p:nvSpPr>
        <p:spPr>
          <a:xfrm>
            <a:off x="1757677" y="444300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B689A-8C9A-6BC8-CA4B-A42C3DE912E4}"/>
              </a:ext>
            </a:extLst>
          </p:cNvPr>
          <p:cNvSpPr/>
          <p:nvPr/>
        </p:nvSpPr>
        <p:spPr>
          <a:xfrm>
            <a:off x="1757677" y="553277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78F9C6B-F707-0D92-972E-C43AEEC4903E}"/>
              </a:ext>
            </a:extLst>
          </p:cNvPr>
          <p:cNvSpPr/>
          <p:nvPr/>
        </p:nvSpPr>
        <p:spPr>
          <a:xfrm rot="16200000">
            <a:off x="820993" y="226414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053C9092-D11F-5D63-C62D-A27A1F6B278B}"/>
              </a:ext>
            </a:extLst>
          </p:cNvPr>
          <p:cNvSpPr/>
          <p:nvPr/>
        </p:nvSpPr>
        <p:spPr>
          <a:xfrm rot="16200000">
            <a:off x="820993" y="3353915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ABFB1D9-9D28-683A-A312-EA8E15E5A081}"/>
              </a:ext>
            </a:extLst>
          </p:cNvPr>
          <p:cNvSpPr/>
          <p:nvPr/>
        </p:nvSpPr>
        <p:spPr>
          <a:xfrm rot="16200000">
            <a:off x="820992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EA76FF43-8AC5-E723-F1C8-3F3DB5FEDEFF}"/>
              </a:ext>
            </a:extLst>
          </p:cNvPr>
          <p:cNvSpPr/>
          <p:nvPr/>
        </p:nvSpPr>
        <p:spPr>
          <a:xfrm rot="16200000">
            <a:off x="820991" y="5533449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DD8621F8-54F5-7A94-A0D8-79B4D69EC90E}"/>
              </a:ext>
            </a:extLst>
          </p:cNvPr>
          <p:cNvSpPr/>
          <p:nvPr/>
        </p:nvSpPr>
        <p:spPr>
          <a:xfrm rot="5400000">
            <a:off x="10453708" y="226414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148D3F7A-3596-D80D-8137-D978A31A46A0}"/>
              </a:ext>
            </a:extLst>
          </p:cNvPr>
          <p:cNvSpPr/>
          <p:nvPr/>
        </p:nvSpPr>
        <p:spPr>
          <a:xfrm rot="5400000">
            <a:off x="10453709" y="335391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E0B69718-B252-2010-1D24-844BBF0DF5CF}"/>
              </a:ext>
            </a:extLst>
          </p:cNvPr>
          <p:cNvSpPr/>
          <p:nvPr/>
        </p:nvSpPr>
        <p:spPr>
          <a:xfrm rot="5400000">
            <a:off x="10453708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CF417D14-C9A7-E5F4-F88B-33CF6C53D6C2}"/>
              </a:ext>
            </a:extLst>
          </p:cNvPr>
          <p:cNvSpPr/>
          <p:nvPr/>
        </p:nvSpPr>
        <p:spPr>
          <a:xfrm rot="5400000">
            <a:off x="10453708" y="553345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C5251EE-0BBD-B0A6-103B-D33B0EDEF327}"/>
              </a:ext>
            </a:extLst>
          </p:cNvPr>
          <p:cNvCxnSpPr>
            <a:cxnSpLocks/>
          </p:cNvCxnSpPr>
          <p:nvPr/>
        </p:nvCxnSpPr>
        <p:spPr>
          <a:xfrm flipH="1">
            <a:off x="0" y="2732146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19831CB-46A8-EC5B-143E-F565C8EB6D64}"/>
              </a:ext>
            </a:extLst>
          </p:cNvPr>
          <p:cNvCxnSpPr>
            <a:cxnSpLocks/>
          </p:cNvCxnSpPr>
          <p:nvPr/>
        </p:nvCxnSpPr>
        <p:spPr>
          <a:xfrm flipH="1" flipV="1">
            <a:off x="11222182" y="2731826"/>
            <a:ext cx="969818" cy="32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3701D56-3F41-F29E-94BA-3C16E66C9AF5}"/>
              </a:ext>
            </a:extLst>
          </p:cNvPr>
          <p:cNvCxnSpPr>
            <a:cxnSpLocks/>
          </p:cNvCxnSpPr>
          <p:nvPr/>
        </p:nvCxnSpPr>
        <p:spPr>
          <a:xfrm flipH="1">
            <a:off x="0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4EC11421-61A8-1333-7EE3-DDC5E321DF9B}"/>
              </a:ext>
            </a:extLst>
          </p:cNvPr>
          <p:cNvCxnSpPr>
            <a:cxnSpLocks/>
          </p:cNvCxnSpPr>
          <p:nvPr/>
        </p:nvCxnSpPr>
        <p:spPr>
          <a:xfrm flipH="1">
            <a:off x="0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EF79262F-71AB-E94E-7F02-90292F9B6C1A}"/>
              </a:ext>
            </a:extLst>
          </p:cNvPr>
          <p:cNvCxnSpPr>
            <a:cxnSpLocks/>
          </p:cNvCxnSpPr>
          <p:nvPr/>
        </p:nvCxnSpPr>
        <p:spPr>
          <a:xfrm flipH="1">
            <a:off x="0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F1BB85FF-5C94-9E09-95EE-F83888365C4F}"/>
              </a:ext>
            </a:extLst>
          </p:cNvPr>
          <p:cNvCxnSpPr>
            <a:cxnSpLocks/>
          </p:cNvCxnSpPr>
          <p:nvPr/>
        </p:nvCxnSpPr>
        <p:spPr>
          <a:xfrm flipH="1">
            <a:off x="11196034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EC1FEAC-E580-9A63-740A-F3F6C245F430}"/>
              </a:ext>
            </a:extLst>
          </p:cNvPr>
          <p:cNvCxnSpPr>
            <a:cxnSpLocks/>
          </p:cNvCxnSpPr>
          <p:nvPr/>
        </p:nvCxnSpPr>
        <p:spPr>
          <a:xfrm flipH="1">
            <a:off x="11196034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3F9345A9-65E3-60D6-BAB3-6D74BBD00FCA}"/>
              </a:ext>
            </a:extLst>
          </p:cNvPr>
          <p:cNvCxnSpPr>
            <a:cxnSpLocks/>
          </p:cNvCxnSpPr>
          <p:nvPr/>
        </p:nvCxnSpPr>
        <p:spPr>
          <a:xfrm flipH="1">
            <a:off x="11153738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77DB69A5-CDDA-EE1B-A4F4-96C8CF2B75ED}"/>
              </a:ext>
            </a:extLst>
          </p:cNvPr>
          <p:cNvSpPr txBox="1"/>
          <p:nvPr/>
        </p:nvSpPr>
        <p:spPr>
          <a:xfrm>
            <a:off x="1704213" y="1121756"/>
            <a:ext cx="88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A propos de l’introduction à la virologie, indiquez la (les) proposition(s) exactes : </a:t>
            </a:r>
            <a:endParaRPr lang="fr-FR" sz="2400" dirty="0">
              <a:solidFill>
                <a:schemeClr val="bg1"/>
              </a:solidFill>
              <a:latin typeface="Biome" panose="020B0604020202020204" pitchFamily="34" charset="0"/>
              <a:ea typeface="Heiti TC Medium" pitchFamily="2" charset="-128"/>
              <a:cs typeface="Biome" panose="020B060402020202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67C6B8-CC19-BA98-49F4-94C21188D81D}"/>
              </a:ext>
            </a:extLst>
          </p:cNvPr>
          <p:cNvSpPr txBox="1"/>
          <p:nvPr/>
        </p:nvSpPr>
        <p:spPr>
          <a:xfrm>
            <a:off x="1888600" y="2350924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 :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La particule virale est un assemblage ordonné de protéines, d’acides nucléiques et de macromolécules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50203-FC54-5DF1-9E4F-A7E6D57AB130}"/>
              </a:ext>
            </a:extLst>
          </p:cNvPr>
          <p:cNvSpPr txBox="1"/>
          <p:nvPr/>
        </p:nvSpPr>
        <p:spPr>
          <a:xfrm>
            <a:off x="1888600" y="3621538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B :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Les virus sont des agents filtrables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84F3BE-14C2-A195-859C-DFBA232A913A}"/>
              </a:ext>
            </a:extLst>
          </p:cNvPr>
          <p:cNvSpPr txBox="1"/>
          <p:nvPr/>
        </p:nvSpPr>
        <p:spPr>
          <a:xfrm>
            <a:off x="1888600" y="4736955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C :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Il existe des virus enveloppés et des virus nus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827F0-4785-4028-2F35-EAE9A482C891}"/>
              </a:ext>
            </a:extLst>
          </p:cNvPr>
          <p:cNvSpPr txBox="1"/>
          <p:nvPr/>
        </p:nvSpPr>
        <p:spPr>
          <a:xfrm>
            <a:off x="1888600" y="5647184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 :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La présence d’une enveloppe fragilise le virus par une sensibilité accrue à l’environnement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0571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F7ADF-9438-6417-1269-FD45A3287C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972828" y="318321"/>
            <a:ext cx="6246343" cy="62213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DF5ED-8A74-CF5D-8A70-A1F39BCF27ED}"/>
              </a:ext>
            </a:extLst>
          </p:cNvPr>
          <p:cNvSpPr/>
          <p:nvPr/>
        </p:nvSpPr>
        <p:spPr>
          <a:xfrm>
            <a:off x="1519828" y="989819"/>
            <a:ext cx="9172417" cy="1168757"/>
          </a:xfrm>
          <a:prstGeom prst="rect">
            <a:avLst/>
          </a:prstGeom>
          <a:solidFill>
            <a:srgbClr val="381192"/>
          </a:solidFill>
          <a:ln>
            <a:noFill/>
          </a:ln>
          <a:effectLst>
            <a:glow rad="139700">
              <a:schemeClr val="bg1">
                <a:alpha val="92349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5B49FEE2-F318-714C-9C25-5A4C589CF662}"/>
              </a:ext>
            </a:extLst>
          </p:cNvPr>
          <p:cNvSpPr/>
          <p:nvPr/>
        </p:nvSpPr>
        <p:spPr>
          <a:xfrm rot="16200000">
            <a:off x="516887" y="1163684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E39802A-7522-DBE6-662E-51C5998F57AE}"/>
              </a:ext>
            </a:extLst>
          </p:cNvPr>
          <p:cNvSpPr/>
          <p:nvPr/>
        </p:nvSpPr>
        <p:spPr>
          <a:xfrm rot="5400000">
            <a:off x="10526430" y="1163685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D110C1F-70A9-25F5-2997-97F198944E8F}"/>
              </a:ext>
            </a:extLst>
          </p:cNvPr>
          <p:cNvCxnSpPr>
            <a:cxnSpLocks/>
          </p:cNvCxnSpPr>
          <p:nvPr/>
        </p:nvCxnSpPr>
        <p:spPr>
          <a:xfrm flipH="1">
            <a:off x="0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FF105EA4-34D9-B3C8-6DDC-FDBF38B2F1E2}"/>
              </a:ext>
            </a:extLst>
          </p:cNvPr>
          <p:cNvCxnSpPr>
            <a:cxnSpLocks/>
          </p:cNvCxnSpPr>
          <p:nvPr/>
        </p:nvCxnSpPr>
        <p:spPr>
          <a:xfrm flipH="1">
            <a:off x="11367752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E2CA107-910E-C30B-9200-6F43B4AFA001}"/>
              </a:ext>
            </a:extLst>
          </p:cNvPr>
          <p:cNvSpPr/>
          <p:nvPr/>
        </p:nvSpPr>
        <p:spPr>
          <a:xfrm>
            <a:off x="1757677" y="226346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C3E31A-857A-28C5-0882-7B32D141099E}"/>
              </a:ext>
            </a:extLst>
          </p:cNvPr>
          <p:cNvSpPr/>
          <p:nvPr/>
        </p:nvSpPr>
        <p:spPr>
          <a:xfrm>
            <a:off x="1757677" y="335323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DCE59-0425-5204-22F0-1AFB6090E816}"/>
              </a:ext>
            </a:extLst>
          </p:cNvPr>
          <p:cNvSpPr/>
          <p:nvPr/>
        </p:nvSpPr>
        <p:spPr>
          <a:xfrm>
            <a:off x="1757677" y="444300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B689A-8C9A-6BC8-CA4B-A42C3DE912E4}"/>
              </a:ext>
            </a:extLst>
          </p:cNvPr>
          <p:cNvSpPr/>
          <p:nvPr/>
        </p:nvSpPr>
        <p:spPr>
          <a:xfrm>
            <a:off x="1757677" y="553277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78F9C6B-F707-0D92-972E-C43AEEC4903E}"/>
              </a:ext>
            </a:extLst>
          </p:cNvPr>
          <p:cNvSpPr/>
          <p:nvPr/>
        </p:nvSpPr>
        <p:spPr>
          <a:xfrm rot="16200000">
            <a:off x="820993" y="2264146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053C9092-D11F-5D63-C62D-A27A1F6B278B}"/>
              </a:ext>
            </a:extLst>
          </p:cNvPr>
          <p:cNvSpPr/>
          <p:nvPr/>
        </p:nvSpPr>
        <p:spPr>
          <a:xfrm rot="16200000">
            <a:off x="820993" y="3353915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ABFB1D9-9D28-683A-A312-EA8E15E5A081}"/>
              </a:ext>
            </a:extLst>
          </p:cNvPr>
          <p:cNvSpPr/>
          <p:nvPr/>
        </p:nvSpPr>
        <p:spPr>
          <a:xfrm rot="16200000">
            <a:off x="820992" y="4443683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EA76FF43-8AC5-E723-F1C8-3F3DB5FEDEFF}"/>
              </a:ext>
            </a:extLst>
          </p:cNvPr>
          <p:cNvSpPr/>
          <p:nvPr/>
        </p:nvSpPr>
        <p:spPr>
          <a:xfrm rot="16200000">
            <a:off x="820991" y="5533449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DD8621F8-54F5-7A94-A0D8-79B4D69EC90E}"/>
              </a:ext>
            </a:extLst>
          </p:cNvPr>
          <p:cNvSpPr/>
          <p:nvPr/>
        </p:nvSpPr>
        <p:spPr>
          <a:xfrm rot="5400000">
            <a:off x="10453708" y="2264140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148D3F7A-3596-D80D-8137-D978A31A46A0}"/>
              </a:ext>
            </a:extLst>
          </p:cNvPr>
          <p:cNvSpPr/>
          <p:nvPr/>
        </p:nvSpPr>
        <p:spPr>
          <a:xfrm rot="5400000">
            <a:off x="10453709" y="3353916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E0B69718-B252-2010-1D24-844BBF0DF5CF}"/>
              </a:ext>
            </a:extLst>
          </p:cNvPr>
          <p:cNvSpPr/>
          <p:nvPr/>
        </p:nvSpPr>
        <p:spPr>
          <a:xfrm rot="5400000">
            <a:off x="10453708" y="4443683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CF417D14-C9A7-E5F4-F88B-33CF6C53D6C2}"/>
              </a:ext>
            </a:extLst>
          </p:cNvPr>
          <p:cNvSpPr/>
          <p:nvPr/>
        </p:nvSpPr>
        <p:spPr>
          <a:xfrm rot="5400000">
            <a:off x="10453708" y="5533450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C5251EE-0BBD-B0A6-103B-D33B0EDEF327}"/>
              </a:ext>
            </a:extLst>
          </p:cNvPr>
          <p:cNvCxnSpPr>
            <a:cxnSpLocks/>
          </p:cNvCxnSpPr>
          <p:nvPr/>
        </p:nvCxnSpPr>
        <p:spPr>
          <a:xfrm flipH="1">
            <a:off x="0" y="2732146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19831CB-46A8-EC5B-143E-F565C8EB6D64}"/>
              </a:ext>
            </a:extLst>
          </p:cNvPr>
          <p:cNvCxnSpPr>
            <a:cxnSpLocks/>
          </p:cNvCxnSpPr>
          <p:nvPr/>
        </p:nvCxnSpPr>
        <p:spPr>
          <a:xfrm flipH="1" flipV="1">
            <a:off x="11222182" y="2731826"/>
            <a:ext cx="969818" cy="32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3701D56-3F41-F29E-94BA-3C16E66C9AF5}"/>
              </a:ext>
            </a:extLst>
          </p:cNvPr>
          <p:cNvCxnSpPr>
            <a:cxnSpLocks/>
          </p:cNvCxnSpPr>
          <p:nvPr/>
        </p:nvCxnSpPr>
        <p:spPr>
          <a:xfrm flipH="1">
            <a:off x="0" y="3821593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4EC11421-61A8-1333-7EE3-DDC5E321DF9B}"/>
              </a:ext>
            </a:extLst>
          </p:cNvPr>
          <p:cNvCxnSpPr>
            <a:cxnSpLocks/>
          </p:cNvCxnSpPr>
          <p:nvPr/>
        </p:nvCxnSpPr>
        <p:spPr>
          <a:xfrm flipH="1">
            <a:off x="0" y="4911361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EF79262F-71AB-E94E-7F02-90292F9B6C1A}"/>
              </a:ext>
            </a:extLst>
          </p:cNvPr>
          <p:cNvCxnSpPr>
            <a:cxnSpLocks/>
          </p:cNvCxnSpPr>
          <p:nvPr/>
        </p:nvCxnSpPr>
        <p:spPr>
          <a:xfrm flipH="1">
            <a:off x="0" y="6001127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F1BB85FF-5C94-9E09-95EE-F83888365C4F}"/>
              </a:ext>
            </a:extLst>
          </p:cNvPr>
          <p:cNvCxnSpPr>
            <a:cxnSpLocks/>
          </p:cNvCxnSpPr>
          <p:nvPr/>
        </p:nvCxnSpPr>
        <p:spPr>
          <a:xfrm flipH="1">
            <a:off x="11196034" y="3821593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EC1FEAC-E580-9A63-740A-F3F6C245F430}"/>
              </a:ext>
            </a:extLst>
          </p:cNvPr>
          <p:cNvCxnSpPr>
            <a:cxnSpLocks/>
          </p:cNvCxnSpPr>
          <p:nvPr/>
        </p:nvCxnSpPr>
        <p:spPr>
          <a:xfrm flipH="1">
            <a:off x="11196034" y="4911361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3F9345A9-65E3-60D6-BAB3-6D74BBD00FCA}"/>
              </a:ext>
            </a:extLst>
          </p:cNvPr>
          <p:cNvCxnSpPr>
            <a:cxnSpLocks/>
          </p:cNvCxnSpPr>
          <p:nvPr/>
        </p:nvCxnSpPr>
        <p:spPr>
          <a:xfrm flipH="1">
            <a:off x="11153738" y="6001127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77DB69A5-CDDA-EE1B-A4F4-96C8CF2B75ED}"/>
              </a:ext>
            </a:extLst>
          </p:cNvPr>
          <p:cNvSpPr txBox="1"/>
          <p:nvPr/>
        </p:nvSpPr>
        <p:spPr>
          <a:xfrm>
            <a:off x="1704213" y="1121756"/>
            <a:ext cx="88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A propos de l’introduction à la virologie, indiquez la (les) proposition(s) exactes : </a:t>
            </a:r>
            <a:endParaRPr lang="fr-FR" sz="2400" dirty="0">
              <a:solidFill>
                <a:schemeClr val="bg1"/>
              </a:solidFill>
              <a:latin typeface="Biome" panose="020B0604020202020204" pitchFamily="34" charset="0"/>
              <a:ea typeface="Heiti TC Medium" pitchFamily="2" charset="-128"/>
              <a:cs typeface="Biome" panose="020B060402020202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67C6B8-CC19-BA98-49F4-94C21188D81D}"/>
              </a:ext>
            </a:extLst>
          </p:cNvPr>
          <p:cNvSpPr txBox="1"/>
          <p:nvPr/>
        </p:nvSpPr>
        <p:spPr>
          <a:xfrm>
            <a:off x="1888600" y="2350924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 :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r>
              <a:rPr lang="fr-FR" sz="2000" dirty="0"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La particule virale est un assemblage ordonné de protéines, d’acides nucléiques et de macromolécules </a:t>
            </a:r>
            <a:r>
              <a:rPr lang="fr-FR" sz="2000" dirty="0"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50203-FC54-5DF1-9E4F-A7E6D57AB130}"/>
              </a:ext>
            </a:extLst>
          </p:cNvPr>
          <p:cNvSpPr txBox="1"/>
          <p:nvPr/>
        </p:nvSpPr>
        <p:spPr>
          <a:xfrm>
            <a:off x="1888600" y="3621538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B :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r>
              <a:rPr lang="fr-FR" sz="2000" dirty="0"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Les virus sont des agents filtrables </a:t>
            </a:r>
            <a:r>
              <a:rPr lang="fr-FR" sz="2000" dirty="0"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84F3BE-14C2-A195-859C-DFBA232A913A}"/>
              </a:ext>
            </a:extLst>
          </p:cNvPr>
          <p:cNvSpPr txBox="1"/>
          <p:nvPr/>
        </p:nvSpPr>
        <p:spPr>
          <a:xfrm>
            <a:off x="1888600" y="4736955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C :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r>
              <a:rPr lang="fr-FR" sz="2000" dirty="0"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Il existe des virus enveloppés et des virus nus</a:t>
            </a:r>
            <a:endParaRPr lang="fr-FR" sz="2000" dirty="0"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827F0-4785-4028-2F35-EAE9A482C891}"/>
              </a:ext>
            </a:extLst>
          </p:cNvPr>
          <p:cNvSpPr txBox="1"/>
          <p:nvPr/>
        </p:nvSpPr>
        <p:spPr>
          <a:xfrm>
            <a:off x="1888600" y="5647184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 :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r>
              <a:rPr lang="fr-FR" sz="2000" dirty="0"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La présence d’une enveloppe fragilise le virus par une sensibilité accrue à l’environnement</a:t>
            </a:r>
            <a:r>
              <a:rPr lang="fr-FR" sz="2000" dirty="0"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r>
              <a:rPr lang="fr-FR" sz="2000" dirty="0"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3387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F7ADF-9438-6417-1269-FD45A3287C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972828" y="318321"/>
            <a:ext cx="6246343" cy="62213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DF5ED-8A74-CF5D-8A70-A1F39BCF27ED}"/>
              </a:ext>
            </a:extLst>
          </p:cNvPr>
          <p:cNvSpPr/>
          <p:nvPr/>
        </p:nvSpPr>
        <p:spPr>
          <a:xfrm>
            <a:off x="1519828" y="989819"/>
            <a:ext cx="9172417" cy="1168757"/>
          </a:xfrm>
          <a:prstGeom prst="rect">
            <a:avLst/>
          </a:prstGeom>
          <a:solidFill>
            <a:srgbClr val="381192"/>
          </a:solidFill>
          <a:ln>
            <a:noFill/>
          </a:ln>
          <a:effectLst>
            <a:glow rad="139700">
              <a:schemeClr val="bg1">
                <a:alpha val="92349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5B49FEE2-F318-714C-9C25-5A4C589CF662}"/>
              </a:ext>
            </a:extLst>
          </p:cNvPr>
          <p:cNvSpPr/>
          <p:nvPr/>
        </p:nvSpPr>
        <p:spPr>
          <a:xfrm rot="16200000">
            <a:off x="516887" y="1163684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E39802A-7522-DBE6-662E-51C5998F57AE}"/>
              </a:ext>
            </a:extLst>
          </p:cNvPr>
          <p:cNvSpPr/>
          <p:nvPr/>
        </p:nvSpPr>
        <p:spPr>
          <a:xfrm rot="5400000">
            <a:off x="10526430" y="1163685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D110C1F-70A9-25F5-2997-97F198944E8F}"/>
              </a:ext>
            </a:extLst>
          </p:cNvPr>
          <p:cNvCxnSpPr>
            <a:cxnSpLocks/>
          </p:cNvCxnSpPr>
          <p:nvPr/>
        </p:nvCxnSpPr>
        <p:spPr>
          <a:xfrm flipH="1">
            <a:off x="0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FF105EA4-34D9-B3C8-6DDC-FDBF38B2F1E2}"/>
              </a:ext>
            </a:extLst>
          </p:cNvPr>
          <p:cNvCxnSpPr>
            <a:cxnSpLocks/>
          </p:cNvCxnSpPr>
          <p:nvPr/>
        </p:nvCxnSpPr>
        <p:spPr>
          <a:xfrm flipH="1">
            <a:off x="11367752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E2CA107-910E-C30B-9200-6F43B4AFA001}"/>
              </a:ext>
            </a:extLst>
          </p:cNvPr>
          <p:cNvSpPr/>
          <p:nvPr/>
        </p:nvSpPr>
        <p:spPr>
          <a:xfrm>
            <a:off x="1757677" y="226346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C3E31A-857A-28C5-0882-7B32D141099E}"/>
              </a:ext>
            </a:extLst>
          </p:cNvPr>
          <p:cNvSpPr/>
          <p:nvPr/>
        </p:nvSpPr>
        <p:spPr>
          <a:xfrm>
            <a:off x="1757677" y="335323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DCE59-0425-5204-22F0-1AFB6090E816}"/>
              </a:ext>
            </a:extLst>
          </p:cNvPr>
          <p:cNvSpPr/>
          <p:nvPr/>
        </p:nvSpPr>
        <p:spPr>
          <a:xfrm>
            <a:off x="1757677" y="444300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B689A-8C9A-6BC8-CA4B-A42C3DE912E4}"/>
              </a:ext>
            </a:extLst>
          </p:cNvPr>
          <p:cNvSpPr/>
          <p:nvPr/>
        </p:nvSpPr>
        <p:spPr>
          <a:xfrm>
            <a:off x="1757677" y="553277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78F9C6B-F707-0D92-972E-C43AEEC4903E}"/>
              </a:ext>
            </a:extLst>
          </p:cNvPr>
          <p:cNvSpPr/>
          <p:nvPr/>
        </p:nvSpPr>
        <p:spPr>
          <a:xfrm rot="16200000">
            <a:off x="820993" y="226414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053C9092-D11F-5D63-C62D-A27A1F6B278B}"/>
              </a:ext>
            </a:extLst>
          </p:cNvPr>
          <p:cNvSpPr/>
          <p:nvPr/>
        </p:nvSpPr>
        <p:spPr>
          <a:xfrm rot="16200000">
            <a:off x="820993" y="3353915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ABFB1D9-9D28-683A-A312-EA8E15E5A081}"/>
              </a:ext>
            </a:extLst>
          </p:cNvPr>
          <p:cNvSpPr/>
          <p:nvPr/>
        </p:nvSpPr>
        <p:spPr>
          <a:xfrm rot="16200000">
            <a:off x="820992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EA76FF43-8AC5-E723-F1C8-3F3DB5FEDEFF}"/>
              </a:ext>
            </a:extLst>
          </p:cNvPr>
          <p:cNvSpPr/>
          <p:nvPr/>
        </p:nvSpPr>
        <p:spPr>
          <a:xfrm rot="16200000">
            <a:off x="820991" y="5533449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DD8621F8-54F5-7A94-A0D8-79B4D69EC90E}"/>
              </a:ext>
            </a:extLst>
          </p:cNvPr>
          <p:cNvSpPr/>
          <p:nvPr/>
        </p:nvSpPr>
        <p:spPr>
          <a:xfrm rot="5400000">
            <a:off x="10453708" y="226414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148D3F7A-3596-D80D-8137-D978A31A46A0}"/>
              </a:ext>
            </a:extLst>
          </p:cNvPr>
          <p:cNvSpPr/>
          <p:nvPr/>
        </p:nvSpPr>
        <p:spPr>
          <a:xfrm rot="5400000">
            <a:off x="10453709" y="335391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E0B69718-B252-2010-1D24-844BBF0DF5CF}"/>
              </a:ext>
            </a:extLst>
          </p:cNvPr>
          <p:cNvSpPr/>
          <p:nvPr/>
        </p:nvSpPr>
        <p:spPr>
          <a:xfrm rot="5400000">
            <a:off x="10453708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CF417D14-C9A7-E5F4-F88B-33CF6C53D6C2}"/>
              </a:ext>
            </a:extLst>
          </p:cNvPr>
          <p:cNvSpPr/>
          <p:nvPr/>
        </p:nvSpPr>
        <p:spPr>
          <a:xfrm rot="5400000">
            <a:off x="10453708" y="553345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C5251EE-0BBD-B0A6-103B-D33B0EDEF327}"/>
              </a:ext>
            </a:extLst>
          </p:cNvPr>
          <p:cNvCxnSpPr>
            <a:cxnSpLocks/>
          </p:cNvCxnSpPr>
          <p:nvPr/>
        </p:nvCxnSpPr>
        <p:spPr>
          <a:xfrm flipH="1">
            <a:off x="0" y="2732146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19831CB-46A8-EC5B-143E-F565C8EB6D64}"/>
              </a:ext>
            </a:extLst>
          </p:cNvPr>
          <p:cNvCxnSpPr>
            <a:cxnSpLocks/>
          </p:cNvCxnSpPr>
          <p:nvPr/>
        </p:nvCxnSpPr>
        <p:spPr>
          <a:xfrm flipH="1" flipV="1">
            <a:off x="11222182" y="2731826"/>
            <a:ext cx="969818" cy="32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3701D56-3F41-F29E-94BA-3C16E66C9AF5}"/>
              </a:ext>
            </a:extLst>
          </p:cNvPr>
          <p:cNvCxnSpPr>
            <a:cxnSpLocks/>
          </p:cNvCxnSpPr>
          <p:nvPr/>
        </p:nvCxnSpPr>
        <p:spPr>
          <a:xfrm flipH="1">
            <a:off x="0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4EC11421-61A8-1333-7EE3-DDC5E321DF9B}"/>
              </a:ext>
            </a:extLst>
          </p:cNvPr>
          <p:cNvCxnSpPr>
            <a:cxnSpLocks/>
          </p:cNvCxnSpPr>
          <p:nvPr/>
        </p:nvCxnSpPr>
        <p:spPr>
          <a:xfrm flipH="1">
            <a:off x="0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EF79262F-71AB-E94E-7F02-90292F9B6C1A}"/>
              </a:ext>
            </a:extLst>
          </p:cNvPr>
          <p:cNvCxnSpPr>
            <a:cxnSpLocks/>
          </p:cNvCxnSpPr>
          <p:nvPr/>
        </p:nvCxnSpPr>
        <p:spPr>
          <a:xfrm flipH="1">
            <a:off x="0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F1BB85FF-5C94-9E09-95EE-F83888365C4F}"/>
              </a:ext>
            </a:extLst>
          </p:cNvPr>
          <p:cNvCxnSpPr>
            <a:cxnSpLocks/>
          </p:cNvCxnSpPr>
          <p:nvPr/>
        </p:nvCxnSpPr>
        <p:spPr>
          <a:xfrm flipH="1">
            <a:off x="11196034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EC1FEAC-E580-9A63-740A-F3F6C245F430}"/>
              </a:ext>
            </a:extLst>
          </p:cNvPr>
          <p:cNvCxnSpPr>
            <a:cxnSpLocks/>
          </p:cNvCxnSpPr>
          <p:nvPr/>
        </p:nvCxnSpPr>
        <p:spPr>
          <a:xfrm flipH="1">
            <a:off x="11196034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3F9345A9-65E3-60D6-BAB3-6D74BBD00FCA}"/>
              </a:ext>
            </a:extLst>
          </p:cNvPr>
          <p:cNvCxnSpPr>
            <a:cxnSpLocks/>
          </p:cNvCxnSpPr>
          <p:nvPr/>
        </p:nvCxnSpPr>
        <p:spPr>
          <a:xfrm flipH="1">
            <a:off x="11153738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77DB69A5-CDDA-EE1B-A4F4-96C8CF2B75ED}"/>
              </a:ext>
            </a:extLst>
          </p:cNvPr>
          <p:cNvSpPr txBox="1"/>
          <p:nvPr/>
        </p:nvSpPr>
        <p:spPr>
          <a:xfrm>
            <a:off x="1704213" y="1121756"/>
            <a:ext cx="88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A propos de l’introduction à la virologie, indiquez la (les) proposition(s) exacte(s): </a:t>
            </a:r>
            <a:endParaRPr lang="fr-FR" sz="2400" dirty="0">
              <a:solidFill>
                <a:schemeClr val="bg1"/>
              </a:solidFill>
              <a:latin typeface="Biome" panose="020B0604020202020204" pitchFamily="34" charset="0"/>
              <a:ea typeface="Heiti TC Medium" pitchFamily="2" charset="-128"/>
              <a:cs typeface="Biome" panose="020B060402020202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67C6B8-CC19-BA98-49F4-94C21188D81D}"/>
              </a:ext>
            </a:extLst>
          </p:cNvPr>
          <p:cNvSpPr txBox="1"/>
          <p:nvPr/>
        </p:nvSpPr>
        <p:spPr>
          <a:xfrm>
            <a:off x="1757676" y="2372267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 :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Les virus présentant une enveloppe phospholipidique sont plus fragiles par leur sensibilité accrue à l’environnement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endParaRPr lang="fr-FR" sz="2000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50203-FC54-5DF1-9E4F-A7E6D57AB130}"/>
              </a:ext>
            </a:extLst>
          </p:cNvPr>
          <p:cNvSpPr txBox="1"/>
          <p:nvPr/>
        </p:nvSpPr>
        <p:spPr>
          <a:xfrm>
            <a:off x="1774779" y="3464132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B :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Les virus nus, comme le VIH, entrent plus facilement dans les cellules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 </a:t>
            </a:r>
            <a:endParaRPr lang="fr-FR" sz="2000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84F3BE-14C2-A195-859C-DFBA232A913A}"/>
              </a:ext>
            </a:extLst>
          </p:cNvPr>
          <p:cNvSpPr txBox="1"/>
          <p:nvPr/>
        </p:nvSpPr>
        <p:spPr>
          <a:xfrm>
            <a:off x="1757676" y="4557418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C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Les virus sont des parasites stricts, ils ne peuvent donc pas se multiplier sans infecter une cellule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827F0-4785-4028-2F35-EAE9A482C891}"/>
              </a:ext>
            </a:extLst>
          </p:cNvPr>
          <p:cNvSpPr txBox="1"/>
          <p:nvPr/>
        </p:nvSpPr>
        <p:spPr>
          <a:xfrm>
            <a:off x="1746192" y="5799052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Lors d’un cycle lytique, le virus est détruit par la cellule </a:t>
            </a:r>
            <a:endParaRPr lang="fr-FR" sz="2000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912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F7ADF-9438-6417-1269-FD45A3287C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972828" y="318321"/>
            <a:ext cx="6246343" cy="62213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DF5ED-8A74-CF5D-8A70-A1F39BCF27ED}"/>
              </a:ext>
            </a:extLst>
          </p:cNvPr>
          <p:cNvSpPr/>
          <p:nvPr/>
        </p:nvSpPr>
        <p:spPr>
          <a:xfrm>
            <a:off x="1519828" y="989819"/>
            <a:ext cx="9172417" cy="1168757"/>
          </a:xfrm>
          <a:prstGeom prst="rect">
            <a:avLst/>
          </a:prstGeom>
          <a:solidFill>
            <a:srgbClr val="381192"/>
          </a:solidFill>
          <a:ln>
            <a:noFill/>
          </a:ln>
          <a:effectLst>
            <a:glow rad="139700">
              <a:schemeClr val="bg1">
                <a:alpha val="92349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5B49FEE2-F318-714C-9C25-5A4C589CF662}"/>
              </a:ext>
            </a:extLst>
          </p:cNvPr>
          <p:cNvSpPr/>
          <p:nvPr/>
        </p:nvSpPr>
        <p:spPr>
          <a:xfrm rot="16200000">
            <a:off x="516887" y="1163684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E39802A-7522-DBE6-662E-51C5998F57AE}"/>
              </a:ext>
            </a:extLst>
          </p:cNvPr>
          <p:cNvSpPr/>
          <p:nvPr/>
        </p:nvSpPr>
        <p:spPr>
          <a:xfrm rot="5400000">
            <a:off x="10526430" y="1163685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D110C1F-70A9-25F5-2997-97F198944E8F}"/>
              </a:ext>
            </a:extLst>
          </p:cNvPr>
          <p:cNvCxnSpPr>
            <a:cxnSpLocks/>
          </p:cNvCxnSpPr>
          <p:nvPr/>
        </p:nvCxnSpPr>
        <p:spPr>
          <a:xfrm flipH="1">
            <a:off x="0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FF105EA4-34D9-B3C8-6DDC-FDBF38B2F1E2}"/>
              </a:ext>
            </a:extLst>
          </p:cNvPr>
          <p:cNvCxnSpPr>
            <a:cxnSpLocks/>
          </p:cNvCxnSpPr>
          <p:nvPr/>
        </p:nvCxnSpPr>
        <p:spPr>
          <a:xfrm flipH="1">
            <a:off x="11367752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E2CA107-910E-C30B-9200-6F43B4AFA001}"/>
              </a:ext>
            </a:extLst>
          </p:cNvPr>
          <p:cNvSpPr/>
          <p:nvPr/>
        </p:nvSpPr>
        <p:spPr>
          <a:xfrm>
            <a:off x="1757677" y="226346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C3E31A-857A-28C5-0882-7B32D141099E}"/>
              </a:ext>
            </a:extLst>
          </p:cNvPr>
          <p:cNvSpPr/>
          <p:nvPr/>
        </p:nvSpPr>
        <p:spPr>
          <a:xfrm>
            <a:off x="1757677" y="335323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DCE59-0425-5204-22F0-1AFB6090E816}"/>
              </a:ext>
            </a:extLst>
          </p:cNvPr>
          <p:cNvSpPr/>
          <p:nvPr/>
        </p:nvSpPr>
        <p:spPr>
          <a:xfrm>
            <a:off x="1757677" y="444300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B689A-8C9A-6BC8-CA4B-A42C3DE912E4}"/>
              </a:ext>
            </a:extLst>
          </p:cNvPr>
          <p:cNvSpPr/>
          <p:nvPr/>
        </p:nvSpPr>
        <p:spPr>
          <a:xfrm>
            <a:off x="1757677" y="553277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78F9C6B-F707-0D92-972E-C43AEEC4903E}"/>
              </a:ext>
            </a:extLst>
          </p:cNvPr>
          <p:cNvSpPr/>
          <p:nvPr/>
        </p:nvSpPr>
        <p:spPr>
          <a:xfrm rot="16200000">
            <a:off x="820993" y="2264146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053C9092-D11F-5D63-C62D-A27A1F6B278B}"/>
              </a:ext>
            </a:extLst>
          </p:cNvPr>
          <p:cNvSpPr/>
          <p:nvPr/>
        </p:nvSpPr>
        <p:spPr>
          <a:xfrm rot="16200000">
            <a:off x="820993" y="3353915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ABFB1D9-9D28-683A-A312-EA8E15E5A081}"/>
              </a:ext>
            </a:extLst>
          </p:cNvPr>
          <p:cNvSpPr/>
          <p:nvPr/>
        </p:nvSpPr>
        <p:spPr>
          <a:xfrm rot="16200000">
            <a:off x="820992" y="4443683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EA76FF43-8AC5-E723-F1C8-3F3DB5FEDEFF}"/>
              </a:ext>
            </a:extLst>
          </p:cNvPr>
          <p:cNvSpPr/>
          <p:nvPr/>
        </p:nvSpPr>
        <p:spPr>
          <a:xfrm rot="16200000">
            <a:off x="820991" y="5533449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DD8621F8-54F5-7A94-A0D8-79B4D69EC90E}"/>
              </a:ext>
            </a:extLst>
          </p:cNvPr>
          <p:cNvSpPr/>
          <p:nvPr/>
        </p:nvSpPr>
        <p:spPr>
          <a:xfrm rot="5400000">
            <a:off x="10453708" y="2264140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148D3F7A-3596-D80D-8137-D978A31A46A0}"/>
              </a:ext>
            </a:extLst>
          </p:cNvPr>
          <p:cNvSpPr/>
          <p:nvPr/>
        </p:nvSpPr>
        <p:spPr>
          <a:xfrm rot="5400000">
            <a:off x="10453709" y="335391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E0B69718-B252-2010-1D24-844BBF0DF5CF}"/>
              </a:ext>
            </a:extLst>
          </p:cNvPr>
          <p:cNvSpPr/>
          <p:nvPr/>
        </p:nvSpPr>
        <p:spPr>
          <a:xfrm rot="5400000">
            <a:off x="10453708" y="4443683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CF417D14-C9A7-E5F4-F88B-33CF6C53D6C2}"/>
              </a:ext>
            </a:extLst>
          </p:cNvPr>
          <p:cNvSpPr/>
          <p:nvPr/>
        </p:nvSpPr>
        <p:spPr>
          <a:xfrm rot="5400000">
            <a:off x="10453708" y="553345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C5251EE-0BBD-B0A6-103B-D33B0EDEF327}"/>
              </a:ext>
            </a:extLst>
          </p:cNvPr>
          <p:cNvCxnSpPr>
            <a:cxnSpLocks/>
          </p:cNvCxnSpPr>
          <p:nvPr/>
        </p:nvCxnSpPr>
        <p:spPr>
          <a:xfrm flipH="1">
            <a:off x="0" y="2732146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19831CB-46A8-EC5B-143E-F565C8EB6D64}"/>
              </a:ext>
            </a:extLst>
          </p:cNvPr>
          <p:cNvCxnSpPr>
            <a:cxnSpLocks/>
          </p:cNvCxnSpPr>
          <p:nvPr/>
        </p:nvCxnSpPr>
        <p:spPr>
          <a:xfrm flipH="1" flipV="1">
            <a:off x="11222182" y="2731826"/>
            <a:ext cx="969818" cy="32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3701D56-3F41-F29E-94BA-3C16E66C9AF5}"/>
              </a:ext>
            </a:extLst>
          </p:cNvPr>
          <p:cNvCxnSpPr>
            <a:cxnSpLocks/>
          </p:cNvCxnSpPr>
          <p:nvPr/>
        </p:nvCxnSpPr>
        <p:spPr>
          <a:xfrm flipH="1">
            <a:off x="0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4EC11421-61A8-1333-7EE3-DDC5E321DF9B}"/>
              </a:ext>
            </a:extLst>
          </p:cNvPr>
          <p:cNvCxnSpPr>
            <a:cxnSpLocks/>
          </p:cNvCxnSpPr>
          <p:nvPr/>
        </p:nvCxnSpPr>
        <p:spPr>
          <a:xfrm flipH="1">
            <a:off x="0" y="4911361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EF79262F-71AB-E94E-7F02-90292F9B6C1A}"/>
              </a:ext>
            </a:extLst>
          </p:cNvPr>
          <p:cNvCxnSpPr>
            <a:cxnSpLocks/>
          </p:cNvCxnSpPr>
          <p:nvPr/>
        </p:nvCxnSpPr>
        <p:spPr>
          <a:xfrm flipH="1">
            <a:off x="0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F1BB85FF-5C94-9E09-95EE-F83888365C4F}"/>
              </a:ext>
            </a:extLst>
          </p:cNvPr>
          <p:cNvCxnSpPr>
            <a:cxnSpLocks/>
          </p:cNvCxnSpPr>
          <p:nvPr/>
        </p:nvCxnSpPr>
        <p:spPr>
          <a:xfrm flipH="1">
            <a:off x="11196034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EC1FEAC-E580-9A63-740A-F3F6C245F430}"/>
              </a:ext>
            </a:extLst>
          </p:cNvPr>
          <p:cNvCxnSpPr>
            <a:cxnSpLocks/>
          </p:cNvCxnSpPr>
          <p:nvPr/>
        </p:nvCxnSpPr>
        <p:spPr>
          <a:xfrm flipH="1">
            <a:off x="11196034" y="4911361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3F9345A9-65E3-60D6-BAB3-6D74BBD00FCA}"/>
              </a:ext>
            </a:extLst>
          </p:cNvPr>
          <p:cNvCxnSpPr>
            <a:cxnSpLocks/>
          </p:cNvCxnSpPr>
          <p:nvPr/>
        </p:nvCxnSpPr>
        <p:spPr>
          <a:xfrm flipH="1">
            <a:off x="11153738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oneTexte 2">
            <a:extLst>
              <a:ext uri="{FF2B5EF4-FFF2-40B4-BE49-F238E27FC236}">
                <a16:creationId xmlns:a16="http://schemas.microsoft.com/office/drawing/2014/main" id="{C867C6B8-CC19-BA98-49F4-94C21188D81D}"/>
              </a:ext>
            </a:extLst>
          </p:cNvPr>
          <p:cNvSpPr txBox="1"/>
          <p:nvPr/>
        </p:nvSpPr>
        <p:spPr>
          <a:xfrm>
            <a:off x="1757676" y="2372267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 : </a:t>
            </a:r>
            <a:r>
              <a:rPr lang="fr-FR" sz="2000" dirty="0">
                <a:latin typeface="Biome" panose="020B0503030204020804" pitchFamily="34" charset="0"/>
                <a:cs typeface="Biome" panose="020B0503030204020804" pitchFamily="34" charset="0"/>
              </a:rPr>
              <a:t>Les virus présentant une enveloppe phospholipidique sont plus fragiles par leur sensibilité accrue à l’environnement</a:t>
            </a:r>
            <a:r>
              <a:rPr lang="fr-FR" sz="2000" dirty="0"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endParaRPr lang="fr-FR" sz="2000" dirty="0"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50203-FC54-5DF1-9E4F-A7E6D57AB130}"/>
              </a:ext>
            </a:extLst>
          </p:cNvPr>
          <p:cNvSpPr txBox="1"/>
          <p:nvPr/>
        </p:nvSpPr>
        <p:spPr>
          <a:xfrm>
            <a:off x="1774779" y="3464132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B :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Le VIH n’est pas un virus nu, il possède une enveloppe phospholipidique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84F3BE-14C2-A195-859C-DFBA232A913A}"/>
              </a:ext>
            </a:extLst>
          </p:cNvPr>
          <p:cNvSpPr txBox="1"/>
          <p:nvPr/>
        </p:nvSpPr>
        <p:spPr>
          <a:xfrm>
            <a:off x="1757676" y="4557418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C : </a:t>
            </a:r>
            <a:r>
              <a:rPr lang="fr-FR" sz="2000" dirty="0"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Les virus sont des parasites stricts, ils ne peuvent donc pas se multiplier sans infecter une cellule</a:t>
            </a:r>
            <a:endParaRPr lang="fr-FR" sz="2000" dirty="0"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827F0-4785-4028-2F35-EAE9A482C891}"/>
              </a:ext>
            </a:extLst>
          </p:cNvPr>
          <p:cNvSpPr txBox="1"/>
          <p:nvPr/>
        </p:nvSpPr>
        <p:spPr>
          <a:xfrm>
            <a:off x="1774779" y="5494784"/>
            <a:ext cx="8803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La cellule est détruite par le virus.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C</a:t>
            </a:r>
            <a:r>
              <a:rPr lang="fr-FR" sz="2000" b="0" i="0" u="none" strike="noStrike" dirty="0">
                <a:solidFill>
                  <a:schemeClr val="bg1"/>
                </a:solidFill>
                <a:effectLst/>
                <a:latin typeface="Biome" panose="020B0503030204020804" pitchFamily="34" charset="0"/>
                <a:cs typeface="Biome" panose="020B0503030204020804" pitchFamily="34" charset="0"/>
              </a:rPr>
              <a:t>ycle lytique =  un virus infecte une cellule, s’y multiplie puis détruit la cellule pour libérer les particules virales nouvellement formées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 </a:t>
            </a:r>
            <a:endParaRPr lang="fr-FR" sz="2000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D6113BA5-7AEA-3243-8563-55BF6DEE2C45}"/>
              </a:ext>
            </a:extLst>
          </p:cNvPr>
          <p:cNvSpPr txBox="1"/>
          <p:nvPr/>
        </p:nvSpPr>
        <p:spPr>
          <a:xfrm>
            <a:off x="1704213" y="1121756"/>
            <a:ext cx="88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A propos de l’introduction à la virologie, indiquez la (les) proposition(s) exacte(s): </a:t>
            </a:r>
            <a:endParaRPr lang="fr-FR" sz="2400" dirty="0">
              <a:solidFill>
                <a:schemeClr val="bg1"/>
              </a:solidFill>
              <a:latin typeface="Biome" panose="020B0604020202020204" pitchFamily="34" charset="0"/>
              <a:ea typeface="Heiti TC Medium" pitchFamily="2" charset="-128"/>
              <a:cs typeface="Biome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020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F7ADF-9438-6417-1269-FD45A3287C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972828" y="318321"/>
            <a:ext cx="6246343" cy="62213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DF5ED-8A74-CF5D-8A70-A1F39BCF27ED}"/>
              </a:ext>
            </a:extLst>
          </p:cNvPr>
          <p:cNvSpPr/>
          <p:nvPr/>
        </p:nvSpPr>
        <p:spPr>
          <a:xfrm>
            <a:off x="1519828" y="989819"/>
            <a:ext cx="9172417" cy="1168757"/>
          </a:xfrm>
          <a:prstGeom prst="rect">
            <a:avLst/>
          </a:prstGeom>
          <a:solidFill>
            <a:srgbClr val="381192"/>
          </a:solidFill>
          <a:ln>
            <a:noFill/>
          </a:ln>
          <a:effectLst>
            <a:glow rad="139700">
              <a:schemeClr val="bg1">
                <a:alpha val="92349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5B49FEE2-F318-714C-9C25-5A4C589CF662}"/>
              </a:ext>
            </a:extLst>
          </p:cNvPr>
          <p:cNvSpPr/>
          <p:nvPr/>
        </p:nvSpPr>
        <p:spPr>
          <a:xfrm rot="16200000">
            <a:off x="516887" y="1163684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E39802A-7522-DBE6-662E-51C5998F57AE}"/>
              </a:ext>
            </a:extLst>
          </p:cNvPr>
          <p:cNvSpPr/>
          <p:nvPr/>
        </p:nvSpPr>
        <p:spPr>
          <a:xfrm rot="5400000">
            <a:off x="10526430" y="1163685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D110C1F-70A9-25F5-2997-97F198944E8F}"/>
              </a:ext>
            </a:extLst>
          </p:cNvPr>
          <p:cNvCxnSpPr>
            <a:cxnSpLocks/>
          </p:cNvCxnSpPr>
          <p:nvPr/>
        </p:nvCxnSpPr>
        <p:spPr>
          <a:xfrm flipH="1">
            <a:off x="0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FF105EA4-34D9-B3C8-6DDC-FDBF38B2F1E2}"/>
              </a:ext>
            </a:extLst>
          </p:cNvPr>
          <p:cNvCxnSpPr>
            <a:cxnSpLocks/>
          </p:cNvCxnSpPr>
          <p:nvPr/>
        </p:nvCxnSpPr>
        <p:spPr>
          <a:xfrm flipH="1">
            <a:off x="11367752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E2CA107-910E-C30B-9200-6F43B4AFA001}"/>
              </a:ext>
            </a:extLst>
          </p:cNvPr>
          <p:cNvSpPr/>
          <p:nvPr/>
        </p:nvSpPr>
        <p:spPr>
          <a:xfrm>
            <a:off x="1757677" y="226346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C3E31A-857A-28C5-0882-7B32D141099E}"/>
              </a:ext>
            </a:extLst>
          </p:cNvPr>
          <p:cNvSpPr/>
          <p:nvPr/>
        </p:nvSpPr>
        <p:spPr>
          <a:xfrm>
            <a:off x="1757677" y="335323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DCE59-0425-5204-22F0-1AFB6090E816}"/>
              </a:ext>
            </a:extLst>
          </p:cNvPr>
          <p:cNvSpPr/>
          <p:nvPr/>
        </p:nvSpPr>
        <p:spPr>
          <a:xfrm>
            <a:off x="1757677" y="444300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B689A-8C9A-6BC8-CA4B-A42C3DE912E4}"/>
              </a:ext>
            </a:extLst>
          </p:cNvPr>
          <p:cNvSpPr/>
          <p:nvPr/>
        </p:nvSpPr>
        <p:spPr>
          <a:xfrm>
            <a:off x="1757677" y="553277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78F9C6B-F707-0D92-972E-C43AEEC4903E}"/>
              </a:ext>
            </a:extLst>
          </p:cNvPr>
          <p:cNvSpPr/>
          <p:nvPr/>
        </p:nvSpPr>
        <p:spPr>
          <a:xfrm rot="16200000">
            <a:off x="820993" y="226414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053C9092-D11F-5D63-C62D-A27A1F6B278B}"/>
              </a:ext>
            </a:extLst>
          </p:cNvPr>
          <p:cNvSpPr/>
          <p:nvPr/>
        </p:nvSpPr>
        <p:spPr>
          <a:xfrm rot="16200000">
            <a:off x="820993" y="3353915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ABFB1D9-9D28-683A-A312-EA8E15E5A081}"/>
              </a:ext>
            </a:extLst>
          </p:cNvPr>
          <p:cNvSpPr/>
          <p:nvPr/>
        </p:nvSpPr>
        <p:spPr>
          <a:xfrm rot="16200000">
            <a:off x="820992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EA76FF43-8AC5-E723-F1C8-3F3DB5FEDEFF}"/>
              </a:ext>
            </a:extLst>
          </p:cNvPr>
          <p:cNvSpPr/>
          <p:nvPr/>
        </p:nvSpPr>
        <p:spPr>
          <a:xfrm rot="16200000">
            <a:off x="820991" y="5533449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DD8621F8-54F5-7A94-A0D8-79B4D69EC90E}"/>
              </a:ext>
            </a:extLst>
          </p:cNvPr>
          <p:cNvSpPr/>
          <p:nvPr/>
        </p:nvSpPr>
        <p:spPr>
          <a:xfrm rot="5400000">
            <a:off x="10453708" y="226414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148D3F7A-3596-D80D-8137-D978A31A46A0}"/>
              </a:ext>
            </a:extLst>
          </p:cNvPr>
          <p:cNvSpPr/>
          <p:nvPr/>
        </p:nvSpPr>
        <p:spPr>
          <a:xfrm rot="5400000">
            <a:off x="10453709" y="335391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E0B69718-B252-2010-1D24-844BBF0DF5CF}"/>
              </a:ext>
            </a:extLst>
          </p:cNvPr>
          <p:cNvSpPr/>
          <p:nvPr/>
        </p:nvSpPr>
        <p:spPr>
          <a:xfrm rot="5400000">
            <a:off x="10453708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CF417D14-C9A7-E5F4-F88B-33CF6C53D6C2}"/>
              </a:ext>
            </a:extLst>
          </p:cNvPr>
          <p:cNvSpPr/>
          <p:nvPr/>
        </p:nvSpPr>
        <p:spPr>
          <a:xfrm rot="5400000">
            <a:off x="10453708" y="553345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C5251EE-0BBD-B0A6-103B-D33B0EDEF327}"/>
              </a:ext>
            </a:extLst>
          </p:cNvPr>
          <p:cNvCxnSpPr>
            <a:cxnSpLocks/>
          </p:cNvCxnSpPr>
          <p:nvPr/>
        </p:nvCxnSpPr>
        <p:spPr>
          <a:xfrm flipH="1">
            <a:off x="0" y="2732146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19831CB-46A8-EC5B-143E-F565C8EB6D64}"/>
              </a:ext>
            </a:extLst>
          </p:cNvPr>
          <p:cNvCxnSpPr>
            <a:cxnSpLocks/>
          </p:cNvCxnSpPr>
          <p:nvPr/>
        </p:nvCxnSpPr>
        <p:spPr>
          <a:xfrm flipH="1" flipV="1">
            <a:off x="11222182" y="2731826"/>
            <a:ext cx="969818" cy="32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3701D56-3F41-F29E-94BA-3C16E66C9AF5}"/>
              </a:ext>
            </a:extLst>
          </p:cNvPr>
          <p:cNvCxnSpPr>
            <a:cxnSpLocks/>
          </p:cNvCxnSpPr>
          <p:nvPr/>
        </p:nvCxnSpPr>
        <p:spPr>
          <a:xfrm flipH="1">
            <a:off x="0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4EC11421-61A8-1333-7EE3-DDC5E321DF9B}"/>
              </a:ext>
            </a:extLst>
          </p:cNvPr>
          <p:cNvCxnSpPr>
            <a:cxnSpLocks/>
          </p:cNvCxnSpPr>
          <p:nvPr/>
        </p:nvCxnSpPr>
        <p:spPr>
          <a:xfrm flipH="1">
            <a:off x="0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EF79262F-71AB-E94E-7F02-90292F9B6C1A}"/>
              </a:ext>
            </a:extLst>
          </p:cNvPr>
          <p:cNvCxnSpPr>
            <a:cxnSpLocks/>
          </p:cNvCxnSpPr>
          <p:nvPr/>
        </p:nvCxnSpPr>
        <p:spPr>
          <a:xfrm flipH="1">
            <a:off x="0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F1BB85FF-5C94-9E09-95EE-F83888365C4F}"/>
              </a:ext>
            </a:extLst>
          </p:cNvPr>
          <p:cNvCxnSpPr>
            <a:cxnSpLocks/>
          </p:cNvCxnSpPr>
          <p:nvPr/>
        </p:nvCxnSpPr>
        <p:spPr>
          <a:xfrm flipH="1">
            <a:off x="11196034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EC1FEAC-E580-9A63-740A-F3F6C245F430}"/>
              </a:ext>
            </a:extLst>
          </p:cNvPr>
          <p:cNvCxnSpPr>
            <a:cxnSpLocks/>
          </p:cNvCxnSpPr>
          <p:nvPr/>
        </p:nvCxnSpPr>
        <p:spPr>
          <a:xfrm flipH="1">
            <a:off x="11196034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3F9345A9-65E3-60D6-BAB3-6D74BBD00FCA}"/>
              </a:ext>
            </a:extLst>
          </p:cNvPr>
          <p:cNvCxnSpPr>
            <a:cxnSpLocks/>
          </p:cNvCxnSpPr>
          <p:nvPr/>
        </p:nvCxnSpPr>
        <p:spPr>
          <a:xfrm flipH="1">
            <a:off x="11153738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77DB69A5-CDDA-EE1B-A4F4-96C8CF2B75ED}"/>
              </a:ext>
            </a:extLst>
          </p:cNvPr>
          <p:cNvSpPr txBox="1"/>
          <p:nvPr/>
        </p:nvSpPr>
        <p:spPr>
          <a:xfrm>
            <a:off x="1704213" y="1121756"/>
            <a:ext cx="88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A propos de l’introduction à la virologie, indiquez la proposition </a:t>
            </a:r>
            <a:r>
              <a:rPr lang="fr-FR" sz="2400" b="1" u="sng" dirty="0">
                <a:solidFill>
                  <a:schemeClr val="bg1"/>
                </a:solidFill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FAUSSE</a:t>
            </a:r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 : </a:t>
            </a:r>
            <a:endParaRPr lang="fr-FR" sz="2400" dirty="0">
              <a:solidFill>
                <a:schemeClr val="bg1"/>
              </a:solidFill>
              <a:latin typeface="Biome" panose="020B0604020202020204" pitchFamily="34" charset="0"/>
              <a:ea typeface="Heiti TC Medium" pitchFamily="2" charset="-128"/>
              <a:cs typeface="Biome" panose="020B060402020202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67C6B8-CC19-BA98-49F4-94C21188D81D}"/>
              </a:ext>
            </a:extLst>
          </p:cNvPr>
          <p:cNvSpPr txBox="1"/>
          <p:nvPr/>
        </p:nvSpPr>
        <p:spPr>
          <a:xfrm>
            <a:off x="1757676" y="2530318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Certains virus ont de multiples portes d’entrée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endParaRPr lang="fr-FR" sz="2000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50203-FC54-5DF1-9E4F-A7E6D57AB130}"/>
              </a:ext>
            </a:extLst>
          </p:cNvPr>
          <p:cNvSpPr txBox="1"/>
          <p:nvPr/>
        </p:nvSpPr>
        <p:spPr>
          <a:xfrm>
            <a:off x="1746192" y="3351133"/>
            <a:ext cx="8803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B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Une fois la porte d’entrée franchie, l’infection peut rester localisée au site d’infection ou se généraliser et diffuser à distance dans l’organisme </a:t>
            </a:r>
            <a:endParaRPr lang="fr-FR" sz="2000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84F3BE-14C2-A195-859C-DFBA232A913A}"/>
              </a:ext>
            </a:extLst>
          </p:cNvPr>
          <p:cNvSpPr txBox="1"/>
          <p:nvPr/>
        </p:nvSpPr>
        <p:spPr>
          <a:xfrm>
            <a:off x="1757676" y="4557418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C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La mise en œuvre de la réponse adaptative permet, dans un très grand nombre de cas, d’éliminer définitivement le virus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827F0-4785-4028-2F35-EAE9A482C891}"/>
              </a:ext>
            </a:extLst>
          </p:cNvPr>
          <p:cNvSpPr txBox="1"/>
          <p:nvPr/>
        </p:nvSpPr>
        <p:spPr>
          <a:xfrm>
            <a:off x="1746192" y="5799052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La classification des virus se base sur leur diamètre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endParaRPr lang="fr-FR" sz="2000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300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F7ADF-9438-6417-1269-FD45A3287C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972828" y="318321"/>
            <a:ext cx="6246343" cy="62213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DF5ED-8A74-CF5D-8A70-A1F39BCF27ED}"/>
              </a:ext>
            </a:extLst>
          </p:cNvPr>
          <p:cNvSpPr/>
          <p:nvPr/>
        </p:nvSpPr>
        <p:spPr>
          <a:xfrm>
            <a:off x="1519828" y="989819"/>
            <a:ext cx="9172417" cy="1168757"/>
          </a:xfrm>
          <a:prstGeom prst="rect">
            <a:avLst/>
          </a:prstGeom>
          <a:solidFill>
            <a:srgbClr val="381192"/>
          </a:solidFill>
          <a:ln>
            <a:noFill/>
          </a:ln>
          <a:effectLst>
            <a:glow rad="139700">
              <a:schemeClr val="bg1">
                <a:alpha val="92349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5B49FEE2-F318-714C-9C25-5A4C589CF662}"/>
              </a:ext>
            </a:extLst>
          </p:cNvPr>
          <p:cNvSpPr/>
          <p:nvPr/>
        </p:nvSpPr>
        <p:spPr>
          <a:xfrm rot="16200000">
            <a:off x="516887" y="1163684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E39802A-7522-DBE6-662E-51C5998F57AE}"/>
              </a:ext>
            </a:extLst>
          </p:cNvPr>
          <p:cNvSpPr/>
          <p:nvPr/>
        </p:nvSpPr>
        <p:spPr>
          <a:xfrm rot="5400000">
            <a:off x="10526430" y="1163685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D110C1F-70A9-25F5-2997-97F198944E8F}"/>
              </a:ext>
            </a:extLst>
          </p:cNvPr>
          <p:cNvCxnSpPr>
            <a:cxnSpLocks/>
          </p:cNvCxnSpPr>
          <p:nvPr/>
        </p:nvCxnSpPr>
        <p:spPr>
          <a:xfrm flipH="1">
            <a:off x="0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FF105EA4-34D9-B3C8-6DDC-FDBF38B2F1E2}"/>
              </a:ext>
            </a:extLst>
          </p:cNvPr>
          <p:cNvCxnSpPr>
            <a:cxnSpLocks/>
          </p:cNvCxnSpPr>
          <p:nvPr/>
        </p:nvCxnSpPr>
        <p:spPr>
          <a:xfrm flipH="1">
            <a:off x="11367752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E2CA107-910E-C30B-9200-6F43B4AFA001}"/>
              </a:ext>
            </a:extLst>
          </p:cNvPr>
          <p:cNvSpPr/>
          <p:nvPr/>
        </p:nvSpPr>
        <p:spPr>
          <a:xfrm>
            <a:off x="1757677" y="226346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C3E31A-857A-28C5-0882-7B32D141099E}"/>
              </a:ext>
            </a:extLst>
          </p:cNvPr>
          <p:cNvSpPr/>
          <p:nvPr/>
        </p:nvSpPr>
        <p:spPr>
          <a:xfrm>
            <a:off x="1757677" y="335323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DCE59-0425-5204-22F0-1AFB6090E816}"/>
              </a:ext>
            </a:extLst>
          </p:cNvPr>
          <p:cNvSpPr/>
          <p:nvPr/>
        </p:nvSpPr>
        <p:spPr>
          <a:xfrm>
            <a:off x="1757677" y="444300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B689A-8C9A-6BC8-CA4B-A42C3DE912E4}"/>
              </a:ext>
            </a:extLst>
          </p:cNvPr>
          <p:cNvSpPr/>
          <p:nvPr/>
        </p:nvSpPr>
        <p:spPr>
          <a:xfrm>
            <a:off x="1757677" y="553277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78F9C6B-F707-0D92-972E-C43AEEC4903E}"/>
              </a:ext>
            </a:extLst>
          </p:cNvPr>
          <p:cNvSpPr/>
          <p:nvPr/>
        </p:nvSpPr>
        <p:spPr>
          <a:xfrm rot="16200000">
            <a:off x="820993" y="226414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053C9092-D11F-5D63-C62D-A27A1F6B278B}"/>
              </a:ext>
            </a:extLst>
          </p:cNvPr>
          <p:cNvSpPr/>
          <p:nvPr/>
        </p:nvSpPr>
        <p:spPr>
          <a:xfrm rot="16200000">
            <a:off x="820993" y="3353915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ABFB1D9-9D28-683A-A312-EA8E15E5A081}"/>
              </a:ext>
            </a:extLst>
          </p:cNvPr>
          <p:cNvSpPr/>
          <p:nvPr/>
        </p:nvSpPr>
        <p:spPr>
          <a:xfrm rot="16200000">
            <a:off x="820992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EA76FF43-8AC5-E723-F1C8-3F3DB5FEDEFF}"/>
              </a:ext>
            </a:extLst>
          </p:cNvPr>
          <p:cNvSpPr/>
          <p:nvPr/>
        </p:nvSpPr>
        <p:spPr>
          <a:xfrm rot="16200000">
            <a:off x="820991" y="5533449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DD8621F8-54F5-7A94-A0D8-79B4D69EC90E}"/>
              </a:ext>
            </a:extLst>
          </p:cNvPr>
          <p:cNvSpPr/>
          <p:nvPr/>
        </p:nvSpPr>
        <p:spPr>
          <a:xfrm rot="5400000">
            <a:off x="10453708" y="226414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148D3F7A-3596-D80D-8137-D978A31A46A0}"/>
              </a:ext>
            </a:extLst>
          </p:cNvPr>
          <p:cNvSpPr/>
          <p:nvPr/>
        </p:nvSpPr>
        <p:spPr>
          <a:xfrm rot="5400000">
            <a:off x="10453709" y="335391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E0B69718-B252-2010-1D24-844BBF0DF5CF}"/>
              </a:ext>
            </a:extLst>
          </p:cNvPr>
          <p:cNvSpPr/>
          <p:nvPr/>
        </p:nvSpPr>
        <p:spPr>
          <a:xfrm rot="5400000">
            <a:off x="10453708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CF417D14-C9A7-E5F4-F88B-33CF6C53D6C2}"/>
              </a:ext>
            </a:extLst>
          </p:cNvPr>
          <p:cNvSpPr/>
          <p:nvPr/>
        </p:nvSpPr>
        <p:spPr>
          <a:xfrm rot="5400000">
            <a:off x="10453708" y="5533450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C5251EE-0BBD-B0A6-103B-D33B0EDEF327}"/>
              </a:ext>
            </a:extLst>
          </p:cNvPr>
          <p:cNvCxnSpPr>
            <a:cxnSpLocks/>
          </p:cNvCxnSpPr>
          <p:nvPr/>
        </p:nvCxnSpPr>
        <p:spPr>
          <a:xfrm flipH="1">
            <a:off x="0" y="2732146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19831CB-46A8-EC5B-143E-F565C8EB6D64}"/>
              </a:ext>
            </a:extLst>
          </p:cNvPr>
          <p:cNvCxnSpPr>
            <a:cxnSpLocks/>
          </p:cNvCxnSpPr>
          <p:nvPr/>
        </p:nvCxnSpPr>
        <p:spPr>
          <a:xfrm flipH="1" flipV="1">
            <a:off x="11222182" y="2731826"/>
            <a:ext cx="969818" cy="32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3701D56-3F41-F29E-94BA-3C16E66C9AF5}"/>
              </a:ext>
            </a:extLst>
          </p:cNvPr>
          <p:cNvCxnSpPr>
            <a:cxnSpLocks/>
          </p:cNvCxnSpPr>
          <p:nvPr/>
        </p:nvCxnSpPr>
        <p:spPr>
          <a:xfrm flipH="1">
            <a:off x="0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4EC11421-61A8-1333-7EE3-DDC5E321DF9B}"/>
              </a:ext>
            </a:extLst>
          </p:cNvPr>
          <p:cNvCxnSpPr>
            <a:cxnSpLocks/>
          </p:cNvCxnSpPr>
          <p:nvPr/>
        </p:nvCxnSpPr>
        <p:spPr>
          <a:xfrm flipH="1">
            <a:off x="0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EF79262F-71AB-E94E-7F02-90292F9B6C1A}"/>
              </a:ext>
            </a:extLst>
          </p:cNvPr>
          <p:cNvCxnSpPr>
            <a:cxnSpLocks/>
          </p:cNvCxnSpPr>
          <p:nvPr/>
        </p:nvCxnSpPr>
        <p:spPr>
          <a:xfrm flipH="1">
            <a:off x="0" y="6001127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F1BB85FF-5C94-9E09-95EE-F83888365C4F}"/>
              </a:ext>
            </a:extLst>
          </p:cNvPr>
          <p:cNvCxnSpPr>
            <a:cxnSpLocks/>
          </p:cNvCxnSpPr>
          <p:nvPr/>
        </p:nvCxnSpPr>
        <p:spPr>
          <a:xfrm flipH="1">
            <a:off x="11196034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EC1FEAC-E580-9A63-740A-F3F6C245F430}"/>
              </a:ext>
            </a:extLst>
          </p:cNvPr>
          <p:cNvCxnSpPr>
            <a:cxnSpLocks/>
          </p:cNvCxnSpPr>
          <p:nvPr/>
        </p:nvCxnSpPr>
        <p:spPr>
          <a:xfrm flipH="1">
            <a:off x="11196034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3F9345A9-65E3-60D6-BAB3-6D74BBD00FCA}"/>
              </a:ext>
            </a:extLst>
          </p:cNvPr>
          <p:cNvCxnSpPr>
            <a:cxnSpLocks/>
          </p:cNvCxnSpPr>
          <p:nvPr/>
        </p:nvCxnSpPr>
        <p:spPr>
          <a:xfrm flipH="1">
            <a:off x="11153738" y="6001127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77DB69A5-CDDA-EE1B-A4F4-96C8CF2B75ED}"/>
              </a:ext>
            </a:extLst>
          </p:cNvPr>
          <p:cNvSpPr txBox="1"/>
          <p:nvPr/>
        </p:nvSpPr>
        <p:spPr>
          <a:xfrm>
            <a:off x="1704213" y="1121756"/>
            <a:ext cx="88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A propos de l’introduction à la virologie, indiquez la proposition </a:t>
            </a:r>
            <a:r>
              <a:rPr lang="fr-FR" sz="2400" b="1" u="sng" dirty="0">
                <a:solidFill>
                  <a:schemeClr val="bg1"/>
                </a:solidFill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FAUSSE</a:t>
            </a:r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 : </a:t>
            </a:r>
            <a:endParaRPr lang="fr-FR" sz="2400" dirty="0">
              <a:solidFill>
                <a:schemeClr val="bg1"/>
              </a:solidFill>
              <a:latin typeface="Biome" panose="020B0604020202020204" pitchFamily="34" charset="0"/>
              <a:ea typeface="Heiti TC Medium" pitchFamily="2" charset="-128"/>
              <a:cs typeface="Biome" panose="020B060402020202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67C6B8-CC19-BA98-49F4-94C21188D81D}"/>
              </a:ext>
            </a:extLst>
          </p:cNvPr>
          <p:cNvSpPr txBox="1"/>
          <p:nvPr/>
        </p:nvSpPr>
        <p:spPr>
          <a:xfrm>
            <a:off x="1757676" y="2530318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Certains virus ont de multiples portes d’entrée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endParaRPr lang="fr-FR" sz="2000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50203-FC54-5DF1-9E4F-A7E6D57AB130}"/>
              </a:ext>
            </a:extLst>
          </p:cNvPr>
          <p:cNvSpPr txBox="1"/>
          <p:nvPr/>
        </p:nvSpPr>
        <p:spPr>
          <a:xfrm>
            <a:off x="1746192" y="3351133"/>
            <a:ext cx="8803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B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Une fois la porte d’entrée franchie, l’infection peut rester localisée au site d’infection ou se généraliser et diffuser à distance dans l’organisme </a:t>
            </a:r>
            <a:endParaRPr lang="fr-FR" sz="2000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84F3BE-14C2-A195-859C-DFBA232A913A}"/>
              </a:ext>
            </a:extLst>
          </p:cNvPr>
          <p:cNvSpPr txBox="1"/>
          <p:nvPr/>
        </p:nvSpPr>
        <p:spPr>
          <a:xfrm>
            <a:off x="1757676" y="4557418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C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La mise en œuvre de la réponse adaptative permet, dans un très grand nombre de cas, d’éliminer définitivement le virus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827F0-4785-4028-2F35-EAE9A482C891}"/>
              </a:ext>
            </a:extLst>
          </p:cNvPr>
          <p:cNvSpPr txBox="1"/>
          <p:nvPr/>
        </p:nvSpPr>
        <p:spPr>
          <a:xfrm>
            <a:off x="1757676" y="5647184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 : </a:t>
            </a:r>
            <a:r>
              <a:rPr lang="fr-FR" sz="2000" dirty="0"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La classification des virus se base sur leurs éléments structuraux (nature chimique du génome, enveloppe ou non, …)</a:t>
            </a:r>
            <a:r>
              <a:rPr lang="fr-FR" sz="2000" dirty="0"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endParaRPr lang="fr-FR" sz="2000" dirty="0"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492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F7ADF-9438-6417-1269-FD45A3287C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972828" y="318321"/>
            <a:ext cx="6246343" cy="62213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DF5ED-8A74-CF5D-8A70-A1F39BCF27ED}"/>
              </a:ext>
            </a:extLst>
          </p:cNvPr>
          <p:cNvSpPr/>
          <p:nvPr/>
        </p:nvSpPr>
        <p:spPr>
          <a:xfrm>
            <a:off x="1519828" y="989819"/>
            <a:ext cx="9172417" cy="1168757"/>
          </a:xfrm>
          <a:prstGeom prst="rect">
            <a:avLst/>
          </a:prstGeom>
          <a:solidFill>
            <a:srgbClr val="381192"/>
          </a:solidFill>
          <a:ln>
            <a:noFill/>
          </a:ln>
          <a:effectLst>
            <a:glow rad="139700">
              <a:schemeClr val="bg1">
                <a:alpha val="92349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5B49FEE2-F318-714C-9C25-5A4C589CF662}"/>
              </a:ext>
            </a:extLst>
          </p:cNvPr>
          <p:cNvSpPr/>
          <p:nvPr/>
        </p:nvSpPr>
        <p:spPr>
          <a:xfrm rot="16200000">
            <a:off x="516887" y="1163684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E39802A-7522-DBE6-662E-51C5998F57AE}"/>
              </a:ext>
            </a:extLst>
          </p:cNvPr>
          <p:cNvSpPr/>
          <p:nvPr/>
        </p:nvSpPr>
        <p:spPr>
          <a:xfrm rot="5400000">
            <a:off x="10526430" y="1163685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D110C1F-70A9-25F5-2997-97F198944E8F}"/>
              </a:ext>
            </a:extLst>
          </p:cNvPr>
          <p:cNvCxnSpPr>
            <a:cxnSpLocks/>
          </p:cNvCxnSpPr>
          <p:nvPr/>
        </p:nvCxnSpPr>
        <p:spPr>
          <a:xfrm flipH="1">
            <a:off x="0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FF105EA4-34D9-B3C8-6DDC-FDBF38B2F1E2}"/>
              </a:ext>
            </a:extLst>
          </p:cNvPr>
          <p:cNvCxnSpPr>
            <a:cxnSpLocks/>
          </p:cNvCxnSpPr>
          <p:nvPr/>
        </p:nvCxnSpPr>
        <p:spPr>
          <a:xfrm flipH="1">
            <a:off x="11367752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E2CA107-910E-C30B-9200-6F43B4AFA001}"/>
              </a:ext>
            </a:extLst>
          </p:cNvPr>
          <p:cNvSpPr/>
          <p:nvPr/>
        </p:nvSpPr>
        <p:spPr>
          <a:xfrm>
            <a:off x="1757677" y="226346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C3E31A-857A-28C5-0882-7B32D141099E}"/>
              </a:ext>
            </a:extLst>
          </p:cNvPr>
          <p:cNvSpPr/>
          <p:nvPr/>
        </p:nvSpPr>
        <p:spPr>
          <a:xfrm>
            <a:off x="1757677" y="335323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DCE59-0425-5204-22F0-1AFB6090E816}"/>
              </a:ext>
            </a:extLst>
          </p:cNvPr>
          <p:cNvSpPr/>
          <p:nvPr/>
        </p:nvSpPr>
        <p:spPr>
          <a:xfrm>
            <a:off x="1757677" y="444300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B689A-8C9A-6BC8-CA4B-A42C3DE912E4}"/>
              </a:ext>
            </a:extLst>
          </p:cNvPr>
          <p:cNvSpPr/>
          <p:nvPr/>
        </p:nvSpPr>
        <p:spPr>
          <a:xfrm>
            <a:off x="1757677" y="553277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78F9C6B-F707-0D92-972E-C43AEEC4903E}"/>
              </a:ext>
            </a:extLst>
          </p:cNvPr>
          <p:cNvSpPr/>
          <p:nvPr/>
        </p:nvSpPr>
        <p:spPr>
          <a:xfrm rot="16200000">
            <a:off x="820993" y="226414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053C9092-D11F-5D63-C62D-A27A1F6B278B}"/>
              </a:ext>
            </a:extLst>
          </p:cNvPr>
          <p:cNvSpPr/>
          <p:nvPr/>
        </p:nvSpPr>
        <p:spPr>
          <a:xfrm rot="16200000">
            <a:off x="820993" y="3353915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ABFB1D9-9D28-683A-A312-EA8E15E5A081}"/>
              </a:ext>
            </a:extLst>
          </p:cNvPr>
          <p:cNvSpPr/>
          <p:nvPr/>
        </p:nvSpPr>
        <p:spPr>
          <a:xfrm rot="16200000">
            <a:off x="820992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EA76FF43-8AC5-E723-F1C8-3F3DB5FEDEFF}"/>
              </a:ext>
            </a:extLst>
          </p:cNvPr>
          <p:cNvSpPr/>
          <p:nvPr/>
        </p:nvSpPr>
        <p:spPr>
          <a:xfrm rot="16200000">
            <a:off x="820991" y="5533449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DD8621F8-54F5-7A94-A0D8-79B4D69EC90E}"/>
              </a:ext>
            </a:extLst>
          </p:cNvPr>
          <p:cNvSpPr/>
          <p:nvPr/>
        </p:nvSpPr>
        <p:spPr>
          <a:xfrm rot="5400000">
            <a:off x="10453708" y="226414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148D3F7A-3596-D80D-8137-D978A31A46A0}"/>
              </a:ext>
            </a:extLst>
          </p:cNvPr>
          <p:cNvSpPr/>
          <p:nvPr/>
        </p:nvSpPr>
        <p:spPr>
          <a:xfrm rot="5400000">
            <a:off x="10453709" y="335391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E0B69718-B252-2010-1D24-844BBF0DF5CF}"/>
              </a:ext>
            </a:extLst>
          </p:cNvPr>
          <p:cNvSpPr/>
          <p:nvPr/>
        </p:nvSpPr>
        <p:spPr>
          <a:xfrm rot="5400000">
            <a:off x="10453708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CF417D14-C9A7-E5F4-F88B-33CF6C53D6C2}"/>
              </a:ext>
            </a:extLst>
          </p:cNvPr>
          <p:cNvSpPr/>
          <p:nvPr/>
        </p:nvSpPr>
        <p:spPr>
          <a:xfrm rot="5400000">
            <a:off x="10453708" y="553345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C5251EE-0BBD-B0A6-103B-D33B0EDEF327}"/>
              </a:ext>
            </a:extLst>
          </p:cNvPr>
          <p:cNvCxnSpPr>
            <a:cxnSpLocks/>
          </p:cNvCxnSpPr>
          <p:nvPr/>
        </p:nvCxnSpPr>
        <p:spPr>
          <a:xfrm flipH="1">
            <a:off x="0" y="2732146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19831CB-46A8-EC5B-143E-F565C8EB6D64}"/>
              </a:ext>
            </a:extLst>
          </p:cNvPr>
          <p:cNvCxnSpPr>
            <a:cxnSpLocks/>
          </p:cNvCxnSpPr>
          <p:nvPr/>
        </p:nvCxnSpPr>
        <p:spPr>
          <a:xfrm flipH="1" flipV="1">
            <a:off x="11222182" y="2731826"/>
            <a:ext cx="969818" cy="32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3701D56-3F41-F29E-94BA-3C16E66C9AF5}"/>
              </a:ext>
            </a:extLst>
          </p:cNvPr>
          <p:cNvCxnSpPr>
            <a:cxnSpLocks/>
          </p:cNvCxnSpPr>
          <p:nvPr/>
        </p:nvCxnSpPr>
        <p:spPr>
          <a:xfrm flipH="1">
            <a:off x="0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4EC11421-61A8-1333-7EE3-DDC5E321DF9B}"/>
              </a:ext>
            </a:extLst>
          </p:cNvPr>
          <p:cNvCxnSpPr>
            <a:cxnSpLocks/>
          </p:cNvCxnSpPr>
          <p:nvPr/>
        </p:nvCxnSpPr>
        <p:spPr>
          <a:xfrm flipH="1">
            <a:off x="0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EF79262F-71AB-E94E-7F02-90292F9B6C1A}"/>
              </a:ext>
            </a:extLst>
          </p:cNvPr>
          <p:cNvCxnSpPr>
            <a:cxnSpLocks/>
          </p:cNvCxnSpPr>
          <p:nvPr/>
        </p:nvCxnSpPr>
        <p:spPr>
          <a:xfrm flipH="1">
            <a:off x="0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F1BB85FF-5C94-9E09-95EE-F83888365C4F}"/>
              </a:ext>
            </a:extLst>
          </p:cNvPr>
          <p:cNvCxnSpPr>
            <a:cxnSpLocks/>
          </p:cNvCxnSpPr>
          <p:nvPr/>
        </p:nvCxnSpPr>
        <p:spPr>
          <a:xfrm flipH="1">
            <a:off x="11196034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EC1FEAC-E580-9A63-740A-F3F6C245F430}"/>
              </a:ext>
            </a:extLst>
          </p:cNvPr>
          <p:cNvCxnSpPr>
            <a:cxnSpLocks/>
          </p:cNvCxnSpPr>
          <p:nvPr/>
        </p:nvCxnSpPr>
        <p:spPr>
          <a:xfrm flipH="1">
            <a:off x="11196034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3F9345A9-65E3-60D6-BAB3-6D74BBD00FCA}"/>
              </a:ext>
            </a:extLst>
          </p:cNvPr>
          <p:cNvCxnSpPr>
            <a:cxnSpLocks/>
          </p:cNvCxnSpPr>
          <p:nvPr/>
        </p:nvCxnSpPr>
        <p:spPr>
          <a:xfrm flipH="1">
            <a:off x="11153738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77DB69A5-CDDA-EE1B-A4F4-96C8CF2B75ED}"/>
              </a:ext>
            </a:extLst>
          </p:cNvPr>
          <p:cNvSpPr txBox="1"/>
          <p:nvPr/>
        </p:nvSpPr>
        <p:spPr>
          <a:xfrm>
            <a:off x="1704213" y="1121756"/>
            <a:ext cx="88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A propos des virus influenza, indiquez la (les) proposition(s) exactes : </a:t>
            </a:r>
            <a:endParaRPr lang="fr-FR" sz="2400" dirty="0">
              <a:solidFill>
                <a:schemeClr val="bg1"/>
              </a:solidFill>
              <a:latin typeface="Biome" panose="020B0604020202020204" pitchFamily="34" charset="0"/>
              <a:ea typeface="Heiti TC Medium" pitchFamily="2" charset="-128"/>
              <a:cs typeface="Biome" panose="020B060402020202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67C6B8-CC19-BA98-49F4-94C21188D81D}"/>
              </a:ext>
            </a:extLst>
          </p:cNvPr>
          <p:cNvSpPr txBox="1"/>
          <p:nvPr/>
        </p:nvSpPr>
        <p:spPr>
          <a:xfrm>
            <a:off x="1888600" y="2530273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Les virus influenza appartiennent à la famille des Rétroviridae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endParaRPr lang="fr-FR" sz="2000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50203-FC54-5DF1-9E4F-A7E6D57AB130}"/>
              </a:ext>
            </a:extLst>
          </p:cNvPr>
          <p:cNvSpPr txBox="1"/>
          <p:nvPr/>
        </p:nvSpPr>
        <p:spPr>
          <a:xfrm>
            <a:off x="1888600" y="3471773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B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Leur génome est constitué de 8 fragments d’ADN simple brin à polarité négative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84F3BE-14C2-A195-859C-DFBA232A913A}"/>
              </a:ext>
            </a:extLst>
          </p:cNvPr>
          <p:cNvSpPr txBox="1"/>
          <p:nvPr/>
        </p:nvSpPr>
        <p:spPr>
          <a:xfrm>
            <a:off x="1883643" y="4557418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C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L’hémagglutinine et la neuraminidase sont ancrées dans l’enveloppe du virus 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827F0-4785-4028-2F35-EAE9A482C891}"/>
              </a:ext>
            </a:extLst>
          </p:cNvPr>
          <p:cNvSpPr txBox="1"/>
          <p:nvPr/>
        </p:nvSpPr>
        <p:spPr>
          <a:xfrm>
            <a:off x="1883643" y="5801072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Il existe 3 types de virus influenza : A, B et C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045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F7ADF-9438-6417-1269-FD45A3287C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972828" y="318321"/>
            <a:ext cx="6246343" cy="62213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DF5ED-8A74-CF5D-8A70-A1F39BCF27ED}"/>
              </a:ext>
            </a:extLst>
          </p:cNvPr>
          <p:cNvSpPr/>
          <p:nvPr/>
        </p:nvSpPr>
        <p:spPr>
          <a:xfrm>
            <a:off x="1519828" y="989819"/>
            <a:ext cx="9172417" cy="1168757"/>
          </a:xfrm>
          <a:prstGeom prst="rect">
            <a:avLst/>
          </a:prstGeom>
          <a:solidFill>
            <a:srgbClr val="381192"/>
          </a:solidFill>
          <a:ln>
            <a:noFill/>
          </a:ln>
          <a:effectLst>
            <a:glow rad="139700">
              <a:schemeClr val="bg1">
                <a:alpha val="92349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5B49FEE2-F318-714C-9C25-5A4C589CF662}"/>
              </a:ext>
            </a:extLst>
          </p:cNvPr>
          <p:cNvSpPr/>
          <p:nvPr/>
        </p:nvSpPr>
        <p:spPr>
          <a:xfrm rot="16200000">
            <a:off x="516887" y="1163684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E39802A-7522-DBE6-662E-51C5998F57AE}"/>
              </a:ext>
            </a:extLst>
          </p:cNvPr>
          <p:cNvSpPr/>
          <p:nvPr/>
        </p:nvSpPr>
        <p:spPr>
          <a:xfrm rot="5400000">
            <a:off x="10526430" y="1163685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D110C1F-70A9-25F5-2997-97F198944E8F}"/>
              </a:ext>
            </a:extLst>
          </p:cNvPr>
          <p:cNvCxnSpPr>
            <a:cxnSpLocks/>
          </p:cNvCxnSpPr>
          <p:nvPr/>
        </p:nvCxnSpPr>
        <p:spPr>
          <a:xfrm flipH="1">
            <a:off x="0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FF105EA4-34D9-B3C8-6DDC-FDBF38B2F1E2}"/>
              </a:ext>
            </a:extLst>
          </p:cNvPr>
          <p:cNvCxnSpPr>
            <a:cxnSpLocks/>
          </p:cNvCxnSpPr>
          <p:nvPr/>
        </p:nvCxnSpPr>
        <p:spPr>
          <a:xfrm flipH="1">
            <a:off x="11367752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E2CA107-910E-C30B-9200-6F43B4AFA001}"/>
              </a:ext>
            </a:extLst>
          </p:cNvPr>
          <p:cNvSpPr/>
          <p:nvPr/>
        </p:nvSpPr>
        <p:spPr>
          <a:xfrm>
            <a:off x="1757677" y="226346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C3E31A-857A-28C5-0882-7B32D141099E}"/>
              </a:ext>
            </a:extLst>
          </p:cNvPr>
          <p:cNvSpPr/>
          <p:nvPr/>
        </p:nvSpPr>
        <p:spPr>
          <a:xfrm>
            <a:off x="1757677" y="335323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DCE59-0425-5204-22F0-1AFB6090E816}"/>
              </a:ext>
            </a:extLst>
          </p:cNvPr>
          <p:cNvSpPr/>
          <p:nvPr/>
        </p:nvSpPr>
        <p:spPr>
          <a:xfrm>
            <a:off x="1757677" y="444300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B689A-8C9A-6BC8-CA4B-A42C3DE912E4}"/>
              </a:ext>
            </a:extLst>
          </p:cNvPr>
          <p:cNvSpPr/>
          <p:nvPr/>
        </p:nvSpPr>
        <p:spPr>
          <a:xfrm>
            <a:off x="1757677" y="553277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78F9C6B-F707-0D92-972E-C43AEEC4903E}"/>
              </a:ext>
            </a:extLst>
          </p:cNvPr>
          <p:cNvSpPr/>
          <p:nvPr/>
        </p:nvSpPr>
        <p:spPr>
          <a:xfrm rot="16200000">
            <a:off x="820993" y="226414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053C9092-D11F-5D63-C62D-A27A1F6B278B}"/>
              </a:ext>
            </a:extLst>
          </p:cNvPr>
          <p:cNvSpPr/>
          <p:nvPr/>
        </p:nvSpPr>
        <p:spPr>
          <a:xfrm rot="16200000">
            <a:off x="820993" y="3353915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ABFB1D9-9D28-683A-A312-EA8E15E5A081}"/>
              </a:ext>
            </a:extLst>
          </p:cNvPr>
          <p:cNvSpPr/>
          <p:nvPr/>
        </p:nvSpPr>
        <p:spPr>
          <a:xfrm rot="16200000">
            <a:off x="820992" y="4443683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EA76FF43-8AC5-E723-F1C8-3F3DB5FEDEFF}"/>
              </a:ext>
            </a:extLst>
          </p:cNvPr>
          <p:cNvSpPr/>
          <p:nvPr/>
        </p:nvSpPr>
        <p:spPr>
          <a:xfrm rot="16200000">
            <a:off x="820991" y="5533449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DD8621F8-54F5-7A94-A0D8-79B4D69EC90E}"/>
              </a:ext>
            </a:extLst>
          </p:cNvPr>
          <p:cNvSpPr/>
          <p:nvPr/>
        </p:nvSpPr>
        <p:spPr>
          <a:xfrm rot="5400000">
            <a:off x="10453708" y="226414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148D3F7A-3596-D80D-8137-D978A31A46A0}"/>
              </a:ext>
            </a:extLst>
          </p:cNvPr>
          <p:cNvSpPr/>
          <p:nvPr/>
        </p:nvSpPr>
        <p:spPr>
          <a:xfrm rot="5400000">
            <a:off x="10453709" y="335391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E0B69718-B252-2010-1D24-844BBF0DF5CF}"/>
              </a:ext>
            </a:extLst>
          </p:cNvPr>
          <p:cNvSpPr/>
          <p:nvPr/>
        </p:nvSpPr>
        <p:spPr>
          <a:xfrm rot="5400000">
            <a:off x="10453708" y="4443683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CF417D14-C9A7-E5F4-F88B-33CF6C53D6C2}"/>
              </a:ext>
            </a:extLst>
          </p:cNvPr>
          <p:cNvSpPr/>
          <p:nvPr/>
        </p:nvSpPr>
        <p:spPr>
          <a:xfrm rot="5400000">
            <a:off x="10453708" y="5533450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C5251EE-0BBD-B0A6-103B-D33B0EDEF327}"/>
              </a:ext>
            </a:extLst>
          </p:cNvPr>
          <p:cNvCxnSpPr>
            <a:cxnSpLocks/>
          </p:cNvCxnSpPr>
          <p:nvPr/>
        </p:nvCxnSpPr>
        <p:spPr>
          <a:xfrm flipH="1">
            <a:off x="0" y="2732146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19831CB-46A8-EC5B-143E-F565C8EB6D64}"/>
              </a:ext>
            </a:extLst>
          </p:cNvPr>
          <p:cNvCxnSpPr>
            <a:cxnSpLocks/>
          </p:cNvCxnSpPr>
          <p:nvPr/>
        </p:nvCxnSpPr>
        <p:spPr>
          <a:xfrm flipH="1" flipV="1">
            <a:off x="11222182" y="2731826"/>
            <a:ext cx="969818" cy="32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3701D56-3F41-F29E-94BA-3C16E66C9AF5}"/>
              </a:ext>
            </a:extLst>
          </p:cNvPr>
          <p:cNvCxnSpPr>
            <a:cxnSpLocks/>
          </p:cNvCxnSpPr>
          <p:nvPr/>
        </p:nvCxnSpPr>
        <p:spPr>
          <a:xfrm flipH="1">
            <a:off x="0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4EC11421-61A8-1333-7EE3-DDC5E321DF9B}"/>
              </a:ext>
            </a:extLst>
          </p:cNvPr>
          <p:cNvCxnSpPr>
            <a:cxnSpLocks/>
          </p:cNvCxnSpPr>
          <p:nvPr/>
        </p:nvCxnSpPr>
        <p:spPr>
          <a:xfrm flipH="1">
            <a:off x="0" y="4911361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EF79262F-71AB-E94E-7F02-90292F9B6C1A}"/>
              </a:ext>
            </a:extLst>
          </p:cNvPr>
          <p:cNvCxnSpPr>
            <a:cxnSpLocks/>
          </p:cNvCxnSpPr>
          <p:nvPr/>
        </p:nvCxnSpPr>
        <p:spPr>
          <a:xfrm flipH="1">
            <a:off x="0" y="6001127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F1BB85FF-5C94-9E09-95EE-F83888365C4F}"/>
              </a:ext>
            </a:extLst>
          </p:cNvPr>
          <p:cNvCxnSpPr>
            <a:cxnSpLocks/>
          </p:cNvCxnSpPr>
          <p:nvPr/>
        </p:nvCxnSpPr>
        <p:spPr>
          <a:xfrm flipH="1">
            <a:off x="11196034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EC1FEAC-E580-9A63-740A-F3F6C245F430}"/>
              </a:ext>
            </a:extLst>
          </p:cNvPr>
          <p:cNvCxnSpPr>
            <a:cxnSpLocks/>
          </p:cNvCxnSpPr>
          <p:nvPr/>
        </p:nvCxnSpPr>
        <p:spPr>
          <a:xfrm flipH="1">
            <a:off x="11196034" y="4911361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3F9345A9-65E3-60D6-BAB3-6D74BBD00FCA}"/>
              </a:ext>
            </a:extLst>
          </p:cNvPr>
          <p:cNvCxnSpPr>
            <a:cxnSpLocks/>
          </p:cNvCxnSpPr>
          <p:nvPr/>
        </p:nvCxnSpPr>
        <p:spPr>
          <a:xfrm flipH="1">
            <a:off x="11153738" y="6001127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77DB69A5-CDDA-EE1B-A4F4-96C8CF2B75ED}"/>
              </a:ext>
            </a:extLst>
          </p:cNvPr>
          <p:cNvSpPr txBox="1"/>
          <p:nvPr/>
        </p:nvSpPr>
        <p:spPr>
          <a:xfrm>
            <a:off x="1704213" y="1121756"/>
            <a:ext cx="88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A propos des virus influenza, indiquez la (les) proposition(s) exactes : </a:t>
            </a:r>
            <a:endParaRPr lang="fr-FR" sz="2400" dirty="0">
              <a:solidFill>
                <a:schemeClr val="bg1"/>
              </a:solidFill>
              <a:latin typeface="Biome" panose="020B0604020202020204" pitchFamily="34" charset="0"/>
              <a:ea typeface="Heiti TC Medium" pitchFamily="2" charset="-128"/>
              <a:cs typeface="Biome" panose="020B060402020202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67C6B8-CC19-BA98-49F4-94C21188D81D}"/>
              </a:ext>
            </a:extLst>
          </p:cNvPr>
          <p:cNvSpPr txBox="1"/>
          <p:nvPr/>
        </p:nvSpPr>
        <p:spPr>
          <a:xfrm>
            <a:off x="1883643" y="2376385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Les virus influenza appartiennent à la famille des </a:t>
            </a:r>
            <a:r>
              <a:rPr lang="fr-FR" sz="2000" u="sng" dirty="0">
                <a:solidFill>
                  <a:schemeClr val="bg1"/>
                </a:solidFill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ORTHOMYXOVIRIDAE</a:t>
            </a:r>
            <a:r>
              <a:rPr lang="fr-FR" sz="2000" u="sng" dirty="0">
                <a:solidFill>
                  <a:schemeClr val="bg1"/>
                </a:solidFill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endParaRPr lang="fr-FR" sz="2000" u="sng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50203-FC54-5DF1-9E4F-A7E6D57AB130}"/>
              </a:ext>
            </a:extLst>
          </p:cNvPr>
          <p:cNvSpPr txBox="1"/>
          <p:nvPr/>
        </p:nvSpPr>
        <p:spPr>
          <a:xfrm>
            <a:off x="1888600" y="3471773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B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Leur génome est constitué de 8 fragments d’</a:t>
            </a:r>
            <a:r>
              <a:rPr lang="fr-FR" sz="2000" u="sng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ARN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 simple brin à polarité négative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84F3BE-14C2-A195-859C-DFBA232A913A}"/>
              </a:ext>
            </a:extLst>
          </p:cNvPr>
          <p:cNvSpPr txBox="1"/>
          <p:nvPr/>
        </p:nvSpPr>
        <p:spPr>
          <a:xfrm>
            <a:off x="1883643" y="4557418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C : </a:t>
            </a:r>
            <a:r>
              <a:rPr lang="fr-FR" sz="2000" dirty="0"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L’hémagglutinine et la neuraminidase sont ancrées dans l’enveloppe du virus </a:t>
            </a:r>
            <a:endParaRPr lang="fr-FR" sz="2000" dirty="0"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827F0-4785-4028-2F35-EAE9A482C891}"/>
              </a:ext>
            </a:extLst>
          </p:cNvPr>
          <p:cNvSpPr txBox="1"/>
          <p:nvPr/>
        </p:nvSpPr>
        <p:spPr>
          <a:xfrm>
            <a:off x="1883643" y="5801072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 : </a:t>
            </a:r>
            <a:r>
              <a:rPr lang="fr-FR" sz="2000" dirty="0"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Il existe 3 types de virus influenza : A, B et C</a:t>
            </a:r>
            <a:endParaRPr lang="fr-FR" sz="2000" dirty="0"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3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F7ADF-9438-6417-1269-FD45A3287C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972828" y="318321"/>
            <a:ext cx="6246343" cy="62213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DF5ED-8A74-CF5D-8A70-A1F39BCF27ED}"/>
              </a:ext>
            </a:extLst>
          </p:cNvPr>
          <p:cNvSpPr/>
          <p:nvPr/>
        </p:nvSpPr>
        <p:spPr>
          <a:xfrm>
            <a:off x="1519828" y="989819"/>
            <a:ext cx="9172417" cy="1168757"/>
          </a:xfrm>
          <a:prstGeom prst="rect">
            <a:avLst/>
          </a:prstGeom>
          <a:solidFill>
            <a:srgbClr val="381192"/>
          </a:solidFill>
          <a:ln>
            <a:noFill/>
          </a:ln>
          <a:effectLst>
            <a:glow rad="139700">
              <a:schemeClr val="bg1">
                <a:alpha val="92349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5B49FEE2-F318-714C-9C25-5A4C589CF662}"/>
              </a:ext>
            </a:extLst>
          </p:cNvPr>
          <p:cNvSpPr/>
          <p:nvPr/>
        </p:nvSpPr>
        <p:spPr>
          <a:xfrm rot="16200000">
            <a:off x="516887" y="1163684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E39802A-7522-DBE6-662E-51C5998F57AE}"/>
              </a:ext>
            </a:extLst>
          </p:cNvPr>
          <p:cNvSpPr/>
          <p:nvPr/>
        </p:nvSpPr>
        <p:spPr>
          <a:xfrm rot="5400000">
            <a:off x="10526430" y="1163685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D110C1F-70A9-25F5-2997-97F198944E8F}"/>
              </a:ext>
            </a:extLst>
          </p:cNvPr>
          <p:cNvCxnSpPr>
            <a:cxnSpLocks/>
          </p:cNvCxnSpPr>
          <p:nvPr/>
        </p:nvCxnSpPr>
        <p:spPr>
          <a:xfrm flipH="1">
            <a:off x="0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FF105EA4-34D9-B3C8-6DDC-FDBF38B2F1E2}"/>
              </a:ext>
            </a:extLst>
          </p:cNvPr>
          <p:cNvCxnSpPr>
            <a:cxnSpLocks/>
          </p:cNvCxnSpPr>
          <p:nvPr/>
        </p:nvCxnSpPr>
        <p:spPr>
          <a:xfrm flipH="1">
            <a:off x="11367752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E2CA107-910E-C30B-9200-6F43B4AFA001}"/>
              </a:ext>
            </a:extLst>
          </p:cNvPr>
          <p:cNvSpPr/>
          <p:nvPr/>
        </p:nvSpPr>
        <p:spPr>
          <a:xfrm>
            <a:off x="1757677" y="226346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C3E31A-857A-28C5-0882-7B32D141099E}"/>
              </a:ext>
            </a:extLst>
          </p:cNvPr>
          <p:cNvSpPr/>
          <p:nvPr/>
        </p:nvSpPr>
        <p:spPr>
          <a:xfrm>
            <a:off x="1757677" y="335323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DCE59-0425-5204-22F0-1AFB6090E816}"/>
              </a:ext>
            </a:extLst>
          </p:cNvPr>
          <p:cNvSpPr/>
          <p:nvPr/>
        </p:nvSpPr>
        <p:spPr>
          <a:xfrm>
            <a:off x="1757677" y="444300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B689A-8C9A-6BC8-CA4B-A42C3DE912E4}"/>
              </a:ext>
            </a:extLst>
          </p:cNvPr>
          <p:cNvSpPr/>
          <p:nvPr/>
        </p:nvSpPr>
        <p:spPr>
          <a:xfrm>
            <a:off x="1757677" y="553277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78F9C6B-F707-0D92-972E-C43AEEC4903E}"/>
              </a:ext>
            </a:extLst>
          </p:cNvPr>
          <p:cNvSpPr/>
          <p:nvPr/>
        </p:nvSpPr>
        <p:spPr>
          <a:xfrm rot="16200000">
            <a:off x="820993" y="226414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053C9092-D11F-5D63-C62D-A27A1F6B278B}"/>
              </a:ext>
            </a:extLst>
          </p:cNvPr>
          <p:cNvSpPr/>
          <p:nvPr/>
        </p:nvSpPr>
        <p:spPr>
          <a:xfrm rot="16200000">
            <a:off x="820993" y="3353915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ABFB1D9-9D28-683A-A312-EA8E15E5A081}"/>
              </a:ext>
            </a:extLst>
          </p:cNvPr>
          <p:cNvSpPr/>
          <p:nvPr/>
        </p:nvSpPr>
        <p:spPr>
          <a:xfrm rot="16200000">
            <a:off x="820992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EA76FF43-8AC5-E723-F1C8-3F3DB5FEDEFF}"/>
              </a:ext>
            </a:extLst>
          </p:cNvPr>
          <p:cNvSpPr/>
          <p:nvPr/>
        </p:nvSpPr>
        <p:spPr>
          <a:xfrm rot="16200000">
            <a:off x="820991" y="5533449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DD8621F8-54F5-7A94-A0D8-79B4D69EC90E}"/>
              </a:ext>
            </a:extLst>
          </p:cNvPr>
          <p:cNvSpPr/>
          <p:nvPr/>
        </p:nvSpPr>
        <p:spPr>
          <a:xfrm rot="5400000">
            <a:off x="10453708" y="226414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148D3F7A-3596-D80D-8137-D978A31A46A0}"/>
              </a:ext>
            </a:extLst>
          </p:cNvPr>
          <p:cNvSpPr/>
          <p:nvPr/>
        </p:nvSpPr>
        <p:spPr>
          <a:xfrm rot="5400000">
            <a:off x="10453709" y="335391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E0B69718-B252-2010-1D24-844BBF0DF5CF}"/>
              </a:ext>
            </a:extLst>
          </p:cNvPr>
          <p:cNvSpPr/>
          <p:nvPr/>
        </p:nvSpPr>
        <p:spPr>
          <a:xfrm rot="5400000">
            <a:off x="10453708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CF417D14-C9A7-E5F4-F88B-33CF6C53D6C2}"/>
              </a:ext>
            </a:extLst>
          </p:cNvPr>
          <p:cNvSpPr/>
          <p:nvPr/>
        </p:nvSpPr>
        <p:spPr>
          <a:xfrm rot="5400000">
            <a:off x="10453708" y="553345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C5251EE-0BBD-B0A6-103B-D33B0EDEF327}"/>
              </a:ext>
            </a:extLst>
          </p:cNvPr>
          <p:cNvCxnSpPr>
            <a:cxnSpLocks/>
          </p:cNvCxnSpPr>
          <p:nvPr/>
        </p:nvCxnSpPr>
        <p:spPr>
          <a:xfrm flipH="1">
            <a:off x="0" y="2732146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19831CB-46A8-EC5B-143E-F565C8EB6D64}"/>
              </a:ext>
            </a:extLst>
          </p:cNvPr>
          <p:cNvCxnSpPr>
            <a:cxnSpLocks/>
          </p:cNvCxnSpPr>
          <p:nvPr/>
        </p:nvCxnSpPr>
        <p:spPr>
          <a:xfrm flipH="1" flipV="1">
            <a:off x="11222182" y="2731826"/>
            <a:ext cx="969818" cy="32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3701D56-3F41-F29E-94BA-3C16E66C9AF5}"/>
              </a:ext>
            </a:extLst>
          </p:cNvPr>
          <p:cNvCxnSpPr>
            <a:cxnSpLocks/>
          </p:cNvCxnSpPr>
          <p:nvPr/>
        </p:nvCxnSpPr>
        <p:spPr>
          <a:xfrm flipH="1">
            <a:off x="0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4EC11421-61A8-1333-7EE3-DDC5E321DF9B}"/>
              </a:ext>
            </a:extLst>
          </p:cNvPr>
          <p:cNvCxnSpPr>
            <a:cxnSpLocks/>
          </p:cNvCxnSpPr>
          <p:nvPr/>
        </p:nvCxnSpPr>
        <p:spPr>
          <a:xfrm flipH="1">
            <a:off x="0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EF79262F-71AB-E94E-7F02-90292F9B6C1A}"/>
              </a:ext>
            </a:extLst>
          </p:cNvPr>
          <p:cNvCxnSpPr>
            <a:cxnSpLocks/>
          </p:cNvCxnSpPr>
          <p:nvPr/>
        </p:nvCxnSpPr>
        <p:spPr>
          <a:xfrm flipH="1">
            <a:off x="0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F1BB85FF-5C94-9E09-95EE-F83888365C4F}"/>
              </a:ext>
            </a:extLst>
          </p:cNvPr>
          <p:cNvCxnSpPr>
            <a:cxnSpLocks/>
          </p:cNvCxnSpPr>
          <p:nvPr/>
        </p:nvCxnSpPr>
        <p:spPr>
          <a:xfrm flipH="1">
            <a:off x="11196034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EC1FEAC-E580-9A63-740A-F3F6C245F430}"/>
              </a:ext>
            </a:extLst>
          </p:cNvPr>
          <p:cNvCxnSpPr>
            <a:cxnSpLocks/>
          </p:cNvCxnSpPr>
          <p:nvPr/>
        </p:nvCxnSpPr>
        <p:spPr>
          <a:xfrm flipH="1">
            <a:off x="11196034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3F9345A9-65E3-60D6-BAB3-6D74BBD00FCA}"/>
              </a:ext>
            </a:extLst>
          </p:cNvPr>
          <p:cNvCxnSpPr>
            <a:cxnSpLocks/>
          </p:cNvCxnSpPr>
          <p:nvPr/>
        </p:nvCxnSpPr>
        <p:spPr>
          <a:xfrm flipH="1">
            <a:off x="11178677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77DB69A5-CDDA-EE1B-A4F4-96C8CF2B75ED}"/>
              </a:ext>
            </a:extLst>
          </p:cNvPr>
          <p:cNvSpPr txBox="1"/>
          <p:nvPr/>
        </p:nvSpPr>
        <p:spPr>
          <a:xfrm>
            <a:off x="1704213" y="1121756"/>
            <a:ext cx="88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A propos du vaccin antigrippal, indiquez la (les) proposition(s) exactes : </a:t>
            </a:r>
            <a:endParaRPr lang="fr-FR" sz="2400" dirty="0">
              <a:solidFill>
                <a:schemeClr val="bg1"/>
              </a:solidFill>
              <a:latin typeface="Biome" panose="020B0604020202020204" pitchFamily="34" charset="0"/>
              <a:ea typeface="Heiti TC Medium" pitchFamily="2" charset="-128"/>
              <a:cs typeface="Biome" panose="020B060402020202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67C6B8-CC19-BA98-49F4-94C21188D81D}"/>
              </a:ext>
            </a:extLst>
          </p:cNvPr>
          <p:cNvSpPr txBox="1"/>
          <p:nvPr/>
        </p:nvSpPr>
        <p:spPr>
          <a:xfrm>
            <a:off x="1888600" y="2222502"/>
            <a:ext cx="8803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 :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Il est réactualisé en fonction des souches de l’année précédente ainsi que des souches ayant circulé dans les 6 derniers mois dans l’hémisphère Sud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50203-FC54-5DF1-9E4F-A7E6D57AB130}"/>
              </a:ext>
            </a:extLst>
          </p:cNvPr>
          <p:cNvSpPr txBox="1"/>
          <p:nvPr/>
        </p:nvSpPr>
        <p:spPr>
          <a:xfrm>
            <a:off x="1757676" y="3621538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B :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Il est composé d’une souche A et de deux souches B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84F3BE-14C2-A195-859C-DFBA232A913A}"/>
              </a:ext>
            </a:extLst>
          </p:cNvPr>
          <p:cNvSpPr txBox="1"/>
          <p:nvPr/>
        </p:nvSpPr>
        <p:spPr>
          <a:xfrm>
            <a:off x="1774780" y="4558907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C :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Les souches B inclues dans le vaccin comportent une souche H3N2 et une souche H1N1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827F0-4785-4028-2F35-EAE9A482C891}"/>
              </a:ext>
            </a:extLst>
          </p:cNvPr>
          <p:cNvSpPr txBox="1"/>
          <p:nvPr/>
        </p:nvSpPr>
        <p:spPr>
          <a:xfrm>
            <a:off x="1774780" y="5801072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 :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Il est réactualisé par le réseau de médecins sentinelles</a:t>
            </a:r>
          </a:p>
        </p:txBody>
      </p:sp>
    </p:spTree>
    <p:extLst>
      <p:ext uri="{BB962C8B-B14F-4D97-AF65-F5344CB8AC3E}">
        <p14:creationId xmlns:p14="http://schemas.microsoft.com/office/powerpoint/2010/main" val="298223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F7ADF-9438-6417-1269-FD45A3287C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972828" y="318321"/>
            <a:ext cx="6246343" cy="62213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DF5ED-8A74-CF5D-8A70-A1F39BCF27ED}"/>
              </a:ext>
            </a:extLst>
          </p:cNvPr>
          <p:cNvSpPr/>
          <p:nvPr/>
        </p:nvSpPr>
        <p:spPr>
          <a:xfrm>
            <a:off x="1519828" y="989819"/>
            <a:ext cx="9172417" cy="1168757"/>
          </a:xfrm>
          <a:prstGeom prst="rect">
            <a:avLst/>
          </a:prstGeom>
          <a:solidFill>
            <a:srgbClr val="381192"/>
          </a:solidFill>
          <a:ln>
            <a:noFill/>
          </a:ln>
          <a:effectLst>
            <a:glow rad="139700">
              <a:schemeClr val="bg1">
                <a:alpha val="92349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5B49FEE2-F318-714C-9C25-5A4C589CF662}"/>
              </a:ext>
            </a:extLst>
          </p:cNvPr>
          <p:cNvSpPr/>
          <p:nvPr/>
        </p:nvSpPr>
        <p:spPr>
          <a:xfrm rot="16200000">
            <a:off x="516887" y="1163684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E39802A-7522-DBE6-662E-51C5998F57AE}"/>
              </a:ext>
            </a:extLst>
          </p:cNvPr>
          <p:cNvSpPr/>
          <p:nvPr/>
        </p:nvSpPr>
        <p:spPr>
          <a:xfrm rot="5400000">
            <a:off x="10526430" y="1163685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D110C1F-70A9-25F5-2997-97F198944E8F}"/>
              </a:ext>
            </a:extLst>
          </p:cNvPr>
          <p:cNvCxnSpPr>
            <a:cxnSpLocks/>
          </p:cNvCxnSpPr>
          <p:nvPr/>
        </p:nvCxnSpPr>
        <p:spPr>
          <a:xfrm flipH="1">
            <a:off x="0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FF105EA4-34D9-B3C8-6DDC-FDBF38B2F1E2}"/>
              </a:ext>
            </a:extLst>
          </p:cNvPr>
          <p:cNvCxnSpPr>
            <a:cxnSpLocks/>
          </p:cNvCxnSpPr>
          <p:nvPr/>
        </p:nvCxnSpPr>
        <p:spPr>
          <a:xfrm flipH="1">
            <a:off x="11367752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E2CA107-910E-C30B-9200-6F43B4AFA001}"/>
              </a:ext>
            </a:extLst>
          </p:cNvPr>
          <p:cNvSpPr/>
          <p:nvPr/>
        </p:nvSpPr>
        <p:spPr>
          <a:xfrm>
            <a:off x="1757677" y="226346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C3E31A-857A-28C5-0882-7B32D141099E}"/>
              </a:ext>
            </a:extLst>
          </p:cNvPr>
          <p:cNvSpPr/>
          <p:nvPr/>
        </p:nvSpPr>
        <p:spPr>
          <a:xfrm>
            <a:off x="1757677" y="335323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DCE59-0425-5204-22F0-1AFB6090E816}"/>
              </a:ext>
            </a:extLst>
          </p:cNvPr>
          <p:cNvSpPr/>
          <p:nvPr/>
        </p:nvSpPr>
        <p:spPr>
          <a:xfrm>
            <a:off x="1757677" y="444300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B689A-8C9A-6BC8-CA4B-A42C3DE912E4}"/>
              </a:ext>
            </a:extLst>
          </p:cNvPr>
          <p:cNvSpPr/>
          <p:nvPr/>
        </p:nvSpPr>
        <p:spPr>
          <a:xfrm>
            <a:off x="1757677" y="553277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78F9C6B-F707-0D92-972E-C43AEEC4903E}"/>
              </a:ext>
            </a:extLst>
          </p:cNvPr>
          <p:cNvSpPr/>
          <p:nvPr/>
        </p:nvSpPr>
        <p:spPr>
          <a:xfrm rot="16200000">
            <a:off x="820993" y="2264146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053C9092-D11F-5D63-C62D-A27A1F6B278B}"/>
              </a:ext>
            </a:extLst>
          </p:cNvPr>
          <p:cNvSpPr/>
          <p:nvPr/>
        </p:nvSpPr>
        <p:spPr>
          <a:xfrm rot="16200000">
            <a:off x="820993" y="3353915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ABFB1D9-9D28-683A-A312-EA8E15E5A081}"/>
              </a:ext>
            </a:extLst>
          </p:cNvPr>
          <p:cNvSpPr/>
          <p:nvPr/>
        </p:nvSpPr>
        <p:spPr>
          <a:xfrm rot="16200000">
            <a:off x="820992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EA76FF43-8AC5-E723-F1C8-3F3DB5FEDEFF}"/>
              </a:ext>
            </a:extLst>
          </p:cNvPr>
          <p:cNvSpPr/>
          <p:nvPr/>
        </p:nvSpPr>
        <p:spPr>
          <a:xfrm rot="16200000">
            <a:off x="820991" y="5533449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DD8621F8-54F5-7A94-A0D8-79B4D69EC90E}"/>
              </a:ext>
            </a:extLst>
          </p:cNvPr>
          <p:cNvSpPr/>
          <p:nvPr/>
        </p:nvSpPr>
        <p:spPr>
          <a:xfrm rot="5400000">
            <a:off x="10453708" y="2264140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148D3F7A-3596-D80D-8137-D978A31A46A0}"/>
              </a:ext>
            </a:extLst>
          </p:cNvPr>
          <p:cNvSpPr/>
          <p:nvPr/>
        </p:nvSpPr>
        <p:spPr>
          <a:xfrm rot="5400000">
            <a:off x="10453709" y="335391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E0B69718-B252-2010-1D24-844BBF0DF5CF}"/>
              </a:ext>
            </a:extLst>
          </p:cNvPr>
          <p:cNvSpPr/>
          <p:nvPr/>
        </p:nvSpPr>
        <p:spPr>
          <a:xfrm rot="5400000">
            <a:off x="10453708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CF417D14-C9A7-E5F4-F88B-33CF6C53D6C2}"/>
              </a:ext>
            </a:extLst>
          </p:cNvPr>
          <p:cNvSpPr/>
          <p:nvPr/>
        </p:nvSpPr>
        <p:spPr>
          <a:xfrm rot="5400000">
            <a:off x="10453708" y="553345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C5251EE-0BBD-B0A6-103B-D33B0EDEF327}"/>
              </a:ext>
            </a:extLst>
          </p:cNvPr>
          <p:cNvCxnSpPr>
            <a:cxnSpLocks/>
          </p:cNvCxnSpPr>
          <p:nvPr/>
        </p:nvCxnSpPr>
        <p:spPr>
          <a:xfrm flipH="1">
            <a:off x="0" y="2732146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19831CB-46A8-EC5B-143E-F565C8EB6D64}"/>
              </a:ext>
            </a:extLst>
          </p:cNvPr>
          <p:cNvCxnSpPr>
            <a:cxnSpLocks/>
          </p:cNvCxnSpPr>
          <p:nvPr/>
        </p:nvCxnSpPr>
        <p:spPr>
          <a:xfrm flipH="1" flipV="1">
            <a:off x="11222182" y="2731826"/>
            <a:ext cx="969818" cy="32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3701D56-3F41-F29E-94BA-3C16E66C9AF5}"/>
              </a:ext>
            </a:extLst>
          </p:cNvPr>
          <p:cNvCxnSpPr>
            <a:cxnSpLocks/>
          </p:cNvCxnSpPr>
          <p:nvPr/>
        </p:nvCxnSpPr>
        <p:spPr>
          <a:xfrm flipH="1">
            <a:off x="0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4EC11421-61A8-1333-7EE3-DDC5E321DF9B}"/>
              </a:ext>
            </a:extLst>
          </p:cNvPr>
          <p:cNvCxnSpPr>
            <a:cxnSpLocks/>
          </p:cNvCxnSpPr>
          <p:nvPr/>
        </p:nvCxnSpPr>
        <p:spPr>
          <a:xfrm flipH="1">
            <a:off x="0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EF79262F-71AB-E94E-7F02-90292F9B6C1A}"/>
              </a:ext>
            </a:extLst>
          </p:cNvPr>
          <p:cNvCxnSpPr>
            <a:cxnSpLocks/>
          </p:cNvCxnSpPr>
          <p:nvPr/>
        </p:nvCxnSpPr>
        <p:spPr>
          <a:xfrm flipH="1">
            <a:off x="0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F1BB85FF-5C94-9E09-95EE-F83888365C4F}"/>
              </a:ext>
            </a:extLst>
          </p:cNvPr>
          <p:cNvCxnSpPr>
            <a:cxnSpLocks/>
          </p:cNvCxnSpPr>
          <p:nvPr/>
        </p:nvCxnSpPr>
        <p:spPr>
          <a:xfrm flipH="1">
            <a:off x="11196034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EC1FEAC-E580-9A63-740A-F3F6C245F430}"/>
              </a:ext>
            </a:extLst>
          </p:cNvPr>
          <p:cNvCxnSpPr>
            <a:cxnSpLocks/>
          </p:cNvCxnSpPr>
          <p:nvPr/>
        </p:nvCxnSpPr>
        <p:spPr>
          <a:xfrm flipH="1">
            <a:off x="11196034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3F9345A9-65E3-60D6-BAB3-6D74BBD00FCA}"/>
              </a:ext>
            </a:extLst>
          </p:cNvPr>
          <p:cNvCxnSpPr>
            <a:cxnSpLocks/>
          </p:cNvCxnSpPr>
          <p:nvPr/>
        </p:nvCxnSpPr>
        <p:spPr>
          <a:xfrm flipH="1">
            <a:off x="11178677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77DB69A5-CDDA-EE1B-A4F4-96C8CF2B75ED}"/>
              </a:ext>
            </a:extLst>
          </p:cNvPr>
          <p:cNvSpPr txBox="1"/>
          <p:nvPr/>
        </p:nvSpPr>
        <p:spPr>
          <a:xfrm>
            <a:off x="1704213" y="1121756"/>
            <a:ext cx="88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A propos du vaccin antigrippal, indiquez la (les) proposition(s) exactes : </a:t>
            </a:r>
            <a:endParaRPr lang="fr-FR" sz="2400" dirty="0">
              <a:solidFill>
                <a:schemeClr val="bg1"/>
              </a:solidFill>
              <a:latin typeface="Biome" panose="020B0604020202020204" pitchFamily="34" charset="0"/>
              <a:ea typeface="Heiti TC Medium" pitchFamily="2" charset="-128"/>
              <a:cs typeface="Biome" panose="020B060402020202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67C6B8-CC19-BA98-49F4-94C21188D81D}"/>
              </a:ext>
            </a:extLst>
          </p:cNvPr>
          <p:cNvSpPr txBox="1"/>
          <p:nvPr/>
        </p:nvSpPr>
        <p:spPr>
          <a:xfrm>
            <a:off x="1888600" y="2222502"/>
            <a:ext cx="8803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 : </a:t>
            </a:r>
            <a:r>
              <a:rPr lang="fr-FR" sz="2000" dirty="0">
                <a:latin typeface="Biome" panose="020B0503030204020804" pitchFamily="34" charset="0"/>
                <a:cs typeface="Biome" panose="020B0503030204020804" pitchFamily="34" charset="0"/>
              </a:rPr>
              <a:t>Il est réactualisé en fonction des souches de l’année précédente ainsi que des souches ayant circulé dans les 6 derniers mois dans l’hémisphère Sud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50203-FC54-5DF1-9E4F-A7E6D57AB130}"/>
              </a:ext>
            </a:extLst>
          </p:cNvPr>
          <p:cNvSpPr txBox="1"/>
          <p:nvPr/>
        </p:nvSpPr>
        <p:spPr>
          <a:xfrm>
            <a:off x="1757676" y="3466152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B :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Il est composé de </a:t>
            </a:r>
            <a:r>
              <a:rPr lang="fr-FR" sz="2000" u="sng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DEUX souches A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 (H1N1 + H3N2) et de deux souches B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84F3BE-14C2-A195-859C-DFBA232A913A}"/>
              </a:ext>
            </a:extLst>
          </p:cNvPr>
          <p:cNvSpPr txBox="1"/>
          <p:nvPr/>
        </p:nvSpPr>
        <p:spPr>
          <a:xfrm>
            <a:off x="1774780" y="4558901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C :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H1N1 et H3N2 sont des sous-types donc appartiennent </a:t>
            </a:r>
            <a:r>
              <a:rPr lang="fr-FR" sz="2000" u="sng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au type A</a:t>
            </a:r>
            <a:endParaRPr lang="fr-FR" sz="2000" u="sng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827F0-4785-4028-2F35-EAE9A482C891}"/>
              </a:ext>
            </a:extLst>
          </p:cNvPr>
          <p:cNvSpPr txBox="1"/>
          <p:nvPr/>
        </p:nvSpPr>
        <p:spPr>
          <a:xfrm>
            <a:off x="1774780" y="5647184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 :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Les médecins sentinelles </a:t>
            </a:r>
            <a:r>
              <a:rPr lang="fr-FR" sz="2000" u="sng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surveillent les épidémies grippales et déclarent les cas suspects</a:t>
            </a:r>
          </a:p>
        </p:txBody>
      </p:sp>
    </p:spTree>
    <p:extLst>
      <p:ext uri="{BB962C8B-B14F-4D97-AF65-F5344CB8AC3E}">
        <p14:creationId xmlns:p14="http://schemas.microsoft.com/office/powerpoint/2010/main" val="2788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F7ADF-9438-6417-1269-FD45A3287C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972828" y="318321"/>
            <a:ext cx="6246343" cy="62213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DF5ED-8A74-CF5D-8A70-A1F39BCF27ED}"/>
              </a:ext>
            </a:extLst>
          </p:cNvPr>
          <p:cNvSpPr/>
          <p:nvPr/>
        </p:nvSpPr>
        <p:spPr>
          <a:xfrm>
            <a:off x="1519828" y="989819"/>
            <a:ext cx="9172417" cy="1168757"/>
          </a:xfrm>
          <a:prstGeom prst="rect">
            <a:avLst/>
          </a:prstGeom>
          <a:solidFill>
            <a:srgbClr val="381192"/>
          </a:solidFill>
          <a:ln>
            <a:noFill/>
          </a:ln>
          <a:effectLst>
            <a:glow rad="139700">
              <a:schemeClr val="bg1">
                <a:alpha val="92349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5B49FEE2-F318-714C-9C25-5A4C589CF662}"/>
              </a:ext>
            </a:extLst>
          </p:cNvPr>
          <p:cNvSpPr/>
          <p:nvPr/>
        </p:nvSpPr>
        <p:spPr>
          <a:xfrm rot="16200000">
            <a:off x="516887" y="1163684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E39802A-7522-DBE6-662E-51C5998F57AE}"/>
              </a:ext>
            </a:extLst>
          </p:cNvPr>
          <p:cNvSpPr/>
          <p:nvPr/>
        </p:nvSpPr>
        <p:spPr>
          <a:xfrm rot="5400000">
            <a:off x="10526430" y="1163685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D110C1F-70A9-25F5-2997-97F198944E8F}"/>
              </a:ext>
            </a:extLst>
          </p:cNvPr>
          <p:cNvCxnSpPr>
            <a:cxnSpLocks/>
          </p:cNvCxnSpPr>
          <p:nvPr/>
        </p:nvCxnSpPr>
        <p:spPr>
          <a:xfrm flipH="1">
            <a:off x="0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FF105EA4-34D9-B3C8-6DDC-FDBF38B2F1E2}"/>
              </a:ext>
            </a:extLst>
          </p:cNvPr>
          <p:cNvCxnSpPr>
            <a:cxnSpLocks/>
          </p:cNvCxnSpPr>
          <p:nvPr/>
        </p:nvCxnSpPr>
        <p:spPr>
          <a:xfrm flipH="1">
            <a:off x="11367752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E2CA107-910E-C30B-9200-6F43B4AFA001}"/>
              </a:ext>
            </a:extLst>
          </p:cNvPr>
          <p:cNvSpPr/>
          <p:nvPr/>
        </p:nvSpPr>
        <p:spPr>
          <a:xfrm>
            <a:off x="1757677" y="226346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C3E31A-857A-28C5-0882-7B32D141099E}"/>
              </a:ext>
            </a:extLst>
          </p:cNvPr>
          <p:cNvSpPr/>
          <p:nvPr/>
        </p:nvSpPr>
        <p:spPr>
          <a:xfrm>
            <a:off x="1757677" y="335323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DCE59-0425-5204-22F0-1AFB6090E816}"/>
              </a:ext>
            </a:extLst>
          </p:cNvPr>
          <p:cNvSpPr/>
          <p:nvPr/>
        </p:nvSpPr>
        <p:spPr>
          <a:xfrm>
            <a:off x="1757677" y="444300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B689A-8C9A-6BC8-CA4B-A42C3DE912E4}"/>
              </a:ext>
            </a:extLst>
          </p:cNvPr>
          <p:cNvSpPr/>
          <p:nvPr/>
        </p:nvSpPr>
        <p:spPr>
          <a:xfrm>
            <a:off x="1757677" y="553277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78F9C6B-F707-0D92-972E-C43AEEC4903E}"/>
              </a:ext>
            </a:extLst>
          </p:cNvPr>
          <p:cNvSpPr/>
          <p:nvPr/>
        </p:nvSpPr>
        <p:spPr>
          <a:xfrm rot="16200000">
            <a:off x="820993" y="226414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053C9092-D11F-5D63-C62D-A27A1F6B278B}"/>
              </a:ext>
            </a:extLst>
          </p:cNvPr>
          <p:cNvSpPr/>
          <p:nvPr/>
        </p:nvSpPr>
        <p:spPr>
          <a:xfrm rot="16200000">
            <a:off x="820993" y="3353915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ABFB1D9-9D28-683A-A312-EA8E15E5A081}"/>
              </a:ext>
            </a:extLst>
          </p:cNvPr>
          <p:cNvSpPr/>
          <p:nvPr/>
        </p:nvSpPr>
        <p:spPr>
          <a:xfrm rot="16200000">
            <a:off x="820992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EA76FF43-8AC5-E723-F1C8-3F3DB5FEDEFF}"/>
              </a:ext>
            </a:extLst>
          </p:cNvPr>
          <p:cNvSpPr/>
          <p:nvPr/>
        </p:nvSpPr>
        <p:spPr>
          <a:xfrm rot="16200000">
            <a:off x="820991" y="5533449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DD8621F8-54F5-7A94-A0D8-79B4D69EC90E}"/>
              </a:ext>
            </a:extLst>
          </p:cNvPr>
          <p:cNvSpPr/>
          <p:nvPr/>
        </p:nvSpPr>
        <p:spPr>
          <a:xfrm rot="5400000">
            <a:off x="10453708" y="226414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148D3F7A-3596-D80D-8137-D978A31A46A0}"/>
              </a:ext>
            </a:extLst>
          </p:cNvPr>
          <p:cNvSpPr/>
          <p:nvPr/>
        </p:nvSpPr>
        <p:spPr>
          <a:xfrm rot="5400000">
            <a:off x="10453709" y="335391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E0B69718-B252-2010-1D24-844BBF0DF5CF}"/>
              </a:ext>
            </a:extLst>
          </p:cNvPr>
          <p:cNvSpPr/>
          <p:nvPr/>
        </p:nvSpPr>
        <p:spPr>
          <a:xfrm rot="5400000">
            <a:off x="10453708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CF417D14-C9A7-E5F4-F88B-33CF6C53D6C2}"/>
              </a:ext>
            </a:extLst>
          </p:cNvPr>
          <p:cNvSpPr/>
          <p:nvPr/>
        </p:nvSpPr>
        <p:spPr>
          <a:xfrm rot="5400000">
            <a:off x="10453708" y="553345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C5251EE-0BBD-B0A6-103B-D33B0EDEF327}"/>
              </a:ext>
            </a:extLst>
          </p:cNvPr>
          <p:cNvCxnSpPr>
            <a:cxnSpLocks/>
          </p:cNvCxnSpPr>
          <p:nvPr/>
        </p:nvCxnSpPr>
        <p:spPr>
          <a:xfrm flipH="1">
            <a:off x="0" y="2732146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19831CB-46A8-EC5B-143E-F565C8EB6D64}"/>
              </a:ext>
            </a:extLst>
          </p:cNvPr>
          <p:cNvCxnSpPr>
            <a:cxnSpLocks/>
          </p:cNvCxnSpPr>
          <p:nvPr/>
        </p:nvCxnSpPr>
        <p:spPr>
          <a:xfrm flipH="1" flipV="1">
            <a:off x="11222182" y="2731826"/>
            <a:ext cx="969818" cy="32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3701D56-3F41-F29E-94BA-3C16E66C9AF5}"/>
              </a:ext>
            </a:extLst>
          </p:cNvPr>
          <p:cNvCxnSpPr>
            <a:cxnSpLocks/>
          </p:cNvCxnSpPr>
          <p:nvPr/>
        </p:nvCxnSpPr>
        <p:spPr>
          <a:xfrm flipH="1">
            <a:off x="0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4EC11421-61A8-1333-7EE3-DDC5E321DF9B}"/>
              </a:ext>
            </a:extLst>
          </p:cNvPr>
          <p:cNvCxnSpPr>
            <a:cxnSpLocks/>
          </p:cNvCxnSpPr>
          <p:nvPr/>
        </p:nvCxnSpPr>
        <p:spPr>
          <a:xfrm flipH="1">
            <a:off x="0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EF79262F-71AB-E94E-7F02-90292F9B6C1A}"/>
              </a:ext>
            </a:extLst>
          </p:cNvPr>
          <p:cNvCxnSpPr>
            <a:cxnSpLocks/>
          </p:cNvCxnSpPr>
          <p:nvPr/>
        </p:nvCxnSpPr>
        <p:spPr>
          <a:xfrm flipH="1">
            <a:off x="0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F1BB85FF-5C94-9E09-95EE-F83888365C4F}"/>
              </a:ext>
            </a:extLst>
          </p:cNvPr>
          <p:cNvCxnSpPr>
            <a:cxnSpLocks/>
          </p:cNvCxnSpPr>
          <p:nvPr/>
        </p:nvCxnSpPr>
        <p:spPr>
          <a:xfrm flipH="1">
            <a:off x="11196034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EC1FEAC-E580-9A63-740A-F3F6C245F430}"/>
              </a:ext>
            </a:extLst>
          </p:cNvPr>
          <p:cNvCxnSpPr>
            <a:cxnSpLocks/>
          </p:cNvCxnSpPr>
          <p:nvPr/>
        </p:nvCxnSpPr>
        <p:spPr>
          <a:xfrm flipH="1">
            <a:off x="11196034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3F9345A9-65E3-60D6-BAB3-6D74BBD00FCA}"/>
              </a:ext>
            </a:extLst>
          </p:cNvPr>
          <p:cNvCxnSpPr>
            <a:cxnSpLocks/>
          </p:cNvCxnSpPr>
          <p:nvPr/>
        </p:nvCxnSpPr>
        <p:spPr>
          <a:xfrm flipH="1">
            <a:off x="11178677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77DB69A5-CDDA-EE1B-A4F4-96C8CF2B75ED}"/>
              </a:ext>
            </a:extLst>
          </p:cNvPr>
          <p:cNvSpPr txBox="1"/>
          <p:nvPr/>
        </p:nvSpPr>
        <p:spPr>
          <a:xfrm>
            <a:off x="1704213" y="1121756"/>
            <a:ext cx="88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A propos des virus influenza, indiquez la (les) proposition(s) exactes : </a:t>
            </a:r>
            <a:endParaRPr lang="fr-FR" sz="2400" dirty="0">
              <a:solidFill>
                <a:schemeClr val="bg1"/>
              </a:solidFill>
              <a:latin typeface="Biome" panose="020B0604020202020204" pitchFamily="34" charset="0"/>
              <a:ea typeface="Heiti TC Medium" pitchFamily="2" charset="-128"/>
              <a:cs typeface="Biome" panose="020B060402020202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67C6B8-CC19-BA98-49F4-94C21188D81D}"/>
              </a:ext>
            </a:extLst>
          </p:cNvPr>
          <p:cNvSpPr txBox="1"/>
          <p:nvPr/>
        </p:nvSpPr>
        <p:spPr>
          <a:xfrm>
            <a:off x="1888600" y="2377883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Les mutations ponctuelles sont responsables de l’introduction d’un nouveau variant dans la population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50203-FC54-5DF1-9E4F-A7E6D57AB130}"/>
              </a:ext>
            </a:extLst>
          </p:cNvPr>
          <p:cNvSpPr txBox="1"/>
          <p:nvPr/>
        </p:nvSpPr>
        <p:spPr>
          <a:xfrm>
            <a:off x="1888600" y="3467650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B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Ce nouveau variant échappe au système immunitaire de l’hôte et est responsable d’une pandémie grippale 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84F3BE-14C2-A195-859C-DFBA232A913A}"/>
              </a:ext>
            </a:extLst>
          </p:cNvPr>
          <p:cNvSpPr txBox="1"/>
          <p:nvPr/>
        </p:nvSpPr>
        <p:spPr>
          <a:xfrm>
            <a:off x="1888600" y="4405013"/>
            <a:ext cx="8803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C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Si les réassortiments génétiques impliquent les gènes de l’hémagglutinine et de la neuraminidase ils sont à l’origine d’une cassure antigénique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827F0-4785-4028-2F35-EAE9A482C891}"/>
              </a:ext>
            </a:extLst>
          </p:cNvPr>
          <p:cNvSpPr txBox="1"/>
          <p:nvPr/>
        </p:nvSpPr>
        <p:spPr>
          <a:xfrm>
            <a:off x="1888600" y="5617177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Les réassortiments génétiques ne touchent que les virus de </a:t>
            </a:r>
          </a:p>
          <a:p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type A </a:t>
            </a:r>
            <a:endParaRPr lang="fr-FR" sz="2000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655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F7ADF-9438-6417-1269-FD45A3287C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972828" y="318321"/>
            <a:ext cx="6246343" cy="62213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DF5ED-8A74-CF5D-8A70-A1F39BCF27ED}"/>
              </a:ext>
            </a:extLst>
          </p:cNvPr>
          <p:cNvSpPr/>
          <p:nvPr/>
        </p:nvSpPr>
        <p:spPr>
          <a:xfrm>
            <a:off x="1519828" y="989819"/>
            <a:ext cx="9172417" cy="1168757"/>
          </a:xfrm>
          <a:prstGeom prst="rect">
            <a:avLst/>
          </a:prstGeom>
          <a:solidFill>
            <a:srgbClr val="381192"/>
          </a:solidFill>
          <a:ln>
            <a:noFill/>
          </a:ln>
          <a:effectLst>
            <a:glow rad="139700">
              <a:schemeClr val="bg1">
                <a:alpha val="92349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5B49FEE2-F318-714C-9C25-5A4C589CF662}"/>
              </a:ext>
            </a:extLst>
          </p:cNvPr>
          <p:cNvSpPr/>
          <p:nvPr/>
        </p:nvSpPr>
        <p:spPr>
          <a:xfrm rot="16200000">
            <a:off x="516887" y="1163684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E39802A-7522-DBE6-662E-51C5998F57AE}"/>
              </a:ext>
            </a:extLst>
          </p:cNvPr>
          <p:cNvSpPr/>
          <p:nvPr/>
        </p:nvSpPr>
        <p:spPr>
          <a:xfrm rot="5400000">
            <a:off x="10526430" y="1163685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D110C1F-70A9-25F5-2997-97F198944E8F}"/>
              </a:ext>
            </a:extLst>
          </p:cNvPr>
          <p:cNvCxnSpPr>
            <a:cxnSpLocks/>
          </p:cNvCxnSpPr>
          <p:nvPr/>
        </p:nvCxnSpPr>
        <p:spPr>
          <a:xfrm flipH="1">
            <a:off x="0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FF105EA4-34D9-B3C8-6DDC-FDBF38B2F1E2}"/>
              </a:ext>
            </a:extLst>
          </p:cNvPr>
          <p:cNvCxnSpPr>
            <a:cxnSpLocks/>
          </p:cNvCxnSpPr>
          <p:nvPr/>
        </p:nvCxnSpPr>
        <p:spPr>
          <a:xfrm flipH="1">
            <a:off x="11367752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E2CA107-910E-C30B-9200-6F43B4AFA001}"/>
              </a:ext>
            </a:extLst>
          </p:cNvPr>
          <p:cNvSpPr/>
          <p:nvPr/>
        </p:nvSpPr>
        <p:spPr>
          <a:xfrm>
            <a:off x="1757677" y="226346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C3E31A-857A-28C5-0882-7B32D141099E}"/>
              </a:ext>
            </a:extLst>
          </p:cNvPr>
          <p:cNvSpPr/>
          <p:nvPr/>
        </p:nvSpPr>
        <p:spPr>
          <a:xfrm>
            <a:off x="1757677" y="335323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DCE59-0425-5204-22F0-1AFB6090E816}"/>
              </a:ext>
            </a:extLst>
          </p:cNvPr>
          <p:cNvSpPr/>
          <p:nvPr/>
        </p:nvSpPr>
        <p:spPr>
          <a:xfrm>
            <a:off x="1757677" y="444300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B689A-8C9A-6BC8-CA4B-A42C3DE912E4}"/>
              </a:ext>
            </a:extLst>
          </p:cNvPr>
          <p:cNvSpPr/>
          <p:nvPr/>
        </p:nvSpPr>
        <p:spPr>
          <a:xfrm>
            <a:off x="1757677" y="553277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78F9C6B-F707-0D92-972E-C43AEEC4903E}"/>
              </a:ext>
            </a:extLst>
          </p:cNvPr>
          <p:cNvSpPr/>
          <p:nvPr/>
        </p:nvSpPr>
        <p:spPr>
          <a:xfrm rot="16200000">
            <a:off x="820993" y="2264146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053C9092-D11F-5D63-C62D-A27A1F6B278B}"/>
              </a:ext>
            </a:extLst>
          </p:cNvPr>
          <p:cNvSpPr/>
          <p:nvPr/>
        </p:nvSpPr>
        <p:spPr>
          <a:xfrm rot="16200000">
            <a:off x="820993" y="3353915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ABFB1D9-9D28-683A-A312-EA8E15E5A081}"/>
              </a:ext>
            </a:extLst>
          </p:cNvPr>
          <p:cNvSpPr/>
          <p:nvPr/>
        </p:nvSpPr>
        <p:spPr>
          <a:xfrm rot="16200000">
            <a:off x="820992" y="4443683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EA76FF43-8AC5-E723-F1C8-3F3DB5FEDEFF}"/>
              </a:ext>
            </a:extLst>
          </p:cNvPr>
          <p:cNvSpPr/>
          <p:nvPr/>
        </p:nvSpPr>
        <p:spPr>
          <a:xfrm rot="16200000">
            <a:off x="820991" y="5533449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DD8621F8-54F5-7A94-A0D8-79B4D69EC90E}"/>
              </a:ext>
            </a:extLst>
          </p:cNvPr>
          <p:cNvSpPr/>
          <p:nvPr/>
        </p:nvSpPr>
        <p:spPr>
          <a:xfrm rot="5400000">
            <a:off x="10453708" y="2264140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148D3F7A-3596-D80D-8137-D978A31A46A0}"/>
              </a:ext>
            </a:extLst>
          </p:cNvPr>
          <p:cNvSpPr/>
          <p:nvPr/>
        </p:nvSpPr>
        <p:spPr>
          <a:xfrm rot="5400000">
            <a:off x="10453709" y="335391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E0B69718-B252-2010-1D24-844BBF0DF5CF}"/>
              </a:ext>
            </a:extLst>
          </p:cNvPr>
          <p:cNvSpPr/>
          <p:nvPr/>
        </p:nvSpPr>
        <p:spPr>
          <a:xfrm rot="5400000">
            <a:off x="10453708" y="4443683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CF417D14-C9A7-E5F4-F88B-33CF6C53D6C2}"/>
              </a:ext>
            </a:extLst>
          </p:cNvPr>
          <p:cNvSpPr/>
          <p:nvPr/>
        </p:nvSpPr>
        <p:spPr>
          <a:xfrm rot="5400000">
            <a:off x="10453708" y="5533450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C5251EE-0BBD-B0A6-103B-D33B0EDEF327}"/>
              </a:ext>
            </a:extLst>
          </p:cNvPr>
          <p:cNvCxnSpPr>
            <a:cxnSpLocks/>
          </p:cNvCxnSpPr>
          <p:nvPr/>
        </p:nvCxnSpPr>
        <p:spPr>
          <a:xfrm flipH="1">
            <a:off x="0" y="2732146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19831CB-46A8-EC5B-143E-F565C8EB6D64}"/>
              </a:ext>
            </a:extLst>
          </p:cNvPr>
          <p:cNvCxnSpPr>
            <a:cxnSpLocks/>
          </p:cNvCxnSpPr>
          <p:nvPr/>
        </p:nvCxnSpPr>
        <p:spPr>
          <a:xfrm flipH="1" flipV="1">
            <a:off x="11222182" y="2731826"/>
            <a:ext cx="969818" cy="32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3701D56-3F41-F29E-94BA-3C16E66C9AF5}"/>
              </a:ext>
            </a:extLst>
          </p:cNvPr>
          <p:cNvCxnSpPr>
            <a:cxnSpLocks/>
          </p:cNvCxnSpPr>
          <p:nvPr/>
        </p:nvCxnSpPr>
        <p:spPr>
          <a:xfrm flipH="1">
            <a:off x="0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4EC11421-61A8-1333-7EE3-DDC5E321DF9B}"/>
              </a:ext>
            </a:extLst>
          </p:cNvPr>
          <p:cNvCxnSpPr>
            <a:cxnSpLocks/>
          </p:cNvCxnSpPr>
          <p:nvPr/>
        </p:nvCxnSpPr>
        <p:spPr>
          <a:xfrm flipH="1">
            <a:off x="0" y="4911361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EF79262F-71AB-E94E-7F02-90292F9B6C1A}"/>
              </a:ext>
            </a:extLst>
          </p:cNvPr>
          <p:cNvCxnSpPr>
            <a:cxnSpLocks/>
          </p:cNvCxnSpPr>
          <p:nvPr/>
        </p:nvCxnSpPr>
        <p:spPr>
          <a:xfrm flipH="1">
            <a:off x="0" y="6001127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F1BB85FF-5C94-9E09-95EE-F83888365C4F}"/>
              </a:ext>
            </a:extLst>
          </p:cNvPr>
          <p:cNvCxnSpPr>
            <a:cxnSpLocks/>
          </p:cNvCxnSpPr>
          <p:nvPr/>
        </p:nvCxnSpPr>
        <p:spPr>
          <a:xfrm flipH="1">
            <a:off x="11196034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EC1FEAC-E580-9A63-740A-F3F6C245F430}"/>
              </a:ext>
            </a:extLst>
          </p:cNvPr>
          <p:cNvCxnSpPr>
            <a:cxnSpLocks/>
          </p:cNvCxnSpPr>
          <p:nvPr/>
        </p:nvCxnSpPr>
        <p:spPr>
          <a:xfrm flipH="1">
            <a:off x="11196034" y="4911361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3F9345A9-65E3-60D6-BAB3-6D74BBD00FCA}"/>
              </a:ext>
            </a:extLst>
          </p:cNvPr>
          <p:cNvCxnSpPr>
            <a:cxnSpLocks/>
          </p:cNvCxnSpPr>
          <p:nvPr/>
        </p:nvCxnSpPr>
        <p:spPr>
          <a:xfrm flipH="1">
            <a:off x="11187448" y="6001504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77DB69A5-CDDA-EE1B-A4F4-96C8CF2B75ED}"/>
              </a:ext>
            </a:extLst>
          </p:cNvPr>
          <p:cNvSpPr txBox="1"/>
          <p:nvPr/>
        </p:nvSpPr>
        <p:spPr>
          <a:xfrm>
            <a:off x="1704213" y="1121756"/>
            <a:ext cx="88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A propos des virus influenza, indiquez la (les) proposition(s) exactes : </a:t>
            </a:r>
            <a:endParaRPr lang="fr-FR" sz="2400" dirty="0">
              <a:solidFill>
                <a:schemeClr val="bg1"/>
              </a:solidFill>
              <a:latin typeface="Biome" panose="020B0604020202020204" pitchFamily="34" charset="0"/>
              <a:ea typeface="Heiti TC Medium" pitchFamily="2" charset="-128"/>
              <a:cs typeface="Biome" panose="020B060402020202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67C6B8-CC19-BA98-49F4-94C21188D81D}"/>
              </a:ext>
            </a:extLst>
          </p:cNvPr>
          <p:cNvSpPr txBox="1"/>
          <p:nvPr/>
        </p:nvSpPr>
        <p:spPr>
          <a:xfrm>
            <a:off x="1888600" y="2377883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 : </a:t>
            </a:r>
            <a:r>
              <a:rPr lang="fr-FR" sz="2000" dirty="0"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Les mutations ponctuelles sont responsables de l’introduction d’un nouveau variant dans la population</a:t>
            </a:r>
            <a:r>
              <a:rPr lang="fr-FR" sz="2000" dirty="0"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r>
              <a:rPr lang="fr-FR" sz="2000" dirty="0"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50203-FC54-5DF1-9E4F-A7E6D57AB130}"/>
              </a:ext>
            </a:extLst>
          </p:cNvPr>
          <p:cNvSpPr txBox="1"/>
          <p:nvPr/>
        </p:nvSpPr>
        <p:spPr>
          <a:xfrm>
            <a:off x="1888600" y="3319813"/>
            <a:ext cx="8803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B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Ce nouveau variant échappe au système immunitaire de l’hôte et est responsable d’une </a:t>
            </a:r>
            <a:r>
              <a:rPr lang="fr-FR" sz="2000" u="sng" dirty="0">
                <a:solidFill>
                  <a:schemeClr val="bg1"/>
                </a:solidFill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ÉPIDÉMIE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 grippale par diminution de l’immunité croisée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84F3BE-14C2-A195-859C-DFBA232A913A}"/>
              </a:ext>
            </a:extLst>
          </p:cNvPr>
          <p:cNvSpPr txBox="1"/>
          <p:nvPr/>
        </p:nvSpPr>
        <p:spPr>
          <a:xfrm>
            <a:off x="1888600" y="4405013"/>
            <a:ext cx="8803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C : </a:t>
            </a:r>
            <a:r>
              <a:rPr lang="fr-FR" sz="2000" dirty="0"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Si les réassortiments génétiques impliquent les gènes de l’hémagglutinine et de la neuraminidase ils sont à l’origine d’une cassure antigénique</a:t>
            </a:r>
            <a:r>
              <a:rPr lang="fr-FR" sz="2000" dirty="0"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r>
              <a:rPr lang="fr-FR" sz="2000" dirty="0"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endParaRPr lang="fr-FR" sz="2000" dirty="0"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827F0-4785-4028-2F35-EAE9A482C891}"/>
              </a:ext>
            </a:extLst>
          </p:cNvPr>
          <p:cNvSpPr txBox="1"/>
          <p:nvPr/>
        </p:nvSpPr>
        <p:spPr>
          <a:xfrm>
            <a:off x="1888600" y="5613436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 : </a:t>
            </a:r>
            <a:r>
              <a:rPr lang="fr-FR" sz="2000" dirty="0"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Les réassortiments génétiques ne touchent que les virus de </a:t>
            </a:r>
          </a:p>
          <a:p>
            <a:r>
              <a:rPr lang="fr-FR" sz="2000" dirty="0"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type A </a:t>
            </a:r>
            <a:endParaRPr lang="fr-FR" sz="2000" dirty="0"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296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F7ADF-9438-6417-1269-FD45A3287C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972828" y="318321"/>
            <a:ext cx="6246343" cy="62213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DF5ED-8A74-CF5D-8A70-A1F39BCF27ED}"/>
              </a:ext>
            </a:extLst>
          </p:cNvPr>
          <p:cNvSpPr/>
          <p:nvPr/>
        </p:nvSpPr>
        <p:spPr>
          <a:xfrm>
            <a:off x="1519828" y="989819"/>
            <a:ext cx="9172417" cy="1168757"/>
          </a:xfrm>
          <a:prstGeom prst="rect">
            <a:avLst/>
          </a:prstGeom>
          <a:solidFill>
            <a:srgbClr val="381192"/>
          </a:solidFill>
          <a:ln>
            <a:noFill/>
          </a:ln>
          <a:effectLst>
            <a:glow rad="139700">
              <a:schemeClr val="bg1">
                <a:alpha val="92349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5B49FEE2-F318-714C-9C25-5A4C589CF662}"/>
              </a:ext>
            </a:extLst>
          </p:cNvPr>
          <p:cNvSpPr/>
          <p:nvPr/>
        </p:nvSpPr>
        <p:spPr>
          <a:xfrm rot="16200000">
            <a:off x="516887" y="1163684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E39802A-7522-DBE6-662E-51C5998F57AE}"/>
              </a:ext>
            </a:extLst>
          </p:cNvPr>
          <p:cNvSpPr/>
          <p:nvPr/>
        </p:nvSpPr>
        <p:spPr>
          <a:xfrm rot="5400000">
            <a:off x="10526430" y="1163685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D110C1F-70A9-25F5-2997-97F198944E8F}"/>
              </a:ext>
            </a:extLst>
          </p:cNvPr>
          <p:cNvCxnSpPr>
            <a:cxnSpLocks/>
          </p:cNvCxnSpPr>
          <p:nvPr/>
        </p:nvCxnSpPr>
        <p:spPr>
          <a:xfrm flipH="1">
            <a:off x="0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FF105EA4-34D9-B3C8-6DDC-FDBF38B2F1E2}"/>
              </a:ext>
            </a:extLst>
          </p:cNvPr>
          <p:cNvCxnSpPr>
            <a:cxnSpLocks/>
          </p:cNvCxnSpPr>
          <p:nvPr/>
        </p:nvCxnSpPr>
        <p:spPr>
          <a:xfrm flipH="1">
            <a:off x="11367752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E2CA107-910E-C30B-9200-6F43B4AFA001}"/>
              </a:ext>
            </a:extLst>
          </p:cNvPr>
          <p:cNvSpPr/>
          <p:nvPr/>
        </p:nvSpPr>
        <p:spPr>
          <a:xfrm>
            <a:off x="1757677" y="226346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C3E31A-857A-28C5-0882-7B32D141099E}"/>
              </a:ext>
            </a:extLst>
          </p:cNvPr>
          <p:cNvSpPr/>
          <p:nvPr/>
        </p:nvSpPr>
        <p:spPr>
          <a:xfrm>
            <a:off x="1757677" y="335323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DCE59-0425-5204-22F0-1AFB6090E816}"/>
              </a:ext>
            </a:extLst>
          </p:cNvPr>
          <p:cNvSpPr/>
          <p:nvPr/>
        </p:nvSpPr>
        <p:spPr>
          <a:xfrm>
            <a:off x="1757677" y="444300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B689A-8C9A-6BC8-CA4B-A42C3DE912E4}"/>
              </a:ext>
            </a:extLst>
          </p:cNvPr>
          <p:cNvSpPr/>
          <p:nvPr/>
        </p:nvSpPr>
        <p:spPr>
          <a:xfrm>
            <a:off x="1757677" y="553277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78F9C6B-F707-0D92-972E-C43AEEC4903E}"/>
              </a:ext>
            </a:extLst>
          </p:cNvPr>
          <p:cNvSpPr/>
          <p:nvPr/>
        </p:nvSpPr>
        <p:spPr>
          <a:xfrm rot="16200000">
            <a:off x="820993" y="226414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053C9092-D11F-5D63-C62D-A27A1F6B278B}"/>
              </a:ext>
            </a:extLst>
          </p:cNvPr>
          <p:cNvSpPr/>
          <p:nvPr/>
        </p:nvSpPr>
        <p:spPr>
          <a:xfrm rot="16200000">
            <a:off x="820993" y="3353915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ABFB1D9-9D28-683A-A312-EA8E15E5A081}"/>
              </a:ext>
            </a:extLst>
          </p:cNvPr>
          <p:cNvSpPr/>
          <p:nvPr/>
        </p:nvSpPr>
        <p:spPr>
          <a:xfrm rot="16200000">
            <a:off x="820992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EA76FF43-8AC5-E723-F1C8-3F3DB5FEDEFF}"/>
              </a:ext>
            </a:extLst>
          </p:cNvPr>
          <p:cNvSpPr/>
          <p:nvPr/>
        </p:nvSpPr>
        <p:spPr>
          <a:xfrm rot="16200000">
            <a:off x="820991" y="5533449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DD8621F8-54F5-7A94-A0D8-79B4D69EC90E}"/>
              </a:ext>
            </a:extLst>
          </p:cNvPr>
          <p:cNvSpPr/>
          <p:nvPr/>
        </p:nvSpPr>
        <p:spPr>
          <a:xfrm rot="5400000">
            <a:off x="10453708" y="226414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148D3F7A-3596-D80D-8137-D978A31A46A0}"/>
              </a:ext>
            </a:extLst>
          </p:cNvPr>
          <p:cNvSpPr/>
          <p:nvPr/>
        </p:nvSpPr>
        <p:spPr>
          <a:xfrm rot="5400000">
            <a:off x="10453709" y="335391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E0B69718-B252-2010-1D24-844BBF0DF5CF}"/>
              </a:ext>
            </a:extLst>
          </p:cNvPr>
          <p:cNvSpPr/>
          <p:nvPr/>
        </p:nvSpPr>
        <p:spPr>
          <a:xfrm rot="5400000">
            <a:off x="10453708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CF417D14-C9A7-E5F4-F88B-33CF6C53D6C2}"/>
              </a:ext>
            </a:extLst>
          </p:cNvPr>
          <p:cNvSpPr/>
          <p:nvPr/>
        </p:nvSpPr>
        <p:spPr>
          <a:xfrm rot="5400000">
            <a:off x="10453708" y="553345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C5251EE-0BBD-B0A6-103B-D33B0EDEF327}"/>
              </a:ext>
            </a:extLst>
          </p:cNvPr>
          <p:cNvCxnSpPr>
            <a:cxnSpLocks/>
          </p:cNvCxnSpPr>
          <p:nvPr/>
        </p:nvCxnSpPr>
        <p:spPr>
          <a:xfrm flipH="1">
            <a:off x="0" y="2732146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19831CB-46A8-EC5B-143E-F565C8EB6D64}"/>
              </a:ext>
            </a:extLst>
          </p:cNvPr>
          <p:cNvCxnSpPr>
            <a:cxnSpLocks/>
          </p:cNvCxnSpPr>
          <p:nvPr/>
        </p:nvCxnSpPr>
        <p:spPr>
          <a:xfrm flipH="1" flipV="1">
            <a:off x="11222182" y="2731826"/>
            <a:ext cx="969818" cy="32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3701D56-3F41-F29E-94BA-3C16E66C9AF5}"/>
              </a:ext>
            </a:extLst>
          </p:cNvPr>
          <p:cNvCxnSpPr>
            <a:cxnSpLocks/>
          </p:cNvCxnSpPr>
          <p:nvPr/>
        </p:nvCxnSpPr>
        <p:spPr>
          <a:xfrm flipH="1">
            <a:off x="0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4EC11421-61A8-1333-7EE3-DDC5E321DF9B}"/>
              </a:ext>
            </a:extLst>
          </p:cNvPr>
          <p:cNvCxnSpPr>
            <a:cxnSpLocks/>
          </p:cNvCxnSpPr>
          <p:nvPr/>
        </p:nvCxnSpPr>
        <p:spPr>
          <a:xfrm flipH="1">
            <a:off x="0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EF79262F-71AB-E94E-7F02-90292F9B6C1A}"/>
              </a:ext>
            </a:extLst>
          </p:cNvPr>
          <p:cNvCxnSpPr>
            <a:cxnSpLocks/>
          </p:cNvCxnSpPr>
          <p:nvPr/>
        </p:nvCxnSpPr>
        <p:spPr>
          <a:xfrm flipH="1">
            <a:off x="0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F1BB85FF-5C94-9E09-95EE-F83888365C4F}"/>
              </a:ext>
            </a:extLst>
          </p:cNvPr>
          <p:cNvCxnSpPr>
            <a:cxnSpLocks/>
          </p:cNvCxnSpPr>
          <p:nvPr/>
        </p:nvCxnSpPr>
        <p:spPr>
          <a:xfrm flipH="1">
            <a:off x="11196034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EC1FEAC-E580-9A63-740A-F3F6C245F430}"/>
              </a:ext>
            </a:extLst>
          </p:cNvPr>
          <p:cNvCxnSpPr>
            <a:cxnSpLocks/>
          </p:cNvCxnSpPr>
          <p:nvPr/>
        </p:nvCxnSpPr>
        <p:spPr>
          <a:xfrm flipH="1">
            <a:off x="11196034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3F9345A9-65E3-60D6-BAB3-6D74BBD00FCA}"/>
              </a:ext>
            </a:extLst>
          </p:cNvPr>
          <p:cNvCxnSpPr>
            <a:cxnSpLocks/>
          </p:cNvCxnSpPr>
          <p:nvPr/>
        </p:nvCxnSpPr>
        <p:spPr>
          <a:xfrm flipH="1">
            <a:off x="11178677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77DB69A5-CDDA-EE1B-A4F4-96C8CF2B75ED}"/>
              </a:ext>
            </a:extLst>
          </p:cNvPr>
          <p:cNvSpPr txBox="1"/>
          <p:nvPr/>
        </p:nvSpPr>
        <p:spPr>
          <a:xfrm>
            <a:off x="1704213" y="1121756"/>
            <a:ext cx="88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A propos des virus influenza, indiquez la (les) proposition(s) exactes : </a:t>
            </a:r>
            <a:endParaRPr lang="fr-FR" sz="2400" dirty="0">
              <a:solidFill>
                <a:schemeClr val="bg1"/>
              </a:solidFill>
              <a:latin typeface="Biome" panose="020B0604020202020204" pitchFamily="34" charset="0"/>
              <a:ea typeface="Heiti TC Medium" pitchFamily="2" charset="-128"/>
              <a:cs typeface="Biome" panose="020B060402020202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67C6B8-CC19-BA98-49F4-94C21188D81D}"/>
              </a:ext>
            </a:extLst>
          </p:cNvPr>
          <p:cNvSpPr txBox="1"/>
          <p:nvPr/>
        </p:nvSpPr>
        <p:spPr>
          <a:xfrm>
            <a:off x="1737606" y="2534825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Les virus influenza de type A sont responsables de pandémies</a:t>
            </a:r>
            <a:endParaRPr lang="fr-FR" sz="2000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50203-FC54-5DF1-9E4F-A7E6D57AB130}"/>
              </a:ext>
            </a:extLst>
          </p:cNvPr>
          <p:cNvSpPr txBox="1"/>
          <p:nvPr/>
        </p:nvSpPr>
        <p:spPr>
          <a:xfrm>
            <a:off x="1757676" y="3621538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B :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 Les virus influenza de type B sont responsables de pandémies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84F3BE-14C2-A195-859C-DFBA232A913A}"/>
              </a:ext>
            </a:extLst>
          </p:cNvPr>
          <p:cNvSpPr txBox="1"/>
          <p:nvPr/>
        </p:nvSpPr>
        <p:spPr>
          <a:xfrm>
            <a:off x="1757676" y="4563713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C :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 Les virus influenza de types A et B sont responsables des épidémies de grippe saisonnières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827F0-4785-4028-2F35-EAE9A482C891}"/>
              </a:ext>
            </a:extLst>
          </p:cNvPr>
          <p:cNvSpPr txBox="1"/>
          <p:nvPr/>
        </p:nvSpPr>
        <p:spPr>
          <a:xfrm>
            <a:off x="1754019" y="5647184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 :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 Les virus influenza de types B et C sont responsables des épidémies de grippe saisonnières</a:t>
            </a:r>
            <a:endParaRPr lang="fr-FR" sz="2000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18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F7ADF-9438-6417-1269-FD45A3287C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972828" y="318321"/>
            <a:ext cx="6246343" cy="62213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DF5ED-8A74-CF5D-8A70-A1F39BCF27ED}"/>
              </a:ext>
            </a:extLst>
          </p:cNvPr>
          <p:cNvSpPr/>
          <p:nvPr/>
        </p:nvSpPr>
        <p:spPr>
          <a:xfrm>
            <a:off x="1519828" y="989819"/>
            <a:ext cx="9172417" cy="1168757"/>
          </a:xfrm>
          <a:prstGeom prst="rect">
            <a:avLst/>
          </a:prstGeom>
          <a:solidFill>
            <a:srgbClr val="381192"/>
          </a:solidFill>
          <a:ln>
            <a:noFill/>
          </a:ln>
          <a:effectLst>
            <a:glow rad="139700">
              <a:schemeClr val="bg1">
                <a:alpha val="92349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5B49FEE2-F318-714C-9C25-5A4C589CF662}"/>
              </a:ext>
            </a:extLst>
          </p:cNvPr>
          <p:cNvSpPr/>
          <p:nvPr/>
        </p:nvSpPr>
        <p:spPr>
          <a:xfrm rot="16200000">
            <a:off x="516887" y="1163684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E39802A-7522-DBE6-662E-51C5998F57AE}"/>
              </a:ext>
            </a:extLst>
          </p:cNvPr>
          <p:cNvSpPr/>
          <p:nvPr/>
        </p:nvSpPr>
        <p:spPr>
          <a:xfrm rot="5400000">
            <a:off x="10526430" y="1163685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D110C1F-70A9-25F5-2997-97F198944E8F}"/>
              </a:ext>
            </a:extLst>
          </p:cNvPr>
          <p:cNvCxnSpPr>
            <a:cxnSpLocks/>
          </p:cNvCxnSpPr>
          <p:nvPr/>
        </p:nvCxnSpPr>
        <p:spPr>
          <a:xfrm flipH="1">
            <a:off x="0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FF105EA4-34D9-B3C8-6DDC-FDBF38B2F1E2}"/>
              </a:ext>
            </a:extLst>
          </p:cNvPr>
          <p:cNvCxnSpPr>
            <a:cxnSpLocks/>
          </p:cNvCxnSpPr>
          <p:nvPr/>
        </p:nvCxnSpPr>
        <p:spPr>
          <a:xfrm flipH="1">
            <a:off x="11367752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E2CA107-910E-C30B-9200-6F43B4AFA001}"/>
              </a:ext>
            </a:extLst>
          </p:cNvPr>
          <p:cNvSpPr/>
          <p:nvPr/>
        </p:nvSpPr>
        <p:spPr>
          <a:xfrm>
            <a:off x="1757677" y="226346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C3E31A-857A-28C5-0882-7B32D141099E}"/>
              </a:ext>
            </a:extLst>
          </p:cNvPr>
          <p:cNvSpPr/>
          <p:nvPr/>
        </p:nvSpPr>
        <p:spPr>
          <a:xfrm>
            <a:off x="1757677" y="335323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DCE59-0425-5204-22F0-1AFB6090E816}"/>
              </a:ext>
            </a:extLst>
          </p:cNvPr>
          <p:cNvSpPr/>
          <p:nvPr/>
        </p:nvSpPr>
        <p:spPr>
          <a:xfrm>
            <a:off x="1757677" y="444300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B689A-8C9A-6BC8-CA4B-A42C3DE912E4}"/>
              </a:ext>
            </a:extLst>
          </p:cNvPr>
          <p:cNvSpPr/>
          <p:nvPr/>
        </p:nvSpPr>
        <p:spPr>
          <a:xfrm>
            <a:off x="1757677" y="553277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78F9C6B-F707-0D92-972E-C43AEEC4903E}"/>
              </a:ext>
            </a:extLst>
          </p:cNvPr>
          <p:cNvSpPr/>
          <p:nvPr/>
        </p:nvSpPr>
        <p:spPr>
          <a:xfrm rot="16200000">
            <a:off x="820993" y="2264146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053C9092-D11F-5D63-C62D-A27A1F6B278B}"/>
              </a:ext>
            </a:extLst>
          </p:cNvPr>
          <p:cNvSpPr/>
          <p:nvPr/>
        </p:nvSpPr>
        <p:spPr>
          <a:xfrm rot="16200000">
            <a:off x="820993" y="3353915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ABFB1D9-9D28-683A-A312-EA8E15E5A081}"/>
              </a:ext>
            </a:extLst>
          </p:cNvPr>
          <p:cNvSpPr/>
          <p:nvPr/>
        </p:nvSpPr>
        <p:spPr>
          <a:xfrm rot="16200000">
            <a:off x="820992" y="4443683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EA76FF43-8AC5-E723-F1C8-3F3DB5FEDEFF}"/>
              </a:ext>
            </a:extLst>
          </p:cNvPr>
          <p:cNvSpPr/>
          <p:nvPr/>
        </p:nvSpPr>
        <p:spPr>
          <a:xfrm rot="16200000">
            <a:off x="820991" y="5533449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DD8621F8-54F5-7A94-A0D8-79B4D69EC90E}"/>
              </a:ext>
            </a:extLst>
          </p:cNvPr>
          <p:cNvSpPr/>
          <p:nvPr/>
        </p:nvSpPr>
        <p:spPr>
          <a:xfrm rot="5400000">
            <a:off x="10453708" y="2264140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148D3F7A-3596-D80D-8137-D978A31A46A0}"/>
              </a:ext>
            </a:extLst>
          </p:cNvPr>
          <p:cNvSpPr/>
          <p:nvPr/>
        </p:nvSpPr>
        <p:spPr>
          <a:xfrm rot="5400000">
            <a:off x="10453709" y="335391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E0B69718-B252-2010-1D24-844BBF0DF5CF}"/>
              </a:ext>
            </a:extLst>
          </p:cNvPr>
          <p:cNvSpPr/>
          <p:nvPr/>
        </p:nvSpPr>
        <p:spPr>
          <a:xfrm rot="5400000">
            <a:off x="10453708" y="4443683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CF417D14-C9A7-E5F4-F88B-33CF6C53D6C2}"/>
              </a:ext>
            </a:extLst>
          </p:cNvPr>
          <p:cNvSpPr/>
          <p:nvPr/>
        </p:nvSpPr>
        <p:spPr>
          <a:xfrm rot="5400000">
            <a:off x="10453708" y="553345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C5251EE-0BBD-B0A6-103B-D33B0EDEF327}"/>
              </a:ext>
            </a:extLst>
          </p:cNvPr>
          <p:cNvCxnSpPr>
            <a:cxnSpLocks/>
          </p:cNvCxnSpPr>
          <p:nvPr/>
        </p:nvCxnSpPr>
        <p:spPr>
          <a:xfrm flipH="1">
            <a:off x="0" y="2732146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19831CB-46A8-EC5B-143E-F565C8EB6D64}"/>
              </a:ext>
            </a:extLst>
          </p:cNvPr>
          <p:cNvCxnSpPr>
            <a:cxnSpLocks/>
          </p:cNvCxnSpPr>
          <p:nvPr/>
        </p:nvCxnSpPr>
        <p:spPr>
          <a:xfrm flipH="1" flipV="1">
            <a:off x="11222182" y="2731826"/>
            <a:ext cx="969818" cy="32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3701D56-3F41-F29E-94BA-3C16E66C9AF5}"/>
              </a:ext>
            </a:extLst>
          </p:cNvPr>
          <p:cNvCxnSpPr>
            <a:cxnSpLocks/>
          </p:cNvCxnSpPr>
          <p:nvPr/>
        </p:nvCxnSpPr>
        <p:spPr>
          <a:xfrm flipH="1">
            <a:off x="0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4EC11421-61A8-1333-7EE3-DDC5E321DF9B}"/>
              </a:ext>
            </a:extLst>
          </p:cNvPr>
          <p:cNvCxnSpPr>
            <a:cxnSpLocks/>
          </p:cNvCxnSpPr>
          <p:nvPr/>
        </p:nvCxnSpPr>
        <p:spPr>
          <a:xfrm flipH="1">
            <a:off x="0" y="4911361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EF79262F-71AB-E94E-7F02-90292F9B6C1A}"/>
              </a:ext>
            </a:extLst>
          </p:cNvPr>
          <p:cNvCxnSpPr>
            <a:cxnSpLocks/>
          </p:cNvCxnSpPr>
          <p:nvPr/>
        </p:nvCxnSpPr>
        <p:spPr>
          <a:xfrm flipH="1">
            <a:off x="0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F1BB85FF-5C94-9E09-95EE-F83888365C4F}"/>
              </a:ext>
            </a:extLst>
          </p:cNvPr>
          <p:cNvCxnSpPr>
            <a:cxnSpLocks/>
          </p:cNvCxnSpPr>
          <p:nvPr/>
        </p:nvCxnSpPr>
        <p:spPr>
          <a:xfrm flipH="1">
            <a:off x="11196034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EC1FEAC-E580-9A63-740A-F3F6C245F430}"/>
              </a:ext>
            </a:extLst>
          </p:cNvPr>
          <p:cNvCxnSpPr>
            <a:cxnSpLocks/>
          </p:cNvCxnSpPr>
          <p:nvPr/>
        </p:nvCxnSpPr>
        <p:spPr>
          <a:xfrm flipH="1">
            <a:off x="11196034" y="4911361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3F9345A9-65E3-60D6-BAB3-6D74BBD00FCA}"/>
              </a:ext>
            </a:extLst>
          </p:cNvPr>
          <p:cNvCxnSpPr>
            <a:cxnSpLocks/>
          </p:cNvCxnSpPr>
          <p:nvPr/>
        </p:nvCxnSpPr>
        <p:spPr>
          <a:xfrm flipH="1">
            <a:off x="11178677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77DB69A5-CDDA-EE1B-A4F4-96C8CF2B75ED}"/>
              </a:ext>
            </a:extLst>
          </p:cNvPr>
          <p:cNvSpPr txBox="1"/>
          <p:nvPr/>
        </p:nvSpPr>
        <p:spPr>
          <a:xfrm>
            <a:off x="1704213" y="1121756"/>
            <a:ext cx="88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A propos des virus influenza, indiquez la (les) proposition(s) exactes : </a:t>
            </a:r>
            <a:endParaRPr lang="fr-FR" sz="2400" dirty="0">
              <a:solidFill>
                <a:schemeClr val="bg1"/>
              </a:solidFill>
              <a:latin typeface="Biome" panose="020B0604020202020204" pitchFamily="34" charset="0"/>
              <a:ea typeface="Heiti TC Medium" pitchFamily="2" charset="-128"/>
              <a:cs typeface="Biome" panose="020B060402020202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67C6B8-CC19-BA98-49F4-94C21188D81D}"/>
              </a:ext>
            </a:extLst>
          </p:cNvPr>
          <p:cNvSpPr txBox="1"/>
          <p:nvPr/>
        </p:nvSpPr>
        <p:spPr>
          <a:xfrm>
            <a:off x="1737606" y="2534825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 : </a:t>
            </a:r>
            <a:r>
              <a:rPr lang="fr-FR" sz="2000" dirty="0"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Les virus influenza de type A sont responsables de pandémies</a:t>
            </a:r>
            <a:endParaRPr lang="fr-FR" sz="2000" dirty="0"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50203-FC54-5DF1-9E4F-A7E6D57AB130}"/>
              </a:ext>
            </a:extLst>
          </p:cNvPr>
          <p:cNvSpPr txBox="1"/>
          <p:nvPr/>
        </p:nvSpPr>
        <p:spPr>
          <a:xfrm>
            <a:off x="1757676" y="3621538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B :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 Voir A 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84F3BE-14C2-A195-859C-DFBA232A913A}"/>
              </a:ext>
            </a:extLst>
          </p:cNvPr>
          <p:cNvSpPr txBox="1"/>
          <p:nvPr/>
        </p:nvSpPr>
        <p:spPr>
          <a:xfrm>
            <a:off x="1757676" y="4563713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C :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 </a:t>
            </a:r>
            <a:r>
              <a:rPr lang="fr-FR" sz="2000" dirty="0"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Les virus influenza de types A et B sont responsables des épidémies de grippe saisonnières</a:t>
            </a:r>
            <a:endParaRPr lang="fr-FR" sz="2000" dirty="0"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827F0-4785-4028-2F35-EAE9A482C891}"/>
              </a:ext>
            </a:extLst>
          </p:cNvPr>
          <p:cNvSpPr txBox="1"/>
          <p:nvPr/>
        </p:nvSpPr>
        <p:spPr>
          <a:xfrm>
            <a:off x="1704213" y="5647184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 :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 Les virus influenza de type C sont responsables des </a:t>
            </a:r>
            <a:r>
              <a:rPr lang="fr-FR" sz="2000" u="sng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RHINITES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 (pas des grippes)</a:t>
            </a:r>
            <a:endParaRPr lang="fr-FR" sz="2000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565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F7ADF-9438-6417-1269-FD45A3287C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972828" y="318321"/>
            <a:ext cx="6246343" cy="62213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DF5ED-8A74-CF5D-8A70-A1F39BCF27ED}"/>
              </a:ext>
            </a:extLst>
          </p:cNvPr>
          <p:cNvSpPr/>
          <p:nvPr/>
        </p:nvSpPr>
        <p:spPr>
          <a:xfrm>
            <a:off x="1519828" y="989819"/>
            <a:ext cx="9172417" cy="1168757"/>
          </a:xfrm>
          <a:prstGeom prst="rect">
            <a:avLst/>
          </a:prstGeom>
          <a:solidFill>
            <a:srgbClr val="381192"/>
          </a:solidFill>
          <a:ln>
            <a:noFill/>
          </a:ln>
          <a:effectLst>
            <a:glow rad="139700">
              <a:schemeClr val="bg1">
                <a:alpha val="92349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5B49FEE2-F318-714C-9C25-5A4C589CF662}"/>
              </a:ext>
            </a:extLst>
          </p:cNvPr>
          <p:cNvSpPr/>
          <p:nvPr/>
        </p:nvSpPr>
        <p:spPr>
          <a:xfrm rot="16200000">
            <a:off x="516887" y="1163684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E39802A-7522-DBE6-662E-51C5998F57AE}"/>
              </a:ext>
            </a:extLst>
          </p:cNvPr>
          <p:cNvSpPr/>
          <p:nvPr/>
        </p:nvSpPr>
        <p:spPr>
          <a:xfrm rot="5400000">
            <a:off x="10526430" y="1163685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D110C1F-70A9-25F5-2997-97F198944E8F}"/>
              </a:ext>
            </a:extLst>
          </p:cNvPr>
          <p:cNvCxnSpPr>
            <a:cxnSpLocks/>
          </p:cNvCxnSpPr>
          <p:nvPr/>
        </p:nvCxnSpPr>
        <p:spPr>
          <a:xfrm flipH="1">
            <a:off x="0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FF105EA4-34D9-B3C8-6DDC-FDBF38B2F1E2}"/>
              </a:ext>
            </a:extLst>
          </p:cNvPr>
          <p:cNvCxnSpPr>
            <a:cxnSpLocks/>
          </p:cNvCxnSpPr>
          <p:nvPr/>
        </p:nvCxnSpPr>
        <p:spPr>
          <a:xfrm flipH="1">
            <a:off x="11367752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E2CA107-910E-C30B-9200-6F43B4AFA001}"/>
              </a:ext>
            </a:extLst>
          </p:cNvPr>
          <p:cNvSpPr/>
          <p:nvPr/>
        </p:nvSpPr>
        <p:spPr>
          <a:xfrm>
            <a:off x="1757677" y="226346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C3E31A-857A-28C5-0882-7B32D141099E}"/>
              </a:ext>
            </a:extLst>
          </p:cNvPr>
          <p:cNvSpPr/>
          <p:nvPr/>
        </p:nvSpPr>
        <p:spPr>
          <a:xfrm>
            <a:off x="1757677" y="335323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DCE59-0425-5204-22F0-1AFB6090E816}"/>
              </a:ext>
            </a:extLst>
          </p:cNvPr>
          <p:cNvSpPr/>
          <p:nvPr/>
        </p:nvSpPr>
        <p:spPr>
          <a:xfrm>
            <a:off x="1757677" y="444300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B689A-8C9A-6BC8-CA4B-A42C3DE912E4}"/>
              </a:ext>
            </a:extLst>
          </p:cNvPr>
          <p:cNvSpPr/>
          <p:nvPr/>
        </p:nvSpPr>
        <p:spPr>
          <a:xfrm>
            <a:off x="1757677" y="553277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78F9C6B-F707-0D92-972E-C43AEEC4903E}"/>
              </a:ext>
            </a:extLst>
          </p:cNvPr>
          <p:cNvSpPr/>
          <p:nvPr/>
        </p:nvSpPr>
        <p:spPr>
          <a:xfrm rot="16200000">
            <a:off x="820993" y="226414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053C9092-D11F-5D63-C62D-A27A1F6B278B}"/>
              </a:ext>
            </a:extLst>
          </p:cNvPr>
          <p:cNvSpPr/>
          <p:nvPr/>
        </p:nvSpPr>
        <p:spPr>
          <a:xfrm rot="16200000">
            <a:off x="820993" y="3353915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ABFB1D9-9D28-683A-A312-EA8E15E5A081}"/>
              </a:ext>
            </a:extLst>
          </p:cNvPr>
          <p:cNvSpPr/>
          <p:nvPr/>
        </p:nvSpPr>
        <p:spPr>
          <a:xfrm rot="16200000">
            <a:off x="820992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EA76FF43-8AC5-E723-F1C8-3F3DB5FEDEFF}"/>
              </a:ext>
            </a:extLst>
          </p:cNvPr>
          <p:cNvSpPr/>
          <p:nvPr/>
        </p:nvSpPr>
        <p:spPr>
          <a:xfrm rot="16200000">
            <a:off x="820991" y="5533449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DD8621F8-54F5-7A94-A0D8-79B4D69EC90E}"/>
              </a:ext>
            </a:extLst>
          </p:cNvPr>
          <p:cNvSpPr/>
          <p:nvPr/>
        </p:nvSpPr>
        <p:spPr>
          <a:xfrm rot="5400000">
            <a:off x="10453708" y="226414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148D3F7A-3596-D80D-8137-D978A31A46A0}"/>
              </a:ext>
            </a:extLst>
          </p:cNvPr>
          <p:cNvSpPr/>
          <p:nvPr/>
        </p:nvSpPr>
        <p:spPr>
          <a:xfrm rot="5400000">
            <a:off x="10453709" y="335391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E0B69718-B252-2010-1D24-844BBF0DF5CF}"/>
              </a:ext>
            </a:extLst>
          </p:cNvPr>
          <p:cNvSpPr/>
          <p:nvPr/>
        </p:nvSpPr>
        <p:spPr>
          <a:xfrm rot="5400000">
            <a:off x="10453708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CF417D14-C9A7-E5F4-F88B-33CF6C53D6C2}"/>
              </a:ext>
            </a:extLst>
          </p:cNvPr>
          <p:cNvSpPr/>
          <p:nvPr/>
        </p:nvSpPr>
        <p:spPr>
          <a:xfrm rot="5400000">
            <a:off x="10453708" y="553345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C5251EE-0BBD-B0A6-103B-D33B0EDEF327}"/>
              </a:ext>
            </a:extLst>
          </p:cNvPr>
          <p:cNvCxnSpPr>
            <a:cxnSpLocks/>
          </p:cNvCxnSpPr>
          <p:nvPr/>
        </p:nvCxnSpPr>
        <p:spPr>
          <a:xfrm flipH="1">
            <a:off x="0" y="2732146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19831CB-46A8-EC5B-143E-F565C8EB6D64}"/>
              </a:ext>
            </a:extLst>
          </p:cNvPr>
          <p:cNvCxnSpPr>
            <a:cxnSpLocks/>
          </p:cNvCxnSpPr>
          <p:nvPr/>
        </p:nvCxnSpPr>
        <p:spPr>
          <a:xfrm flipH="1" flipV="1">
            <a:off x="11222182" y="2731826"/>
            <a:ext cx="969818" cy="32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3701D56-3F41-F29E-94BA-3C16E66C9AF5}"/>
              </a:ext>
            </a:extLst>
          </p:cNvPr>
          <p:cNvCxnSpPr>
            <a:cxnSpLocks/>
          </p:cNvCxnSpPr>
          <p:nvPr/>
        </p:nvCxnSpPr>
        <p:spPr>
          <a:xfrm flipH="1">
            <a:off x="0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4EC11421-61A8-1333-7EE3-DDC5E321DF9B}"/>
              </a:ext>
            </a:extLst>
          </p:cNvPr>
          <p:cNvCxnSpPr>
            <a:cxnSpLocks/>
          </p:cNvCxnSpPr>
          <p:nvPr/>
        </p:nvCxnSpPr>
        <p:spPr>
          <a:xfrm flipH="1">
            <a:off x="0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EF79262F-71AB-E94E-7F02-90292F9B6C1A}"/>
              </a:ext>
            </a:extLst>
          </p:cNvPr>
          <p:cNvCxnSpPr>
            <a:cxnSpLocks/>
          </p:cNvCxnSpPr>
          <p:nvPr/>
        </p:nvCxnSpPr>
        <p:spPr>
          <a:xfrm flipH="1">
            <a:off x="0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F1BB85FF-5C94-9E09-95EE-F83888365C4F}"/>
              </a:ext>
            </a:extLst>
          </p:cNvPr>
          <p:cNvCxnSpPr>
            <a:cxnSpLocks/>
          </p:cNvCxnSpPr>
          <p:nvPr/>
        </p:nvCxnSpPr>
        <p:spPr>
          <a:xfrm flipH="1">
            <a:off x="11196034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EC1FEAC-E580-9A63-740A-F3F6C245F430}"/>
              </a:ext>
            </a:extLst>
          </p:cNvPr>
          <p:cNvCxnSpPr>
            <a:cxnSpLocks/>
          </p:cNvCxnSpPr>
          <p:nvPr/>
        </p:nvCxnSpPr>
        <p:spPr>
          <a:xfrm flipH="1">
            <a:off x="11196034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3F9345A9-65E3-60D6-BAB3-6D74BBD00FCA}"/>
              </a:ext>
            </a:extLst>
          </p:cNvPr>
          <p:cNvCxnSpPr>
            <a:cxnSpLocks/>
          </p:cNvCxnSpPr>
          <p:nvPr/>
        </p:nvCxnSpPr>
        <p:spPr>
          <a:xfrm flipH="1">
            <a:off x="11178677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77DB69A5-CDDA-EE1B-A4F4-96C8CF2B75ED}"/>
              </a:ext>
            </a:extLst>
          </p:cNvPr>
          <p:cNvSpPr txBox="1"/>
          <p:nvPr/>
        </p:nvSpPr>
        <p:spPr>
          <a:xfrm>
            <a:off x="1704213" y="1121756"/>
            <a:ext cx="88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A propos de la variabilité des virus grippaux, indiquez la (les) proposition(s) exactes : </a:t>
            </a:r>
            <a:endParaRPr lang="fr-FR" sz="2400" dirty="0">
              <a:solidFill>
                <a:schemeClr val="bg1"/>
              </a:solidFill>
              <a:latin typeface="Biome" panose="020B0604020202020204" pitchFamily="34" charset="0"/>
              <a:ea typeface="Heiti TC Medium" pitchFamily="2" charset="-128"/>
              <a:cs typeface="Biome" panose="020B060402020202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67C6B8-CC19-BA98-49F4-94C21188D81D}"/>
              </a:ext>
            </a:extLst>
          </p:cNvPr>
          <p:cNvSpPr txBox="1"/>
          <p:nvPr/>
        </p:nvSpPr>
        <p:spPr>
          <a:xfrm>
            <a:off x="1704213" y="2376390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Les variations mineures sont de véritables modifications génétiques</a:t>
            </a:r>
            <a:endParaRPr lang="fr-FR" sz="2000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50203-FC54-5DF1-9E4F-A7E6D57AB130}"/>
              </a:ext>
            </a:extLst>
          </p:cNvPr>
          <p:cNvSpPr txBox="1"/>
          <p:nvPr/>
        </p:nvSpPr>
        <p:spPr>
          <a:xfrm>
            <a:off x="1757676" y="3621538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B :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 Les variations majeures concernent les virus de type A, B et C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84F3BE-14C2-A195-859C-DFBA232A913A}"/>
              </a:ext>
            </a:extLst>
          </p:cNvPr>
          <p:cNvSpPr txBox="1"/>
          <p:nvPr/>
        </p:nvSpPr>
        <p:spPr>
          <a:xfrm>
            <a:off x="1757676" y="4563713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C :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 Les variations mineures aboutissent à des cassures antigéniques qui vont légèrement modifier les protéines de l’enveloppe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827F0-4785-4028-2F35-EAE9A482C891}"/>
              </a:ext>
            </a:extLst>
          </p:cNvPr>
          <p:cNvSpPr txBox="1"/>
          <p:nvPr/>
        </p:nvSpPr>
        <p:spPr>
          <a:xfrm>
            <a:off x="1704213" y="5801072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 :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 Les variations mineures sont dues à l’ADN polymérase</a:t>
            </a:r>
            <a:endParaRPr lang="fr-FR" sz="2000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453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F7ADF-9438-6417-1269-FD45A3287C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972828" y="318321"/>
            <a:ext cx="6246343" cy="62213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DF5ED-8A74-CF5D-8A70-A1F39BCF27ED}"/>
              </a:ext>
            </a:extLst>
          </p:cNvPr>
          <p:cNvSpPr/>
          <p:nvPr/>
        </p:nvSpPr>
        <p:spPr>
          <a:xfrm>
            <a:off x="1519828" y="989819"/>
            <a:ext cx="9172417" cy="1168757"/>
          </a:xfrm>
          <a:prstGeom prst="rect">
            <a:avLst/>
          </a:prstGeom>
          <a:solidFill>
            <a:srgbClr val="381192"/>
          </a:solidFill>
          <a:ln>
            <a:noFill/>
          </a:ln>
          <a:effectLst>
            <a:glow rad="139700">
              <a:schemeClr val="bg1">
                <a:alpha val="92349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5B49FEE2-F318-714C-9C25-5A4C589CF662}"/>
              </a:ext>
            </a:extLst>
          </p:cNvPr>
          <p:cNvSpPr/>
          <p:nvPr/>
        </p:nvSpPr>
        <p:spPr>
          <a:xfrm rot="16200000">
            <a:off x="516887" y="1163684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E39802A-7522-DBE6-662E-51C5998F57AE}"/>
              </a:ext>
            </a:extLst>
          </p:cNvPr>
          <p:cNvSpPr/>
          <p:nvPr/>
        </p:nvSpPr>
        <p:spPr>
          <a:xfrm rot="5400000">
            <a:off x="10526430" y="1163685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D110C1F-70A9-25F5-2997-97F198944E8F}"/>
              </a:ext>
            </a:extLst>
          </p:cNvPr>
          <p:cNvCxnSpPr>
            <a:cxnSpLocks/>
          </p:cNvCxnSpPr>
          <p:nvPr/>
        </p:nvCxnSpPr>
        <p:spPr>
          <a:xfrm flipH="1">
            <a:off x="0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FF105EA4-34D9-B3C8-6DDC-FDBF38B2F1E2}"/>
              </a:ext>
            </a:extLst>
          </p:cNvPr>
          <p:cNvCxnSpPr>
            <a:cxnSpLocks/>
          </p:cNvCxnSpPr>
          <p:nvPr/>
        </p:nvCxnSpPr>
        <p:spPr>
          <a:xfrm flipH="1">
            <a:off x="11367752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E2CA107-910E-C30B-9200-6F43B4AFA001}"/>
              </a:ext>
            </a:extLst>
          </p:cNvPr>
          <p:cNvSpPr/>
          <p:nvPr/>
        </p:nvSpPr>
        <p:spPr>
          <a:xfrm>
            <a:off x="1757677" y="226346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C3E31A-857A-28C5-0882-7B32D141099E}"/>
              </a:ext>
            </a:extLst>
          </p:cNvPr>
          <p:cNvSpPr/>
          <p:nvPr/>
        </p:nvSpPr>
        <p:spPr>
          <a:xfrm>
            <a:off x="1757677" y="335323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DCE59-0425-5204-22F0-1AFB6090E816}"/>
              </a:ext>
            </a:extLst>
          </p:cNvPr>
          <p:cNvSpPr/>
          <p:nvPr/>
        </p:nvSpPr>
        <p:spPr>
          <a:xfrm>
            <a:off x="1757677" y="444300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B689A-8C9A-6BC8-CA4B-A42C3DE912E4}"/>
              </a:ext>
            </a:extLst>
          </p:cNvPr>
          <p:cNvSpPr/>
          <p:nvPr/>
        </p:nvSpPr>
        <p:spPr>
          <a:xfrm>
            <a:off x="1757677" y="553277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78F9C6B-F707-0D92-972E-C43AEEC4903E}"/>
              </a:ext>
            </a:extLst>
          </p:cNvPr>
          <p:cNvSpPr/>
          <p:nvPr/>
        </p:nvSpPr>
        <p:spPr>
          <a:xfrm rot="16200000">
            <a:off x="820993" y="2264146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053C9092-D11F-5D63-C62D-A27A1F6B278B}"/>
              </a:ext>
            </a:extLst>
          </p:cNvPr>
          <p:cNvSpPr/>
          <p:nvPr/>
        </p:nvSpPr>
        <p:spPr>
          <a:xfrm rot="16200000">
            <a:off x="820993" y="3353915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ABFB1D9-9D28-683A-A312-EA8E15E5A081}"/>
              </a:ext>
            </a:extLst>
          </p:cNvPr>
          <p:cNvSpPr/>
          <p:nvPr/>
        </p:nvSpPr>
        <p:spPr>
          <a:xfrm rot="16200000">
            <a:off x="820992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EA76FF43-8AC5-E723-F1C8-3F3DB5FEDEFF}"/>
              </a:ext>
            </a:extLst>
          </p:cNvPr>
          <p:cNvSpPr/>
          <p:nvPr/>
        </p:nvSpPr>
        <p:spPr>
          <a:xfrm rot="16200000">
            <a:off x="820991" y="5533449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DD8621F8-54F5-7A94-A0D8-79B4D69EC90E}"/>
              </a:ext>
            </a:extLst>
          </p:cNvPr>
          <p:cNvSpPr/>
          <p:nvPr/>
        </p:nvSpPr>
        <p:spPr>
          <a:xfrm rot="5400000">
            <a:off x="10453708" y="2264140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148D3F7A-3596-D80D-8137-D978A31A46A0}"/>
              </a:ext>
            </a:extLst>
          </p:cNvPr>
          <p:cNvSpPr/>
          <p:nvPr/>
        </p:nvSpPr>
        <p:spPr>
          <a:xfrm rot="5400000">
            <a:off x="10453709" y="335391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E0B69718-B252-2010-1D24-844BBF0DF5CF}"/>
              </a:ext>
            </a:extLst>
          </p:cNvPr>
          <p:cNvSpPr/>
          <p:nvPr/>
        </p:nvSpPr>
        <p:spPr>
          <a:xfrm rot="5400000">
            <a:off x="10453708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CF417D14-C9A7-E5F4-F88B-33CF6C53D6C2}"/>
              </a:ext>
            </a:extLst>
          </p:cNvPr>
          <p:cNvSpPr/>
          <p:nvPr/>
        </p:nvSpPr>
        <p:spPr>
          <a:xfrm rot="5400000">
            <a:off x="10453708" y="553345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C5251EE-0BBD-B0A6-103B-D33B0EDEF327}"/>
              </a:ext>
            </a:extLst>
          </p:cNvPr>
          <p:cNvCxnSpPr>
            <a:cxnSpLocks/>
          </p:cNvCxnSpPr>
          <p:nvPr/>
        </p:nvCxnSpPr>
        <p:spPr>
          <a:xfrm flipH="1">
            <a:off x="0" y="2732146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19831CB-46A8-EC5B-143E-F565C8EB6D64}"/>
              </a:ext>
            </a:extLst>
          </p:cNvPr>
          <p:cNvCxnSpPr>
            <a:cxnSpLocks/>
          </p:cNvCxnSpPr>
          <p:nvPr/>
        </p:nvCxnSpPr>
        <p:spPr>
          <a:xfrm flipH="1" flipV="1">
            <a:off x="11222182" y="2731826"/>
            <a:ext cx="969818" cy="32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3701D56-3F41-F29E-94BA-3C16E66C9AF5}"/>
              </a:ext>
            </a:extLst>
          </p:cNvPr>
          <p:cNvCxnSpPr>
            <a:cxnSpLocks/>
          </p:cNvCxnSpPr>
          <p:nvPr/>
        </p:nvCxnSpPr>
        <p:spPr>
          <a:xfrm flipH="1">
            <a:off x="0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4EC11421-61A8-1333-7EE3-DDC5E321DF9B}"/>
              </a:ext>
            </a:extLst>
          </p:cNvPr>
          <p:cNvCxnSpPr>
            <a:cxnSpLocks/>
          </p:cNvCxnSpPr>
          <p:nvPr/>
        </p:nvCxnSpPr>
        <p:spPr>
          <a:xfrm flipH="1">
            <a:off x="0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EF79262F-71AB-E94E-7F02-90292F9B6C1A}"/>
              </a:ext>
            </a:extLst>
          </p:cNvPr>
          <p:cNvCxnSpPr>
            <a:cxnSpLocks/>
          </p:cNvCxnSpPr>
          <p:nvPr/>
        </p:nvCxnSpPr>
        <p:spPr>
          <a:xfrm flipH="1">
            <a:off x="0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F1BB85FF-5C94-9E09-95EE-F83888365C4F}"/>
              </a:ext>
            </a:extLst>
          </p:cNvPr>
          <p:cNvCxnSpPr>
            <a:cxnSpLocks/>
          </p:cNvCxnSpPr>
          <p:nvPr/>
        </p:nvCxnSpPr>
        <p:spPr>
          <a:xfrm flipH="1">
            <a:off x="11196034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EC1FEAC-E580-9A63-740A-F3F6C245F430}"/>
              </a:ext>
            </a:extLst>
          </p:cNvPr>
          <p:cNvCxnSpPr>
            <a:cxnSpLocks/>
          </p:cNvCxnSpPr>
          <p:nvPr/>
        </p:nvCxnSpPr>
        <p:spPr>
          <a:xfrm flipH="1">
            <a:off x="11196034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3F9345A9-65E3-60D6-BAB3-6D74BBD00FCA}"/>
              </a:ext>
            </a:extLst>
          </p:cNvPr>
          <p:cNvCxnSpPr>
            <a:cxnSpLocks/>
          </p:cNvCxnSpPr>
          <p:nvPr/>
        </p:nvCxnSpPr>
        <p:spPr>
          <a:xfrm flipH="1">
            <a:off x="11178677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77DB69A5-CDDA-EE1B-A4F4-96C8CF2B75ED}"/>
              </a:ext>
            </a:extLst>
          </p:cNvPr>
          <p:cNvSpPr txBox="1"/>
          <p:nvPr/>
        </p:nvSpPr>
        <p:spPr>
          <a:xfrm>
            <a:off x="1704213" y="1121756"/>
            <a:ext cx="88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A propos de la variabilité des virus grippaux, indiquez la (les) proposition(s) exactes : </a:t>
            </a:r>
            <a:endParaRPr lang="fr-FR" sz="2400" dirty="0">
              <a:solidFill>
                <a:schemeClr val="bg1"/>
              </a:solidFill>
              <a:latin typeface="Biome" panose="020B0604020202020204" pitchFamily="34" charset="0"/>
              <a:ea typeface="Heiti TC Medium" pitchFamily="2" charset="-128"/>
              <a:cs typeface="Biome" panose="020B060402020202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67C6B8-CC19-BA98-49F4-94C21188D81D}"/>
              </a:ext>
            </a:extLst>
          </p:cNvPr>
          <p:cNvSpPr txBox="1"/>
          <p:nvPr/>
        </p:nvSpPr>
        <p:spPr>
          <a:xfrm>
            <a:off x="1704213" y="2376390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 : </a:t>
            </a:r>
            <a:r>
              <a:rPr lang="fr-FR" sz="2000" dirty="0"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Les variations mineures sont de véritables modifications génétiques</a:t>
            </a:r>
            <a:endParaRPr lang="fr-FR" sz="2000" dirty="0"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50203-FC54-5DF1-9E4F-A7E6D57AB130}"/>
              </a:ext>
            </a:extLst>
          </p:cNvPr>
          <p:cNvSpPr txBox="1"/>
          <p:nvPr/>
        </p:nvSpPr>
        <p:spPr>
          <a:xfrm>
            <a:off x="1757676" y="3466152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B :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 Les variations majeures concernent </a:t>
            </a:r>
            <a:r>
              <a:rPr lang="fr-FR" sz="2000" u="sng" dirty="0">
                <a:solidFill>
                  <a:schemeClr val="bg1"/>
                </a:solidFill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uniquement les virus de type A</a:t>
            </a:r>
            <a:endParaRPr lang="fr-FR" sz="2000" u="sng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84F3BE-14C2-A195-859C-DFBA232A913A}"/>
              </a:ext>
            </a:extLst>
          </p:cNvPr>
          <p:cNvSpPr txBox="1"/>
          <p:nvPr/>
        </p:nvSpPr>
        <p:spPr>
          <a:xfrm>
            <a:off x="1757676" y="4685970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C :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 Les variations mineures donnent des </a:t>
            </a:r>
            <a:r>
              <a:rPr lang="fr-FR" sz="2000" u="sng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glissements antigéniques</a:t>
            </a:r>
            <a:endParaRPr lang="fr-FR" sz="2000" u="sng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827F0-4785-4028-2F35-EAE9A482C891}"/>
              </a:ext>
            </a:extLst>
          </p:cNvPr>
          <p:cNvSpPr txBox="1"/>
          <p:nvPr/>
        </p:nvSpPr>
        <p:spPr>
          <a:xfrm>
            <a:off x="1704213" y="5801072"/>
            <a:ext cx="8803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 :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 Les variations mineures sont dues à l’</a:t>
            </a:r>
            <a:r>
              <a:rPr lang="fr-FR" sz="2000" u="sng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ARN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 polymérase</a:t>
            </a:r>
            <a:endParaRPr lang="fr-FR" sz="2000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58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F7ADF-9438-6417-1269-FD45A3287C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972828" y="318321"/>
            <a:ext cx="6246343" cy="62213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DF5ED-8A74-CF5D-8A70-A1F39BCF27ED}"/>
              </a:ext>
            </a:extLst>
          </p:cNvPr>
          <p:cNvSpPr/>
          <p:nvPr/>
        </p:nvSpPr>
        <p:spPr>
          <a:xfrm>
            <a:off x="1519828" y="989819"/>
            <a:ext cx="9172417" cy="1168757"/>
          </a:xfrm>
          <a:prstGeom prst="rect">
            <a:avLst/>
          </a:prstGeom>
          <a:solidFill>
            <a:srgbClr val="381192"/>
          </a:solidFill>
          <a:ln>
            <a:noFill/>
          </a:ln>
          <a:effectLst>
            <a:glow rad="139700">
              <a:schemeClr val="bg1">
                <a:alpha val="92349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5B49FEE2-F318-714C-9C25-5A4C589CF662}"/>
              </a:ext>
            </a:extLst>
          </p:cNvPr>
          <p:cNvSpPr/>
          <p:nvPr/>
        </p:nvSpPr>
        <p:spPr>
          <a:xfrm rot="16200000">
            <a:off x="516887" y="1163684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E39802A-7522-DBE6-662E-51C5998F57AE}"/>
              </a:ext>
            </a:extLst>
          </p:cNvPr>
          <p:cNvSpPr/>
          <p:nvPr/>
        </p:nvSpPr>
        <p:spPr>
          <a:xfrm rot="5400000">
            <a:off x="10526430" y="1163685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D110C1F-70A9-25F5-2997-97F198944E8F}"/>
              </a:ext>
            </a:extLst>
          </p:cNvPr>
          <p:cNvCxnSpPr>
            <a:cxnSpLocks/>
          </p:cNvCxnSpPr>
          <p:nvPr/>
        </p:nvCxnSpPr>
        <p:spPr>
          <a:xfrm flipH="1">
            <a:off x="0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FF105EA4-34D9-B3C8-6DDC-FDBF38B2F1E2}"/>
              </a:ext>
            </a:extLst>
          </p:cNvPr>
          <p:cNvCxnSpPr>
            <a:cxnSpLocks/>
          </p:cNvCxnSpPr>
          <p:nvPr/>
        </p:nvCxnSpPr>
        <p:spPr>
          <a:xfrm flipH="1">
            <a:off x="11367752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E2CA107-910E-C30B-9200-6F43B4AFA001}"/>
              </a:ext>
            </a:extLst>
          </p:cNvPr>
          <p:cNvSpPr/>
          <p:nvPr/>
        </p:nvSpPr>
        <p:spPr>
          <a:xfrm>
            <a:off x="1757677" y="226346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C3E31A-857A-28C5-0882-7B32D141099E}"/>
              </a:ext>
            </a:extLst>
          </p:cNvPr>
          <p:cNvSpPr/>
          <p:nvPr/>
        </p:nvSpPr>
        <p:spPr>
          <a:xfrm>
            <a:off x="1757677" y="335323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DCE59-0425-5204-22F0-1AFB6090E816}"/>
              </a:ext>
            </a:extLst>
          </p:cNvPr>
          <p:cNvSpPr/>
          <p:nvPr/>
        </p:nvSpPr>
        <p:spPr>
          <a:xfrm>
            <a:off x="1757677" y="444300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B689A-8C9A-6BC8-CA4B-A42C3DE912E4}"/>
              </a:ext>
            </a:extLst>
          </p:cNvPr>
          <p:cNvSpPr/>
          <p:nvPr/>
        </p:nvSpPr>
        <p:spPr>
          <a:xfrm>
            <a:off x="1757677" y="553277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78F9C6B-F707-0D92-972E-C43AEEC4903E}"/>
              </a:ext>
            </a:extLst>
          </p:cNvPr>
          <p:cNvSpPr/>
          <p:nvPr/>
        </p:nvSpPr>
        <p:spPr>
          <a:xfrm rot="16200000">
            <a:off x="820993" y="226414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053C9092-D11F-5D63-C62D-A27A1F6B278B}"/>
              </a:ext>
            </a:extLst>
          </p:cNvPr>
          <p:cNvSpPr/>
          <p:nvPr/>
        </p:nvSpPr>
        <p:spPr>
          <a:xfrm rot="16200000">
            <a:off x="820993" y="3353915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ABFB1D9-9D28-683A-A312-EA8E15E5A081}"/>
              </a:ext>
            </a:extLst>
          </p:cNvPr>
          <p:cNvSpPr/>
          <p:nvPr/>
        </p:nvSpPr>
        <p:spPr>
          <a:xfrm rot="16200000">
            <a:off x="820992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EA76FF43-8AC5-E723-F1C8-3F3DB5FEDEFF}"/>
              </a:ext>
            </a:extLst>
          </p:cNvPr>
          <p:cNvSpPr/>
          <p:nvPr/>
        </p:nvSpPr>
        <p:spPr>
          <a:xfrm rot="16200000">
            <a:off x="820991" y="5533449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DD8621F8-54F5-7A94-A0D8-79B4D69EC90E}"/>
              </a:ext>
            </a:extLst>
          </p:cNvPr>
          <p:cNvSpPr/>
          <p:nvPr/>
        </p:nvSpPr>
        <p:spPr>
          <a:xfrm rot="5400000">
            <a:off x="10453708" y="226414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148D3F7A-3596-D80D-8137-D978A31A46A0}"/>
              </a:ext>
            </a:extLst>
          </p:cNvPr>
          <p:cNvSpPr/>
          <p:nvPr/>
        </p:nvSpPr>
        <p:spPr>
          <a:xfrm rot="5400000">
            <a:off x="10453709" y="335391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E0B69718-B252-2010-1D24-844BBF0DF5CF}"/>
              </a:ext>
            </a:extLst>
          </p:cNvPr>
          <p:cNvSpPr/>
          <p:nvPr/>
        </p:nvSpPr>
        <p:spPr>
          <a:xfrm rot="5400000">
            <a:off x="10453708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CF417D14-C9A7-E5F4-F88B-33CF6C53D6C2}"/>
              </a:ext>
            </a:extLst>
          </p:cNvPr>
          <p:cNvSpPr/>
          <p:nvPr/>
        </p:nvSpPr>
        <p:spPr>
          <a:xfrm rot="5400000">
            <a:off x="10453708" y="553345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C5251EE-0BBD-B0A6-103B-D33B0EDEF327}"/>
              </a:ext>
            </a:extLst>
          </p:cNvPr>
          <p:cNvCxnSpPr>
            <a:cxnSpLocks/>
          </p:cNvCxnSpPr>
          <p:nvPr/>
        </p:nvCxnSpPr>
        <p:spPr>
          <a:xfrm flipH="1">
            <a:off x="0" y="2732146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19831CB-46A8-EC5B-143E-F565C8EB6D64}"/>
              </a:ext>
            </a:extLst>
          </p:cNvPr>
          <p:cNvCxnSpPr>
            <a:cxnSpLocks/>
          </p:cNvCxnSpPr>
          <p:nvPr/>
        </p:nvCxnSpPr>
        <p:spPr>
          <a:xfrm flipH="1" flipV="1">
            <a:off x="11222182" y="2731826"/>
            <a:ext cx="969818" cy="32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3701D56-3F41-F29E-94BA-3C16E66C9AF5}"/>
              </a:ext>
            </a:extLst>
          </p:cNvPr>
          <p:cNvCxnSpPr>
            <a:cxnSpLocks/>
          </p:cNvCxnSpPr>
          <p:nvPr/>
        </p:nvCxnSpPr>
        <p:spPr>
          <a:xfrm flipH="1">
            <a:off x="0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4EC11421-61A8-1333-7EE3-DDC5E321DF9B}"/>
              </a:ext>
            </a:extLst>
          </p:cNvPr>
          <p:cNvCxnSpPr>
            <a:cxnSpLocks/>
          </p:cNvCxnSpPr>
          <p:nvPr/>
        </p:nvCxnSpPr>
        <p:spPr>
          <a:xfrm flipH="1">
            <a:off x="0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EF79262F-71AB-E94E-7F02-90292F9B6C1A}"/>
              </a:ext>
            </a:extLst>
          </p:cNvPr>
          <p:cNvCxnSpPr>
            <a:cxnSpLocks/>
          </p:cNvCxnSpPr>
          <p:nvPr/>
        </p:nvCxnSpPr>
        <p:spPr>
          <a:xfrm flipH="1">
            <a:off x="0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F1BB85FF-5C94-9E09-95EE-F83888365C4F}"/>
              </a:ext>
            </a:extLst>
          </p:cNvPr>
          <p:cNvCxnSpPr>
            <a:cxnSpLocks/>
          </p:cNvCxnSpPr>
          <p:nvPr/>
        </p:nvCxnSpPr>
        <p:spPr>
          <a:xfrm flipH="1">
            <a:off x="11196034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EC1FEAC-E580-9A63-740A-F3F6C245F430}"/>
              </a:ext>
            </a:extLst>
          </p:cNvPr>
          <p:cNvCxnSpPr>
            <a:cxnSpLocks/>
          </p:cNvCxnSpPr>
          <p:nvPr/>
        </p:nvCxnSpPr>
        <p:spPr>
          <a:xfrm flipH="1">
            <a:off x="11196034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3F9345A9-65E3-60D6-BAB3-6D74BBD00FCA}"/>
              </a:ext>
            </a:extLst>
          </p:cNvPr>
          <p:cNvCxnSpPr>
            <a:cxnSpLocks/>
          </p:cNvCxnSpPr>
          <p:nvPr/>
        </p:nvCxnSpPr>
        <p:spPr>
          <a:xfrm flipH="1">
            <a:off x="11153738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77DB69A5-CDDA-EE1B-A4F4-96C8CF2B75ED}"/>
              </a:ext>
            </a:extLst>
          </p:cNvPr>
          <p:cNvSpPr txBox="1"/>
          <p:nvPr/>
        </p:nvSpPr>
        <p:spPr>
          <a:xfrm>
            <a:off x="1704213" y="1121756"/>
            <a:ext cx="88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A propos des virus influenza, indiquez la (les) proposition(s) exactes : </a:t>
            </a:r>
            <a:endParaRPr lang="fr-FR" sz="2400" dirty="0">
              <a:solidFill>
                <a:schemeClr val="bg1"/>
              </a:solidFill>
              <a:latin typeface="Biome" panose="020B0604020202020204" pitchFamily="34" charset="0"/>
              <a:ea typeface="Heiti TC Medium" pitchFamily="2" charset="-128"/>
              <a:cs typeface="Biome" panose="020B060402020202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67C6B8-CC19-BA98-49F4-94C21188D81D}"/>
              </a:ext>
            </a:extLst>
          </p:cNvPr>
          <p:cNvSpPr txBox="1"/>
          <p:nvPr/>
        </p:nvSpPr>
        <p:spPr>
          <a:xfrm>
            <a:off x="1737606" y="2246500"/>
            <a:ext cx="8803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L’introduction d’un nouveau virus (HxNx) entraine une incidence importante de la maladie avec la mise en route de la réponse immune collective = épidémie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endParaRPr lang="fr-FR" sz="2000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50203-FC54-5DF1-9E4F-A7E6D57AB130}"/>
              </a:ext>
            </a:extLst>
          </p:cNvPr>
          <p:cNvSpPr txBox="1"/>
          <p:nvPr/>
        </p:nvSpPr>
        <p:spPr>
          <a:xfrm>
            <a:off x="1737606" y="3467650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B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Des conditions climatiques associant température froide et peu d’humidité favoriseraient la propagation du virus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84F3BE-14C2-A195-859C-DFBA232A913A}"/>
              </a:ext>
            </a:extLst>
          </p:cNvPr>
          <p:cNvSpPr txBox="1"/>
          <p:nvPr/>
        </p:nvSpPr>
        <p:spPr>
          <a:xfrm>
            <a:off x="1757676" y="4528146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C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Les épidémies grippales font l’objet d’une veille épidémiologique qui repose sur des réseaux de praticiens de ville et hospitaliers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827F0-4785-4028-2F35-EAE9A482C891}"/>
              </a:ext>
            </a:extLst>
          </p:cNvPr>
          <p:cNvSpPr txBox="1"/>
          <p:nvPr/>
        </p:nvSpPr>
        <p:spPr>
          <a:xfrm>
            <a:off x="1759120" y="5647184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La grippe espagnole a été le résultat de la transmission du virus H1N1 de l’oiseau à l’Homme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9315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F7ADF-9438-6417-1269-FD45A3287C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972828" y="318321"/>
            <a:ext cx="6246343" cy="62213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DF5ED-8A74-CF5D-8A70-A1F39BCF27ED}"/>
              </a:ext>
            </a:extLst>
          </p:cNvPr>
          <p:cNvSpPr/>
          <p:nvPr/>
        </p:nvSpPr>
        <p:spPr>
          <a:xfrm>
            <a:off x="1519828" y="989819"/>
            <a:ext cx="9172417" cy="1168757"/>
          </a:xfrm>
          <a:prstGeom prst="rect">
            <a:avLst/>
          </a:prstGeom>
          <a:solidFill>
            <a:srgbClr val="381192"/>
          </a:solidFill>
          <a:ln>
            <a:noFill/>
          </a:ln>
          <a:effectLst>
            <a:glow rad="139700">
              <a:schemeClr val="bg1">
                <a:alpha val="92349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5B49FEE2-F318-714C-9C25-5A4C589CF662}"/>
              </a:ext>
            </a:extLst>
          </p:cNvPr>
          <p:cNvSpPr/>
          <p:nvPr/>
        </p:nvSpPr>
        <p:spPr>
          <a:xfrm rot="16200000">
            <a:off x="516887" y="1163684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E39802A-7522-DBE6-662E-51C5998F57AE}"/>
              </a:ext>
            </a:extLst>
          </p:cNvPr>
          <p:cNvSpPr/>
          <p:nvPr/>
        </p:nvSpPr>
        <p:spPr>
          <a:xfrm rot="5400000">
            <a:off x="10526430" y="1163685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D110C1F-70A9-25F5-2997-97F198944E8F}"/>
              </a:ext>
            </a:extLst>
          </p:cNvPr>
          <p:cNvCxnSpPr>
            <a:cxnSpLocks/>
          </p:cNvCxnSpPr>
          <p:nvPr/>
        </p:nvCxnSpPr>
        <p:spPr>
          <a:xfrm flipH="1">
            <a:off x="0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FF105EA4-34D9-B3C8-6DDC-FDBF38B2F1E2}"/>
              </a:ext>
            </a:extLst>
          </p:cNvPr>
          <p:cNvCxnSpPr>
            <a:cxnSpLocks/>
          </p:cNvCxnSpPr>
          <p:nvPr/>
        </p:nvCxnSpPr>
        <p:spPr>
          <a:xfrm flipH="1">
            <a:off x="11367752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E2CA107-910E-C30B-9200-6F43B4AFA001}"/>
              </a:ext>
            </a:extLst>
          </p:cNvPr>
          <p:cNvSpPr/>
          <p:nvPr/>
        </p:nvSpPr>
        <p:spPr>
          <a:xfrm>
            <a:off x="1757677" y="226346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C3E31A-857A-28C5-0882-7B32D141099E}"/>
              </a:ext>
            </a:extLst>
          </p:cNvPr>
          <p:cNvSpPr/>
          <p:nvPr/>
        </p:nvSpPr>
        <p:spPr>
          <a:xfrm>
            <a:off x="1757677" y="335323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DCE59-0425-5204-22F0-1AFB6090E816}"/>
              </a:ext>
            </a:extLst>
          </p:cNvPr>
          <p:cNvSpPr/>
          <p:nvPr/>
        </p:nvSpPr>
        <p:spPr>
          <a:xfrm>
            <a:off x="1757677" y="444300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B689A-8C9A-6BC8-CA4B-A42C3DE912E4}"/>
              </a:ext>
            </a:extLst>
          </p:cNvPr>
          <p:cNvSpPr/>
          <p:nvPr/>
        </p:nvSpPr>
        <p:spPr>
          <a:xfrm>
            <a:off x="1757677" y="553277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78F9C6B-F707-0D92-972E-C43AEEC4903E}"/>
              </a:ext>
            </a:extLst>
          </p:cNvPr>
          <p:cNvSpPr/>
          <p:nvPr/>
        </p:nvSpPr>
        <p:spPr>
          <a:xfrm rot="16200000">
            <a:off x="820993" y="226414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053C9092-D11F-5D63-C62D-A27A1F6B278B}"/>
              </a:ext>
            </a:extLst>
          </p:cNvPr>
          <p:cNvSpPr/>
          <p:nvPr/>
        </p:nvSpPr>
        <p:spPr>
          <a:xfrm rot="16200000">
            <a:off x="820993" y="3353915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ABFB1D9-9D28-683A-A312-EA8E15E5A081}"/>
              </a:ext>
            </a:extLst>
          </p:cNvPr>
          <p:cNvSpPr/>
          <p:nvPr/>
        </p:nvSpPr>
        <p:spPr>
          <a:xfrm rot="16200000">
            <a:off x="820992" y="4443683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EA76FF43-8AC5-E723-F1C8-3F3DB5FEDEFF}"/>
              </a:ext>
            </a:extLst>
          </p:cNvPr>
          <p:cNvSpPr/>
          <p:nvPr/>
        </p:nvSpPr>
        <p:spPr>
          <a:xfrm rot="16200000">
            <a:off x="820991" y="5533449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DD8621F8-54F5-7A94-A0D8-79B4D69EC90E}"/>
              </a:ext>
            </a:extLst>
          </p:cNvPr>
          <p:cNvSpPr/>
          <p:nvPr/>
        </p:nvSpPr>
        <p:spPr>
          <a:xfrm rot="5400000">
            <a:off x="10453708" y="226414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148D3F7A-3596-D80D-8137-D978A31A46A0}"/>
              </a:ext>
            </a:extLst>
          </p:cNvPr>
          <p:cNvSpPr/>
          <p:nvPr/>
        </p:nvSpPr>
        <p:spPr>
          <a:xfrm rot="5400000">
            <a:off x="10453709" y="335391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E0B69718-B252-2010-1D24-844BBF0DF5CF}"/>
              </a:ext>
            </a:extLst>
          </p:cNvPr>
          <p:cNvSpPr/>
          <p:nvPr/>
        </p:nvSpPr>
        <p:spPr>
          <a:xfrm rot="5400000">
            <a:off x="10453708" y="4443683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CF417D14-C9A7-E5F4-F88B-33CF6C53D6C2}"/>
              </a:ext>
            </a:extLst>
          </p:cNvPr>
          <p:cNvSpPr/>
          <p:nvPr/>
        </p:nvSpPr>
        <p:spPr>
          <a:xfrm rot="5400000">
            <a:off x="10453708" y="5533450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C5251EE-0BBD-B0A6-103B-D33B0EDEF327}"/>
              </a:ext>
            </a:extLst>
          </p:cNvPr>
          <p:cNvCxnSpPr>
            <a:cxnSpLocks/>
          </p:cNvCxnSpPr>
          <p:nvPr/>
        </p:nvCxnSpPr>
        <p:spPr>
          <a:xfrm flipH="1">
            <a:off x="0" y="2732146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19831CB-46A8-EC5B-143E-F565C8EB6D64}"/>
              </a:ext>
            </a:extLst>
          </p:cNvPr>
          <p:cNvCxnSpPr>
            <a:cxnSpLocks/>
          </p:cNvCxnSpPr>
          <p:nvPr/>
        </p:nvCxnSpPr>
        <p:spPr>
          <a:xfrm flipH="1" flipV="1">
            <a:off x="11222182" y="2731826"/>
            <a:ext cx="969818" cy="32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3701D56-3F41-F29E-94BA-3C16E66C9AF5}"/>
              </a:ext>
            </a:extLst>
          </p:cNvPr>
          <p:cNvCxnSpPr>
            <a:cxnSpLocks/>
          </p:cNvCxnSpPr>
          <p:nvPr/>
        </p:nvCxnSpPr>
        <p:spPr>
          <a:xfrm flipH="1">
            <a:off x="0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4EC11421-61A8-1333-7EE3-DDC5E321DF9B}"/>
              </a:ext>
            </a:extLst>
          </p:cNvPr>
          <p:cNvCxnSpPr>
            <a:cxnSpLocks/>
          </p:cNvCxnSpPr>
          <p:nvPr/>
        </p:nvCxnSpPr>
        <p:spPr>
          <a:xfrm flipH="1">
            <a:off x="0" y="4911361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EF79262F-71AB-E94E-7F02-90292F9B6C1A}"/>
              </a:ext>
            </a:extLst>
          </p:cNvPr>
          <p:cNvCxnSpPr>
            <a:cxnSpLocks/>
          </p:cNvCxnSpPr>
          <p:nvPr/>
        </p:nvCxnSpPr>
        <p:spPr>
          <a:xfrm flipH="1">
            <a:off x="0" y="6001127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F1BB85FF-5C94-9E09-95EE-F83888365C4F}"/>
              </a:ext>
            </a:extLst>
          </p:cNvPr>
          <p:cNvCxnSpPr>
            <a:cxnSpLocks/>
          </p:cNvCxnSpPr>
          <p:nvPr/>
        </p:nvCxnSpPr>
        <p:spPr>
          <a:xfrm flipH="1">
            <a:off x="11196034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EC1FEAC-E580-9A63-740A-F3F6C245F430}"/>
              </a:ext>
            </a:extLst>
          </p:cNvPr>
          <p:cNvCxnSpPr>
            <a:cxnSpLocks/>
          </p:cNvCxnSpPr>
          <p:nvPr/>
        </p:nvCxnSpPr>
        <p:spPr>
          <a:xfrm flipH="1">
            <a:off x="11196034" y="4911361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3F9345A9-65E3-60D6-BAB3-6D74BBD00FCA}"/>
              </a:ext>
            </a:extLst>
          </p:cNvPr>
          <p:cNvCxnSpPr>
            <a:cxnSpLocks/>
          </p:cNvCxnSpPr>
          <p:nvPr/>
        </p:nvCxnSpPr>
        <p:spPr>
          <a:xfrm flipH="1">
            <a:off x="11153738" y="6001127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77DB69A5-CDDA-EE1B-A4F4-96C8CF2B75ED}"/>
              </a:ext>
            </a:extLst>
          </p:cNvPr>
          <p:cNvSpPr txBox="1"/>
          <p:nvPr/>
        </p:nvSpPr>
        <p:spPr>
          <a:xfrm>
            <a:off x="1704213" y="1121756"/>
            <a:ext cx="88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A propos des virus influenza, indiquez la (les) proposition(s) exactes : </a:t>
            </a:r>
            <a:endParaRPr lang="fr-FR" sz="2400" dirty="0">
              <a:solidFill>
                <a:schemeClr val="bg1"/>
              </a:solidFill>
              <a:latin typeface="Biome" panose="020B0604020202020204" pitchFamily="34" charset="0"/>
              <a:ea typeface="Heiti TC Medium" pitchFamily="2" charset="-128"/>
              <a:cs typeface="Biome" panose="020B060402020202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67C6B8-CC19-BA98-49F4-94C21188D81D}"/>
              </a:ext>
            </a:extLst>
          </p:cNvPr>
          <p:cNvSpPr txBox="1"/>
          <p:nvPr/>
        </p:nvSpPr>
        <p:spPr>
          <a:xfrm>
            <a:off x="1737606" y="2246500"/>
            <a:ext cx="8803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L’introduction d’un nouveau virus (HxNx) entraine une incidence importante de la maladie avec la mise en route de la réponse immune collective = </a:t>
            </a:r>
            <a:r>
              <a:rPr lang="fr-FR" sz="2000" u="sng" dirty="0">
                <a:solidFill>
                  <a:schemeClr val="bg1"/>
                </a:solidFill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PANDÉMIE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endParaRPr lang="fr-FR" sz="2000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50203-FC54-5DF1-9E4F-A7E6D57AB130}"/>
              </a:ext>
            </a:extLst>
          </p:cNvPr>
          <p:cNvSpPr txBox="1"/>
          <p:nvPr/>
        </p:nvSpPr>
        <p:spPr>
          <a:xfrm>
            <a:off x="1746192" y="3467650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B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Des conditions climatiques associant température froide et </a:t>
            </a:r>
            <a:r>
              <a:rPr lang="fr-FR" sz="2000" u="sng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UNE HUMIDITÉ RELATIVE ÉLEVÉE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 favoriseraient la propagation du virus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84F3BE-14C2-A195-859C-DFBA232A913A}"/>
              </a:ext>
            </a:extLst>
          </p:cNvPr>
          <p:cNvSpPr txBox="1"/>
          <p:nvPr/>
        </p:nvSpPr>
        <p:spPr>
          <a:xfrm>
            <a:off x="1757676" y="4528146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C : </a:t>
            </a:r>
            <a:r>
              <a:rPr lang="fr-FR" sz="2000" dirty="0"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Les épidémies grippales font l’objet d’une veille épidémiologique qui repose sur des réseaux de praticiens de ville et hospitaliers</a:t>
            </a:r>
            <a:r>
              <a:rPr lang="fr-FR" sz="2000" dirty="0">
                <a:effectLst/>
                <a:latin typeface="Biome" panose="020B0503030204020804" pitchFamily="34" charset="0"/>
                <a:cs typeface="Biome" panose="020B0503030204020804" pitchFamily="34" charset="0"/>
              </a:rPr>
              <a:t> </a:t>
            </a:r>
            <a:endParaRPr lang="fr-FR" sz="2000" dirty="0"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827F0-4785-4028-2F35-EAE9A482C891}"/>
              </a:ext>
            </a:extLst>
          </p:cNvPr>
          <p:cNvSpPr txBox="1"/>
          <p:nvPr/>
        </p:nvSpPr>
        <p:spPr>
          <a:xfrm>
            <a:off x="1759120" y="5647184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 : </a:t>
            </a:r>
            <a:r>
              <a:rPr lang="fr-FR" sz="2000" dirty="0"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La grippe espagnole a été le résultat de la transmission du virus H1N1 de l’oiseau à l’Homme</a:t>
            </a:r>
            <a:endParaRPr lang="fr-FR" sz="2000" dirty="0"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243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F7ADF-9438-6417-1269-FD45A3287C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972828" y="318321"/>
            <a:ext cx="6246343" cy="62213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DF5ED-8A74-CF5D-8A70-A1F39BCF27ED}"/>
              </a:ext>
            </a:extLst>
          </p:cNvPr>
          <p:cNvSpPr/>
          <p:nvPr/>
        </p:nvSpPr>
        <p:spPr>
          <a:xfrm>
            <a:off x="1519828" y="989819"/>
            <a:ext cx="9172417" cy="1168757"/>
          </a:xfrm>
          <a:prstGeom prst="rect">
            <a:avLst/>
          </a:prstGeom>
          <a:solidFill>
            <a:srgbClr val="381192"/>
          </a:solidFill>
          <a:ln>
            <a:noFill/>
          </a:ln>
          <a:effectLst>
            <a:glow rad="139700">
              <a:schemeClr val="bg1">
                <a:alpha val="92349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5B49FEE2-F318-714C-9C25-5A4C589CF662}"/>
              </a:ext>
            </a:extLst>
          </p:cNvPr>
          <p:cNvSpPr/>
          <p:nvPr/>
        </p:nvSpPr>
        <p:spPr>
          <a:xfrm rot="16200000">
            <a:off x="516887" y="1163684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E39802A-7522-DBE6-662E-51C5998F57AE}"/>
              </a:ext>
            </a:extLst>
          </p:cNvPr>
          <p:cNvSpPr/>
          <p:nvPr/>
        </p:nvSpPr>
        <p:spPr>
          <a:xfrm rot="5400000">
            <a:off x="10526430" y="1163685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D110C1F-70A9-25F5-2997-97F198944E8F}"/>
              </a:ext>
            </a:extLst>
          </p:cNvPr>
          <p:cNvCxnSpPr>
            <a:cxnSpLocks/>
          </p:cNvCxnSpPr>
          <p:nvPr/>
        </p:nvCxnSpPr>
        <p:spPr>
          <a:xfrm flipH="1">
            <a:off x="0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FF105EA4-34D9-B3C8-6DDC-FDBF38B2F1E2}"/>
              </a:ext>
            </a:extLst>
          </p:cNvPr>
          <p:cNvCxnSpPr>
            <a:cxnSpLocks/>
          </p:cNvCxnSpPr>
          <p:nvPr/>
        </p:nvCxnSpPr>
        <p:spPr>
          <a:xfrm flipH="1">
            <a:off x="11367752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E2CA107-910E-C30B-9200-6F43B4AFA001}"/>
              </a:ext>
            </a:extLst>
          </p:cNvPr>
          <p:cNvSpPr/>
          <p:nvPr/>
        </p:nvSpPr>
        <p:spPr>
          <a:xfrm>
            <a:off x="1757677" y="226346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C3E31A-857A-28C5-0882-7B32D141099E}"/>
              </a:ext>
            </a:extLst>
          </p:cNvPr>
          <p:cNvSpPr/>
          <p:nvPr/>
        </p:nvSpPr>
        <p:spPr>
          <a:xfrm>
            <a:off x="1757677" y="335323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DCE59-0425-5204-22F0-1AFB6090E816}"/>
              </a:ext>
            </a:extLst>
          </p:cNvPr>
          <p:cNvSpPr/>
          <p:nvPr/>
        </p:nvSpPr>
        <p:spPr>
          <a:xfrm>
            <a:off x="1757677" y="444300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B689A-8C9A-6BC8-CA4B-A42C3DE912E4}"/>
              </a:ext>
            </a:extLst>
          </p:cNvPr>
          <p:cNvSpPr/>
          <p:nvPr/>
        </p:nvSpPr>
        <p:spPr>
          <a:xfrm>
            <a:off x="1757677" y="553277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78F9C6B-F707-0D92-972E-C43AEEC4903E}"/>
              </a:ext>
            </a:extLst>
          </p:cNvPr>
          <p:cNvSpPr/>
          <p:nvPr/>
        </p:nvSpPr>
        <p:spPr>
          <a:xfrm rot="16200000">
            <a:off x="820993" y="226414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053C9092-D11F-5D63-C62D-A27A1F6B278B}"/>
              </a:ext>
            </a:extLst>
          </p:cNvPr>
          <p:cNvSpPr/>
          <p:nvPr/>
        </p:nvSpPr>
        <p:spPr>
          <a:xfrm rot="16200000">
            <a:off x="820993" y="3353915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ABFB1D9-9D28-683A-A312-EA8E15E5A081}"/>
              </a:ext>
            </a:extLst>
          </p:cNvPr>
          <p:cNvSpPr/>
          <p:nvPr/>
        </p:nvSpPr>
        <p:spPr>
          <a:xfrm rot="16200000">
            <a:off x="820992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EA76FF43-8AC5-E723-F1C8-3F3DB5FEDEFF}"/>
              </a:ext>
            </a:extLst>
          </p:cNvPr>
          <p:cNvSpPr/>
          <p:nvPr/>
        </p:nvSpPr>
        <p:spPr>
          <a:xfrm rot="16200000">
            <a:off x="820991" y="5533449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DD8621F8-54F5-7A94-A0D8-79B4D69EC90E}"/>
              </a:ext>
            </a:extLst>
          </p:cNvPr>
          <p:cNvSpPr/>
          <p:nvPr/>
        </p:nvSpPr>
        <p:spPr>
          <a:xfrm rot="5400000">
            <a:off x="10453708" y="226414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148D3F7A-3596-D80D-8137-D978A31A46A0}"/>
              </a:ext>
            </a:extLst>
          </p:cNvPr>
          <p:cNvSpPr/>
          <p:nvPr/>
        </p:nvSpPr>
        <p:spPr>
          <a:xfrm rot="5400000">
            <a:off x="10453709" y="3353916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E0B69718-B252-2010-1D24-844BBF0DF5CF}"/>
              </a:ext>
            </a:extLst>
          </p:cNvPr>
          <p:cNvSpPr/>
          <p:nvPr/>
        </p:nvSpPr>
        <p:spPr>
          <a:xfrm rot="5400000">
            <a:off x="10453708" y="4443683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CF417D14-C9A7-E5F4-F88B-33CF6C53D6C2}"/>
              </a:ext>
            </a:extLst>
          </p:cNvPr>
          <p:cNvSpPr/>
          <p:nvPr/>
        </p:nvSpPr>
        <p:spPr>
          <a:xfrm rot="5400000">
            <a:off x="10453708" y="553345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C5251EE-0BBD-B0A6-103B-D33B0EDEF327}"/>
              </a:ext>
            </a:extLst>
          </p:cNvPr>
          <p:cNvCxnSpPr>
            <a:cxnSpLocks/>
          </p:cNvCxnSpPr>
          <p:nvPr/>
        </p:nvCxnSpPr>
        <p:spPr>
          <a:xfrm flipH="1">
            <a:off x="0" y="2732146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19831CB-46A8-EC5B-143E-F565C8EB6D64}"/>
              </a:ext>
            </a:extLst>
          </p:cNvPr>
          <p:cNvCxnSpPr>
            <a:cxnSpLocks/>
          </p:cNvCxnSpPr>
          <p:nvPr/>
        </p:nvCxnSpPr>
        <p:spPr>
          <a:xfrm flipH="1" flipV="1">
            <a:off x="11222182" y="2731826"/>
            <a:ext cx="969818" cy="32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3701D56-3F41-F29E-94BA-3C16E66C9AF5}"/>
              </a:ext>
            </a:extLst>
          </p:cNvPr>
          <p:cNvCxnSpPr>
            <a:cxnSpLocks/>
          </p:cNvCxnSpPr>
          <p:nvPr/>
        </p:nvCxnSpPr>
        <p:spPr>
          <a:xfrm flipH="1">
            <a:off x="0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4EC11421-61A8-1333-7EE3-DDC5E321DF9B}"/>
              </a:ext>
            </a:extLst>
          </p:cNvPr>
          <p:cNvCxnSpPr>
            <a:cxnSpLocks/>
          </p:cNvCxnSpPr>
          <p:nvPr/>
        </p:nvCxnSpPr>
        <p:spPr>
          <a:xfrm flipH="1">
            <a:off x="0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EF79262F-71AB-E94E-7F02-90292F9B6C1A}"/>
              </a:ext>
            </a:extLst>
          </p:cNvPr>
          <p:cNvCxnSpPr>
            <a:cxnSpLocks/>
          </p:cNvCxnSpPr>
          <p:nvPr/>
        </p:nvCxnSpPr>
        <p:spPr>
          <a:xfrm flipH="1">
            <a:off x="0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F1BB85FF-5C94-9E09-95EE-F83888365C4F}"/>
              </a:ext>
            </a:extLst>
          </p:cNvPr>
          <p:cNvCxnSpPr>
            <a:cxnSpLocks/>
          </p:cNvCxnSpPr>
          <p:nvPr/>
        </p:nvCxnSpPr>
        <p:spPr>
          <a:xfrm flipH="1">
            <a:off x="11196034" y="3821593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EC1FEAC-E580-9A63-740A-F3F6C245F430}"/>
              </a:ext>
            </a:extLst>
          </p:cNvPr>
          <p:cNvCxnSpPr>
            <a:cxnSpLocks/>
          </p:cNvCxnSpPr>
          <p:nvPr/>
        </p:nvCxnSpPr>
        <p:spPr>
          <a:xfrm flipH="1">
            <a:off x="11196034" y="4911361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3F9345A9-65E3-60D6-BAB3-6D74BBD00FCA}"/>
              </a:ext>
            </a:extLst>
          </p:cNvPr>
          <p:cNvCxnSpPr>
            <a:cxnSpLocks/>
          </p:cNvCxnSpPr>
          <p:nvPr/>
        </p:nvCxnSpPr>
        <p:spPr>
          <a:xfrm flipH="1">
            <a:off x="11153738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77DB69A5-CDDA-EE1B-A4F4-96C8CF2B75ED}"/>
              </a:ext>
            </a:extLst>
          </p:cNvPr>
          <p:cNvSpPr txBox="1"/>
          <p:nvPr/>
        </p:nvSpPr>
        <p:spPr>
          <a:xfrm>
            <a:off x="1704213" y="1121756"/>
            <a:ext cx="88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A propos des </a:t>
            </a:r>
            <a:r>
              <a:rPr lang="fr-FR" sz="2400" b="1" dirty="0">
                <a:solidFill>
                  <a:schemeClr val="bg1"/>
                </a:solidFill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épidémies et des pandémies</a:t>
            </a:r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, indiquez la (les) proposition(s) exactes : </a:t>
            </a:r>
            <a:endParaRPr lang="fr-FR" sz="2400" dirty="0">
              <a:solidFill>
                <a:schemeClr val="bg1"/>
              </a:solidFill>
              <a:latin typeface="Biome" panose="020B0604020202020204" pitchFamily="34" charset="0"/>
              <a:ea typeface="Heiti TC Medium" pitchFamily="2" charset="-128"/>
              <a:cs typeface="Biome" panose="020B060402020202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67C6B8-CC19-BA98-49F4-94C21188D81D}"/>
              </a:ext>
            </a:extLst>
          </p:cNvPr>
          <p:cNvSpPr txBox="1"/>
          <p:nvPr/>
        </p:nvSpPr>
        <p:spPr>
          <a:xfrm>
            <a:off x="1704213" y="2381822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Lors d’une période inter-pandémique, l’incidence de la maladie décroît d’une pandémi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e à l’autre</a:t>
            </a:r>
            <a:endParaRPr lang="fr-FR" sz="2000" dirty="0">
              <a:solidFill>
                <a:schemeClr val="bg1"/>
              </a:solidFill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50203-FC54-5DF1-9E4F-A7E6D57AB130}"/>
              </a:ext>
            </a:extLst>
          </p:cNvPr>
          <p:cNvSpPr txBox="1"/>
          <p:nvPr/>
        </p:nvSpPr>
        <p:spPr>
          <a:xfrm>
            <a:off x="1737606" y="3467650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B :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Lors d’une pandémie, la population générale n’a pas d’immunité collective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84F3BE-14C2-A195-859C-DFBA232A913A}"/>
              </a:ext>
            </a:extLst>
          </p:cNvPr>
          <p:cNvSpPr txBox="1"/>
          <p:nvPr/>
        </p:nvSpPr>
        <p:spPr>
          <a:xfrm>
            <a:off x="1757676" y="4528146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C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Les anticorps spécifiques d’un sous-type HxNx augmentent dans la population lors de la pandémie initiale puis avec les épidémies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827F0-4785-4028-2F35-EAE9A482C891}"/>
              </a:ext>
            </a:extLst>
          </p:cNvPr>
          <p:cNvSpPr txBox="1"/>
          <p:nvPr/>
        </p:nvSpPr>
        <p:spPr>
          <a:xfrm>
            <a:off x="1757676" y="5493295"/>
            <a:ext cx="8803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 : </a:t>
            </a:r>
            <a:r>
              <a:rPr lang="fr-FR" sz="2000" dirty="0">
                <a:solidFill>
                  <a:schemeClr val="bg1"/>
                </a:solidFill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 premier virus aviaire à avoir infecté l’Homme est passé par un hôte intermédiaire et la pandémie qui en a découl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é à fait plus de morts que la 1</a:t>
            </a:r>
            <a:r>
              <a:rPr lang="fr-FR" sz="2000" baseline="30000" dirty="0">
                <a:solidFill>
                  <a:schemeClr val="bg1"/>
                </a:solidFill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ère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 guerre mondiale 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69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F7ADF-9438-6417-1269-FD45A3287C8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2972828" y="318321"/>
            <a:ext cx="6246343" cy="62213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DF5ED-8A74-CF5D-8A70-A1F39BCF27ED}"/>
              </a:ext>
            </a:extLst>
          </p:cNvPr>
          <p:cNvSpPr/>
          <p:nvPr/>
        </p:nvSpPr>
        <p:spPr>
          <a:xfrm>
            <a:off x="1519828" y="989819"/>
            <a:ext cx="9172417" cy="1168757"/>
          </a:xfrm>
          <a:prstGeom prst="rect">
            <a:avLst/>
          </a:prstGeom>
          <a:solidFill>
            <a:srgbClr val="381192"/>
          </a:solidFill>
          <a:ln>
            <a:noFill/>
          </a:ln>
          <a:effectLst>
            <a:glow rad="139700">
              <a:schemeClr val="bg1">
                <a:alpha val="92349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5B49FEE2-F318-714C-9C25-5A4C589CF662}"/>
              </a:ext>
            </a:extLst>
          </p:cNvPr>
          <p:cNvSpPr/>
          <p:nvPr/>
        </p:nvSpPr>
        <p:spPr>
          <a:xfrm rot="16200000">
            <a:off x="516887" y="1163684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7">
            <a:extLst>
              <a:ext uri="{FF2B5EF4-FFF2-40B4-BE49-F238E27FC236}">
                <a16:creationId xmlns:a16="http://schemas.microsoft.com/office/drawing/2014/main" id="{AE39802A-7522-DBE6-662E-51C5998F57AE}"/>
              </a:ext>
            </a:extLst>
          </p:cNvPr>
          <p:cNvSpPr/>
          <p:nvPr/>
        </p:nvSpPr>
        <p:spPr>
          <a:xfrm rot="5400000">
            <a:off x="10526430" y="1163685"/>
            <a:ext cx="1168756" cy="837127"/>
          </a:xfrm>
          <a:prstGeom prst="triangle">
            <a:avLst/>
          </a:prstGeom>
          <a:solidFill>
            <a:srgbClr val="38119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D110C1F-70A9-25F5-2997-97F198944E8F}"/>
              </a:ext>
            </a:extLst>
          </p:cNvPr>
          <p:cNvCxnSpPr>
            <a:cxnSpLocks/>
          </p:cNvCxnSpPr>
          <p:nvPr/>
        </p:nvCxnSpPr>
        <p:spPr>
          <a:xfrm flipH="1">
            <a:off x="0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FF105EA4-34D9-B3C8-6DDC-FDBF38B2F1E2}"/>
              </a:ext>
            </a:extLst>
          </p:cNvPr>
          <p:cNvCxnSpPr>
            <a:cxnSpLocks/>
          </p:cNvCxnSpPr>
          <p:nvPr/>
        </p:nvCxnSpPr>
        <p:spPr>
          <a:xfrm flipH="1">
            <a:off x="11367752" y="1582247"/>
            <a:ext cx="824248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E2CA107-910E-C30B-9200-6F43B4AFA001}"/>
              </a:ext>
            </a:extLst>
          </p:cNvPr>
          <p:cNvSpPr/>
          <p:nvPr/>
        </p:nvSpPr>
        <p:spPr>
          <a:xfrm>
            <a:off x="1757677" y="226346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C3E31A-857A-28C5-0882-7B32D141099E}"/>
              </a:ext>
            </a:extLst>
          </p:cNvPr>
          <p:cNvSpPr/>
          <p:nvPr/>
        </p:nvSpPr>
        <p:spPr>
          <a:xfrm>
            <a:off x="1757677" y="335323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DCE59-0425-5204-22F0-1AFB6090E816}"/>
              </a:ext>
            </a:extLst>
          </p:cNvPr>
          <p:cNvSpPr/>
          <p:nvPr/>
        </p:nvSpPr>
        <p:spPr>
          <a:xfrm>
            <a:off x="1757677" y="4443002"/>
            <a:ext cx="8696717" cy="937370"/>
          </a:xfrm>
          <a:prstGeom prst="rect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7B689A-8C9A-6BC8-CA4B-A42C3DE912E4}"/>
              </a:ext>
            </a:extLst>
          </p:cNvPr>
          <p:cNvSpPr/>
          <p:nvPr/>
        </p:nvSpPr>
        <p:spPr>
          <a:xfrm>
            <a:off x="1757677" y="5532772"/>
            <a:ext cx="8696717" cy="937370"/>
          </a:xfrm>
          <a:prstGeom prst="rect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78F9C6B-F707-0D92-972E-C43AEEC4903E}"/>
              </a:ext>
            </a:extLst>
          </p:cNvPr>
          <p:cNvSpPr/>
          <p:nvPr/>
        </p:nvSpPr>
        <p:spPr>
          <a:xfrm rot="16200000">
            <a:off x="820993" y="2264146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iangle 17">
            <a:extLst>
              <a:ext uri="{FF2B5EF4-FFF2-40B4-BE49-F238E27FC236}">
                <a16:creationId xmlns:a16="http://schemas.microsoft.com/office/drawing/2014/main" id="{053C9092-D11F-5D63-C62D-A27A1F6B278B}"/>
              </a:ext>
            </a:extLst>
          </p:cNvPr>
          <p:cNvSpPr/>
          <p:nvPr/>
        </p:nvSpPr>
        <p:spPr>
          <a:xfrm rot="16200000">
            <a:off x="820993" y="3353915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18">
            <a:extLst>
              <a:ext uri="{FF2B5EF4-FFF2-40B4-BE49-F238E27FC236}">
                <a16:creationId xmlns:a16="http://schemas.microsoft.com/office/drawing/2014/main" id="{8ABFB1D9-9D28-683A-A312-EA8E15E5A081}"/>
              </a:ext>
            </a:extLst>
          </p:cNvPr>
          <p:cNvSpPr/>
          <p:nvPr/>
        </p:nvSpPr>
        <p:spPr>
          <a:xfrm rot="16200000">
            <a:off x="820992" y="4443683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19">
            <a:extLst>
              <a:ext uri="{FF2B5EF4-FFF2-40B4-BE49-F238E27FC236}">
                <a16:creationId xmlns:a16="http://schemas.microsoft.com/office/drawing/2014/main" id="{EA76FF43-8AC5-E723-F1C8-3F3DB5FEDEFF}"/>
              </a:ext>
            </a:extLst>
          </p:cNvPr>
          <p:cNvSpPr/>
          <p:nvPr/>
        </p:nvSpPr>
        <p:spPr>
          <a:xfrm rot="16200000">
            <a:off x="820991" y="5533449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20">
            <a:extLst>
              <a:ext uri="{FF2B5EF4-FFF2-40B4-BE49-F238E27FC236}">
                <a16:creationId xmlns:a16="http://schemas.microsoft.com/office/drawing/2014/main" id="{DD8621F8-54F5-7A94-A0D8-79B4D69EC90E}"/>
              </a:ext>
            </a:extLst>
          </p:cNvPr>
          <p:cNvSpPr/>
          <p:nvPr/>
        </p:nvSpPr>
        <p:spPr>
          <a:xfrm rot="5400000">
            <a:off x="10453708" y="2264140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148D3F7A-3596-D80D-8137-D978A31A46A0}"/>
              </a:ext>
            </a:extLst>
          </p:cNvPr>
          <p:cNvSpPr/>
          <p:nvPr/>
        </p:nvSpPr>
        <p:spPr>
          <a:xfrm rot="5400000">
            <a:off x="10453709" y="3353916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E0B69718-B252-2010-1D24-844BBF0DF5CF}"/>
              </a:ext>
            </a:extLst>
          </p:cNvPr>
          <p:cNvSpPr/>
          <p:nvPr/>
        </p:nvSpPr>
        <p:spPr>
          <a:xfrm rot="5400000">
            <a:off x="10453708" y="4443683"/>
            <a:ext cx="937369" cy="936000"/>
          </a:xfrm>
          <a:prstGeom prst="triangle">
            <a:avLst/>
          </a:prstGeom>
          <a:solidFill>
            <a:srgbClr val="00FE0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Triangle 23">
            <a:extLst>
              <a:ext uri="{FF2B5EF4-FFF2-40B4-BE49-F238E27FC236}">
                <a16:creationId xmlns:a16="http://schemas.microsoft.com/office/drawing/2014/main" id="{CF417D14-C9A7-E5F4-F88B-33CF6C53D6C2}"/>
              </a:ext>
            </a:extLst>
          </p:cNvPr>
          <p:cNvSpPr/>
          <p:nvPr/>
        </p:nvSpPr>
        <p:spPr>
          <a:xfrm rot="5400000">
            <a:off x="10453708" y="5533450"/>
            <a:ext cx="937369" cy="936000"/>
          </a:xfrm>
          <a:prstGeom prst="triangle">
            <a:avLst/>
          </a:prstGeom>
          <a:solidFill>
            <a:srgbClr val="3811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C5251EE-0BBD-B0A6-103B-D33B0EDEF327}"/>
              </a:ext>
            </a:extLst>
          </p:cNvPr>
          <p:cNvCxnSpPr>
            <a:cxnSpLocks/>
          </p:cNvCxnSpPr>
          <p:nvPr/>
        </p:nvCxnSpPr>
        <p:spPr>
          <a:xfrm flipH="1">
            <a:off x="0" y="2732146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19831CB-46A8-EC5B-143E-F565C8EB6D64}"/>
              </a:ext>
            </a:extLst>
          </p:cNvPr>
          <p:cNvCxnSpPr>
            <a:cxnSpLocks/>
          </p:cNvCxnSpPr>
          <p:nvPr/>
        </p:nvCxnSpPr>
        <p:spPr>
          <a:xfrm flipH="1" flipV="1">
            <a:off x="11222182" y="2731826"/>
            <a:ext cx="969818" cy="32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3701D56-3F41-F29E-94BA-3C16E66C9AF5}"/>
              </a:ext>
            </a:extLst>
          </p:cNvPr>
          <p:cNvCxnSpPr>
            <a:cxnSpLocks/>
          </p:cNvCxnSpPr>
          <p:nvPr/>
        </p:nvCxnSpPr>
        <p:spPr>
          <a:xfrm flipH="1">
            <a:off x="0" y="3821593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4EC11421-61A8-1333-7EE3-DDC5E321DF9B}"/>
              </a:ext>
            </a:extLst>
          </p:cNvPr>
          <p:cNvCxnSpPr>
            <a:cxnSpLocks/>
          </p:cNvCxnSpPr>
          <p:nvPr/>
        </p:nvCxnSpPr>
        <p:spPr>
          <a:xfrm flipH="1">
            <a:off x="0" y="4911361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EF79262F-71AB-E94E-7F02-90292F9B6C1A}"/>
              </a:ext>
            </a:extLst>
          </p:cNvPr>
          <p:cNvCxnSpPr>
            <a:cxnSpLocks/>
          </p:cNvCxnSpPr>
          <p:nvPr/>
        </p:nvCxnSpPr>
        <p:spPr>
          <a:xfrm flipH="1">
            <a:off x="0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F1BB85FF-5C94-9E09-95EE-F83888365C4F}"/>
              </a:ext>
            </a:extLst>
          </p:cNvPr>
          <p:cNvCxnSpPr>
            <a:cxnSpLocks/>
          </p:cNvCxnSpPr>
          <p:nvPr/>
        </p:nvCxnSpPr>
        <p:spPr>
          <a:xfrm flipH="1">
            <a:off x="11196034" y="3821593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EC1FEAC-E580-9A63-740A-F3F6C245F430}"/>
              </a:ext>
            </a:extLst>
          </p:cNvPr>
          <p:cNvCxnSpPr>
            <a:cxnSpLocks/>
          </p:cNvCxnSpPr>
          <p:nvPr/>
        </p:nvCxnSpPr>
        <p:spPr>
          <a:xfrm flipH="1">
            <a:off x="11196034" y="4911361"/>
            <a:ext cx="1004552" cy="0"/>
          </a:xfrm>
          <a:prstGeom prst="line">
            <a:avLst/>
          </a:prstGeom>
          <a:ln w="38100">
            <a:solidFill>
              <a:srgbClr val="00F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3F9345A9-65E3-60D6-BAB3-6D74BBD00FCA}"/>
              </a:ext>
            </a:extLst>
          </p:cNvPr>
          <p:cNvCxnSpPr>
            <a:cxnSpLocks/>
          </p:cNvCxnSpPr>
          <p:nvPr/>
        </p:nvCxnSpPr>
        <p:spPr>
          <a:xfrm flipH="1">
            <a:off x="11153738" y="6001127"/>
            <a:ext cx="1004552" cy="0"/>
          </a:xfrm>
          <a:prstGeom prst="line">
            <a:avLst/>
          </a:prstGeom>
          <a:ln w="38100">
            <a:solidFill>
              <a:srgbClr val="3811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77DB69A5-CDDA-EE1B-A4F4-96C8CF2B75ED}"/>
              </a:ext>
            </a:extLst>
          </p:cNvPr>
          <p:cNvSpPr txBox="1"/>
          <p:nvPr/>
        </p:nvSpPr>
        <p:spPr>
          <a:xfrm>
            <a:off x="1704213" y="1121756"/>
            <a:ext cx="880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A propos des </a:t>
            </a:r>
            <a:r>
              <a:rPr lang="fr-FR" sz="2400" b="1" dirty="0">
                <a:solidFill>
                  <a:schemeClr val="bg1"/>
                </a:solidFill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épidémies et des pandémies</a:t>
            </a:r>
            <a:r>
              <a:rPr lang="fr-FR" sz="2400" b="1" dirty="0">
                <a:solidFill>
                  <a:schemeClr val="bg1"/>
                </a:solidFill>
                <a:effectLst/>
                <a:latin typeface="Biome" panose="020B0604020202020204" pitchFamily="34" charset="0"/>
                <a:ea typeface="HEITI TC MEDIUM" pitchFamily="2" charset="-128"/>
                <a:cs typeface="Biome" panose="020B0604020202020204" pitchFamily="34" charset="0"/>
              </a:rPr>
              <a:t>, indiquez la (les) proposition(s) exactes : </a:t>
            </a:r>
            <a:endParaRPr lang="fr-FR" sz="2400" dirty="0">
              <a:solidFill>
                <a:schemeClr val="bg1"/>
              </a:solidFill>
              <a:latin typeface="Biome" panose="020B0604020202020204" pitchFamily="34" charset="0"/>
              <a:ea typeface="Heiti TC Medium" pitchFamily="2" charset="-128"/>
              <a:cs typeface="Biome" panose="020B060402020202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67C6B8-CC19-BA98-49F4-94C21188D81D}"/>
              </a:ext>
            </a:extLst>
          </p:cNvPr>
          <p:cNvSpPr txBox="1"/>
          <p:nvPr/>
        </p:nvSpPr>
        <p:spPr>
          <a:xfrm>
            <a:off x="1704213" y="2381822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 : </a:t>
            </a:r>
            <a:r>
              <a:rPr lang="fr-FR" sz="2000" dirty="0"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Lors d’une période inter-pandémique, l’incidence de la maladie décroît d’une pandémi</a:t>
            </a:r>
            <a:r>
              <a:rPr lang="fr-FR" sz="2000" dirty="0"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e à l’autre</a:t>
            </a:r>
            <a:endParaRPr lang="fr-FR" sz="2000" dirty="0">
              <a:latin typeface="Biome" panose="020B0503030204020804" pitchFamily="34" charset="0"/>
              <a:cs typeface="Biome" panose="020B0503030204020804" pitchFamily="34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2A50203-FC54-5DF1-9E4F-A7E6D57AB130}"/>
              </a:ext>
            </a:extLst>
          </p:cNvPr>
          <p:cNvSpPr txBox="1"/>
          <p:nvPr/>
        </p:nvSpPr>
        <p:spPr>
          <a:xfrm>
            <a:off x="1737606" y="3467650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B : </a:t>
            </a:r>
            <a:r>
              <a:rPr lang="fr-FR" sz="2000" dirty="0">
                <a:latin typeface="Biome" panose="020B0503030204020804" pitchFamily="34" charset="0"/>
                <a:cs typeface="Biome" panose="020B0503030204020804" pitchFamily="34" charset="0"/>
              </a:rPr>
              <a:t>Lors d’une pandémie, la population générale n’a pas d’immunité collective</a:t>
            </a:r>
            <a:endParaRPr lang="fr-FR" sz="2000" dirty="0"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084F3BE-14C2-A195-859C-DFBA232A913A}"/>
              </a:ext>
            </a:extLst>
          </p:cNvPr>
          <p:cNvSpPr txBox="1"/>
          <p:nvPr/>
        </p:nvSpPr>
        <p:spPr>
          <a:xfrm>
            <a:off x="1757676" y="4528146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C : </a:t>
            </a:r>
            <a:r>
              <a:rPr lang="fr-FR" sz="2000" dirty="0">
                <a:effectLst/>
                <a:latin typeface="Biome" panose="020B0503030204020804" pitchFamily="34" charset="0"/>
                <a:ea typeface="Times New Roman" panose="02020603050405020304" pitchFamily="18" charset="0"/>
                <a:cs typeface="Biome" panose="020B0503030204020804" pitchFamily="34" charset="0"/>
              </a:rPr>
              <a:t>Les anticorps spécifiques d’un sous-type HxNx augmentent dans la population lors de la pandémie initiale puis avec les épidémies</a:t>
            </a:r>
            <a:endParaRPr lang="fr-FR" sz="2000" dirty="0"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08C827F0-4785-4028-2F35-EAE9A482C891}"/>
              </a:ext>
            </a:extLst>
          </p:cNvPr>
          <p:cNvSpPr txBox="1"/>
          <p:nvPr/>
        </p:nvSpPr>
        <p:spPr>
          <a:xfrm>
            <a:off x="1704213" y="5649428"/>
            <a:ext cx="880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8400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D :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Attention, la grippe espagnole est particulière, elle résulte d’un </a:t>
            </a:r>
            <a:r>
              <a:rPr lang="fr-FR" sz="2000" u="sng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franchissement de barrière entre espèces </a:t>
            </a:r>
            <a:r>
              <a:rPr lang="fr-FR" sz="2000" dirty="0">
                <a:solidFill>
                  <a:schemeClr val="bg1"/>
                </a:solidFill>
                <a:latin typeface="Biome" panose="020B0503030204020804" pitchFamily="34" charset="0"/>
                <a:cs typeface="Biome" panose="020B0503030204020804" pitchFamily="34" charset="0"/>
              </a:rPr>
              <a:t>(beaucoup plus rare)</a:t>
            </a:r>
            <a:endParaRPr lang="fr-FR" sz="2000" dirty="0">
              <a:solidFill>
                <a:schemeClr val="bg1"/>
              </a:solidFill>
              <a:effectLst/>
              <a:latin typeface="Biome" panose="020B0503030204020804" pitchFamily="34" charset="0"/>
              <a:ea typeface="Calibri" panose="020F0502020204030204" pitchFamily="34" charset="0"/>
              <a:cs typeface="Biome" panose="020B05030302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47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930"/>
    </mc:Choice>
    <mc:Fallback xmlns="">
      <p:transition spd="slow" advTm="119930"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10692245" y="401782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Ultra Bold" panose="020B0A02020104020203" pitchFamily="34" charset="77"/>
                <a:ea typeface="+mn-ea"/>
                <a:cs typeface="+mn-cs"/>
              </a:rPr>
              <a:t>TUTF1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5A50BA1-A950-B0E9-960F-8F5E4197D0FB}"/>
              </a:ext>
            </a:extLst>
          </p:cNvPr>
          <p:cNvSpPr txBox="1"/>
          <p:nvPr/>
        </p:nvSpPr>
        <p:spPr>
          <a:xfrm>
            <a:off x="2309928" y="2644170"/>
            <a:ext cx="7572144" cy="1569660"/>
          </a:xfrm>
          <a:custGeom>
            <a:avLst/>
            <a:gdLst>
              <a:gd name="connsiteX0" fmla="*/ 0 w 7572144"/>
              <a:gd name="connsiteY0" fmla="*/ 0 h 1569660"/>
              <a:gd name="connsiteX1" fmla="*/ 506751 w 7572144"/>
              <a:gd name="connsiteY1" fmla="*/ 0 h 1569660"/>
              <a:gd name="connsiteX2" fmla="*/ 862059 w 7572144"/>
              <a:gd name="connsiteY2" fmla="*/ 0 h 1569660"/>
              <a:gd name="connsiteX3" fmla="*/ 1595975 w 7572144"/>
              <a:gd name="connsiteY3" fmla="*/ 0 h 1569660"/>
              <a:gd name="connsiteX4" fmla="*/ 2102726 w 7572144"/>
              <a:gd name="connsiteY4" fmla="*/ 0 h 1569660"/>
              <a:gd name="connsiteX5" fmla="*/ 2609477 w 7572144"/>
              <a:gd name="connsiteY5" fmla="*/ 0 h 1569660"/>
              <a:gd name="connsiteX6" fmla="*/ 3343393 w 7572144"/>
              <a:gd name="connsiteY6" fmla="*/ 0 h 1569660"/>
              <a:gd name="connsiteX7" fmla="*/ 3774423 w 7572144"/>
              <a:gd name="connsiteY7" fmla="*/ 0 h 1569660"/>
              <a:gd name="connsiteX8" fmla="*/ 4508338 w 7572144"/>
              <a:gd name="connsiteY8" fmla="*/ 0 h 1569660"/>
              <a:gd name="connsiteX9" fmla="*/ 5242254 w 7572144"/>
              <a:gd name="connsiteY9" fmla="*/ 0 h 1569660"/>
              <a:gd name="connsiteX10" fmla="*/ 5824726 w 7572144"/>
              <a:gd name="connsiteY10" fmla="*/ 0 h 1569660"/>
              <a:gd name="connsiteX11" fmla="*/ 6558642 w 7572144"/>
              <a:gd name="connsiteY11" fmla="*/ 0 h 1569660"/>
              <a:gd name="connsiteX12" fmla="*/ 7065393 w 7572144"/>
              <a:gd name="connsiteY12" fmla="*/ 0 h 1569660"/>
              <a:gd name="connsiteX13" fmla="*/ 7572144 w 7572144"/>
              <a:gd name="connsiteY13" fmla="*/ 0 h 1569660"/>
              <a:gd name="connsiteX14" fmla="*/ 7572144 w 7572144"/>
              <a:gd name="connsiteY14" fmla="*/ 538917 h 1569660"/>
              <a:gd name="connsiteX15" fmla="*/ 7572144 w 7572144"/>
              <a:gd name="connsiteY15" fmla="*/ 1062137 h 1569660"/>
              <a:gd name="connsiteX16" fmla="*/ 7572144 w 7572144"/>
              <a:gd name="connsiteY16" fmla="*/ 1569660 h 1569660"/>
              <a:gd name="connsiteX17" fmla="*/ 6913950 w 7572144"/>
              <a:gd name="connsiteY17" fmla="*/ 1569660 h 1569660"/>
              <a:gd name="connsiteX18" fmla="*/ 6331477 w 7572144"/>
              <a:gd name="connsiteY18" fmla="*/ 1569660 h 1569660"/>
              <a:gd name="connsiteX19" fmla="*/ 5976169 w 7572144"/>
              <a:gd name="connsiteY19" fmla="*/ 1569660 h 1569660"/>
              <a:gd name="connsiteX20" fmla="*/ 5545139 w 7572144"/>
              <a:gd name="connsiteY20" fmla="*/ 1569660 h 1569660"/>
              <a:gd name="connsiteX21" fmla="*/ 4811224 w 7572144"/>
              <a:gd name="connsiteY21" fmla="*/ 1569660 h 1569660"/>
              <a:gd name="connsiteX22" fmla="*/ 4228751 w 7572144"/>
              <a:gd name="connsiteY22" fmla="*/ 1569660 h 1569660"/>
              <a:gd name="connsiteX23" fmla="*/ 3797721 w 7572144"/>
              <a:gd name="connsiteY23" fmla="*/ 1569660 h 1569660"/>
              <a:gd name="connsiteX24" fmla="*/ 3215249 w 7572144"/>
              <a:gd name="connsiteY24" fmla="*/ 1569660 h 1569660"/>
              <a:gd name="connsiteX25" fmla="*/ 2859941 w 7572144"/>
              <a:gd name="connsiteY25" fmla="*/ 1569660 h 1569660"/>
              <a:gd name="connsiteX26" fmla="*/ 2504632 w 7572144"/>
              <a:gd name="connsiteY26" fmla="*/ 1569660 h 1569660"/>
              <a:gd name="connsiteX27" fmla="*/ 1922160 w 7572144"/>
              <a:gd name="connsiteY27" fmla="*/ 1569660 h 1569660"/>
              <a:gd name="connsiteX28" fmla="*/ 1491130 w 7572144"/>
              <a:gd name="connsiteY28" fmla="*/ 1569660 h 1569660"/>
              <a:gd name="connsiteX29" fmla="*/ 832936 w 7572144"/>
              <a:gd name="connsiteY29" fmla="*/ 1569660 h 1569660"/>
              <a:gd name="connsiteX30" fmla="*/ 0 w 7572144"/>
              <a:gd name="connsiteY30" fmla="*/ 1569660 h 1569660"/>
              <a:gd name="connsiteX31" fmla="*/ 0 w 7572144"/>
              <a:gd name="connsiteY31" fmla="*/ 1030743 h 1569660"/>
              <a:gd name="connsiteX32" fmla="*/ 0 w 7572144"/>
              <a:gd name="connsiteY32" fmla="*/ 491827 h 1569660"/>
              <a:gd name="connsiteX33" fmla="*/ 0 w 7572144"/>
              <a:gd name="connsiteY33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7572144" h="1569660" extrusionOk="0">
                <a:moveTo>
                  <a:pt x="0" y="0"/>
                </a:moveTo>
                <a:cubicBezTo>
                  <a:pt x="170151" y="-32931"/>
                  <a:pt x="279424" y="45694"/>
                  <a:pt x="506751" y="0"/>
                </a:cubicBezTo>
                <a:cubicBezTo>
                  <a:pt x="734078" y="-45694"/>
                  <a:pt x="761333" y="15129"/>
                  <a:pt x="862059" y="0"/>
                </a:cubicBezTo>
                <a:cubicBezTo>
                  <a:pt x="962785" y="-15129"/>
                  <a:pt x="1282255" y="41145"/>
                  <a:pt x="1595975" y="0"/>
                </a:cubicBezTo>
                <a:cubicBezTo>
                  <a:pt x="1909695" y="-41145"/>
                  <a:pt x="1948001" y="48042"/>
                  <a:pt x="2102726" y="0"/>
                </a:cubicBezTo>
                <a:cubicBezTo>
                  <a:pt x="2257451" y="-48042"/>
                  <a:pt x="2420938" y="51153"/>
                  <a:pt x="2609477" y="0"/>
                </a:cubicBezTo>
                <a:cubicBezTo>
                  <a:pt x="2798016" y="-51153"/>
                  <a:pt x="3033018" y="22980"/>
                  <a:pt x="3343393" y="0"/>
                </a:cubicBezTo>
                <a:cubicBezTo>
                  <a:pt x="3653768" y="-22980"/>
                  <a:pt x="3581369" y="35198"/>
                  <a:pt x="3774423" y="0"/>
                </a:cubicBezTo>
                <a:cubicBezTo>
                  <a:pt x="3967477" y="-35198"/>
                  <a:pt x="4197738" y="24706"/>
                  <a:pt x="4508338" y="0"/>
                </a:cubicBezTo>
                <a:cubicBezTo>
                  <a:pt x="4818938" y="-24706"/>
                  <a:pt x="5090612" y="40601"/>
                  <a:pt x="5242254" y="0"/>
                </a:cubicBezTo>
                <a:cubicBezTo>
                  <a:pt x="5393896" y="-40601"/>
                  <a:pt x="5693936" y="24880"/>
                  <a:pt x="5824726" y="0"/>
                </a:cubicBezTo>
                <a:cubicBezTo>
                  <a:pt x="5955516" y="-24880"/>
                  <a:pt x="6208780" y="27956"/>
                  <a:pt x="6558642" y="0"/>
                </a:cubicBezTo>
                <a:cubicBezTo>
                  <a:pt x="6908504" y="-27956"/>
                  <a:pt x="6898394" y="31952"/>
                  <a:pt x="7065393" y="0"/>
                </a:cubicBezTo>
                <a:cubicBezTo>
                  <a:pt x="7232392" y="-31952"/>
                  <a:pt x="7448255" y="9352"/>
                  <a:pt x="7572144" y="0"/>
                </a:cubicBezTo>
                <a:cubicBezTo>
                  <a:pt x="7581345" y="248241"/>
                  <a:pt x="7529871" y="326133"/>
                  <a:pt x="7572144" y="538917"/>
                </a:cubicBezTo>
                <a:cubicBezTo>
                  <a:pt x="7614417" y="751701"/>
                  <a:pt x="7545953" y="905517"/>
                  <a:pt x="7572144" y="1062137"/>
                </a:cubicBezTo>
                <a:cubicBezTo>
                  <a:pt x="7598335" y="1218757"/>
                  <a:pt x="7529708" y="1462482"/>
                  <a:pt x="7572144" y="1569660"/>
                </a:cubicBezTo>
                <a:cubicBezTo>
                  <a:pt x="7268422" y="1570349"/>
                  <a:pt x="7122736" y="1565019"/>
                  <a:pt x="6913950" y="1569660"/>
                </a:cubicBezTo>
                <a:cubicBezTo>
                  <a:pt x="6705164" y="1574301"/>
                  <a:pt x="6546270" y="1501688"/>
                  <a:pt x="6331477" y="1569660"/>
                </a:cubicBezTo>
                <a:cubicBezTo>
                  <a:pt x="6116684" y="1637632"/>
                  <a:pt x="6073602" y="1559526"/>
                  <a:pt x="5976169" y="1569660"/>
                </a:cubicBezTo>
                <a:cubicBezTo>
                  <a:pt x="5878736" y="1579794"/>
                  <a:pt x="5705415" y="1565746"/>
                  <a:pt x="5545139" y="1569660"/>
                </a:cubicBezTo>
                <a:cubicBezTo>
                  <a:pt x="5384863" y="1573574"/>
                  <a:pt x="5085885" y="1551976"/>
                  <a:pt x="4811224" y="1569660"/>
                </a:cubicBezTo>
                <a:cubicBezTo>
                  <a:pt x="4536563" y="1587344"/>
                  <a:pt x="4494545" y="1549077"/>
                  <a:pt x="4228751" y="1569660"/>
                </a:cubicBezTo>
                <a:cubicBezTo>
                  <a:pt x="3962957" y="1590243"/>
                  <a:pt x="3964397" y="1558639"/>
                  <a:pt x="3797721" y="1569660"/>
                </a:cubicBezTo>
                <a:cubicBezTo>
                  <a:pt x="3631045" y="1580681"/>
                  <a:pt x="3359479" y="1543596"/>
                  <a:pt x="3215249" y="1569660"/>
                </a:cubicBezTo>
                <a:cubicBezTo>
                  <a:pt x="3071019" y="1595724"/>
                  <a:pt x="3027497" y="1529021"/>
                  <a:pt x="2859941" y="1569660"/>
                </a:cubicBezTo>
                <a:cubicBezTo>
                  <a:pt x="2692385" y="1610299"/>
                  <a:pt x="2665479" y="1532429"/>
                  <a:pt x="2504632" y="1569660"/>
                </a:cubicBezTo>
                <a:cubicBezTo>
                  <a:pt x="2343785" y="1606891"/>
                  <a:pt x="2191366" y="1532012"/>
                  <a:pt x="1922160" y="1569660"/>
                </a:cubicBezTo>
                <a:cubicBezTo>
                  <a:pt x="1652954" y="1607308"/>
                  <a:pt x="1635911" y="1567404"/>
                  <a:pt x="1491130" y="1569660"/>
                </a:cubicBezTo>
                <a:cubicBezTo>
                  <a:pt x="1346349" y="1571916"/>
                  <a:pt x="990335" y="1495128"/>
                  <a:pt x="832936" y="1569660"/>
                </a:cubicBezTo>
                <a:cubicBezTo>
                  <a:pt x="675537" y="1644192"/>
                  <a:pt x="187831" y="1472776"/>
                  <a:pt x="0" y="1569660"/>
                </a:cubicBezTo>
                <a:cubicBezTo>
                  <a:pt x="-32606" y="1452040"/>
                  <a:pt x="11559" y="1261472"/>
                  <a:pt x="0" y="1030743"/>
                </a:cubicBezTo>
                <a:cubicBezTo>
                  <a:pt x="-11559" y="800014"/>
                  <a:pt x="33259" y="695440"/>
                  <a:pt x="0" y="491827"/>
                </a:cubicBezTo>
                <a:cubicBezTo>
                  <a:pt x="-33259" y="288214"/>
                  <a:pt x="2794" y="118871"/>
                  <a:pt x="0" y="0"/>
                </a:cubicBezTo>
                <a:close/>
              </a:path>
            </a:pathLst>
          </a:custGeom>
          <a:noFill/>
          <a:ln w="12700">
            <a:solidFill>
              <a:srgbClr val="0B3DFF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9600" u="sng" dirty="0">
                <a:solidFill>
                  <a:srgbClr val="0B3DFF"/>
                </a:solidFill>
                <a:latin typeface="Desdemona" pitchFamily="82" charset="77"/>
              </a:rPr>
              <a:t>Questions ?</a:t>
            </a:r>
          </a:p>
        </p:txBody>
      </p:sp>
    </p:spTree>
    <p:extLst>
      <p:ext uri="{BB962C8B-B14F-4D97-AF65-F5344CB8AC3E}">
        <p14:creationId xmlns:p14="http://schemas.microsoft.com/office/powerpoint/2010/main" val="344405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5"/>
    </mc:Choice>
    <mc:Fallback xmlns="">
      <p:transition spd="slow" advTm="3415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flou&#10;&#10;Description générée automatiquement">
            <a:extLst>
              <a:ext uri="{FF2B5EF4-FFF2-40B4-BE49-F238E27FC236}">
                <a16:creationId xmlns:a16="http://schemas.microsoft.com/office/drawing/2014/main" id="{1BAFC261-5DE2-CC4C-F062-D62C73DE3FB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A3B5231-7397-59F3-0331-B0197E593087}"/>
              </a:ext>
            </a:extLst>
          </p:cNvPr>
          <p:cNvSpPr/>
          <p:nvPr/>
        </p:nvSpPr>
        <p:spPr>
          <a:xfrm>
            <a:off x="5566063" y="5666510"/>
            <a:ext cx="1059874" cy="280555"/>
          </a:xfrm>
          <a:prstGeom prst="rect">
            <a:avLst/>
          </a:prstGeom>
          <a:gradFill flip="none" rotWithShape="1">
            <a:gsLst>
              <a:gs pos="0">
                <a:srgbClr val="0B3DFF"/>
              </a:gs>
              <a:gs pos="49000">
                <a:srgbClr val="8D2BEA"/>
              </a:gs>
              <a:gs pos="83000">
                <a:srgbClr val="FF0000"/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Gill Sans Ultra Bold" panose="020B0A02020104020203" pitchFamily="34" charset="77"/>
              </a:rPr>
              <a:t>TUTF1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57E37EA-A403-23E6-02C5-EDBB45AE8931}"/>
              </a:ext>
            </a:extLst>
          </p:cNvPr>
          <p:cNvSpPr txBox="1"/>
          <p:nvPr/>
        </p:nvSpPr>
        <p:spPr>
          <a:xfrm>
            <a:off x="1641763" y="2147454"/>
            <a:ext cx="89084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0" b="1" dirty="0">
                <a:solidFill>
                  <a:srgbClr val="FFD579"/>
                </a:solidFill>
                <a:effectLst>
                  <a:outerShdw blurRad="324259" dist="50800" dir="5400000" algn="ctr" rotWithShape="0">
                    <a:srgbClr val="000000">
                      <a:alpha val="73756"/>
                    </a:srgbClr>
                  </a:outerShdw>
                </a:effectLst>
                <a:latin typeface="HEITI TC MEDIUM" pitchFamily="2" charset="-128"/>
                <a:ea typeface="HEITI TC MEDIUM" pitchFamily="2" charset="-128"/>
                <a:cs typeface="Gill Sans" panose="020B0502020104020203" pitchFamily="34" charset="-79"/>
              </a:rPr>
              <a:t>FIN</a:t>
            </a:r>
            <a:endParaRPr lang="fr-FR" sz="12000" b="1" dirty="0">
              <a:solidFill>
                <a:srgbClr val="FFD579"/>
              </a:solidFill>
              <a:effectLst>
                <a:glow>
                  <a:schemeClr val="accent1"/>
                </a:glow>
                <a:outerShdw blurRad="311222" dir="3085274" sx="80360" sy="80360" algn="ctr" rotWithShape="0">
                  <a:srgbClr val="000000">
                    <a:alpha val="93555"/>
                  </a:srgbClr>
                </a:outerShdw>
                <a:reflection endPos="0" dist="50800" dir="5400000" sy="-100000" algn="bl" rotWithShape="0"/>
              </a:effectLst>
              <a:latin typeface="HEITI TC MEDIUM" pitchFamily="2" charset="-128"/>
              <a:ea typeface="HEITI TC MEDIUM" pitchFamily="2" charset="-128"/>
              <a:cs typeface="Gill Sans" panose="020B05020201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52712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46"/>
    </mc:Choice>
    <mc:Fallback xmlns="">
      <p:transition spd="slow" advTm="27246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1640</TotalTime>
  <Words>2738</Words>
  <Application>Microsoft Macintosh PowerPoint</Application>
  <PresentationFormat>Grand écran</PresentationFormat>
  <Paragraphs>348</Paragraphs>
  <Slides>57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57</vt:i4>
      </vt:variant>
    </vt:vector>
  </HeadingPairs>
  <TitlesOfParts>
    <vt:vector size="68" baseType="lpstr">
      <vt:lpstr>Heiti TC Medium</vt:lpstr>
      <vt:lpstr>Heiti TC Medium</vt:lpstr>
      <vt:lpstr>Arial</vt:lpstr>
      <vt:lpstr>Biome</vt:lpstr>
      <vt:lpstr>Calibri</vt:lpstr>
      <vt:lpstr>Calibri Light</vt:lpstr>
      <vt:lpstr>Courier New</vt:lpstr>
      <vt:lpstr>Desdemona</vt:lpstr>
      <vt:lpstr>Gill Sans Ultra Bold</vt:lpstr>
      <vt:lpstr>Wingdings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Manon Fernandes-Lanfranchi</dc:creator>
  <cp:lastModifiedBy>Manon Fernandes-Lanfranchi</cp:lastModifiedBy>
  <cp:revision>43</cp:revision>
  <dcterms:created xsi:type="dcterms:W3CDTF">2022-10-30T09:04:53Z</dcterms:created>
  <dcterms:modified xsi:type="dcterms:W3CDTF">2023-01-12T10:27:22Z</dcterms:modified>
</cp:coreProperties>
</file>