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58" r:id="rId5"/>
    <p:sldId id="267" r:id="rId6"/>
    <p:sldId id="259" r:id="rId7"/>
    <p:sldId id="269" r:id="rId8"/>
    <p:sldId id="260" r:id="rId9"/>
    <p:sldId id="270" r:id="rId10"/>
    <p:sldId id="261" r:id="rId11"/>
    <p:sldId id="262" r:id="rId12"/>
    <p:sldId id="263" r:id="rId13"/>
    <p:sldId id="271" r:id="rId14"/>
    <p:sldId id="264" r:id="rId15"/>
    <p:sldId id="265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9" autoAdjust="0"/>
    <p:restoredTop sz="95984" autoAdjust="0"/>
  </p:normalViewPr>
  <p:slideViewPr>
    <p:cSldViewPr snapToGrid="0" snapToObjects="1">
      <p:cViewPr varScale="1">
        <p:scale>
          <a:sx n="85" d="100"/>
          <a:sy n="85" d="100"/>
        </p:scale>
        <p:origin x="-584" y="-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apositive de titre avec filigran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fr-FR" smtClean="0"/>
              <a:t>Cliquez et modifiez le titre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filigra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avec imag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us, Haut et b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mages au-dessus 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fr-FR" smtClean="0"/>
              <a:t>Cliquez et modifiez le titre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fr-FR" smtClean="0"/>
              <a:t>Faire glisser l'image vers l'espace réservé ou cliquer sur l'icône pour l'ajouter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Cliquez et modifiez le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2DF66AD8-BC4A-4004-9882-414398D930CA}" type="datetimeFigureOut">
              <a:rPr lang="en-US" smtClean="0"/>
              <a:t>03/01/2014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B9D2C864-9362-43C7-A136-D9C41D93A96D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Relationship Id="rId2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b="1" u="sng" dirty="0" smtClean="0"/>
              <a:t>Tut’ rentrée n°2</a:t>
            </a:r>
            <a:endParaRPr lang="fr-FR" b="1" u="sng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fr-FR" sz="4400" b="1" dirty="0" smtClean="0"/>
          </a:p>
          <a:p>
            <a:r>
              <a:rPr lang="fr-FR" sz="4400" b="1" dirty="0" smtClean="0"/>
              <a:t>Vascularisation </a:t>
            </a:r>
            <a:r>
              <a:rPr lang="fr-FR" sz="4400" b="1" dirty="0"/>
              <a:t>de la tête et du cou </a:t>
            </a:r>
          </a:p>
        </p:txBody>
      </p:sp>
    </p:spTree>
    <p:extLst>
      <p:ext uri="{BB962C8B-B14F-4D97-AF65-F5344CB8AC3E}">
        <p14:creationId xmlns:p14="http://schemas.microsoft.com/office/powerpoint/2010/main" val="8267688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582" y="575504"/>
            <a:ext cx="8875544" cy="868362"/>
          </a:xfrm>
        </p:spPr>
        <p:txBody>
          <a:bodyPr/>
          <a:lstStyle/>
          <a:p>
            <a:r>
              <a:rPr lang="fr-FR" b="1" u="sng" dirty="0" smtClean="0">
                <a:solidFill>
                  <a:schemeClr val="accent1"/>
                </a:solidFill>
              </a:rPr>
              <a:t>VASCULARISATION ARTERIELLE </a:t>
            </a:r>
            <a:endParaRPr lang="fr-FR" b="1" u="sng" dirty="0">
              <a:solidFill>
                <a:schemeClr val="accent1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40136" y="2087693"/>
            <a:ext cx="5445160" cy="8032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u="sng" dirty="0" smtClean="0"/>
              <a:t>Carotide commune</a:t>
            </a:r>
            <a:endParaRPr lang="fr-FR" sz="2400" b="1" u="sng" dirty="0" smtClean="0"/>
          </a:p>
          <a:p>
            <a:endParaRPr lang="fr-FR" sz="2400" b="1" u="sng" dirty="0" smtClean="0"/>
          </a:p>
          <a:p>
            <a:r>
              <a:rPr lang="fr-FR" sz="2400" b="1" u="sng" dirty="0" smtClean="0"/>
              <a:t>Trigone carotidien en C4</a:t>
            </a:r>
          </a:p>
          <a:p>
            <a:pPr marL="342900" indent="-342900">
              <a:buFont typeface="Arial"/>
              <a:buChar char="•"/>
            </a:pPr>
            <a:r>
              <a:rPr lang="fr-FR" sz="2400" b="1" dirty="0" smtClean="0"/>
              <a:t>Glomus carotidien</a:t>
            </a:r>
          </a:p>
          <a:p>
            <a:pPr marL="342900" indent="-342900">
              <a:buFont typeface="Arial"/>
              <a:buChar char="•"/>
            </a:pPr>
            <a:r>
              <a:rPr lang="fr-FR" sz="2400" b="1" dirty="0" smtClean="0"/>
              <a:t>Rameau du glomus carotidien</a:t>
            </a:r>
          </a:p>
          <a:p>
            <a:pPr marL="342900" indent="-342900">
              <a:buFont typeface="Arial"/>
              <a:buChar char="•"/>
            </a:pPr>
            <a:r>
              <a:rPr lang="fr-FR" sz="2400" b="1" dirty="0" smtClean="0"/>
              <a:t>Division en artères carotides interne et externe </a:t>
            </a:r>
          </a:p>
          <a:p>
            <a:endParaRPr lang="fr-FR" sz="2400" b="1" dirty="0" smtClean="0"/>
          </a:p>
          <a:p>
            <a:r>
              <a:rPr lang="fr-FR" sz="2400" b="1" u="sng" dirty="0" smtClean="0"/>
              <a:t>Ligament inter-carotidien</a:t>
            </a:r>
            <a:r>
              <a:rPr lang="fr-FR" sz="2400" b="1" dirty="0" smtClean="0"/>
              <a:t> et </a:t>
            </a:r>
          </a:p>
          <a:p>
            <a:r>
              <a:rPr lang="fr-FR" sz="2400" b="1" dirty="0" smtClean="0"/>
              <a:t>Gaine vasculaire</a:t>
            </a:r>
          </a:p>
          <a:p>
            <a:endParaRPr lang="fr-FR" sz="2400" b="1" dirty="0"/>
          </a:p>
          <a:p>
            <a:pPr algn="ctr"/>
            <a:endParaRPr lang="fr-FR" sz="2400" b="1" u="sng" dirty="0" smtClean="0"/>
          </a:p>
          <a:p>
            <a:pPr algn="ctr"/>
            <a:endParaRPr lang="fr-FR" sz="2400" b="1" u="sng" dirty="0"/>
          </a:p>
          <a:p>
            <a:pPr algn="ctr"/>
            <a:endParaRPr lang="fr-FR" sz="2400" b="1" u="sng" dirty="0" smtClean="0"/>
          </a:p>
          <a:p>
            <a:pPr algn="ctr"/>
            <a:endParaRPr lang="fr-FR" sz="2400" b="1" u="sng" dirty="0"/>
          </a:p>
          <a:p>
            <a:pPr algn="ctr"/>
            <a:endParaRPr lang="fr-FR" sz="2400" b="1" u="sng" dirty="0" smtClean="0"/>
          </a:p>
          <a:p>
            <a:pPr algn="ctr"/>
            <a:endParaRPr lang="fr-FR" sz="2400" b="1" u="sng" dirty="0"/>
          </a:p>
          <a:p>
            <a:pPr algn="ctr"/>
            <a:endParaRPr lang="fr-FR" sz="2400" b="1" u="sng" dirty="0" smtClean="0"/>
          </a:p>
          <a:p>
            <a:pPr algn="ctr"/>
            <a:endParaRPr lang="fr-FR" sz="2400" b="1" u="sng" dirty="0"/>
          </a:p>
          <a:p>
            <a:pPr algn="ctr"/>
            <a:endParaRPr lang="fr-FR" sz="2400" b="1" u="sng" dirty="0" smtClean="0"/>
          </a:p>
          <a:p>
            <a:pPr algn="ctr"/>
            <a:endParaRPr lang="fr-FR" sz="2400" b="1" u="sng" dirty="0"/>
          </a:p>
        </p:txBody>
      </p:sp>
      <p:pic>
        <p:nvPicPr>
          <p:cNvPr id="12" name="Image 11" descr="Capture d’écran 2014-01-03 à 15.19.1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336" y="2087693"/>
            <a:ext cx="1905000" cy="42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924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4-01-03 à 15.23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00" y="0"/>
            <a:ext cx="5492653" cy="6858000"/>
          </a:xfrm>
          <a:prstGeom prst="rect">
            <a:avLst/>
          </a:prstGeom>
        </p:spPr>
      </p:pic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551682" y="820057"/>
            <a:ext cx="846083" cy="5357812"/>
          </a:xfrm>
        </p:spPr>
        <p:txBody>
          <a:bodyPr/>
          <a:lstStyle/>
          <a:p>
            <a:r>
              <a:rPr lang="fr-FR" dirty="0" smtClean="0"/>
              <a:t>C</a:t>
            </a:r>
            <a:r>
              <a:rPr lang="fr-FR" dirty="0" smtClean="0"/>
              <a:t>arotide externe</a:t>
            </a:r>
            <a:br>
              <a:rPr lang="fr-FR" dirty="0" smtClean="0"/>
            </a:b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9478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 smtClean="0"/>
              <a:t>Carotide externe</a:t>
            </a:r>
            <a:endParaRPr lang="fr-FR" b="1" u="sng" dirty="0"/>
          </a:p>
        </p:txBody>
      </p:sp>
      <p:sp>
        <p:nvSpPr>
          <p:cNvPr id="6" name="Espace réservé du contenu 5"/>
          <p:cNvSpPr>
            <a:spLocks noGrp="1"/>
          </p:cNvSpPr>
          <p:nvPr>
            <p:ph idx="1"/>
          </p:nvPr>
        </p:nvSpPr>
        <p:spPr>
          <a:xfrm>
            <a:off x="914400" y="1735137"/>
            <a:ext cx="7313613" cy="4907523"/>
          </a:xfrm>
        </p:spPr>
        <p:txBody>
          <a:bodyPr>
            <a:normAutofit/>
          </a:bodyPr>
          <a:lstStyle/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>
                <a:latin typeface="+mj-lt"/>
              </a:rPr>
              <a:t>Traverse le diaphragme </a:t>
            </a:r>
            <a:r>
              <a:rPr lang="fr-FR" sz="2800" b="1" dirty="0" err="1" smtClean="0">
                <a:latin typeface="+mj-lt"/>
              </a:rPr>
              <a:t>stylien</a:t>
            </a:r>
            <a:endParaRPr lang="fr-FR" sz="2800" b="1" dirty="0" smtClean="0">
              <a:latin typeface="+mj-lt"/>
            </a:endParaRP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>
                <a:latin typeface="+mj-lt"/>
              </a:rPr>
              <a:t>Pénètre dans la </a:t>
            </a:r>
            <a:r>
              <a:rPr lang="fr-FR" sz="2800" b="1" u="sng" dirty="0" smtClean="0">
                <a:latin typeface="+mj-lt"/>
              </a:rPr>
              <a:t>glande parotide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>
                <a:latin typeface="+mj-lt"/>
              </a:rPr>
              <a:t>Donne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deux artères terminales 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>
                <a:latin typeface="+mj-lt"/>
              </a:rPr>
              <a:t>Maxillaire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>
                <a:latin typeface="+mj-lt"/>
              </a:rPr>
              <a:t>T</a:t>
            </a:r>
            <a:r>
              <a:rPr lang="fr-FR" sz="2600" b="1" dirty="0" smtClean="0">
                <a:latin typeface="+mj-lt"/>
              </a:rPr>
              <a:t>emporale superficielle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>
                <a:latin typeface="+mj-lt"/>
              </a:rPr>
              <a:t>Donne des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collatérales antérieures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>
                <a:latin typeface="+mj-lt"/>
              </a:rPr>
              <a:t>Faciale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>
                <a:latin typeface="+mj-lt"/>
              </a:rPr>
              <a:t>Linguale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>
                <a:latin typeface="+mj-lt"/>
              </a:rPr>
              <a:t>Thyroïdienne supérieure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>
                <a:latin typeface="+mj-lt"/>
              </a:rPr>
              <a:t>Donne des </a:t>
            </a:r>
            <a:r>
              <a:rPr lang="fr-FR" sz="2800" b="1" dirty="0" smtClean="0">
                <a:solidFill>
                  <a:srgbClr val="FF0000"/>
                </a:solidFill>
                <a:latin typeface="+mj-lt"/>
              </a:rPr>
              <a:t>collatérales postérieures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>
                <a:latin typeface="+mj-lt"/>
              </a:rPr>
              <a:t>Auriculaire postérieure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>
                <a:latin typeface="+mj-lt"/>
              </a:rPr>
              <a:t>Occipitale 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>
                <a:latin typeface="+mj-lt"/>
              </a:rPr>
              <a:t>Pharyngienne ascendante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endParaRPr lang="fr-FR" sz="2800" b="1" dirty="0" smtClean="0">
              <a:latin typeface="+mj-lt"/>
            </a:endParaRPr>
          </a:p>
          <a:p>
            <a:pPr>
              <a:lnSpc>
                <a:spcPct val="50000"/>
              </a:lnSpc>
              <a:buFontTx/>
              <a:buChar char="-"/>
            </a:pPr>
            <a:endParaRPr lang="fr-FR" sz="2800" b="1" dirty="0">
              <a:latin typeface="+mj-lt"/>
            </a:endParaRPr>
          </a:p>
          <a:p>
            <a:pPr>
              <a:lnSpc>
                <a:spcPct val="50000"/>
              </a:lnSpc>
              <a:buFontTx/>
              <a:buChar char="-"/>
            </a:pPr>
            <a:endParaRPr lang="fr-FR" sz="2800" b="1" dirty="0" smtClean="0">
              <a:latin typeface="+mj-lt"/>
            </a:endParaRPr>
          </a:p>
          <a:p>
            <a:pPr marL="0" indent="0">
              <a:lnSpc>
                <a:spcPct val="50000"/>
              </a:lnSpc>
              <a:buNone/>
            </a:pPr>
            <a:endParaRPr lang="fr-FR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692613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576984" y="760984"/>
            <a:ext cx="846083" cy="5357812"/>
          </a:xfrm>
        </p:spPr>
        <p:txBody>
          <a:bodyPr/>
          <a:lstStyle/>
          <a:p>
            <a:r>
              <a:rPr lang="fr-FR" dirty="0" smtClean="0"/>
              <a:t>Carotide interne</a:t>
            </a:r>
            <a:endParaRPr lang="fr-FR" dirty="0"/>
          </a:p>
        </p:txBody>
      </p:sp>
      <p:pic>
        <p:nvPicPr>
          <p:cNvPr id="4" name="Espace réservé du contenu 3" descr="Capture d’écran 2014-01-03 à 15.20.06.png"/>
          <p:cNvPicPr>
            <a:picLocks noGrp="1" noChangeAspect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26" b="232"/>
          <a:stretch/>
        </p:blipFill>
        <p:spPr>
          <a:xfrm>
            <a:off x="1762432" y="0"/>
            <a:ext cx="4502150" cy="6859588"/>
          </a:xfrm>
        </p:spPr>
      </p:pic>
    </p:spTree>
    <p:extLst>
      <p:ext uri="{BB962C8B-B14F-4D97-AF65-F5344CB8AC3E}">
        <p14:creationId xmlns:p14="http://schemas.microsoft.com/office/powerpoint/2010/main" val="369906053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33587"/>
            <a:ext cx="7313613" cy="703831"/>
          </a:xfrm>
        </p:spPr>
        <p:txBody>
          <a:bodyPr/>
          <a:lstStyle/>
          <a:p>
            <a:r>
              <a:rPr lang="fr-FR" b="1" u="sng" dirty="0" smtClean="0"/>
              <a:t>Carotide interne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49444" y="1273202"/>
            <a:ext cx="8370108" cy="5442455"/>
          </a:xfrm>
        </p:spPr>
        <p:txBody>
          <a:bodyPr>
            <a:normAutofit/>
          </a:bodyPr>
          <a:lstStyle/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/>
              <a:t>D’abord rétro-</a:t>
            </a:r>
            <a:r>
              <a:rPr lang="fr-FR" sz="2800" b="1" dirty="0" err="1" smtClean="0"/>
              <a:t>stylienne</a:t>
            </a:r>
            <a:endParaRPr lang="fr-FR" sz="2800" b="1" dirty="0" smtClean="0"/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/>
              <a:t>Pénètre dans </a:t>
            </a:r>
            <a:r>
              <a:rPr lang="fr-FR" sz="2800" b="1" u="sng" dirty="0" smtClean="0"/>
              <a:t>l’os temporal</a:t>
            </a:r>
            <a:r>
              <a:rPr lang="fr-FR" sz="2800" b="1" dirty="0" smtClean="0"/>
              <a:t> par le rocher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/>
              <a:t>Sort par le trou déchiré postérieur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/>
              <a:t>Chemine dans le sinus caverneux 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/>
              <a:t>Décrit le siphon carotidien (trajet tortueux)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/>
              <a:t>Entre en contact avec le nerf optique 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/>
              <a:t>D</a:t>
            </a:r>
            <a:r>
              <a:rPr lang="fr-FR" sz="2800" b="1" dirty="0" smtClean="0"/>
              <a:t>onne </a:t>
            </a:r>
            <a:r>
              <a:rPr lang="fr-FR" sz="2800" b="1" dirty="0" smtClean="0">
                <a:solidFill>
                  <a:srgbClr val="FF0000"/>
                </a:solidFill>
              </a:rPr>
              <a:t>l’unique collatérale </a:t>
            </a:r>
            <a:r>
              <a:rPr lang="fr-FR" sz="2800" b="1" dirty="0" smtClean="0"/>
              <a:t>: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/>
              <a:t>L’artère ophtalmique de Willis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2800" b="1" dirty="0" smtClean="0"/>
              <a:t>Donne </a:t>
            </a:r>
            <a:r>
              <a:rPr lang="fr-FR" sz="2800" b="1" dirty="0" smtClean="0">
                <a:solidFill>
                  <a:srgbClr val="FF0000"/>
                </a:solidFill>
              </a:rPr>
              <a:t>4 branches terminales </a:t>
            </a:r>
            <a:r>
              <a:rPr lang="fr-FR" sz="2800" b="1" dirty="0" smtClean="0"/>
              <a:t>en regard du chiasma :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/>
              <a:t>Cérébrale moyenne (</a:t>
            </a:r>
            <a:r>
              <a:rPr lang="fr-FR" sz="2600" b="1" dirty="0" err="1" smtClean="0"/>
              <a:t>sylvienne</a:t>
            </a:r>
            <a:r>
              <a:rPr lang="fr-FR" sz="2600" b="1" dirty="0" smtClean="0"/>
              <a:t>)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/>
              <a:t>Cérébrale antérieure 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/>
              <a:t>Choroïdienne antérieure</a:t>
            </a:r>
          </a:p>
          <a:p>
            <a:pPr lvl="1">
              <a:lnSpc>
                <a:spcPct val="50000"/>
              </a:lnSpc>
              <a:buFont typeface="Arial"/>
              <a:buChar char="•"/>
            </a:pPr>
            <a:r>
              <a:rPr lang="fr-FR" sz="2600" b="1" dirty="0" smtClean="0"/>
              <a:t>Communicante postérieure</a:t>
            </a:r>
            <a:endParaRPr lang="fr-FR" b="1" dirty="0" smtClean="0"/>
          </a:p>
          <a:p>
            <a:pPr>
              <a:lnSpc>
                <a:spcPct val="50000"/>
              </a:lnSpc>
              <a:buFont typeface="Wingdings" charset="2"/>
              <a:buChar char="Ø"/>
            </a:pPr>
            <a:endParaRPr lang="fr-FR" sz="2800" b="1" dirty="0" smtClean="0"/>
          </a:p>
          <a:p>
            <a:pPr>
              <a:lnSpc>
                <a:spcPct val="50000"/>
              </a:lnSpc>
              <a:buFont typeface="Wingdings" charset="2"/>
              <a:buChar char="Ø"/>
            </a:pPr>
            <a:endParaRPr lang="fr-FR" sz="2800" b="1" dirty="0" smtClean="0"/>
          </a:p>
          <a:p>
            <a:pPr>
              <a:lnSpc>
                <a:spcPct val="50000"/>
              </a:lnSpc>
              <a:buFont typeface="Wingdings" charset="2"/>
              <a:buChar char="Ø"/>
            </a:pPr>
            <a:endParaRPr lang="fr-FR" b="1" dirty="0" smtClean="0"/>
          </a:p>
          <a:p>
            <a:pPr>
              <a:buFont typeface="Wingdings" charset="2"/>
              <a:buChar char="Ø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47799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4-01-03 à 15.23.5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6100" y="0"/>
            <a:ext cx="5492653" cy="6858000"/>
          </a:xfrm>
          <a:prstGeom prst="rect">
            <a:avLst/>
          </a:prstGeom>
        </p:spPr>
      </p:pic>
      <p:sp>
        <p:nvSpPr>
          <p:cNvPr id="5" name="Titre vertical 4"/>
          <p:cNvSpPr>
            <a:spLocks noGrp="1"/>
          </p:cNvSpPr>
          <p:nvPr>
            <p:ph type="title" orient="vert"/>
          </p:nvPr>
        </p:nvSpPr>
        <p:spPr>
          <a:xfrm>
            <a:off x="7551682" y="923434"/>
            <a:ext cx="846083" cy="5357812"/>
          </a:xfrm>
        </p:spPr>
        <p:txBody>
          <a:bodyPr/>
          <a:lstStyle/>
          <a:p>
            <a:r>
              <a:rPr lang="fr-FR" dirty="0" smtClean="0"/>
              <a:t>Sous-clavière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302349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277387"/>
            <a:ext cx="7313613" cy="1591318"/>
          </a:xfrm>
        </p:spPr>
        <p:txBody>
          <a:bodyPr/>
          <a:lstStyle/>
          <a:p>
            <a:r>
              <a:rPr lang="fr-FR" b="1" u="sng" dirty="0" smtClean="0"/>
              <a:t>L’artère sous-clavière</a:t>
            </a:r>
            <a:r>
              <a:rPr lang="fr-FR" u="sng" dirty="0"/>
              <a:t/>
            </a:r>
            <a:br>
              <a:rPr lang="fr-FR" u="sng" dirty="0"/>
            </a:br>
            <a:r>
              <a:rPr lang="fr-FR" b="1" dirty="0" smtClean="0"/>
              <a:t>et ses collatérales</a:t>
            </a:r>
            <a:endParaRPr lang="fr-FR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914400" y="2000097"/>
            <a:ext cx="7313613" cy="4686361"/>
          </a:xfrm>
        </p:spPr>
        <p:txBody>
          <a:bodyPr>
            <a:normAutofit/>
          </a:bodyPr>
          <a:lstStyle/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sz="2800" b="1" u="sng" dirty="0" smtClean="0"/>
              <a:t>A. Vertébrale</a:t>
            </a:r>
            <a:r>
              <a:rPr lang="fr-FR" sz="2800" b="1" dirty="0" smtClean="0"/>
              <a:t> </a:t>
            </a:r>
            <a:endParaRPr lang="fr-FR" sz="2800" b="1" i="1" dirty="0"/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sz="2800" b="1" u="sng" dirty="0" smtClean="0"/>
              <a:t>A</a:t>
            </a:r>
            <a:r>
              <a:rPr lang="fr-FR" sz="2800" b="1" u="sng" dirty="0"/>
              <a:t>. thoracique descendante ou </a:t>
            </a:r>
            <a:r>
              <a:rPr lang="fr-FR" sz="2800" b="1" u="sng" dirty="0" smtClean="0"/>
              <a:t>interne</a:t>
            </a:r>
            <a:endParaRPr lang="fr-FR" sz="2800" b="1" dirty="0"/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sz="2800" b="1" u="sng" dirty="0"/>
              <a:t>A. </a:t>
            </a:r>
            <a:r>
              <a:rPr lang="fr-FR" sz="2800" b="1" u="sng" dirty="0" err="1"/>
              <a:t>costo</a:t>
            </a:r>
            <a:r>
              <a:rPr lang="fr-FR" sz="2800" b="1" u="sng" dirty="0"/>
              <a:t>-cervicale</a:t>
            </a:r>
            <a:endParaRPr lang="fr-FR" sz="2800" b="1" dirty="0"/>
          </a:p>
          <a:p>
            <a:pPr lvl="1">
              <a:lnSpc>
                <a:spcPct val="70000"/>
              </a:lnSpc>
              <a:buFont typeface="Arial"/>
              <a:buChar char="•"/>
            </a:pPr>
            <a:r>
              <a:rPr lang="fr-FR" sz="2800" b="1" dirty="0"/>
              <a:t>Rameau costal </a:t>
            </a:r>
          </a:p>
          <a:p>
            <a:pPr lvl="1">
              <a:lnSpc>
                <a:spcPct val="70000"/>
              </a:lnSpc>
              <a:buFont typeface="Arial"/>
              <a:buChar char="•"/>
            </a:pPr>
            <a:r>
              <a:rPr lang="fr-FR" sz="2800" b="1" dirty="0"/>
              <a:t>Rameau cervical</a:t>
            </a:r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sz="2800" b="1" u="sng" dirty="0"/>
              <a:t>Tronc </a:t>
            </a:r>
            <a:r>
              <a:rPr lang="fr-FR" sz="2800" b="1" u="sng" dirty="0" err="1"/>
              <a:t>tyro</a:t>
            </a:r>
            <a:r>
              <a:rPr lang="fr-FR" sz="2800" b="1" u="sng" dirty="0"/>
              <a:t>-</a:t>
            </a:r>
            <a:r>
              <a:rPr lang="fr-FR" sz="2800" b="1" u="sng" dirty="0" smtClean="0"/>
              <a:t>cervical</a:t>
            </a:r>
          </a:p>
          <a:p>
            <a:pPr lvl="1">
              <a:lnSpc>
                <a:spcPct val="70000"/>
              </a:lnSpc>
              <a:buFont typeface="Arial"/>
              <a:buChar char="•"/>
            </a:pPr>
            <a:r>
              <a:rPr lang="fr-FR" sz="2800" b="1" dirty="0" smtClean="0"/>
              <a:t>Rameau </a:t>
            </a:r>
            <a:r>
              <a:rPr lang="fr-FR" sz="2800" b="1" dirty="0"/>
              <a:t>cervical</a:t>
            </a:r>
          </a:p>
          <a:p>
            <a:pPr lvl="1">
              <a:lnSpc>
                <a:spcPct val="70000"/>
              </a:lnSpc>
              <a:buFont typeface="Arial"/>
              <a:buChar char="•"/>
            </a:pPr>
            <a:r>
              <a:rPr lang="fr-FR" sz="2800" b="1" dirty="0"/>
              <a:t>Rameau scapulaire</a:t>
            </a:r>
          </a:p>
          <a:p>
            <a:pPr lvl="1">
              <a:lnSpc>
                <a:spcPct val="70000"/>
              </a:lnSpc>
              <a:buFont typeface="Arial"/>
              <a:buChar char="•"/>
            </a:pPr>
            <a:r>
              <a:rPr lang="fr-FR" sz="2800" b="1" dirty="0"/>
              <a:t>A. thyroïdienne inférieure</a:t>
            </a:r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sz="2800" b="1" u="sng" dirty="0"/>
              <a:t>A. scapulaire </a:t>
            </a:r>
            <a:r>
              <a:rPr lang="fr-FR" sz="2800" b="1" u="sng" dirty="0" smtClean="0"/>
              <a:t>descendante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331775593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4-01-03 à 15.48.3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823" y="327211"/>
            <a:ext cx="5707529" cy="6362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253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3683" y="503238"/>
            <a:ext cx="8691270" cy="868362"/>
          </a:xfrm>
        </p:spPr>
        <p:txBody>
          <a:bodyPr/>
          <a:lstStyle/>
          <a:p>
            <a:r>
              <a:rPr lang="fr-FR" b="1" u="sng" dirty="0" smtClean="0">
                <a:solidFill>
                  <a:srgbClr val="860908"/>
                </a:solidFill>
              </a:rPr>
              <a:t>VASCULARISATION VEINEUSE</a:t>
            </a:r>
            <a:endParaRPr lang="fr-FR" b="1" u="sng" dirty="0">
              <a:solidFill>
                <a:srgbClr val="860908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13683" y="1735137"/>
            <a:ext cx="8691269" cy="49513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200" b="1" dirty="0" smtClean="0"/>
              <a:t>Veine </a:t>
            </a:r>
            <a:r>
              <a:rPr lang="fr-FR" sz="3200" b="1" u="sng" dirty="0" smtClean="0"/>
              <a:t>sous-clavière</a:t>
            </a:r>
            <a:r>
              <a:rPr lang="fr-FR" sz="3200" b="1" dirty="0" smtClean="0"/>
              <a:t> + veine </a:t>
            </a:r>
            <a:r>
              <a:rPr lang="fr-FR" sz="3200" b="1" u="sng" dirty="0" smtClean="0"/>
              <a:t>jugulaire interne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fr-FR" sz="3200" b="1" dirty="0" smtClean="0"/>
              <a:t>= </a:t>
            </a:r>
            <a:r>
              <a:rPr lang="fr-FR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tronc innominé </a:t>
            </a:r>
            <a:r>
              <a:rPr lang="fr-FR" sz="3200" b="1" dirty="0" smtClean="0"/>
              <a:t>=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fr-FR" sz="3200" b="1" dirty="0">
                <a:solidFill>
                  <a:srgbClr val="F3302F"/>
                </a:solidFill>
              </a:rPr>
              <a:t>t</a:t>
            </a:r>
            <a:r>
              <a:rPr lang="fr-FR" sz="3200" b="1" dirty="0" smtClean="0">
                <a:solidFill>
                  <a:srgbClr val="F3302F"/>
                </a:solidFill>
              </a:rPr>
              <a:t>ronc veineux </a:t>
            </a:r>
            <a:r>
              <a:rPr lang="fr-FR" sz="3200" b="1" dirty="0" err="1" smtClean="0">
                <a:solidFill>
                  <a:srgbClr val="F3302F"/>
                </a:solidFill>
              </a:rPr>
              <a:t>brachio-céphallique</a:t>
            </a:r>
            <a:r>
              <a:rPr lang="fr-FR" sz="3200" b="1" dirty="0" smtClean="0">
                <a:solidFill>
                  <a:srgbClr val="F3302F"/>
                </a:solidFill>
              </a:rPr>
              <a:t>  </a:t>
            </a:r>
          </a:p>
          <a:p>
            <a:pPr marL="0" indent="0" algn="ctr">
              <a:lnSpc>
                <a:spcPct val="50000"/>
              </a:lnSpc>
              <a:buNone/>
            </a:pPr>
            <a:r>
              <a:rPr lang="fr-FR" sz="3200" b="1" dirty="0" smtClean="0">
                <a:solidFill>
                  <a:srgbClr val="F3302F"/>
                </a:solidFill>
              </a:rPr>
              <a:t>(TVBC)</a:t>
            </a:r>
            <a:endParaRPr lang="fr-FR" sz="3200" b="1" dirty="0" smtClean="0"/>
          </a:p>
          <a:p>
            <a:pPr>
              <a:lnSpc>
                <a:spcPct val="50000"/>
              </a:lnSpc>
              <a:buFont typeface="Wingdings" charset="2"/>
              <a:buChar char="Ø"/>
            </a:pPr>
            <a:endParaRPr lang="fr-FR" sz="3200" b="1" dirty="0" smtClean="0"/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3200" b="1" dirty="0" smtClean="0"/>
              <a:t>Très volumineux à gauche +++ </a:t>
            </a:r>
          </a:p>
          <a:p>
            <a:pPr>
              <a:lnSpc>
                <a:spcPct val="50000"/>
              </a:lnSpc>
              <a:buFont typeface="Wingdings" charset="2"/>
              <a:buChar char="Ø"/>
            </a:pPr>
            <a:r>
              <a:rPr lang="fr-FR" sz="3200" b="1" dirty="0" smtClean="0"/>
              <a:t>Réduit a droite</a:t>
            </a:r>
          </a:p>
          <a:p>
            <a:pPr algn="ctr">
              <a:lnSpc>
                <a:spcPct val="50000"/>
              </a:lnSpc>
              <a:buFont typeface="Wingdings" charset="2"/>
              <a:buChar char="Ø"/>
            </a:pPr>
            <a:endParaRPr lang="fr-FR" sz="3200" b="1" dirty="0"/>
          </a:p>
          <a:p>
            <a:pPr marL="0" indent="0" algn="ctr">
              <a:lnSpc>
                <a:spcPct val="50000"/>
              </a:lnSpc>
              <a:buNone/>
            </a:pPr>
            <a:r>
              <a:rPr lang="fr-FR" sz="3200" b="1" dirty="0" smtClean="0"/>
              <a:t>Les TVBC D/G se jettent dans la </a:t>
            </a:r>
            <a:r>
              <a:rPr lang="fr-FR" sz="3200" b="1" u="sng" dirty="0" smtClean="0"/>
              <a:t>veine cave SUP</a:t>
            </a:r>
            <a:endParaRPr lang="fr-FR" sz="3200" b="1" u="sng" dirty="0"/>
          </a:p>
        </p:txBody>
      </p:sp>
    </p:spTree>
    <p:extLst>
      <p:ext uri="{BB962C8B-B14F-4D97-AF65-F5344CB8AC3E}">
        <p14:creationId xmlns:p14="http://schemas.microsoft.com/office/powerpoint/2010/main" val="3773428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94301" y="2515746"/>
            <a:ext cx="3926939" cy="868362"/>
          </a:xfrm>
        </p:spPr>
        <p:txBody>
          <a:bodyPr/>
          <a:lstStyle/>
          <a:p>
            <a:r>
              <a:rPr lang="fr-FR" u="sng" dirty="0" smtClean="0"/>
              <a:t>A savoir :</a:t>
            </a:r>
            <a:endParaRPr lang="fr-FR" u="sng" dirty="0"/>
          </a:p>
        </p:txBody>
      </p:sp>
      <p:pic>
        <p:nvPicPr>
          <p:cNvPr id="6" name="Espace réservé du contenu 5" descr="ED000082.png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95" t="-289" r="-299" b="-1067"/>
          <a:stretch/>
        </p:blipFill>
        <p:spPr>
          <a:xfrm>
            <a:off x="3270199" y="192232"/>
            <a:ext cx="2632982" cy="2323514"/>
          </a:xfrm>
        </p:spPr>
      </p:pic>
      <p:sp>
        <p:nvSpPr>
          <p:cNvPr id="9" name="ZoneTexte 8"/>
          <p:cNvSpPr txBox="1"/>
          <p:nvPr/>
        </p:nvSpPr>
        <p:spPr>
          <a:xfrm>
            <a:off x="0" y="3445424"/>
            <a:ext cx="83648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b="1" dirty="0" smtClean="0"/>
              <a:t>L’axe veineux </a:t>
            </a:r>
          </a:p>
          <a:p>
            <a:pPr algn="ctr"/>
            <a:r>
              <a:rPr lang="fr-FR" sz="3200" b="1" dirty="0" smtClean="0"/>
              <a:t>(jugulaire interne principalement)</a:t>
            </a:r>
            <a:endParaRPr lang="fr-FR" sz="3200" b="1" dirty="0"/>
          </a:p>
          <a:p>
            <a:pPr algn="ctr"/>
            <a:r>
              <a:rPr lang="fr-FR" sz="3200" b="1" dirty="0" smtClean="0">
                <a:solidFill>
                  <a:srgbClr val="F3302F"/>
                </a:solidFill>
              </a:rPr>
              <a:t>se trouve en AVANT et en DEHORS </a:t>
            </a:r>
            <a:br>
              <a:rPr lang="fr-FR" sz="3200" b="1" dirty="0" smtClean="0">
                <a:solidFill>
                  <a:srgbClr val="F3302F"/>
                </a:solidFill>
              </a:rPr>
            </a:br>
            <a:r>
              <a:rPr lang="fr-FR" sz="3200" b="1" dirty="0" smtClean="0"/>
              <a:t>de l’axe artériel</a:t>
            </a:r>
          </a:p>
        </p:txBody>
      </p:sp>
    </p:spTree>
    <p:extLst>
      <p:ext uri="{BB962C8B-B14F-4D97-AF65-F5344CB8AC3E}">
        <p14:creationId xmlns:p14="http://schemas.microsoft.com/office/powerpoint/2010/main" val="30988872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581" y="116794"/>
            <a:ext cx="8729773" cy="1795708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fr-FR" sz="5400" b="1" u="sng" dirty="0"/>
              <a:t>Les veines superficielles </a:t>
            </a:r>
            <a:r>
              <a:rPr lang="fr-FR" sz="5400" b="1" u="sng" dirty="0" smtClean="0"/>
              <a:t/>
            </a:r>
            <a:br>
              <a:rPr lang="fr-FR" sz="5400" b="1" u="sng" dirty="0" smtClean="0"/>
            </a:br>
            <a:r>
              <a:rPr lang="fr-FR" sz="5400" b="1" u="sng" dirty="0" smtClean="0"/>
              <a:t>du </a:t>
            </a:r>
            <a:r>
              <a:rPr lang="fr-FR" sz="5400" b="1" u="sng" dirty="0"/>
              <a:t>cou</a:t>
            </a:r>
            <a:r>
              <a:rPr lang="fr-FR" sz="5400" dirty="0"/>
              <a:t> 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57640" y="2598668"/>
            <a:ext cx="6510835" cy="4058592"/>
          </a:xfrm>
        </p:spPr>
        <p:txBody>
          <a:bodyPr/>
          <a:lstStyle/>
          <a:p>
            <a:pPr lvl="0">
              <a:lnSpc>
                <a:spcPct val="50000"/>
              </a:lnSpc>
              <a:buFont typeface="Arial"/>
              <a:buChar char="•"/>
            </a:pPr>
            <a:r>
              <a:rPr lang="fr-FR" sz="3600" b="1" dirty="0" smtClean="0"/>
              <a:t>Veine </a:t>
            </a:r>
            <a:r>
              <a:rPr lang="fr-FR" sz="3600" b="1" dirty="0"/>
              <a:t>jugulaire externe</a:t>
            </a:r>
          </a:p>
          <a:p>
            <a:pPr lvl="0">
              <a:lnSpc>
                <a:spcPct val="50000"/>
              </a:lnSpc>
              <a:buFont typeface="Arial"/>
              <a:buChar char="•"/>
            </a:pPr>
            <a:r>
              <a:rPr lang="fr-FR" sz="3600" b="1" dirty="0"/>
              <a:t>Veine jugulaire antérieure</a:t>
            </a:r>
          </a:p>
          <a:p>
            <a:pPr lvl="0">
              <a:lnSpc>
                <a:spcPct val="50000"/>
              </a:lnSpc>
              <a:buFont typeface="Arial"/>
              <a:buChar char="•"/>
            </a:pPr>
            <a:r>
              <a:rPr lang="fr-FR" sz="3600" b="1" dirty="0"/>
              <a:t>Veine jugulaire postérieure </a:t>
            </a:r>
          </a:p>
          <a:p>
            <a:pPr lvl="0">
              <a:lnSpc>
                <a:spcPct val="50000"/>
              </a:lnSpc>
              <a:buFont typeface="Arial"/>
              <a:buChar char="•"/>
            </a:pPr>
            <a:endParaRPr lang="fr-FR" sz="3600" dirty="0" smtClean="0"/>
          </a:p>
          <a:p>
            <a:pPr marL="0" lvl="0" indent="0">
              <a:lnSpc>
                <a:spcPct val="50000"/>
              </a:lnSpc>
              <a:buNone/>
            </a:pPr>
            <a:r>
              <a:rPr lang="fr-FR" sz="2800" dirty="0" smtClean="0"/>
              <a:t>Se jettent </a:t>
            </a:r>
            <a:r>
              <a:rPr lang="fr-FR" sz="2800" dirty="0"/>
              <a:t>de manière </a:t>
            </a:r>
            <a:r>
              <a:rPr lang="fr-FR" sz="2800" b="1" dirty="0"/>
              <a:t>variable </a:t>
            </a:r>
            <a:r>
              <a:rPr lang="fr-FR" sz="2800" dirty="0"/>
              <a:t>dans </a:t>
            </a:r>
            <a:endParaRPr lang="fr-FR" sz="2800" dirty="0" smtClean="0"/>
          </a:p>
          <a:p>
            <a:pPr marL="0" lvl="0" indent="0">
              <a:lnSpc>
                <a:spcPct val="50000"/>
              </a:lnSpc>
              <a:buNone/>
            </a:pPr>
            <a:r>
              <a:rPr lang="fr-FR" sz="3600" b="1" u="sng" dirty="0" smtClean="0"/>
              <a:t>la </a:t>
            </a:r>
            <a:r>
              <a:rPr lang="fr-FR" sz="3600" b="1" u="sng" dirty="0"/>
              <a:t>veine sous-</a:t>
            </a:r>
            <a:r>
              <a:rPr lang="fr-FR" sz="3600" b="1" u="sng" dirty="0" smtClean="0"/>
              <a:t>clavière</a:t>
            </a:r>
            <a:endParaRPr lang="fr-FR" sz="3600" b="1" dirty="0"/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975937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Capture d’écran 2014-01-03 à 15.56.3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" y="215900"/>
            <a:ext cx="8699500" cy="642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926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b="1" u="sng" dirty="0" smtClean="0"/>
              <a:t>Les veines profondes du cou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64759" y="1985499"/>
            <a:ext cx="7313613" cy="4365178"/>
          </a:xfrm>
        </p:spPr>
        <p:txBody>
          <a:bodyPr>
            <a:noAutofit/>
          </a:bodyPr>
          <a:lstStyle/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b="1" u="sng" dirty="0"/>
              <a:t>Veine jugulaire interne</a:t>
            </a:r>
            <a:endParaRPr lang="fr-FR" sz="3200" b="1" dirty="0"/>
          </a:p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dirty="0"/>
              <a:t>Veine </a:t>
            </a:r>
            <a:r>
              <a:rPr lang="fr-FR" sz="3200" dirty="0" err="1"/>
              <a:t>thyro</a:t>
            </a:r>
            <a:r>
              <a:rPr lang="fr-FR" sz="3200" dirty="0"/>
              <a:t>-</a:t>
            </a:r>
            <a:r>
              <a:rPr lang="fr-FR" sz="3200" dirty="0" err="1"/>
              <a:t>lingo</a:t>
            </a:r>
            <a:r>
              <a:rPr lang="fr-FR" sz="3200" dirty="0"/>
              <a:t>-faciale</a:t>
            </a:r>
          </a:p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dirty="0" smtClean="0"/>
              <a:t>Veine </a:t>
            </a:r>
            <a:r>
              <a:rPr lang="fr-FR" sz="3200" dirty="0"/>
              <a:t>thyroïdienne moyenne </a:t>
            </a:r>
            <a:endParaRPr lang="fr-FR" sz="3200" dirty="0" smtClean="0"/>
          </a:p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dirty="0" smtClean="0"/>
              <a:t>Veine </a:t>
            </a:r>
            <a:r>
              <a:rPr lang="fr-FR" sz="3200" dirty="0"/>
              <a:t>pharyngée</a:t>
            </a:r>
          </a:p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dirty="0"/>
              <a:t>Veine </a:t>
            </a:r>
            <a:r>
              <a:rPr lang="fr-FR" sz="3200" dirty="0" smtClean="0"/>
              <a:t>cervicale</a:t>
            </a:r>
            <a:endParaRPr lang="fr-FR" sz="3200" dirty="0"/>
          </a:p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b="1" u="sng" dirty="0" smtClean="0"/>
              <a:t>Veine </a:t>
            </a:r>
            <a:r>
              <a:rPr lang="fr-FR" sz="3200" b="1" u="sng" dirty="0"/>
              <a:t>thyroïdienne inférieure</a:t>
            </a:r>
            <a:r>
              <a:rPr lang="fr-FR" sz="3200" b="1" dirty="0"/>
              <a:t> </a:t>
            </a:r>
          </a:p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b="1" u="sng" dirty="0" smtClean="0"/>
              <a:t>Veine </a:t>
            </a:r>
            <a:r>
              <a:rPr lang="fr-FR" sz="3200" b="1" u="sng" dirty="0"/>
              <a:t>sous </a:t>
            </a:r>
            <a:r>
              <a:rPr lang="fr-FR" sz="3200" b="1" u="sng" dirty="0" err="1"/>
              <a:t>clavière</a:t>
            </a:r>
            <a:r>
              <a:rPr lang="fr-FR" sz="3200" b="1" u="sng" dirty="0"/>
              <a:t> </a:t>
            </a:r>
            <a:endParaRPr lang="fr-FR" sz="3200" b="1" u="sng" dirty="0" smtClean="0"/>
          </a:p>
          <a:p>
            <a:pPr lvl="0">
              <a:lnSpc>
                <a:spcPct val="50000"/>
              </a:lnSpc>
              <a:buFont typeface="Wingdings" charset="2"/>
              <a:buChar char="u"/>
            </a:pPr>
            <a:r>
              <a:rPr lang="fr-FR" sz="3200" dirty="0" smtClean="0"/>
              <a:t>Veine </a:t>
            </a:r>
            <a:r>
              <a:rPr lang="fr-FR" sz="3200" dirty="0"/>
              <a:t>vertébrale </a:t>
            </a:r>
          </a:p>
        </p:txBody>
      </p:sp>
    </p:spTree>
    <p:extLst>
      <p:ext uri="{BB962C8B-B14F-4D97-AF65-F5344CB8AC3E}">
        <p14:creationId xmlns:p14="http://schemas.microsoft.com/office/powerpoint/2010/main" val="4200268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582" y="0"/>
            <a:ext cx="8788166" cy="1457752"/>
          </a:xfrm>
        </p:spPr>
        <p:txBody>
          <a:bodyPr/>
          <a:lstStyle/>
          <a:p>
            <a:r>
              <a:rPr lang="fr-FR" b="1" u="sng" dirty="0" smtClean="0">
                <a:solidFill>
                  <a:schemeClr val="accent1"/>
                </a:solidFill>
              </a:rPr>
              <a:t>CIRCULATION LYMPHATIQUE CERVICALE</a:t>
            </a:r>
            <a:endParaRPr lang="fr-FR" b="1" u="sng" dirty="0">
              <a:solidFill>
                <a:schemeClr val="accent1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26810" y="1511801"/>
            <a:ext cx="7313613" cy="5110437"/>
          </a:xfrm>
        </p:spPr>
        <p:txBody>
          <a:bodyPr>
            <a:normAutofit/>
          </a:bodyPr>
          <a:lstStyle/>
          <a:p>
            <a:pPr marL="0" indent="0" algn="ctr">
              <a:lnSpc>
                <a:spcPct val="70000"/>
              </a:lnSpc>
              <a:buNone/>
            </a:pPr>
            <a:r>
              <a:rPr lang="fr-FR" sz="3900" b="1" u="sng" dirty="0" smtClean="0"/>
              <a:t>Nœuds </a:t>
            </a:r>
            <a:r>
              <a:rPr lang="fr-FR" sz="3900" b="1" u="sng" dirty="0"/>
              <a:t>lymphatiques superficiels</a:t>
            </a:r>
            <a:endParaRPr lang="fr-FR" sz="3900" b="1" dirty="0"/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/>
              <a:t>Occipitaux </a:t>
            </a:r>
            <a:endParaRPr lang="fr-FR" dirty="0" smtClean="0"/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 smtClean="0"/>
              <a:t>Spinaux </a:t>
            </a:r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 smtClean="0"/>
              <a:t>Mentonniers </a:t>
            </a:r>
            <a:endParaRPr lang="fr-FR" dirty="0"/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/>
              <a:t>Géniens</a:t>
            </a:r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 err="1"/>
              <a:t>Naso</a:t>
            </a:r>
            <a:r>
              <a:rPr lang="fr-FR" dirty="0"/>
              <a:t>-géniens </a:t>
            </a:r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/>
              <a:t>Rétro-auriculaires </a:t>
            </a:r>
            <a:r>
              <a:rPr lang="fr-FR" dirty="0" smtClean="0"/>
              <a:t>Parotidiens</a:t>
            </a:r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 smtClean="0"/>
              <a:t>Sous</a:t>
            </a:r>
            <a:r>
              <a:rPr lang="fr-FR" dirty="0"/>
              <a:t>-mandibulaires</a:t>
            </a:r>
            <a:r>
              <a:rPr lang="fr-FR" i="1" dirty="0"/>
              <a:t> </a:t>
            </a:r>
            <a:endParaRPr lang="fr-FR" i="1" dirty="0" smtClean="0"/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 smtClean="0"/>
              <a:t>Jugulaires </a:t>
            </a:r>
            <a:r>
              <a:rPr lang="fr-FR" dirty="0"/>
              <a:t>antérieurs</a:t>
            </a:r>
          </a:p>
          <a:p>
            <a:pPr lvl="0">
              <a:lnSpc>
                <a:spcPct val="70000"/>
              </a:lnSpc>
              <a:buFont typeface="Wingdings" charset="2"/>
              <a:buChar char="Ø"/>
            </a:pPr>
            <a:r>
              <a:rPr lang="fr-FR" dirty="0"/>
              <a:t>Sus-</a:t>
            </a:r>
            <a:r>
              <a:rPr lang="fr-FR" dirty="0" smtClean="0"/>
              <a:t>claviculaires</a:t>
            </a:r>
            <a:endParaRPr lang="fr-FR" dirty="0"/>
          </a:p>
        </p:txBody>
      </p:sp>
      <p:sp useBgFill="1">
        <p:nvSpPr>
          <p:cNvPr id="5" name="Bulle ronde 4"/>
          <p:cNvSpPr/>
          <p:nvPr/>
        </p:nvSpPr>
        <p:spPr>
          <a:xfrm>
            <a:off x="2973293" y="2181410"/>
            <a:ext cx="2375647" cy="1778000"/>
          </a:xfrm>
          <a:prstGeom prst="wedgeEllipseCallou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3170366" y="2336213"/>
            <a:ext cx="202916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Se jettent dans les nœuds lymphatiques profonds</a:t>
            </a:r>
          </a:p>
          <a:p>
            <a:endParaRPr lang="fr-FR" dirty="0"/>
          </a:p>
        </p:txBody>
      </p:sp>
      <p:pic>
        <p:nvPicPr>
          <p:cNvPr id="6" name="Image 5" descr="Capture d’écran 2014-01-03 à 15.50.2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193" y="2181410"/>
            <a:ext cx="3488807" cy="459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4090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4376" y="1050917"/>
            <a:ext cx="8773569" cy="847710"/>
          </a:xfrm>
        </p:spPr>
        <p:txBody>
          <a:bodyPr/>
          <a:lstStyle/>
          <a:p>
            <a:r>
              <a:rPr lang="fr-FR" b="1" u="sng" dirty="0" smtClean="0"/>
              <a:t>Nœuds lymphatiques profonds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0" y="2423475"/>
            <a:ext cx="5348941" cy="3269113"/>
          </a:xfrm>
        </p:spPr>
        <p:txBody>
          <a:bodyPr>
            <a:normAutofit fontScale="92500"/>
          </a:bodyPr>
          <a:lstStyle/>
          <a:p>
            <a:pPr lvl="0">
              <a:lnSpc>
                <a:spcPct val="60000"/>
              </a:lnSpc>
              <a:buFont typeface="Wingdings" charset="2"/>
              <a:buChar char="Ø"/>
            </a:pPr>
            <a:r>
              <a:rPr lang="fr-FR" sz="3600" dirty="0" err="1"/>
              <a:t>Récurrentiels</a:t>
            </a:r>
            <a:r>
              <a:rPr lang="fr-FR" sz="3600" dirty="0"/>
              <a:t> </a:t>
            </a:r>
          </a:p>
          <a:p>
            <a:pPr lvl="0">
              <a:lnSpc>
                <a:spcPct val="60000"/>
              </a:lnSpc>
              <a:buFont typeface="Wingdings" charset="2"/>
              <a:buChar char="Ø"/>
            </a:pPr>
            <a:r>
              <a:rPr lang="fr-FR" sz="3600" dirty="0"/>
              <a:t>Pré-</a:t>
            </a:r>
            <a:r>
              <a:rPr lang="fr-FR" sz="3600" dirty="0" smtClean="0"/>
              <a:t>trachéaux</a:t>
            </a:r>
            <a:endParaRPr lang="fr-FR" sz="3600" dirty="0"/>
          </a:p>
          <a:p>
            <a:pPr lvl="0">
              <a:lnSpc>
                <a:spcPct val="60000"/>
              </a:lnSpc>
              <a:buFont typeface="Wingdings" charset="2"/>
              <a:buChar char="Ø"/>
            </a:pPr>
            <a:r>
              <a:rPr lang="fr-FR" sz="3600" dirty="0"/>
              <a:t>Rétro-</a:t>
            </a:r>
            <a:r>
              <a:rPr lang="fr-FR" sz="3600" dirty="0" smtClean="0"/>
              <a:t>pharyngé</a:t>
            </a:r>
            <a:endParaRPr lang="fr-FR" sz="3600" dirty="0"/>
          </a:p>
          <a:p>
            <a:pPr lvl="0">
              <a:lnSpc>
                <a:spcPct val="60000"/>
              </a:lnSpc>
              <a:buFont typeface="Wingdings" charset="2"/>
              <a:buChar char="Ø"/>
            </a:pPr>
            <a:r>
              <a:rPr lang="fr-FR" sz="3600" dirty="0" err="1"/>
              <a:t>Latéro</a:t>
            </a:r>
            <a:r>
              <a:rPr lang="fr-FR" sz="3600" dirty="0"/>
              <a:t>-jugulaire interne: </a:t>
            </a:r>
            <a:endParaRPr lang="fr-FR" sz="3600" dirty="0" smtClean="0"/>
          </a:p>
          <a:p>
            <a:pPr lvl="1">
              <a:lnSpc>
                <a:spcPct val="90000"/>
              </a:lnSpc>
              <a:buFont typeface="Wingdings" charset="2"/>
              <a:buChar char="q"/>
            </a:pPr>
            <a:r>
              <a:rPr lang="fr-FR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sous </a:t>
            </a:r>
            <a:r>
              <a:rPr lang="fr-F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gastrique (</a:t>
            </a:r>
            <a:r>
              <a:rPr lang="fr-FR" sz="3200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Kütner</a:t>
            </a:r>
            <a:r>
              <a:rPr lang="fr-F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) </a:t>
            </a:r>
            <a:endParaRPr lang="fr-FR" sz="32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pPr lvl="1">
              <a:lnSpc>
                <a:spcPct val="90000"/>
              </a:lnSpc>
              <a:buFont typeface="Wingdings" charset="2"/>
              <a:buChar char="q"/>
            </a:pPr>
            <a:r>
              <a:rPr lang="fr-FR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sus</a:t>
            </a:r>
            <a:r>
              <a:rPr lang="fr-F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-</a:t>
            </a:r>
            <a:r>
              <a:rPr lang="fr-FR" sz="3200" b="1" dirty="0" err="1">
                <a:solidFill>
                  <a:schemeClr val="accent1">
                    <a:lumMod val="60000"/>
                    <a:lumOff val="40000"/>
                  </a:schemeClr>
                </a:solidFill>
              </a:rPr>
              <a:t>omo</a:t>
            </a:r>
            <a:r>
              <a:rPr lang="fr-FR" sz="32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-hyoïdien (</a:t>
            </a:r>
            <a:r>
              <a:rPr lang="fr-FR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Poirier)</a:t>
            </a:r>
          </a:p>
        </p:txBody>
      </p:sp>
      <p:sp>
        <p:nvSpPr>
          <p:cNvPr id="4" name="ZoneTexte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u="sng" dirty="0">
                <a:solidFill>
                  <a:schemeClr val="accent1"/>
                </a:solidFill>
              </a:rPr>
              <a:t>CIRCULATION LYMPHATIQUE CERVICALE</a:t>
            </a:r>
            <a:endParaRPr lang="fr-FR" sz="3600" b="1" dirty="0"/>
          </a:p>
        </p:txBody>
      </p:sp>
      <p:pic>
        <p:nvPicPr>
          <p:cNvPr id="5" name="Image 4" descr="Capture d’écran 2014-01-03 à 15.53.5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169" y="1898627"/>
            <a:ext cx="4193832" cy="495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6596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Encrier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Inkwell">
      <a:majorFont>
        <a:latin typeface="Goudy Old Style"/>
        <a:ea typeface=""/>
        <a:cs typeface=""/>
        <a:font script="Jpan" typeface="ＭＳ 明朝"/>
      </a:majorFont>
      <a:minorFont>
        <a:latin typeface="Goudy Old Style"/>
        <a:ea typeface=""/>
        <a:cs typeface=""/>
        <a:font script="Jpan" typeface="ＭＳ 明朝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Encrier.thmx</Template>
  <TotalTime>115</TotalTime>
  <Words>364</Words>
  <Application>Microsoft Macintosh PowerPoint</Application>
  <PresentationFormat>Présentation à l'écran (4:3)</PresentationFormat>
  <Paragraphs>118</Paragraphs>
  <Slides>16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17" baseType="lpstr">
      <vt:lpstr>Encrier</vt:lpstr>
      <vt:lpstr>Tut’ rentrée n°2</vt:lpstr>
      <vt:lpstr>VASCULARISATION ARTERIELLE </vt:lpstr>
      <vt:lpstr>Carotide externe </vt:lpstr>
      <vt:lpstr>Carotide externe</vt:lpstr>
      <vt:lpstr>Carotide interne</vt:lpstr>
      <vt:lpstr>Carotide interne</vt:lpstr>
      <vt:lpstr>Sous-clavière</vt:lpstr>
      <vt:lpstr>L’artère sous-clavière et ses collatérales</vt:lpstr>
      <vt:lpstr>Présentation PowerPoint</vt:lpstr>
      <vt:lpstr>VASCULARISATION VEINEUSE</vt:lpstr>
      <vt:lpstr>A savoir :</vt:lpstr>
      <vt:lpstr>Les veines superficielles  du cou </vt:lpstr>
      <vt:lpstr>Présentation PowerPoint</vt:lpstr>
      <vt:lpstr>Les veines profondes du cou</vt:lpstr>
      <vt:lpstr>CIRCULATION LYMPHATIQUE CERVICALE</vt:lpstr>
      <vt:lpstr>Nœuds lymphatiques profonds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Tut’ rentrée n°2</dc:title>
  <dc:creator>Cécilia HERRERA</dc:creator>
  <cp:lastModifiedBy>Cécilia HERRERA</cp:lastModifiedBy>
  <cp:revision>16</cp:revision>
  <dcterms:created xsi:type="dcterms:W3CDTF">2013-12-22T18:02:16Z</dcterms:created>
  <dcterms:modified xsi:type="dcterms:W3CDTF">2014-01-03T14:59:53Z</dcterms:modified>
</cp:coreProperties>
</file>