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78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85" r:id="rId24"/>
    <p:sldId id="280" r:id="rId25"/>
    <p:sldId id="281" r:id="rId26"/>
    <p:sldId id="282" r:id="rId27"/>
    <p:sldId id="283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4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630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794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646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85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295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555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3201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02386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75299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255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3743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07961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4895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99590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2688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2288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7613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1E638489-6692-48BB-8816-4F94B5893B0B}" type="datetimeFigureOut">
              <a:rPr lang="fr-FR" smtClean="0"/>
              <a:t>31/12/2019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9003F123-279C-4DBB-92E6-A6AAD5C216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2863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  <p:sldLayoutId id="2147483708" r:id="rId13"/>
    <p:sldLayoutId id="2147483709" r:id="rId14"/>
    <p:sldLayoutId id="2147483710" r:id="rId15"/>
    <p:sldLayoutId id="2147483711" r:id="rId16"/>
    <p:sldLayoutId id="2147483712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FFAE5-4D91-4114-A383-57697A8EDD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59838" y="641254"/>
            <a:ext cx="10072322" cy="2864523"/>
          </a:xfrm>
        </p:spPr>
        <p:txBody>
          <a:bodyPr>
            <a:normAutofit/>
          </a:bodyPr>
          <a:lstStyle/>
          <a:p>
            <a:r>
              <a:rPr lang="fr-FR" b="1" dirty="0"/>
              <a:t>ASPECT MORPHOLOGIQUE ET REGULATION DE </a:t>
            </a:r>
            <a:r>
              <a:rPr lang="fr-FR" b="1" dirty="0">
                <a:solidFill>
                  <a:schemeClr val="tx1"/>
                </a:solidFill>
              </a:rPr>
              <a:t>L’</a:t>
            </a:r>
            <a:r>
              <a:rPr lang="fr-FR" b="1" dirty="0">
                <a:solidFill>
                  <a:srgbClr val="FFCC00"/>
                </a:solidFill>
              </a:rPr>
              <a:t>ODONTOGENESE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0B78A53-37A5-4B99-8999-049756D27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93694">
            <a:off x="307114" y="4104432"/>
            <a:ext cx="3876408" cy="202573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0E6F592-CF83-4EDB-BB08-FA3AC7384AA8}"/>
              </a:ext>
            </a:extLst>
          </p:cNvPr>
          <p:cNvSpPr/>
          <p:nvPr/>
        </p:nvSpPr>
        <p:spPr>
          <a:xfrm>
            <a:off x="942449" y="723705"/>
            <a:ext cx="10307101" cy="2864523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E5397C7-4F28-439E-9395-218337F69B7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69"/>
          <a:stretch/>
        </p:blipFill>
        <p:spPr>
          <a:xfrm>
            <a:off x="6806942" y="3799857"/>
            <a:ext cx="2287632" cy="2884681"/>
          </a:xfrm>
          <a:prstGeom prst="rect">
            <a:avLst/>
          </a:prstGeom>
        </p:spPr>
      </p:pic>
      <p:sp>
        <p:nvSpPr>
          <p:cNvPr id="7" name="Bulle narrative : ronde 6">
            <a:extLst>
              <a:ext uri="{FF2B5EF4-FFF2-40B4-BE49-F238E27FC236}">
                <a16:creationId xmlns:a16="http://schemas.microsoft.com/office/drawing/2014/main" id="{EA641391-8D22-47E1-ABB7-44944C779764}"/>
              </a:ext>
            </a:extLst>
          </p:cNvPr>
          <p:cNvSpPr/>
          <p:nvPr/>
        </p:nvSpPr>
        <p:spPr>
          <a:xfrm>
            <a:off x="9260870" y="3670679"/>
            <a:ext cx="2453335" cy="1571518"/>
          </a:xfrm>
          <a:prstGeom prst="wedgeEllipseCallout">
            <a:avLst>
              <a:gd name="adj1" fmla="val -52050"/>
              <a:gd name="adj2" fmla="val 76168"/>
            </a:avLst>
          </a:prstGeom>
          <a:noFill/>
          <a:ln w="285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C’est parti pour tout retenir</a:t>
            </a:r>
          </a:p>
        </p:txBody>
      </p:sp>
    </p:spTree>
    <p:extLst>
      <p:ext uri="{BB962C8B-B14F-4D97-AF65-F5344CB8AC3E}">
        <p14:creationId xmlns:p14="http://schemas.microsoft.com/office/powerpoint/2010/main" val="14958311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61032-591A-420C-A1C1-F42C823FC3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1817" y="479410"/>
            <a:ext cx="10353762" cy="970450"/>
          </a:xfrm>
        </p:spPr>
        <p:txBody>
          <a:bodyPr/>
          <a:lstStyle/>
          <a:p>
            <a:pPr marL="857250" indent="-857250">
              <a:buFont typeface="+mj-lt"/>
              <a:buAutoNum type="romanUcPeriod"/>
            </a:pPr>
            <a:r>
              <a:rPr lang="fr-FR" b="1" u="sng" dirty="0"/>
              <a:t>Mise en place de l’épithélium </a:t>
            </a:r>
            <a:r>
              <a:rPr lang="fr-FR" b="1" u="sng" dirty="0" err="1"/>
              <a:t>odontogène</a:t>
            </a:r>
            <a:endParaRPr lang="fr-FR" b="1" u="sng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050223-97F9-4C90-9969-FEC98610C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0162" y="1979585"/>
            <a:ext cx="10353762" cy="726546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fr-FR" sz="2400" dirty="0"/>
              <a:t>Dialogue </a:t>
            </a:r>
            <a:r>
              <a:rPr lang="fr-FR" sz="2400" b="1" dirty="0">
                <a:solidFill>
                  <a:srgbClr val="00B0F0"/>
                </a:solidFill>
              </a:rPr>
              <a:t>épithélium/mésenchyme </a:t>
            </a:r>
            <a:r>
              <a:rPr lang="fr-FR" sz="2400" dirty="0">
                <a:sym typeface="Wingdings" panose="05000000000000000000" pitchFamily="2" charset="2"/>
              </a:rPr>
              <a:t> genèse de l’organe dentaire</a:t>
            </a:r>
          </a:p>
          <a:p>
            <a:pPr marL="36900" indent="0">
              <a:buNone/>
            </a:pPr>
            <a:endParaRPr lang="fr-FR" sz="2400" dirty="0">
              <a:sym typeface="Wingdings" panose="05000000000000000000" pitchFamily="2" charset="2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EF5A8C4-BC37-4CB6-9338-5E1390F14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2714" y="368696"/>
            <a:ext cx="1036259" cy="108116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EE308AF-F0BF-4CD5-92C0-773BB801E2BF}"/>
              </a:ext>
            </a:extLst>
          </p:cNvPr>
          <p:cNvSpPr txBox="1"/>
          <p:nvPr/>
        </p:nvSpPr>
        <p:spPr>
          <a:xfrm>
            <a:off x="7203989" y="2706131"/>
            <a:ext cx="4654984" cy="372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fr-FR" b="1" dirty="0">
                <a:sym typeface="Wingdings" panose="05000000000000000000" pitchFamily="2" charset="2"/>
              </a:rPr>
              <a:t>RAPPEL</a:t>
            </a: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Mouvement antéro-postérieur</a:t>
            </a:r>
          </a:p>
          <a:p>
            <a:pPr algn="ctr"/>
            <a:endParaRPr lang="fr-FR" sz="2000" dirty="0">
              <a:sym typeface="Wingdings" panose="05000000000000000000" pitchFamily="2" charset="2"/>
            </a:endParaRP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 </a:t>
            </a:r>
          </a:p>
          <a:p>
            <a:pPr algn="ctr"/>
            <a:r>
              <a:rPr lang="fr-FR" sz="2000" dirty="0">
                <a:sym typeface="Wingdings" panose="05000000000000000000" pitchFamily="2" charset="2"/>
              </a:rPr>
              <a:t> Création du stomodeum</a:t>
            </a:r>
          </a:p>
          <a:p>
            <a:pPr algn="ctr"/>
            <a:endParaRPr lang="fr-FR" sz="2000" i="1" dirty="0">
              <a:sym typeface="Wingdings" panose="05000000000000000000" pitchFamily="2" charset="2"/>
            </a:endParaRPr>
          </a:p>
          <a:p>
            <a:pPr algn="ctr"/>
            <a:endParaRPr lang="fr-FR" sz="2000" i="1" dirty="0">
              <a:sym typeface="Wingdings" panose="05000000000000000000" pitchFamily="2" charset="2"/>
            </a:endParaRPr>
          </a:p>
          <a:p>
            <a:pPr algn="ctr"/>
            <a:r>
              <a:rPr lang="fr-FR" sz="2000" i="1" dirty="0">
                <a:sym typeface="Wingdings" panose="05000000000000000000" pitchFamily="2" charset="2"/>
              </a:rPr>
              <a:t>Plicature</a:t>
            </a:r>
          </a:p>
          <a:p>
            <a:pPr algn="ctr"/>
            <a:endParaRPr lang="fr-FR" sz="2000" i="1" dirty="0">
              <a:sym typeface="Wingdings" panose="05000000000000000000" pitchFamily="2" charset="2"/>
            </a:endParaRPr>
          </a:p>
          <a:p>
            <a:endParaRPr lang="fr-FR" sz="2000" i="1" dirty="0">
              <a:sym typeface="Wingdings" panose="05000000000000000000" pitchFamily="2" charset="2"/>
            </a:endParaRPr>
          </a:p>
          <a:p>
            <a:pPr algn="ctr"/>
            <a:r>
              <a:rPr lang="fr-FR" sz="2000" i="1" dirty="0">
                <a:sym typeface="Wingdings" panose="05000000000000000000" pitchFamily="2" charset="2"/>
              </a:rPr>
              <a:t> </a:t>
            </a:r>
            <a:r>
              <a:rPr lang="fr-FR" sz="2000" dirty="0">
                <a:sym typeface="Wingdings" panose="05000000000000000000" pitchFamily="2" charset="2"/>
              </a:rPr>
              <a:t> </a:t>
            </a:r>
            <a:r>
              <a:rPr lang="fr-FR" sz="2000" b="1" dirty="0">
                <a:solidFill>
                  <a:srgbClr val="FF0000"/>
                </a:solidFill>
                <a:sym typeface="Wingdings" panose="05000000000000000000" pitchFamily="2" charset="2"/>
              </a:rPr>
              <a:t>arcs pharyngés</a:t>
            </a:r>
            <a:endParaRPr lang="fr-FR" sz="2000" b="1" dirty="0">
              <a:solidFill>
                <a:srgbClr val="FF0000"/>
              </a:solidFill>
            </a:endParaRPr>
          </a:p>
          <a:p>
            <a:endParaRPr lang="fr-FR" dirty="0"/>
          </a:p>
        </p:txBody>
      </p:sp>
      <p:sp>
        <p:nvSpPr>
          <p:cNvPr id="9" name="Flèche : bas 8">
            <a:extLst>
              <a:ext uri="{FF2B5EF4-FFF2-40B4-BE49-F238E27FC236}">
                <a16:creationId xmlns:a16="http://schemas.microsoft.com/office/drawing/2014/main" id="{8E194320-5D9E-4526-A70E-196898C2F8AB}"/>
              </a:ext>
            </a:extLst>
          </p:cNvPr>
          <p:cNvSpPr/>
          <p:nvPr/>
        </p:nvSpPr>
        <p:spPr>
          <a:xfrm>
            <a:off x="9418740" y="3429000"/>
            <a:ext cx="259038" cy="4674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 : bas 9">
            <a:extLst>
              <a:ext uri="{FF2B5EF4-FFF2-40B4-BE49-F238E27FC236}">
                <a16:creationId xmlns:a16="http://schemas.microsoft.com/office/drawing/2014/main" id="{A6B83FAD-2524-40AB-B58A-14C7B0125E68}"/>
              </a:ext>
            </a:extLst>
          </p:cNvPr>
          <p:cNvSpPr/>
          <p:nvPr/>
        </p:nvSpPr>
        <p:spPr>
          <a:xfrm>
            <a:off x="9401962" y="4408460"/>
            <a:ext cx="259038" cy="4674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22DBE6FE-E9D2-4AA6-9C69-618E430CE3F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34"/>
          <a:stretch/>
        </p:blipFill>
        <p:spPr>
          <a:xfrm>
            <a:off x="2531000" y="3896495"/>
            <a:ext cx="2265943" cy="2800768"/>
          </a:xfrm>
          <a:prstGeom prst="rect">
            <a:avLst/>
          </a:prstGeom>
        </p:spPr>
      </p:pic>
      <p:sp>
        <p:nvSpPr>
          <p:cNvPr id="13" name="Bulle narrative : ronde 12">
            <a:extLst>
              <a:ext uri="{FF2B5EF4-FFF2-40B4-BE49-F238E27FC236}">
                <a16:creationId xmlns:a16="http://schemas.microsoft.com/office/drawing/2014/main" id="{3FCE64DB-2B01-40BB-9D4F-2BE3D5D28291}"/>
              </a:ext>
            </a:extLst>
          </p:cNvPr>
          <p:cNvSpPr/>
          <p:nvPr/>
        </p:nvSpPr>
        <p:spPr>
          <a:xfrm>
            <a:off x="221817" y="3429000"/>
            <a:ext cx="1952972" cy="1092541"/>
          </a:xfrm>
          <a:prstGeom prst="wedgeEllipseCallout">
            <a:avLst>
              <a:gd name="adj1" fmla="val 61713"/>
              <a:gd name="adj2" fmla="val 62500"/>
            </a:avLst>
          </a:prstGeom>
          <a:noFill/>
          <a:ln w="285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Jusque là tout va bien </a:t>
            </a:r>
          </a:p>
        </p:txBody>
      </p:sp>
      <p:sp>
        <p:nvSpPr>
          <p:cNvPr id="4" name="Flèche : bas 3">
            <a:extLst>
              <a:ext uri="{FF2B5EF4-FFF2-40B4-BE49-F238E27FC236}">
                <a16:creationId xmlns:a16="http://schemas.microsoft.com/office/drawing/2014/main" id="{1D1B684F-5C7D-4155-8FE9-C6E7933B403E}"/>
              </a:ext>
            </a:extLst>
          </p:cNvPr>
          <p:cNvSpPr/>
          <p:nvPr/>
        </p:nvSpPr>
        <p:spPr>
          <a:xfrm>
            <a:off x="9418740" y="5259625"/>
            <a:ext cx="259038" cy="46749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868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FB723B-B4A6-4FC6-B7AE-34B12FEDFE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631" y="649987"/>
            <a:ext cx="11911914" cy="6610864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</a:rPr>
              <a:t>J28</a:t>
            </a:r>
            <a:r>
              <a:rPr lang="fr-FR" sz="2800" b="1" dirty="0">
                <a:solidFill>
                  <a:srgbClr val="00B0F0"/>
                </a:solidFill>
              </a:rPr>
              <a:t>, procès maxillaire et mandibulaire</a:t>
            </a:r>
          </a:p>
          <a:p>
            <a:pPr>
              <a:buFont typeface="Arial" panose="020B0604020202020204" pitchFamily="34" charset="0"/>
              <a:buChar char="•"/>
            </a:pPr>
            <a:endParaRPr lang="fr-FR" sz="2400" b="1" dirty="0">
              <a:solidFill>
                <a:srgbClr val="00B0F0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4B20871-6D93-4495-8D3D-51514B263F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66187"/>
          <a:stretch/>
        </p:blipFill>
        <p:spPr>
          <a:xfrm>
            <a:off x="596631" y="2055351"/>
            <a:ext cx="6170697" cy="321685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EE7360B-A850-4E4D-80C9-F386DC109594}"/>
              </a:ext>
            </a:extLst>
          </p:cNvPr>
          <p:cNvSpPr txBox="1"/>
          <p:nvPr/>
        </p:nvSpPr>
        <p:spPr>
          <a:xfrm>
            <a:off x="2627872" y="3494502"/>
            <a:ext cx="1672280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Procès maxillaire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F4AE585-C9C9-4629-8559-724AE13AE81E}"/>
              </a:ext>
            </a:extLst>
          </p:cNvPr>
          <p:cNvSpPr txBox="1"/>
          <p:nvPr/>
        </p:nvSpPr>
        <p:spPr>
          <a:xfrm>
            <a:off x="2487828" y="3955419"/>
            <a:ext cx="1952367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Procès mandibulaire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2436598-B1D6-4F6A-AB68-6742B61EF774}"/>
              </a:ext>
            </a:extLst>
          </p:cNvPr>
          <p:cNvSpPr txBox="1"/>
          <p:nvPr/>
        </p:nvSpPr>
        <p:spPr>
          <a:xfrm>
            <a:off x="7414055" y="2388984"/>
            <a:ext cx="3756454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fr-FR" sz="2400" b="1" dirty="0">
                <a:solidFill>
                  <a:srgbClr val="FFCC00"/>
                </a:solidFill>
              </a:rPr>
              <a:t>Prolifération</a:t>
            </a:r>
            <a:r>
              <a:rPr lang="fr-FR" sz="2000" b="1" dirty="0">
                <a:solidFill>
                  <a:srgbClr val="FFCC00"/>
                </a:solidFill>
              </a:rPr>
              <a:t> </a:t>
            </a:r>
            <a:r>
              <a:rPr lang="fr-FR" sz="2000" dirty="0"/>
              <a:t>des masses cellulaires latérales du 1</a:t>
            </a:r>
            <a:r>
              <a:rPr lang="fr-FR" sz="2000" baseline="30000" dirty="0"/>
              <a:t>er</a:t>
            </a:r>
            <a:r>
              <a:rPr lang="fr-FR" sz="2000" dirty="0"/>
              <a:t> arc dans la zone distale (en antérieur)</a:t>
            </a:r>
          </a:p>
          <a:p>
            <a:pPr marL="342900" indent="-342900" algn="just">
              <a:buFont typeface="+mj-lt"/>
              <a:buAutoNum type="arabicPeriod"/>
            </a:pPr>
            <a:endParaRPr lang="fr-FR" sz="2000" dirty="0"/>
          </a:p>
          <a:p>
            <a:pPr marL="342900" indent="-342900" algn="just">
              <a:buFont typeface="+mj-lt"/>
              <a:buAutoNum type="arabicPeriod"/>
            </a:pPr>
            <a:r>
              <a:rPr lang="fr-FR" sz="2400" b="1" dirty="0">
                <a:solidFill>
                  <a:srgbClr val="FFCC00"/>
                </a:solidFill>
              </a:rPr>
              <a:t>Dédoublement</a:t>
            </a:r>
            <a:r>
              <a:rPr lang="fr-FR" sz="2000" dirty="0"/>
              <a:t> pour former les procès maxillaire en haut et mandibulaire en bas </a:t>
            </a:r>
          </a:p>
        </p:txBody>
      </p:sp>
    </p:spTree>
    <p:extLst>
      <p:ext uri="{BB962C8B-B14F-4D97-AF65-F5344CB8AC3E}">
        <p14:creationId xmlns:p14="http://schemas.microsoft.com/office/powerpoint/2010/main" val="2663395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F8E9134-5BCE-40A4-992E-4A1B1C1CF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022" y="842762"/>
            <a:ext cx="10353762" cy="405875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</a:rPr>
              <a:t>J30</a:t>
            </a:r>
            <a:r>
              <a:rPr lang="fr-FR" sz="2800" dirty="0">
                <a:solidFill>
                  <a:srgbClr val="00B0F0"/>
                </a:solidFill>
              </a:rPr>
              <a:t>, </a:t>
            </a:r>
            <a:r>
              <a:rPr lang="fr-FR" sz="2800" b="1" dirty="0">
                <a:solidFill>
                  <a:srgbClr val="00B0F0"/>
                </a:solidFill>
              </a:rPr>
              <a:t>épithélium </a:t>
            </a:r>
            <a:r>
              <a:rPr lang="fr-FR" sz="2800" b="1" dirty="0" err="1">
                <a:solidFill>
                  <a:srgbClr val="00B0F0"/>
                </a:solidFill>
              </a:rPr>
              <a:t>odontogène</a:t>
            </a:r>
            <a:r>
              <a:rPr lang="fr-FR" sz="2800" b="1" dirty="0">
                <a:solidFill>
                  <a:srgbClr val="00B0F0"/>
                </a:solidFill>
              </a:rPr>
              <a:t> </a:t>
            </a:r>
          </a:p>
          <a:p>
            <a:pPr marL="36900" indent="0">
              <a:buNone/>
            </a:pPr>
            <a:endParaRPr lang="fr-FR" sz="2800" dirty="0"/>
          </a:p>
          <a:p>
            <a:pPr marL="36900" indent="0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6A88F40-6367-49B9-9917-5E3D587078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2950" b="30791"/>
          <a:stretch/>
        </p:blipFill>
        <p:spPr>
          <a:xfrm>
            <a:off x="706853" y="2067697"/>
            <a:ext cx="5776443" cy="3229232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1398D1C-718D-405D-908D-EE475FDAB6F1}"/>
              </a:ext>
            </a:extLst>
          </p:cNvPr>
          <p:cNvSpPr txBox="1"/>
          <p:nvPr/>
        </p:nvSpPr>
        <p:spPr>
          <a:xfrm>
            <a:off x="7463481" y="2413337"/>
            <a:ext cx="34193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Se forme en </a:t>
            </a:r>
            <a:r>
              <a:rPr lang="fr-FR" sz="2000" b="1" dirty="0"/>
              <a:t>supérieur</a:t>
            </a:r>
            <a:r>
              <a:rPr lang="fr-FR" sz="2000" dirty="0"/>
              <a:t> du procès mandibulaire et en </a:t>
            </a:r>
            <a:r>
              <a:rPr lang="fr-FR" sz="2000" b="1" dirty="0"/>
              <a:t>inférieur</a:t>
            </a:r>
            <a:r>
              <a:rPr lang="fr-FR" sz="2000" dirty="0"/>
              <a:t> du procès maxillaire </a:t>
            </a:r>
          </a:p>
          <a:p>
            <a:pPr algn="just"/>
            <a:endParaRPr lang="fr-FR" sz="2000" dirty="0"/>
          </a:p>
          <a:p>
            <a:pPr algn="just"/>
            <a:r>
              <a:rPr lang="fr-FR" sz="2000" b="1" dirty="0">
                <a:solidFill>
                  <a:srgbClr val="FF0000"/>
                </a:solidFill>
              </a:rPr>
              <a:t>/!\</a:t>
            </a:r>
            <a:r>
              <a:rPr lang="fr-FR" sz="2000" dirty="0"/>
              <a:t> Epithélium </a:t>
            </a:r>
            <a:r>
              <a:rPr lang="fr-FR" sz="2000" u="sng" dirty="0" err="1"/>
              <a:t>odontogène</a:t>
            </a:r>
            <a:r>
              <a:rPr lang="fr-FR" sz="2000" dirty="0"/>
              <a:t> est différent de épithélium </a:t>
            </a:r>
            <a:r>
              <a:rPr lang="fr-FR" sz="2000" u="sng" dirty="0"/>
              <a:t>oral</a:t>
            </a:r>
            <a:r>
              <a:rPr lang="fr-FR" sz="2000" dirty="0"/>
              <a:t> duquel il dérive</a:t>
            </a:r>
          </a:p>
        </p:txBody>
      </p:sp>
    </p:spTree>
    <p:extLst>
      <p:ext uri="{BB962C8B-B14F-4D97-AF65-F5344CB8AC3E}">
        <p14:creationId xmlns:p14="http://schemas.microsoft.com/office/powerpoint/2010/main" val="23006281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8C45E9-C3CB-4E0C-B364-0F5A4602E3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501" y="681862"/>
            <a:ext cx="5707499" cy="5816215"/>
          </a:xfrm>
        </p:spPr>
        <p:txBody>
          <a:bodyPr>
            <a:normAutofit lnSpcReduction="10000"/>
          </a:bodyPr>
          <a:lstStyle/>
          <a:p>
            <a:pPr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</a:rPr>
              <a:t>J35 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  <a:p>
            <a:pPr marL="36900" indent="0">
              <a:buNone/>
            </a:pPr>
            <a:endParaRPr lang="fr-FR" dirty="0"/>
          </a:p>
          <a:p>
            <a:pPr marL="36900" indent="0">
              <a:buNone/>
            </a:pPr>
            <a:endParaRPr lang="fr-FR" dirty="0"/>
          </a:p>
          <a:p>
            <a:pPr marL="36900" indent="0">
              <a:buNone/>
            </a:pPr>
            <a:endParaRPr lang="fr-FR" dirty="0"/>
          </a:p>
          <a:p>
            <a:pPr marL="36900" indent="0" algn="ctr">
              <a:buNone/>
            </a:pPr>
            <a:endParaRPr lang="fr-FR" sz="2400" dirty="0">
              <a:solidFill>
                <a:schemeClr val="tx1"/>
              </a:solidFill>
              <a:effectLst/>
            </a:endParaRPr>
          </a:p>
          <a:p>
            <a:pPr marL="36900" indent="0" algn="ctr">
              <a:buNone/>
            </a:pPr>
            <a:r>
              <a:rPr lang="fr-FR" sz="2400" dirty="0">
                <a:solidFill>
                  <a:schemeClr val="tx1"/>
                </a:solidFill>
                <a:effectLst/>
              </a:rPr>
              <a:t>Le bourgeon céphalique antérieur devient le </a:t>
            </a:r>
            <a:r>
              <a:rPr lang="fr-FR" sz="2400" b="1" dirty="0">
                <a:solidFill>
                  <a:srgbClr val="FFCC00"/>
                </a:solidFill>
                <a:effectLst/>
              </a:rPr>
              <a:t>bourgeon nasal </a:t>
            </a:r>
          </a:p>
          <a:p>
            <a:pPr marL="36900" indent="0" algn="ctr">
              <a:buNone/>
            </a:pPr>
            <a:r>
              <a:rPr lang="fr-FR" sz="2400" dirty="0">
                <a:solidFill>
                  <a:schemeClr val="tx1"/>
                </a:solidFill>
                <a:effectLst/>
              </a:rPr>
              <a:t>Divisé en procès nasal médian et latéral avec une dépression centrale (future narine)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3FB2B97-C3C6-4570-AC63-45BF7EC89C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67501"/>
          <a:stretch/>
        </p:blipFill>
        <p:spPr>
          <a:xfrm>
            <a:off x="310630" y="1581665"/>
            <a:ext cx="5483197" cy="2747423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71FB606-2230-4CD5-9976-4E3EC7427391}"/>
              </a:ext>
            </a:extLst>
          </p:cNvPr>
          <p:cNvSpPr txBox="1"/>
          <p:nvPr/>
        </p:nvSpPr>
        <p:spPr>
          <a:xfrm>
            <a:off x="6586408" y="681862"/>
            <a:ext cx="560559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J36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pPr algn="ctr"/>
            <a:endParaRPr lang="fr-FR" sz="2400" dirty="0"/>
          </a:p>
          <a:p>
            <a:pPr algn="ctr"/>
            <a:r>
              <a:rPr lang="fr-FR" sz="2400" dirty="0"/>
              <a:t>Apparition de 2 </a:t>
            </a:r>
            <a:r>
              <a:rPr lang="fr-FR" sz="2400" b="1" dirty="0" err="1">
                <a:solidFill>
                  <a:srgbClr val="FFCC00"/>
                </a:solidFill>
              </a:rPr>
              <a:t>épithélia</a:t>
            </a:r>
            <a:r>
              <a:rPr lang="fr-FR" sz="2400" b="1" dirty="0">
                <a:solidFill>
                  <a:srgbClr val="FFCC00"/>
                </a:solidFill>
              </a:rPr>
              <a:t> </a:t>
            </a:r>
            <a:r>
              <a:rPr lang="fr-FR" sz="2400" b="1" dirty="0" err="1">
                <a:solidFill>
                  <a:srgbClr val="FFCC00"/>
                </a:solidFill>
              </a:rPr>
              <a:t>odontogènes</a:t>
            </a:r>
            <a:r>
              <a:rPr lang="fr-FR" sz="2400" b="1" dirty="0">
                <a:solidFill>
                  <a:srgbClr val="FFCC00"/>
                </a:solidFill>
              </a:rPr>
              <a:t> </a:t>
            </a:r>
            <a:r>
              <a:rPr lang="fr-FR" sz="2400" dirty="0"/>
              <a:t>sur la partie inférieure du </a:t>
            </a:r>
            <a:r>
              <a:rPr lang="fr-FR" sz="2400" dirty="0" err="1"/>
              <a:t>bourgon</a:t>
            </a:r>
            <a:r>
              <a:rPr lang="fr-FR" sz="2400" dirty="0"/>
              <a:t> nasal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1FABF70-2626-4FE8-AADC-3D7CF6C2391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48673"/>
          <a:stretch/>
        </p:blipFill>
        <p:spPr>
          <a:xfrm>
            <a:off x="6633816" y="1581665"/>
            <a:ext cx="5080997" cy="274742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548E1E4-8138-4A06-8F66-CDB398EB9247}"/>
              </a:ext>
            </a:extLst>
          </p:cNvPr>
          <p:cNvSpPr txBox="1"/>
          <p:nvPr/>
        </p:nvSpPr>
        <p:spPr>
          <a:xfrm>
            <a:off x="2244811" y="2532628"/>
            <a:ext cx="1227438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Pr nasal </a:t>
            </a:r>
            <a:r>
              <a:rPr lang="fr-FR" sz="1600" dirty="0" err="1">
                <a:solidFill>
                  <a:schemeClr val="bg1"/>
                </a:solidFill>
              </a:rPr>
              <a:t>lat</a:t>
            </a:r>
            <a:r>
              <a:rPr lang="fr-FR" sz="16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F210C8B-863D-42EA-AF31-B7641EDB4BA1}"/>
              </a:ext>
            </a:extLst>
          </p:cNvPr>
          <p:cNvSpPr txBox="1"/>
          <p:nvPr/>
        </p:nvSpPr>
        <p:spPr>
          <a:xfrm>
            <a:off x="2166032" y="2948437"/>
            <a:ext cx="1384995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Future narine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94A3FAF-1457-467A-8266-97BE978DA629}"/>
              </a:ext>
            </a:extLst>
          </p:cNvPr>
          <p:cNvSpPr txBox="1"/>
          <p:nvPr/>
        </p:nvSpPr>
        <p:spPr>
          <a:xfrm>
            <a:off x="2133080" y="3420692"/>
            <a:ext cx="1595563" cy="33855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1600" dirty="0">
                <a:solidFill>
                  <a:schemeClr val="bg1"/>
                </a:solidFill>
              </a:rPr>
              <a:t>Pr nasal médian</a:t>
            </a:r>
          </a:p>
        </p:txBody>
      </p:sp>
    </p:spTree>
    <p:extLst>
      <p:ext uri="{BB962C8B-B14F-4D97-AF65-F5344CB8AC3E}">
        <p14:creationId xmlns:p14="http://schemas.microsoft.com/office/powerpoint/2010/main" val="23322925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6AF2B3-EFFF-46AE-9281-D356A8EBB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2454" y="657411"/>
            <a:ext cx="10353762" cy="4058751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fr-FR" sz="2800" b="1" dirty="0">
                <a:solidFill>
                  <a:srgbClr val="FF0000"/>
                </a:solidFill>
              </a:rPr>
              <a:t>J38</a:t>
            </a:r>
            <a:r>
              <a:rPr lang="fr-FR" sz="2800" dirty="0"/>
              <a:t>, </a:t>
            </a:r>
            <a:r>
              <a:rPr lang="fr-FR" sz="2800" b="1" dirty="0">
                <a:solidFill>
                  <a:srgbClr val="00B0F0"/>
                </a:solidFill>
              </a:rPr>
              <a:t>épithélium </a:t>
            </a:r>
            <a:r>
              <a:rPr lang="fr-FR" sz="2800" b="1" dirty="0" err="1">
                <a:solidFill>
                  <a:srgbClr val="00B0F0"/>
                </a:solidFill>
              </a:rPr>
              <a:t>odontogène</a:t>
            </a:r>
            <a:r>
              <a:rPr lang="fr-FR" sz="2800" b="1" dirty="0">
                <a:solidFill>
                  <a:srgbClr val="00B0F0"/>
                </a:solidFill>
              </a:rPr>
              <a:t> </a:t>
            </a:r>
            <a:r>
              <a:rPr lang="fr-FR" sz="2800" b="1" u="sng" dirty="0">
                <a:solidFill>
                  <a:srgbClr val="00B0F0"/>
                </a:solidFill>
              </a:rPr>
              <a:t>continu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D847238-76EE-4215-942E-2F6E5FDDD8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000"/>
          <a:stretch/>
        </p:blipFill>
        <p:spPr>
          <a:xfrm>
            <a:off x="641685" y="1867415"/>
            <a:ext cx="5929159" cy="3123170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68874FD-A604-4438-AB83-10694D9EE447}"/>
              </a:ext>
            </a:extLst>
          </p:cNvPr>
          <p:cNvSpPr txBox="1"/>
          <p:nvPr/>
        </p:nvSpPr>
        <p:spPr>
          <a:xfrm>
            <a:off x="6830075" y="2004755"/>
            <a:ext cx="492114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Fusion des </a:t>
            </a:r>
            <a:r>
              <a:rPr lang="fr-FR" sz="2000" dirty="0" err="1"/>
              <a:t>épithélia</a:t>
            </a:r>
            <a:r>
              <a:rPr lang="fr-FR" sz="2000" dirty="0"/>
              <a:t> qui donne :</a:t>
            </a:r>
          </a:p>
          <a:p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sz="2000" b="1" dirty="0">
                <a:solidFill>
                  <a:srgbClr val="FFCC00"/>
                </a:solidFill>
              </a:rPr>
              <a:t>1 Epithélium </a:t>
            </a:r>
            <a:r>
              <a:rPr lang="fr-FR" sz="2000" b="1" dirty="0" err="1">
                <a:solidFill>
                  <a:srgbClr val="FFCC00"/>
                </a:solidFill>
              </a:rPr>
              <a:t>odontogène</a:t>
            </a:r>
            <a:r>
              <a:rPr lang="fr-FR" sz="2000" b="1" dirty="0">
                <a:solidFill>
                  <a:srgbClr val="FFCC00"/>
                </a:solidFill>
              </a:rPr>
              <a:t> maxillaire </a:t>
            </a:r>
            <a:r>
              <a:rPr lang="fr-FR" sz="2000" dirty="0"/>
              <a:t>: fusion de </a:t>
            </a:r>
            <a:r>
              <a:rPr lang="fr-FR" sz="2000" b="1" dirty="0">
                <a:solidFill>
                  <a:srgbClr val="FF0000"/>
                </a:solidFill>
              </a:rPr>
              <a:t>4 </a:t>
            </a:r>
            <a:r>
              <a:rPr lang="fr-FR" sz="2000" b="1" dirty="0" err="1">
                <a:solidFill>
                  <a:srgbClr val="FF0000"/>
                </a:solidFill>
              </a:rPr>
              <a:t>épithélia</a:t>
            </a:r>
            <a:r>
              <a:rPr lang="fr-FR" sz="2000" b="1" dirty="0">
                <a:solidFill>
                  <a:srgbClr val="FF0000"/>
                </a:solidFill>
              </a:rPr>
              <a:t> </a:t>
            </a:r>
            <a:r>
              <a:rPr lang="fr-FR" sz="2000" dirty="0"/>
              <a:t>= 2 du maxillaire et 2 du bourgeon nasal</a:t>
            </a:r>
          </a:p>
          <a:p>
            <a:pPr marL="342900" indent="-342900">
              <a:buAutoNum type="arabicPeriod"/>
            </a:pPr>
            <a:endParaRPr lang="fr-FR" sz="20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fr-FR" sz="2000" b="1" dirty="0">
                <a:solidFill>
                  <a:srgbClr val="FFCC00"/>
                </a:solidFill>
              </a:rPr>
              <a:t>1 Epithélium mandibulaire</a:t>
            </a:r>
            <a:r>
              <a:rPr lang="fr-FR" sz="2000" dirty="0"/>
              <a:t> : fusion des </a:t>
            </a:r>
            <a:r>
              <a:rPr lang="fr-FR" sz="2000" b="1" dirty="0">
                <a:solidFill>
                  <a:srgbClr val="FF0000"/>
                </a:solidFill>
              </a:rPr>
              <a:t>2</a:t>
            </a:r>
            <a:r>
              <a:rPr lang="fr-FR" sz="2000" dirty="0"/>
              <a:t> </a:t>
            </a:r>
            <a:r>
              <a:rPr lang="fr-FR" sz="2000" b="1" dirty="0" err="1">
                <a:solidFill>
                  <a:srgbClr val="FF0000"/>
                </a:solidFill>
              </a:rPr>
              <a:t>épithélia</a:t>
            </a:r>
            <a:r>
              <a:rPr lang="fr-FR" sz="2000" dirty="0"/>
              <a:t> mandibulaires</a:t>
            </a:r>
          </a:p>
          <a:p>
            <a:endParaRPr lang="fr-FR" sz="2000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54250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9842C3-1439-4FD2-88A4-FFB2FDF70F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0"/>
            <a:ext cx="10353762" cy="970450"/>
          </a:xfrm>
        </p:spPr>
        <p:txBody>
          <a:bodyPr/>
          <a:lstStyle/>
          <a:p>
            <a:r>
              <a:rPr lang="fr-FR" dirty="0"/>
              <a:t>Embryon de 7 semaines 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63A68E9-26FC-4C19-8F80-CFD7E318903F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64392" y="827902"/>
            <a:ext cx="9463216" cy="59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6152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B2E724-5623-4976-AD1A-0DF7304EC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90" y="350108"/>
            <a:ext cx="10353762" cy="970450"/>
          </a:xfrm>
        </p:spPr>
        <p:txBody>
          <a:bodyPr/>
          <a:lstStyle/>
          <a:p>
            <a:r>
              <a:rPr lang="fr-FR" dirty="0"/>
              <a:t>II. </a:t>
            </a:r>
            <a:r>
              <a:rPr lang="fr-FR" b="1" u="sng" dirty="0"/>
              <a:t>Evolution de l’épithélium </a:t>
            </a:r>
            <a:r>
              <a:rPr lang="fr-FR" b="1" u="sng" dirty="0" err="1"/>
              <a:t>odontogène</a:t>
            </a:r>
            <a:endParaRPr lang="fr-FR" b="1" u="sng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E916A50-32D0-4974-98B1-834F209CF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4" y="1732449"/>
            <a:ext cx="10540919" cy="4532427"/>
          </a:xfrm>
        </p:spPr>
        <p:txBody>
          <a:bodyPr>
            <a:normAutofit fontScale="92500"/>
          </a:bodyPr>
          <a:lstStyle/>
          <a:p>
            <a:r>
              <a:rPr lang="fr-FR" sz="2400" dirty="0"/>
              <a:t>En </a:t>
            </a:r>
            <a:r>
              <a:rPr lang="fr-FR" sz="2400" b="1" i="1" dirty="0">
                <a:solidFill>
                  <a:srgbClr val="00B0F0"/>
                </a:solidFill>
              </a:rPr>
              <a:t>coupe horizontale </a:t>
            </a:r>
            <a:r>
              <a:rPr lang="fr-FR" sz="2400" dirty="0"/>
              <a:t>: </a:t>
            </a:r>
            <a:r>
              <a:rPr lang="fr-FR" sz="2400" b="1" dirty="0"/>
              <a:t>lame continue </a:t>
            </a:r>
            <a:r>
              <a:rPr lang="fr-FR" sz="2400" dirty="0"/>
              <a:t>en forme de </a:t>
            </a:r>
            <a:r>
              <a:rPr lang="fr-FR" sz="2400" b="1" dirty="0">
                <a:solidFill>
                  <a:srgbClr val="FFCC00"/>
                </a:solidFill>
                <a:effectLst/>
              </a:rPr>
              <a:t>fer à cheval </a:t>
            </a:r>
            <a:r>
              <a:rPr lang="fr-FR" sz="2400" dirty="0"/>
              <a:t>au sein de la </a:t>
            </a:r>
            <a:r>
              <a:rPr lang="fr-FR" sz="2400" b="1" dirty="0"/>
              <a:t>cavité orale</a:t>
            </a:r>
            <a:r>
              <a:rPr lang="fr-FR" sz="2400" dirty="0"/>
              <a:t>. Il préfigure la future arcade dentaire. </a:t>
            </a:r>
          </a:p>
          <a:p>
            <a:endParaRPr lang="fr-FR" sz="2400" dirty="0"/>
          </a:p>
          <a:p>
            <a:endParaRPr lang="fr-FR" sz="2400" dirty="0"/>
          </a:p>
          <a:p>
            <a:endParaRPr lang="fr-FR" sz="2400" i="1" dirty="0"/>
          </a:p>
          <a:p>
            <a:endParaRPr lang="fr-FR" sz="2400" i="1" dirty="0"/>
          </a:p>
          <a:p>
            <a:endParaRPr lang="fr-FR" sz="2400" i="1" dirty="0"/>
          </a:p>
          <a:p>
            <a:r>
              <a:rPr lang="fr-FR" sz="2400" i="1" dirty="0"/>
              <a:t>En </a:t>
            </a:r>
            <a:r>
              <a:rPr lang="fr-FR" sz="2400" b="1" i="1" dirty="0">
                <a:solidFill>
                  <a:srgbClr val="00B0F0"/>
                </a:solidFill>
              </a:rPr>
              <a:t>coupe frontale </a:t>
            </a:r>
            <a:r>
              <a:rPr lang="fr-FR" sz="2400" dirty="0"/>
              <a:t>: l’</a:t>
            </a:r>
            <a:r>
              <a:rPr lang="fr-FR" sz="2400" b="1" dirty="0"/>
              <a:t>épithélium </a:t>
            </a:r>
            <a:r>
              <a:rPr lang="fr-FR" sz="2400" b="1" dirty="0" err="1"/>
              <a:t>odontogène</a:t>
            </a:r>
            <a:r>
              <a:rPr lang="fr-FR" sz="2400" b="1" dirty="0"/>
              <a:t> </a:t>
            </a:r>
            <a:r>
              <a:rPr lang="fr-FR" sz="2400" dirty="0"/>
              <a:t>est un </a:t>
            </a:r>
            <a:r>
              <a:rPr lang="fr-FR" sz="2400" b="1" dirty="0">
                <a:solidFill>
                  <a:srgbClr val="FFC000"/>
                </a:solidFill>
                <a:effectLst/>
              </a:rPr>
              <a:t>épaississement de l’épithélium oral</a:t>
            </a:r>
            <a:r>
              <a:rPr lang="fr-FR" sz="2400" dirty="0">
                <a:solidFill>
                  <a:srgbClr val="FFC000"/>
                </a:solidFill>
              </a:rPr>
              <a:t>,</a:t>
            </a:r>
            <a:r>
              <a:rPr lang="fr-FR" sz="2400" dirty="0"/>
              <a:t> il s’enfonce dans l’ectomésenchyme sous-jacent Son </a:t>
            </a:r>
            <a:r>
              <a:rPr lang="fr-FR" sz="2400" b="1" dirty="0"/>
              <a:t>dédoublement </a:t>
            </a:r>
            <a:r>
              <a:rPr lang="fr-FR" sz="2400" dirty="0"/>
              <a:t>donne deux lames continues : </a:t>
            </a:r>
            <a:r>
              <a:rPr lang="fr-FR" sz="2400" b="1" dirty="0">
                <a:solidFill>
                  <a:srgbClr val="FF0000"/>
                </a:solidFill>
              </a:rPr>
              <a:t>lame vestibulaire </a:t>
            </a:r>
            <a:r>
              <a:rPr lang="fr-FR" sz="2400" dirty="0"/>
              <a:t>et </a:t>
            </a:r>
            <a:r>
              <a:rPr lang="fr-FR" sz="2400" b="1" dirty="0">
                <a:solidFill>
                  <a:srgbClr val="FF0000"/>
                </a:solidFill>
              </a:rPr>
              <a:t>lame dentaire</a:t>
            </a:r>
            <a:r>
              <a:rPr lang="fr-FR" sz="2400" dirty="0"/>
              <a:t>. </a:t>
            </a:r>
          </a:p>
          <a:p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0A7E2FE-27B2-4CCA-95D5-0AA0D2C870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628344"/>
            <a:ext cx="4298875" cy="2046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361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A9A1832-A41C-4D89-9797-A6F9676EDA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44238" y="830406"/>
            <a:ext cx="5060497" cy="4058750"/>
          </a:xfrm>
        </p:spPr>
        <p:txBody>
          <a:bodyPr/>
          <a:lstStyle/>
          <a:p>
            <a:r>
              <a:rPr lang="fr-FR" sz="2800" b="1" u="sng" dirty="0">
                <a:solidFill>
                  <a:srgbClr val="FFCC00"/>
                </a:solidFill>
                <a:effectLst/>
              </a:rPr>
              <a:t>Lame vestibulaire</a:t>
            </a:r>
          </a:p>
          <a:p>
            <a:pPr marL="36900" indent="0">
              <a:buNone/>
            </a:pPr>
            <a:r>
              <a:rPr lang="fr-FR" dirty="0">
                <a:effectLst/>
              </a:rPr>
              <a:t>S’apoptose et forme le </a:t>
            </a:r>
            <a:r>
              <a:rPr lang="fr-FR" b="1" dirty="0">
                <a:solidFill>
                  <a:srgbClr val="FF0000"/>
                </a:solidFill>
                <a:effectLst/>
              </a:rPr>
              <a:t>vestibule buccal</a:t>
            </a:r>
            <a:r>
              <a:rPr lang="fr-FR" b="1" dirty="0">
                <a:effectLst/>
              </a:rPr>
              <a:t> </a:t>
            </a:r>
            <a:r>
              <a:rPr lang="fr-FR" dirty="0">
                <a:effectLst/>
              </a:rPr>
              <a:t>(espace entre les dents et la joue)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3159B16-A964-4882-B0B6-AB3FA6AF5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0535" y="733685"/>
            <a:ext cx="5064665" cy="4058751"/>
          </a:xfrm>
        </p:spPr>
        <p:txBody>
          <a:bodyPr/>
          <a:lstStyle/>
          <a:p>
            <a:r>
              <a:rPr lang="fr-FR" sz="2800" b="1" u="sng" dirty="0">
                <a:solidFill>
                  <a:srgbClr val="FFCC00"/>
                </a:solidFill>
                <a:effectLst/>
              </a:rPr>
              <a:t>Lame dentaire</a:t>
            </a:r>
          </a:p>
          <a:p>
            <a:pPr marL="36900" indent="0" algn="just">
              <a:buNone/>
            </a:pPr>
            <a:r>
              <a:rPr lang="fr-FR" dirty="0"/>
              <a:t>Est à l’origine des arcades maxillaire et mandibulaire. </a:t>
            </a:r>
          </a:p>
          <a:p>
            <a:pPr marL="36900" indent="0" algn="just">
              <a:buNone/>
            </a:pPr>
            <a:r>
              <a:rPr lang="fr-FR" dirty="0"/>
              <a:t>Elle subit une régionalisation et une segmentation donnant les </a:t>
            </a:r>
            <a:r>
              <a:rPr lang="fr-FR" b="1" dirty="0">
                <a:solidFill>
                  <a:srgbClr val="FF0000"/>
                </a:solidFill>
                <a:effectLst/>
              </a:rPr>
              <a:t>placodes dentaires </a:t>
            </a:r>
            <a:r>
              <a:rPr lang="fr-FR" dirty="0"/>
              <a:t>à l’origine des germes dentaires.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AB92E76F-C337-40E7-9177-BDBEC6A41D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0535" y="3767121"/>
            <a:ext cx="4720493" cy="246966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91219932-D1AB-42C5-895F-7E3A62B96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46" y="3222688"/>
            <a:ext cx="2462470" cy="3403623"/>
          </a:xfrm>
          <a:prstGeom prst="rect">
            <a:avLst/>
          </a:prstGeom>
        </p:spPr>
      </p:pic>
      <p:sp>
        <p:nvSpPr>
          <p:cNvPr id="8" name="Bulle narrative : ronde 7">
            <a:extLst>
              <a:ext uri="{FF2B5EF4-FFF2-40B4-BE49-F238E27FC236}">
                <a16:creationId xmlns:a16="http://schemas.microsoft.com/office/drawing/2014/main" id="{2EDFB324-5D86-420A-9A6C-7CD013186350}"/>
              </a:ext>
            </a:extLst>
          </p:cNvPr>
          <p:cNvSpPr/>
          <p:nvPr/>
        </p:nvSpPr>
        <p:spPr>
          <a:xfrm>
            <a:off x="2789338" y="3429000"/>
            <a:ext cx="2038865" cy="1348576"/>
          </a:xfrm>
          <a:prstGeom prst="wedgeEllipseCallout">
            <a:avLst>
              <a:gd name="adj1" fmla="val -53164"/>
              <a:gd name="adj2" fmla="val 52421"/>
            </a:avLst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/>
              <a:t>On est dans la même merde </a:t>
            </a:r>
            <a:r>
              <a:rPr lang="fr-FR" dirty="0" err="1"/>
              <a:t>poto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28485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AB09A7-26DC-4E98-9C08-B8201B75C5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88000" y="0"/>
            <a:ext cx="10353762" cy="970450"/>
          </a:xfrm>
        </p:spPr>
        <p:txBody>
          <a:bodyPr/>
          <a:lstStyle/>
          <a:p>
            <a:r>
              <a:rPr lang="fr-FR" dirty="0"/>
              <a:t>Produits des lames dentaires </a:t>
            </a:r>
            <a:r>
              <a:rPr lang="fr-FR" dirty="0">
                <a:solidFill>
                  <a:srgbClr val="FF0000"/>
                </a:solidFill>
              </a:rPr>
              <a:t>+++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567336E-8002-49C6-905C-2F9038338C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0097" y="1734075"/>
            <a:ext cx="4807383" cy="4058750"/>
          </a:xfrm>
        </p:spPr>
        <p:txBody>
          <a:bodyPr/>
          <a:lstStyle/>
          <a:p>
            <a:pPr marL="36900" indent="0" algn="just">
              <a:buNone/>
            </a:pPr>
            <a:r>
              <a:rPr lang="fr-FR" dirty="0"/>
              <a:t>1. Il y a 10 placodes par arcade appendus à la lame dentaire par un cordon épithélial appelé </a:t>
            </a:r>
            <a:r>
              <a:rPr lang="fr-FR" b="1" dirty="0">
                <a:solidFill>
                  <a:srgbClr val="FF0000"/>
                </a:solidFill>
                <a:effectLst/>
              </a:rPr>
              <a:t>lame dentaire primaire</a:t>
            </a:r>
          </a:p>
          <a:p>
            <a:pPr algn="just">
              <a:buFont typeface="Wingdings" panose="05000000000000000000" pitchFamily="2" charset="2"/>
              <a:buChar char="à"/>
            </a:pPr>
            <a:r>
              <a:rPr lang="fr-FR" b="1" dirty="0">
                <a:solidFill>
                  <a:srgbClr val="00B0F0"/>
                </a:solidFill>
                <a:effectLst/>
                <a:sym typeface="Wingdings" panose="05000000000000000000" pitchFamily="2" charset="2"/>
              </a:rPr>
              <a:t>10 dents temporaires</a:t>
            </a:r>
          </a:p>
          <a:p>
            <a:pPr marL="36900" indent="0" algn="just">
              <a:buNone/>
            </a:pPr>
            <a:endParaRPr lang="fr-FR" dirty="0">
              <a:sym typeface="Wingdings" panose="05000000000000000000" pitchFamily="2" charset="2"/>
            </a:endParaRPr>
          </a:p>
          <a:p>
            <a:pPr marL="36900" indent="0" algn="just">
              <a:buNone/>
            </a:pPr>
            <a:r>
              <a:rPr lang="fr-FR" dirty="0">
                <a:sym typeface="Wingdings" panose="05000000000000000000" pitchFamily="2" charset="2"/>
              </a:rPr>
              <a:t> 2. La lame dentaire </a:t>
            </a:r>
            <a:r>
              <a:rPr lang="fr-FR" dirty="0" err="1">
                <a:sym typeface="Wingdings" panose="05000000000000000000" pitchFamily="2" charset="2"/>
              </a:rPr>
              <a:t>Iaire</a:t>
            </a:r>
            <a:r>
              <a:rPr lang="fr-FR" dirty="0">
                <a:sym typeface="Wingdings" panose="05000000000000000000" pitchFamily="2" charset="2"/>
              </a:rPr>
              <a:t> donne la </a:t>
            </a:r>
            <a:r>
              <a:rPr lang="fr-FR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lame dentaire secondaire</a:t>
            </a:r>
            <a:r>
              <a:rPr lang="fr-FR" dirty="0">
                <a:solidFill>
                  <a:srgbClr val="FF0000"/>
                </a:solidFill>
                <a:sym typeface="Wingdings" panose="05000000000000000000" pitchFamily="2" charset="2"/>
              </a:rPr>
              <a:t> </a:t>
            </a:r>
            <a:r>
              <a:rPr lang="fr-FR" dirty="0">
                <a:sym typeface="Wingdings" panose="05000000000000000000" pitchFamily="2" charset="2"/>
              </a:rPr>
              <a:t> avec 16 germes par arcade.</a:t>
            </a:r>
          </a:p>
          <a:p>
            <a:pPr marL="36900" indent="0" algn="just">
              <a:buNone/>
            </a:pP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rgbClr val="00B0F0"/>
                </a:solidFill>
                <a:effectLst/>
                <a:sym typeface="Wingdings" panose="05000000000000000000" pitchFamily="2" charset="2"/>
              </a:rPr>
              <a:t>16 dents permanentes</a:t>
            </a:r>
            <a:endParaRPr lang="fr-FR" b="1" dirty="0">
              <a:solidFill>
                <a:srgbClr val="00B0F0"/>
              </a:solidFill>
              <a:effectLst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C3BCACF-7526-4D1A-B2EB-30846D0277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14475" y="792470"/>
            <a:ext cx="6529876" cy="594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9453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90385E-C49D-484A-895B-4257A32043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8852" y="358344"/>
            <a:ext cx="5875439" cy="6190737"/>
          </a:xfrm>
        </p:spPr>
        <p:txBody>
          <a:bodyPr>
            <a:normAutofit/>
          </a:bodyPr>
          <a:lstStyle/>
          <a:p>
            <a:pPr algn="just"/>
            <a:r>
              <a:rPr lang="fr-FR" dirty="0">
                <a:effectLst/>
              </a:rPr>
              <a:t>Formation d’une LD </a:t>
            </a:r>
            <a:r>
              <a:rPr lang="fr-FR" dirty="0" err="1">
                <a:effectLst/>
              </a:rPr>
              <a:t>IIaire</a:t>
            </a:r>
            <a:r>
              <a:rPr lang="fr-FR" dirty="0">
                <a:effectLst/>
              </a:rPr>
              <a:t> par LD </a:t>
            </a:r>
            <a:r>
              <a:rPr lang="fr-FR" dirty="0" err="1">
                <a:effectLst/>
              </a:rPr>
              <a:t>Iaire</a:t>
            </a:r>
            <a:r>
              <a:rPr lang="fr-FR" dirty="0">
                <a:effectLst/>
              </a:rPr>
              <a:t> pour chacun des germes temporaires </a:t>
            </a:r>
            <a:r>
              <a:rPr lang="fr-FR" b="1" u="sng" dirty="0">
                <a:solidFill>
                  <a:srgbClr val="FF0000"/>
                </a:solidFill>
                <a:effectLst/>
              </a:rPr>
              <a:t>sauf</a:t>
            </a:r>
            <a:r>
              <a:rPr lang="fr-FR" dirty="0">
                <a:solidFill>
                  <a:srgbClr val="FF0000"/>
                </a:solidFill>
                <a:effectLst/>
              </a:rPr>
              <a:t> pour la </a:t>
            </a:r>
            <a:r>
              <a:rPr lang="fr-FR" b="1" dirty="0">
                <a:solidFill>
                  <a:srgbClr val="FF0000"/>
                </a:solidFill>
                <a:effectLst/>
              </a:rPr>
              <a:t>M2 temporaire</a:t>
            </a:r>
            <a:r>
              <a:rPr lang="fr-FR" dirty="0">
                <a:effectLst/>
              </a:rPr>
              <a:t> qui donnera 4 lames dentaires : </a:t>
            </a:r>
          </a:p>
          <a:p>
            <a:pPr marL="36900" indent="0" algn="just">
              <a:buNone/>
            </a:pPr>
            <a:endParaRPr lang="fr-FR" dirty="0">
              <a:effectLst/>
            </a:endParaRPr>
          </a:p>
          <a:p>
            <a:pPr marL="36900" indent="0" algn="just">
              <a:buNone/>
            </a:pPr>
            <a:r>
              <a:rPr lang="fr-FR" b="1" dirty="0">
                <a:solidFill>
                  <a:srgbClr val="92D050"/>
                </a:solidFill>
                <a:effectLst/>
              </a:rPr>
              <a:t>Incisive centrale T </a:t>
            </a:r>
            <a:r>
              <a:rPr lang="fr-FR" b="1" dirty="0">
                <a:solidFill>
                  <a:srgbClr val="92D050"/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rgbClr val="92D050"/>
                </a:solidFill>
                <a:effectLst/>
              </a:rPr>
              <a:t>Incisive centrale P</a:t>
            </a:r>
          </a:p>
          <a:p>
            <a:pPr marL="36900" indent="0" algn="just">
              <a:buNone/>
            </a:pPr>
            <a:r>
              <a:rPr lang="fr-FR" b="1" dirty="0">
                <a:solidFill>
                  <a:srgbClr val="92D050"/>
                </a:solidFill>
                <a:effectLst/>
              </a:rPr>
              <a:t>Incisive latérale T </a:t>
            </a:r>
            <a:r>
              <a:rPr lang="fr-FR" b="1" dirty="0">
                <a:solidFill>
                  <a:srgbClr val="92D050"/>
                </a:solidFill>
                <a:effectLst/>
                <a:sym typeface="Wingdings" panose="05000000000000000000" pitchFamily="2" charset="2"/>
              </a:rPr>
              <a:t></a:t>
            </a:r>
            <a:r>
              <a:rPr lang="fr-FR" b="1" dirty="0">
                <a:solidFill>
                  <a:srgbClr val="92D050"/>
                </a:solidFill>
                <a:effectLst/>
              </a:rPr>
              <a:t> Incisive latérale P</a:t>
            </a:r>
          </a:p>
          <a:p>
            <a:pPr marL="36900" indent="0" algn="just">
              <a:buNone/>
            </a:pPr>
            <a:r>
              <a:rPr lang="fr-FR" b="1" dirty="0">
                <a:solidFill>
                  <a:srgbClr val="92D050"/>
                </a:solidFill>
                <a:effectLst/>
              </a:rPr>
              <a:t>Canine T </a:t>
            </a:r>
            <a:r>
              <a:rPr lang="fr-FR" b="1" dirty="0">
                <a:solidFill>
                  <a:srgbClr val="92D050"/>
                </a:solidFill>
                <a:effectLst/>
                <a:sym typeface="Wingdings" panose="05000000000000000000" pitchFamily="2" charset="2"/>
              </a:rPr>
              <a:t></a:t>
            </a:r>
            <a:r>
              <a:rPr lang="fr-FR" b="1" dirty="0">
                <a:solidFill>
                  <a:srgbClr val="92D050"/>
                </a:solidFill>
                <a:effectLst/>
              </a:rPr>
              <a:t> Canine P </a:t>
            </a:r>
          </a:p>
          <a:p>
            <a:pPr marL="36900" indent="0" algn="just">
              <a:buNone/>
            </a:pPr>
            <a:r>
              <a:rPr lang="fr-FR" b="1" dirty="0">
                <a:solidFill>
                  <a:srgbClr val="92D050"/>
                </a:solidFill>
                <a:effectLst/>
              </a:rPr>
              <a:t>M1 T </a:t>
            </a:r>
            <a:r>
              <a:rPr lang="fr-FR" b="1" dirty="0">
                <a:solidFill>
                  <a:srgbClr val="92D050"/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rgbClr val="92D050"/>
                </a:solidFill>
                <a:effectLst/>
              </a:rPr>
              <a:t>PM1 P </a:t>
            </a:r>
          </a:p>
          <a:p>
            <a:pPr marL="36900" indent="0" algn="just">
              <a:buNone/>
            </a:pPr>
            <a:r>
              <a:rPr lang="fr-FR" b="1" dirty="0">
                <a:solidFill>
                  <a:srgbClr val="92D050"/>
                </a:solidFill>
                <a:effectLst/>
              </a:rPr>
              <a:t>M2 T </a:t>
            </a:r>
            <a:r>
              <a:rPr lang="fr-FR" b="1" dirty="0">
                <a:solidFill>
                  <a:srgbClr val="92D050"/>
                </a:solidFill>
                <a:effectLst/>
                <a:sym typeface="Wingdings" panose="05000000000000000000" pitchFamily="2" charset="2"/>
              </a:rPr>
              <a:t> </a:t>
            </a:r>
            <a:r>
              <a:rPr lang="fr-FR" b="1" dirty="0">
                <a:solidFill>
                  <a:srgbClr val="92D050"/>
                </a:solidFill>
                <a:effectLst/>
              </a:rPr>
              <a:t>PM2 P + M1 P + M2 P + M3 P </a:t>
            </a:r>
          </a:p>
          <a:p>
            <a:pPr algn="just"/>
            <a:endParaRPr lang="fr-FR" dirty="0">
              <a:effectLst/>
            </a:endParaRPr>
          </a:p>
          <a:p>
            <a:pPr algn="just"/>
            <a:r>
              <a:rPr lang="fr-FR" dirty="0">
                <a:effectLst/>
              </a:rPr>
              <a:t>Il se forme 16 LD </a:t>
            </a:r>
            <a:r>
              <a:rPr lang="fr-FR" dirty="0" err="1">
                <a:effectLst/>
              </a:rPr>
              <a:t>IIaire</a:t>
            </a:r>
            <a:r>
              <a:rPr lang="fr-FR" dirty="0">
                <a:effectLst/>
              </a:rPr>
              <a:t> par arcade dentaire. </a:t>
            </a:r>
          </a:p>
          <a:p>
            <a:pPr algn="just"/>
            <a:r>
              <a:rPr lang="fr-FR" dirty="0">
                <a:effectLst/>
              </a:rPr>
              <a:t>Apoptose de la LD </a:t>
            </a:r>
            <a:r>
              <a:rPr lang="fr-FR" dirty="0" err="1">
                <a:effectLst/>
              </a:rPr>
              <a:t>Iaire</a:t>
            </a:r>
            <a:r>
              <a:rPr lang="fr-FR" dirty="0">
                <a:effectLst/>
              </a:rPr>
              <a:t> donc plus de liaison entre la cavité orale et le germe dentaire temporaire en formation. 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E4EBDB6-9AD3-47DD-8AF8-3FA23B750B9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217710" y="1888969"/>
            <a:ext cx="5551737" cy="421114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9396F59-8CC3-49A0-85DC-3508E60149B0}"/>
              </a:ext>
            </a:extLst>
          </p:cNvPr>
          <p:cNvSpPr txBox="1"/>
          <p:nvPr/>
        </p:nvSpPr>
        <p:spPr>
          <a:xfrm>
            <a:off x="6421233" y="630194"/>
            <a:ext cx="5348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dirty="0"/>
              <a:t>Il se forme au stade de </a:t>
            </a:r>
            <a:r>
              <a:rPr lang="fr-FR" sz="2000" i="1" dirty="0"/>
              <a:t>cloche</a:t>
            </a:r>
            <a:r>
              <a:rPr lang="fr-FR" sz="2000" dirty="0"/>
              <a:t> la </a:t>
            </a:r>
            <a:r>
              <a:rPr lang="fr-FR" sz="2000" b="1" dirty="0">
                <a:solidFill>
                  <a:srgbClr val="FF0000"/>
                </a:solidFill>
              </a:rPr>
              <a:t>lame dentaire secondaire</a:t>
            </a:r>
            <a:r>
              <a:rPr lang="fr-FR" sz="2000" b="1" dirty="0"/>
              <a:t> </a:t>
            </a:r>
            <a:r>
              <a:rPr lang="fr-FR" sz="2000" dirty="0"/>
              <a:t>responsable des dents </a:t>
            </a:r>
            <a:r>
              <a:rPr lang="fr-FR" sz="2000" b="1" dirty="0"/>
              <a:t>permanentes</a:t>
            </a:r>
            <a:r>
              <a:rPr lang="fr-FR" sz="20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9236337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B57611-65DA-4B83-871D-068313424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62086" y="96350"/>
            <a:ext cx="10353762" cy="970450"/>
          </a:xfrm>
        </p:spPr>
        <p:txBody>
          <a:bodyPr/>
          <a:lstStyle/>
          <a:p>
            <a:r>
              <a:rPr lang="fr-FR" dirty="0"/>
              <a:t>Histologie de l’épithélium </a:t>
            </a:r>
            <a:r>
              <a:rPr lang="fr-FR" dirty="0" err="1"/>
              <a:t>odontogène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5C6CED-87F7-4BE8-8112-35D5AEF604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35503" y="1732449"/>
            <a:ext cx="5060497" cy="4058750"/>
          </a:xfrm>
        </p:spPr>
        <p:txBody>
          <a:bodyPr>
            <a:normAutofit/>
          </a:bodyPr>
          <a:lstStyle/>
          <a:p>
            <a:r>
              <a:rPr lang="fr-FR" b="1" dirty="0">
                <a:solidFill>
                  <a:srgbClr val="FF0000"/>
                </a:solidFill>
                <a:effectLst/>
              </a:rPr>
              <a:t>Continu</a:t>
            </a:r>
            <a:r>
              <a:rPr lang="fr-FR" dirty="0"/>
              <a:t>, </a:t>
            </a:r>
            <a:r>
              <a:rPr lang="fr-FR" b="1" dirty="0">
                <a:solidFill>
                  <a:srgbClr val="FF0000"/>
                </a:solidFill>
                <a:effectLst/>
              </a:rPr>
              <a:t>arciforme</a:t>
            </a:r>
            <a:r>
              <a:rPr lang="fr-FR" dirty="0"/>
              <a:t> et stratifié</a:t>
            </a:r>
          </a:p>
          <a:p>
            <a:r>
              <a:rPr lang="fr-FR" dirty="0"/>
              <a:t>Epaississement de l’épithélium oral 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12EA394-D477-443C-9D49-A137588DB5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01290" y="4443293"/>
            <a:ext cx="5064665" cy="2695811"/>
          </a:xfrm>
        </p:spPr>
        <p:txBody>
          <a:bodyPr>
            <a:normAutofit/>
          </a:bodyPr>
          <a:lstStyle/>
          <a:p>
            <a:pPr algn="just"/>
            <a:r>
              <a:rPr lang="fr-FR" dirty="0">
                <a:effectLst/>
              </a:rPr>
              <a:t>Il existe face à l’épithélium </a:t>
            </a:r>
            <a:r>
              <a:rPr lang="fr-FR" dirty="0" err="1">
                <a:effectLst/>
              </a:rPr>
              <a:t>odontogène</a:t>
            </a:r>
            <a:r>
              <a:rPr lang="fr-FR" dirty="0">
                <a:effectLst/>
              </a:rPr>
              <a:t> une </a:t>
            </a:r>
            <a:r>
              <a:rPr lang="fr-FR" b="1" dirty="0">
                <a:effectLst/>
              </a:rPr>
              <a:t>densification cellulaire </a:t>
            </a:r>
            <a:r>
              <a:rPr lang="fr-FR" dirty="0">
                <a:effectLst/>
              </a:rPr>
              <a:t>au niveau du tissu </a:t>
            </a:r>
            <a:r>
              <a:rPr lang="fr-FR" dirty="0" err="1">
                <a:effectLst/>
              </a:rPr>
              <a:t>ecto-mésenchymateux</a:t>
            </a:r>
            <a:r>
              <a:rPr lang="fr-FR" dirty="0">
                <a:effectLst/>
              </a:rPr>
              <a:t>, due non pas à une prolifération cellulaire mais à une </a:t>
            </a:r>
            <a:r>
              <a:rPr lang="fr-FR" b="1" dirty="0">
                <a:solidFill>
                  <a:srgbClr val="FF0000"/>
                </a:solidFill>
                <a:effectLst/>
              </a:rPr>
              <a:t>migration des CCN </a:t>
            </a:r>
            <a:r>
              <a:rPr lang="fr-FR" dirty="0">
                <a:effectLst/>
              </a:rPr>
              <a:t>et à une </a:t>
            </a:r>
            <a:r>
              <a:rPr lang="fr-FR" dirty="0">
                <a:solidFill>
                  <a:srgbClr val="FF0000"/>
                </a:solidFill>
                <a:effectLst/>
              </a:rPr>
              <a:t>diminution de la synthèse matricielle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0E8812A-1673-47EB-9186-8B00A8840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2113" y="1311972"/>
            <a:ext cx="3864384" cy="2886148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3491F838-FA29-4143-A58A-5FC2FE5097B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5101" t="34743" r="11115" b="40176"/>
          <a:stretch/>
        </p:blipFill>
        <p:spPr>
          <a:xfrm>
            <a:off x="215683" y="3241750"/>
            <a:ext cx="6700136" cy="215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47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0714E-C6C3-4047-A78E-431E9C87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6594" y="294059"/>
            <a:ext cx="10353762" cy="970450"/>
          </a:xfrm>
        </p:spPr>
        <p:txBody>
          <a:bodyPr/>
          <a:lstStyle/>
          <a:p>
            <a:r>
              <a:rPr lang="fr-FR" b="1" u="sng" dirty="0"/>
              <a:t>III. Stades d’évolution des placodes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8BC21B-0D2F-42C5-9D2E-B6E573DFE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16011" y="1575486"/>
            <a:ext cx="6907427" cy="4988455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fr-FR" dirty="0">
                <a:effectLst/>
              </a:rPr>
              <a:t>La placode évolue en </a:t>
            </a:r>
            <a:r>
              <a:rPr lang="fr-FR" dirty="0">
                <a:solidFill>
                  <a:srgbClr val="00B0F0"/>
                </a:solidFill>
                <a:effectLst/>
              </a:rPr>
              <a:t>3 stades </a:t>
            </a:r>
            <a:r>
              <a:rPr lang="fr-FR" dirty="0">
                <a:effectLst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CC00"/>
                </a:solidFill>
                <a:effectLst/>
              </a:rPr>
              <a:t>Bourgeon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CC00"/>
                </a:solidFill>
                <a:effectLst/>
              </a:rPr>
              <a:t>Cupule (jeune et </a:t>
            </a:r>
            <a:r>
              <a:rPr lang="fr-FR" b="1" dirty="0" err="1">
                <a:solidFill>
                  <a:srgbClr val="FFCC00"/>
                </a:solidFill>
                <a:effectLst/>
              </a:rPr>
              <a:t>agée</a:t>
            </a:r>
            <a:r>
              <a:rPr lang="fr-FR" b="1" dirty="0">
                <a:solidFill>
                  <a:srgbClr val="FFCC00"/>
                </a:solidFill>
                <a:effectLst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fr-FR" b="1" dirty="0">
                <a:solidFill>
                  <a:srgbClr val="FFCC00"/>
                </a:solidFill>
                <a:effectLst/>
              </a:rPr>
              <a:t>Cloche</a:t>
            </a:r>
          </a:p>
          <a:p>
            <a:pPr>
              <a:buFont typeface="Arial" panose="020B0604020202020204" pitchFamily="34" charset="0"/>
              <a:buChar char="•"/>
            </a:pPr>
            <a:endParaRPr lang="fr-FR" dirty="0">
              <a:effectLst/>
            </a:endParaRPr>
          </a:p>
          <a:p>
            <a:pPr marL="36900" indent="0" algn="just">
              <a:buNone/>
            </a:pPr>
            <a:r>
              <a:rPr lang="fr-FR" dirty="0">
                <a:effectLst/>
              </a:rPr>
              <a:t>Chaque placode dentaire </a:t>
            </a:r>
            <a:r>
              <a:rPr lang="fr-FR" u="sng" dirty="0">
                <a:effectLst/>
              </a:rPr>
              <a:t>quelque soit sa localisation </a:t>
            </a:r>
            <a:r>
              <a:rPr lang="fr-FR" dirty="0">
                <a:effectLst/>
              </a:rPr>
              <a:t>évoluera de façon </a:t>
            </a:r>
            <a:r>
              <a:rPr lang="fr-FR" dirty="0">
                <a:solidFill>
                  <a:srgbClr val="FF0000"/>
                </a:solidFill>
                <a:effectLst/>
              </a:rPr>
              <a:t>identique </a:t>
            </a:r>
            <a:r>
              <a:rPr lang="fr-FR" dirty="0">
                <a:effectLst/>
              </a:rPr>
              <a:t>jusqu’au stade de cloche en subissant différentes transformations morphologiques +++</a:t>
            </a:r>
          </a:p>
          <a:p>
            <a:pPr marL="36900" indent="0" algn="just">
              <a:buNone/>
            </a:pPr>
            <a:endParaRPr lang="fr-FR" dirty="0">
              <a:effectLst/>
            </a:endParaRPr>
          </a:p>
          <a:p>
            <a:pPr marL="36900" indent="0" algn="just">
              <a:buNone/>
            </a:pPr>
            <a:r>
              <a:rPr lang="fr-FR" dirty="0">
                <a:effectLst/>
              </a:rPr>
              <a:t>Même composition tissulaire au niveau de chaque placode mais agencement différent des tissus pour donner des formes différentes (I, C, PM, M)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CAEFBC1-3235-4F4D-ACC6-7A713D80BF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398"/>
          <a:stretch/>
        </p:blipFill>
        <p:spPr>
          <a:xfrm>
            <a:off x="7585568" y="1686698"/>
            <a:ext cx="3759415" cy="4654377"/>
          </a:xfrm>
          <a:prstGeom prst="rect">
            <a:avLst/>
          </a:prstGeom>
        </p:spPr>
      </p:pic>
      <p:sp>
        <p:nvSpPr>
          <p:cNvPr id="9" name="Bulle narrative : ronde 8">
            <a:extLst>
              <a:ext uri="{FF2B5EF4-FFF2-40B4-BE49-F238E27FC236}">
                <a16:creationId xmlns:a16="http://schemas.microsoft.com/office/drawing/2014/main" id="{CFC642FE-4537-44C0-AAFA-27A46C0D3FF3}"/>
              </a:ext>
            </a:extLst>
          </p:cNvPr>
          <p:cNvSpPr/>
          <p:nvPr/>
        </p:nvSpPr>
        <p:spPr>
          <a:xfrm>
            <a:off x="9465276" y="642551"/>
            <a:ext cx="2310713" cy="1383957"/>
          </a:xfrm>
          <a:prstGeom prst="wedgeEllipseCallout">
            <a:avLst>
              <a:gd name="adj1" fmla="val -57705"/>
              <a:gd name="adj2" fmla="val 65086"/>
            </a:avLst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b="1" dirty="0"/>
              <a:t>Et regarde ! enfin une partie intéressante</a:t>
            </a:r>
          </a:p>
        </p:txBody>
      </p:sp>
    </p:spTree>
    <p:extLst>
      <p:ext uri="{BB962C8B-B14F-4D97-AF65-F5344CB8AC3E}">
        <p14:creationId xmlns:p14="http://schemas.microsoft.com/office/powerpoint/2010/main" val="132459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EE86CF-6FDE-472B-A44C-66D59ECCFC0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0" y="588869"/>
            <a:ext cx="6017741" cy="2021175"/>
          </a:xfrm>
          <a:prstGeom prst="rect">
            <a:avLst/>
          </a:prstGeom>
        </p:spPr>
      </p:pic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A4828963-98CF-4FC4-902B-3F791A8495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7091032" y="384137"/>
            <a:ext cx="4128904" cy="6442126"/>
          </a:xfrm>
          <a:prstGeom prst="rect">
            <a:avLst/>
          </a:prstGeom>
        </p:spPr>
      </p:pic>
      <p:sp>
        <p:nvSpPr>
          <p:cNvPr id="7" name="Flèche : droite 6">
            <a:extLst>
              <a:ext uri="{FF2B5EF4-FFF2-40B4-BE49-F238E27FC236}">
                <a16:creationId xmlns:a16="http://schemas.microsoft.com/office/drawing/2014/main" id="{71F9CAD7-A343-4F8C-AC23-CDA3AA659423}"/>
              </a:ext>
            </a:extLst>
          </p:cNvPr>
          <p:cNvSpPr/>
          <p:nvPr/>
        </p:nvSpPr>
        <p:spPr>
          <a:xfrm>
            <a:off x="6169268" y="1309816"/>
            <a:ext cx="770236" cy="395417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445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8A57EF-E750-48E1-8D86-2EF494DBEA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125" y="96350"/>
            <a:ext cx="10353762" cy="970450"/>
          </a:xfrm>
        </p:spPr>
        <p:txBody>
          <a:bodyPr/>
          <a:lstStyle/>
          <a:p>
            <a:r>
              <a:rPr lang="fr-FR" dirty="0"/>
              <a:t>1. Bourgeon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EBD245-DCC3-481A-9461-1DE9D13BA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8983" y="1408671"/>
            <a:ext cx="10985158" cy="4950939"/>
          </a:xfrm>
        </p:spPr>
        <p:txBody>
          <a:bodyPr>
            <a:normAutofit/>
          </a:bodyPr>
          <a:lstStyle/>
          <a:p>
            <a:pPr algn="just"/>
            <a:r>
              <a:rPr lang="fr-FR" b="1" u="sng" dirty="0">
                <a:solidFill>
                  <a:srgbClr val="00B0F0"/>
                </a:solidFill>
                <a:effectLst/>
              </a:rPr>
              <a:t>Partie épithéliale </a:t>
            </a:r>
            <a:r>
              <a:rPr lang="fr-FR" dirty="0">
                <a:effectLst/>
              </a:rPr>
              <a:t>: </a:t>
            </a:r>
            <a:r>
              <a:rPr lang="fr-FR" dirty="0"/>
              <a:t>Forme un </a:t>
            </a:r>
            <a:r>
              <a:rPr lang="fr-FR" u="sng" dirty="0"/>
              <a:t>cylindre</a:t>
            </a:r>
            <a:r>
              <a:rPr lang="fr-FR" dirty="0"/>
              <a:t> s’enfonçant dans l’</a:t>
            </a:r>
            <a:r>
              <a:rPr lang="fr-FR" dirty="0" err="1"/>
              <a:t>ecto-mesenchyme</a:t>
            </a:r>
            <a:r>
              <a:rPr lang="fr-FR" dirty="0"/>
              <a:t>. </a:t>
            </a:r>
          </a:p>
          <a:p>
            <a:pPr marL="36900" indent="0" algn="just">
              <a:buNone/>
            </a:pPr>
            <a:r>
              <a:rPr lang="fr-FR" dirty="0"/>
              <a:t>     De l’intérieur vers l’extérieur on a : </a:t>
            </a:r>
            <a:r>
              <a:rPr lang="fr-FR" i="1" dirty="0">
                <a:sym typeface="Wingdings" panose="05000000000000000000" pitchFamily="2" charset="2"/>
              </a:rPr>
              <a:t>Cellules de remplissage  Cellules basales  Membrane basale</a:t>
            </a:r>
          </a:p>
          <a:p>
            <a:pPr marL="36900" indent="0" algn="just">
              <a:buNone/>
            </a:pPr>
            <a:r>
              <a:rPr lang="fr-FR" dirty="0">
                <a:sym typeface="Wingdings" panose="05000000000000000000" pitchFamily="2" charset="2"/>
              </a:rPr>
              <a:t>     A la fin du stade, formation dans la partie </a:t>
            </a:r>
            <a:r>
              <a:rPr lang="fr-FR" u="sng" dirty="0">
                <a:sym typeface="Wingdings" panose="05000000000000000000" pitchFamily="2" charset="2"/>
              </a:rPr>
              <a:t>apicale</a:t>
            </a:r>
            <a:r>
              <a:rPr lang="fr-FR" dirty="0">
                <a:sym typeface="Wingdings" panose="05000000000000000000" pitchFamily="2" charset="2"/>
              </a:rPr>
              <a:t> d’un </a:t>
            </a:r>
            <a:r>
              <a:rPr lang="fr-FR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nœud de l’émail primaire </a:t>
            </a:r>
            <a:r>
              <a:rPr lang="fr-FR" dirty="0">
                <a:sym typeface="Wingdings" panose="05000000000000000000" pitchFamily="2" charset="2"/>
              </a:rPr>
              <a:t>(NEP), qui est          composé de </a:t>
            </a:r>
            <a:r>
              <a:rPr lang="fr-FR" b="1" dirty="0">
                <a:sym typeface="Wingdings" panose="05000000000000000000" pitchFamily="2" charset="2"/>
              </a:rPr>
              <a:t>cellules identiques à l’épithélium</a:t>
            </a:r>
            <a:r>
              <a:rPr lang="fr-FR" dirty="0">
                <a:sym typeface="Wingdings" panose="05000000000000000000" pitchFamily="2" charset="2"/>
              </a:rPr>
              <a:t>, mais de molécules de signalisation / facteurs de transcription spécifiques</a:t>
            </a:r>
          </a:p>
          <a:p>
            <a:pPr marL="0" indent="0" algn="just">
              <a:buNone/>
            </a:pPr>
            <a:endParaRPr lang="fr-FR" dirty="0">
              <a:sym typeface="Wingdings" panose="05000000000000000000" pitchFamily="2" charset="2"/>
            </a:endParaRPr>
          </a:p>
          <a:p>
            <a:pPr algn="just"/>
            <a:r>
              <a:rPr lang="fr-FR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dirty="0">
                <a:effectLst/>
                <a:sym typeface="Wingdings" panose="05000000000000000000" pitchFamily="2" charset="2"/>
              </a:rPr>
              <a:t>: Faible MEC et forte densité cellulaire</a:t>
            </a:r>
          </a:p>
          <a:p>
            <a:pPr marL="0" indent="0" algn="just">
              <a:buNone/>
            </a:pPr>
            <a:endParaRPr lang="fr-FR" dirty="0">
              <a:sym typeface="Wingdings" panose="05000000000000000000" pitchFamily="2" charset="2"/>
            </a:endParaRPr>
          </a:p>
          <a:p>
            <a:pPr algn="just"/>
            <a:r>
              <a:rPr lang="fr-FR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périphérie </a:t>
            </a:r>
            <a:r>
              <a:rPr lang="fr-FR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:</a:t>
            </a:r>
            <a:r>
              <a:rPr lang="fr-FR" dirty="0">
                <a:effectLst/>
                <a:sym typeface="Wingdings" panose="05000000000000000000" pitchFamily="2" charset="2"/>
              </a:rPr>
              <a:t> Ne se distingue pas de l’</a:t>
            </a:r>
            <a:r>
              <a:rPr lang="fr-FR" dirty="0" err="1">
                <a:effectLst/>
                <a:sym typeface="Wingdings" panose="05000000000000000000" pitchFamily="2" charset="2"/>
              </a:rPr>
              <a:t>ecto-mesenchyme</a:t>
            </a:r>
            <a:endParaRPr lang="fr-FR" dirty="0">
              <a:effectLst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01384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>
            <a:extLst>
              <a:ext uri="{FF2B5EF4-FFF2-40B4-BE49-F238E27FC236}">
                <a16:creationId xmlns:a16="http://schemas.microsoft.com/office/drawing/2014/main" id="{60B970B3-9D39-44DD-BEB5-BBB58A4AA6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032" t="4503" r="2108" b="3243"/>
          <a:stretch/>
        </p:blipFill>
        <p:spPr>
          <a:xfrm>
            <a:off x="738187" y="0"/>
            <a:ext cx="10715625" cy="685800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5758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360483-F493-4520-834B-A24C603F73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194397"/>
            <a:ext cx="10353762" cy="970450"/>
          </a:xfrm>
        </p:spPr>
        <p:txBody>
          <a:bodyPr/>
          <a:lstStyle/>
          <a:p>
            <a:r>
              <a:rPr lang="fr-FR" dirty="0"/>
              <a:t>2. Cupule jeune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B505976-5470-446A-8E84-585C181771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3794" y="1472957"/>
            <a:ext cx="10577989" cy="4310005"/>
          </a:xfrm>
        </p:spPr>
        <p:txBody>
          <a:bodyPr>
            <a:normAutofit fontScale="92500"/>
          </a:bodyPr>
          <a:lstStyle/>
          <a:p>
            <a:pPr algn="just"/>
            <a:r>
              <a:rPr lang="fr-FR" b="1" u="sng" dirty="0">
                <a:solidFill>
                  <a:srgbClr val="00B0F0"/>
                </a:solidFill>
                <a:effectLst/>
              </a:rPr>
              <a:t>Partie épithéliale</a:t>
            </a:r>
            <a:r>
              <a:rPr lang="fr-FR" dirty="0">
                <a:effectLst/>
              </a:rPr>
              <a:t>: Prend le nom </a:t>
            </a:r>
            <a:r>
              <a:rPr lang="fr-FR" dirty="0">
                <a:solidFill>
                  <a:schemeClr val="tx1"/>
                </a:solidFill>
                <a:effectLst/>
              </a:rPr>
              <a:t>d’</a:t>
            </a:r>
            <a:r>
              <a:rPr lang="fr-FR" b="1" dirty="0">
                <a:solidFill>
                  <a:srgbClr val="00B0F0"/>
                </a:solidFill>
                <a:effectLst/>
              </a:rPr>
              <a:t>organe de l’émail</a:t>
            </a:r>
          </a:p>
          <a:p>
            <a:pPr algn="just">
              <a:buFontTx/>
              <a:buChar char="-"/>
            </a:pPr>
            <a:r>
              <a:rPr lang="fr-FR" dirty="0">
                <a:effectLst/>
              </a:rPr>
              <a:t>NEP toujours présent +++</a:t>
            </a:r>
          </a:p>
          <a:p>
            <a:pPr algn="just">
              <a:buFontTx/>
              <a:buChar char="-"/>
            </a:pPr>
            <a:r>
              <a:rPr lang="fr-FR" dirty="0">
                <a:effectLst/>
              </a:rPr>
              <a:t>La couche cellulaire basale prend le nom </a:t>
            </a:r>
            <a:r>
              <a:rPr lang="fr-FR" b="1" u="sng" dirty="0">
                <a:solidFill>
                  <a:srgbClr val="FF0000"/>
                </a:solidFill>
                <a:effectLst/>
              </a:rPr>
              <a:t>d’épithélium dentaire externe (EDE)</a:t>
            </a:r>
            <a:r>
              <a:rPr lang="fr-FR" u="sng" dirty="0">
                <a:solidFill>
                  <a:srgbClr val="FF0000"/>
                </a:solidFill>
                <a:effectLst/>
              </a:rPr>
              <a:t> </a:t>
            </a:r>
            <a:r>
              <a:rPr lang="fr-FR" dirty="0">
                <a:effectLst/>
              </a:rPr>
              <a:t>en regard de l’extérieur de la cupule et </a:t>
            </a:r>
            <a:r>
              <a:rPr lang="fr-FR" b="1" u="sng" dirty="0">
                <a:solidFill>
                  <a:srgbClr val="FF0000"/>
                </a:solidFill>
                <a:effectLst/>
              </a:rPr>
              <a:t>d’épithélium dentaire interne (EDI) </a:t>
            </a:r>
            <a:r>
              <a:rPr lang="fr-FR" dirty="0">
                <a:effectLst/>
              </a:rPr>
              <a:t>en regard de l’intérieur de la cupule, face a la partie </a:t>
            </a:r>
            <a:r>
              <a:rPr lang="fr-FR" dirty="0" err="1">
                <a:effectLst/>
              </a:rPr>
              <a:t>écto</a:t>
            </a:r>
            <a:r>
              <a:rPr lang="fr-FR" dirty="0">
                <a:effectLst/>
              </a:rPr>
              <a:t>-mésenchymateuse</a:t>
            </a:r>
          </a:p>
          <a:p>
            <a:pPr algn="just">
              <a:buFontTx/>
              <a:buChar char="-"/>
            </a:pPr>
            <a:r>
              <a:rPr lang="fr-FR" dirty="0">
                <a:effectLst/>
              </a:rPr>
              <a:t>La MB existe toujours et sépare l’EDE et l’EDI de la partie </a:t>
            </a:r>
            <a:r>
              <a:rPr lang="fr-FR" dirty="0" err="1">
                <a:effectLst/>
              </a:rPr>
              <a:t>écto-mésenchymteuse</a:t>
            </a:r>
            <a:r>
              <a:rPr lang="fr-FR" dirty="0">
                <a:effectLst/>
              </a:rPr>
              <a:t> et de la périphérie</a:t>
            </a:r>
          </a:p>
          <a:p>
            <a:pPr marL="0" indent="0" algn="just">
              <a:buNone/>
            </a:pPr>
            <a:endParaRPr lang="fr-FR" dirty="0">
              <a:effectLst/>
            </a:endParaRPr>
          </a:p>
          <a:p>
            <a:pPr algn="just"/>
            <a:r>
              <a:rPr lang="fr-FR" b="1" u="sng" dirty="0">
                <a:solidFill>
                  <a:srgbClr val="00B050"/>
                </a:solidFill>
                <a:effectLst/>
              </a:rPr>
              <a:t>Partie </a:t>
            </a:r>
            <a:r>
              <a:rPr lang="fr-FR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écto-mesenchymateuse</a:t>
            </a:r>
            <a:r>
              <a:rPr lang="fr-FR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dirty="0">
                <a:effectLst/>
              </a:rPr>
              <a:t>: En regard de l’EDI , apparition d’une </a:t>
            </a:r>
            <a:r>
              <a:rPr lang="fr-FR" b="1" dirty="0">
                <a:effectLst/>
              </a:rPr>
              <a:t>vascularisation </a:t>
            </a:r>
            <a:r>
              <a:rPr lang="fr-FR" b="1" dirty="0">
                <a:solidFill>
                  <a:srgbClr val="FF0000"/>
                </a:solidFill>
                <a:effectLst/>
              </a:rPr>
              <a:t>inorganisée</a:t>
            </a:r>
          </a:p>
          <a:p>
            <a:pPr marL="0" indent="0" algn="just">
              <a:buNone/>
            </a:pPr>
            <a:endParaRPr lang="fr-FR" b="1" dirty="0">
              <a:effectLst/>
            </a:endParaRPr>
          </a:p>
          <a:p>
            <a:pPr algn="just"/>
            <a:r>
              <a:rPr lang="fr-FR" b="1" u="sng" dirty="0">
                <a:solidFill>
                  <a:srgbClr val="FFC000"/>
                </a:solidFill>
                <a:effectLst/>
              </a:rPr>
              <a:t>Partie périphérie </a:t>
            </a:r>
            <a:r>
              <a:rPr lang="fr-FR" dirty="0">
                <a:effectLst/>
              </a:rPr>
              <a:t>: Apparition du </a:t>
            </a:r>
            <a:r>
              <a:rPr lang="fr-FR" dirty="0">
                <a:solidFill>
                  <a:srgbClr val="FFC000"/>
                </a:solidFill>
                <a:effectLst/>
              </a:rPr>
              <a:t>sac folliculaire (SF), </a:t>
            </a:r>
            <a:r>
              <a:rPr lang="fr-FR" dirty="0">
                <a:effectLst/>
              </a:rPr>
              <a:t>composé de strates inorganisées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9261156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F4FD591-C44F-49A7-9B3C-4FAF8B225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800" y="0"/>
            <a:ext cx="118152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6252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018A1E-11E6-47FD-B6E0-9D8EE9CD6D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94" y="325902"/>
            <a:ext cx="10353762" cy="970450"/>
          </a:xfrm>
        </p:spPr>
        <p:txBody>
          <a:bodyPr/>
          <a:lstStyle/>
          <a:p>
            <a:r>
              <a:rPr lang="fr-FR" dirty="0"/>
              <a:t>3. Cupule </a:t>
            </a:r>
            <a:r>
              <a:rPr lang="fr-FR" dirty="0" err="1"/>
              <a:t>agée</a:t>
            </a: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A61C58-44DF-40CE-B06E-DF33687040F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3839" y="1393083"/>
            <a:ext cx="10813671" cy="4668350"/>
          </a:xfrm>
        </p:spPr>
        <p:txBody>
          <a:bodyPr>
            <a:normAutofit/>
          </a:bodyPr>
          <a:lstStyle/>
          <a:p>
            <a:pPr algn="just"/>
            <a:r>
              <a:rPr lang="fr-FR" b="1" u="sng" dirty="0">
                <a:solidFill>
                  <a:srgbClr val="00B0F0"/>
                </a:solidFill>
                <a:effectLst/>
              </a:rPr>
              <a:t>Partie épithéliale : </a:t>
            </a:r>
          </a:p>
          <a:p>
            <a:pPr algn="just">
              <a:buFontTx/>
              <a:buChar char="-"/>
            </a:pPr>
            <a:r>
              <a:rPr lang="fr-FR" dirty="0">
                <a:solidFill>
                  <a:srgbClr val="FF0000"/>
                </a:solidFill>
                <a:effectLst/>
              </a:rPr>
              <a:t>Disparition</a:t>
            </a:r>
            <a:r>
              <a:rPr lang="fr-FR" dirty="0">
                <a:effectLst/>
              </a:rPr>
              <a:t> du NEP </a:t>
            </a:r>
            <a:r>
              <a:rPr lang="fr-FR" b="1" dirty="0">
                <a:effectLst/>
              </a:rPr>
              <a:t>+++</a:t>
            </a:r>
          </a:p>
          <a:p>
            <a:pPr algn="just">
              <a:buFontTx/>
              <a:buChar char="-"/>
            </a:pPr>
            <a:r>
              <a:rPr lang="fr-FR" dirty="0">
                <a:effectLst/>
              </a:rPr>
              <a:t>Modifications des cellules de remplissage en cellules étoilées (car entrée hydrique) </a:t>
            </a:r>
            <a:r>
              <a:rPr lang="fr-FR" dirty="0">
                <a:effectLst/>
                <a:sym typeface="Wingdings" panose="05000000000000000000" pitchFamily="2" charset="2"/>
              </a:rPr>
              <a:t> devient le </a:t>
            </a:r>
            <a:r>
              <a:rPr lang="fr-FR" b="1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réticulum étoilé</a:t>
            </a:r>
            <a:r>
              <a:rPr lang="fr-FR" dirty="0">
                <a:solidFill>
                  <a:srgbClr val="FF0000"/>
                </a:solidFill>
                <a:effectLst/>
                <a:sym typeface="Wingdings" panose="05000000000000000000" pitchFamily="2" charset="2"/>
              </a:rPr>
              <a:t> (RE)</a:t>
            </a:r>
            <a:endParaRPr lang="fr-FR" dirty="0">
              <a:effectLst/>
              <a:sym typeface="Wingdings" panose="05000000000000000000" pitchFamily="2" charset="2"/>
            </a:endParaRPr>
          </a:p>
          <a:p>
            <a:pPr algn="just">
              <a:buFontTx/>
              <a:buChar char="-"/>
            </a:pPr>
            <a:r>
              <a:rPr lang="fr-FR" dirty="0">
                <a:effectLst/>
                <a:sym typeface="Wingdings" panose="05000000000000000000" pitchFamily="2" charset="2"/>
              </a:rPr>
              <a:t>Les cellules de l’EDI s’allongent</a:t>
            </a:r>
          </a:p>
          <a:p>
            <a:pPr algn="just">
              <a:buFontTx/>
              <a:buChar char="-"/>
            </a:pPr>
            <a:endParaRPr lang="fr-FR" u="sng" dirty="0">
              <a:effectLst/>
              <a:sym typeface="Wingdings" panose="05000000000000000000" pitchFamily="2" charset="2"/>
            </a:endParaRPr>
          </a:p>
          <a:p>
            <a:pPr marL="36900" indent="0" algn="just">
              <a:buNone/>
            </a:pPr>
            <a:endParaRPr lang="fr-FR" u="sng" dirty="0">
              <a:effectLst/>
              <a:sym typeface="Wingdings" panose="05000000000000000000" pitchFamily="2" charset="2"/>
            </a:endParaRPr>
          </a:p>
          <a:p>
            <a:pPr marL="36900" indent="0" algn="just">
              <a:buNone/>
            </a:pPr>
            <a:endParaRPr lang="fr-FR" u="sng" dirty="0">
              <a:effectLst/>
              <a:sym typeface="Wingdings" panose="05000000000000000000" pitchFamily="2" charset="2"/>
            </a:endParaRPr>
          </a:p>
          <a:p>
            <a:pPr algn="just"/>
            <a:r>
              <a:rPr lang="fr-FR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Partie </a:t>
            </a:r>
            <a:r>
              <a:rPr lang="fr-FR" b="1" u="sng" dirty="0" err="1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écto</a:t>
            </a:r>
            <a:r>
              <a:rPr lang="fr-FR" b="1" u="sng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-mésenchymateuse : </a:t>
            </a:r>
            <a:r>
              <a:rPr lang="fr-FR" dirty="0">
                <a:effectLst/>
                <a:sym typeface="Wingdings" panose="05000000000000000000" pitchFamily="2" charset="2"/>
              </a:rPr>
              <a:t>Prend le nom de </a:t>
            </a:r>
            <a:r>
              <a:rPr lang="fr-FR" b="1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papille</a:t>
            </a:r>
            <a:r>
              <a:rPr lang="fr-FR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dirty="0" err="1">
                <a:solidFill>
                  <a:schemeClr val="tx1"/>
                </a:solidFill>
                <a:effectLst/>
                <a:sym typeface="Wingdings" panose="05000000000000000000" pitchFamily="2" charset="2"/>
              </a:rPr>
              <a:t>écto-msenchymateuse</a:t>
            </a:r>
            <a:r>
              <a:rPr lang="fr-FR" dirty="0">
                <a:solidFill>
                  <a:srgbClr val="00B050"/>
                </a:solidFill>
                <a:effectLst/>
                <a:sym typeface="Wingdings" panose="05000000000000000000" pitchFamily="2" charset="2"/>
              </a:rPr>
              <a:t> </a:t>
            </a:r>
            <a:r>
              <a:rPr lang="fr-FR" dirty="0">
                <a:effectLst/>
                <a:sym typeface="Wingdings" panose="05000000000000000000" pitchFamily="2" charset="2"/>
              </a:rPr>
              <a:t>Vascularisation plus organisée et début d’innervation</a:t>
            </a:r>
          </a:p>
          <a:p>
            <a:pPr algn="just"/>
            <a:r>
              <a:rPr lang="fr-FR" b="1" u="sng" dirty="0">
                <a:solidFill>
                  <a:srgbClr val="FFC000"/>
                </a:solidFill>
                <a:effectLst/>
                <a:sym typeface="Wingdings" panose="05000000000000000000" pitchFamily="2" charset="2"/>
              </a:rPr>
              <a:t>Partie périphérique </a:t>
            </a:r>
            <a:r>
              <a:rPr lang="fr-FR" dirty="0">
                <a:effectLst/>
                <a:sym typeface="Wingdings" panose="05000000000000000000" pitchFamily="2" charset="2"/>
              </a:rPr>
              <a:t>:  Organisation du SF en strates cellulaires</a:t>
            </a: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7B9F0B7-3417-434A-B218-AE1B6F658C60}"/>
              </a:ext>
            </a:extLst>
          </p:cNvPr>
          <p:cNvSpPr txBox="1"/>
          <p:nvPr/>
        </p:nvSpPr>
        <p:spPr>
          <a:xfrm>
            <a:off x="7339913" y="2988594"/>
            <a:ext cx="302560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RECAP : de l’extérieur vers l’intérieur on a :</a:t>
            </a:r>
          </a:p>
          <a:p>
            <a:pPr marL="285750" indent="-285750">
              <a:buFontTx/>
              <a:buChar char="-"/>
            </a:pPr>
            <a:r>
              <a:rPr lang="fr-FR" i="1" dirty="0"/>
              <a:t>EDE</a:t>
            </a:r>
          </a:p>
          <a:p>
            <a:pPr marL="285750" indent="-285750">
              <a:buFontTx/>
              <a:buChar char="-"/>
            </a:pPr>
            <a:r>
              <a:rPr lang="fr-FR" i="1" dirty="0"/>
              <a:t>RE</a:t>
            </a:r>
          </a:p>
          <a:p>
            <a:pPr marL="285750" indent="-285750">
              <a:buFontTx/>
              <a:buChar char="-"/>
            </a:pPr>
            <a:r>
              <a:rPr lang="fr-FR" i="1" dirty="0"/>
              <a:t>EDI</a:t>
            </a:r>
          </a:p>
        </p:txBody>
      </p:sp>
    </p:spTree>
    <p:extLst>
      <p:ext uri="{BB962C8B-B14F-4D97-AF65-F5344CB8AC3E}">
        <p14:creationId xmlns:p14="http://schemas.microsoft.com/office/powerpoint/2010/main" val="3535183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96C151A-FC21-49BA-93E6-B5E00D1CD2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2195" y="1"/>
            <a:ext cx="11547610" cy="685799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354AA5B-2113-43B2-BDB0-3634D753DA0B}"/>
              </a:ext>
            </a:extLst>
          </p:cNvPr>
          <p:cNvSpPr txBox="1"/>
          <p:nvPr/>
        </p:nvSpPr>
        <p:spPr>
          <a:xfrm>
            <a:off x="827902" y="5597611"/>
            <a:ext cx="2730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CUPULE AGEE</a:t>
            </a:r>
          </a:p>
        </p:txBody>
      </p:sp>
    </p:spTree>
    <p:extLst>
      <p:ext uri="{BB962C8B-B14F-4D97-AF65-F5344CB8AC3E}">
        <p14:creationId xmlns:p14="http://schemas.microsoft.com/office/powerpoint/2010/main" val="3085625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0ECE38-2BF2-4AA9-A029-95BDDCFAD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9119" y="0"/>
            <a:ext cx="10353762" cy="970450"/>
          </a:xfrm>
        </p:spPr>
        <p:txBody>
          <a:bodyPr/>
          <a:lstStyle/>
          <a:p>
            <a:r>
              <a:rPr lang="fr-FR" dirty="0"/>
              <a:t>4. Cloche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6F472F-0481-4C01-B84F-7B7BD75448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0734" y="864973"/>
            <a:ext cx="10837481" cy="5844745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fr-FR" sz="2200" b="1" u="sng" dirty="0">
                <a:solidFill>
                  <a:srgbClr val="00B0F0"/>
                </a:solidFill>
                <a:effectLst/>
              </a:rPr>
              <a:t>Partie épithéliale : 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Apparition de </a:t>
            </a:r>
            <a:r>
              <a:rPr lang="fr-FR" sz="2200" b="1" dirty="0">
                <a:solidFill>
                  <a:srgbClr val="FF0000"/>
                </a:solidFill>
                <a:effectLst/>
              </a:rPr>
              <a:t>Nœuds d’Email Secondaires ( 1 ou + ) </a:t>
            </a:r>
            <a:r>
              <a:rPr lang="fr-FR" sz="2200" dirty="0">
                <a:effectLst/>
              </a:rPr>
              <a:t>dans les zones des futures cuspides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Entre le RE et l’EDI apparait </a:t>
            </a:r>
            <a:r>
              <a:rPr lang="fr-FR" sz="2200" b="1" dirty="0">
                <a:effectLst/>
              </a:rPr>
              <a:t>le </a:t>
            </a:r>
            <a:r>
              <a:rPr lang="fr-FR" sz="2200" b="1" u="sng" dirty="0">
                <a:effectLst/>
              </a:rPr>
              <a:t>Striatum </a:t>
            </a:r>
            <a:r>
              <a:rPr lang="fr-FR" sz="2200" b="1" u="sng" dirty="0" err="1">
                <a:effectLst/>
              </a:rPr>
              <a:t>Intermedium</a:t>
            </a:r>
            <a:r>
              <a:rPr lang="fr-FR" sz="2200" b="1" u="sng" dirty="0">
                <a:effectLst/>
              </a:rPr>
              <a:t> (SI)</a:t>
            </a:r>
            <a:r>
              <a:rPr lang="fr-FR" sz="2200" u="sng" dirty="0">
                <a:effectLst/>
              </a:rPr>
              <a:t> 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EDI s’allongent encore = futurs </a:t>
            </a:r>
            <a:r>
              <a:rPr lang="fr-FR" sz="2200" b="1" dirty="0">
                <a:effectLst/>
              </a:rPr>
              <a:t>améloblastes</a:t>
            </a:r>
            <a:r>
              <a:rPr lang="fr-FR" sz="2200" dirty="0">
                <a:effectLst/>
              </a:rPr>
              <a:t> +++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Extrémités de la cloche : EDI et EDE se superposent donnant la </a:t>
            </a:r>
            <a:r>
              <a:rPr lang="fr-FR" sz="2200" b="1" dirty="0">
                <a:solidFill>
                  <a:srgbClr val="FF0000"/>
                </a:solidFill>
                <a:effectLst/>
              </a:rPr>
              <a:t>Gaine Epithéliale de Hertwig</a:t>
            </a:r>
            <a:r>
              <a:rPr lang="fr-FR" sz="2200" dirty="0">
                <a:solidFill>
                  <a:srgbClr val="FF0000"/>
                </a:solidFill>
                <a:effectLst/>
              </a:rPr>
              <a:t> </a:t>
            </a:r>
            <a:r>
              <a:rPr lang="fr-FR" sz="2200" dirty="0">
                <a:effectLst/>
              </a:rPr>
              <a:t>à l’origine des racines +++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Apparition progressive de la </a:t>
            </a:r>
            <a:r>
              <a:rPr lang="fr-FR" sz="2200" u="sng" dirty="0">
                <a:effectLst/>
              </a:rPr>
              <a:t>lame dentaire secondaire</a:t>
            </a:r>
          </a:p>
          <a:p>
            <a:pPr marL="36900" indent="0" algn="just">
              <a:buNone/>
            </a:pPr>
            <a:r>
              <a:rPr lang="fr-FR" sz="2200" u="sng" dirty="0">
                <a:effectLst/>
              </a:rPr>
              <a:t> </a:t>
            </a:r>
          </a:p>
          <a:p>
            <a:pPr algn="just"/>
            <a:r>
              <a:rPr lang="fr-FR" sz="2200" b="1" u="sng" dirty="0">
                <a:solidFill>
                  <a:srgbClr val="00B050"/>
                </a:solidFill>
                <a:effectLst/>
              </a:rPr>
              <a:t>Partie </a:t>
            </a:r>
            <a:r>
              <a:rPr lang="fr-FR" sz="2200" b="1" u="sng" dirty="0" err="1">
                <a:solidFill>
                  <a:srgbClr val="00B050"/>
                </a:solidFill>
                <a:effectLst/>
              </a:rPr>
              <a:t>écto-msenchymateuse</a:t>
            </a:r>
            <a:r>
              <a:rPr lang="fr-FR" sz="2200" b="1" u="sng" dirty="0">
                <a:solidFill>
                  <a:srgbClr val="00B050"/>
                </a:solidFill>
                <a:effectLst/>
              </a:rPr>
              <a:t> :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Les cellules en face de l’EDI se différencient en </a:t>
            </a:r>
            <a:r>
              <a:rPr lang="fr-FR" sz="2200" b="1" dirty="0">
                <a:effectLst/>
              </a:rPr>
              <a:t>odontoblastes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La morphologie dentaire se met en place, individualisation de chaque germe dans une crypte osseuse</a:t>
            </a:r>
          </a:p>
          <a:p>
            <a:pPr algn="just">
              <a:buFontTx/>
              <a:buChar char="-"/>
            </a:pPr>
            <a:r>
              <a:rPr lang="fr-FR" sz="2200" dirty="0">
                <a:effectLst/>
              </a:rPr>
              <a:t>Véritable </a:t>
            </a:r>
            <a:r>
              <a:rPr lang="fr-FR" sz="2200" b="1" dirty="0">
                <a:solidFill>
                  <a:srgbClr val="FF0000"/>
                </a:solidFill>
                <a:effectLst/>
              </a:rPr>
              <a:t>axe vasculaire </a:t>
            </a:r>
            <a:r>
              <a:rPr lang="fr-FR" sz="2200" dirty="0">
                <a:effectLst/>
              </a:rPr>
              <a:t>et innervation développée</a:t>
            </a:r>
          </a:p>
          <a:p>
            <a:pPr marL="36900" indent="0" algn="just">
              <a:buNone/>
            </a:pPr>
            <a:endParaRPr lang="fr-FR" sz="2200" dirty="0">
              <a:effectLst/>
            </a:endParaRPr>
          </a:p>
          <a:p>
            <a:pPr marL="285750" indent="-285750" algn="just"/>
            <a:r>
              <a:rPr lang="fr-FR" sz="2200" b="1" u="sng" dirty="0">
                <a:solidFill>
                  <a:srgbClr val="FFC000"/>
                </a:solidFill>
                <a:effectLst/>
              </a:rPr>
              <a:t>Partie périphérique :</a:t>
            </a:r>
            <a:r>
              <a:rPr lang="fr-FR" sz="2200" b="1" dirty="0">
                <a:solidFill>
                  <a:srgbClr val="FFC000"/>
                </a:solidFill>
                <a:effectLst/>
              </a:rPr>
              <a:t>  </a:t>
            </a:r>
            <a:r>
              <a:rPr lang="fr-FR" sz="2200" dirty="0">
                <a:effectLst/>
              </a:rPr>
              <a:t>Le SF donne le </a:t>
            </a:r>
            <a:r>
              <a:rPr lang="fr-FR" sz="2200" b="1" dirty="0" err="1">
                <a:solidFill>
                  <a:srgbClr val="FFC000"/>
                </a:solidFill>
                <a:effectLst/>
              </a:rPr>
              <a:t>desmondonte</a:t>
            </a:r>
            <a:r>
              <a:rPr lang="fr-FR" sz="2200" b="1" dirty="0">
                <a:solidFill>
                  <a:srgbClr val="FFC000"/>
                </a:solidFill>
                <a:effectLst/>
              </a:rPr>
              <a:t> (=LDA)</a:t>
            </a:r>
            <a:r>
              <a:rPr lang="fr-FR" sz="2200" dirty="0">
                <a:effectLst/>
              </a:rPr>
              <a:t>, entre l’os et la dent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67856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9E6AAFEF-3659-4096-AE89-ECE49C2CC8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244" y="0"/>
            <a:ext cx="10924307" cy="6836354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94DACF4-FD78-41F0-8A03-69C91527DB0B}"/>
              </a:ext>
            </a:extLst>
          </p:cNvPr>
          <p:cNvSpPr txBox="1"/>
          <p:nvPr/>
        </p:nvSpPr>
        <p:spPr>
          <a:xfrm>
            <a:off x="1223319" y="361773"/>
            <a:ext cx="17793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CLOCHE</a:t>
            </a:r>
          </a:p>
        </p:txBody>
      </p:sp>
    </p:spTree>
    <p:extLst>
      <p:ext uri="{BB962C8B-B14F-4D97-AF65-F5344CB8AC3E}">
        <p14:creationId xmlns:p14="http://schemas.microsoft.com/office/powerpoint/2010/main" val="23552309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6F5E6E-96C1-4BBF-B1DC-A3377B773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AAF4927-0116-4E5F-8E32-C8048B3B6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900" indent="0">
              <a:buNone/>
            </a:pPr>
            <a:r>
              <a:rPr lang="fr-FR" sz="2400" u="sng" dirty="0">
                <a:effectLst/>
              </a:rPr>
              <a:t>A propos de l’épithélium </a:t>
            </a:r>
            <a:r>
              <a:rPr lang="fr-FR" sz="2400" u="sng" dirty="0" err="1">
                <a:effectLst/>
              </a:rPr>
              <a:t>odontogène</a:t>
            </a:r>
            <a:r>
              <a:rPr lang="fr-FR" sz="2400" u="sng" dirty="0">
                <a:effectLst/>
              </a:rPr>
              <a:t> donner la ou les vraie(s)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L’épithélium </a:t>
            </a:r>
            <a:r>
              <a:rPr lang="fr-FR" sz="2400" dirty="0" err="1">
                <a:effectLst/>
              </a:rPr>
              <a:t>odontogène</a:t>
            </a:r>
            <a:r>
              <a:rPr lang="fr-FR" sz="2400" dirty="0">
                <a:effectLst/>
              </a:rPr>
              <a:t> apparait au 35</a:t>
            </a:r>
            <a:r>
              <a:rPr lang="fr-FR" sz="2400" baseline="30000" dirty="0">
                <a:effectLst/>
              </a:rPr>
              <a:t>ème</a:t>
            </a:r>
            <a:r>
              <a:rPr lang="fr-FR" sz="2400" dirty="0">
                <a:effectLst/>
              </a:rPr>
              <a:t> jour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L’épithélium </a:t>
            </a:r>
            <a:r>
              <a:rPr lang="fr-FR" sz="2400" dirty="0" err="1">
                <a:effectLst/>
              </a:rPr>
              <a:t>odontogène</a:t>
            </a:r>
            <a:r>
              <a:rPr lang="fr-FR" sz="2400" dirty="0">
                <a:effectLst/>
              </a:rPr>
              <a:t> maxillaire dérive de la fusion de 4 </a:t>
            </a:r>
            <a:r>
              <a:rPr lang="fr-FR" sz="2400" dirty="0" err="1">
                <a:effectLst/>
              </a:rPr>
              <a:t>épithélia</a:t>
            </a:r>
            <a:r>
              <a:rPr lang="fr-FR" sz="2400" dirty="0">
                <a:effectLst/>
              </a:rPr>
              <a:t> : 2 du maxillaire et 2 du bourgeon frontal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L’épithélium </a:t>
            </a:r>
            <a:r>
              <a:rPr lang="fr-FR" sz="2400" dirty="0" err="1">
                <a:effectLst/>
              </a:rPr>
              <a:t>odontogène</a:t>
            </a:r>
            <a:r>
              <a:rPr lang="fr-FR" sz="2400" dirty="0">
                <a:effectLst/>
              </a:rPr>
              <a:t> mandibulaire dérive de la fusion de 2 </a:t>
            </a:r>
            <a:r>
              <a:rPr lang="fr-FR" sz="2400" dirty="0" err="1">
                <a:effectLst/>
              </a:rPr>
              <a:t>épithélia</a:t>
            </a:r>
            <a:r>
              <a:rPr lang="fr-FR" sz="2400" dirty="0">
                <a:effectLst/>
              </a:rPr>
              <a:t> mandibulaires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C’est au 38</a:t>
            </a:r>
            <a:r>
              <a:rPr lang="fr-FR" sz="2400" baseline="30000" dirty="0">
                <a:effectLst/>
              </a:rPr>
              <a:t>ème</a:t>
            </a:r>
            <a:r>
              <a:rPr lang="fr-FR" sz="2400" dirty="0">
                <a:effectLst/>
              </a:rPr>
              <a:t> jour qu’on obtient un épithélium continu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Toutes les propositions sont fausses</a:t>
            </a:r>
          </a:p>
          <a:p>
            <a:pPr marL="494100" indent="-457200">
              <a:buFont typeface="+mj-lt"/>
              <a:buAutoNum type="alphaUcPeriod"/>
            </a:pPr>
            <a:endParaRPr lang="fr-FR" dirty="0"/>
          </a:p>
          <a:p>
            <a:pPr marL="494100" indent="-457200">
              <a:buFont typeface="+mj-lt"/>
              <a:buAutoNum type="alphaU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70481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4D2D22-1922-4C7F-948D-4767DE681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D2D993-C84A-45DD-BD26-048137874F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75038" y="1732449"/>
            <a:ext cx="10192519" cy="4058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fr-FR" sz="2400" u="sng" dirty="0"/>
              <a:t>A propos de l’épithélium </a:t>
            </a:r>
            <a:r>
              <a:rPr lang="fr-FR" sz="2400" u="sng" dirty="0" err="1"/>
              <a:t>odontogène</a:t>
            </a:r>
            <a:r>
              <a:rPr lang="fr-FR" sz="2400" u="sng" dirty="0"/>
              <a:t> donner la ou les vraie(s)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L’épithélium </a:t>
            </a:r>
            <a:r>
              <a:rPr lang="fr-FR" sz="2400" dirty="0" err="1">
                <a:solidFill>
                  <a:srgbClr val="FF0000"/>
                </a:solidFill>
              </a:rPr>
              <a:t>odontogène</a:t>
            </a:r>
            <a:r>
              <a:rPr lang="fr-FR" sz="2400" dirty="0">
                <a:solidFill>
                  <a:srgbClr val="FF0000"/>
                </a:solidFill>
              </a:rPr>
              <a:t> apparait au </a:t>
            </a:r>
            <a:r>
              <a:rPr lang="fr-FR" sz="2400" u="sng" dirty="0">
                <a:solidFill>
                  <a:srgbClr val="FF0000"/>
                </a:solidFill>
              </a:rPr>
              <a:t>35</a:t>
            </a:r>
            <a:r>
              <a:rPr lang="fr-FR" sz="2400" u="sng" baseline="30000" dirty="0">
                <a:solidFill>
                  <a:srgbClr val="FF0000"/>
                </a:solidFill>
              </a:rPr>
              <a:t>ème</a:t>
            </a:r>
            <a:r>
              <a:rPr lang="fr-FR" sz="2400" u="sng" dirty="0">
                <a:solidFill>
                  <a:srgbClr val="FF0000"/>
                </a:solidFill>
              </a:rPr>
              <a:t> jour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L’épithélium </a:t>
            </a:r>
            <a:r>
              <a:rPr lang="fr-FR" sz="2400" dirty="0" err="1">
                <a:solidFill>
                  <a:srgbClr val="FF0000"/>
                </a:solidFill>
              </a:rPr>
              <a:t>odontogène</a:t>
            </a:r>
            <a:r>
              <a:rPr lang="fr-FR" sz="2400" dirty="0">
                <a:solidFill>
                  <a:srgbClr val="FF0000"/>
                </a:solidFill>
              </a:rPr>
              <a:t> maxillaire dérive de la fusion de 4 </a:t>
            </a:r>
            <a:r>
              <a:rPr lang="fr-FR" sz="2400" dirty="0" err="1">
                <a:solidFill>
                  <a:srgbClr val="FF0000"/>
                </a:solidFill>
              </a:rPr>
              <a:t>épithélia</a:t>
            </a:r>
            <a:r>
              <a:rPr lang="fr-FR" sz="2400" dirty="0">
                <a:solidFill>
                  <a:srgbClr val="FF0000"/>
                </a:solidFill>
              </a:rPr>
              <a:t> : 2 du maxillaire et 2 du bourgeon </a:t>
            </a:r>
            <a:r>
              <a:rPr lang="fr-FR" sz="2400" u="sng" dirty="0">
                <a:solidFill>
                  <a:srgbClr val="FF0000"/>
                </a:solidFill>
              </a:rPr>
              <a:t>frontal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00B050"/>
                </a:solidFill>
              </a:rPr>
              <a:t>L’épithélium </a:t>
            </a:r>
            <a:r>
              <a:rPr lang="fr-FR" sz="2400" dirty="0" err="1">
                <a:solidFill>
                  <a:srgbClr val="00B050"/>
                </a:solidFill>
              </a:rPr>
              <a:t>odontogène</a:t>
            </a:r>
            <a:r>
              <a:rPr lang="fr-FR" sz="2400" dirty="0">
                <a:solidFill>
                  <a:srgbClr val="00B050"/>
                </a:solidFill>
              </a:rPr>
              <a:t> mandibulaire dérive de la fusion de 2 </a:t>
            </a:r>
            <a:r>
              <a:rPr lang="fr-FR" sz="2400" dirty="0" err="1">
                <a:solidFill>
                  <a:srgbClr val="00B050"/>
                </a:solidFill>
              </a:rPr>
              <a:t>épithélia</a:t>
            </a:r>
            <a:r>
              <a:rPr lang="fr-FR" sz="2400" dirty="0">
                <a:solidFill>
                  <a:srgbClr val="00B050"/>
                </a:solidFill>
              </a:rPr>
              <a:t> mandibulaires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00B050"/>
                </a:solidFill>
              </a:rPr>
              <a:t>C’est au 38</a:t>
            </a:r>
            <a:r>
              <a:rPr lang="fr-FR" sz="2400" baseline="30000" dirty="0">
                <a:solidFill>
                  <a:srgbClr val="00B050"/>
                </a:solidFill>
              </a:rPr>
              <a:t>ème</a:t>
            </a:r>
            <a:r>
              <a:rPr lang="fr-FR" sz="2400" dirty="0">
                <a:solidFill>
                  <a:srgbClr val="00B050"/>
                </a:solidFill>
              </a:rPr>
              <a:t> jour qu’on obtient un épithélium continu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Toutes les propositions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2649115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86CC34-AF24-4ED5-A18D-D489781EB4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7FD8B94-0513-4D55-BDD8-BA18C422671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10145502" cy="4058750"/>
          </a:xfrm>
        </p:spPr>
        <p:txBody>
          <a:bodyPr>
            <a:normAutofit lnSpcReduction="10000"/>
          </a:bodyPr>
          <a:lstStyle/>
          <a:p>
            <a:pPr marL="36900" indent="0">
              <a:buNone/>
            </a:pPr>
            <a:r>
              <a:rPr lang="fr-FR" sz="2400" u="sng" dirty="0">
                <a:effectLst/>
              </a:rPr>
              <a:t>A propos des placodes dentaires donner la ou les vraie(s)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Chaque placode évolue de sa propre façon mais toujours selon 3 stades (bourgeon, cupule, cloche)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Au stade de bourgeon le nœud d’émail secondaire apparait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Le réticulum étoilé apparaissant au stade de cupule âgée se trouve à l’extérieur de l’EDE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Au stade de cloche on observe un axe vasculaire ainsi qu’un début d’innervation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effectLst/>
              </a:rPr>
              <a:t>Toutes les propositions sont fausses</a:t>
            </a:r>
          </a:p>
          <a:p>
            <a:pPr marL="494100" indent="-457200">
              <a:buFont typeface="+mj-lt"/>
              <a:buAutoNum type="alphaUcPeriod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4274880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8EECD1-2D9D-4A79-A8D8-3C2870412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Time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2B122DC-2321-4CEF-91EB-69F7AF1339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7460" y="1732449"/>
            <a:ext cx="9970098" cy="4058751"/>
          </a:xfrm>
        </p:spPr>
        <p:txBody>
          <a:bodyPr>
            <a:normAutofit lnSpcReduction="10000"/>
          </a:bodyPr>
          <a:lstStyle/>
          <a:p>
            <a:pPr marL="36900" indent="0">
              <a:buNone/>
            </a:pPr>
            <a:r>
              <a:rPr lang="fr-FR" sz="2400" u="sng" dirty="0"/>
              <a:t>A propos des placodes dentaires donner la ou les vraie(s)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Chaque placode évolue de sa propre façon mais toujours selon 3 stades (bourgeon, cupule, cloche)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Au stade de bourgeon le nœud d’émail secondaire apparait 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Le réticulum étoilé apparaissant au stade de cupule </a:t>
            </a:r>
            <a:r>
              <a:rPr lang="fr-FR" sz="2400" dirty="0" err="1">
                <a:solidFill>
                  <a:srgbClr val="FF0000"/>
                </a:solidFill>
              </a:rPr>
              <a:t>agée</a:t>
            </a:r>
            <a:r>
              <a:rPr lang="fr-FR" sz="2400" dirty="0">
                <a:solidFill>
                  <a:srgbClr val="FF0000"/>
                </a:solidFill>
              </a:rPr>
              <a:t> se trouve à l’extérieur de l’EDE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FF0000"/>
                </a:solidFill>
              </a:rPr>
              <a:t>Au stade de cloche on observe un axe vasculaire ainsi qu’un début d’innervation</a:t>
            </a:r>
          </a:p>
          <a:p>
            <a:pPr marL="494100" indent="-457200">
              <a:buFont typeface="+mj-lt"/>
              <a:buAutoNum type="alphaUcPeriod"/>
            </a:pPr>
            <a:r>
              <a:rPr lang="fr-FR" sz="2400" dirty="0">
                <a:solidFill>
                  <a:srgbClr val="00B050"/>
                </a:solidFill>
              </a:rPr>
              <a:t>Toutes les propositions sont fausses</a:t>
            </a:r>
          </a:p>
          <a:p>
            <a:pPr marL="3690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030667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FFD52B2B-05DC-4DAD-8282-B465827CFB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92378"/>
            <a:ext cx="8853600" cy="2965621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303BA4EF-021B-4768-B198-A1757D5519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6292" y="0"/>
            <a:ext cx="3985708" cy="5474043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C2F60FB-7126-4192-A105-46EDFCABFA02}"/>
              </a:ext>
            </a:extLst>
          </p:cNvPr>
          <p:cNvSpPr txBox="1"/>
          <p:nvPr/>
        </p:nvSpPr>
        <p:spPr>
          <a:xfrm>
            <a:off x="531341" y="827903"/>
            <a:ext cx="67838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/>
              <a:t>Tout vient à point à qui sait attendre… et qui sait travailler comme un malade pour décrocher son année surtout </a:t>
            </a:r>
          </a:p>
          <a:p>
            <a:endParaRPr lang="fr-FR" sz="2400" dirty="0"/>
          </a:p>
          <a:p>
            <a:r>
              <a:rPr lang="fr-FR" sz="2400" dirty="0"/>
              <a:t>FORZAAAAAA !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3A71D48-FBF9-46FB-BC1E-23A0CB1ADAA3}"/>
              </a:ext>
            </a:extLst>
          </p:cNvPr>
          <p:cNvSpPr txBox="1"/>
          <p:nvPr/>
        </p:nvSpPr>
        <p:spPr>
          <a:xfrm>
            <a:off x="9693890" y="5935188"/>
            <a:ext cx="20017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/>
              <a:t>Marioscopie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65441411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oise">
  <a:themeElements>
    <a:clrScheme name="Bleu 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Ardois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ois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TM04033929[[fn=Ardoise]]</Template>
  <TotalTime>246</TotalTime>
  <Words>1286</Words>
  <Application>Microsoft Office PowerPoint</Application>
  <PresentationFormat>Grand écran</PresentationFormat>
  <Paragraphs>186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2" baseType="lpstr">
      <vt:lpstr>Arial</vt:lpstr>
      <vt:lpstr>Calisto MT</vt:lpstr>
      <vt:lpstr>Wingdings</vt:lpstr>
      <vt:lpstr>Wingdings 2</vt:lpstr>
      <vt:lpstr>Ardoise</vt:lpstr>
      <vt:lpstr>ASPECT MORPHOLOGIQUE ET REGULATION DE L’ODONTOGENESE</vt:lpstr>
      <vt:lpstr>Mise en place de l’épithélium odontogène</vt:lpstr>
      <vt:lpstr>Présentation PowerPoint</vt:lpstr>
      <vt:lpstr>Présentation PowerPoint</vt:lpstr>
      <vt:lpstr>Présentation PowerPoint</vt:lpstr>
      <vt:lpstr>Présentation PowerPoint</vt:lpstr>
      <vt:lpstr>Embryon de 7 semaines </vt:lpstr>
      <vt:lpstr>II. Evolution de l’épithélium odontogène</vt:lpstr>
      <vt:lpstr>Présentation PowerPoint</vt:lpstr>
      <vt:lpstr>Produits des lames dentaires +++</vt:lpstr>
      <vt:lpstr>Présentation PowerPoint</vt:lpstr>
      <vt:lpstr>Histologie de l’épithélium odontogène</vt:lpstr>
      <vt:lpstr>III. Stades d’évolution des placodes</vt:lpstr>
      <vt:lpstr>Présentation PowerPoint</vt:lpstr>
      <vt:lpstr>1. Bourgeon</vt:lpstr>
      <vt:lpstr>Présentation PowerPoint</vt:lpstr>
      <vt:lpstr>2. Cupule jeune</vt:lpstr>
      <vt:lpstr>Présentation PowerPoint</vt:lpstr>
      <vt:lpstr>3. Cupule agée</vt:lpstr>
      <vt:lpstr>Présentation PowerPoint</vt:lpstr>
      <vt:lpstr>4. Cloche</vt:lpstr>
      <vt:lpstr>Présentation PowerPoint</vt:lpstr>
      <vt:lpstr>QCM Time</vt:lpstr>
      <vt:lpstr>QCM Time</vt:lpstr>
      <vt:lpstr>QCM Time</vt:lpstr>
      <vt:lpstr>QCM Time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ASPECT MORPHOLOGIQUE ET REGULATION DE L’ODONTOGENESE</dc:title>
  <dc:creator>marion cangelosi</dc:creator>
  <cp:lastModifiedBy>marion cangelosi</cp:lastModifiedBy>
  <cp:revision>62</cp:revision>
  <dcterms:created xsi:type="dcterms:W3CDTF">2019-12-26T13:21:02Z</dcterms:created>
  <dcterms:modified xsi:type="dcterms:W3CDTF">2019-12-31T09:43:02Z</dcterms:modified>
</cp:coreProperties>
</file>