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2" r:id="rId10"/>
    <p:sldLayoutId id="2147483853" r:id="rId11"/>
    <p:sldLayoutId id="2147483854" r:id="rId12"/>
    <p:sldLayoutId id="2147483855" r:id="rId13"/>
    <p:sldLayoutId id="2147483858" r:id="rId14"/>
    <p:sldLayoutId id="2147483859" r:id="rId15"/>
    <p:sldLayoutId id="2147483850" r:id="rId16"/>
    <p:sldLayoutId id="214748385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5B053F-D3A8-4FDE-B6CB-81F6002D51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NGS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607FF88-E83B-45A9-8DF6-BBC0AA548D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Diapo 2020-2021</a:t>
            </a:r>
          </a:p>
        </p:txBody>
      </p:sp>
    </p:spTree>
    <p:extLst>
      <p:ext uri="{BB962C8B-B14F-4D97-AF65-F5344CB8AC3E}">
        <p14:creationId xmlns:p14="http://schemas.microsoft.com/office/powerpoint/2010/main" val="3811670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40CF82-0ABF-4A84-8F39-E6CDDA694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48B861-BFDC-4B8C-B32F-7D1ED421F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Séquençage nouvelle génération</a:t>
            </a:r>
          </a:p>
          <a:p>
            <a:r>
              <a:rPr lang="fr-FR" dirty="0"/>
              <a:t>Séquençage </a:t>
            </a:r>
            <a:r>
              <a:rPr lang="fr-FR" dirty="0">
                <a:solidFill>
                  <a:srgbClr val="FF0000"/>
                </a:solidFill>
              </a:rPr>
              <a:t>massif, en </a:t>
            </a:r>
            <a:r>
              <a:rPr lang="fr-FR" dirty="0" err="1">
                <a:solidFill>
                  <a:srgbClr val="FF0000"/>
                </a:solidFill>
              </a:rPr>
              <a:t>parrallèle</a:t>
            </a:r>
            <a:r>
              <a:rPr lang="fr-FR" dirty="0">
                <a:solidFill>
                  <a:srgbClr val="FF0000"/>
                </a:solidFill>
              </a:rPr>
              <a:t> , </a:t>
            </a:r>
            <a:r>
              <a:rPr lang="fr-FR" dirty="0">
                <a:solidFill>
                  <a:schemeClr val="tx1"/>
                </a:solidFill>
              </a:rPr>
              <a:t>pas utilisé pour une mutation ciblée.</a:t>
            </a:r>
          </a:p>
          <a:p>
            <a:r>
              <a:rPr lang="fr-FR" dirty="0" err="1">
                <a:solidFill>
                  <a:schemeClr val="tx1"/>
                </a:solidFill>
              </a:rPr>
              <a:t>Ddntps</a:t>
            </a:r>
            <a:r>
              <a:rPr lang="fr-FR" dirty="0">
                <a:solidFill>
                  <a:srgbClr val="FF0000"/>
                </a:solidFill>
              </a:rPr>
              <a:t> radiomarqués </a:t>
            </a:r>
            <a:r>
              <a:rPr lang="fr-FR" dirty="0">
                <a:solidFill>
                  <a:schemeClr val="tx1"/>
                </a:solidFill>
              </a:rPr>
              <a:t>&lt;</a:t>
            </a:r>
            <a:r>
              <a:rPr lang="fr-FR" dirty="0" err="1">
                <a:solidFill>
                  <a:schemeClr val="tx1"/>
                </a:solidFill>
              </a:rPr>
              <a:t>ddntps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fr-FR" dirty="0">
                <a:solidFill>
                  <a:srgbClr val="FF0000"/>
                </a:solidFill>
              </a:rPr>
              <a:t>fluorescents&lt;NGS</a:t>
            </a:r>
          </a:p>
          <a:p>
            <a:r>
              <a:rPr lang="fr-FR" dirty="0">
                <a:solidFill>
                  <a:schemeClr val="tx1"/>
                </a:solidFill>
              </a:rPr>
              <a:t>Maladies multigéniques </a:t>
            </a:r>
            <a:r>
              <a:rPr lang="fr-FR" dirty="0">
                <a:solidFill>
                  <a:srgbClr val="FF0000"/>
                </a:solidFill>
              </a:rPr>
              <a:t>(Charcot Marie </a:t>
            </a:r>
            <a:r>
              <a:rPr lang="fr-FR" dirty="0" err="1">
                <a:solidFill>
                  <a:srgbClr val="FF0000"/>
                </a:solidFill>
              </a:rPr>
              <a:t>Tooth</a:t>
            </a:r>
            <a:r>
              <a:rPr lang="fr-FR" dirty="0">
                <a:solidFill>
                  <a:srgbClr val="FF0000"/>
                </a:solidFill>
              </a:rPr>
              <a:t>), exome, génome </a:t>
            </a:r>
            <a:r>
              <a:rPr lang="fr-FR" dirty="0">
                <a:solidFill>
                  <a:schemeClr val="tx1"/>
                </a:solidFill>
              </a:rPr>
              <a:t>(30 000 gènes humains), </a:t>
            </a:r>
            <a:r>
              <a:rPr lang="fr-FR" dirty="0">
                <a:solidFill>
                  <a:srgbClr val="FF0000"/>
                </a:solidFill>
              </a:rPr>
              <a:t>ARN DPNI</a:t>
            </a:r>
          </a:p>
        </p:txBody>
      </p:sp>
    </p:spTree>
    <p:extLst>
      <p:ext uri="{BB962C8B-B14F-4D97-AF65-F5344CB8AC3E}">
        <p14:creationId xmlns:p14="http://schemas.microsoft.com/office/powerpoint/2010/main" val="1345216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4D13F8-E6D7-41DD-BA9B-8DF3BDE67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DPNI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1DF082E-9658-4FAA-8190-A072EF37C6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Dépistage prénatal non invasif.</a:t>
            </a:r>
          </a:p>
          <a:p>
            <a:r>
              <a:rPr lang="fr-FR" dirty="0"/>
              <a:t>Pour détecter une trisomie sans amniocentèse. </a:t>
            </a:r>
          </a:p>
          <a:p>
            <a:r>
              <a:rPr lang="fr-FR" dirty="0"/>
              <a:t>Par prise de sang et séquençage quantitatif de </a:t>
            </a:r>
            <a:r>
              <a:rPr lang="fr-FR" dirty="0">
                <a:solidFill>
                  <a:srgbClr val="FF0000"/>
                </a:solidFill>
              </a:rPr>
              <a:t>l’ADN fœtal circulant </a:t>
            </a:r>
            <a:r>
              <a:rPr lang="fr-FR" dirty="0"/>
              <a:t>fragmenté.</a:t>
            </a:r>
          </a:p>
          <a:p>
            <a:r>
              <a:rPr lang="fr-FR" dirty="0"/>
              <a:t>S’oppose au </a:t>
            </a:r>
            <a:r>
              <a:rPr lang="fr-FR" dirty="0">
                <a:solidFill>
                  <a:srgbClr val="FF0000"/>
                </a:solidFill>
              </a:rPr>
              <a:t>DPN -&gt;caryotype</a:t>
            </a:r>
          </a:p>
          <a:p>
            <a:r>
              <a:rPr lang="fr-FR" dirty="0"/>
              <a:t>Un DPNI doit toujours être confirmé par un DPN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0773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1ACF2-F8F2-4C2F-A976-576241695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premières étapes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F667B6-BDE5-4B52-88A9-4BA1CDA4D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Communes à tous les NGS</a:t>
            </a:r>
          </a:p>
          <a:p>
            <a:r>
              <a:rPr lang="fr-FR" dirty="0"/>
              <a:t>Fragmentation </a:t>
            </a:r>
            <a:r>
              <a:rPr lang="fr-FR" dirty="0">
                <a:solidFill>
                  <a:srgbClr val="FF0000"/>
                </a:solidFill>
              </a:rPr>
              <a:t>endonucléases bactériennes</a:t>
            </a:r>
          </a:p>
          <a:p>
            <a:r>
              <a:rPr lang="fr-FR" dirty="0">
                <a:solidFill>
                  <a:schemeClr val="tx1"/>
                </a:solidFill>
              </a:rPr>
              <a:t>(comblement des extrémités cohésives par ADN polymérases)</a:t>
            </a:r>
          </a:p>
          <a:p>
            <a:r>
              <a:rPr lang="fr-FR" dirty="0">
                <a:solidFill>
                  <a:schemeClr val="tx1"/>
                </a:solidFill>
              </a:rPr>
              <a:t>Ajout d’adaptateurs </a:t>
            </a:r>
            <a:r>
              <a:rPr lang="fr-FR" dirty="0">
                <a:solidFill>
                  <a:srgbClr val="FF0000"/>
                </a:solidFill>
              </a:rPr>
              <a:t>(P1 en 5’/A en 3’)</a:t>
            </a:r>
            <a:r>
              <a:rPr lang="fr-FR" dirty="0">
                <a:solidFill>
                  <a:schemeClr val="tx1"/>
                </a:solidFill>
              </a:rPr>
              <a:t>  et barre codes-&gt;ADN ligases</a:t>
            </a: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545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D1EF04-0C8F-4EB2-A52E-0E9DAAC8C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Amplification clonale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F0E8BF-86E0-49E0-B7BE-5732A03349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ICI Méthode par capture, différent selon le NGS</a:t>
            </a:r>
          </a:p>
          <a:p>
            <a:r>
              <a:rPr lang="fr-FR" dirty="0"/>
              <a:t>Capture par </a:t>
            </a:r>
            <a:r>
              <a:rPr lang="fr-FR" dirty="0">
                <a:solidFill>
                  <a:srgbClr val="FF0000"/>
                </a:solidFill>
              </a:rPr>
              <a:t>hybridation</a:t>
            </a:r>
            <a:r>
              <a:rPr lang="fr-FR" dirty="0"/>
              <a:t> de sondes d’</a:t>
            </a:r>
            <a:r>
              <a:rPr lang="fr-FR" dirty="0">
                <a:solidFill>
                  <a:srgbClr val="FF0000"/>
                </a:solidFill>
              </a:rPr>
              <a:t>ARN</a:t>
            </a:r>
            <a:r>
              <a:rPr lang="fr-FR" dirty="0"/>
              <a:t> </a:t>
            </a:r>
            <a:r>
              <a:rPr lang="fr-FR" dirty="0" err="1"/>
              <a:t>biotinylées</a:t>
            </a:r>
            <a:r>
              <a:rPr lang="fr-FR" dirty="0"/>
              <a:t>.</a:t>
            </a:r>
          </a:p>
          <a:p>
            <a:r>
              <a:rPr lang="fr-FR" dirty="0"/>
              <a:t>Hybridation ADN/ARN</a:t>
            </a:r>
          </a:p>
          <a:p>
            <a:r>
              <a:rPr lang="fr-FR" dirty="0"/>
              <a:t>Liaison </a:t>
            </a:r>
            <a:r>
              <a:rPr lang="fr-FR" dirty="0">
                <a:solidFill>
                  <a:srgbClr val="FF0000"/>
                </a:solidFill>
              </a:rPr>
              <a:t>biotine /</a:t>
            </a:r>
            <a:r>
              <a:rPr lang="fr-FR" dirty="0" err="1">
                <a:solidFill>
                  <a:srgbClr val="FF0000"/>
                </a:solidFill>
              </a:rPr>
              <a:t>Streptavidine</a:t>
            </a:r>
            <a:r>
              <a:rPr lang="fr-FR" dirty="0"/>
              <a:t>, puis aimantation et lavage.</a:t>
            </a:r>
          </a:p>
          <a:p>
            <a:r>
              <a:rPr lang="fr-FR" dirty="0"/>
              <a:t>RNAses</a:t>
            </a:r>
          </a:p>
          <a:p>
            <a:endParaRPr lang="fr-FR" dirty="0"/>
          </a:p>
          <a:p>
            <a:r>
              <a:rPr lang="fr-FR" dirty="0">
                <a:solidFill>
                  <a:srgbClr val="00B0F0"/>
                </a:solidFill>
              </a:rPr>
              <a:t>-&gt; NGS=</a:t>
            </a:r>
            <a:r>
              <a:rPr lang="fr-FR" dirty="0" err="1">
                <a:solidFill>
                  <a:srgbClr val="00B0F0"/>
                </a:solidFill>
              </a:rPr>
              <a:t>Amplification+séquençage</a:t>
            </a:r>
            <a:endParaRPr lang="fr-FR" dirty="0">
              <a:solidFill>
                <a:srgbClr val="00B0F0"/>
              </a:solidFill>
            </a:endParaRPr>
          </a:p>
          <a:p>
            <a:endParaRPr lang="fr-FR" dirty="0"/>
          </a:p>
        </p:txBody>
      </p:sp>
      <p:pic>
        <p:nvPicPr>
          <p:cNvPr id="5" name="Image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A15F23AA-4332-4021-B811-A51E9AD350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8695" y="3540079"/>
            <a:ext cx="6593305" cy="3317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08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A1749C-8A0F-4902-B60D-4576450D2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Amplification clonale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C0F61F-59B8-489F-87DA-0C2C672437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Amplification sur microréacteurs. (gouttelettes d’émulsion eau/huile)</a:t>
            </a:r>
          </a:p>
          <a:p>
            <a:r>
              <a:rPr lang="fr-FR" dirty="0"/>
              <a:t>Contient: </a:t>
            </a:r>
            <a:r>
              <a:rPr lang="fr-FR" dirty="0" err="1"/>
              <a:t>fragment,sphère</a:t>
            </a:r>
            <a:r>
              <a:rPr lang="fr-FR" dirty="0"/>
              <a:t> métallique et ses </a:t>
            </a:r>
            <a:r>
              <a:rPr lang="fr-FR" dirty="0" err="1"/>
              <a:t>primers</a:t>
            </a:r>
            <a:r>
              <a:rPr lang="fr-FR" dirty="0"/>
              <a:t>, ADN </a:t>
            </a:r>
            <a:r>
              <a:rPr lang="fr-FR" dirty="0" err="1"/>
              <a:t>polymérase+dntps+tampon</a:t>
            </a:r>
            <a:r>
              <a:rPr lang="fr-FR" dirty="0"/>
              <a:t>, 2 types de </a:t>
            </a:r>
            <a:r>
              <a:rPr lang="fr-FR" dirty="0" err="1"/>
              <a:t>primers</a:t>
            </a:r>
            <a:r>
              <a:rPr lang="fr-FR" dirty="0"/>
              <a:t> libres</a:t>
            </a:r>
          </a:p>
          <a:p>
            <a:r>
              <a:rPr lang="fr-FR" dirty="0">
                <a:solidFill>
                  <a:srgbClr val="FF0000"/>
                </a:solidFill>
              </a:rPr>
              <a:t>+++PCR : </a:t>
            </a:r>
            <a:r>
              <a:rPr lang="fr-FR" dirty="0"/>
              <a:t>amplifie les régions d’intérêt dans un mélange</a:t>
            </a:r>
          </a:p>
          <a:p>
            <a:r>
              <a:rPr lang="fr-FR" dirty="0">
                <a:solidFill>
                  <a:srgbClr val="FF0000"/>
                </a:solidFill>
              </a:rPr>
              <a:t>+++NGS : </a:t>
            </a:r>
            <a:r>
              <a:rPr lang="fr-FR" dirty="0"/>
              <a:t>amplifie un fragment d’intérêt en intégralité</a:t>
            </a:r>
          </a:p>
          <a:p>
            <a:r>
              <a:rPr lang="fr-FR" dirty="0"/>
              <a:t> cycles de température de la PCR</a:t>
            </a:r>
          </a:p>
          <a:p>
            <a:r>
              <a:rPr lang="fr-FR" dirty="0">
                <a:solidFill>
                  <a:srgbClr val="00B0F0"/>
                </a:solidFill>
              </a:rPr>
              <a:t>2 primers:1</a:t>
            </a:r>
            <a:r>
              <a:rPr lang="fr-FR" baseline="30000" dirty="0">
                <a:solidFill>
                  <a:srgbClr val="00B0F0"/>
                </a:solidFill>
              </a:rPr>
              <a:t>er</a:t>
            </a:r>
            <a:r>
              <a:rPr lang="fr-FR" dirty="0">
                <a:solidFill>
                  <a:srgbClr val="00B0F0"/>
                </a:solidFill>
              </a:rPr>
              <a:t> :complémentaire de P1+sphère ( rose et vert)</a:t>
            </a:r>
          </a:p>
          <a:p>
            <a:r>
              <a:rPr lang="fr-FR" dirty="0">
                <a:solidFill>
                  <a:srgbClr val="00B0F0"/>
                </a:solidFill>
              </a:rPr>
              <a:t>2</a:t>
            </a:r>
            <a:r>
              <a:rPr lang="fr-FR" baseline="30000" dirty="0">
                <a:solidFill>
                  <a:srgbClr val="00B0F0"/>
                </a:solidFill>
              </a:rPr>
              <a:t>nd</a:t>
            </a:r>
            <a:r>
              <a:rPr lang="fr-FR" dirty="0">
                <a:solidFill>
                  <a:srgbClr val="00B0F0"/>
                </a:solidFill>
              </a:rPr>
              <a:t> : complémentaire de A avec biotine (rouge)</a:t>
            </a:r>
          </a:p>
        </p:txBody>
      </p:sp>
    </p:spTree>
    <p:extLst>
      <p:ext uri="{BB962C8B-B14F-4D97-AF65-F5344CB8AC3E}">
        <p14:creationId xmlns:p14="http://schemas.microsoft.com/office/powerpoint/2010/main" val="4118810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E09F4B-3F85-4A28-A93D-34D2838FB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étapes de l’amplification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1B92E2-128D-45C7-9AE4-3FAC41AB6D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542" y="1580049"/>
            <a:ext cx="3040698" cy="491563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DC0F8EA-6EE5-4EA4-A369-1399AE693282}"/>
              </a:ext>
            </a:extLst>
          </p:cNvPr>
          <p:cNvSpPr txBox="1"/>
          <p:nvPr/>
        </p:nvSpPr>
        <p:spPr>
          <a:xfrm>
            <a:off x="4090737" y="1989220"/>
            <a:ext cx="78927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r-FR" dirty="0"/>
              <a:t>Dénaturation par la chaleur (rend l’ADN à séquencer simple brin)</a:t>
            </a:r>
          </a:p>
          <a:p>
            <a:pPr marL="342900" indent="-342900">
              <a:buAutoNum type="arabicPeriod"/>
            </a:pPr>
            <a:r>
              <a:rPr lang="fr-FR" dirty="0"/>
              <a:t>Hybridation du 1er type de primer sur P1 à l’</a:t>
            </a:r>
            <a:r>
              <a:rPr lang="fr-FR" dirty="0" err="1"/>
              <a:t>extrimité</a:t>
            </a:r>
            <a:r>
              <a:rPr lang="fr-FR" dirty="0"/>
              <a:t> 3’ du fragment </a:t>
            </a:r>
          </a:p>
          <a:p>
            <a:pPr marL="342900" indent="-342900">
              <a:buAutoNum type="arabicPeriod"/>
            </a:pPr>
            <a:r>
              <a:rPr lang="fr-FR" dirty="0"/>
              <a:t>Elongation de 5’ en 3’ par la polymérase. </a:t>
            </a:r>
          </a:p>
          <a:p>
            <a:pPr marL="342900" indent="-342900">
              <a:buAutoNum type="arabicPeriod"/>
            </a:pPr>
            <a:r>
              <a:rPr lang="fr-FR" dirty="0"/>
              <a:t>Dénaturation (rend l’ADN nouvellement synthétisé simple brin) </a:t>
            </a:r>
          </a:p>
          <a:p>
            <a:pPr marL="342900" indent="-342900">
              <a:buAutoNum type="arabicPeriod"/>
            </a:pPr>
            <a:r>
              <a:rPr lang="fr-FR" dirty="0"/>
              <a:t>Hybridation de l’amorce </a:t>
            </a:r>
            <a:r>
              <a:rPr lang="fr-FR" dirty="0" err="1"/>
              <a:t>biotinylée</a:t>
            </a:r>
            <a:r>
              <a:rPr lang="fr-FR" dirty="0"/>
              <a:t> sur A </a:t>
            </a:r>
          </a:p>
          <a:p>
            <a:pPr marL="342900" indent="-342900">
              <a:buAutoNum type="arabicPeriod"/>
            </a:pPr>
            <a:r>
              <a:rPr lang="fr-FR" dirty="0"/>
              <a:t>Elongation de 5’ en 3’ par la polymérase </a:t>
            </a:r>
          </a:p>
          <a:p>
            <a:pPr marL="342900" indent="-342900">
              <a:buAutoNum type="arabicPeriod"/>
            </a:pPr>
            <a:r>
              <a:rPr lang="fr-FR" dirty="0"/>
              <a:t>Dénaturation (rend l’ADN nouvellement synthétisé simple brin) </a:t>
            </a:r>
          </a:p>
          <a:p>
            <a:pPr marL="342900" indent="-342900">
              <a:buAutoNum type="arabicPeriod"/>
            </a:pPr>
            <a:r>
              <a:rPr lang="fr-FR" dirty="0"/>
              <a:t>Hybridation du brin nouvellement synthétisé sur le primer de la sphère par complémentarité </a:t>
            </a:r>
          </a:p>
          <a:p>
            <a:pPr marL="342900" indent="-342900">
              <a:buAutoNum type="arabicPeriod"/>
            </a:pPr>
            <a:r>
              <a:rPr lang="fr-FR" dirty="0"/>
              <a:t>Elongation → après plusieurs cycles la sphère est recouverte de multiple fragment d’ADN double brin identiques (=PCR clonale) </a:t>
            </a:r>
          </a:p>
          <a:p>
            <a:endParaRPr lang="fr-FR" dirty="0"/>
          </a:p>
          <a:p>
            <a:r>
              <a:rPr lang="fr-FR" dirty="0"/>
              <a:t>+++La PCR clonale est obtenue par NGS+++</a:t>
            </a:r>
          </a:p>
          <a:p>
            <a:r>
              <a:rPr lang="fr-FR" dirty="0"/>
              <a:t>++Chaque sphère a amplifié un seul fragment++</a:t>
            </a:r>
          </a:p>
        </p:txBody>
      </p:sp>
    </p:spTree>
    <p:extLst>
      <p:ext uri="{BB962C8B-B14F-4D97-AF65-F5344CB8AC3E}">
        <p14:creationId xmlns:p14="http://schemas.microsoft.com/office/powerpoint/2010/main" val="1133236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084199-5935-4128-804A-928D85A1D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Séquençage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1197C5-BA6C-4922-BAE6-6087D88596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Séquençage sur puce dans puits : </a:t>
            </a:r>
            <a:r>
              <a:rPr lang="fr-FR" dirty="0">
                <a:solidFill>
                  <a:srgbClr val="FF0000"/>
                </a:solidFill>
              </a:rPr>
              <a:t>1 puit=1 fragment</a:t>
            </a:r>
          </a:p>
          <a:p>
            <a:r>
              <a:rPr lang="fr-FR" dirty="0"/>
              <a:t>Même matériel que le Sanger mais ajout de </a:t>
            </a:r>
            <a:r>
              <a:rPr lang="fr-FR" dirty="0" err="1">
                <a:solidFill>
                  <a:srgbClr val="FF0000"/>
                </a:solidFill>
              </a:rPr>
              <a:t>dntps</a:t>
            </a:r>
            <a:r>
              <a:rPr lang="fr-FR" dirty="0">
                <a:solidFill>
                  <a:srgbClr val="FF0000"/>
                </a:solidFill>
              </a:rPr>
              <a:t> séquentiellement</a:t>
            </a:r>
          </a:p>
          <a:p>
            <a:r>
              <a:rPr lang="fr-FR" dirty="0">
                <a:solidFill>
                  <a:srgbClr val="FF0000"/>
                </a:solidFill>
              </a:rPr>
              <a:t>Variation de Ph </a:t>
            </a:r>
            <a:r>
              <a:rPr lang="fr-FR" dirty="0">
                <a:solidFill>
                  <a:schemeClr val="tx1"/>
                </a:solidFill>
              </a:rPr>
              <a:t>lors formation de la liaison </a:t>
            </a:r>
            <a:r>
              <a:rPr lang="fr-FR" dirty="0">
                <a:solidFill>
                  <a:srgbClr val="FF0000"/>
                </a:solidFill>
              </a:rPr>
              <a:t>phosphodiester</a:t>
            </a:r>
          </a:p>
          <a:p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364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A0E7E-F6C7-4B1E-9549-C40314464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Analyse informatique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5A5C5F-5C2E-4CF8-A953-8470B5B28A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Détermination de la </a:t>
            </a:r>
            <a:r>
              <a:rPr lang="fr-FR" dirty="0">
                <a:solidFill>
                  <a:srgbClr val="FF0000"/>
                </a:solidFill>
              </a:rPr>
              <a:t>séquence</a:t>
            </a:r>
          </a:p>
          <a:p>
            <a:r>
              <a:rPr lang="fr-FR" dirty="0"/>
              <a:t>Contrôle </a:t>
            </a:r>
            <a:r>
              <a:rPr lang="fr-FR" dirty="0">
                <a:solidFill>
                  <a:srgbClr val="FF0000"/>
                </a:solidFill>
              </a:rPr>
              <a:t>qualité</a:t>
            </a:r>
            <a:r>
              <a:rPr lang="fr-FR" dirty="0"/>
              <a:t> (suppression des </a:t>
            </a:r>
            <a:r>
              <a:rPr lang="fr-FR" dirty="0" err="1"/>
              <a:t>râtés</a:t>
            </a:r>
            <a:r>
              <a:rPr lang="fr-FR" dirty="0"/>
              <a:t>)</a:t>
            </a:r>
          </a:p>
          <a:p>
            <a:r>
              <a:rPr lang="fr-FR" dirty="0">
                <a:solidFill>
                  <a:srgbClr val="FF0000"/>
                </a:solidFill>
              </a:rPr>
              <a:t>Alignement</a:t>
            </a:r>
            <a:r>
              <a:rPr lang="fr-FR" dirty="0"/>
              <a:t> des séquences</a:t>
            </a:r>
          </a:p>
          <a:p>
            <a:r>
              <a:rPr lang="fr-FR" dirty="0"/>
              <a:t>Analyse de la </a:t>
            </a:r>
            <a:r>
              <a:rPr lang="fr-FR" dirty="0">
                <a:solidFill>
                  <a:srgbClr val="FF0000"/>
                </a:solidFill>
              </a:rPr>
              <a:t>profondeur</a:t>
            </a:r>
            <a:r>
              <a:rPr lang="fr-FR" dirty="0"/>
              <a:t> ( nombre de passages)</a:t>
            </a:r>
          </a:p>
          <a:p>
            <a:r>
              <a:rPr lang="fr-FR" dirty="0"/>
              <a:t>Analyse de la </a:t>
            </a:r>
            <a:r>
              <a:rPr lang="fr-FR" dirty="0">
                <a:solidFill>
                  <a:srgbClr val="FF0000"/>
                </a:solidFill>
              </a:rPr>
              <a:t>couverture</a:t>
            </a:r>
            <a:r>
              <a:rPr lang="fr-FR" dirty="0"/>
              <a:t>  (% de la zone séquencée)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82162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BE03BD-2AE3-4B63-A34E-2018A41F7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E2DA8B-7767-489F-BA0A-FA9A597A6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1)A propos du NGS</a:t>
            </a:r>
          </a:p>
          <a:p>
            <a:r>
              <a:rPr lang="fr-FR" dirty="0"/>
              <a:t>A) Le NGS utilise les </a:t>
            </a:r>
            <a:r>
              <a:rPr lang="fr-FR" dirty="0" err="1"/>
              <a:t>ddntps</a:t>
            </a:r>
            <a:r>
              <a:rPr lang="fr-FR" dirty="0"/>
              <a:t>.</a:t>
            </a:r>
          </a:p>
          <a:p>
            <a:r>
              <a:rPr lang="fr-FR" dirty="0"/>
              <a:t>B) Lors du DPNI, on effectue une prise de sang à la mère puis on fragmente L’ADN fœtal circulant avec des endonucléases bactériennes pour l’amplifier et le séquencer</a:t>
            </a:r>
          </a:p>
          <a:p>
            <a:r>
              <a:rPr lang="fr-FR" dirty="0"/>
              <a:t>C) Le NGS suit les mêmes étapes que la PCR pour amplifier les fragments ( hybridation, élongation, désintégration)</a:t>
            </a:r>
          </a:p>
          <a:p>
            <a:r>
              <a:rPr lang="fr-FR" dirty="0"/>
              <a:t>D) Chaque sphère de NGS contient un seul fragment d’ADN en plusieurs exemplaires.</a:t>
            </a:r>
          </a:p>
        </p:txBody>
      </p:sp>
    </p:spTree>
    <p:extLst>
      <p:ext uri="{BB962C8B-B14F-4D97-AF65-F5344CB8AC3E}">
        <p14:creationId xmlns:p14="http://schemas.microsoft.com/office/powerpoint/2010/main" val="3434027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FDB69B-931A-4372-9D08-9BFBE6077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 correction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9CA1B4-FE5D-4304-9DA0-EAE6CD9904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1)A propos du NGS</a:t>
            </a:r>
          </a:p>
          <a:p>
            <a:r>
              <a:rPr lang="fr-FR" dirty="0"/>
              <a:t>A) Le NGS utilise les </a:t>
            </a:r>
            <a:r>
              <a:rPr lang="fr-FR" dirty="0" err="1"/>
              <a:t>ddntps</a:t>
            </a:r>
            <a:r>
              <a:rPr lang="fr-FR" dirty="0"/>
              <a:t>. </a:t>
            </a:r>
            <a:r>
              <a:rPr lang="fr-FR" dirty="0">
                <a:solidFill>
                  <a:srgbClr val="FF0000"/>
                </a:solidFill>
              </a:rPr>
              <a:t>Faux, </a:t>
            </a:r>
            <a:r>
              <a:rPr lang="fr-FR" dirty="0" err="1">
                <a:solidFill>
                  <a:srgbClr val="FF0000"/>
                </a:solidFill>
              </a:rPr>
              <a:t>dntps</a:t>
            </a:r>
            <a:r>
              <a:rPr lang="fr-FR" dirty="0">
                <a:solidFill>
                  <a:srgbClr val="FF0000"/>
                </a:solidFill>
              </a:rPr>
              <a:t> -&gt;La synthèse du brin </a:t>
            </a:r>
            <a:r>
              <a:rPr lang="fr-FR" dirty="0" err="1">
                <a:solidFill>
                  <a:srgbClr val="FF0000"/>
                </a:solidFill>
              </a:rPr>
              <a:t>complémmentaire</a:t>
            </a:r>
            <a:r>
              <a:rPr lang="fr-FR" dirty="0">
                <a:solidFill>
                  <a:srgbClr val="FF0000"/>
                </a:solidFill>
              </a:rPr>
              <a:t> n’est pas </a:t>
            </a:r>
            <a:r>
              <a:rPr lang="fr-FR" dirty="0" err="1">
                <a:solidFill>
                  <a:srgbClr val="FF0000"/>
                </a:solidFill>
              </a:rPr>
              <a:t>bloquéepar</a:t>
            </a:r>
            <a:r>
              <a:rPr lang="fr-FR" dirty="0">
                <a:solidFill>
                  <a:srgbClr val="FF0000"/>
                </a:solidFill>
              </a:rPr>
              <a:t> l’ajout d’une base.</a:t>
            </a:r>
          </a:p>
          <a:p>
            <a:r>
              <a:rPr lang="fr-FR" dirty="0"/>
              <a:t>B) Lors du DPNI, on effectue une prise de sang à la mère puis on fragmente L’ADN fœtal circulant avec des endonucléases bactériennes pour l’amplifier et le séquencer. </a:t>
            </a:r>
            <a:r>
              <a:rPr lang="fr-FR" dirty="0">
                <a:solidFill>
                  <a:srgbClr val="FF0000"/>
                </a:solidFill>
              </a:rPr>
              <a:t>Faux L’ADN fœtal circulant est déjà fragmenté.</a:t>
            </a:r>
          </a:p>
          <a:p>
            <a:r>
              <a:rPr lang="fr-FR" dirty="0"/>
              <a:t>C) Le NGS suit les mêmes étapes que la PCR pour amplifier les fragments ( hybridation, élongation, désintégration). </a:t>
            </a:r>
            <a:r>
              <a:rPr lang="fr-FR" dirty="0">
                <a:solidFill>
                  <a:srgbClr val="FF0000"/>
                </a:solidFill>
              </a:rPr>
              <a:t>Faux, dénaturation pas désintégration. Les pièges parenthèses sont classiques.</a:t>
            </a:r>
          </a:p>
          <a:p>
            <a:r>
              <a:rPr lang="fr-FR" dirty="0"/>
              <a:t>D) Chaque sphère de NGS contient un seul fragment d’ADN en plusieurs exemplaires.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6510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9B5AD7-EB66-471C-A5F7-267900BC1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424AE1-4007-4740-837D-F5B41A91F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2) A propos du NGS</a:t>
            </a:r>
          </a:p>
          <a:p>
            <a:r>
              <a:rPr lang="fr-FR" dirty="0"/>
              <a:t>A) Le DPN n’utilise pas le NGS</a:t>
            </a:r>
          </a:p>
          <a:p>
            <a:r>
              <a:rPr lang="fr-FR" dirty="0"/>
              <a:t>B) Le NGS détermine la séquence nucléotidique par l’étude des variations de Ph lors de la formation de la liaison </a:t>
            </a:r>
            <a:r>
              <a:rPr lang="fr-FR" dirty="0" err="1"/>
              <a:t>phosphoanydre</a:t>
            </a:r>
            <a:r>
              <a:rPr lang="fr-FR" dirty="0"/>
              <a:t>.</a:t>
            </a:r>
          </a:p>
          <a:p>
            <a:r>
              <a:rPr lang="fr-FR" dirty="0"/>
              <a:t>C) L’analyse de la profondeur est l’analyse du nombre de fragments séquencés recouvrant une position sur la séquence de référence.</a:t>
            </a:r>
          </a:p>
          <a:p>
            <a:r>
              <a:rPr lang="fr-FR" dirty="0"/>
              <a:t>D) Le contrôle de la qualité du séquençage permet d’éliminer les fragments mal séquencés pouvant induire des erreurs d’analyse.</a:t>
            </a:r>
          </a:p>
        </p:txBody>
      </p:sp>
    </p:spTree>
    <p:extLst>
      <p:ext uri="{BB962C8B-B14F-4D97-AF65-F5344CB8AC3E}">
        <p14:creationId xmlns:p14="http://schemas.microsoft.com/office/powerpoint/2010/main" val="1972860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71DD10-7B23-46BD-A180-B1813BF5E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 correction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57011C-4BE9-4F69-820F-154617A3C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2) A propos du NGS</a:t>
            </a:r>
          </a:p>
          <a:p>
            <a:r>
              <a:rPr lang="fr-FR" dirty="0"/>
              <a:t>A) Le DPN n’utilise pas le NGS.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B) Le NGS détermine la séquence nucléotidique par l’étude des variations de Ph lors de la formation de la liaison </a:t>
            </a:r>
            <a:r>
              <a:rPr lang="fr-FR" dirty="0" err="1"/>
              <a:t>phosphoanydre</a:t>
            </a:r>
            <a:r>
              <a:rPr lang="fr-FR" dirty="0"/>
              <a:t>. </a:t>
            </a:r>
            <a:r>
              <a:rPr lang="fr-FR" dirty="0">
                <a:solidFill>
                  <a:srgbClr val="FF0000"/>
                </a:solidFill>
              </a:rPr>
              <a:t>Faux, liaison phosphodiester. Lier les cours entre eux pour répondre plus facilement.</a:t>
            </a:r>
          </a:p>
          <a:p>
            <a:r>
              <a:rPr lang="fr-FR" dirty="0"/>
              <a:t>C) L’analyse de la profondeur est l’analyse du nombre de fragments séquencés recouvrant une position sur la séquence de référence.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D) Le contrôle de la qualité du séquençage permet d’éliminer les fragments mal séquencés pouvant induire des erreurs d’analyse.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9747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3EC26C"/>
      </a:accent1>
      <a:accent2>
        <a:srgbClr val="B3D463"/>
      </a:accent2>
      <a:accent3>
        <a:srgbClr val="3BBC9D"/>
      </a:accent3>
      <a:accent4>
        <a:srgbClr val="97AF75"/>
      </a:accent4>
      <a:accent5>
        <a:srgbClr val="6BA841"/>
      </a:accent5>
      <a:accent6>
        <a:srgbClr val="79AE90"/>
      </a:accent6>
      <a:hlink>
        <a:srgbClr val="85E4A6"/>
      </a:hlink>
      <a:folHlink>
        <a:srgbClr val="BDF3D0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43372978-11FE-4814-AC26-BC300187D8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TM04033929[[fn=Ardoise]]</Template>
  <TotalTime>0</TotalTime>
  <Words>829</Words>
  <Application>Microsoft Office PowerPoint</Application>
  <PresentationFormat>Grand écran</PresentationFormat>
  <Paragraphs>81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6" baseType="lpstr">
      <vt:lpstr>Calisto MT</vt:lpstr>
      <vt:lpstr>Wingdings 2</vt:lpstr>
      <vt:lpstr>Ardoise</vt:lpstr>
      <vt:lpstr>NGS</vt:lpstr>
      <vt:lpstr>Introduction</vt:lpstr>
      <vt:lpstr>DPNI</vt:lpstr>
      <vt:lpstr>Les premières étapes</vt:lpstr>
      <vt:lpstr>Amplification clonale</vt:lpstr>
      <vt:lpstr>Amplification clonale</vt:lpstr>
      <vt:lpstr>Les étapes de l’amplification</vt:lpstr>
      <vt:lpstr>Séquençage</vt:lpstr>
      <vt:lpstr>Analyse informatique</vt:lpstr>
      <vt:lpstr>QCM 1</vt:lpstr>
      <vt:lpstr>QCM 1 correction</vt:lpstr>
      <vt:lpstr>QCM 2</vt:lpstr>
      <vt:lpstr>QCM 2 correction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NGS</dc:title>
  <dc:creator>Audrey</dc:creator>
  <cp:lastModifiedBy>Yanis Ahmidouche</cp:lastModifiedBy>
  <cp:revision>9</cp:revision>
  <dcterms:created xsi:type="dcterms:W3CDTF">2020-08-14T20:18:01Z</dcterms:created>
  <dcterms:modified xsi:type="dcterms:W3CDTF">2020-08-31T00:38:45Z</dcterms:modified>
</cp:coreProperties>
</file>