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35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0693" y="3598339"/>
            <a:ext cx="9440034" cy="1049867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dirty="0"/>
              <a:pPr/>
              <a:t>8/15/2020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dirty="0"/>
              <a:pPr/>
              <a:t>8/15/2020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761067"/>
            <a:ext cx="9590550" cy="1828813"/>
          </a:xfr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3589879"/>
            <a:ext cx="9590550" cy="1507054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dirty="0"/>
              <a:pPr/>
              <a:t>8/15/2020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1732449"/>
            <a:ext cx="5060497" cy="4058750"/>
          </a:xfrm>
        </p:spPr>
        <p:txBody>
          <a:bodyPr anchor="t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2892" y="1732449"/>
            <a:ext cx="5064665" cy="4058751"/>
          </a:xfrm>
        </p:spPr>
        <p:txBody>
          <a:bodyPr anchor="t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dirty="0"/>
              <a:pPr/>
              <a:t>8/15/2020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5" y="1734506"/>
            <a:ext cx="5089072" cy="4148769"/>
          </a:xfrm>
          <a:prstGeom prst="rect">
            <a:avLst/>
          </a:prstGeom>
        </p:spPr>
      </p:pic>
      <p:pic>
        <p:nvPicPr>
          <p:cNvPr id="21" name="Picture 20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8485" y="1734506"/>
            <a:ext cx="5089072" cy="414876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5872" y="1835254"/>
            <a:ext cx="4876344" cy="54488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5872" y="2380137"/>
            <a:ext cx="4876344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94967" y="1835254"/>
            <a:ext cx="4895330" cy="544883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4967" y="2380137"/>
            <a:ext cx="4895330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dirty="0"/>
              <a:pPr/>
              <a:t>8/15/2020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dirty="0"/>
              <a:pPr/>
              <a:t>8/15/2020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dirty="0"/>
              <a:pPr/>
              <a:t>8/15/2020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3706889" cy="182191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609600"/>
            <a:ext cx="6411924" cy="5181600"/>
          </a:xfrm>
        </p:spPr>
        <p:txBody>
          <a:bodyPr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1518"/>
            <a:ext cx="3706889" cy="3359681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dirty="0"/>
              <a:pPr/>
              <a:t>8/15/2020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late-V2-HD-vert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665" y="609600"/>
            <a:ext cx="3584166" cy="52048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923"/>
            <a:ext cx="5934949" cy="1829338"/>
          </a:xfr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42551" y="763702"/>
            <a:ext cx="3275751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9261"/>
            <a:ext cx="5934949" cy="337613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dirty="0"/>
              <a:pPr/>
              <a:t>8/15/2020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late-V2-HD-pano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83" y="547807"/>
            <a:ext cx="10141799" cy="3816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565255"/>
            <a:ext cx="10355326" cy="543472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69349" y="695009"/>
            <a:ext cx="9845346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53762" cy="682472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8437"/>
            <a:ext cx="10353762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95180"/>
            <a:ext cx="10353763" cy="150182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32749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304353"/>
            <a:ext cx="10353763" cy="148949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990600" y="88479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04716" y="292825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5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6711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43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572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66572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8/15/2020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62" y="1818214"/>
            <a:ext cx="3339972" cy="1847851"/>
          </a:xfrm>
          <a:prstGeom prst="rect">
            <a:avLst/>
          </a:prstGeom>
        </p:spPr>
      </p:pic>
      <p:pic>
        <p:nvPicPr>
          <p:cNvPr id="36" name="Picture 35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800" y="1818214"/>
            <a:ext cx="3339972" cy="1847851"/>
          </a:xfrm>
          <a:prstGeom prst="rect">
            <a:avLst/>
          </a:prstGeom>
        </p:spPr>
      </p:pic>
      <p:pic>
        <p:nvPicPr>
          <p:cNvPr id="37" name="Picture 36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051" y="1818214"/>
            <a:ext cx="3339972" cy="1847851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3" cy="97045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8102" y="1938918"/>
            <a:ext cx="3092368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480368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88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45743" y="1939094"/>
            <a:ext cx="3092368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435" y="4480367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697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75698" y="1934432"/>
            <a:ext cx="3092368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66572" y="4480365"/>
            <a:ext cx="3300984" cy="131083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8/15/2020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dirty="0"/>
              <a:pPr/>
              <a:t>8/15/2020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83068" y="609599"/>
            <a:ext cx="228448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6" y="609599"/>
            <a:ext cx="7916872" cy="5181601"/>
          </a:xfrm>
        </p:spPr>
        <p:txBody>
          <a:bodyPr vert="eaVert" anchor="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dirty="0"/>
              <a:pPr/>
              <a:t>8/15/2020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1732449"/>
            <a:ext cx="10353762" cy="4058751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8E36636D-D922-432D-A958-524484B5923D}" type="datetimeFigureOut">
              <a:rPr lang="en-US" dirty="0"/>
              <a:pPr/>
              <a:t>8/15/2020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DF28FB93-0A08-4E7D-8E63-9EFA29F1E093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2" r:id="rId10"/>
    <p:sldLayoutId id="2147483853" r:id="rId11"/>
    <p:sldLayoutId id="2147483854" r:id="rId12"/>
    <p:sldLayoutId id="2147483855" r:id="rId13"/>
    <p:sldLayoutId id="2147483858" r:id="rId14"/>
    <p:sldLayoutId id="2147483859" r:id="rId15"/>
    <p:sldLayoutId id="2147483850" r:id="rId16"/>
    <p:sldLayoutId id="2147483851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E9D45B-EE54-4255-81B3-3A72F408EA2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/>
              <a:t>Biologie moléculaire : La Traduction.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840BC19-7436-44B0-8C1D-BA509C472AB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/>
              <a:t>Diapo 2020-2021</a:t>
            </a:r>
          </a:p>
        </p:txBody>
      </p:sp>
    </p:spTree>
    <p:extLst>
      <p:ext uri="{BB962C8B-B14F-4D97-AF65-F5344CB8AC3E}">
        <p14:creationId xmlns:p14="http://schemas.microsoft.com/office/powerpoint/2010/main" val="33033957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9CD207-77A3-4D6F-8193-E8BC4BD5B1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Introduction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C0952F2-E56C-49ED-BF9E-A8DE9D7851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Passage </a:t>
            </a:r>
            <a:r>
              <a:rPr lang="fr-FR" dirty="0">
                <a:solidFill>
                  <a:srgbClr val="FF0000"/>
                </a:solidFill>
              </a:rPr>
              <a:t>ARN</a:t>
            </a:r>
            <a:r>
              <a:rPr lang="fr-FR" dirty="0">
                <a:solidFill>
                  <a:srgbClr val="00B0F0"/>
                </a:solidFill>
              </a:rPr>
              <a:t>m</a:t>
            </a:r>
            <a:r>
              <a:rPr lang="fr-FR" dirty="0"/>
              <a:t> -&gt; protéine (à partir de l’ADN codant)</a:t>
            </a:r>
          </a:p>
          <a:p>
            <a:r>
              <a:rPr lang="fr-FR" dirty="0"/>
              <a:t>A l’inverse, les gènes non codants-&gt; transcrits seulement -&gt; tous les ARNs sauf les messagers.</a:t>
            </a:r>
          </a:p>
          <a:p>
            <a:r>
              <a:rPr lang="fr-FR" dirty="0"/>
              <a:t>Bases azotées&lt;nucléotides&lt;codons&lt;gène&lt;génome</a:t>
            </a:r>
          </a:p>
          <a:p>
            <a:r>
              <a:rPr lang="fr-FR" dirty="0"/>
              <a:t>Dans le </a:t>
            </a:r>
            <a:r>
              <a:rPr lang="fr-FR" dirty="0" err="1">
                <a:solidFill>
                  <a:srgbClr val="FF0000"/>
                </a:solidFill>
              </a:rPr>
              <a:t>cystosol</a:t>
            </a:r>
            <a:r>
              <a:rPr lang="fr-FR" dirty="0"/>
              <a:t> (Pas le noyau !)</a:t>
            </a:r>
          </a:p>
          <a:p>
            <a:r>
              <a:rPr lang="fr-FR" dirty="0"/>
              <a:t>Repose sur le code génétique: correspondance nucléotide-base azotée/acide aminé</a:t>
            </a:r>
          </a:p>
          <a:p>
            <a:pPr marL="36900" indent="0">
              <a:buNone/>
            </a:pPr>
            <a:endParaRPr lang="fr-FR" dirty="0"/>
          </a:p>
          <a:p>
            <a:pPr marL="36900" indent="0">
              <a:buNone/>
            </a:pPr>
            <a:r>
              <a:rPr lang="fr-FR" dirty="0"/>
              <a:t>                              +++3 bases azotées= 1 codon=1 acide aminé+++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291945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BB73D1-2725-4B0C-BFC6-F743CEE513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Le code génétique</a:t>
            </a:r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D069F8B-478A-41BB-9864-BD8B555ED8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3738" y="1876924"/>
            <a:ext cx="5461420" cy="4209519"/>
          </a:xfr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14DAA0F-B3C1-4D99-8866-498061C14E06}"/>
              </a:ext>
            </a:extLst>
          </p:cNvPr>
          <p:cNvSpPr txBox="1"/>
          <p:nvPr/>
        </p:nvSpPr>
        <p:spPr>
          <a:xfrm>
            <a:off x="5935579" y="2037345"/>
            <a:ext cx="578226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Correspondance 1 codon =1 AA</a:t>
            </a:r>
          </a:p>
          <a:p>
            <a:r>
              <a:rPr lang="fr-FR" dirty="0"/>
              <a:t>4^3 =</a:t>
            </a:r>
            <a:r>
              <a:rPr lang="fr-FR" dirty="0">
                <a:solidFill>
                  <a:srgbClr val="FF0000"/>
                </a:solidFill>
              </a:rPr>
              <a:t>64 codons </a:t>
            </a:r>
          </a:p>
          <a:p>
            <a:r>
              <a:rPr lang="fr-FR" dirty="0"/>
              <a:t>Start=AUG -&gt; </a:t>
            </a:r>
            <a:r>
              <a:rPr lang="fr-FR" dirty="0">
                <a:solidFill>
                  <a:srgbClr val="00B0F0"/>
                </a:solidFill>
              </a:rPr>
              <a:t>Méthionine</a:t>
            </a:r>
          </a:p>
          <a:p>
            <a:r>
              <a:rPr lang="fr-FR" dirty="0"/>
              <a:t>3 stop =UAA, UAG, UGA -&gt;PAS d’AA!!! Mais</a:t>
            </a:r>
            <a:r>
              <a:rPr lang="fr-FR" dirty="0">
                <a:solidFill>
                  <a:srgbClr val="FF0000"/>
                </a:solidFill>
              </a:rPr>
              <a:t> facteur de terminaison.</a:t>
            </a:r>
          </a:p>
          <a:p>
            <a:endParaRPr lang="fr-FR" dirty="0"/>
          </a:p>
          <a:p>
            <a:r>
              <a:rPr lang="fr-FR" dirty="0"/>
              <a:t>64 codons mais seulement </a:t>
            </a:r>
            <a:r>
              <a:rPr lang="fr-FR" dirty="0">
                <a:solidFill>
                  <a:srgbClr val="FF0000"/>
                </a:solidFill>
              </a:rPr>
              <a:t>61 donnent un des 20AA</a:t>
            </a:r>
            <a:r>
              <a:rPr lang="fr-FR" dirty="0"/>
              <a:t>( pas 21)</a:t>
            </a:r>
          </a:p>
          <a:p>
            <a:endParaRPr lang="fr-FR" dirty="0"/>
          </a:p>
          <a:p>
            <a:r>
              <a:rPr lang="fr-FR" dirty="0"/>
              <a:t>+++Tous les codons Ne codent PAS pour un AA!+++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136784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546EEE-993E-42A6-B22B-E669733AC0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Les caractéristiques du code génétique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AEFFF8A-0D13-4DA4-A2C0-236F14A2C8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>
                <a:solidFill>
                  <a:srgbClr val="FF0000"/>
                </a:solidFill>
              </a:rPr>
              <a:t>Universel</a:t>
            </a:r>
            <a:r>
              <a:rPr lang="fr-FR" dirty="0"/>
              <a:t> : Quasi toutes les espèces</a:t>
            </a:r>
          </a:p>
          <a:p>
            <a:r>
              <a:rPr lang="fr-FR" dirty="0">
                <a:solidFill>
                  <a:srgbClr val="FF0000"/>
                </a:solidFill>
              </a:rPr>
              <a:t>Non chevauchant</a:t>
            </a:r>
            <a:r>
              <a:rPr lang="fr-FR" dirty="0"/>
              <a:t>: chaque base n’appartient qu’à un seul codon.</a:t>
            </a:r>
          </a:p>
          <a:p>
            <a:r>
              <a:rPr lang="fr-FR" dirty="0">
                <a:solidFill>
                  <a:srgbClr val="FF0000"/>
                </a:solidFill>
              </a:rPr>
              <a:t>Non ambigu </a:t>
            </a:r>
            <a:r>
              <a:rPr lang="fr-FR" dirty="0"/>
              <a:t>:1 codon donne </a:t>
            </a:r>
            <a:r>
              <a:rPr lang="fr-FR" dirty="0" err="1"/>
              <a:t>toujous</a:t>
            </a:r>
            <a:r>
              <a:rPr lang="fr-FR" dirty="0"/>
              <a:t> le même AA</a:t>
            </a:r>
          </a:p>
          <a:p>
            <a:r>
              <a:rPr lang="fr-FR" dirty="0">
                <a:solidFill>
                  <a:srgbClr val="FF0000"/>
                </a:solidFill>
              </a:rPr>
              <a:t>Dégénéré</a:t>
            </a:r>
            <a:r>
              <a:rPr lang="fr-FR" dirty="0"/>
              <a:t> : plusieurs codons donnent le même AA (61 codons /20AA)</a:t>
            </a:r>
          </a:p>
          <a:p>
            <a:endParaRPr lang="fr-FR" dirty="0"/>
          </a:p>
          <a:p>
            <a:r>
              <a:rPr lang="fr-FR" dirty="0"/>
              <a:t>+++++++ dégénéré et non ambigu+++++++++++++++</a:t>
            </a:r>
          </a:p>
        </p:txBody>
      </p:sp>
    </p:spTree>
    <p:extLst>
      <p:ext uri="{BB962C8B-B14F-4D97-AF65-F5344CB8AC3E}">
        <p14:creationId xmlns:p14="http://schemas.microsoft.com/office/powerpoint/2010/main" val="14817006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CB41F5-54B7-4B92-95FD-C93ED1443A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Le cadre de lecture</a:t>
            </a:r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249673C-D19B-49BB-89AC-7D6D079057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02927" y="1580050"/>
            <a:ext cx="9891964" cy="2514906"/>
          </a:xfr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2542881-BACC-47FF-A2AB-E5A0FE84A1C9}"/>
              </a:ext>
            </a:extLst>
          </p:cNvPr>
          <p:cNvSpPr txBox="1"/>
          <p:nvPr/>
        </p:nvSpPr>
        <p:spPr>
          <a:xfrm>
            <a:off x="702927" y="4395538"/>
            <a:ext cx="109275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Un seul cadre donne la protéine: cadre de lecture </a:t>
            </a:r>
            <a:r>
              <a:rPr lang="fr-FR" dirty="0">
                <a:solidFill>
                  <a:srgbClr val="FF0000"/>
                </a:solidFill>
              </a:rPr>
              <a:t>ouvert</a:t>
            </a:r>
            <a:r>
              <a:rPr lang="fr-FR" dirty="0"/>
              <a:t>, cadre </a:t>
            </a:r>
            <a:r>
              <a:rPr lang="fr-FR" dirty="0">
                <a:solidFill>
                  <a:srgbClr val="FF0000"/>
                </a:solidFill>
              </a:rPr>
              <a:t>ORF</a:t>
            </a:r>
            <a:r>
              <a:rPr lang="fr-FR" dirty="0"/>
              <a:t>-&gt; 1</a:t>
            </a:r>
            <a:r>
              <a:rPr lang="fr-FR" baseline="30000" dirty="0"/>
              <a:t>er</a:t>
            </a:r>
            <a:r>
              <a:rPr lang="fr-FR" dirty="0"/>
              <a:t> codon=AUG et séquence </a:t>
            </a:r>
            <a:r>
              <a:rPr lang="fr-FR" dirty="0" err="1">
                <a:solidFill>
                  <a:srgbClr val="FF0000"/>
                </a:solidFill>
              </a:rPr>
              <a:t>kozak</a:t>
            </a:r>
            <a:r>
              <a:rPr lang="fr-FR" dirty="0">
                <a:solidFill>
                  <a:srgbClr val="FF0000"/>
                </a:solidFill>
              </a:rPr>
              <a:t>.</a:t>
            </a:r>
          </a:p>
          <a:p>
            <a:r>
              <a:rPr lang="fr-FR" dirty="0"/>
              <a:t>2 </a:t>
            </a:r>
            <a:r>
              <a:rPr lang="fr-FR" dirty="0">
                <a:solidFill>
                  <a:srgbClr val="FF0000"/>
                </a:solidFill>
              </a:rPr>
              <a:t>cadres bloqués</a:t>
            </a:r>
            <a:r>
              <a:rPr lang="fr-FR" dirty="0"/>
              <a:t>: protéines anormales/tronquées, souvent le codon stop est prématuré.</a:t>
            </a:r>
          </a:p>
          <a:p>
            <a:r>
              <a:rPr lang="fr-FR" dirty="0"/>
              <a:t>Décalage d’une ou deux bases azotées.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964019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AECB97-A34D-42E0-A79C-0A2ECB18BE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L’effet des mutations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79F7E7C-E937-4584-9DF9-4E636B552B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But de limitation de l’effet des mutations : </a:t>
            </a:r>
            <a:r>
              <a:rPr lang="fr-FR" dirty="0">
                <a:solidFill>
                  <a:srgbClr val="FF0000"/>
                </a:solidFill>
              </a:rPr>
              <a:t>Minimisation +++</a:t>
            </a:r>
          </a:p>
          <a:p>
            <a:r>
              <a:rPr lang="fr-FR" dirty="0">
                <a:solidFill>
                  <a:srgbClr val="FF0000"/>
                </a:solidFill>
              </a:rPr>
              <a:t>16 boites de 4 codons </a:t>
            </a:r>
            <a:r>
              <a:rPr lang="fr-FR" dirty="0"/>
              <a:t>avec les deux premières bases identiques.</a:t>
            </a:r>
          </a:p>
          <a:p>
            <a:r>
              <a:rPr lang="fr-FR" dirty="0"/>
              <a:t>Dans une boîte: même AA ou même polarité</a:t>
            </a:r>
          </a:p>
          <a:p>
            <a:r>
              <a:rPr lang="fr-FR" dirty="0"/>
              <a:t>-&gt; importance différente du nucléotide selon sa place.</a:t>
            </a:r>
          </a:p>
          <a:p>
            <a:endParaRPr lang="fr-FR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DF9F86F8-B004-4EA3-AF08-4BF72ED798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60987" y="2832100"/>
            <a:ext cx="4432300" cy="341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5531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176A4A-4582-4A15-B8A6-70CB112267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Les différentes mutations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4B760CD-924E-41E7-9464-14E2AD901C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err="1"/>
              <a:t>Substitution:AA</a:t>
            </a:r>
            <a:r>
              <a:rPr lang="fr-FR" dirty="0"/>
              <a:t> remplacé par un autre.</a:t>
            </a:r>
          </a:p>
          <a:p>
            <a:r>
              <a:rPr lang="fr-FR" dirty="0"/>
              <a:t>-silencieuse/neutre</a:t>
            </a:r>
          </a:p>
          <a:p>
            <a:r>
              <a:rPr lang="fr-FR" dirty="0"/>
              <a:t>-faux sens conservatif ou non</a:t>
            </a:r>
          </a:p>
          <a:p>
            <a:r>
              <a:rPr lang="fr-FR" dirty="0"/>
              <a:t>Non sens</a:t>
            </a:r>
          </a:p>
          <a:p>
            <a:r>
              <a:rPr lang="fr-FR" dirty="0"/>
              <a:t>Insertion/délétion d’AA multiple ou non de 3-&gt; décalage ou non du cadre de lecture-&gt; faux sens multiples/ codon stop</a:t>
            </a:r>
          </a:p>
          <a:p>
            <a:r>
              <a:rPr lang="fr-FR" dirty="0"/>
              <a:t>Mutation du 1</a:t>
            </a:r>
            <a:r>
              <a:rPr lang="fr-FR" baseline="30000" dirty="0"/>
              <a:t>er</a:t>
            </a:r>
            <a:r>
              <a:rPr lang="fr-FR" dirty="0"/>
              <a:t> nucléotide : Faux sens conservatif</a:t>
            </a:r>
          </a:p>
          <a:p>
            <a:r>
              <a:rPr lang="fr-FR" dirty="0"/>
              <a:t>Mutation du 2</a:t>
            </a:r>
            <a:r>
              <a:rPr lang="fr-FR" baseline="30000" dirty="0"/>
              <a:t>nd</a:t>
            </a:r>
            <a:r>
              <a:rPr lang="fr-FR" dirty="0"/>
              <a:t> nucléotide : Faux sens NON conservatif -&gt; +sévère</a:t>
            </a:r>
          </a:p>
          <a:p>
            <a:r>
              <a:rPr lang="fr-FR" dirty="0"/>
              <a:t>Mutation du 3</a:t>
            </a:r>
            <a:r>
              <a:rPr lang="fr-FR" baseline="30000" dirty="0"/>
              <a:t>ème</a:t>
            </a:r>
            <a:r>
              <a:rPr lang="fr-FR" dirty="0"/>
              <a:t> nucléotide : neutre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642520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07EB65-9C68-46DB-B940-346FE12E13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Les différents ARNs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64309D3-0613-4C15-9C2E-808ADF8052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>
                <a:solidFill>
                  <a:srgbClr val="FF0000"/>
                </a:solidFill>
              </a:rPr>
              <a:t>ARNm</a:t>
            </a:r>
            <a:r>
              <a:rPr lang="fr-FR" dirty="0"/>
              <a:t> : message, instruction de synthèse</a:t>
            </a:r>
          </a:p>
          <a:p>
            <a:r>
              <a:rPr lang="fr-FR" dirty="0" err="1">
                <a:solidFill>
                  <a:srgbClr val="FF0000"/>
                </a:solidFill>
              </a:rPr>
              <a:t>ARNt</a:t>
            </a:r>
            <a:r>
              <a:rPr lang="fr-FR" dirty="0"/>
              <a:t> : transporte l’AA ( sur sa tige </a:t>
            </a:r>
            <a:r>
              <a:rPr lang="fr-FR" dirty="0" err="1"/>
              <a:t>acceptrice</a:t>
            </a:r>
            <a:r>
              <a:rPr lang="fr-FR" dirty="0"/>
              <a:t>), s’apparie par une boucle au codon</a:t>
            </a:r>
          </a:p>
          <a:p>
            <a:r>
              <a:rPr lang="fr-FR" dirty="0"/>
              <a:t>Beaucoup de modification de bases et ajout de THYMINE (T)</a:t>
            </a:r>
          </a:p>
          <a:p>
            <a:r>
              <a:rPr lang="fr-FR" dirty="0">
                <a:solidFill>
                  <a:srgbClr val="00B0F0"/>
                </a:solidFill>
              </a:rPr>
              <a:t>+++Thymine dans l’ARN+++</a:t>
            </a:r>
          </a:p>
          <a:p>
            <a:r>
              <a:rPr lang="fr-FR" dirty="0">
                <a:effectLst/>
              </a:rPr>
              <a:t>Un </a:t>
            </a:r>
            <a:r>
              <a:rPr lang="fr-FR" dirty="0" err="1">
                <a:effectLst/>
              </a:rPr>
              <a:t>ARNt</a:t>
            </a:r>
            <a:r>
              <a:rPr lang="fr-FR" dirty="0">
                <a:effectLst/>
              </a:rPr>
              <a:t> est spécifique d’un AA, se fixe sur plusieurs</a:t>
            </a:r>
          </a:p>
          <a:p>
            <a:r>
              <a:rPr lang="fr-FR" dirty="0">
                <a:effectLst/>
              </a:rPr>
              <a:t> codons (</a:t>
            </a:r>
            <a:r>
              <a:rPr lang="fr-FR" dirty="0" err="1">
                <a:effectLst/>
              </a:rPr>
              <a:t>isoaccepteur</a:t>
            </a:r>
            <a:r>
              <a:rPr lang="fr-FR" dirty="0">
                <a:effectLst/>
              </a:rPr>
              <a:t>) </a:t>
            </a:r>
          </a:p>
          <a:p>
            <a:r>
              <a:rPr lang="fr-FR" dirty="0">
                <a:effectLst/>
              </a:rPr>
              <a:t>MAIS </a:t>
            </a:r>
            <a:r>
              <a:rPr lang="fr-FR" dirty="0">
                <a:solidFill>
                  <a:srgbClr val="00B0F0"/>
                </a:solidFill>
                <a:effectLst/>
              </a:rPr>
              <a:t>++il existe plusieurs </a:t>
            </a:r>
            <a:r>
              <a:rPr lang="fr-FR" dirty="0" err="1">
                <a:solidFill>
                  <a:srgbClr val="00B0F0"/>
                </a:solidFill>
                <a:effectLst/>
              </a:rPr>
              <a:t>ARNt</a:t>
            </a:r>
            <a:r>
              <a:rPr lang="fr-FR" dirty="0">
                <a:solidFill>
                  <a:srgbClr val="00B0F0"/>
                </a:solidFill>
                <a:effectLst/>
              </a:rPr>
              <a:t> par AA++</a:t>
            </a:r>
          </a:p>
          <a:p>
            <a:endParaRPr lang="fr-FR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C5FAAF05-4C8B-4B8E-A854-BF3A55DA9F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44132" y="3292943"/>
            <a:ext cx="4947868" cy="3565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70770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5AD24D-047C-49AD-A430-E62F37FFE1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dirty="0"/>
              <a:t>Les différents ARNs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0B75DEB-9440-4EC9-A149-8F370D2398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>
                <a:solidFill>
                  <a:srgbClr val="FF0000"/>
                </a:solidFill>
              </a:rPr>
              <a:t>ARNr</a:t>
            </a:r>
            <a:r>
              <a:rPr lang="fr-FR" dirty="0"/>
              <a:t> : ribosomal, forme le ribosome.</a:t>
            </a:r>
          </a:p>
          <a:p>
            <a:r>
              <a:rPr lang="fr-FR" dirty="0"/>
              <a:t>+++</a:t>
            </a:r>
            <a:r>
              <a:rPr lang="fr-FR" dirty="0">
                <a:solidFill>
                  <a:srgbClr val="FF0000"/>
                </a:solidFill>
              </a:rPr>
              <a:t>ARNr 28S </a:t>
            </a:r>
            <a:r>
              <a:rPr lang="fr-FR" dirty="0"/>
              <a:t>-&gt; forme les liaisons peptidiques, activité peptidyl transférase</a:t>
            </a:r>
          </a:p>
          <a:p>
            <a:r>
              <a:rPr lang="fr-FR" dirty="0" err="1">
                <a:solidFill>
                  <a:srgbClr val="FF0000"/>
                </a:solidFill>
              </a:rPr>
              <a:t>Aminoacyl</a:t>
            </a:r>
            <a:r>
              <a:rPr lang="fr-FR" dirty="0">
                <a:solidFill>
                  <a:srgbClr val="FF0000"/>
                </a:solidFill>
              </a:rPr>
              <a:t> </a:t>
            </a:r>
            <a:r>
              <a:rPr lang="fr-FR" dirty="0" err="1">
                <a:solidFill>
                  <a:srgbClr val="FF0000"/>
                </a:solidFill>
              </a:rPr>
              <a:t>ARNt</a:t>
            </a:r>
            <a:r>
              <a:rPr lang="fr-FR" dirty="0">
                <a:solidFill>
                  <a:srgbClr val="FF0000"/>
                </a:solidFill>
              </a:rPr>
              <a:t> synthétases</a:t>
            </a:r>
            <a:r>
              <a:rPr lang="fr-FR" dirty="0"/>
              <a:t>: </a:t>
            </a:r>
          </a:p>
          <a:p>
            <a:r>
              <a:rPr lang="fr-FR" dirty="0"/>
              <a:t>fixent les AA sur les </a:t>
            </a:r>
            <a:r>
              <a:rPr lang="fr-FR" dirty="0" err="1"/>
              <a:t>ARNt</a:t>
            </a:r>
            <a:r>
              <a:rPr lang="fr-FR" dirty="0"/>
              <a:t>,</a:t>
            </a:r>
          </a:p>
          <a:p>
            <a:r>
              <a:rPr lang="fr-FR" dirty="0"/>
              <a:t> SPECIFIQUE d’un des </a:t>
            </a:r>
            <a:r>
              <a:rPr lang="fr-FR" dirty="0">
                <a:highlight>
                  <a:srgbClr val="FFFF00"/>
                </a:highlight>
              </a:rPr>
              <a:t>20</a:t>
            </a:r>
            <a:r>
              <a:rPr lang="fr-FR" dirty="0"/>
              <a:t>AA.</a:t>
            </a:r>
          </a:p>
          <a:p>
            <a:r>
              <a:rPr lang="fr-FR" dirty="0">
                <a:solidFill>
                  <a:srgbClr val="00B0F0"/>
                </a:solidFill>
              </a:rPr>
              <a:t>ATP</a:t>
            </a:r>
            <a:r>
              <a:rPr lang="fr-FR" dirty="0"/>
              <a:t> dépendante et </a:t>
            </a:r>
            <a:r>
              <a:rPr lang="fr-FR" dirty="0" err="1">
                <a:solidFill>
                  <a:srgbClr val="00B0F0"/>
                </a:solidFill>
              </a:rPr>
              <a:t>proofreading</a:t>
            </a:r>
            <a:endParaRPr lang="fr-FR" dirty="0">
              <a:solidFill>
                <a:srgbClr val="00B0F0"/>
              </a:solidFill>
            </a:endParaRPr>
          </a:p>
          <a:p>
            <a:r>
              <a:rPr lang="fr-FR" dirty="0"/>
              <a:t>Les 2 ont un rôle d’enzyme -&gt; réaction++++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57F4EDF3-E7D4-4A12-A2AF-56AEFFE84A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73517" y="2719555"/>
            <a:ext cx="5518484" cy="4138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3770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9FC978-C90E-4088-8754-8DC3125A10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/>
              <a:t>Wooble</a:t>
            </a: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B3F1681-591D-479B-A427-FC17463405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Appariement flexible en </a:t>
            </a:r>
            <a:r>
              <a:rPr lang="fr-FR" dirty="0">
                <a:solidFill>
                  <a:srgbClr val="00B0F0"/>
                </a:solidFill>
              </a:rPr>
              <a:t>3’</a:t>
            </a:r>
            <a:r>
              <a:rPr lang="fr-FR" dirty="0"/>
              <a:t> du codon (3</a:t>
            </a:r>
            <a:r>
              <a:rPr lang="fr-FR" baseline="30000" dirty="0"/>
              <a:t>ème</a:t>
            </a:r>
            <a:r>
              <a:rPr lang="fr-FR" dirty="0"/>
              <a:t> nucléotide) et </a:t>
            </a:r>
            <a:r>
              <a:rPr lang="fr-FR" dirty="0">
                <a:solidFill>
                  <a:srgbClr val="00B0F0"/>
                </a:solidFill>
              </a:rPr>
              <a:t>5’</a:t>
            </a:r>
            <a:r>
              <a:rPr lang="fr-FR" dirty="0"/>
              <a:t> de l’anticodon</a:t>
            </a:r>
          </a:p>
          <a:p>
            <a:r>
              <a:rPr lang="fr-FR" dirty="0"/>
              <a:t>Réduction du nombre d’</a:t>
            </a:r>
            <a:r>
              <a:rPr lang="fr-FR" dirty="0" err="1"/>
              <a:t>ARNt</a:t>
            </a:r>
            <a:r>
              <a:rPr lang="fr-FR" dirty="0"/>
              <a:t> nécessaire ( 61-&gt; 48 )</a:t>
            </a:r>
          </a:p>
          <a:p>
            <a:r>
              <a:rPr lang="fr-FR" dirty="0"/>
              <a:t>Fiabilité de la liaison AA-</a:t>
            </a:r>
            <a:r>
              <a:rPr lang="fr-FR" dirty="0" err="1"/>
              <a:t>ARNt</a:t>
            </a:r>
            <a:r>
              <a:rPr lang="fr-FR" dirty="0"/>
              <a:t> puis codon-anticodon</a:t>
            </a:r>
          </a:p>
          <a:p>
            <a:r>
              <a:rPr lang="fr-FR" dirty="0"/>
              <a:t>Ne respecte pas la complémentarité des bases.</a:t>
            </a:r>
          </a:p>
        </p:txBody>
      </p:sp>
    </p:spTree>
    <p:extLst>
      <p:ext uri="{BB962C8B-B14F-4D97-AF65-F5344CB8AC3E}">
        <p14:creationId xmlns:p14="http://schemas.microsoft.com/office/powerpoint/2010/main" val="11644654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0DF6E1-EE6A-4399-BFFD-2E20E29726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Le ribosome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76DDBD4-EAA5-41C0-80DF-CB0D841442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Assure la traduction, plusieurs en simultanés, une petite et une grande sous unités</a:t>
            </a:r>
          </a:p>
          <a:p>
            <a:r>
              <a:rPr lang="fr-FR" dirty="0"/>
              <a:t>La grosse sous unité: 60s (eucaryotes) / 50s ( procaryotes)-&gt; forme la protéine</a:t>
            </a:r>
          </a:p>
          <a:p>
            <a:r>
              <a:rPr lang="fr-FR" dirty="0"/>
              <a:t>La petite sous unité : 40s (eucaryotes) / 30s (procaryotes)-&gt; assure la correspondance codon-anticodon, lit l’information.</a:t>
            </a:r>
          </a:p>
          <a:p>
            <a:r>
              <a:rPr lang="fr-FR" dirty="0"/>
              <a:t>3 sites sur la grande sous unité:</a:t>
            </a:r>
          </a:p>
          <a:p>
            <a:r>
              <a:rPr lang="fr-FR" dirty="0"/>
              <a:t>A:fixation de l’</a:t>
            </a:r>
            <a:r>
              <a:rPr lang="fr-FR" dirty="0" err="1"/>
              <a:t>ARNt</a:t>
            </a:r>
            <a:endParaRPr lang="fr-FR" dirty="0"/>
          </a:p>
          <a:p>
            <a:r>
              <a:rPr lang="fr-FR" dirty="0"/>
              <a:t>P:formation de la liaison peptidique</a:t>
            </a:r>
          </a:p>
          <a:p>
            <a:r>
              <a:rPr lang="fr-FR" dirty="0"/>
              <a:t>E: détachement de l’AA</a:t>
            </a:r>
          </a:p>
          <a:p>
            <a:endParaRPr lang="fr-FR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CA43D43C-7E8D-4FEC-A7F4-57DE40B8E9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44393" y="2979626"/>
            <a:ext cx="3647607" cy="3878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77509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C4C950-EDBC-4221-A16F-90541DD1F1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Initiation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7944332-42A8-4C7E-BC62-2D30D5E9BB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dirty="0">
                <a:effectLst/>
              </a:rPr>
              <a:t>Fixation de l’</a:t>
            </a:r>
            <a:r>
              <a:rPr lang="fr-FR" dirty="0" err="1">
                <a:effectLst/>
              </a:rPr>
              <a:t>ARNt</a:t>
            </a:r>
            <a:r>
              <a:rPr lang="fr-FR" dirty="0">
                <a:effectLst/>
              </a:rPr>
              <a:t> initiateur/complexe de </a:t>
            </a:r>
            <a:r>
              <a:rPr lang="fr-FR" dirty="0" err="1">
                <a:effectLst/>
              </a:rPr>
              <a:t>préinitiation</a:t>
            </a:r>
            <a:r>
              <a:rPr lang="fr-FR" dirty="0">
                <a:effectLst/>
              </a:rPr>
              <a:t> (méthionine) sur le codon AUG (procaryote) et sur la coiffe (eucaryote) . Utilisation de </a:t>
            </a:r>
            <a:r>
              <a:rPr lang="fr-FR" dirty="0">
                <a:effectLst/>
                <a:highlight>
                  <a:srgbClr val="FFFF00"/>
                </a:highlight>
              </a:rPr>
              <a:t>GTP</a:t>
            </a:r>
          </a:p>
          <a:p>
            <a:r>
              <a:rPr lang="fr-FR" dirty="0"/>
              <a:t>Fixation grosse sous unité</a:t>
            </a:r>
          </a:p>
          <a:p>
            <a:r>
              <a:rPr lang="fr-FR" dirty="0"/>
              <a:t>Elongation</a:t>
            </a:r>
          </a:p>
          <a:p>
            <a:r>
              <a:rPr lang="fr-FR" dirty="0"/>
              <a:t>Terminaison</a:t>
            </a:r>
          </a:p>
          <a:p>
            <a:r>
              <a:rPr lang="fr-FR" dirty="0"/>
              <a:t>Adressage </a:t>
            </a:r>
            <a:r>
              <a:rPr lang="fr-FR" dirty="0" err="1"/>
              <a:t>co</a:t>
            </a:r>
            <a:r>
              <a:rPr lang="fr-FR" dirty="0"/>
              <a:t>-traductionnel ou post traductionnel</a:t>
            </a:r>
          </a:p>
          <a:p>
            <a:r>
              <a:rPr lang="fr-FR" dirty="0"/>
              <a:t>La traduction s’achève sur le REG</a:t>
            </a:r>
          </a:p>
          <a:p>
            <a:r>
              <a:rPr lang="fr-FR" dirty="0"/>
              <a:t>La pro insuline est adressé au REG (</a:t>
            </a:r>
            <a:r>
              <a:rPr lang="fr-FR" dirty="0" err="1"/>
              <a:t>co</a:t>
            </a:r>
            <a:r>
              <a:rPr lang="fr-FR" dirty="0"/>
              <a:t>-traductionnel) par le peptide SRP</a:t>
            </a:r>
          </a:p>
          <a:p>
            <a:r>
              <a:rPr lang="fr-FR" dirty="0"/>
              <a:t>Puis envoyé au golgi (</a:t>
            </a:r>
            <a:r>
              <a:rPr lang="fr-FR" dirty="0" err="1"/>
              <a:t>co</a:t>
            </a:r>
            <a:r>
              <a:rPr lang="fr-FR" dirty="0"/>
              <a:t> traductionnel), exocytose (post traductionnel), maturation dans vésicules.</a:t>
            </a:r>
          </a:p>
        </p:txBody>
      </p:sp>
    </p:spTree>
    <p:extLst>
      <p:ext uri="{BB962C8B-B14F-4D97-AF65-F5344CB8AC3E}">
        <p14:creationId xmlns:p14="http://schemas.microsoft.com/office/powerpoint/2010/main" val="35245618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6286EA-1405-4191-AD41-26C42BEC84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dirty="0"/>
              <a:t>QCM 1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D5AF4C1-8D6F-405F-B126-114CB5D5B0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1) A propos de la traduction</a:t>
            </a:r>
          </a:p>
          <a:p>
            <a:r>
              <a:rPr lang="fr-FR" dirty="0"/>
              <a:t>A) La traduction est le passage de l’</a:t>
            </a:r>
            <a:r>
              <a:rPr lang="fr-FR" dirty="0" err="1"/>
              <a:t>ARNt</a:t>
            </a:r>
            <a:r>
              <a:rPr lang="fr-FR" dirty="0"/>
              <a:t> à la protéine</a:t>
            </a:r>
          </a:p>
          <a:p>
            <a:r>
              <a:rPr lang="fr-FR" dirty="0"/>
              <a:t>B) La traduction est assurée par le spliceosome.</a:t>
            </a:r>
          </a:p>
          <a:p>
            <a:r>
              <a:rPr lang="fr-FR" dirty="0"/>
              <a:t>C) L’ARNr 28S s’occupe de former les liaisons peptidiques.</a:t>
            </a:r>
          </a:p>
          <a:p>
            <a:r>
              <a:rPr lang="fr-FR" dirty="0"/>
              <a:t>D) L’ARNr 28S possède une activité peptidyl transférase.</a:t>
            </a:r>
          </a:p>
        </p:txBody>
      </p:sp>
    </p:spTree>
    <p:extLst>
      <p:ext uri="{BB962C8B-B14F-4D97-AF65-F5344CB8AC3E}">
        <p14:creationId xmlns:p14="http://schemas.microsoft.com/office/powerpoint/2010/main" val="24300414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55F47C-380A-49B6-A708-E74B2072FF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QCM 1 correction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FF9C1A1-3DC6-42A5-9982-9A2B50B808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1) A propos de la traduction</a:t>
            </a:r>
          </a:p>
          <a:p>
            <a:r>
              <a:rPr lang="fr-FR" dirty="0"/>
              <a:t>A) La traduction est le passage de l’</a:t>
            </a:r>
            <a:r>
              <a:rPr lang="fr-FR" dirty="0" err="1"/>
              <a:t>ARNt</a:t>
            </a:r>
            <a:r>
              <a:rPr lang="fr-FR" dirty="0"/>
              <a:t> à la protéine. </a:t>
            </a:r>
            <a:r>
              <a:rPr lang="fr-FR" dirty="0">
                <a:solidFill>
                  <a:srgbClr val="FF0000"/>
                </a:solidFill>
              </a:rPr>
              <a:t>Faux, ARNm</a:t>
            </a:r>
          </a:p>
          <a:p>
            <a:r>
              <a:rPr lang="fr-FR" dirty="0"/>
              <a:t>B) La traduction est assurée par le spliceosome. </a:t>
            </a:r>
            <a:r>
              <a:rPr lang="fr-FR" dirty="0">
                <a:solidFill>
                  <a:srgbClr val="FF0000"/>
                </a:solidFill>
              </a:rPr>
              <a:t>Faux, par le ribosome, le spliceosome s’occupe de l’épissage (de l’ARNm)</a:t>
            </a:r>
          </a:p>
          <a:p>
            <a:r>
              <a:rPr lang="fr-FR" dirty="0"/>
              <a:t>C) L’ARNr 28S s’occupe de former les liaisons peptidiques. </a:t>
            </a:r>
            <a:r>
              <a:rPr lang="fr-FR" dirty="0">
                <a:solidFill>
                  <a:srgbClr val="92D050"/>
                </a:solidFill>
              </a:rPr>
              <a:t>Vrai</a:t>
            </a:r>
          </a:p>
          <a:p>
            <a:r>
              <a:rPr lang="fr-FR" dirty="0"/>
              <a:t>D) L’ARNr 28S possède une activité peptidyl transférase. </a:t>
            </a:r>
            <a:r>
              <a:rPr lang="fr-FR" dirty="0">
                <a:solidFill>
                  <a:srgbClr val="92D050"/>
                </a:solidFill>
              </a:rPr>
              <a:t>Vrai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953235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59AC71-AC14-4201-930A-052E3FB48B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QCM 2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0EB5562-CC3E-4410-9E3A-861726AE44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2) A propos de la traduction de l’</a:t>
            </a:r>
            <a:r>
              <a:rPr lang="fr-FR" dirty="0" err="1"/>
              <a:t>ADNm</a:t>
            </a:r>
            <a:endParaRPr lang="fr-FR" dirty="0"/>
          </a:p>
          <a:p>
            <a:r>
              <a:rPr lang="fr-FR" dirty="0"/>
              <a:t>A) Le ribosome possède une petite et une grosse sous unité</a:t>
            </a:r>
          </a:p>
          <a:p>
            <a:r>
              <a:rPr lang="fr-FR" dirty="0"/>
              <a:t>B) L’AA se fixe sur la tige de l’</a:t>
            </a:r>
            <a:r>
              <a:rPr lang="fr-FR" dirty="0" err="1"/>
              <a:t>ARNt</a:t>
            </a:r>
            <a:endParaRPr lang="fr-FR" dirty="0"/>
          </a:p>
          <a:p>
            <a:r>
              <a:rPr lang="fr-FR" dirty="0"/>
              <a:t>C) Un </a:t>
            </a:r>
            <a:r>
              <a:rPr lang="fr-FR" dirty="0" err="1"/>
              <a:t>ARNt</a:t>
            </a:r>
            <a:r>
              <a:rPr lang="fr-FR" dirty="0"/>
              <a:t> est spécifique d’un des 20 AA</a:t>
            </a:r>
          </a:p>
          <a:p>
            <a:r>
              <a:rPr lang="fr-FR" dirty="0"/>
              <a:t>D) Il existe plusieurs </a:t>
            </a:r>
            <a:r>
              <a:rPr lang="fr-FR" dirty="0" err="1"/>
              <a:t>ARNt</a:t>
            </a:r>
            <a:r>
              <a:rPr lang="fr-FR" dirty="0"/>
              <a:t> pour un même AA</a:t>
            </a:r>
          </a:p>
        </p:txBody>
      </p:sp>
    </p:spTree>
    <p:extLst>
      <p:ext uri="{BB962C8B-B14F-4D97-AF65-F5344CB8AC3E}">
        <p14:creationId xmlns:p14="http://schemas.microsoft.com/office/powerpoint/2010/main" val="29580955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0AC556-36D6-4655-991B-A7A2354777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QCM 2 correction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0EF267D-1544-4BEA-9163-DA953725E8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2) A propos de la traduction de l’</a:t>
            </a:r>
            <a:r>
              <a:rPr lang="fr-FR" dirty="0" err="1"/>
              <a:t>ADNm</a:t>
            </a:r>
            <a:r>
              <a:rPr lang="fr-FR" dirty="0"/>
              <a:t> </a:t>
            </a:r>
            <a:r>
              <a:rPr lang="fr-FR" dirty="0">
                <a:solidFill>
                  <a:srgbClr val="FF0000"/>
                </a:solidFill>
              </a:rPr>
              <a:t>Faux , ARNm piège énoncé</a:t>
            </a:r>
          </a:p>
          <a:p>
            <a:r>
              <a:rPr lang="fr-FR" dirty="0"/>
              <a:t>A) Le ribosome possède une petite et une grosse sous unité</a:t>
            </a:r>
          </a:p>
          <a:p>
            <a:r>
              <a:rPr lang="fr-FR" dirty="0"/>
              <a:t>B) L’AA se fixe sur la tige de l’</a:t>
            </a:r>
            <a:r>
              <a:rPr lang="fr-FR" dirty="0" err="1"/>
              <a:t>ARNt</a:t>
            </a:r>
            <a:endParaRPr lang="fr-FR" dirty="0"/>
          </a:p>
          <a:p>
            <a:r>
              <a:rPr lang="fr-FR" dirty="0"/>
              <a:t>C) Un </a:t>
            </a:r>
            <a:r>
              <a:rPr lang="fr-FR" dirty="0" err="1"/>
              <a:t>ARNt</a:t>
            </a:r>
            <a:r>
              <a:rPr lang="fr-FR" dirty="0"/>
              <a:t> est spécifique d’un des 20 AA</a:t>
            </a:r>
          </a:p>
          <a:p>
            <a:r>
              <a:rPr lang="fr-FR" dirty="0"/>
              <a:t>D) Il existe plusieurs </a:t>
            </a:r>
            <a:r>
              <a:rPr lang="fr-FR" dirty="0" err="1"/>
              <a:t>ARNt</a:t>
            </a:r>
            <a:r>
              <a:rPr lang="fr-FR" dirty="0"/>
              <a:t> pour un même AA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5605485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doise">
  <a:themeElements>
    <a:clrScheme name="Slate">
      <a:dk1>
        <a:sysClr val="windowText" lastClr="000000"/>
      </a:dk1>
      <a:lt1>
        <a:sysClr val="window" lastClr="FFFFFF"/>
      </a:lt1>
      <a:dk2>
        <a:srgbClr val="212123"/>
      </a:dk2>
      <a:lt2>
        <a:srgbClr val="DADADA"/>
      </a:lt2>
      <a:accent1>
        <a:srgbClr val="3EC26C"/>
      </a:accent1>
      <a:accent2>
        <a:srgbClr val="B3D463"/>
      </a:accent2>
      <a:accent3>
        <a:srgbClr val="3BBC9D"/>
      </a:accent3>
      <a:accent4>
        <a:srgbClr val="97AF75"/>
      </a:accent4>
      <a:accent5>
        <a:srgbClr val="6BA841"/>
      </a:accent5>
      <a:accent6>
        <a:srgbClr val="79AE90"/>
      </a:accent6>
      <a:hlink>
        <a:srgbClr val="85E4A6"/>
      </a:hlink>
      <a:folHlink>
        <a:srgbClr val="BDF3D0"/>
      </a:folHlink>
    </a:clrScheme>
    <a:fontScheme name="Slate">
      <a:maj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ate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" id="{C3F70B94-7CE9-428E-ADC1-3269CC2C3385}" vid="{43372978-11FE-4814-AC26-BC300187D8C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TM04033929[[fn=Ardoise]]</Template>
  <TotalTime>0</TotalTime>
  <Words>918</Words>
  <Application>Microsoft Office PowerPoint</Application>
  <PresentationFormat>Grand écran</PresentationFormat>
  <Paragraphs>106</Paragraphs>
  <Slides>16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19" baseType="lpstr">
      <vt:lpstr>Calisto MT</vt:lpstr>
      <vt:lpstr>Wingdings 2</vt:lpstr>
      <vt:lpstr>Ardoise</vt:lpstr>
      <vt:lpstr>Biologie moléculaire : La Traduction.</vt:lpstr>
      <vt:lpstr>Introduction</vt:lpstr>
      <vt:lpstr>Le code génétique</vt:lpstr>
      <vt:lpstr>Les caractéristiques du code génétique</vt:lpstr>
      <vt:lpstr>Le cadre de lecture</vt:lpstr>
      <vt:lpstr>L’effet des mutations</vt:lpstr>
      <vt:lpstr>Les différentes mutations</vt:lpstr>
      <vt:lpstr>Les différents ARNs</vt:lpstr>
      <vt:lpstr>Les différents ARNs</vt:lpstr>
      <vt:lpstr>Wooble</vt:lpstr>
      <vt:lpstr>Le ribosome</vt:lpstr>
      <vt:lpstr>Initiation</vt:lpstr>
      <vt:lpstr>QCM 1</vt:lpstr>
      <vt:lpstr>QCM 1 correction</vt:lpstr>
      <vt:lpstr>QCM 2</vt:lpstr>
      <vt:lpstr>QCM 2 correction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Biologie moléculaire : La Traduction.</dc:title>
  <dc:creator>Audrey</dc:creator>
  <cp:lastModifiedBy>Audrey Bloise</cp:lastModifiedBy>
  <cp:revision>16</cp:revision>
  <dcterms:created xsi:type="dcterms:W3CDTF">2020-08-14T14:41:03Z</dcterms:created>
  <dcterms:modified xsi:type="dcterms:W3CDTF">2020-08-15T07:40:13Z</dcterms:modified>
</cp:coreProperties>
</file>