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aveSubsetFonts="1" autoCompressPictures="0">
  <p:sldMasterIdLst>
    <p:sldMasterId id="2147483801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9" r:id="rId4"/>
    <p:sldId id="260" r:id="rId5"/>
    <p:sldId id="265" r:id="rId6"/>
    <p:sldId id="261" r:id="rId7"/>
    <p:sldId id="264" r:id="rId8"/>
    <p:sldId id="263" r:id="rId9"/>
    <p:sldId id="262" r:id="rId10"/>
    <p:sldId id="266" r:id="rId11"/>
    <p:sldId id="267" r:id="rId12"/>
    <p:sldId id="278" r:id="rId13"/>
    <p:sldId id="268" r:id="rId14"/>
    <p:sldId id="269" r:id="rId15"/>
    <p:sldId id="270" r:id="rId16"/>
    <p:sldId id="272" r:id="rId17"/>
    <p:sldId id="274" r:id="rId18"/>
    <p:sldId id="279" r:id="rId19"/>
    <p:sldId id="275" r:id="rId20"/>
    <p:sldId id="273" r:id="rId21"/>
    <p:sldId id="271" r:id="rId22"/>
    <p:sldId id="276" r:id="rId23"/>
    <p:sldId id="277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/>
    <p:restoredTop sz="92789"/>
  </p:normalViewPr>
  <p:slideViewPr>
    <p:cSldViewPr snapToGrid="0">
      <p:cViewPr>
        <p:scale>
          <a:sx n="172" d="100"/>
          <a:sy n="172" d="100"/>
        </p:scale>
        <p:origin x="144" y="-9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B41B2B76-605D-58E8-11F9-3FFA19C878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/>
              <a:t>Camhydroxyle - Tutorat Niçois - Le tutorat est gratuit. Toute vente ou reproduction est interdite. 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831573B-2859-C498-9E8C-56AFA689CC2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1327D-1484-294E-9C4F-0A8B279E8EA3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C5EA67-E4EB-5A3F-4D0D-8CCD4F5A185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4FB80EF-C2FF-0D12-4A49-1259A0F13C8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F84FB-E275-CD40-9DB4-6542ADB522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2405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9.13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24575,'0'0'0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2.10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24575,'77'0'0,"-21"0"0,10 0 0,-7 0-984,-16 0 0,21 0 0,30 0 0,-38 0 492,-1 0 0,-3 0-492,-13 0 0,25 4 77,-23 0 1890,7 3 0,-8 0 0,2 0 0,-11 0 0,3 0 0,-9-1 0,0 0-69,-3 0-914,-5 0 0,-3-1 0,-6-2 0,2 0 0,-3-1 0,3-2 0,-1 2 0,3-2 0,2 0 0,7 0 0,0 0 0,8 0 0,1 0 0,4 0 0,0 0 0,0 0 0,0 0 0,0 0 0,0 0 0,-4 3 0,3 1 0,-3 2 0,0 1 0,3 0 0,-7-4 0,0 3 0,-2-3 0,-6 3 0,0 0 0,-2-3 0,-5-1 0,3 1 0,-4-3 0,-2 2 0,2-2 0,-1 3 0,-1-3 0,3 4 0,1-1 0,6 0 0,6 1 0,1-3 0,4 2 0,1-3 0,4 3 0,0-2 0,0 2 0,-4-1 0,3-1 0,-3 2 0,0 0 0,-1 0 0,-4 1 0,0 1 0,-4-2 0,0 1 0,-4 1 0,1-2 0,-1 0 0,0 3 0,4-3 0,-3 0 0,3 3 0,-4-6 0,4 6 0,-3-6 0,3 3 0,-4-3 0,-3 2 0,3-1 0,-3 1 0,0-2 0,3 0 0,-3 0 0,0 0 0,3 0 0,-3 0 0,0 0 0,3 0 0,-3 0 0,0 0 0,3 0 0,-6 3 0,5-3 0,-4 2 0,1 1 0,1-3 0,-3 3 0,5-1 0,-4-1 0,1 4 0,1-5 0,-3 5 0,2-4 0,-2 1 0,-1 0 0,1-1 0,2 1 0,-1 1 0,4-3 0,-2 2 0,1-2 0,1 0 0,-2 3 0,4-2 0,-4 1 0,2 1 0,-1-3 0,2 3 0,0-1 0,0-1 0,5 7 0,-3-7 0,0 6 0,-3-6 0,-5 3 0,0-3 0,-1 1 0,-2 0 0,2-1 0,-1 3 0,1-3 0,0 1 0,3-2 0,1 2 0,7-1 0,1 1 0,3-2 0,0 3 0,0-2 0,0 2 0,0-1 0,-3-1 0,-1 4 0,-1-4 0,-4 4 0,4-2 0,-9 0 0,2 2 0,-2-4 0,-3 3 0,1-3 0,0 1 0,1-2 0,2 0 0,27 5 0,-15-1 0,25 2 0,-24 0 0,-4-6 0,0 3 0,-4 0 0,0-3 0,-2 3 0,-4-3 0,-4 0 0,2 0 0,0 0 0,1-2 0,0-1 0,-3 1 0,3 0 0,5 2 0,-4 0 0,5 0 0,-5 0 0,-3 0 0,1 0 0,-1 0 0,2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4.72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2.54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24575,'41'0'0,"0"0"0,-16 0 0,1 0 0,7 0 0,-3 0 0,4 0 0,0 0 0,0 0 0,-4 0 0,3 3 0,-7 1 0,3-1 0,-4 0 0,0 0 0,1-2 0,-1 4 0,0-4 0,-4 4 0,4-4 0,-7 4 0,2-4 0,-2 4 0,-1-2 0,0 3 0,0-1 0,4-1 0,-3 1 0,3-2 0,-4 3 0,4-3 0,-6 2 0,5-2 0,-6 0 0,4-1 0,-4 1 0,-1-3 0,-2 3 0,-1-1 0,1-1 0,-1 3 0,1-3 0,2 4 0,-1-5 0,1 5 0,-2-4 0,2 1 0,-2-2 0,3 0 0,-1 3 0,2-3 0,-1 3 0,2-3 0,-1 0 0,2 0 0,8 3 0,-6-3 0,6 3 0,-8-3 0,0 0 0,1 2 0,-4-1 0,2 1 0,2 1 0,0-2 0,3 2 0,0-3 0,-3 0 0,3 0 0,-1 0 0,-2 0 0,3 0 0,0 0 0,-6 0 0,5 0 0,-6 0 0,4 0 0,-1 0 0,0 0 0,0 0 0,4 0 0,-3 0 0,3 0 0,-4 0 0,0 0 0,1 0 0,-1 2 0,4-1 0,-3 1 0,3-2 0,-4 3 0,0-2 0,4 1 0,-3 1 0,3-3 0,-4 3 0,0 0 0,-3-3 0,3 5 0,-3-4 0,0 2 0,3-1 0,-3-1 0,3 4 0,1-5 0,-1 6 0,0-6 0,1 5 0,2-4 0,-2 2 0,3-1 0,0 1 0,0 1 0,5 1 0,3-4 0,-3 5 0,7-6 0,-7 6 0,3-5 0,-4 1 0,15-2 0,-15 3 0,15-3 0,-19 3 0,4-3 0,0 0 0,1 0 0,-1 0 0,0 3 0,-4-2 0,4 1 0,-7-2 0,6 0 0,-6 0 0,6 0 0,-2 3 0,-1-2 0,4 2 0,-7-3 0,6 0 0,-6 0 0,6 0 0,-2 0 0,3 0 0,0 0 0,0 0 0,0 0 0,0 0 0,8 0 0,-9 0 0,8 0 0,-11 0 0,4 0 0,0 2 0,1-1 0,-1 2 0,0 0 0,0-3 0,0 3 0,0-3 0,0 0 0,0 0 0,0 0 0,-3 0 0,2 0 0,-2 0 0,-1 0 0,4 0 0,-7 0 0,2 0 0,-2 0 0,-4 0 0,2 0 0,-1 0 0,5 0 0,-1 0 0,1 0 0,1 0 0,-3 0 0,3 0 0,-4 0 0,0 0 0,1 0 0,-4 0 0,1 0 0,-3 0 0,-2 0 0,-1 0 0,-2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8.02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0 244 24575,'55'0'0,"2"0"0,-7 0 0,45 0 0,-19 0 0,-23 0 0,-2 0 0,6 0 0,1 0 0,-12 0 0,-1 0 0,-6 0 0,-13 0 0,-5 0 0,-10 0 0,2 0 0,-7 0 0,5 0 0,-1 0 0,5 3 0,11-3 0,-10 3 0,7-3 0,-12 2 0,-3-1 0,1 1 0,0 0 0,-1-1 0,5 1 0,-5-2 0,22 0 0,-8 0 0,15 0 0,-12 0 0,0 0 0,0 0 0,-3 0 0,-2 0 0,-5 0 0,-2 0 0,-2 0 0,-3 0 0,1 0 0,0 0 0,6 0 0,1-3 0,33 0 0,-21-4 0,28 4 0,-30-3 0,3 3 0,0-4 0,-7 4 0,3-3 0,-11 5 0,0-1 0,-6 2 0,1 0 0,-2-4 0,3 1 0,-1-3 0,1 3 0,10-2 0,22 1 0,-3-3 0,14 4 0,-23 0 0,-5 0 0,-4 2 0,-7-1 0,-3 2 0,-4 0 0,2 0 0,-1-4 0,3-1 0,-4-5 0,7 0 0,-5 2 0,6 0 0,-7 3 0,2 2 0,-2-3 0,-1 5 0,4-6 0,-3 4 0,4-2 0,-1 0 0,-3 2 0,3-4 0,-5 6 0,3-5 0,-2-2 0,-2 1 0,2-3 0,0 5 0,-2 0 0,6 0 0,-3 0 0,1 3 0,3-3 0,-4 4 0,2-1 0,1 0 0,-5 2 0,7-5 0,-5 5 0,2-5 0,2 2 0,-6 1 0,6 0 0,-3 2 0,-30 12 0,19-9 0,-27 9 0,24-12 0,0 0 0,7 16 0,-3-10 0,5 12 0,-4-12 0,0-1 0,12 4 0,-7-6 0,12 1 0,-9-4 0,5 0 0,-1 0 0,1 0 0,-2 0 0,-4 0 0,3 0 0,-2 0 0,2-4 0,-3-3 0,-1 2 0,2-1 0,1 6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8.54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3.54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5.41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7.28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8.60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47.80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19 24575,'50'0'0,"-13"0"0,-1 0 0,2 0 0,-1 0 0,4 0 0,-8 0 0,-7 0 0,3 0 0,-4 0 0,0 0 0,0 0 0,0 0 0,4 0 0,-3 0 0,3-2 0,-4 1 0,1-2 0,-1 3 0,0 0 0,0 0 0,0 0 0,0 0 0,0-3 0,0 2 0,0-1 0,-3-1 0,-1 2 0,-4-1 0,0 2 0,0 0 0,-2 0 0,-2 0 0,-2 0 0,-1 0 0,4 0 0,-3 0 0,5 0 0,-1 0 0,5 0 0,-2 0 0,7 0 0,-7 0 0,6 0 0,-6 0 0,3 0 0,-4 0 0,0 0 0,1 0 0,-1 0 0,0 0 0,0 0 0,1 2 0,-1 2 0,0 1 0,0 1 0,1-3 0,-1 2 0,0-1 0,4-1 0,-3-1 0,6 1 0,-6-2 0,7 2 0,-4-3 0,4 0 0,0 0 0,4 3 0,-3-3 0,22 6 0,-14-5 0,11 5 0,-16-5 0,-4 4 0,-3-2 0,2 1 0,-6 1 0,7-4 0,-7 4 0,6-5 0,-2 6 0,3-6 0,0 6 0,0-5 0,0 4 0,0-4 0,-3 4 0,-2-4 0,-2 4 0,-1-4 0,-3 3 0,0-3 0,-1 1 0,-2 1 0,3-3 0,-4 5 0,4-4 0,0 3 0,0-3 0,3 4 0,-6-4 0,13 4 0,-8-4 0,9 4 0,-7-5 0,2 3 0,-1-3 0,5 3 0,-6-3 0,3 3 0,-4 0 0,4-3 0,-3 3 0,2-1 0,1-1 0,-3 2 0,7-3 0,-4 0 0,4 0 0,0 0 0,0 0 0,1 0 0,-5 0 0,3 0 0,-5 0 0,1 2 0,-2-1 0,-4 1 0,2 1 0,-4-2 0,1 1 0,-2-2 0,-1 0 0,0 3 0,1-3 0,4 2 0,0-2 0,1 0 0,0 0 0,-5 3 0,6-3 0,-6 3 0,3-1 0,-4-1 0,-2 1 0,2 0 0,-1 1 0,-1-1 0,3 3 0,-4-3 0,3 1 0,-1-1 0,1 0 0,1 0 0,15 6 0,-10-3 0,10 1 0,-15-4 0,-3-2 0,1 0 0,1 0 0,2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9.13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24575,'0'0'0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2.10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24575,'77'0'0,"-21"0"0,10 0 0,-7 0-984,-16 0 0,21 0 0,30 0 0,-38 0 492,-1 0 0,-3 0-492,-13 0 0,25 4 77,-23 0 1890,7 3 0,-8 0 0,2 0 0,-11 0 0,3 0 0,-9-1 0,0 0-69,-3 0-914,-5 0 0,-3-1 0,-6-2 0,2 0 0,-3-1 0,3-2 0,-1 2 0,3-2 0,2 0 0,7 0 0,0 0 0,8 0 0,1 0 0,4 0 0,0 0 0,0 0 0,0 0 0,0 0 0,0 0 0,-4 3 0,3 1 0,-3 2 0,0 1 0,3 0 0,-7-4 0,0 3 0,-2-3 0,-6 3 0,0 0 0,-2-3 0,-5-1 0,3 1 0,-4-3 0,-2 2 0,2-2 0,-1 3 0,-1-3 0,3 4 0,1-1 0,6 0 0,6 1 0,1-3 0,4 2 0,1-3 0,4 3 0,0-2 0,0 2 0,-4-1 0,3-1 0,-3 2 0,0 0 0,-1 0 0,-4 1 0,0 1 0,-4-2 0,0 1 0,-4 1 0,1-2 0,-1 0 0,0 3 0,4-3 0,-3 0 0,3 3 0,-4-6 0,4 6 0,-3-6 0,3 3 0,-4-3 0,-3 2 0,3-1 0,-3 1 0,0-2 0,3 0 0,-3 0 0,0 0 0,3 0 0,-3 0 0,0 0 0,3 0 0,-3 0 0,0 0 0,3 0 0,-6 3 0,5-3 0,-4 2 0,1 1 0,1-3 0,-3 3 0,5-1 0,-4-1 0,1 4 0,1-5 0,-3 5 0,2-4 0,-2 1 0,-1 0 0,1-1 0,2 1 0,-1 1 0,4-3 0,-2 2 0,1-2 0,1 0 0,-2 3 0,4-2 0,-4 1 0,2 1 0,-1-3 0,2 3 0,0-1 0,0-1 0,5 7 0,-3-7 0,0 6 0,-3-6 0,-5 3 0,0-3 0,-1 1 0,-2 0 0,2-1 0,-1 3 0,1-3 0,0 1 0,3-2 0,1 2 0,7-1 0,1 1 0,3-2 0,0 3 0,0-2 0,0 2 0,0-1 0,-3-1 0,-1 4 0,-1-4 0,-4 4 0,4-2 0,-9 0 0,2 2 0,-2-4 0,-3 3 0,1-3 0,0 1 0,1-2 0,2 0 0,27 5 0,-15-1 0,25 2 0,-24 0 0,-4-6 0,0 3 0,-4 0 0,0-3 0,-2 3 0,-4-3 0,-4 0 0,2 0 0,0 0 0,1-2 0,0-1 0,-3 1 0,3 0 0,5 2 0,-4 0 0,5 0 0,-5 0 0,-3 0 0,1 0 0,-1 0 0,2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4.72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2.54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24575,'41'0'0,"0"0"0,-16 0 0,1 0 0,7 0 0,-3 0 0,4 0 0,0 0 0,0 0 0,-4 0 0,3 3 0,-7 1 0,3-1 0,-4 0 0,0 0 0,1-2 0,-1 4 0,0-4 0,-4 4 0,4-4 0,-7 4 0,2-4 0,-2 4 0,-1-2 0,0 3 0,0-1 0,4-1 0,-3 1 0,3-2 0,-4 3 0,4-3 0,-6 2 0,5-2 0,-6 0 0,4-1 0,-4 1 0,-1-3 0,-2 3 0,-1-1 0,1-1 0,-1 3 0,1-3 0,2 4 0,-1-5 0,1 5 0,-2-4 0,2 1 0,-2-2 0,3 0 0,-1 3 0,2-3 0,-1 3 0,2-3 0,-1 0 0,2 0 0,8 3 0,-6-3 0,6 3 0,-8-3 0,0 0 0,1 2 0,-4-1 0,2 1 0,2 1 0,0-2 0,3 2 0,0-3 0,-3 0 0,3 0 0,-1 0 0,-2 0 0,3 0 0,0 0 0,-6 0 0,5 0 0,-6 0 0,4 0 0,-1 0 0,0 0 0,0 0 0,4 0 0,-3 0 0,3 0 0,-4 0 0,0 0 0,1 0 0,-1 2 0,4-1 0,-3 1 0,3-2 0,-4 3 0,0-2 0,4 1 0,-3 1 0,3-3 0,-4 3 0,0 0 0,-3-3 0,3 5 0,-3-4 0,0 2 0,3-1 0,-3-1 0,3 4 0,1-5 0,-1 6 0,0-6 0,1 5 0,2-4 0,-2 2 0,3-1 0,0 1 0,0 1 0,5 1 0,3-4 0,-3 5 0,7-6 0,-7 6 0,3-5 0,-4 1 0,15-2 0,-15 3 0,15-3 0,-19 3 0,4-3 0,0 0 0,1 0 0,-1 0 0,0 3 0,-4-2 0,4 1 0,-7-2 0,6 0 0,-6 0 0,6 0 0,-2 3 0,-1-2 0,4 2 0,-7-3 0,6 0 0,-6 0 0,6 0 0,-2 0 0,3 0 0,0 0 0,0 0 0,0 0 0,0 0 0,8 0 0,-9 0 0,8 0 0,-11 0 0,4 0 0,0 2 0,1-1 0,-1 2 0,0 0 0,0-3 0,0 3 0,0-3 0,0 0 0,0 0 0,0 0 0,-3 0 0,2 0 0,-2 0 0,-1 0 0,4 0 0,-7 0 0,2 0 0,-2 0 0,-4 0 0,2 0 0,-1 0 0,5 0 0,-1 0 0,1 0 0,1 0 0,-3 0 0,3 0 0,-4 0 0,0 0 0,1 0 0,-4 0 0,1 0 0,-3 0 0,-2 0 0,-1 0 0,-2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8.02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0 244 24575,'55'0'0,"2"0"0,-7 0 0,45 0 0,-19 0 0,-23 0 0,-2 0 0,6 0 0,1 0 0,-12 0 0,-1 0 0,-6 0 0,-13 0 0,-5 0 0,-10 0 0,2 0 0,-7 0 0,5 0 0,-1 0 0,5 3 0,11-3 0,-10 3 0,7-3 0,-12 2 0,-3-1 0,1 1 0,0 0 0,-1-1 0,5 1 0,-5-2 0,22 0 0,-8 0 0,15 0 0,-12 0 0,0 0 0,0 0 0,-3 0 0,-2 0 0,-5 0 0,-2 0 0,-2 0 0,-3 0 0,1 0 0,0 0 0,6 0 0,1-3 0,33 0 0,-21-4 0,28 4 0,-30-3 0,3 3 0,0-4 0,-7 4 0,3-3 0,-11 5 0,0-1 0,-6 2 0,1 0 0,-2-4 0,3 1 0,-1-3 0,1 3 0,10-2 0,22 1 0,-3-3 0,14 4 0,-23 0 0,-5 0 0,-4 2 0,-7-1 0,-3 2 0,-4 0 0,2 0 0,-1-4 0,3-1 0,-4-5 0,7 0 0,-5 2 0,6 0 0,-7 3 0,2 2 0,-2-3 0,-1 5 0,4-6 0,-3 4 0,4-2 0,-1 0 0,-3 2 0,3-4 0,-5 6 0,3-5 0,-2-2 0,-2 1 0,2-3 0,0 5 0,-2 0 0,6 0 0,-3 0 0,1 3 0,3-3 0,-4 4 0,2-1 0,1 0 0,-5 2 0,7-5 0,-5 5 0,2-5 0,2 2 0,-6 1 0,6 0 0,-3 2 0,-30 12 0,19-9 0,-27 9 0,24-12 0,0 0 0,7 16 0,-3-10 0,5 12 0,-4-12 0,0-1 0,12 4 0,-7-6 0,12 1 0,-9-4 0,5 0 0,-1 0 0,1 0 0,-2 0 0,-4 0 0,3 0 0,-2 0 0,2-4 0,-3-3 0,-1 2 0,2-1 0,1 6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8.54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3.54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5.41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7.28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8.60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47.80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19 24575,'50'0'0,"-13"0"0,-1 0 0,2 0 0,-1 0 0,4 0 0,-8 0 0,-7 0 0,3 0 0,-4 0 0,0 0 0,0 0 0,0 0 0,4 0 0,-3 0 0,3-2 0,-4 1 0,1-2 0,-1 3 0,0 0 0,0 0 0,0 0 0,0 0 0,0-3 0,0 2 0,0-1 0,-3-1 0,-1 2 0,-4-1 0,0 2 0,0 0 0,-2 0 0,-2 0 0,-2 0 0,-1 0 0,4 0 0,-3 0 0,5 0 0,-1 0 0,5 0 0,-2 0 0,7 0 0,-7 0 0,6 0 0,-6 0 0,3 0 0,-4 0 0,0 0 0,1 0 0,-1 0 0,0 0 0,0 0 0,1 2 0,-1 2 0,0 1 0,0 1 0,1-3 0,-1 2 0,0-1 0,4-1 0,-3-1 0,6 1 0,-6-2 0,7 2 0,-4-3 0,4 0 0,0 0 0,4 3 0,-3-3 0,22 6 0,-14-5 0,11 5 0,-16-5 0,-4 4 0,-3-2 0,2 1 0,-6 1 0,7-4 0,-7 4 0,6-5 0,-2 6 0,3-6 0,0 6 0,0-5 0,0 4 0,0-4 0,-3 4 0,-2-4 0,-2 4 0,-1-4 0,-3 3 0,0-3 0,-1 1 0,-2 1 0,3-3 0,-4 5 0,4-4 0,0 3 0,0-3 0,3 4 0,-6-4 0,13 4 0,-8-4 0,9 4 0,-7-5 0,2 3 0,-1-3 0,5 3 0,-6-3 0,3 3 0,-4 0 0,4-3 0,-3 3 0,2-1 0,1-1 0,-3 2 0,7-3 0,-4 0 0,4 0 0,0 0 0,0 0 0,1 0 0,-5 0 0,3 0 0,-5 0 0,1 2 0,-2-1 0,-4 1 0,2 1 0,-4-2 0,1 1 0,-2-2 0,-1 0 0,0 3 0,1-3 0,4 2 0,0-2 0,1 0 0,0 0 0,-5 3 0,6-3 0,-6 3 0,3-1 0,-4-1 0,-2 1 0,2 0 0,-1 1 0,-1-1 0,3 3 0,-4-3 0,3 1 0,-1-1 0,1 0 0,1 0 0,15 6 0,-10-3 0,10 1 0,-15-4 0,-3-2 0,1 0 0,1 0 0,2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2T14:00:12.58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20 24575,'32'0'0,"1"0"0,-5 0 0,1 0 0,8 0 0,-4 0 0,-3 0 0,15-6 0,-28 4 0,12-4 0,-23 6 0,-1-2 0,0-1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5:37.59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24575,'0'52'0,"0"-2"0,0-6 0,3-5 0,2 9 0,2-7 0,-3 3 0,7 9 0,-9-26 0,9 9 0,-8-25 0,2-4 0,0 3 0,-1-3 0,1 0 0,0 2 0,-3-2 0,2 3 0,-1-1 0,0 1 0,1 0 0,-3-2 0,1 2 0,-2 0 0,0 1 0,0-1 0,0 0 0,0-3 0,0 4 0,0-2 0,0 1 0,0 0 0,0 0 0,0 0 0,0-1 0,0 1 0,0-1 0,0 1 0,0-1 0,0 1 0,2-1 0,0 0 0,3-2 0,0 2 0,-3-2 0,3 3 0,-3-1 0,3-2 0,-3 4 0,2-5 0,-1 5 0,0-4 0,-1 2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3T21:26:13.15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0 219 24575,'0'-40'0,"0"6"0,0-6 0,0 20 0,0-15 0,0 17 0,0 3 0,2 3 0,3 8 0,9 20 0,-5-7 0,5 13 0,-8-7 0,0 1 0,1 7 0,4 11 0,-3 1 0,3 3 0,0-1 0,1 2 0,0 0 0,3 0 0,-4-7 0,0-3 0,-2-9 0,-2 0 0,-1-9 0,-1-2 0,1-1 0,-1-2 0,0-1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9.13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24575,'0'0'0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2.10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24575,'77'0'0,"-21"0"0,10 0 0,-7 0-984,-16 0 0,21 0 0,30 0 0,-38 0 492,-1 0 0,-3 0-492,-13 0 0,25 4 77,-23 0 1890,7 3 0,-8 0 0,2 0 0,-11 0 0,3 0 0,-9-1 0,0 0-69,-3 0-914,-5 0 0,-3-1 0,-6-2 0,2 0 0,-3-1 0,3-2 0,-1 2 0,3-2 0,2 0 0,7 0 0,0 0 0,8 0 0,1 0 0,4 0 0,0 0 0,0 0 0,0 0 0,0 0 0,0 0 0,-4 3 0,3 1 0,-3 2 0,0 1 0,3 0 0,-7-4 0,0 3 0,-2-3 0,-6 3 0,0 0 0,-2-3 0,-5-1 0,3 1 0,-4-3 0,-2 2 0,2-2 0,-1 3 0,-1-3 0,3 4 0,1-1 0,6 0 0,6 1 0,1-3 0,4 2 0,1-3 0,4 3 0,0-2 0,0 2 0,-4-1 0,3-1 0,-3 2 0,0 0 0,-1 0 0,-4 1 0,0 1 0,-4-2 0,0 1 0,-4 1 0,1-2 0,-1 0 0,0 3 0,4-3 0,-3 0 0,3 3 0,-4-6 0,4 6 0,-3-6 0,3 3 0,-4-3 0,-3 2 0,3-1 0,-3 1 0,0-2 0,3 0 0,-3 0 0,0 0 0,3 0 0,-3 0 0,0 0 0,3 0 0,-3 0 0,0 0 0,3 0 0,-6 3 0,5-3 0,-4 2 0,1 1 0,1-3 0,-3 3 0,5-1 0,-4-1 0,1 4 0,1-5 0,-3 5 0,2-4 0,-2 1 0,-1 0 0,1-1 0,2 1 0,-1 1 0,4-3 0,-2 2 0,1-2 0,1 0 0,-2 3 0,4-2 0,-4 1 0,2 1 0,-1-3 0,2 3 0,0-1 0,0-1 0,5 7 0,-3-7 0,0 6 0,-3-6 0,-5 3 0,0-3 0,-1 1 0,-2 0 0,2-1 0,-1 3 0,1-3 0,0 1 0,3-2 0,1 2 0,7-1 0,1 1 0,3-2 0,0 3 0,0-2 0,0 2 0,0-1 0,-3-1 0,-1 4 0,-1-4 0,-4 4 0,4-2 0,-9 0 0,2 2 0,-2-4 0,-3 3 0,1-3 0,0 1 0,1-2 0,2 0 0,27 5 0,-15-1 0,25 2 0,-24 0 0,-4-6 0,0 3 0,-4 0 0,0-3 0,-2 3 0,-4-3 0,-4 0 0,2 0 0,0 0 0,1-2 0,0-1 0,-3 1 0,3 0 0,5 2 0,-4 0 0,5 0 0,-5 0 0,-3 0 0,1 0 0,-1 0 0,2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14.72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2.54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24575,'41'0'0,"0"0"0,-16 0 0,1 0 0,7 0 0,-3 0 0,4 0 0,0 0 0,0 0 0,-4 0 0,3 3 0,-7 1 0,3-1 0,-4 0 0,0 0 0,1-2 0,-1 4 0,0-4 0,-4 4 0,4-4 0,-7 4 0,2-4 0,-2 4 0,-1-2 0,0 3 0,0-1 0,4-1 0,-3 1 0,3-2 0,-4 3 0,4-3 0,-6 2 0,5-2 0,-6 0 0,4-1 0,-4 1 0,-1-3 0,-2 3 0,-1-1 0,1-1 0,-1 3 0,1-3 0,2 4 0,-1-5 0,1 5 0,-2-4 0,2 1 0,-2-2 0,3 0 0,-1 3 0,2-3 0,-1 3 0,2-3 0,-1 0 0,2 0 0,8 3 0,-6-3 0,6 3 0,-8-3 0,0 0 0,1 2 0,-4-1 0,2 1 0,2 1 0,0-2 0,3 2 0,0-3 0,-3 0 0,3 0 0,-1 0 0,-2 0 0,3 0 0,0 0 0,-6 0 0,5 0 0,-6 0 0,4 0 0,-1 0 0,0 0 0,0 0 0,4 0 0,-3 0 0,3 0 0,-4 0 0,0 0 0,1 0 0,-1 2 0,4-1 0,-3 1 0,3-2 0,-4 3 0,0-2 0,4 1 0,-3 1 0,3-3 0,-4 3 0,0 0 0,-3-3 0,3 5 0,-3-4 0,0 2 0,3-1 0,-3-1 0,3 4 0,1-5 0,-1 6 0,0-6 0,1 5 0,2-4 0,-2 2 0,3-1 0,0 1 0,0 1 0,5 1 0,3-4 0,-3 5 0,7-6 0,-7 6 0,3-5 0,-4 1 0,15-2 0,-15 3 0,15-3 0,-19 3 0,4-3 0,0 0 0,1 0 0,-1 0 0,0 3 0,-4-2 0,4 1 0,-7-2 0,6 0 0,-6 0 0,6 0 0,-2 3 0,-1-2 0,4 2 0,-7-3 0,6 0 0,-6 0 0,6 0 0,-2 0 0,3 0 0,0 0 0,0 0 0,0 0 0,0 0 0,8 0 0,-9 0 0,8 0 0,-11 0 0,4 0 0,0 2 0,1-1 0,-1 2 0,0 0 0,0-3 0,0 3 0,0-3 0,0 0 0,0 0 0,0 0 0,-3 0 0,2 0 0,-2 0 0,-1 0 0,4 0 0,-7 0 0,2 0 0,-2 0 0,-4 0 0,2 0 0,-1 0 0,5 0 0,-1 0 0,1 0 0,1 0 0,-3 0 0,3 0 0,-4 0 0,0 0 0,1 0 0,-4 0 0,1 0 0,-3 0 0,-2 0 0,-1 0 0,-2 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8.02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0 244 24575,'55'0'0,"2"0"0,-7 0 0,45 0 0,-19 0 0,-23 0 0,-2 0 0,6 0 0,1 0 0,-12 0 0,-1 0 0,-6 0 0,-13 0 0,-5 0 0,-10 0 0,2 0 0,-7 0 0,5 0 0,-1 0 0,5 3 0,11-3 0,-10 3 0,7-3 0,-12 2 0,-3-1 0,1 1 0,0 0 0,-1-1 0,5 1 0,-5-2 0,22 0 0,-8 0 0,15 0 0,-12 0 0,0 0 0,0 0 0,-3 0 0,-2 0 0,-5 0 0,-2 0 0,-2 0 0,-3 0 0,1 0 0,0 0 0,6 0 0,1-3 0,33 0 0,-21-4 0,28 4 0,-30-3 0,3 3 0,0-4 0,-7 4 0,3-3 0,-11 5 0,0-1 0,-6 2 0,1 0 0,-2-4 0,3 1 0,-1-3 0,1 3 0,10-2 0,22 1 0,-3-3 0,14 4 0,-23 0 0,-5 0 0,-4 2 0,-7-1 0,-3 2 0,-4 0 0,2 0 0,-1-4 0,3-1 0,-4-5 0,7 0 0,-5 2 0,6 0 0,-7 3 0,2 2 0,-2-3 0,-1 5 0,4-6 0,-3 4 0,4-2 0,-1 0 0,-3 2 0,3-4 0,-5 6 0,3-5 0,-2-2 0,-2 1 0,2-3 0,0 5 0,-2 0 0,6 0 0,-3 0 0,1 3 0,3-3 0,-4 4 0,2-1 0,1 0 0,-5 2 0,7-5 0,-5 5 0,2-5 0,2 2 0,-6 1 0,6 0 0,-3 2 0,-30 12 0,19-9 0,-27 9 0,24-12 0,0 0 0,7 16 0,-3-10 0,5 12 0,-4-12 0,0-1 0,12 4 0,-7-6 0,12 1 0,-9-4 0,5 0 0,-1 0 0,1 0 0,-2 0 0,-4 0 0,3 0 0,-2 0 0,2-4 0,-3-3 0,-1 2 0,2-1 0,1 6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28.54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3.54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5.41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7.28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38.60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1T12:34:47.80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19 24575,'50'0'0,"-13"0"0,-1 0 0,2 0 0,-1 0 0,4 0 0,-8 0 0,-7 0 0,3 0 0,-4 0 0,0 0 0,0 0 0,0 0 0,4 0 0,-3 0 0,3-2 0,-4 1 0,1-2 0,-1 3 0,0 0 0,0 0 0,0 0 0,0 0 0,0-3 0,0 2 0,0-1 0,-3-1 0,-1 2 0,-4-1 0,0 2 0,0 0 0,-2 0 0,-2 0 0,-2 0 0,-1 0 0,4 0 0,-3 0 0,5 0 0,-1 0 0,5 0 0,-2 0 0,7 0 0,-7 0 0,6 0 0,-6 0 0,3 0 0,-4 0 0,0 0 0,1 0 0,-1 0 0,0 0 0,0 0 0,1 2 0,-1 2 0,0 1 0,0 1 0,1-3 0,-1 2 0,0-1 0,4-1 0,-3-1 0,6 1 0,-6-2 0,7 2 0,-4-3 0,4 0 0,0 0 0,4 3 0,-3-3 0,22 6 0,-14-5 0,11 5 0,-16-5 0,-4 4 0,-3-2 0,2 1 0,-6 1 0,7-4 0,-7 4 0,6-5 0,-2 6 0,3-6 0,0 6 0,0-5 0,0 4 0,0-4 0,-3 4 0,-2-4 0,-2 4 0,-1-4 0,-3 3 0,0-3 0,-1 1 0,-2 1 0,3-3 0,-4 5 0,4-4 0,0 3 0,0-3 0,3 4 0,-6-4 0,13 4 0,-8-4 0,9 4 0,-7-5 0,2 3 0,-1-3 0,5 3 0,-6-3 0,3 3 0,-4 0 0,4-3 0,-3 3 0,2-1 0,1-1 0,-3 2 0,7-3 0,-4 0 0,4 0 0,0 0 0,0 0 0,1 0 0,-5 0 0,3 0 0,-5 0 0,1 2 0,-2-1 0,-4 1 0,2 1 0,-4-2 0,1 1 0,-2-2 0,-1 0 0,0 3 0,1-3 0,4 2 0,0-2 0,1 0 0,0 0 0,-5 3 0,6-3 0,-6 3 0,3-1 0,-4-1 0,-2 1 0,2 0 0,-1 1 0,-1-1 0,3 3 0,-4-3 0,3 1 0,-1-1 0,1 0 0,1 0 0,15 6 0,-10-3 0,10 1 0,-15-4 0,-3-2 0,1 0 0,1 0 0,2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/>
              <a:t>Camhydroxyle - Tutorat Niçois - Le tutorat est gratuit. Toute vente ou reproduction est interdite. 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CBA84-E3EC-5A43-9081-1161ABBE7BE7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26D20-5201-9444-9AA6-1D2DE90134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69942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8273E-46DA-1E48-A653-322694DA741B}" type="datetime1">
              <a:rPr lang="fr-FR" smtClean="0"/>
              <a:t>13/10/2025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404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CAA0F-7020-4C45-AEAB-D57D9F58B6E7}" type="datetime1">
              <a:rPr lang="fr-FR" smtClean="0"/>
              <a:t>13/10/2025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166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F5004-5648-3D40-A872-BB9542A5A11D}" type="datetime1">
              <a:rPr lang="fr-FR" smtClean="0"/>
              <a:t>13/10/2025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68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A841-37EB-F641-97AB-F0C0A4A86B83}" type="datetime1">
              <a:rPr lang="fr-FR" smtClean="0"/>
              <a:t>13/10/2025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85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A055B-5958-444B-8892-C199CECEE076}" type="datetime1">
              <a:rPr lang="fr-FR" smtClean="0"/>
              <a:t>13/10/2025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0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01701-D245-3848-A16C-A388DE8B513B}" type="datetime1">
              <a:rPr lang="fr-FR" smtClean="0"/>
              <a:t>13/10/2025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26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92775-15DE-824C-A610-784FD8397862}" type="datetime1">
              <a:rPr lang="fr-FR" smtClean="0"/>
              <a:t>13/10/2025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06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48775-C47B-6646-875B-1CEA9E4CF850}" type="datetime1">
              <a:rPr lang="fr-FR" smtClean="0"/>
              <a:t>13/10/2025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123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CAB6-B174-AD49-9032-DC7CB3C1D7FA}" type="datetime1">
              <a:rPr lang="fr-FR" smtClean="0"/>
              <a:t>13/10/2025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674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D699-9CE3-3043-96FE-9EFD5D9DDC0D}" type="datetime1">
              <a:rPr lang="fr-FR" smtClean="0"/>
              <a:t>13/10/2025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142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4CC07-E1D7-A34E-AC11-408B5C84A37D}" type="datetime1">
              <a:rPr lang="fr-FR" smtClean="0"/>
              <a:t>13/10/2025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157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CF21E434-5F7C-3B41-8934-4B8535C628E4}" type="datetime1">
              <a:rPr lang="fr-FR" smtClean="0"/>
              <a:t>13/10/2025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‹N°›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1902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800" r:id="rId6"/>
    <p:sldLayoutId id="2147483795" r:id="rId7"/>
    <p:sldLayoutId id="2147483796" r:id="rId8"/>
    <p:sldLayoutId id="2147483797" r:id="rId9"/>
    <p:sldLayoutId id="2147483799" r:id="rId10"/>
    <p:sldLayoutId id="2147483798" r:id="rId11"/>
  </p:sldLayoutIdLst>
  <p:hf sldNum="0"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customXml" Target="../ink/ink6.xml"/><Relationship Id="rId18" Type="http://schemas.openxmlformats.org/officeDocument/2006/relationships/customXml" Target="../ink/ink11.xml"/><Relationship Id="rId21" Type="http://schemas.openxmlformats.org/officeDocument/2006/relationships/image" Target="../media/image11.png"/><Relationship Id="rId7" Type="http://schemas.openxmlformats.org/officeDocument/2006/relationships/image" Target="../media/image210.png"/><Relationship Id="rId12" Type="http://schemas.openxmlformats.org/officeDocument/2006/relationships/image" Target="../media/image230.png"/><Relationship Id="rId17" Type="http://schemas.openxmlformats.org/officeDocument/2006/relationships/customXml" Target="../ink/ink10.xml"/><Relationship Id="rId2" Type="http://schemas.openxmlformats.org/officeDocument/2006/relationships/customXml" Target="../ink/ink1.xml"/><Relationship Id="rId16" Type="http://schemas.openxmlformats.org/officeDocument/2006/relationships/customXml" Target="../ink/ink9.xml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customXml" Target="../ink/ink2.xml"/><Relationship Id="rId11" Type="http://schemas.openxmlformats.org/officeDocument/2006/relationships/customXml" Target="../ink/ink5.xml"/><Relationship Id="rId24" Type="http://schemas.openxmlformats.org/officeDocument/2006/relationships/image" Target="../media/image14.png"/><Relationship Id="rId5" Type="http://schemas.openxmlformats.org/officeDocument/2006/relationships/image" Target="../media/image200.png"/><Relationship Id="rId15" Type="http://schemas.openxmlformats.org/officeDocument/2006/relationships/customXml" Target="../ink/ink8.xml"/><Relationship Id="rId23" Type="http://schemas.openxmlformats.org/officeDocument/2006/relationships/image" Target="../media/image13.png"/><Relationship Id="rId10" Type="http://schemas.openxmlformats.org/officeDocument/2006/relationships/image" Target="../media/image220.png"/><Relationship Id="rId19" Type="http://schemas.openxmlformats.org/officeDocument/2006/relationships/image" Target="../media/image240.png"/><Relationship Id="rId9" Type="http://schemas.openxmlformats.org/officeDocument/2006/relationships/customXml" Target="../ink/ink4.xml"/><Relationship Id="rId14" Type="http://schemas.openxmlformats.org/officeDocument/2006/relationships/customXml" Target="../ink/ink7.xml"/><Relationship Id="rId2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.xml"/><Relationship Id="rId13" Type="http://schemas.openxmlformats.org/officeDocument/2006/relationships/customXml" Target="../ink/ink17.xml"/><Relationship Id="rId18" Type="http://schemas.openxmlformats.org/officeDocument/2006/relationships/customXml" Target="../ink/ink22.xml"/><Relationship Id="rId21" Type="http://schemas.openxmlformats.org/officeDocument/2006/relationships/image" Target="../media/image21.png"/><Relationship Id="rId7" Type="http://schemas.openxmlformats.org/officeDocument/2006/relationships/image" Target="../media/image210.png"/><Relationship Id="rId12" Type="http://schemas.openxmlformats.org/officeDocument/2006/relationships/image" Target="../media/image230.png"/><Relationship Id="rId17" Type="http://schemas.openxmlformats.org/officeDocument/2006/relationships/customXml" Target="../ink/ink21.xml"/><Relationship Id="rId25" Type="http://schemas.openxmlformats.org/officeDocument/2006/relationships/image" Target="../media/image24.png"/><Relationship Id="rId2" Type="http://schemas.openxmlformats.org/officeDocument/2006/relationships/customXml" Target="../ink/ink12.xml"/><Relationship Id="rId16" Type="http://schemas.openxmlformats.org/officeDocument/2006/relationships/customXml" Target="../ink/ink20.xml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customXml" Target="../ink/ink13.xml"/><Relationship Id="rId11" Type="http://schemas.openxmlformats.org/officeDocument/2006/relationships/customXml" Target="../ink/ink16.xml"/><Relationship Id="rId24" Type="http://schemas.openxmlformats.org/officeDocument/2006/relationships/customXml" Target="../ink/ink23.xml"/><Relationship Id="rId5" Type="http://schemas.openxmlformats.org/officeDocument/2006/relationships/image" Target="../media/image200.png"/><Relationship Id="rId15" Type="http://schemas.openxmlformats.org/officeDocument/2006/relationships/customXml" Target="../ink/ink19.xml"/><Relationship Id="rId23" Type="http://schemas.openxmlformats.org/officeDocument/2006/relationships/image" Target="../media/image23.png"/><Relationship Id="rId10" Type="http://schemas.openxmlformats.org/officeDocument/2006/relationships/image" Target="../media/image220.png"/><Relationship Id="rId19" Type="http://schemas.openxmlformats.org/officeDocument/2006/relationships/image" Target="../media/image240.png"/><Relationship Id="rId9" Type="http://schemas.openxmlformats.org/officeDocument/2006/relationships/customXml" Target="../ink/ink15.xml"/><Relationship Id="rId14" Type="http://schemas.openxmlformats.org/officeDocument/2006/relationships/customXml" Target="../ink/ink18.xml"/><Relationship Id="rId22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8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customXml" Target="../ink/ink2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ustomXml" Target="../ink/ink28.xml"/><Relationship Id="rId13" Type="http://schemas.openxmlformats.org/officeDocument/2006/relationships/customXml" Target="../ink/ink31.xml"/><Relationship Id="rId18" Type="http://schemas.openxmlformats.org/officeDocument/2006/relationships/customXml" Target="../ink/ink36.xml"/><Relationship Id="rId3" Type="http://schemas.openxmlformats.org/officeDocument/2006/relationships/image" Target="../media/image30.png"/><Relationship Id="rId7" Type="http://schemas.openxmlformats.org/officeDocument/2006/relationships/image" Target="../media/image210.png"/><Relationship Id="rId12" Type="http://schemas.openxmlformats.org/officeDocument/2006/relationships/image" Target="../media/image230.png"/><Relationship Id="rId17" Type="http://schemas.openxmlformats.org/officeDocument/2006/relationships/customXml" Target="../ink/ink35.xml"/><Relationship Id="rId2" Type="http://schemas.openxmlformats.org/officeDocument/2006/relationships/image" Target="../media/image29.png"/><Relationship Id="rId16" Type="http://schemas.openxmlformats.org/officeDocument/2006/relationships/customXml" Target="../ink/ink34.xml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27.xml"/><Relationship Id="rId11" Type="http://schemas.openxmlformats.org/officeDocument/2006/relationships/customXml" Target="../ink/ink30.xml"/><Relationship Id="rId5" Type="http://schemas.openxmlformats.org/officeDocument/2006/relationships/image" Target="../media/image200.png"/><Relationship Id="rId15" Type="http://schemas.openxmlformats.org/officeDocument/2006/relationships/customXml" Target="../ink/ink33.xml"/><Relationship Id="rId10" Type="http://schemas.openxmlformats.org/officeDocument/2006/relationships/image" Target="../media/image220.png"/><Relationship Id="rId19" Type="http://schemas.openxmlformats.org/officeDocument/2006/relationships/image" Target="../media/image240.png"/><Relationship Id="rId4" Type="http://schemas.openxmlformats.org/officeDocument/2006/relationships/customXml" Target="../ink/ink26.xml"/><Relationship Id="rId9" Type="http://schemas.openxmlformats.org/officeDocument/2006/relationships/customXml" Target="../ink/ink29.xml"/><Relationship Id="rId14" Type="http://schemas.openxmlformats.org/officeDocument/2006/relationships/customXml" Target="../ink/ink3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otif de peinture ondulée">
            <a:extLst>
              <a:ext uri="{FF2B5EF4-FFF2-40B4-BE49-F238E27FC236}">
                <a16:creationId xmlns:a16="http://schemas.microsoft.com/office/drawing/2014/main" id="{99720C9A-8919-2833-7D96-4D5F486D49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01" b="17642"/>
          <a:stretch>
            <a:fillRect/>
          </a:stretch>
        </p:blipFill>
        <p:spPr>
          <a:xfrm>
            <a:off x="20" y="-839"/>
            <a:ext cx="12191980" cy="6858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03AB3B1-86BF-746E-177F-D4B04E66E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3541" y="990599"/>
            <a:ext cx="5619054" cy="4849091"/>
          </a:xfrm>
        </p:spPr>
        <p:txBody>
          <a:bodyPr anchor="ctr">
            <a:normAutofit/>
          </a:bodyPr>
          <a:lstStyle/>
          <a:p>
            <a:pPr algn="r"/>
            <a:r>
              <a:rPr lang="fr-FR" dirty="0">
                <a:solidFill>
                  <a:srgbClr val="FFFFFF"/>
                </a:solidFill>
              </a:rPr>
              <a:t>Réussir un QCM avec une réaction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414B92-E897-B5A9-F250-15BB9239C3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12865" y="1447799"/>
            <a:ext cx="2368905" cy="4076699"/>
          </a:xfrm>
        </p:spPr>
        <p:txBody>
          <a:bodyPr anchor="ctr">
            <a:normAutofit/>
          </a:bodyPr>
          <a:lstStyle/>
          <a:p>
            <a:r>
              <a:rPr lang="fr-FR" dirty="0">
                <a:solidFill>
                  <a:srgbClr val="FFFFFF"/>
                </a:solidFill>
              </a:rPr>
              <a:t>1</a:t>
            </a:r>
            <a:r>
              <a:rPr lang="fr-FR" baseline="30000" dirty="0">
                <a:solidFill>
                  <a:srgbClr val="FFFFFF"/>
                </a:solidFill>
              </a:rPr>
              <a:t>e</a:t>
            </a:r>
            <a:r>
              <a:rPr lang="fr-FR" dirty="0">
                <a:solidFill>
                  <a:srgbClr val="FFFFFF"/>
                </a:solidFill>
              </a:rPr>
              <a:t> cas : SN/E</a:t>
            </a:r>
          </a:p>
          <a:p>
            <a:r>
              <a:rPr lang="fr-FR" dirty="0">
                <a:solidFill>
                  <a:srgbClr val="FFFFFF"/>
                </a:solidFill>
              </a:rPr>
              <a:t>2</a:t>
            </a:r>
            <a:r>
              <a:rPr lang="fr-FR" baseline="30000" dirty="0">
                <a:solidFill>
                  <a:srgbClr val="FFFFFF"/>
                </a:solidFill>
              </a:rPr>
              <a:t>e</a:t>
            </a:r>
            <a:r>
              <a:rPr lang="fr-FR" dirty="0">
                <a:solidFill>
                  <a:srgbClr val="FFFFFF"/>
                </a:solidFill>
              </a:rPr>
              <a:t> cas : réactivité avancée 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283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6E4CE9-A3B2-4A13-76D5-F47BB5D25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règles de réactivité en chimie orga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3FA142-170B-D9BC-8E2B-0D5956464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Les nucléophiles attaquent les électrophiles</a:t>
            </a:r>
          </a:p>
          <a:p>
            <a:r>
              <a:rPr lang="fr-FR" dirty="0"/>
              <a:t>Les bases attaquent les acides</a:t>
            </a:r>
          </a:p>
          <a:p>
            <a:r>
              <a:rPr lang="fr-FR" dirty="0">
                <a:solidFill>
                  <a:schemeClr val="bg1">
                    <a:lumMod val="50000"/>
                  </a:schemeClr>
                </a:solidFill>
              </a:rPr>
              <a:t>Les réducteurs attaquent les oxydants (inintéressant en p1)</a:t>
            </a:r>
          </a:p>
          <a:p>
            <a:pPr marL="0" indent="0">
              <a:buNone/>
            </a:pPr>
            <a:endParaRPr lang="fr-FR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FR" dirty="0"/>
              <a:t>Les nucléophiles : Riche en électrons, donne un doublet. Plus l’atome est </a:t>
            </a:r>
            <a:r>
              <a:rPr lang="fr-FR" b="1" dirty="0"/>
              <a:t>gros</a:t>
            </a:r>
            <a:r>
              <a:rPr lang="fr-FR" dirty="0"/>
              <a:t> et </a:t>
            </a:r>
            <a:r>
              <a:rPr lang="fr-FR" b="1" dirty="0"/>
              <a:t>moins électronégatif</a:t>
            </a:r>
            <a:r>
              <a:rPr lang="fr-FR" dirty="0"/>
              <a:t>, plus il est </a:t>
            </a:r>
            <a:r>
              <a:rPr lang="fr-FR" b="1" dirty="0"/>
              <a:t>nucléophile</a:t>
            </a:r>
            <a:r>
              <a:rPr lang="fr-FR" dirty="0"/>
              <a:t>. Diminue avec </a:t>
            </a:r>
            <a:r>
              <a:rPr lang="fr-FR" b="1" dirty="0"/>
              <a:t>encombrement </a:t>
            </a:r>
            <a:r>
              <a:rPr lang="fr-FR" b="1" dirty="0" err="1"/>
              <a:t>stérique</a:t>
            </a:r>
            <a:r>
              <a:rPr lang="fr-FR" dirty="0" err="1"/>
              <a:t>.Augmente</a:t>
            </a:r>
            <a:r>
              <a:rPr lang="fr-FR" dirty="0"/>
              <a:t> </a:t>
            </a:r>
            <a:r>
              <a:rPr lang="fr-FR" b="1" dirty="0"/>
              <a:t>vers le bas et la gauche</a:t>
            </a:r>
            <a:r>
              <a:rPr lang="fr-FR" dirty="0"/>
              <a:t> du tableau périodique.</a:t>
            </a:r>
          </a:p>
          <a:p>
            <a:r>
              <a:rPr lang="fr-FR" dirty="0"/>
              <a:t>Les électrophiles : Pauvres en électrons, possèdent une lacune ou une polarisation </a:t>
            </a:r>
            <a:r>
              <a:rPr lang="el-GR" dirty="0"/>
              <a:t>δ+</a:t>
            </a:r>
            <a:endParaRPr lang="fr-FR" dirty="0"/>
          </a:p>
          <a:p>
            <a:endParaRPr lang="fr-FR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F2CF1C8-791B-6235-9C37-D6CCDBB65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0635" y="6368902"/>
            <a:ext cx="5494693" cy="365125"/>
          </a:xfrm>
        </p:spPr>
        <p:txBody>
          <a:bodyPr/>
          <a:lstStyle/>
          <a:p>
            <a:r>
              <a:rPr lang="en-US" dirty="0" err="1"/>
              <a:t>Camhydroxyle</a:t>
            </a:r>
            <a:r>
              <a:rPr lang="en-US" dirty="0"/>
              <a:t> - Le </a:t>
            </a:r>
            <a:r>
              <a:rPr lang="en-US" dirty="0" err="1"/>
              <a:t>tutorat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gratuit</a:t>
            </a:r>
            <a:r>
              <a:rPr lang="en-US" dirty="0"/>
              <a:t>. </a:t>
            </a:r>
            <a:r>
              <a:rPr lang="en-US" dirty="0" err="1"/>
              <a:t>Toute</a:t>
            </a:r>
            <a:r>
              <a:rPr lang="en-US" dirty="0"/>
              <a:t> vente </a:t>
            </a:r>
            <a:r>
              <a:rPr lang="en-US" dirty="0" err="1"/>
              <a:t>ou</a:t>
            </a:r>
            <a:r>
              <a:rPr lang="en-US" dirty="0"/>
              <a:t> reproduction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interdite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2635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1CE5E-3DF9-BF7F-5C27-0B8408BF8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règles de réactivité en chimie orga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65B7C2-9D8F-B554-EA08-42DBDD3C63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Substitution Nucléophile 1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D8DB3A-9553-A0A6-7D82-EC4CA87259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fr-FR" b="1" i="0" u="none" strike="noStrike" dirty="0">
                <a:solidFill>
                  <a:srgbClr val="000000"/>
                </a:solidFill>
                <a:effectLst/>
              </a:rPr>
              <a:t>2 étapes</a:t>
            </a:r>
            <a:r>
              <a:rPr lang="fr-FR" b="0" i="0" u="none" strike="noStrike" dirty="0">
                <a:solidFill>
                  <a:srgbClr val="000000"/>
                </a:solidFill>
                <a:effectLst/>
              </a:rPr>
              <a:t> → carbocation intermédiaire.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fr-FR" b="1" i="0" u="none" strike="noStrike" dirty="0">
                <a:solidFill>
                  <a:srgbClr val="000000"/>
                </a:solidFill>
                <a:effectLst/>
              </a:rPr>
              <a:t>Ordre 1</a:t>
            </a:r>
            <a:r>
              <a:rPr lang="fr-FR" b="0" i="0" u="none" strike="noStrike" dirty="0">
                <a:solidFill>
                  <a:srgbClr val="000000"/>
                </a:solidFill>
                <a:effectLst/>
              </a:rPr>
              <a:t> : v = k[RX].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fr-FR" b="0" i="0" u="none" strike="noStrike" dirty="0">
                <a:solidFill>
                  <a:srgbClr val="000000"/>
                </a:solidFill>
                <a:effectLst/>
              </a:rPr>
              <a:t>Non stéréospécifique (racémisation).</a:t>
            </a:r>
          </a:p>
          <a:p>
            <a:pPr marL="0" indent="0" algn="l">
              <a:buNone/>
            </a:pPr>
            <a:r>
              <a:rPr lang="fr-FR" b="0" i="0" u="none" strike="noStrike" dirty="0">
                <a:solidFill>
                  <a:srgbClr val="000000"/>
                </a:solidFill>
                <a:effectLst/>
              </a:rPr>
              <a:t>Favorisée si :</a:t>
            </a:r>
          </a:p>
          <a:p>
            <a:r>
              <a:rPr lang="fr-FR" b="1" dirty="0"/>
              <a:t>substrat tertiaire</a:t>
            </a:r>
            <a:r>
              <a:rPr lang="fr-FR" dirty="0"/>
              <a:t> (carbocation stable),</a:t>
            </a:r>
          </a:p>
          <a:p>
            <a:r>
              <a:rPr lang="fr-FR" b="1" dirty="0"/>
              <a:t>bon nucléofuge</a:t>
            </a:r>
            <a:r>
              <a:rPr lang="fr-FR" dirty="0"/>
              <a:t>,</a:t>
            </a:r>
          </a:p>
          <a:p>
            <a:r>
              <a:rPr lang="fr-FR" b="1" dirty="0"/>
              <a:t>solvant polaire protique</a:t>
            </a:r>
            <a:r>
              <a:rPr lang="fr-FR" dirty="0"/>
              <a:t>.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245672-96F0-D4A2-5AE7-06B6D9E396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Substitution Nucléophile 2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5C144A0-9C09-B17C-080D-498043BA298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b="1" dirty="0"/>
              <a:t>1 seule étape</a:t>
            </a:r>
            <a:r>
              <a:rPr lang="fr-FR" dirty="0"/>
              <a:t> (concertée).</a:t>
            </a:r>
          </a:p>
          <a:p>
            <a:r>
              <a:rPr lang="fr-FR" b="1" dirty="0"/>
              <a:t>Attaque arrière (180°)</a:t>
            </a:r>
            <a:r>
              <a:rPr lang="fr-FR" dirty="0"/>
              <a:t> → </a:t>
            </a:r>
            <a:r>
              <a:rPr lang="fr-FR" b="1" dirty="0"/>
              <a:t>inversion de Walden</a:t>
            </a:r>
            <a:r>
              <a:rPr lang="fr-FR" dirty="0"/>
              <a:t>.</a:t>
            </a:r>
          </a:p>
          <a:p>
            <a:r>
              <a:rPr lang="fr-FR" b="1" dirty="0"/>
              <a:t>Ordre 2</a:t>
            </a:r>
            <a:r>
              <a:rPr lang="fr-FR" dirty="0"/>
              <a:t> : v = k[Nu][RX].</a:t>
            </a:r>
          </a:p>
          <a:p>
            <a:pPr marL="0" indent="0">
              <a:buNone/>
            </a:pPr>
            <a:r>
              <a:rPr lang="fr-FR" dirty="0"/>
              <a:t>Favorisée si 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/>
              <a:t>substrat </a:t>
            </a:r>
            <a:r>
              <a:rPr lang="fr-FR" b="1" dirty="0"/>
              <a:t>primaire</a:t>
            </a:r>
            <a:r>
              <a:rPr lang="fr-FR" dirty="0"/>
              <a:t>, peu encombré,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1" dirty="0"/>
              <a:t>bon nucléophile</a:t>
            </a:r>
            <a:r>
              <a:rPr lang="fr-FR" dirty="0"/>
              <a:t>, </a:t>
            </a:r>
            <a:r>
              <a:rPr lang="fr-FR" b="1" dirty="0"/>
              <a:t>mauvais solvant protique</a:t>
            </a:r>
            <a:r>
              <a:rPr lang="fr-FR" dirty="0"/>
              <a:t> (ex. DMSO),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1" dirty="0"/>
              <a:t>groupe partant moyen à bon</a:t>
            </a:r>
            <a:r>
              <a:rPr lang="fr-FR" dirty="0"/>
              <a:t> (I⁻ &gt; Br⁻ &gt; Cl⁻ &gt; F⁻).</a:t>
            </a:r>
          </a:p>
          <a:p>
            <a:endParaRPr lang="fr-FR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68A584B9-7433-7181-7879-04E095903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240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1CE5E-3DF9-BF7F-5C27-0B8408BF8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règles de réactivité en chimie orga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65B7C2-9D8F-B554-EA08-42DBDD3C63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Elimination 1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D8DB3A-9553-A0A6-7D82-EC4CA87259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sz="2100" b="1" dirty="0"/>
              <a:t>2 étapes</a:t>
            </a:r>
            <a:r>
              <a:rPr lang="fr-FR" sz="2100" dirty="0"/>
              <a:t>, via carbocation.</a:t>
            </a:r>
          </a:p>
          <a:p>
            <a:r>
              <a:rPr lang="fr-FR" sz="2100" b="1" dirty="0"/>
              <a:t>Non stéréospécifique</a:t>
            </a:r>
            <a:r>
              <a:rPr lang="fr-FR" sz="2100" dirty="0"/>
              <a:t>.</a:t>
            </a:r>
          </a:p>
          <a:p>
            <a:r>
              <a:rPr lang="fr-FR" sz="2100" dirty="0"/>
              <a:t>Règle de </a:t>
            </a:r>
            <a:r>
              <a:rPr lang="fr-FR" sz="2100" b="1" dirty="0" err="1"/>
              <a:t>Zaïtsev</a:t>
            </a:r>
            <a:r>
              <a:rPr lang="fr-FR" sz="2100" dirty="0"/>
              <a:t> : l’alcène le plus substitué est majoritaire.</a:t>
            </a:r>
          </a:p>
          <a:p>
            <a:pPr marL="0" indent="0">
              <a:buNone/>
            </a:pPr>
            <a:r>
              <a:rPr lang="fr-FR" sz="2100" dirty="0"/>
              <a:t>Favorisée si :</a:t>
            </a:r>
          </a:p>
          <a:p>
            <a:r>
              <a:rPr lang="fr-FR" sz="2100" b="1" dirty="0"/>
              <a:t>substrat tertiaire</a:t>
            </a:r>
            <a:r>
              <a:rPr lang="fr-FR" sz="2100" dirty="0"/>
              <a:t> </a:t>
            </a:r>
            <a:r>
              <a:rPr lang="fr-FR" sz="1300" dirty="0"/>
              <a:t>ou secondaire → stabilisation du carbocation</a:t>
            </a:r>
          </a:p>
          <a:p>
            <a:r>
              <a:rPr lang="fr-FR" sz="2100" b="1" dirty="0"/>
              <a:t>bon groupe partant</a:t>
            </a:r>
            <a:r>
              <a:rPr lang="fr-FR" sz="2100" dirty="0"/>
              <a:t> (I⁻, Br⁻…)</a:t>
            </a:r>
          </a:p>
          <a:p>
            <a:r>
              <a:rPr lang="fr-FR" sz="2100" b="1" dirty="0"/>
              <a:t>base faible / faible nucléophile</a:t>
            </a:r>
            <a:r>
              <a:rPr lang="fr-FR" sz="2100" dirty="0"/>
              <a:t> (H₂O, ROH…)</a:t>
            </a:r>
          </a:p>
          <a:p>
            <a:r>
              <a:rPr lang="fr-FR" sz="2100" b="1" dirty="0"/>
              <a:t>solvant polaire protique</a:t>
            </a:r>
            <a:r>
              <a:rPr lang="fr-FR" sz="2100" dirty="0"/>
              <a:t> (H₂O, ROH, acide) → stabilise les ions formés.</a:t>
            </a:r>
          </a:p>
          <a:p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245672-96F0-D4A2-5AE7-06B6D9E396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Elimination 2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5C144A0-9C09-B17C-080D-498043BA298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sz="2100" b="1" dirty="0"/>
              <a:t>1 étape concertée</a:t>
            </a:r>
            <a:r>
              <a:rPr lang="fr-FR" sz="2100" dirty="0"/>
              <a:t>, anti-</a:t>
            </a:r>
            <a:r>
              <a:rPr lang="fr-FR" sz="2100" dirty="0" err="1"/>
              <a:t>périplanaire</a:t>
            </a:r>
            <a:r>
              <a:rPr lang="fr-FR" sz="2100" dirty="0"/>
              <a:t>.</a:t>
            </a:r>
          </a:p>
          <a:p>
            <a:r>
              <a:rPr lang="fr-FR" sz="2100" dirty="0"/>
              <a:t>v = k[base][RX].</a:t>
            </a:r>
          </a:p>
          <a:p>
            <a:r>
              <a:rPr lang="fr-FR" sz="2100" b="1" dirty="0"/>
              <a:t>Stéréospécifique (anti)</a:t>
            </a:r>
            <a:r>
              <a:rPr lang="fr-FR" sz="2100" dirty="0"/>
              <a:t>.</a:t>
            </a:r>
          </a:p>
          <a:p>
            <a:pPr marL="0" indent="0">
              <a:buNone/>
            </a:pPr>
            <a:r>
              <a:rPr lang="fr-FR" sz="2100" dirty="0"/>
              <a:t>Favorisée si 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100" b="1" dirty="0"/>
              <a:t>base forte</a:t>
            </a:r>
            <a:r>
              <a:rPr lang="fr-FR" sz="2100" dirty="0"/>
              <a:t>, </a:t>
            </a:r>
            <a:r>
              <a:rPr lang="fr-FR" sz="2100" b="1" dirty="0"/>
              <a:t>substrat peu encombré</a:t>
            </a:r>
            <a:r>
              <a:rPr lang="fr-FR" sz="2100" dirty="0"/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100" b="1" dirty="0"/>
              <a:t>solvant aprotique</a:t>
            </a:r>
            <a:r>
              <a:rPr lang="fr-FR" sz="2100" dirty="0"/>
              <a:t>.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0ECF096A-DC31-1D47-24D7-B72D23542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172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pic>
        <p:nvPicPr>
          <p:cNvPr id="6" name="Espace réservé du contenu 5" descr="Une image contenant diagramme, croquis, ligne, origami&#10;&#10;Description générée automatiquement">
            <a:extLst>
              <a:ext uri="{FF2B5EF4-FFF2-40B4-BE49-F238E27FC236}">
                <a16:creationId xmlns:a16="http://schemas.microsoft.com/office/drawing/2014/main" id="{068965E8-188F-1614-49AF-59230C1510B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7188674" y="1455171"/>
            <a:ext cx="4425638" cy="2638629"/>
          </a:xfrm>
        </p:spPr>
      </p:pic>
      <p:pic>
        <p:nvPicPr>
          <p:cNvPr id="4" name="Espace réservé du contenu 3" descr="Une image contenant Police, diagramme, ligne, blanc&#10;&#10;Description générée automatiquement">
            <a:extLst>
              <a:ext uri="{FF2B5EF4-FFF2-40B4-BE49-F238E27FC236}">
                <a16:creationId xmlns:a16="http://schemas.microsoft.com/office/drawing/2014/main" id="{96502400-DBE9-C28A-5139-07FFC7582E0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48693" y="2163645"/>
            <a:ext cx="5211763" cy="1265355"/>
          </a:xfrm>
        </p:spPr>
      </p:pic>
      <p:pic>
        <p:nvPicPr>
          <p:cNvPr id="9" name="Image 8" descr="Une image contenant diagramme, croquis, ligne, origami&#10;&#10;Description générée automatiquement">
            <a:extLst>
              <a:ext uri="{FF2B5EF4-FFF2-40B4-BE49-F238E27FC236}">
                <a16:creationId xmlns:a16="http://schemas.microsoft.com/office/drawing/2014/main" id="{B6A12720-BA16-2DE3-5DB3-058297E291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179" y="3708057"/>
            <a:ext cx="3517900" cy="1892300"/>
          </a:xfrm>
          <a:prstGeom prst="rect">
            <a:avLst/>
          </a:prstGeom>
        </p:spPr>
      </p:pic>
      <p:pic>
        <p:nvPicPr>
          <p:cNvPr id="12" name="Image 11" descr="Une image contenant ligne, diagramme, blanc, conception&#10;&#10;Description générée automatiquement">
            <a:extLst>
              <a:ext uri="{FF2B5EF4-FFF2-40B4-BE49-F238E27FC236}">
                <a16:creationId xmlns:a16="http://schemas.microsoft.com/office/drawing/2014/main" id="{D7206910-7C4F-1DB7-6114-3C7FB4F059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6183" y="4200811"/>
            <a:ext cx="4425638" cy="1728042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A831EBFA-DF75-269C-AB97-274CF5649F2B}"/>
              </a:ext>
            </a:extLst>
          </p:cNvPr>
          <p:cNvSpPr txBox="1"/>
          <p:nvPr/>
        </p:nvSpPr>
        <p:spPr>
          <a:xfrm>
            <a:off x="382829" y="173564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1)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F0D28E2-C94E-F830-D469-4DA13317F14A}"/>
              </a:ext>
            </a:extLst>
          </p:cNvPr>
          <p:cNvSpPr txBox="1"/>
          <p:nvPr/>
        </p:nvSpPr>
        <p:spPr>
          <a:xfrm>
            <a:off x="389175" y="378989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3)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548B330-FE3A-64D4-585D-76900E9DB6C6}"/>
              </a:ext>
            </a:extLst>
          </p:cNvPr>
          <p:cNvSpPr txBox="1"/>
          <p:nvPr/>
        </p:nvSpPr>
        <p:spPr>
          <a:xfrm>
            <a:off x="6546155" y="171581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2)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7E1F32B-4C13-2AAE-65BB-B770FE06AF92}"/>
              </a:ext>
            </a:extLst>
          </p:cNvPr>
          <p:cNvSpPr txBox="1"/>
          <p:nvPr/>
        </p:nvSpPr>
        <p:spPr>
          <a:xfrm>
            <a:off x="6546155" y="378461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4)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0949911-FC1E-8C19-0585-8074D09CE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43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A90270-0B3E-B5C6-FCF7-1275C23ED0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8" name="Espace réservé du contenu 7" descr="Une image contenant Police, diagramme, ligne, blanc&#10;&#10;Description générée automatiquement">
            <a:extLst>
              <a:ext uri="{FF2B5EF4-FFF2-40B4-BE49-F238E27FC236}">
                <a16:creationId xmlns:a16="http://schemas.microsoft.com/office/drawing/2014/main" id="{34CF0144-FEE0-1007-30AA-CB95016237E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0376" y="3592395"/>
            <a:ext cx="5211763" cy="1265355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2369838-AC21-BBAD-0A90-F55CD0375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855E2A5-2169-67FC-459C-F6F696E4FD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FR" dirty="0"/>
              <a:t>SN2 = attaque en anti !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7B6092F-E7ED-4C60-B10C-A7481DF046DB}"/>
              </a:ext>
            </a:extLst>
          </p:cNvPr>
          <p:cNvSpPr txBox="1"/>
          <p:nvPr/>
        </p:nvSpPr>
        <p:spPr>
          <a:xfrm>
            <a:off x="1312450" y="2774682"/>
            <a:ext cx="2464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accent6">
                    <a:lumMod val="75000"/>
                  </a:schemeClr>
                </a:solidFill>
                <a:latin typeface="Univers" panose="020B0506020202050204" pitchFamily="34" charset="0"/>
              </a:rPr>
              <a:t>Substrat primaire : le carbone relié au Br est relié qu’à un seul autre carbone </a:t>
            </a:r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DE90F5CA-BB98-B664-67CC-6A2D2754B0A5}"/>
              </a:ext>
            </a:extLst>
          </p:cNvPr>
          <p:cNvCxnSpPr>
            <a:cxnSpLocks/>
          </p:cNvCxnSpPr>
          <p:nvPr/>
        </p:nvCxnSpPr>
        <p:spPr>
          <a:xfrm>
            <a:off x="2964656" y="3570229"/>
            <a:ext cx="0" cy="75174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B46DE82D-1E4A-37F8-790B-FD6A78342C63}"/>
              </a:ext>
            </a:extLst>
          </p:cNvPr>
          <p:cNvSpPr txBox="1"/>
          <p:nvPr/>
        </p:nvSpPr>
        <p:spPr>
          <a:xfrm>
            <a:off x="4107656" y="5014913"/>
            <a:ext cx="1485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Solvant aprotique</a:t>
            </a: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68B17C59-E2C7-6D4C-ABB5-FCFEB915462B}"/>
              </a:ext>
            </a:extLst>
          </p:cNvPr>
          <p:cNvCxnSpPr>
            <a:stCxn id="14" idx="0"/>
          </p:cNvCxnSpPr>
          <p:nvPr/>
        </p:nvCxnSpPr>
        <p:spPr>
          <a:xfrm flipH="1" flipV="1">
            <a:off x="4807744" y="4700588"/>
            <a:ext cx="42862" cy="314325"/>
          </a:xfrm>
          <a:prstGeom prst="straightConnector1">
            <a:avLst/>
          </a:prstGeom>
          <a:ln>
            <a:solidFill>
              <a:schemeClr val="tx2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50C06220-66AE-6332-D682-CCFDF39351E5}"/>
              </a:ext>
            </a:extLst>
          </p:cNvPr>
          <p:cNvSpPr txBox="1"/>
          <p:nvPr/>
        </p:nvSpPr>
        <p:spPr>
          <a:xfrm>
            <a:off x="1228724" y="5507831"/>
            <a:ext cx="1143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= SN2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15DB4F8C-2426-C6F7-08DC-2F8DD601B7FC}"/>
              </a:ext>
            </a:extLst>
          </p:cNvPr>
          <p:cNvSpPr/>
          <p:nvPr/>
        </p:nvSpPr>
        <p:spPr>
          <a:xfrm>
            <a:off x="3193256" y="4107656"/>
            <a:ext cx="450057" cy="428625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19799D44-6B0B-C71E-7460-869879E16D2D}"/>
              </a:ext>
            </a:extLst>
          </p:cNvPr>
          <p:cNvSpPr txBox="1"/>
          <p:nvPr/>
        </p:nvSpPr>
        <p:spPr>
          <a:xfrm>
            <a:off x="2692194" y="4571070"/>
            <a:ext cx="14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Halogène</a:t>
            </a:r>
          </a:p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= nucléophile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098ACF8-AC9A-AA96-91CE-7E326B6C610C}"/>
              </a:ext>
            </a:extLst>
          </p:cNvPr>
          <p:cNvSpPr txBox="1"/>
          <p:nvPr/>
        </p:nvSpPr>
        <p:spPr>
          <a:xfrm>
            <a:off x="4107656" y="2981514"/>
            <a:ext cx="2058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On décompose : Na+ CN-</a:t>
            </a:r>
          </a:p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Le nucléophile est CN-</a:t>
            </a:r>
          </a:p>
          <a:p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L’électrophile est Na+</a:t>
            </a:r>
          </a:p>
        </p:txBody>
      </p: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2018D8A1-ACE4-0114-75EA-9BFA130A8223}"/>
              </a:ext>
            </a:extLst>
          </p:cNvPr>
          <p:cNvCxnSpPr>
            <a:stCxn id="21" idx="2"/>
          </p:cNvCxnSpPr>
          <p:nvPr/>
        </p:nvCxnSpPr>
        <p:spPr>
          <a:xfrm flipH="1">
            <a:off x="4850606" y="3627845"/>
            <a:ext cx="286347" cy="139536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en angle 31">
            <a:extLst>
              <a:ext uri="{FF2B5EF4-FFF2-40B4-BE49-F238E27FC236}">
                <a16:creationId xmlns:a16="http://schemas.microsoft.com/office/drawing/2014/main" id="{F5C14D89-C783-053D-182C-DD8D9FA576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549451" y="3517784"/>
            <a:ext cx="607948" cy="589871"/>
          </a:xfrm>
          <a:prstGeom prst="bentConnector3">
            <a:avLst>
              <a:gd name="adj1" fmla="val 50000"/>
            </a:avLst>
          </a:prstGeom>
          <a:ln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Image 39" descr="Une image contenant diagramme, dessin, conception&#10;&#10;Description générée automatiquement">
            <a:extLst>
              <a:ext uri="{FF2B5EF4-FFF2-40B4-BE49-F238E27FC236}">
                <a16:creationId xmlns:a16="http://schemas.microsoft.com/office/drawing/2014/main" id="{0B31F56C-5F3F-468D-1DEA-6304B7A1D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7508" y="2908554"/>
            <a:ext cx="5000625" cy="2783943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3DA9CA2-619D-76C7-9DAF-E95EC73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643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A90270-0B3E-B5C6-FCF7-1275C23ED0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580A3821-59C7-70AC-1DDA-28BF5EE1EA9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48769" y="2586038"/>
            <a:ext cx="4948499" cy="2950367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2369838-AC21-BBAD-0A90-F55CD0375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855E2A5-2169-67FC-459C-F6F696E4FD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FR" dirty="0"/>
              <a:t>E1 : 2 alcènes possibles mais le + </a:t>
            </a:r>
            <a:r>
              <a:rPr lang="fr-FR" dirty="0" err="1"/>
              <a:t>subtitué</a:t>
            </a:r>
            <a:r>
              <a:rPr lang="fr-FR" dirty="0"/>
              <a:t> est majoritaire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B4052AA-59DC-BC1A-CD04-A8AB587E9667}"/>
              </a:ext>
            </a:extLst>
          </p:cNvPr>
          <p:cNvSpPr txBox="1"/>
          <p:nvPr/>
        </p:nvSpPr>
        <p:spPr>
          <a:xfrm>
            <a:off x="376618" y="2471277"/>
            <a:ext cx="2464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accent6">
                    <a:lumMod val="75000"/>
                  </a:schemeClr>
                </a:solidFill>
                <a:latin typeface="Univers" panose="020B0506020202050204" pitchFamily="34" charset="0"/>
              </a:rPr>
              <a:t>Substrat secondaire : le carbone relié au Cl est relié à 2 autres carbones 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BDF95095-505F-6762-B3CB-FEFF9FADBD64}"/>
              </a:ext>
            </a:extLst>
          </p:cNvPr>
          <p:cNvCxnSpPr>
            <a:cxnSpLocks/>
          </p:cNvCxnSpPr>
          <p:nvPr/>
        </p:nvCxnSpPr>
        <p:spPr>
          <a:xfrm>
            <a:off x="1985963" y="3117608"/>
            <a:ext cx="855249" cy="7564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955E0935-0C6F-1939-0934-D1F6B165ECB8}"/>
              </a:ext>
            </a:extLst>
          </p:cNvPr>
          <p:cNvSpPr txBox="1"/>
          <p:nvPr/>
        </p:nvSpPr>
        <p:spPr>
          <a:xfrm>
            <a:off x="3896916" y="4202294"/>
            <a:ext cx="1485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Solvant protique</a:t>
            </a:r>
          </a:p>
          <a:p>
            <a:pPr algn="ctr"/>
            <a:r>
              <a:rPr lang="fr-FR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+ température</a:t>
            </a:r>
          </a:p>
        </p:txBody>
      </p: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3714AF1B-B910-E67F-4CFE-489A96F477E8}"/>
              </a:ext>
            </a:extLst>
          </p:cNvPr>
          <p:cNvCxnSpPr>
            <a:cxnSpLocks/>
          </p:cNvCxnSpPr>
          <p:nvPr/>
        </p:nvCxnSpPr>
        <p:spPr>
          <a:xfrm flipV="1">
            <a:off x="4550569" y="3826281"/>
            <a:ext cx="0" cy="376013"/>
          </a:xfrm>
          <a:prstGeom prst="straightConnector1">
            <a:avLst/>
          </a:prstGeom>
          <a:ln>
            <a:solidFill>
              <a:schemeClr val="tx2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>
            <a:extLst>
              <a:ext uri="{FF2B5EF4-FFF2-40B4-BE49-F238E27FC236}">
                <a16:creationId xmlns:a16="http://schemas.microsoft.com/office/drawing/2014/main" id="{CEB35AE8-F82D-B8D7-3B48-F489D037C26B}"/>
              </a:ext>
            </a:extLst>
          </p:cNvPr>
          <p:cNvSpPr txBox="1"/>
          <p:nvPr/>
        </p:nvSpPr>
        <p:spPr>
          <a:xfrm>
            <a:off x="3801713" y="2509101"/>
            <a:ext cx="31327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On décompose : Na+ HO-</a:t>
            </a:r>
          </a:p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HO- est une base</a:t>
            </a:r>
          </a:p>
        </p:txBody>
      </p: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CE3C4ABE-7D7E-A7A8-2FD8-27337ED646BC}"/>
              </a:ext>
            </a:extLst>
          </p:cNvPr>
          <p:cNvCxnSpPr>
            <a:cxnSpLocks/>
          </p:cNvCxnSpPr>
          <p:nvPr/>
        </p:nvCxnSpPr>
        <p:spPr>
          <a:xfrm>
            <a:off x="4564938" y="2952138"/>
            <a:ext cx="0" cy="33094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>
            <a:extLst>
              <a:ext uri="{FF2B5EF4-FFF2-40B4-BE49-F238E27FC236}">
                <a16:creationId xmlns:a16="http://schemas.microsoft.com/office/drawing/2014/main" id="{E324B316-1316-C29F-0C70-6059F25EA3D8}"/>
              </a:ext>
            </a:extLst>
          </p:cNvPr>
          <p:cNvSpPr txBox="1"/>
          <p:nvPr/>
        </p:nvSpPr>
        <p:spPr>
          <a:xfrm>
            <a:off x="940142" y="5559521"/>
            <a:ext cx="668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E1</a:t>
            </a:r>
          </a:p>
        </p:txBody>
      </p:sp>
      <p:pic>
        <p:nvPicPr>
          <p:cNvPr id="24" name="Image 23" descr="Une image contenant origami, diagramme, ligne, conception&#10;&#10;Description générée automatiquement">
            <a:extLst>
              <a:ext uri="{FF2B5EF4-FFF2-40B4-BE49-F238E27FC236}">
                <a16:creationId xmlns:a16="http://schemas.microsoft.com/office/drawing/2014/main" id="{E0FFE503-F878-9C94-E94A-F7A29B9FC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168" y="3354879"/>
            <a:ext cx="6129337" cy="2618160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9C8120-C623-D7DA-A283-EB8C13A18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61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A90270-0B3E-B5C6-FCF7-1275C23ED0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8" name="Espace réservé du contenu 7" descr="Une image contenant diagramme, croquis, ligne, origami&#10;&#10;Description générée automatiquement">
            <a:extLst>
              <a:ext uri="{FF2B5EF4-FFF2-40B4-BE49-F238E27FC236}">
                <a16:creationId xmlns:a16="http://schemas.microsoft.com/office/drawing/2014/main" id="{9E051A75-8B1E-DC88-554F-1723F1226E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376180" y="3143249"/>
            <a:ext cx="3904516" cy="2100263"/>
          </a:xfrm>
        </p:spPr>
      </p:pic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2369838-AC21-BBAD-0A90-F55CD0375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855E2A5-2169-67FC-459C-F6F696E4FD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FR" dirty="0"/>
              <a:t>SN1 : mélange </a:t>
            </a:r>
            <a:r>
              <a:rPr lang="fr-FR" dirty="0" err="1"/>
              <a:t>racemique</a:t>
            </a:r>
            <a:r>
              <a:rPr lang="fr-FR" dirty="0"/>
              <a:t> ( 50% inversion, 50% de rétention 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2F97D12-63E7-D770-E281-31DEB838908A}"/>
              </a:ext>
            </a:extLst>
          </p:cNvPr>
          <p:cNvSpPr txBox="1"/>
          <p:nvPr/>
        </p:nvSpPr>
        <p:spPr>
          <a:xfrm>
            <a:off x="1662493" y="2581801"/>
            <a:ext cx="2464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accent6">
                    <a:lumMod val="75000"/>
                  </a:schemeClr>
                </a:solidFill>
                <a:latin typeface="Univers" panose="020B0506020202050204" pitchFamily="34" charset="0"/>
              </a:rPr>
              <a:t>Substrat tertiaire : le carbone relié au Cl est relié à 3 autres carbones 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D64226DD-D5D4-4CF5-4742-BBD0CFDD0DA4}"/>
              </a:ext>
            </a:extLst>
          </p:cNvPr>
          <p:cNvCxnSpPr>
            <a:cxnSpLocks/>
          </p:cNvCxnSpPr>
          <p:nvPr/>
        </p:nvCxnSpPr>
        <p:spPr>
          <a:xfrm flipH="1">
            <a:off x="2400300" y="3228132"/>
            <a:ext cx="564356" cy="893812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>
            <a:extLst>
              <a:ext uri="{FF2B5EF4-FFF2-40B4-BE49-F238E27FC236}">
                <a16:creationId xmlns:a16="http://schemas.microsoft.com/office/drawing/2014/main" id="{7F1E8361-DC21-78D5-C975-BEDA9A6B80A5}"/>
              </a:ext>
            </a:extLst>
          </p:cNvPr>
          <p:cNvSpPr txBox="1"/>
          <p:nvPr/>
        </p:nvSpPr>
        <p:spPr>
          <a:xfrm>
            <a:off x="3668316" y="5105012"/>
            <a:ext cx="1485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Solvant protique</a:t>
            </a:r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7F0E9C99-73D7-A907-670B-7FA0F6327A2D}"/>
              </a:ext>
            </a:extLst>
          </p:cNvPr>
          <p:cNvCxnSpPr>
            <a:cxnSpLocks/>
          </p:cNvCxnSpPr>
          <p:nvPr/>
        </p:nvCxnSpPr>
        <p:spPr>
          <a:xfrm flipV="1">
            <a:off x="4271963" y="4790687"/>
            <a:ext cx="0" cy="314325"/>
          </a:xfrm>
          <a:prstGeom prst="straightConnector1">
            <a:avLst/>
          </a:prstGeom>
          <a:ln>
            <a:solidFill>
              <a:schemeClr val="tx2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BBD94CAF-0FD6-51CB-A5C9-B73FE6C495B7}"/>
              </a:ext>
            </a:extLst>
          </p:cNvPr>
          <p:cNvSpPr txBox="1"/>
          <p:nvPr/>
        </p:nvSpPr>
        <p:spPr>
          <a:xfrm>
            <a:off x="3868128" y="3032253"/>
            <a:ext cx="21806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On décompose : Na+ Br-</a:t>
            </a:r>
          </a:p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Le nucléophile est Br-</a:t>
            </a:r>
          </a:p>
          <a:p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L’électrophile est Na+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4417985F-BEDA-A60E-6091-384E47D8735C}"/>
              </a:ext>
            </a:extLst>
          </p:cNvPr>
          <p:cNvSpPr/>
          <p:nvPr/>
        </p:nvSpPr>
        <p:spPr>
          <a:xfrm>
            <a:off x="2450318" y="4240479"/>
            <a:ext cx="464319" cy="442913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5A605D5-60B1-BD33-969E-F8075B3C6483}"/>
              </a:ext>
            </a:extLst>
          </p:cNvPr>
          <p:cNvSpPr txBox="1"/>
          <p:nvPr/>
        </p:nvSpPr>
        <p:spPr>
          <a:xfrm>
            <a:off x="2400300" y="4732619"/>
            <a:ext cx="14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Halogène</a:t>
            </a:r>
          </a:p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= nucléophile</a:t>
            </a:r>
          </a:p>
        </p:txBody>
      </p:sp>
      <p:cxnSp>
        <p:nvCxnSpPr>
          <p:cNvPr id="22" name="Connecteur en angle 21">
            <a:extLst>
              <a:ext uri="{FF2B5EF4-FFF2-40B4-BE49-F238E27FC236}">
                <a16:creationId xmlns:a16="http://schemas.microsoft.com/office/drawing/2014/main" id="{04A4AA7B-892D-5B1E-C267-42AF6C908B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2914637" y="3543299"/>
            <a:ext cx="935844" cy="778669"/>
          </a:xfrm>
          <a:prstGeom prst="bentConnector3">
            <a:avLst>
              <a:gd name="adj1" fmla="val 50000"/>
            </a:avLst>
          </a:prstGeom>
          <a:ln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66F358B0-44E2-7937-1627-206A98ED3509}"/>
              </a:ext>
            </a:extLst>
          </p:cNvPr>
          <p:cNvCxnSpPr>
            <a:cxnSpLocks/>
          </p:cNvCxnSpPr>
          <p:nvPr/>
        </p:nvCxnSpPr>
        <p:spPr>
          <a:xfrm flipH="1">
            <a:off x="4672094" y="3675038"/>
            <a:ext cx="286347" cy="234921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>
            <a:extLst>
              <a:ext uri="{FF2B5EF4-FFF2-40B4-BE49-F238E27FC236}">
                <a16:creationId xmlns:a16="http://schemas.microsoft.com/office/drawing/2014/main" id="{A2D0E0F6-A20F-DA16-30A9-2A32EB44A5D6}"/>
              </a:ext>
            </a:extLst>
          </p:cNvPr>
          <p:cNvSpPr txBox="1"/>
          <p:nvPr/>
        </p:nvSpPr>
        <p:spPr>
          <a:xfrm>
            <a:off x="961643" y="5507831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SN1</a:t>
            </a:r>
          </a:p>
        </p:txBody>
      </p:sp>
      <p:pic>
        <p:nvPicPr>
          <p:cNvPr id="29" name="Image 28" descr="Une image contenant écriture manuscrite, Police, conception, typographie&#10;&#10;Description générée automatiquement">
            <a:extLst>
              <a:ext uri="{FF2B5EF4-FFF2-40B4-BE49-F238E27FC236}">
                <a16:creationId xmlns:a16="http://schemas.microsoft.com/office/drawing/2014/main" id="{4CC40DE5-35E7-C6FF-1087-DD8C431E8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168" y="3613066"/>
            <a:ext cx="6065746" cy="2041357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EA584D8-02B3-428C-8FF4-61F7FBF0E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180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2369838-AC21-BBAD-0A90-F55CD0375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A90270-0B3E-B5C6-FCF7-1275C23ED0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855E2A5-2169-67FC-459C-F6F696E4FD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FR" dirty="0"/>
              <a:t>E2 = élimination en anti</a:t>
            </a:r>
          </a:p>
          <a:p>
            <a:r>
              <a:rPr lang="fr-FR" dirty="0"/>
              <a:t>Technique : passer en </a:t>
            </a:r>
            <a:r>
              <a:rPr lang="fr-FR" dirty="0" err="1"/>
              <a:t>repres</a:t>
            </a:r>
            <a:r>
              <a:rPr lang="fr-FR" dirty="0"/>
              <a:t> de Newman et tourner la molécule si besoin pour que l’halogène (le nucléofuge) soit en              anti = opposé du H partant </a:t>
            </a:r>
          </a:p>
        </p:txBody>
      </p:sp>
      <p:pic>
        <p:nvPicPr>
          <p:cNvPr id="20" name="Espace réservé du contenu 19" descr="Une image contenant ligne, diagramme, blanc, conception&#10;&#10;Description générée automatiquement">
            <a:extLst>
              <a:ext uri="{FF2B5EF4-FFF2-40B4-BE49-F238E27FC236}">
                <a16:creationId xmlns:a16="http://schemas.microsoft.com/office/drawing/2014/main" id="{B483FB6C-20B7-F0CE-93B3-20A7114ABC9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4850" y="3185409"/>
            <a:ext cx="5211763" cy="2034995"/>
          </a:xfrm>
        </p:spPr>
      </p:pic>
      <p:sp>
        <p:nvSpPr>
          <p:cNvPr id="21" name="ZoneTexte 20">
            <a:extLst>
              <a:ext uri="{FF2B5EF4-FFF2-40B4-BE49-F238E27FC236}">
                <a16:creationId xmlns:a16="http://schemas.microsoft.com/office/drawing/2014/main" id="{F6A90340-30DA-EE9A-28E2-B5A4F93450DF}"/>
              </a:ext>
            </a:extLst>
          </p:cNvPr>
          <p:cNvSpPr txBox="1"/>
          <p:nvPr/>
        </p:nvSpPr>
        <p:spPr>
          <a:xfrm>
            <a:off x="548069" y="2646094"/>
            <a:ext cx="2464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accent6">
                    <a:lumMod val="75000"/>
                  </a:schemeClr>
                </a:solidFill>
                <a:latin typeface="Univers" panose="020B0506020202050204" pitchFamily="34" charset="0"/>
              </a:rPr>
              <a:t>Substrat secondaire : le carbone relié au Br est relié à 2 carbones</a:t>
            </a:r>
          </a:p>
        </p:txBody>
      </p: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E07380C5-9917-E294-A245-FF7235E1679E}"/>
              </a:ext>
            </a:extLst>
          </p:cNvPr>
          <p:cNvCxnSpPr>
            <a:cxnSpLocks/>
          </p:cNvCxnSpPr>
          <p:nvPr/>
        </p:nvCxnSpPr>
        <p:spPr>
          <a:xfrm>
            <a:off x="2035969" y="3292425"/>
            <a:ext cx="0" cy="75174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B5BF99FC-635F-A12D-A6C9-CA7D51986DF0}"/>
              </a:ext>
            </a:extLst>
          </p:cNvPr>
          <p:cNvCxnSpPr/>
          <p:nvPr/>
        </p:nvCxnSpPr>
        <p:spPr>
          <a:xfrm flipH="1" flipV="1">
            <a:off x="5329238" y="4507707"/>
            <a:ext cx="42862" cy="314325"/>
          </a:xfrm>
          <a:prstGeom prst="straightConnector1">
            <a:avLst/>
          </a:prstGeom>
          <a:ln>
            <a:solidFill>
              <a:schemeClr val="tx2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>
            <a:extLst>
              <a:ext uri="{FF2B5EF4-FFF2-40B4-BE49-F238E27FC236}">
                <a16:creationId xmlns:a16="http://schemas.microsoft.com/office/drawing/2014/main" id="{B3E23789-6B2A-E7C2-3D5A-2E6641029A80}"/>
              </a:ext>
            </a:extLst>
          </p:cNvPr>
          <p:cNvSpPr txBox="1"/>
          <p:nvPr/>
        </p:nvSpPr>
        <p:spPr>
          <a:xfrm>
            <a:off x="4586288" y="4822032"/>
            <a:ext cx="1485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Solvant aprotique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7A1EF911-6645-6FF2-6169-5F806A359A0D}"/>
              </a:ext>
            </a:extLst>
          </p:cNvPr>
          <p:cNvSpPr txBox="1"/>
          <p:nvPr/>
        </p:nvSpPr>
        <p:spPr>
          <a:xfrm>
            <a:off x="4493418" y="3064588"/>
            <a:ext cx="20585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accent2">
                    <a:lumMod val="75000"/>
                  </a:schemeClr>
                </a:solidFill>
                <a:latin typeface="Univers" panose="020B0503020202020204" pitchFamily="34" charset="0"/>
              </a:rPr>
              <a:t>Présence d’une base </a:t>
            </a:r>
          </a:p>
        </p:txBody>
      </p: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205630EF-8171-F4EB-D7C3-CABD91EDF224}"/>
              </a:ext>
            </a:extLst>
          </p:cNvPr>
          <p:cNvCxnSpPr>
            <a:cxnSpLocks/>
          </p:cNvCxnSpPr>
          <p:nvPr/>
        </p:nvCxnSpPr>
        <p:spPr>
          <a:xfrm>
            <a:off x="5322094" y="3341587"/>
            <a:ext cx="0" cy="425794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oneTexte 27">
            <a:extLst>
              <a:ext uri="{FF2B5EF4-FFF2-40B4-BE49-F238E27FC236}">
                <a16:creationId xmlns:a16="http://schemas.microsoft.com/office/drawing/2014/main" id="{1B020F37-58C5-C3CA-D54D-63E3F0FCAF77}"/>
              </a:ext>
            </a:extLst>
          </p:cNvPr>
          <p:cNvSpPr txBox="1"/>
          <p:nvPr/>
        </p:nvSpPr>
        <p:spPr>
          <a:xfrm>
            <a:off x="1108853" y="5559521"/>
            <a:ext cx="134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= E2</a:t>
            </a:r>
          </a:p>
        </p:txBody>
      </p:sp>
      <p:pic>
        <p:nvPicPr>
          <p:cNvPr id="30" name="Image 29" descr="Une image contenant diagramme, ligne, conception&#10;&#10;Description générée automatiquement">
            <a:extLst>
              <a:ext uri="{FF2B5EF4-FFF2-40B4-BE49-F238E27FC236}">
                <a16:creationId xmlns:a16="http://schemas.microsoft.com/office/drawing/2014/main" id="{60ED9B9F-F3F4-D6B4-268D-5BA9E078CE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648" y="4302964"/>
            <a:ext cx="4539472" cy="1834880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6D9AAF0-0B21-AB5C-1CB4-025BFA11C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41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105BB1-9A5E-9B8A-1792-EA310167E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réactivité avancée : rappel 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654ED8-6192-6813-BD20-F885D5DFCC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Les additions : </a:t>
            </a:r>
          </a:p>
          <a:p>
            <a:pPr>
              <a:buFont typeface="Wingdings" pitchFamily="2" charset="2"/>
              <a:buChar char="Ø"/>
            </a:pPr>
            <a:r>
              <a:rPr lang="fr-FR" dirty="0" err="1"/>
              <a:t>Dihydrogénation</a:t>
            </a:r>
            <a:r>
              <a:rPr lang="fr-FR" dirty="0"/>
              <a:t> : cis addition de 2 H sur un alcène.  		                  		      ! présence obligatoire de catalyseur </a:t>
            </a:r>
            <a:r>
              <a:rPr lang="fr-FR" dirty="0" err="1"/>
              <a:t>metallique</a:t>
            </a:r>
            <a:r>
              <a:rPr lang="fr-FR" dirty="0"/>
              <a:t> : Pd/C, Ni Ra, PtO</a:t>
            </a:r>
            <a:r>
              <a:rPr lang="fr-FR" baseline="-25000" dirty="0"/>
              <a:t>2 </a:t>
            </a:r>
            <a:r>
              <a:rPr lang="fr-FR" dirty="0"/>
              <a:t>!  + pression en jeu 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Hydratation : addition de H-H</a:t>
            </a:r>
            <a:r>
              <a:rPr lang="fr-FR" baseline="-25000" dirty="0"/>
              <a:t>2</a:t>
            </a:r>
            <a:r>
              <a:rPr lang="fr-FR" dirty="0"/>
              <a:t>O (= eau en milieu acide)      </a:t>
            </a:r>
            <a:r>
              <a:rPr lang="fr-FR" i="1" dirty="0"/>
              <a:t>intermédiaire : carbocation plan</a:t>
            </a:r>
            <a:endParaRPr lang="fr-FR" dirty="0"/>
          </a:p>
          <a:p>
            <a:pPr>
              <a:buFont typeface="Wingdings" pitchFamily="2" charset="2"/>
              <a:buChar char="Ø"/>
            </a:pPr>
            <a:r>
              <a:rPr lang="fr-FR" dirty="0" err="1"/>
              <a:t>Hydrohalogénation</a:t>
            </a:r>
            <a:r>
              <a:rPr lang="fr-FR" dirty="0"/>
              <a:t> : addition de H-X                                     </a:t>
            </a:r>
            <a:r>
              <a:rPr lang="fr-FR" i="1" dirty="0"/>
              <a:t>intermédiaire : carbocation plan</a:t>
            </a:r>
            <a:endParaRPr lang="fr-FR" dirty="0"/>
          </a:p>
          <a:p>
            <a:pPr>
              <a:buFont typeface="Wingdings" pitchFamily="2" charset="2"/>
              <a:buChar char="Ø"/>
            </a:pPr>
            <a:r>
              <a:rPr lang="fr-FR" dirty="0" err="1"/>
              <a:t>Dihalogénation</a:t>
            </a:r>
            <a:r>
              <a:rPr lang="fr-FR" dirty="0"/>
              <a:t> : trans addition de 2 X                                   </a:t>
            </a:r>
            <a:r>
              <a:rPr lang="fr-FR" i="1" dirty="0"/>
              <a:t>intermédiaire : ion ponté 		   </a:t>
            </a:r>
            <a:r>
              <a:rPr lang="fr-FR" dirty="0"/>
              <a:t>attention si solvant en excès : l’eau formera des </a:t>
            </a:r>
            <a:r>
              <a:rPr lang="fr-FR" dirty="0" err="1"/>
              <a:t>halogénoalcools</a:t>
            </a:r>
            <a:r>
              <a:rPr lang="fr-FR" dirty="0"/>
              <a:t>							         l’alcool formera des </a:t>
            </a:r>
            <a:r>
              <a:rPr lang="fr-FR" dirty="0" err="1"/>
              <a:t>halogénoéthers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01B0343-AE99-7B4E-2B15-FF981C446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914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105BB1-9A5E-9B8A-1792-EA310167E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La réactivité avancée : rappel 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654ED8-6192-6813-BD20-F885D5DFCC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4" y="2073136"/>
            <a:ext cx="10691265" cy="3739896"/>
          </a:xfrm>
        </p:spPr>
        <p:txBody>
          <a:bodyPr/>
          <a:lstStyle/>
          <a:p>
            <a:r>
              <a:rPr lang="fr-FR" dirty="0"/>
              <a:t>Les oxydations douces : </a:t>
            </a:r>
          </a:p>
          <a:p>
            <a:pPr>
              <a:buFont typeface="Wingdings" pitchFamily="2" charset="2"/>
              <a:buChar char="Ø"/>
            </a:pPr>
            <a:r>
              <a:rPr lang="fr-FR" dirty="0" err="1"/>
              <a:t>Epoxydation</a:t>
            </a:r>
            <a:r>
              <a:rPr lang="fr-FR" dirty="0"/>
              <a:t> : R-COOOH + alcène pour former des diols </a:t>
            </a:r>
          </a:p>
          <a:p>
            <a:pPr>
              <a:buFont typeface="Wingdings" pitchFamily="2" charset="2"/>
              <a:buChar char="Ø"/>
            </a:pPr>
            <a:r>
              <a:rPr lang="fr-FR" dirty="0" err="1"/>
              <a:t>Dihydroxylation</a:t>
            </a:r>
            <a:r>
              <a:rPr lang="fr-FR" dirty="0"/>
              <a:t> : KMnO4 à froid ou OsO4 = cis addition pour avoir des diols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Les oxydations fortes = clivage : 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Avec OsO4 + NaIO4 : cétone ou aldéhyde 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Avec KMnO4 : sur oxydation : acide carboxylique ou cétone 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Ozonolyse : avec O3 : cétone ou aldéhyde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D1DDBF1-83C1-7EC8-9E59-387F7B9CD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436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D84E91-24C1-27CD-F052-9AF945B74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4EC8A448-92C1-17CD-0B59-824E25A02047}"/>
                  </a:ext>
                </a:extLst>
              </p14:cNvPr>
              <p14:cNvContentPartPr/>
              <p14:nvPr/>
            </p14:nvContentPartPr>
            <p14:xfrm>
              <a:off x="2768150" y="3946565"/>
              <a:ext cx="360" cy="360"/>
            </p14:xfrm>
          </p:contentPart>
        </mc:Choice>
        <mc:Fallback xmlns=""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4EC8A448-92C1-17CD-0B59-824E25A0204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05510" y="388392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Groupe 17">
            <a:extLst>
              <a:ext uri="{FF2B5EF4-FFF2-40B4-BE49-F238E27FC236}">
                <a16:creationId xmlns:a16="http://schemas.microsoft.com/office/drawing/2014/main" id="{0F5AE230-C7FA-582C-BAAD-2AD6438BB6DA}"/>
              </a:ext>
            </a:extLst>
          </p:cNvPr>
          <p:cNvGrpSpPr/>
          <p:nvPr/>
        </p:nvGrpSpPr>
        <p:grpSpPr>
          <a:xfrm>
            <a:off x="776990" y="3865205"/>
            <a:ext cx="3397680" cy="160560"/>
            <a:chOff x="776990" y="3865205"/>
            <a:chExt cx="3397680" cy="160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38A8D1A8-856E-C797-E33D-7322E0848C85}"/>
                    </a:ext>
                  </a:extLst>
                </p14:cNvPr>
                <p14:cNvContentPartPr/>
                <p14:nvPr/>
              </p14:nvContentPartPr>
              <p14:xfrm>
                <a:off x="776990" y="3865205"/>
                <a:ext cx="1456560" cy="145440"/>
              </p14:xfrm>
            </p:contentPart>
          </mc:Choice>
          <mc:Fallback xmlns=""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38A8D1A8-856E-C797-E33D-7322E0848C8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14350" y="3802205"/>
                  <a:ext cx="1582200" cy="27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2" name="Encre 11">
                  <a:extLst>
                    <a:ext uri="{FF2B5EF4-FFF2-40B4-BE49-F238E27FC236}">
                      <a16:creationId xmlns:a16="http://schemas.microsoft.com/office/drawing/2014/main" id="{EB069094-7501-E75E-C49F-23F920432ED0}"/>
                    </a:ext>
                  </a:extLst>
                </p14:cNvPr>
                <p14:cNvContentPartPr/>
                <p14:nvPr/>
              </p14:nvContentPartPr>
              <p14:xfrm>
                <a:off x="2214470" y="3955565"/>
                <a:ext cx="360" cy="360"/>
              </p14:xfrm>
            </p:contentPart>
          </mc:Choice>
          <mc:Fallback xmlns="">
            <p:pic>
              <p:nvPicPr>
                <p:cNvPr id="12" name="Encre 11">
                  <a:extLst>
                    <a:ext uri="{FF2B5EF4-FFF2-40B4-BE49-F238E27FC236}">
                      <a16:creationId xmlns:a16="http://schemas.microsoft.com/office/drawing/2014/main" id="{EB069094-7501-E75E-C49F-23F920432ED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151470" y="389256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7" name="Encre 16">
                  <a:extLst>
                    <a:ext uri="{FF2B5EF4-FFF2-40B4-BE49-F238E27FC236}">
                      <a16:creationId xmlns:a16="http://schemas.microsoft.com/office/drawing/2014/main" id="{BFC9D76D-6014-1489-A30C-4059B589348F}"/>
                    </a:ext>
                  </a:extLst>
                </p14:cNvPr>
                <p14:cNvContentPartPr/>
                <p14:nvPr/>
              </p14:nvContentPartPr>
              <p14:xfrm>
                <a:off x="2772830" y="3934685"/>
                <a:ext cx="1401840" cy="91080"/>
              </p14:xfrm>
            </p:contentPart>
          </mc:Choice>
          <mc:Fallback xmlns="">
            <p:pic>
              <p:nvPicPr>
                <p:cNvPr id="17" name="Encre 16">
                  <a:extLst>
                    <a:ext uri="{FF2B5EF4-FFF2-40B4-BE49-F238E27FC236}">
                      <a16:creationId xmlns:a16="http://schemas.microsoft.com/office/drawing/2014/main" id="{BFC9D76D-6014-1489-A30C-4059B589348F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710190" y="3871685"/>
                  <a:ext cx="1527480" cy="216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B6773D18-8EAC-719A-4731-8B6B3A569B10}"/>
                  </a:ext>
                </a:extLst>
              </p14:cNvPr>
              <p14:cNvContentPartPr/>
              <p14:nvPr/>
            </p14:nvContentPartPr>
            <p14:xfrm>
              <a:off x="3611270" y="3824885"/>
              <a:ext cx="825480" cy="93600"/>
            </p14:xfrm>
          </p:contentPart>
        </mc:Choice>
        <mc:Fallback xmlns=""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B6773D18-8EAC-719A-4731-8B6B3A569B1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48270" y="3762245"/>
                <a:ext cx="951120" cy="21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0" name="Encre 19">
                <a:extLst>
                  <a:ext uri="{FF2B5EF4-FFF2-40B4-BE49-F238E27FC236}">
                    <a16:creationId xmlns:a16="http://schemas.microsoft.com/office/drawing/2014/main" id="{38852AD8-5095-3FBF-09E0-7E8C46A0D180}"/>
                  </a:ext>
                </a:extLst>
              </p14:cNvPr>
              <p14:cNvContentPartPr/>
              <p14:nvPr/>
            </p14:nvContentPartPr>
            <p14:xfrm>
              <a:off x="3236870" y="3695285"/>
              <a:ext cx="360" cy="360"/>
            </p14:xfrm>
          </p:contentPart>
        </mc:Choice>
        <mc:Fallback xmlns="">
          <p:pic>
            <p:nvPicPr>
              <p:cNvPr id="20" name="Encre 19">
                <a:extLst>
                  <a:ext uri="{FF2B5EF4-FFF2-40B4-BE49-F238E27FC236}">
                    <a16:creationId xmlns:a16="http://schemas.microsoft.com/office/drawing/2014/main" id="{38852AD8-5095-3FBF-09E0-7E8C46A0D18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73870" y="363264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9" name="Groupe 28">
            <a:extLst>
              <a:ext uri="{FF2B5EF4-FFF2-40B4-BE49-F238E27FC236}">
                <a16:creationId xmlns:a16="http://schemas.microsoft.com/office/drawing/2014/main" id="{E97957B8-2E64-BD61-5520-263537DD56E7}"/>
              </a:ext>
            </a:extLst>
          </p:cNvPr>
          <p:cNvGrpSpPr/>
          <p:nvPr/>
        </p:nvGrpSpPr>
        <p:grpSpPr>
          <a:xfrm>
            <a:off x="4512350" y="3851885"/>
            <a:ext cx="1351800" cy="87480"/>
            <a:chOff x="4512350" y="3851885"/>
            <a:chExt cx="1351800" cy="8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9938D8BF-81CC-9AE0-BCB8-239F8857C910}"/>
                    </a:ext>
                  </a:extLst>
                </p14:cNvPr>
                <p14:cNvContentPartPr/>
                <p14:nvPr/>
              </p14:nvContentPartPr>
              <p14:xfrm>
                <a:off x="4547990" y="3862325"/>
                <a:ext cx="360" cy="360"/>
              </p14:xfrm>
            </p:contentPart>
          </mc:Choice>
          <mc:Fallback xmlns=""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9938D8BF-81CC-9AE0-BCB8-239F8857C91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485350" y="37993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CBAEBEF3-BB64-9AE1-9105-1F9840171EA5}"/>
                    </a:ext>
                  </a:extLst>
                </p14:cNvPr>
                <p14:cNvContentPartPr/>
                <p14:nvPr/>
              </p14:nvContentPartPr>
              <p14:xfrm>
                <a:off x="4512350" y="3855845"/>
                <a:ext cx="360" cy="360"/>
              </p14:xfrm>
            </p:contentPart>
          </mc:Choice>
          <mc:Fallback xmlns=""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CBAEBEF3-BB64-9AE1-9105-1F9840171EA5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449350" y="379320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EFAD4381-6537-BB5E-67C9-B21B928C1F57}"/>
                    </a:ext>
                  </a:extLst>
                </p14:cNvPr>
                <p14:cNvContentPartPr/>
                <p14:nvPr/>
              </p14:nvContentPartPr>
              <p14:xfrm>
                <a:off x="4607390" y="3858725"/>
                <a:ext cx="360" cy="360"/>
              </p14:xfrm>
            </p:contentPart>
          </mc:Choice>
          <mc:Fallback xmlns=""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EFAD4381-6537-BB5E-67C9-B21B928C1F5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544750" y="37957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AA7BFEAB-1F05-93C6-B0F9-B9B335F8EA36}"/>
                    </a:ext>
                  </a:extLst>
                </p14:cNvPr>
                <p14:cNvContentPartPr/>
                <p14:nvPr/>
              </p14:nvContentPartPr>
              <p14:xfrm>
                <a:off x="4703150" y="3858725"/>
                <a:ext cx="360" cy="360"/>
              </p14:xfrm>
            </p:contentPart>
          </mc:Choice>
          <mc:Fallback xmlns=""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AA7BFEAB-1F05-93C6-B0F9-B9B335F8EA36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640150" y="37957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8" name="Encre 27">
                  <a:extLst>
                    <a:ext uri="{FF2B5EF4-FFF2-40B4-BE49-F238E27FC236}">
                      <a16:creationId xmlns:a16="http://schemas.microsoft.com/office/drawing/2014/main" id="{D7A9C56B-765A-340A-F89F-A00FAE0FF42F}"/>
                    </a:ext>
                  </a:extLst>
                </p14:cNvPr>
                <p14:cNvContentPartPr/>
                <p14:nvPr/>
              </p14:nvContentPartPr>
              <p14:xfrm>
                <a:off x="4703150" y="3851885"/>
                <a:ext cx="1161000" cy="87480"/>
              </p14:xfrm>
            </p:contentPart>
          </mc:Choice>
          <mc:Fallback xmlns="">
            <p:pic>
              <p:nvPicPr>
                <p:cNvPr id="28" name="Encre 27">
                  <a:extLst>
                    <a:ext uri="{FF2B5EF4-FFF2-40B4-BE49-F238E27FC236}">
                      <a16:creationId xmlns:a16="http://schemas.microsoft.com/office/drawing/2014/main" id="{D7A9C56B-765A-340A-F89F-A00FAE0FF42F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640150" y="3789245"/>
                  <a:ext cx="1286640" cy="21312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30" name="Espace réservé du contenu 17" descr="Une image contenant ligne, diagramme, Tracé, origami&#10;&#10;Description générée automatiquement">
            <a:extLst>
              <a:ext uri="{FF2B5EF4-FFF2-40B4-BE49-F238E27FC236}">
                <a16:creationId xmlns:a16="http://schemas.microsoft.com/office/drawing/2014/main" id="{2C3045C5-0D30-E651-EBD6-F48096D48540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76990" y="1641602"/>
            <a:ext cx="4916623" cy="1357673"/>
          </a:xfrm>
          <a:prstGeom prst="rect">
            <a:avLst/>
          </a:prstGeom>
        </p:spPr>
      </p:pic>
      <p:pic>
        <p:nvPicPr>
          <p:cNvPr id="31" name="Espace réservé du contenu 3" descr="Une image contenant ligne, diagramme, Police, origami&#10;&#10;Description générée automatiquement">
            <a:extLst>
              <a:ext uri="{FF2B5EF4-FFF2-40B4-BE49-F238E27FC236}">
                <a16:creationId xmlns:a16="http://schemas.microsoft.com/office/drawing/2014/main" id="{58D49F44-22CE-E242-9425-2E9CC9A3C9D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057179" y="1703710"/>
            <a:ext cx="4334721" cy="1036564"/>
          </a:xfrm>
          <a:prstGeom prst="rect">
            <a:avLst/>
          </a:prstGeom>
        </p:spPr>
      </p:pic>
      <p:pic>
        <p:nvPicPr>
          <p:cNvPr id="32" name="Espace réservé du contenu 9" descr="Une image contenant croquis, ligne, diagramme, origami&#10;&#10;Description générée automatiquement">
            <a:extLst>
              <a:ext uri="{FF2B5EF4-FFF2-40B4-BE49-F238E27FC236}">
                <a16:creationId xmlns:a16="http://schemas.microsoft.com/office/drawing/2014/main" id="{9411C7A5-193F-CA58-206C-BE65732529E6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04850" y="3160143"/>
            <a:ext cx="4538965" cy="1383484"/>
          </a:xfrm>
          <a:prstGeom prst="rect">
            <a:avLst/>
          </a:prstGeom>
        </p:spPr>
      </p:pic>
      <p:pic>
        <p:nvPicPr>
          <p:cNvPr id="33" name="Espace réservé du contenu 3" descr="Une image contenant Police, diagramme, ligne, texte&#10;&#10;Description générée automatiquement">
            <a:extLst>
              <a:ext uri="{FF2B5EF4-FFF2-40B4-BE49-F238E27FC236}">
                <a16:creationId xmlns:a16="http://schemas.microsoft.com/office/drawing/2014/main" id="{92592DFF-2078-7E95-D8B8-1E34E7631BE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681295" y="3324427"/>
            <a:ext cx="4406900" cy="1219200"/>
          </a:xfrm>
          <a:prstGeom prst="rect">
            <a:avLst/>
          </a:prstGeom>
        </p:spPr>
      </p:pic>
      <p:pic>
        <p:nvPicPr>
          <p:cNvPr id="34" name="Espace réservé du contenu 5" descr="Une image contenant croquis, diagramme, origami, ligne&#10;&#10;Description générée automatiquement">
            <a:extLst>
              <a:ext uri="{FF2B5EF4-FFF2-40B4-BE49-F238E27FC236}">
                <a16:creationId xmlns:a16="http://schemas.microsoft.com/office/drawing/2014/main" id="{F6678627-361C-CD1F-B801-3729FD110DD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233905" y="4605124"/>
            <a:ext cx="3881530" cy="1411465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94D20628-4EC7-3106-1B79-B07C5373692E}"/>
              </a:ext>
            </a:extLst>
          </p:cNvPr>
          <p:cNvSpPr txBox="1"/>
          <p:nvPr/>
        </p:nvSpPr>
        <p:spPr>
          <a:xfrm>
            <a:off x="5243815" y="4883388"/>
            <a:ext cx="8306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KMnO4</a:t>
            </a:r>
          </a:p>
          <a:p>
            <a:endParaRPr lang="fr-FR" sz="1400" dirty="0"/>
          </a:p>
          <a:p>
            <a:r>
              <a:rPr lang="fr-FR" sz="1400" dirty="0"/>
              <a:t>A froid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46600B4B-3DA7-E765-B387-D43B176F447A}"/>
              </a:ext>
            </a:extLst>
          </p:cNvPr>
          <p:cNvSpPr txBox="1"/>
          <p:nvPr/>
        </p:nvSpPr>
        <p:spPr>
          <a:xfrm>
            <a:off x="399964" y="174842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1)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19CABB56-C076-538E-B690-CF102E005D3D}"/>
              </a:ext>
            </a:extLst>
          </p:cNvPr>
          <p:cNvSpPr txBox="1"/>
          <p:nvPr/>
        </p:nvSpPr>
        <p:spPr>
          <a:xfrm>
            <a:off x="6121363" y="174842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2)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9FCC0BD-A73D-AC6A-816A-D2B389093DD8}"/>
              </a:ext>
            </a:extLst>
          </p:cNvPr>
          <p:cNvSpPr txBox="1"/>
          <p:nvPr/>
        </p:nvSpPr>
        <p:spPr>
          <a:xfrm>
            <a:off x="282793" y="332595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3)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D7C5C4E8-C565-43DE-6CEF-964E0BA7BC28}"/>
              </a:ext>
            </a:extLst>
          </p:cNvPr>
          <p:cNvSpPr txBox="1"/>
          <p:nvPr/>
        </p:nvSpPr>
        <p:spPr>
          <a:xfrm>
            <a:off x="6121363" y="3324427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4)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5D86CF98-6E82-9212-4D29-B5DCFD9CB3E4}"/>
              </a:ext>
            </a:extLst>
          </p:cNvPr>
          <p:cNvSpPr txBox="1"/>
          <p:nvPr/>
        </p:nvSpPr>
        <p:spPr>
          <a:xfrm>
            <a:off x="1505270" y="525272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5)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DCA28F-E8F3-3FFB-099D-F9E1E72596CF}"/>
              </a:ext>
            </a:extLst>
          </p:cNvPr>
          <p:cNvSpPr txBox="1"/>
          <p:nvPr/>
        </p:nvSpPr>
        <p:spPr>
          <a:xfrm>
            <a:off x="9593943" y="316025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/>
              <a:t>H2SO4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7848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18" name="Espace réservé du contenu 17" descr="Une image contenant ligne, diagramme, Tracé, origami&#10;&#10;Description générée automatiquement">
            <a:extLst>
              <a:ext uri="{FF2B5EF4-FFF2-40B4-BE49-F238E27FC236}">
                <a16:creationId xmlns:a16="http://schemas.microsoft.com/office/drawing/2014/main" id="{09294F85-443B-9F8E-AE0C-170CE2170EF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5107" y="3282538"/>
            <a:ext cx="5855550" cy="1616948"/>
          </a:xfrm>
        </p:spPr>
      </p:pic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1765AEE0-79E3-C7BD-1B4F-4BC2D8C5A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306569" cy="3486151"/>
          </a:xfrm>
        </p:spPr>
        <p:txBody>
          <a:bodyPr>
            <a:normAutofit/>
          </a:bodyPr>
          <a:lstStyle/>
          <a:p>
            <a:r>
              <a:rPr lang="fr-FR" sz="1800" dirty="0"/>
              <a:t>On isole la double liaison pour s’y retrouver :</a:t>
            </a:r>
          </a:p>
          <a:p>
            <a:r>
              <a:rPr lang="fr-FR" sz="1800" dirty="0"/>
              <a:t>Mécanisme concerté (= zéro rotation)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306F06CB-176B-B8E6-EAB9-76BB6F58516B}"/>
              </a:ext>
            </a:extLst>
          </p:cNvPr>
          <p:cNvSpPr/>
          <p:nvPr/>
        </p:nvSpPr>
        <p:spPr>
          <a:xfrm>
            <a:off x="3715592" y="3968703"/>
            <a:ext cx="920203" cy="637953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81AD259-DE2D-D180-9B0C-C140D180FD1C}"/>
              </a:ext>
            </a:extLst>
          </p:cNvPr>
          <p:cNvSpPr txBox="1"/>
          <p:nvPr/>
        </p:nvSpPr>
        <p:spPr>
          <a:xfrm>
            <a:off x="2990501" y="4907401"/>
            <a:ext cx="14501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err="1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péracide</a:t>
            </a:r>
            <a:endParaRPr lang="fr-FR" sz="1200" dirty="0">
              <a:solidFill>
                <a:schemeClr val="bg2">
                  <a:lumMod val="50000"/>
                </a:schemeClr>
              </a:solidFill>
              <a:latin typeface="Univers" panose="020B0503020202020204" pitchFamily="34" charset="0"/>
            </a:endParaRPr>
          </a:p>
        </p:txBody>
      </p: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D5633464-241E-1D04-08B8-3E2C881B062A}"/>
              </a:ext>
            </a:extLst>
          </p:cNvPr>
          <p:cNvCxnSpPr/>
          <p:nvPr/>
        </p:nvCxnSpPr>
        <p:spPr>
          <a:xfrm flipV="1">
            <a:off x="3715592" y="4606656"/>
            <a:ext cx="250352" cy="292830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>
            <a:extLst>
              <a:ext uri="{FF2B5EF4-FFF2-40B4-BE49-F238E27FC236}">
                <a16:creationId xmlns:a16="http://schemas.microsoft.com/office/drawing/2014/main" id="{F4C26650-5954-3E66-3CDA-56645F0770D1}"/>
              </a:ext>
            </a:extLst>
          </p:cNvPr>
          <p:cNvSpPr txBox="1"/>
          <p:nvPr/>
        </p:nvSpPr>
        <p:spPr>
          <a:xfrm>
            <a:off x="704087" y="5398929"/>
            <a:ext cx="1644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</a:t>
            </a:r>
            <a:r>
              <a:rPr lang="fr-FR" dirty="0" err="1"/>
              <a:t>Epoxydation</a:t>
            </a:r>
            <a:endParaRPr lang="fr-FR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2D2144-A377-F90E-32FF-99A17315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872BB23-9830-F86D-1199-F31DC4C1B501}"/>
              </a:ext>
            </a:extLst>
          </p:cNvPr>
          <p:cNvSpPr txBox="1"/>
          <p:nvPr/>
        </p:nvSpPr>
        <p:spPr>
          <a:xfrm>
            <a:off x="5867833" y="6162323"/>
            <a:ext cx="6307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Époxyde ouvert en milieu acide ou basique = même résultat</a:t>
            </a:r>
          </a:p>
          <a:p>
            <a:r>
              <a:rPr lang="fr-FR" dirty="0"/>
              <a:t>     = diols (2 fonctions alcool)</a:t>
            </a:r>
          </a:p>
        </p:txBody>
      </p:sp>
      <p:pic>
        <p:nvPicPr>
          <p:cNvPr id="7" name="Image 6" descr="Une image contenant diagramme, ligne, origami, conception&#10;&#10;Description générée automatiquement">
            <a:extLst>
              <a:ext uri="{FF2B5EF4-FFF2-40B4-BE49-F238E27FC236}">
                <a16:creationId xmlns:a16="http://schemas.microsoft.com/office/drawing/2014/main" id="{4504D50F-4F37-C70C-E1CB-93D5CF08B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0635" y="3428999"/>
            <a:ext cx="6018844" cy="266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66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4" name="Espace réservé du contenu 3" descr="Une image contenant ligne, diagramme, Police, origami&#10;&#10;Description générée automatiquement">
            <a:extLst>
              <a:ext uri="{FF2B5EF4-FFF2-40B4-BE49-F238E27FC236}">
                <a16:creationId xmlns:a16="http://schemas.microsoft.com/office/drawing/2014/main" id="{6FB86E32-AF16-36CA-60F9-3CCB9C7183A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4850" y="3579761"/>
            <a:ext cx="5211763" cy="1246291"/>
          </a:xfrm>
        </p:spPr>
      </p:pic>
      <p:pic>
        <p:nvPicPr>
          <p:cNvPr id="5" name="Espace réservé du contenu 4" descr="Une image contenant diagramme, ligne, Police, blanc&#10;&#10;Description générée automatiquement">
            <a:extLst>
              <a:ext uri="{FF2B5EF4-FFF2-40B4-BE49-F238E27FC236}">
                <a16:creationId xmlns:a16="http://schemas.microsoft.com/office/drawing/2014/main" id="{6594F2B6-1F76-9AC6-B577-6499DB99C84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096000" y="4615421"/>
            <a:ext cx="5939012" cy="147118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10A155-0051-B5DD-AD1C-7E64EE9C75B0}"/>
              </a:ext>
            </a:extLst>
          </p:cNvPr>
          <p:cNvSpPr txBox="1"/>
          <p:nvPr/>
        </p:nvSpPr>
        <p:spPr>
          <a:xfrm>
            <a:off x="520995" y="5422605"/>
            <a:ext cx="1578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Hydratation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2ADB0EE6-A607-D3CF-6064-D6A1752962B7}"/>
              </a:ext>
            </a:extLst>
          </p:cNvPr>
          <p:cNvSpPr/>
          <p:nvPr/>
        </p:nvSpPr>
        <p:spPr>
          <a:xfrm>
            <a:off x="3513574" y="4265926"/>
            <a:ext cx="771348" cy="698990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C722C34-3CF7-570A-2D49-CF16F61081C5}"/>
              </a:ext>
            </a:extLst>
          </p:cNvPr>
          <p:cNvSpPr txBox="1"/>
          <p:nvPr/>
        </p:nvSpPr>
        <p:spPr>
          <a:xfrm>
            <a:off x="3513574" y="3047406"/>
            <a:ext cx="14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Ajout d’eau, en milieu acide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0F3C0D60-1367-2064-407B-E06DED9A7785}"/>
              </a:ext>
            </a:extLst>
          </p:cNvPr>
          <p:cNvCxnSpPr>
            <a:cxnSpLocks/>
            <a:stCxn id="9" idx="2"/>
          </p:cNvCxnSpPr>
          <p:nvPr/>
        </p:nvCxnSpPr>
        <p:spPr>
          <a:xfrm flipH="1">
            <a:off x="3970940" y="3509071"/>
            <a:ext cx="267725" cy="676706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134FE498-CA1C-A9D0-3359-0AD7AE2228D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4238665" y="3509071"/>
            <a:ext cx="482191" cy="756855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B894EA8-3A7B-B492-9BC6-183282FCB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7B79830C-1D36-5D65-2153-F976B5BC2CE9}"/>
              </a:ext>
            </a:extLst>
          </p:cNvPr>
          <p:cNvSpPr txBox="1"/>
          <p:nvPr/>
        </p:nvSpPr>
        <p:spPr>
          <a:xfrm>
            <a:off x="6181343" y="2442703"/>
            <a:ext cx="58536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Règle de </a:t>
            </a:r>
            <a:r>
              <a:rPr lang="fr-FR" dirty="0" err="1"/>
              <a:t>Markownikov</a:t>
            </a:r>
            <a:r>
              <a:rPr lang="fr-FR" dirty="0"/>
              <a:t> : on obtient le carbocation le plus stable (H s’ajoute au C le moins </a:t>
            </a:r>
            <a:r>
              <a:rPr lang="fr-FR" dirty="0" err="1"/>
              <a:t>subtitué</a:t>
            </a:r>
            <a:r>
              <a:rPr lang="fr-FR" dirty="0"/>
              <a:t> pour que le C+ soit le plus </a:t>
            </a:r>
            <a:r>
              <a:rPr lang="fr-FR" dirty="0" err="1"/>
              <a:t>subtitué</a:t>
            </a:r>
            <a:r>
              <a:rPr lang="fr-FR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Ajout du OH &gt;&gt; non stéréospécifique (en cis ou trans)</a:t>
            </a:r>
          </a:p>
        </p:txBody>
      </p:sp>
    </p:spTree>
    <p:extLst>
      <p:ext uri="{BB962C8B-B14F-4D97-AF65-F5344CB8AC3E}">
        <p14:creationId xmlns:p14="http://schemas.microsoft.com/office/powerpoint/2010/main" val="18729333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4" name="Espace réservé du contenu 3" descr="Une image contenant diagramme, ligne, origami&#10;&#10;Description générée automatiquement">
            <a:extLst>
              <a:ext uri="{FF2B5EF4-FFF2-40B4-BE49-F238E27FC236}">
                <a16:creationId xmlns:a16="http://schemas.microsoft.com/office/drawing/2014/main" id="{BE7C147C-C6F2-56CA-68E8-0C6794ED17B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50284" y="4378898"/>
            <a:ext cx="5962414" cy="1677179"/>
          </a:xfrm>
        </p:spPr>
      </p:pic>
      <p:pic>
        <p:nvPicPr>
          <p:cNvPr id="10" name="Espace réservé du contenu 9" descr="Une image contenant croquis, ligne, diagramme, origami&#10;&#10;Description générée automatiquement">
            <a:extLst>
              <a:ext uri="{FF2B5EF4-FFF2-40B4-BE49-F238E27FC236}">
                <a16:creationId xmlns:a16="http://schemas.microsoft.com/office/drawing/2014/main" id="{8B574BD6-3BCA-C13C-7762-6DF2A260962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04850" y="3408629"/>
            <a:ext cx="5211763" cy="1588554"/>
          </a:xfr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9132F2A8-32B9-146A-DE44-909FDB530F8D}"/>
              </a:ext>
            </a:extLst>
          </p:cNvPr>
          <p:cNvSpPr txBox="1"/>
          <p:nvPr/>
        </p:nvSpPr>
        <p:spPr>
          <a:xfrm>
            <a:off x="595423" y="5401340"/>
            <a:ext cx="1922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</a:t>
            </a:r>
            <a:r>
              <a:rPr lang="fr-FR" dirty="0" err="1"/>
              <a:t>Dihalogénation</a:t>
            </a:r>
            <a:endParaRPr lang="fr-FR" dirty="0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18C8F9E3-749C-FE36-6875-7F28CCA4A51D}"/>
              </a:ext>
            </a:extLst>
          </p:cNvPr>
          <p:cNvSpPr/>
          <p:nvPr/>
        </p:nvSpPr>
        <p:spPr>
          <a:xfrm>
            <a:off x="3556104" y="3870250"/>
            <a:ext cx="654389" cy="660885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E2ACFD8-204F-4AE3-6798-0EB88DE876C1}"/>
              </a:ext>
            </a:extLst>
          </p:cNvPr>
          <p:cNvSpPr txBox="1"/>
          <p:nvPr/>
        </p:nvSpPr>
        <p:spPr>
          <a:xfrm>
            <a:off x="3513574" y="3047406"/>
            <a:ext cx="14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Ajout de 2 halogènes</a:t>
            </a: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2137FC74-70CE-95DB-C9E8-4A64B0636819}"/>
              </a:ext>
            </a:extLst>
          </p:cNvPr>
          <p:cNvCxnSpPr>
            <a:cxnSpLocks/>
          </p:cNvCxnSpPr>
          <p:nvPr/>
        </p:nvCxnSpPr>
        <p:spPr>
          <a:xfrm flipH="1">
            <a:off x="4072270" y="3509071"/>
            <a:ext cx="166395" cy="361179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636905-8DE6-0AF6-DFB6-12B01E5DB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9991DE9-2E07-D7A0-0617-386F2CEE60B0}"/>
              </a:ext>
            </a:extLst>
          </p:cNvPr>
          <p:cNvSpPr txBox="1"/>
          <p:nvPr/>
        </p:nvSpPr>
        <p:spPr>
          <a:xfrm>
            <a:off x="6096001" y="2566188"/>
            <a:ext cx="596241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Trans addition = stéréospécifique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Passage par un ion ponté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La seconde étape similaire à une SN2 : Le Br⁻ attaque par l’arrière (anti par rapport au pont), la liaison Br–C du </a:t>
            </a:r>
            <a:r>
              <a:rPr lang="fr-FR" dirty="0" err="1"/>
              <a:t>bromonium</a:t>
            </a:r>
            <a:r>
              <a:rPr lang="fr-FR" dirty="0"/>
              <a:t> se </a:t>
            </a:r>
            <a:r>
              <a:rPr lang="fr-FR" b="1" dirty="0" err="1"/>
              <a:t>romp</a:t>
            </a:r>
            <a:r>
              <a:rPr lang="fr-FR" dirty="0"/>
              <a:t> au même moment = une </a:t>
            </a:r>
            <a:r>
              <a:rPr lang="fr-FR" b="1" dirty="0"/>
              <a:t>inversion stéréochimique</a:t>
            </a:r>
            <a:r>
              <a:rPr lang="fr-FR" dirty="0"/>
              <a:t> sur le carbone attaqué.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5394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4" name="Espace réservé du contenu 3" descr="Une image contenant Police, diagramme, ligne, texte&#10;&#10;Description générée automatiquement">
            <a:extLst>
              <a:ext uri="{FF2B5EF4-FFF2-40B4-BE49-F238E27FC236}">
                <a16:creationId xmlns:a16="http://schemas.microsoft.com/office/drawing/2014/main" id="{002A831B-F5F3-87E5-7F7E-28A585D6B3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107281" y="3593306"/>
            <a:ext cx="4406900" cy="1219200"/>
          </a:xfrm>
        </p:spPr>
      </p:pic>
      <p:pic>
        <p:nvPicPr>
          <p:cNvPr id="7" name="Espace réservé du contenu 6" descr="Une image contenant diagramme, croquis, ligne, conception&#10;&#10;Description générée automatiquement">
            <a:extLst>
              <a:ext uri="{FF2B5EF4-FFF2-40B4-BE49-F238E27FC236}">
                <a16:creationId xmlns:a16="http://schemas.microsoft.com/office/drawing/2014/main" id="{64DF6140-E057-E2C5-0AF1-DF0A193BF3C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726977" y="4653619"/>
            <a:ext cx="6120814" cy="109056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802673-F443-BD83-D079-0220B8C6A3D2}"/>
              </a:ext>
            </a:extLst>
          </p:cNvPr>
          <p:cNvSpPr txBox="1"/>
          <p:nvPr/>
        </p:nvSpPr>
        <p:spPr>
          <a:xfrm>
            <a:off x="798577" y="5559521"/>
            <a:ext cx="2007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Oxydation forte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EC9FA39-CC04-726A-4343-5947A507CDF6}"/>
              </a:ext>
            </a:extLst>
          </p:cNvPr>
          <p:cNvSpPr txBox="1"/>
          <p:nvPr/>
        </p:nvSpPr>
        <p:spPr>
          <a:xfrm>
            <a:off x="3729390" y="6253175"/>
            <a:ext cx="43877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dirty="0">
                <a:effectLst/>
                <a:latin typeface="+mj-lt"/>
              </a:rPr>
              <a:t>/ ! \ KMnO4 à froid =/= KMnO4 en milieu acide</a:t>
            </a:r>
            <a:br>
              <a:rPr lang="fr-FR" sz="1800" dirty="0">
                <a:effectLst/>
                <a:latin typeface="+mj-lt"/>
              </a:rPr>
            </a:br>
            <a:endParaRPr lang="fr-FR" dirty="0">
              <a:latin typeface="+mj-lt"/>
            </a:endParaRPr>
          </a:p>
          <a:p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CC6330-7E14-EC9A-1667-4E22E5989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2693" y="26250"/>
            <a:ext cx="4539727" cy="365125"/>
          </a:xfrm>
        </p:spPr>
        <p:txBody>
          <a:bodyPr/>
          <a:lstStyle/>
          <a:p>
            <a:r>
              <a:rPr lang="en-US" dirty="0" err="1"/>
              <a:t>Camhydroxyle</a:t>
            </a:r>
            <a:r>
              <a:rPr lang="en-US" dirty="0"/>
              <a:t> - Le </a:t>
            </a:r>
            <a:r>
              <a:rPr lang="en-US" dirty="0" err="1"/>
              <a:t>tutorat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gratuit</a:t>
            </a:r>
            <a:r>
              <a:rPr lang="en-US" dirty="0"/>
              <a:t>. </a:t>
            </a:r>
            <a:r>
              <a:rPr lang="en-US" dirty="0" err="1"/>
              <a:t>Toute</a:t>
            </a:r>
            <a:r>
              <a:rPr lang="en-US" dirty="0"/>
              <a:t> vente </a:t>
            </a:r>
            <a:r>
              <a:rPr lang="en-US" dirty="0" err="1"/>
              <a:t>ou</a:t>
            </a:r>
            <a:r>
              <a:rPr lang="en-US" dirty="0"/>
              <a:t> reproduction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interdite</a:t>
            </a:r>
            <a:r>
              <a:rPr lang="en-US" dirty="0"/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C805F56-1398-2BE5-9FB0-0B1B848F181C}"/>
              </a:ext>
            </a:extLst>
          </p:cNvPr>
          <p:cNvSpPr txBox="1"/>
          <p:nvPr/>
        </p:nvSpPr>
        <p:spPr>
          <a:xfrm>
            <a:off x="5916168" y="2706602"/>
            <a:ext cx="49033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Coupure oxydante du diol intermédiaire pour former un acide carboxylique (COOH) et une cétone (=O en milieu de chaîne)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61F7206-B159-AD34-1D93-19434FE02B2E}"/>
              </a:ext>
            </a:extLst>
          </p:cNvPr>
          <p:cNvSpPr txBox="1"/>
          <p:nvPr/>
        </p:nvSpPr>
        <p:spPr>
          <a:xfrm>
            <a:off x="4064000" y="3403612"/>
            <a:ext cx="8338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H2SO4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D818EC7-D284-1E47-3ECE-27A1A0FC4D3C}"/>
              </a:ext>
            </a:extLst>
          </p:cNvPr>
          <p:cNvSpPr txBox="1"/>
          <p:nvPr/>
        </p:nvSpPr>
        <p:spPr>
          <a:xfrm>
            <a:off x="3111625" y="5069965"/>
            <a:ext cx="2180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tx2">
                    <a:lumMod val="50000"/>
                    <a:lumOff val="50000"/>
                  </a:schemeClr>
                </a:solidFill>
              </a:rPr>
              <a:t>Caractéristique +++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C9154BD6-AEF9-4282-F23E-A1C97FC1F8E7}"/>
              </a:ext>
            </a:extLst>
          </p:cNvPr>
          <p:cNvSpPr/>
          <p:nvPr/>
        </p:nvSpPr>
        <p:spPr>
          <a:xfrm>
            <a:off x="3568812" y="3312487"/>
            <a:ext cx="1824258" cy="923330"/>
          </a:xfrm>
          <a:prstGeom prst="ellipse">
            <a:avLst/>
          </a:prstGeom>
          <a:noFill/>
          <a:ln w="12700" cap="flat" cmpd="sng" algn="ctr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7893E698-85E4-1C4D-A12F-20284D274BBC}"/>
              </a:ext>
            </a:extLst>
          </p:cNvPr>
          <p:cNvCxnSpPr>
            <a:stCxn id="12" idx="3"/>
          </p:cNvCxnSpPr>
          <p:nvPr/>
        </p:nvCxnSpPr>
        <p:spPr>
          <a:xfrm>
            <a:off x="3835968" y="4100598"/>
            <a:ext cx="22599" cy="963771"/>
          </a:xfrm>
          <a:prstGeom prst="straightConnector1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71FE7950-68E8-17C9-C044-EAFB1A2EC06C}"/>
              </a:ext>
            </a:extLst>
          </p:cNvPr>
          <p:cNvCxnSpPr>
            <a:cxnSpLocks/>
            <a:stCxn id="10" idx="1"/>
          </p:cNvCxnSpPr>
          <p:nvPr/>
        </p:nvCxnSpPr>
        <p:spPr>
          <a:xfrm flipH="1">
            <a:off x="2786956" y="5254631"/>
            <a:ext cx="324669" cy="454783"/>
          </a:xfrm>
          <a:prstGeom prst="straightConnector1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46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6" name="Espace réservé du contenu 5" descr="Une image contenant croquis, diagramme, origami, ligne&#10;&#10;Description générée automatiquement">
            <a:extLst>
              <a:ext uri="{FF2B5EF4-FFF2-40B4-BE49-F238E27FC236}">
                <a16:creationId xmlns:a16="http://schemas.microsoft.com/office/drawing/2014/main" id="{84CB349B-B1C3-C9AA-CF6C-B0E6443D469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3826" y="3167668"/>
            <a:ext cx="4732855" cy="1721038"/>
          </a:xfrm>
        </p:spPr>
      </p:pic>
      <p:pic>
        <p:nvPicPr>
          <p:cNvPr id="5" name="Espace réservé du contenu 4" descr="Une image contenant dessin, croquis, diagramme, blanc&#10;&#10;Description générée automatiquement">
            <a:extLst>
              <a:ext uri="{FF2B5EF4-FFF2-40B4-BE49-F238E27FC236}">
                <a16:creationId xmlns:a16="http://schemas.microsoft.com/office/drawing/2014/main" id="{65D02D8A-92A8-8507-EA3E-FB7E7B6C818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366471" y="3778232"/>
            <a:ext cx="4658995" cy="1784523"/>
          </a:xfr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722F206-0681-B073-3480-FCF7D930D8B9}"/>
              </a:ext>
            </a:extLst>
          </p:cNvPr>
          <p:cNvSpPr txBox="1"/>
          <p:nvPr/>
        </p:nvSpPr>
        <p:spPr>
          <a:xfrm>
            <a:off x="463826" y="5457945"/>
            <a:ext cx="2003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</a:t>
            </a:r>
            <a:r>
              <a:rPr lang="fr-FR" dirty="0" err="1"/>
              <a:t>Dihydroxylation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EAF2193-FA9E-A490-AF14-17B667A38B3A}"/>
              </a:ext>
            </a:extLst>
          </p:cNvPr>
          <p:cNvSpPr txBox="1"/>
          <p:nvPr/>
        </p:nvSpPr>
        <p:spPr>
          <a:xfrm>
            <a:off x="4246580" y="4028187"/>
            <a:ext cx="8098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À froid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E00A81B-3546-1037-97BF-47CE7A0E04DF}"/>
              </a:ext>
            </a:extLst>
          </p:cNvPr>
          <p:cNvSpPr txBox="1"/>
          <p:nvPr/>
        </p:nvSpPr>
        <p:spPr>
          <a:xfrm>
            <a:off x="4246580" y="3484501"/>
            <a:ext cx="9220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KMnO4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32445A3-87B6-D880-5010-12E8618DA85A}"/>
              </a:ext>
            </a:extLst>
          </p:cNvPr>
          <p:cNvSpPr txBox="1"/>
          <p:nvPr/>
        </p:nvSpPr>
        <p:spPr>
          <a:xfrm>
            <a:off x="3729390" y="6253175"/>
            <a:ext cx="43877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dirty="0">
                <a:effectLst/>
                <a:latin typeface="+mj-lt"/>
              </a:rPr>
              <a:t>/ ! \ KMnO4 à froid =/= KMnO4 en milieu acide</a:t>
            </a:r>
            <a:br>
              <a:rPr lang="fr-FR" sz="1800" dirty="0">
                <a:effectLst/>
                <a:latin typeface="+mj-lt"/>
              </a:rPr>
            </a:br>
            <a:endParaRPr lang="fr-FR" dirty="0">
              <a:latin typeface="+mj-lt"/>
            </a:endParaRP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A9408E7-BE8B-4F5F-BA9C-8713788DC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7" y="96840"/>
            <a:ext cx="4539727" cy="365125"/>
          </a:xfrm>
        </p:spPr>
        <p:txBody>
          <a:bodyPr/>
          <a:lstStyle/>
          <a:p>
            <a:r>
              <a:rPr lang="en-US" dirty="0" err="1"/>
              <a:t>Camhydroxyle</a:t>
            </a:r>
            <a:r>
              <a:rPr lang="en-US" dirty="0"/>
              <a:t> - Le </a:t>
            </a:r>
            <a:r>
              <a:rPr lang="en-US" dirty="0" err="1"/>
              <a:t>tutorat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gratuit</a:t>
            </a:r>
            <a:r>
              <a:rPr lang="en-US" dirty="0"/>
              <a:t>. </a:t>
            </a:r>
            <a:r>
              <a:rPr lang="en-US" dirty="0" err="1"/>
              <a:t>Toute</a:t>
            </a:r>
            <a:r>
              <a:rPr lang="en-US" dirty="0"/>
              <a:t> vente </a:t>
            </a:r>
            <a:r>
              <a:rPr lang="en-US" dirty="0" err="1"/>
              <a:t>ou</a:t>
            </a:r>
            <a:r>
              <a:rPr lang="en-US" dirty="0"/>
              <a:t> reproduction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interdite</a:t>
            </a:r>
            <a:r>
              <a:rPr lang="en-US" dirty="0"/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5464739-D541-CDFE-E58B-36A84A5E0C1B}"/>
              </a:ext>
            </a:extLst>
          </p:cNvPr>
          <p:cNvSpPr txBox="1"/>
          <p:nvPr/>
        </p:nvSpPr>
        <p:spPr>
          <a:xfrm>
            <a:off x="5916168" y="2798336"/>
            <a:ext cx="5559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Mécanisme concerté avec une cis addition de OH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60996856-CA70-F064-CA15-B6E8DE137677}"/>
              </a:ext>
            </a:extLst>
          </p:cNvPr>
          <p:cNvSpPr/>
          <p:nvPr/>
        </p:nvSpPr>
        <p:spPr>
          <a:xfrm>
            <a:off x="4039437" y="4024044"/>
            <a:ext cx="1243816" cy="409257"/>
          </a:xfrm>
          <a:prstGeom prst="ellipse">
            <a:avLst/>
          </a:prstGeom>
          <a:noFill/>
          <a:ln w="12700" cap="flat" cmpd="sng" algn="ctr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C0936B42-A9D6-D462-41F0-CDBE2DC19909}"/>
              </a:ext>
            </a:extLst>
          </p:cNvPr>
          <p:cNvCxnSpPr>
            <a:cxnSpLocks/>
          </p:cNvCxnSpPr>
          <p:nvPr/>
        </p:nvCxnSpPr>
        <p:spPr>
          <a:xfrm flipH="1">
            <a:off x="2562330" y="4366741"/>
            <a:ext cx="1684250" cy="1270384"/>
          </a:xfrm>
          <a:prstGeom prst="straightConnector1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583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D84E91-24C1-27CD-F052-9AF945B74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4EC8A448-92C1-17CD-0B59-824E25A02047}"/>
                  </a:ext>
                </a:extLst>
              </p14:cNvPr>
              <p14:cNvContentPartPr/>
              <p14:nvPr/>
            </p14:nvContentPartPr>
            <p14:xfrm>
              <a:off x="2768150" y="3946565"/>
              <a:ext cx="360" cy="360"/>
            </p14:xfrm>
          </p:contentPart>
        </mc:Choice>
        <mc:Fallback xmlns=""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4EC8A448-92C1-17CD-0B59-824E25A0204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05510" y="388392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Groupe 17">
            <a:extLst>
              <a:ext uri="{FF2B5EF4-FFF2-40B4-BE49-F238E27FC236}">
                <a16:creationId xmlns:a16="http://schemas.microsoft.com/office/drawing/2014/main" id="{0F5AE230-C7FA-582C-BAAD-2AD6438BB6DA}"/>
              </a:ext>
            </a:extLst>
          </p:cNvPr>
          <p:cNvGrpSpPr/>
          <p:nvPr/>
        </p:nvGrpSpPr>
        <p:grpSpPr>
          <a:xfrm>
            <a:off x="776990" y="3865205"/>
            <a:ext cx="3397680" cy="160560"/>
            <a:chOff x="776990" y="3865205"/>
            <a:chExt cx="3397680" cy="160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38A8D1A8-856E-C797-E33D-7322E0848C85}"/>
                    </a:ext>
                  </a:extLst>
                </p14:cNvPr>
                <p14:cNvContentPartPr/>
                <p14:nvPr/>
              </p14:nvContentPartPr>
              <p14:xfrm>
                <a:off x="776990" y="3865205"/>
                <a:ext cx="1456560" cy="145440"/>
              </p14:xfrm>
            </p:contentPart>
          </mc:Choice>
          <mc:Fallback xmlns=""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38A8D1A8-856E-C797-E33D-7322E0848C8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14350" y="3802205"/>
                  <a:ext cx="1582200" cy="27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2" name="Encre 11">
                  <a:extLst>
                    <a:ext uri="{FF2B5EF4-FFF2-40B4-BE49-F238E27FC236}">
                      <a16:creationId xmlns:a16="http://schemas.microsoft.com/office/drawing/2014/main" id="{EB069094-7501-E75E-C49F-23F920432ED0}"/>
                    </a:ext>
                  </a:extLst>
                </p14:cNvPr>
                <p14:cNvContentPartPr/>
                <p14:nvPr/>
              </p14:nvContentPartPr>
              <p14:xfrm>
                <a:off x="2214470" y="3955565"/>
                <a:ext cx="360" cy="360"/>
              </p14:xfrm>
            </p:contentPart>
          </mc:Choice>
          <mc:Fallback xmlns="">
            <p:pic>
              <p:nvPicPr>
                <p:cNvPr id="12" name="Encre 11">
                  <a:extLst>
                    <a:ext uri="{FF2B5EF4-FFF2-40B4-BE49-F238E27FC236}">
                      <a16:creationId xmlns:a16="http://schemas.microsoft.com/office/drawing/2014/main" id="{EB069094-7501-E75E-C49F-23F920432ED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151470" y="389256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7" name="Encre 16">
                  <a:extLst>
                    <a:ext uri="{FF2B5EF4-FFF2-40B4-BE49-F238E27FC236}">
                      <a16:creationId xmlns:a16="http://schemas.microsoft.com/office/drawing/2014/main" id="{BFC9D76D-6014-1489-A30C-4059B589348F}"/>
                    </a:ext>
                  </a:extLst>
                </p14:cNvPr>
                <p14:cNvContentPartPr/>
                <p14:nvPr/>
              </p14:nvContentPartPr>
              <p14:xfrm>
                <a:off x="2772830" y="3934685"/>
                <a:ext cx="1401840" cy="91080"/>
              </p14:xfrm>
            </p:contentPart>
          </mc:Choice>
          <mc:Fallback xmlns="">
            <p:pic>
              <p:nvPicPr>
                <p:cNvPr id="17" name="Encre 16">
                  <a:extLst>
                    <a:ext uri="{FF2B5EF4-FFF2-40B4-BE49-F238E27FC236}">
                      <a16:creationId xmlns:a16="http://schemas.microsoft.com/office/drawing/2014/main" id="{BFC9D76D-6014-1489-A30C-4059B589348F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710190" y="3871685"/>
                  <a:ext cx="1527480" cy="216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B6773D18-8EAC-719A-4731-8B6B3A569B10}"/>
                  </a:ext>
                </a:extLst>
              </p14:cNvPr>
              <p14:cNvContentPartPr/>
              <p14:nvPr/>
            </p14:nvContentPartPr>
            <p14:xfrm>
              <a:off x="3611270" y="3824885"/>
              <a:ext cx="825480" cy="93600"/>
            </p14:xfrm>
          </p:contentPart>
        </mc:Choice>
        <mc:Fallback xmlns=""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B6773D18-8EAC-719A-4731-8B6B3A569B1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48270" y="3762245"/>
                <a:ext cx="951120" cy="21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0" name="Encre 19">
                <a:extLst>
                  <a:ext uri="{FF2B5EF4-FFF2-40B4-BE49-F238E27FC236}">
                    <a16:creationId xmlns:a16="http://schemas.microsoft.com/office/drawing/2014/main" id="{38852AD8-5095-3FBF-09E0-7E8C46A0D180}"/>
                  </a:ext>
                </a:extLst>
              </p14:cNvPr>
              <p14:cNvContentPartPr/>
              <p14:nvPr/>
            </p14:nvContentPartPr>
            <p14:xfrm>
              <a:off x="3236870" y="3695285"/>
              <a:ext cx="360" cy="360"/>
            </p14:xfrm>
          </p:contentPart>
        </mc:Choice>
        <mc:Fallback xmlns="">
          <p:pic>
            <p:nvPicPr>
              <p:cNvPr id="20" name="Encre 19">
                <a:extLst>
                  <a:ext uri="{FF2B5EF4-FFF2-40B4-BE49-F238E27FC236}">
                    <a16:creationId xmlns:a16="http://schemas.microsoft.com/office/drawing/2014/main" id="{38852AD8-5095-3FBF-09E0-7E8C46A0D18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73870" y="363264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9" name="Groupe 28">
            <a:extLst>
              <a:ext uri="{FF2B5EF4-FFF2-40B4-BE49-F238E27FC236}">
                <a16:creationId xmlns:a16="http://schemas.microsoft.com/office/drawing/2014/main" id="{E97957B8-2E64-BD61-5520-263537DD56E7}"/>
              </a:ext>
            </a:extLst>
          </p:cNvPr>
          <p:cNvGrpSpPr/>
          <p:nvPr/>
        </p:nvGrpSpPr>
        <p:grpSpPr>
          <a:xfrm>
            <a:off x="4512350" y="3851885"/>
            <a:ext cx="1351800" cy="87480"/>
            <a:chOff x="4512350" y="3851885"/>
            <a:chExt cx="1351800" cy="8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9938D8BF-81CC-9AE0-BCB8-239F8857C910}"/>
                    </a:ext>
                  </a:extLst>
                </p14:cNvPr>
                <p14:cNvContentPartPr/>
                <p14:nvPr/>
              </p14:nvContentPartPr>
              <p14:xfrm>
                <a:off x="4547990" y="3862325"/>
                <a:ext cx="360" cy="360"/>
              </p14:xfrm>
            </p:contentPart>
          </mc:Choice>
          <mc:Fallback xmlns=""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9938D8BF-81CC-9AE0-BCB8-239F8857C91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485350" y="37993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CBAEBEF3-BB64-9AE1-9105-1F9840171EA5}"/>
                    </a:ext>
                  </a:extLst>
                </p14:cNvPr>
                <p14:cNvContentPartPr/>
                <p14:nvPr/>
              </p14:nvContentPartPr>
              <p14:xfrm>
                <a:off x="4512350" y="3855845"/>
                <a:ext cx="360" cy="360"/>
              </p14:xfrm>
            </p:contentPart>
          </mc:Choice>
          <mc:Fallback xmlns=""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CBAEBEF3-BB64-9AE1-9105-1F9840171EA5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449350" y="379320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EFAD4381-6537-BB5E-67C9-B21B928C1F57}"/>
                    </a:ext>
                  </a:extLst>
                </p14:cNvPr>
                <p14:cNvContentPartPr/>
                <p14:nvPr/>
              </p14:nvContentPartPr>
              <p14:xfrm>
                <a:off x="4607390" y="3858725"/>
                <a:ext cx="360" cy="360"/>
              </p14:xfrm>
            </p:contentPart>
          </mc:Choice>
          <mc:Fallback xmlns=""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EFAD4381-6537-BB5E-67C9-B21B928C1F5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544750" y="37957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AA7BFEAB-1F05-93C6-B0F9-B9B335F8EA36}"/>
                    </a:ext>
                  </a:extLst>
                </p14:cNvPr>
                <p14:cNvContentPartPr/>
                <p14:nvPr/>
              </p14:nvContentPartPr>
              <p14:xfrm>
                <a:off x="4703150" y="3858725"/>
                <a:ext cx="360" cy="360"/>
              </p14:xfrm>
            </p:contentPart>
          </mc:Choice>
          <mc:Fallback xmlns=""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AA7BFEAB-1F05-93C6-B0F9-B9B335F8EA36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640150" y="37957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8" name="Encre 27">
                  <a:extLst>
                    <a:ext uri="{FF2B5EF4-FFF2-40B4-BE49-F238E27FC236}">
                      <a16:creationId xmlns:a16="http://schemas.microsoft.com/office/drawing/2014/main" id="{D7A9C56B-765A-340A-F89F-A00FAE0FF42F}"/>
                    </a:ext>
                  </a:extLst>
                </p14:cNvPr>
                <p14:cNvContentPartPr/>
                <p14:nvPr/>
              </p14:nvContentPartPr>
              <p14:xfrm>
                <a:off x="4703150" y="3851885"/>
                <a:ext cx="1161000" cy="87480"/>
              </p14:xfrm>
            </p:contentPart>
          </mc:Choice>
          <mc:Fallback xmlns="">
            <p:pic>
              <p:nvPicPr>
                <p:cNvPr id="28" name="Encre 27">
                  <a:extLst>
                    <a:ext uri="{FF2B5EF4-FFF2-40B4-BE49-F238E27FC236}">
                      <a16:creationId xmlns:a16="http://schemas.microsoft.com/office/drawing/2014/main" id="{D7A9C56B-765A-340A-F89F-A00FAE0FF42F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640150" y="3789245"/>
                  <a:ext cx="1286640" cy="2131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36" name="ZoneTexte 35">
            <a:extLst>
              <a:ext uri="{FF2B5EF4-FFF2-40B4-BE49-F238E27FC236}">
                <a16:creationId xmlns:a16="http://schemas.microsoft.com/office/drawing/2014/main" id="{46600B4B-3DA7-E765-B387-D43B176F447A}"/>
              </a:ext>
            </a:extLst>
          </p:cNvPr>
          <p:cNvSpPr txBox="1"/>
          <p:nvPr/>
        </p:nvSpPr>
        <p:spPr>
          <a:xfrm>
            <a:off x="399964" y="174842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6)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19CABB56-C076-538E-B690-CF102E005D3D}"/>
              </a:ext>
            </a:extLst>
          </p:cNvPr>
          <p:cNvSpPr txBox="1"/>
          <p:nvPr/>
        </p:nvSpPr>
        <p:spPr>
          <a:xfrm>
            <a:off x="6121363" y="174842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7)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9FCC0BD-A73D-AC6A-816A-D2B389093DD8}"/>
              </a:ext>
            </a:extLst>
          </p:cNvPr>
          <p:cNvSpPr txBox="1"/>
          <p:nvPr/>
        </p:nvSpPr>
        <p:spPr>
          <a:xfrm>
            <a:off x="399964" y="401064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8)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D7C5C4E8-C565-43DE-6CEF-964E0BA7BC28}"/>
              </a:ext>
            </a:extLst>
          </p:cNvPr>
          <p:cNvSpPr txBox="1"/>
          <p:nvPr/>
        </p:nvSpPr>
        <p:spPr>
          <a:xfrm>
            <a:off x="6121363" y="398022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9)</a:t>
            </a:r>
          </a:p>
        </p:txBody>
      </p:sp>
      <p:pic>
        <p:nvPicPr>
          <p:cNvPr id="3" name="Espace réservé du contenu 16" descr="Une image contenant diagramme, croquis, ligne, Dessin technique&#10;&#10;Description générée automatiquement">
            <a:extLst>
              <a:ext uri="{FF2B5EF4-FFF2-40B4-BE49-F238E27FC236}">
                <a16:creationId xmlns:a16="http://schemas.microsoft.com/office/drawing/2014/main" id="{0F218233-625C-899D-139D-39B4FEF936D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23900" y="1521372"/>
            <a:ext cx="3888499" cy="2303513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A574ABE-D29E-D28E-D948-81268E0490EC}"/>
              </a:ext>
            </a:extLst>
          </p:cNvPr>
          <p:cNvSpPr txBox="1"/>
          <p:nvPr/>
        </p:nvSpPr>
        <p:spPr>
          <a:xfrm>
            <a:off x="4024010" y="1922764"/>
            <a:ext cx="115956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400" dirty="0">
                <a:effectLst/>
                <a:latin typeface="Century Schoolbook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OsO4</a:t>
            </a:r>
          </a:p>
          <a:p>
            <a:r>
              <a:rPr lang="fr-FR" sz="1400" dirty="0">
                <a:effectLst/>
                <a:latin typeface="Century Schoolbook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fr-FR" sz="1400" dirty="0">
              <a:latin typeface="Century Schoolbook" panose="020406040505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fr-FR" sz="1400" dirty="0">
                <a:effectLst/>
                <a:latin typeface="Century Schoolbook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NaIO4</a:t>
            </a:r>
            <a:r>
              <a:rPr lang="fr-FR" sz="1400" dirty="0">
                <a:effectLst/>
              </a:rPr>
              <a:t> </a:t>
            </a:r>
            <a:endParaRPr lang="fr-FR" sz="1400" dirty="0"/>
          </a:p>
        </p:txBody>
      </p:sp>
      <p:pic>
        <p:nvPicPr>
          <p:cNvPr id="6" name="Espace réservé du contenu 5" descr="Une image contenant diagramme, croquis, ligne, blanc&#10;&#10;Description générée automatiquement">
            <a:extLst>
              <a:ext uri="{FF2B5EF4-FFF2-40B4-BE49-F238E27FC236}">
                <a16:creationId xmlns:a16="http://schemas.microsoft.com/office/drawing/2014/main" id="{88D32589-5B3F-71C5-C183-1D37AB278DBC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638365" y="1933094"/>
            <a:ext cx="4876800" cy="1295400"/>
          </a:xfrm>
          <a:prstGeom prst="rect">
            <a:avLst/>
          </a:prstGeom>
        </p:spPr>
      </p:pic>
      <p:pic>
        <p:nvPicPr>
          <p:cNvPr id="7" name="Espace réservé du contenu 3" descr="Une image contenant diagramme, ligne, origami&#10;&#10;Description générée automatiquement">
            <a:extLst>
              <a:ext uri="{FF2B5EF4-FFF2-40B4-BE49-F238E27FC236}">
                <a16:creationId xmlns:a16="http://schemas.microsoft.com/office/drawing/2014/main" id="{EA1ED67B-0357-343D-B485-AF31D71F280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00635" y="4133914"/>
            <a:ext cx="5211763" cy="1202714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0C7A532-8A5D-4FC8-4680-102A57229789}"/>
              </a:ext>
            </a:extLst>
          </p:cNvPr>
          <p:cNvSpPr txBox="1"/>
          <p:nvPr/>
        </p:nvSpPr>
        <p:spPr>
          <a:xfrm>
            <a:off x="5095514" y="4104467"/>
            <a:ext cx="9751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600" dirty="0"/>
              <a:t>3 </a:t>
            </a:r>
            <a:r>
              <a:rPr lang="fr-FR" sz="1600" dirty="0" err="1"/>
              <a:t>atm</a:t>
            </a:r>
            <a:endParaRPr lang="fr-FR" sz="1600" dirty="0"/>
          </a:p>
          <a:p>
            <a:r>
              <a:rPr lang="fr-FR" sz="1600" dirty="0"/>
              <a:t>Pd/C</a:t>
            </a:r>
          </a:p>
        </p:txBody>
      </p:sp>
      <p:pic>
        <p:nvPicPr>
          <p:cNvPr id="15" name="Image 14" descr="Une image contenant ligne, diagramme, Police, blanc&#10;&#10;Description générée automatiquement">
            <a:extLst>
              <a:ext uri="{FF2B5EF4-FFF2-40B4-BE49-F238E27FC236}">
                <a16:creationId xmlns:a16="http://schemas.microsoft.com/office/drawing/2014/main" id="{5334BA03-DF05-30EF-291D-E1837232813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676498" y="4231360"/>
            <a:ext cx="4876800" cy="119580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6" name="Encre 15">
                <a:extLst>
                  <a:ext uri="{FF2B5EF4-FFF2-40B4-BE49-F238E27FC236}">
                    <a16:creationId xmlns:a16="http://schemas.microsoft.com/office/drawing/2014/main" id="{DB5E1D33-560E-7800-9923-2D45F563723D}"/>
                  </a:ext>
                </a:extLst>
              </p14:cNvPr>
              <p14:cNvContentPartPr/>
              <p14:nvPr/>
            </p14:nvContentPartPr>
            <p14:xfrm>
              <a:off x="976425" y="4202489"/>
              <a:ext cx="119160" cy="7200"/>
            </p14:xfrm>
          </p:contentPart>
        </mc:Choice>
        <mc:Fallback xmlns="">
          <p:pic>
            <p:nvPicPr>
              <p:cNvPr id="16" name="Encre 15">
                <a:extLst>
                  <a:ext uri="{FF2B5EF4-FFF2-40B4-BE49-F238E27FC236}">
                    <a16:creationId xmlns:a16="http://schemas.microsoft.com/office/drawing/2014/main" id="{DB5E1D33-560E-7800-9923-2D45F563723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913785" y="4139849"/>
                <a:ext cx="244800" cy="132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84877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21" name="Espace réservé du contenu 20" descr="Une image contenant diagramme, ligne, origami, conception&#10;&#10;Description générée automatiquement">
            <a:extLst>
              <a:ext uri="{FF2B5EF4-FFF2-40B4-BE49-F238E27FC236}">
                <a16:creationId xmlns:a16="http://schemas.microsoft.com/office/drawing/2014/main" id="{7E945D43-5011-E023-87BB-3091E9F22D4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792150" y="3922147"/>
            <a:ext cx="6177418" cy="1782336"/>
          </a:xfr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5B9911A-A83D-80A1-9703-D498CF1E9733}"/>
              </a:ext>
            </a:extLst>
          </p:cNvPr>
          <p:cNvSpPr txBox="1"/>
          <p:nvPr/>
        </p:nvSpPr>
        <p:spPr>
          <a:xfrm>
            <a:off x="438912" y="5553534"/>
            <a:ext cx="1766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Coupure forte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E8DD3C-7C36-C625-0E50-BBC83B157A88}"/>
              </a:ext>
            </a:extLst>
          </p:cNvPr>
          <p:cNvSpPr txBox="1"/>
          <p:nvPr/>
        </p:nvSpPr>
        <p:spPr>
          <a:xfrm>
            <a:off x="5340626" y="65465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Encre 12">
                <a:extLst>
                  <a:ext uri="{FF2B5EF4-FFF2-40B4-BE49-F238E27FC236}">
                    <a16:creationId xmlns:a16="http://schemas.microsoft.com/office/drawing/2014/main" id="{0672AB4C-84A8-2DAF-3F13-82B9E6EBDD8F}"/>
                  </a:ext>
                </a:extLst>
              </p14:cNvPr>
              <p14:cNvContentPartPr/>
              <p14:nvPr/>
            </p14:nvContentPartPr>
            <p14:xfrm>
              <a:off x="5792150" y="3823445"/>
              <a:ext cx="47160" cy="297720"/>
            </p14:xfrm>
          </p:contentPart>
        </mc:Choice>
        <mc:Fallback xmlns="">
          <p:pic>
            <p:nvPicPr>
              <p:cNvPr id="13" name="Encre 12">
                <a:extLst>
                  <a:ext uri="{FF2B5EF4-FFF2-40B4-BE49-F238E27FC236}">
                    <a16:creationId xmlns:a16="http://schemas.microsoft.com/office/drawing/2014/main" id="{0672AB4C-84A8-2DAF-3F13-82B9E6EBDD8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29150" y="3760805"/>
                <a:ext cx="172800" cy="423360"/>
              </a:xfrm>
              <a:prstGeom prst="rect">
                <a:avLst/>
              </a:prstGeom>
            </p:spPr>
          </p:pic>
        </mc:Fallback>
      </mc:AlternateContent>
      <p:pic>
        <p:nvPicPr>
          <p:cNvPr id="17" name="Espace réservé du contenu 16" descr="Une image contenant diagramme, croquis, ligne, Dessin technique&#10;&#10;Description générée automatiquement">
            <a:extLst>
              <a:ext uri="{FF2B5EF4-FFF2-40B4-BE49-F238E27FC236}">
                <a16:creationId xmlns:a16="http://schemas.microsoft.com/office/drawing/2014/main" id="{554FDE86-072F-91F0-1E7C-62A1B09DDEB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587851" y="2736865"/>
            <a:ext cx="4673600" cy="2768600"/>
          </a:xfr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DEE14DC1-03BC-3371-7ACF-4A6C61A5A926}"/>
              </a:ext>
            </a:extLst>
          </p:cNvPr>
          <p:cNvSpPr txBox="1"/>
          <p:nvPr/>
        </p:nvSpPr>
        <p:spPr>
          <a:xfrm>
            <a:off x="4368800" y="3197835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entury Schoolbook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OsO4</a:t>
            </a:r>
          </a:p>
          <a:p>
            <a:r>
              <a:rPr lang="fr-FR" sz="1800" dirty="0">
                <a:effectLst/>
                <a:latin typeface="Century Schoolbook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fr-FR" dirty="0">
              <a:latin typeface="Century Schoolbook" panose="020406040505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fr-FR" sz="1800" dirty="0">
                <a:effectLst/>
                <a:latin typeface="Century Schoolbook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NaIO4</a:t>
            </a:r>
            <a:r>
              <a:rPr lang="fr-FR" dirty="0">
                <a:effectLst/>
              </a:rPr>
              <a:t> </a:t>
            </a: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244818-2D81-E660-46B6-A99E61DE2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12D9431-A3DE-B7C3-1322-0C7393584975}"/>
              </a:ext>
            </a:extLst>
          </p:cNvPr>
          <p:cNvSpPr txBox="1"/>
          <p:nvPr/>
        </p:nvSpPr>
        <p:spPr>
          <a:xfrm>
            <a:off x="5704114" y="2736865"/>
            <a:ext cx="477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Coupure oxydante du diol </a:t>
            </a:r>
            <a:r>
              <a:rPr lang="fr-FR" dirty="0" err="1"/>
              <a:t>intermédiraire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Obtention des fonctions cétone et aldéhyde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5E3BBE0-622E-5A47-E427-EFE520D9652B}"/>
              </a:ext>
            </a:extLst>
          </p:cNvPr>
          <p:cNvSpPr txBox="1"/>
          <p:nvPr/>
        </p:nvSpPr>
        <p:spPr>
          <a:xfrm>
            <a:off x="3537019" y="4857895"/>
            <a:ext cx="12426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Ce combo </a:t>
            </a:r>
          </a:p>
          <a:p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= 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2E297D35-423E-6667-2DE2-9D0700E5ED1B}"/>
              </a:ext>
            </a:extLst>
          </p:cNvPr>
          <p:cNvCxnSpPr>
            <a:cxnSpLocks/>
          </p:cNvCxnSpPr>
          <p:nvPr/>
        </p:nvCxnSpPr>
        <p:spPr>
          <a:xfrm flipH="1">
            <a:off x="2205806" y="5406013"/>
            <a:ext cx="1200585" cy="298470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CB8C7476-0AD0-C9EA-6372-34496D0FDBCF}"/>
              </a:ext>
            </a:extLst>
          </p:cNvPr>
          <p:cNvCxnSpPr>
            <a:cxnSpLocks/>
          </p:cNvCxnSpPr>
          <p:nvPr/>
        </p:nvCxnSpPr>
        <p:spPr>
          <a:xfrm flipV="1">
            <a:off x="3888712" y="4009292"/>
            <a:ext cx="480088" cy="848603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6119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6" name="Espace réservé du contenu 5" descr="Une image contenant diagramme, croquis, ligne, blanc&#10;&#10;Description générée automatiquement">
            <a:extLst>
              <a:ext uri="{FF2B5EF4-FFF2-40B4-BE49-F238E27FC236}">
                <a16:creationId xmlns:a16="http://schemas.microsoft.com/office/drawing/2014/main" id="{91A0220A-851E-9B67-445B-8F9E0D8907E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72331" y="3545681"/>
            <a:ext cx="4876800" cy="1295400"/>
          </a:xfrm>
        </p:spPr>
      </p:pic>
      <p:pic>
        <p:nvPicPr>
          <p:cNvPr id="5" name="Espace réservé du contenu 4" descr="Une image contenant diagramme, ligne, Police, origami&#10;&#10;Description générée automatiquement">
            <a:extLst>
              <a:ext uri="{FF2B5EF4-FFF2-40B4-BE49-F238E27FC236}">
                <a16:creationId xmlns:a16="http://schemas.microsoft.com/office/drawing/2014/main" id="{9A4B3776-FB98-BDFD-A703-8E403AFE4AE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81344" y="4392295"/>
            <a:ext cx="5778905" cy="1572263"/>
          </a:xfr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B44EDED-9F71-63BB-1BEA-73BD411B6CA4}"/>
              </a:ext>
            </a:extLst>
          </p:cNvPr>
          <p:cNvSpPr txBox="1"/>
          <p:nvPr/>
        </p:nvSpPr>
        <p:spPr>
          <a:xfrm>
            <a:off x="678450" y="5484088"/>
            <a:ext cx="2295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</a:t>
            </a:r>
            <a:r>
              <a:rPr lang="fr-FR" dirty="0" err="1">
                <a:solidFill>
                  <a:schemeClr val="bg2">
                    <a:lumMod val="50000"/>
                  </a:schemeClr>
                </a:solidFill>
              </a:rPr>
              <a:t>Hydro</a:t>
            </a:r>
            <a:r>
              <a:rPr lang="fr-FR" dirty="0" err="1">
                <a:solidFill>
                  <a:schemeClr val="accent6">
                    <a:lumMod val="75000"/>
                  </a:schemeClr>
                </a:solidFill>
              </a:rPr>
              <a:t>halogén</a:t>
            </a:r>
            <a:r>
              <a:rPr lang="fr-FR" dirty="0" err="1"/>
              <a:t>ation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5C93648-F4F5-E8BB-89E5-6D105DC75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7" y="6385453"/>
            <a:ext cx="4539727" cy="365125"/>
          </a:xfrm>
        </p:spPr>
        <p:txBody>
          <a:bodyPr/>
          <a:lstStyle/>
          <a:p>
            <a:r>
              <a:rPr lang="en-US" dirty="0" err="1"/>
              <a:t>Camhydroxyle</a:t>
            </a:r>
            <a:r>
              <a:rPr lang="en-US" dirty="0"/>
              <a:t> - Le </a:t>
            </a:r>
            <a:r>
              <a:rPr lang="en-US" dirty="0" err="1"/>
              <a:t>tutorat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gratuit</a:t>
            </a:r>
            <a:r>
              <a:rPr lang="en-US" dirty="0"/>
              <a:t>. </a:t>
            </a:r>
            <a:r>
              <a:rPr lang="en-US" dirty="0" err="1"/>
              <a:t>Toute</a:t>
            </a:r>
            <a:r>
              <a:rPr lang="en-US" dirty="0"/>
              <a:t> vente </a:t>
            </a:r>
            <a:r>
              <a:rPr lang="en-US" dirty="0" err="1"/>
              <a:t>ou</a:t>
            </a:r>
            <a:r>
              <a:rPr lang="en-US" dirty="0"/>
              <a:t> reproduction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interdite</a:t>
            </a:r>
            <a:r>
              <a:rPr lang="en-US" dirty="0"/>
              <a:t>.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5DDF1F9-7735-89C7-C7A7-BF5D2FA2C02C}"/>
              </a:ext>
            </a:extLst>
          </p:cNvPr>
          <p:cNvSpPr txBox="1"/>
          <p:nvPr/>
        </p:nvSpPr>
        <p:spPr>
          <a:xfrm>
            <a:off x="5916168" y="2736821"/>
            <a:ext cx="6110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Passage par un carbocation plan le plus stable, ici le carbone relié au phényl car mésomérie stabilise +++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Non stéréospécifique = le Cl peut être rajouté en haut (comme ici) ou en bas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D2C51AD6-2915-1867-6232-5BCBFEEAED13}"/>
              </a:ext>
            </a:extLst>
          </p:cNvPr>
          <p:cNvSpPr/>
          <p:nvPr/>
        </p:nvSpPr>
        <p:spPr>
          <a:xfrm>
            <a:off x="3806299" y="3818374"/>
            <a:ext cx="715459" cy="734027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EBEA158-4E23-D730-0782-88D2C6224077}"/>
              </a:ext>
            </a:extLst>
          </p:cNvPr>
          <p:cNvSpPr txBox="1"/>
          <p:nvPr/>
        </p:nvSpPr>
        <p:spPr>
          <a:xfrm>
            <a:off x="3394001" y="4565974"/>
            <a:ext cx="16257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2">
                    <a:lumMod val="50000"/>
                  </a:schemeClr>
                </a:solidFill>
              </a:rPr>
              <a:t>H = hydro</a:t>
            </a:r>
          </a:p>
          <a:p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Cl = halogène </a:t>
            </a:r>
          </a:p>
        </p:txBody>
      </p:sp>
    </p:spTree>
    <p:extLst>
      <p:ext uri="{BB962C8B-B14F-4D97-AF65-F5344CB8AC3E}">
        <p14:creationId xmlns:p14="http://schemas.microsoft.com/office/powerpoint/2010/main" val="1405770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4" name="Espace réservé du contenu 3" descr="Une image contenant diagramme, ligne, origami&#10;&#10;Description générée automatiquement">
            <a:extLst>
              <a:ext uri="{FF2B5EF4-FFF2-40B4-BE49-F238E27FC236}">
                <a16:creationId xmlns:a16="http://schemas.microsoft.com/office/drawing/2014/main" id="{82BD6E17-078A-D115-0529-24731DA6231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4850" y="3601549"/>
            <a:ext cx="5211763" cy="1202714"/>
          </a:xfrm>
        </p:spPr>
      </p:pic>
      <p:pic>
        <p:nvPicPr>
          <p:cNvPr id="12" name="Espace réservé du contenu 11" descr="Une image contenant diagramme, ligne, blanc, croquis&#10;&#10;Description générée automatiquement">
            <a:extLst>
              <a:ext uri="{FF2B5EF4-FFF2-40B4-BE49-F238E27FC236}">
                <a16:creationId xmlns:a16="http://schemas.microsoft.com/office/drawing/2014/main" id="{60098632-2706-9B95-7645-3A3E4BFFAC7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81344" y="4074345"/>
            <a:ext cx="5211763" cy="198001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045617-DD01-B1BA-483E-34F0950DA47D}"/>
              </a:ext>
            </a:extLst>
          </p:cNvPr>
          <p:cNvSpPr txBox="1"/>
          <p:nvPr/>
        </p:nvSpPr>
        <p:spPr>
          <a:xfrm>
            <a:off x="627321" y="5305647"/>
            <a:ext cx="1867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</a:t>
            </a:r>
            <a:r>
              <a:rPr lang="fr-FR" dirty="0" err="1"/>
              <a:t>Hydrogènation</a:t>
            </a:r>
            <a:endParaRPr lang="fr-FR" dirty="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1E408BA8-F1C3-095A-4118-F58363E2D4D3}"/>
              </a:ext>
            </a:extLst>
          </p:cNvPr>
          <p:cNvSpPr/>
          <p:nvPr/>
        </p:nvSpPr>
        <p:spPr>
          <a:xfrm>
            <a:off x="4715054" y="3923412"/>
            <a:ext cx="484268" cy="520997"/>
          </a:xfrm>
          <a:prstGeom prst="ellipse">
            <a:avLst/>
          </a:prstGeom>
          <a:noFill/>
          <a:ln w="1270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10431D9-ADF1-CD3F-14D6-770F7E1FACD6}"/>
              </a:ext>
            </a:extLst>
          </p:cNvPr>
          <p:cNvSpPr txBox="1"/>
          <p:nvPr/>
        </p:nvSpPr>
        <p:spPr>
          <a:xfrm>
            <a:off x="3025798" y="4804453"/>
            <a:ext cx="14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Univers" panose="020B0503020202020204" pitchFamily="34" charset="0"/>
              </a:rPr>
              <a:t>Ajout de 2 hydrogènes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3B5A37EA-9F12-D23D-878E-FF6B628F6936}"/>
              </a:ext>
            </a:extLst>
          </p:cNvPr>
          <p:cNvCxnSpPr>
            <a:cxnSpLocks/>
          </p:cNvCxnSpPr>
          <p:nvPr/>
        </p:nvCxnSpPr>
        <p:spPr>
          <a:xfrm flipV="1">
            <a:off x="4348013" y="4444409"/>
            <a:ext cx="438863" cy="434513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0A08D36D-4CA5-E9C6-AD04-FE15042463D8}"/>
              </a:ext>
            </a:extLst>
          </p:cNvPr>
          <p:cNvSpPr txBox="1"/>
          <p:nvPr/>
        </p:nvSpPr>
        <p:spPr>
          <a:xfrm>
            <a:off x="5102762" y="3526890"/>
            <a:ext cx="1105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3 </a:t>
            </a:r>
            <a:r>
              <a:rPr lang="fr-FR" dirty="0" err="1"/>
              <a:t>atm</a:t>
            </a:r>
            <a:endParaRPr lang="fr-FR" dirty="0"/>
          </a:p>
          <a:p>
            <a:r>
              <a:rPr lang="fr-FR" dirty="0"/>
              <a:t>Pd/C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1DEF0A7-B756-8D13-F132-6A86356B7019}"/>
              </a:ext>
            </a:extLst>
          </p:cNvPr>
          <p:cNvSpPr txBox="1"/>
          <p:nvPr/>
        </p:nvSpPr>
        <p:spPr>
          <a:xfrm>
            <a:off x="4669475" y="2266427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pression</a:t>
            </a: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BD94A655-3916-AA9C-6E7D-064BD6E37C23}"/>
              </a:ext>
            </a:extLst>
          </p:cNvPr>
          <p:cNvCxnSpPr/>
          <p:nvPr/>
        </p:nvCxnSpPr>
        <p:spPr>
          <a:xfrm>
            <a:off x="5314122" y="2635759"/>
            <a:ext cx="145774" cy="891131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8E12EA79-043B-2ADC-1130-7662BBD63D27}"/>
              </a:ext>
            </a:extLst>
          </p:cNvPr>
          <p:cNvSpPr txBox="1"/>
          <p:nvPr/>
        </p:nvSpPr>
        <p:spPr>
          <a:xfrm>
            <a:off x="2012411" y="2896658"/>
            <a:ext cx="2310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tx2">
                    <a:lumMod val="50000"/>
                    <a:lumOff val="50000"/>
                  </a:schemeClr>
                </a:solidFill>
              </a:rPr>
              <a:t>Catalyseur métallique</a:t>
            </a:r>
          </a:p>
        </p:txBody>
      </p: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2189915F-A1AD-5EB0-1289-B84BBBBDFA0E}"/>
              </a:ext>
            </a:extLst>
          </p:cNvPr>
          <p:cNvCxnSpPr>
            <a:endCxn id="3" idx="1"/>
          </p:cNvCxnSpPr>
          <p:nvPr/>
        </p:nvCxnSpPr>
        <p:spPr>
          <a:xfrm>
            <a:off x="4200939" y="3331110"/>
            <a:ext cx="901823" cy="518946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3C3088-A54C-A133-DEB6-A9834CAB9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4360628-BE1A-7FA5-C543-C1E91F0C00C8}"/>
              </a:ext>
            </a:extLst>
          </p:cNvPr>
          <p:cNvSpPr txBox="1"/>
          <p:nvPr/>
        </p:nvSpPr>
        <p:spPr>
          <a:xfrm>
            <a:off x="6022683" y="2597017"/>
            <a:ext cx="56866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On enlève la double liaison en ajoutant 2 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Comme les H ne sont pas visible sur la formule topologique, c’est comme si on faisait disparaître la double liaison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CIS addition = stéréospécifique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C5D1AE5D-A309-E162-E95E-3E228D3C34F0}"/>
                  </a:ext>
                </a:extLst>
              </p14:cNvPr>
              <p14:cNvContentPartPr/>
              <p14:nvPr/>
            </p14:nvContentPartPr>
            <p14:xfrm>
              <a:off x="1009545" y="3592926"/>
              <a:ext cx="75240" cy="181080"/>
            </p14:xfrm>
          </p:contentPart>
        </mc:Choice>
        <mc:Fallback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C5D1AE5D-A309-E162-E95E-3E228D3C34F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6545" y="3530286"/>
                <a:ext cx="200880" cy="306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56514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 faire lorsqu’on l’a en face de nous ?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2 – être capable de prédire le produit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1 – Déterminer la nature de la réaction</a:t>
            </a:r>
          </a:p>
        </p:txBody>
      </p:sp>
      <p:pic>
        <p:nvPicPr>
          <p:cNvPr id="9" name="Espace réservé du contenu 8" descr="Une image contenant ligne, diagramme, Tracé, Police&#10;&#10;Description générée automatiquement">
            <a:extLst>
              <a:ext uri="{FF2B5EF4-FFF2-40B4-BE49-F238E27FC236}">
                <a16:creationId xmlns:a16="http://schemas.microsoft.com/office/drawing/2014/main" id="{2EDA1CFB-F899-DE83-F70A-186812C4F5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4850" y="3670149"/>
            <a:ext cx="5211763" cy="1065515"/>
          </a:xfrm>
        </p:spPr>
      </p:pic>
      <p:pic>
        <p:nvPicPr>
          <p:cNvPr id="5" name="Espace réservé du contenu 4" descr="Une image contenant diagramme, ligne, origami, conception&#10;&#10;Description générée automatiquement">
            <a:extLst>
              <a:ext uri="{FF2B5EF4-FFF2-40B4-BE49-F238E27FC236}">
                <a16:creationId xmlns:a16="http://schemas.microsoft.com/office/drawing/2014/main" id="{07891345-512C-8F54-C980-4DBFAB493C4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698355" y="4624074"/>
            <a:ext cx="5985466" cy="1492942"/>
          </a:xfr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871DE26-EFA3-9D0B-71CE-54B292C33847}"/>
              </a:ext>
            </a:extLst>
          </p:cNvPr>
          <p:cNvSpPr txBox="1"/>
          <p:nvPr/>
        </p:nvSpPr>
        <p:spPr>
          <a:xfrm>
            <a:off x="503581" y="5559521"/>
            <a:ext cx="1436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= 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fr-FR" dirty="0"/>
              <a:t>z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fr-FR" dirty="0"/>
              <a:t>n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fr-FR" dirty="0"/>
              <a:t>lyse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4EC8A448-92C1-17CD-0B59-824E25A02047}"/>
                  </a:ext>
                </a:extLst>
              </p14:cNvPr>
              <p14:cNvContentPartPr/>
              <p14:nvPr/>
            </p14:nvContentPartPr>
            <p14:xfrm>
              <a:off x="2768150" y="3946565"/>
              <a:ext cx="360" cy="360"/>
            </p14:xfrm>
          </p:contentPart>
        </mc:Choice>
        <mc:Fallback xmlns=""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4EC8A448-92C1-17CD-0B59-824E25A0204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05510" y="388392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Groupe 17">
            <a:extLst>
              <a:ext uri="{FF2B5EF4-FFF2-40B4-BE49-F238E27FC236}">
                <a16:creationId xmlns:a16="http://schemas.microsoft.com/office/drawing/2014/main" id="{0F5AE230-C7FA-582C-BAAD-2AD6438BB6DA}"/>
              </a:ext>
            </a:extLst>
          </p:cNvPr>
          <p:cNvGrpSpPr/>
          <p:nvPr/>
        </p:nvGrpSpPr>
        <p:grpSpPr>
          <a:xfrm>
            <a:off x="776990" y="3865205"/>
            <a:ext cx="3397680" cy="160560"/>
            <a:chOff x="776990" y="3865205"/>
            <a:chExt cx="3397680" cy="160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38A8D1A8-856E-C797-E33D-7322E0848C85}"/>
                    </a:ext>
                  </a:extLst>
                </p14:cNvPr>
                <p14:cNvContentPartPr/>
                <p14:nvPr/>
              </p14:nvContentPartPr>
              <p14:xfrm>
                <a:off x="776990" y="3865205"/>
                <a:ext cx="1456560" cy="145440"/>
              </p14:xfrm>
            </p:contentPart>
          </mc:Choice>
          <mc:Fallback xmlns=""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38A8D1A8-856E-C797-E33D-7322E0848C8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14350" y="3802205"/>
                  <a:ext cx="1582200" cy="27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2" name="Encre 11">
                  <a:extLst>
                    <a:ext uri="{FF2B5EF4-FFF2-40B4-BE49-F238E27FC236}">
                      <a16:creationId xmlns:a16="http://schemas.microsoft.com/office/drawing/2014/main" id="{EB069094-7501-E75E-C49F-23F920432ED0}"/>
                    </a:ext>
                  </a:extLst>
                </p14:cNvPr>
                <p14:cNvContentPartPr/>
                <p14:nvPr/>
              </p14:nvContentPartPr>
              <p14:xfrm>
                <a:off x="2214470" y="3955565"/>
                <a:ext cx="360" cy="360"/>
              </p14:xfrm>
            </p:contentPart>
          </mc:Choice>
          <mc:Fallback xmlns="">
            <p:pic>
              <p:nvPicPr>
                <p:cNvPr id="12" name="Encre 11">
                  <a:extLst>
                    <a:ext uri="{FF2B5EF4-FFF2-40B4-BE49-F238E27FC236}">
                      <a16:creationId xmlns:a16="http://schemas.microsoft.com/office/drawing/2014/main" id="{EB069094-7501-E75E-C49F-23F920432ED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151470" y="389256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7" name="Encre 16">
                  <a:extLst>
                    <a:ext uri="{FF2B5EF4-FFF2-40B4-BE49-F238E27FC236}">
                      <a16:creationId xmlns:a16="http://schemas.microsoft.com/office/drawing/2014/main" id="{BFC9D76D-6014-1489-A30C-4059B589348F}"/>
                    </a:ext>
                  </a:extLst>
                </p14:cNvPr>
                <p14:cNvContentPartPr/>
                <p14:nvPr/>
              </p14:nvContentPartPr>
              <p14:xfrm>
                <a:off x="2772830" y="3934685"/>
                <a:ext cx="1401840" cy="91080"/>
              </p14:xfrm>
            </p:contentPart>
          </mc:Choice>
          <mc:Fallback xmlns="">
            <p:pic>
              <p:nvPicPr>
                <p:cNvPr id="17" name="Encre 16">
                  <a:extLst>
                    <a:ext uri="{FF2B5EF4-FFF2-40B4-BE49-F238E27FC236}">
                      <a16:creationId xmlns:a16="http://schemas.microsoft.com/office/drawing/2014/main" id="{BFC9D76D-6014-1489-A30C-4059B589348F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710190" y="3871685"/>
                  <a:ext cx="1527480" cy="216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B6773D18-8EAC-719A-4731-8B6B3A569B10}"/>
                  </a:ext>
                </a:extLst>
              </p14:cNvPr>
              <p14:cNvContentPartPr/>
              <p14:nvPr/>
            </p14:nvContentPartPr>
            <p14:xfrm>
              <a:off x="3611270" y="3824885"/>
              <a:ext cx="825480" cy="93600"/>
            </p14:xfrm>
          </p:contentPart>
        </mc:Choice>
        <mc:Fallback xmlns=""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B6773D18-8EAC-719A-4731-8B6B3A569B1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48270" y="3762245"/>
                <a:ext cx="951120" cy="21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0" name="Encre 19">
                <a:extLst>
                  <a:ext uri="{FF2B5EF4-FFF2-40B4-BE49-F238E27FC236}">
                    <a16:creationId xmlns:a16="http://schemas.microsoft.com/office/drawing/2014/main" id="{38852AD8-5095-3FBF-09E0-7E8C46A0D180}"/>
                  </a:ext>
                </a:extLst>
              </p14:cNvPr>
              <p14:cNvContentPartPr/>
              <p14:nvPr/>
            </p14:nvContentPartPr>
            <p14:xfrm>
              <a:off x="3236870" y="3695285"/>
              <a:ext cx="360" cy="360"/>
            </p14:xfrm>
          </p:contentPart>
        </mc:Choice>
        <mc:Fallback xmlns="">
          <p:pic>
            <p:nvPicPr>
              <p:cNvPr id="20" name="Encre 19">
                <a:extLst>
                  <a:ext uri="{FF2B5EF4-FFF2-40B4-BE49-F238E27FC236}">
                    <a16:creationId xmlns:a16="http://schemas.microsoft.com/office/drawing/2014/main" id="{38852AD8-5095-3FBF-09E0-7E8C46A0D18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73870" y="3632645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9" name="Groupe 28">
            <a:extLst>
              <a:ext uri="{FF2B5EF4-FFF2-40B4-BE49-F238E27FC236}">
                <a16:creationId xmlns:a16="http://schemas.microsoft.com/office/drawing/2014/main" id="{E97957B8-2E64-BD61-5520-263537DD56E7}"/>
              </a:ext>
            </a:extLst>
          </p:cNvPr>
          <p:cNvGrpSpPr/>
          <p:nvPr/>
        </p:nvGrpSpPr>
        <p:grpSpPr>
          <a:xfrm>
            <a:off x="4512350" y="3851885"/>
            <a:ext cx="1351800" cy="87480"/>
            <a:chOff x="4512350" y="3851885"/>
            <a:chExt cx="1351800" cy="8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9938D8BF-81CC-9AE0-BCB8-239F8857C910}"/>
                    </a:ext>
                  </a:extLst>
                </p14:cNvPr>
                <p14:cNvContentPartPr/>
                <p14:nvPr/>
              </p14:nvContentPartPr>
              <p14:xfrm>
                <a:off x="4547990" y="3862325"/>
                <a:ext cx="360" cy="360"/>
              </p14:xfrm>
            </p:contentPart>
          </mc:Choice>
          <mc:Fallback xmlns=""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9938D8BF-81CC-9AE0-BCB8-239F8857C91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485350" y="37993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CBAEBEF3-BB64-9AE1-9105-1F9840171EA5}"/>
                    </a:ext>
                  </a:extLst>
                </p14:cNvPr>
                <p14:cNvContentPartPr/>
                <p14:nvPr/>
              </p14:nvContentPartPr>
              <p14:xfrm>
                <a:off x="4512350" y="3855845"/>
                <a:ext cx="360" cy="360"/>
              </p14:xfrm>
            </p:contentPart>
          </mc:Choice>
          <mc:Fallback xmlns=""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CBAEBEF3-BB64-9AE1-9105-1F9840171EA5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449350" y="379320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EFAD4381-6537-BB5E-67C9-B21B928C1F57}"/>
                    </a:ext>
                  </a:extLst>
                </p14:cNvPr>
                <p14:cNvContentPartPr/>
                <p14:nvPr/>
              </p14:nvContentPartPr>
              <p14:xfrm>
                <a:off x="4607390" y="3858725"/>
                <a:ext cx="360" cy="360"/>
              </p14:xfrm>
            </p:contentPart>
          </mc:Choice>
          <mc:Fallback xmlns=""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EFAD4381-6537-BB5E-67C9-B21B928C1F5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544750" y="37957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AA7BFEAB-1F05-93C6-B0F9-B9B335F8EA36}"/>
                    </a:ext>
                  </a:extLst>
                </p14:cNvPr>
                <p14:cNvContentPartPr/>
                <p14:nvPr/>
              </p14:nvContentPartPr>
              <p14:xfrm>
                <a:off x="4703150" y="3858725"/>
                <a:ext cx="360" cy="360"/>
              </p14:xfrm>
            </p:contentPart>
          </mc:Choice>
          <mc:Fallback xmlns=""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AA7BFEAB-1F05-93C6-B0F9-B9B335F8EA36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640150" y="3795725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8" name="Encre 27">
                  <a:extLst>
                    <a:ext uri="{FF2B5EF4-FFF2-40B4-BE49-F238E27FC236}">
                      <a16:creationId xmlns:a16="http://schemas.microsoft.com/office/drawing/2014/main" id="{D7A9C56B-765A-340A-F89F-A00FAE0FF42F}"/>
                    </a:ext>
                  </a:extLst>
                </p14:cNvPr>
                <p14:cNvContentPartPr/>
                <p14:nvPr/>
              </p14:nvContentPartPr>
              <p14:xfrm>
                <a:off x="4703150" y="3851885"/>
                <a:ext cx="1161000" cy="87480"/>
              </p14:xfrm>
            </p:contentPart>
          </mc:Choice>
          <mc:Fallback xmlns="">
            <p:pic>
              <p:nvPicPr>
                <p:cNvPr id="28" name="Encre 27">
                  <a:extLst>
                    <a:ext uri="{FF2B5EF4-FFF2-40B4-BE49-F238E27FC236}">
                      <a16:creationId xmlns:a16="http://schemas.microsoft.com/office/drawing/2014/main" id="{D7A9C56B-765A-340A-F89F-A00FAE0FF42F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640150" y="3789245"/>
                  <a:ext cx="1286640" cy="2131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D84E91-24C1-27CD-F052-9AF945B74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27AC6BF-0F04-E65C-2A08-E6C33E236497}"/>
              </a:ext>
            </a:extLst>
          </p:cNvPr>
          <p:cNvSpPr txBox="1"/>
          <p:nvPr/>
        </p:nvSpPr>
        <p:spPr>
          <a:xfrm>
            <a:off x="5988753" y="2714171"/>
            <a:ext cx="5404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Intermédiaire </a:t>
            </a:r>
            <a:r>
              <a:rPr lang="fr-FR" dirty="0" err="1"/>
              <a:t>INstable</a:t>
            </a:r>
            <a:r>
              <a:rPr lang="fr-FR" dirty="0"/>
              <a:t> qui mène à une coupure oxydante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Obtention de cétones et d’aldéhydes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39AA967-C20F-5E6B-E7DB-0F9DDC28C6B8}"/>
              </a:ext>
            </a:extLst>
          </p:cNvPr>
          <p:cNvSpPr txBox="1"/>
          <p:nvPr/>
        </p:nvSpPr>
        <p:spPr>
          <a:xfrm>
            <a:off x="2929733" y="5001213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3 O</a:t>
            </a:r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FA4278AA-3CE2-1E24-FF13-CF25C116CD48}"/>
              </a:ext>
            </a:extLst>
          </p:cNvPr>
          <p:cNvSpPr/>
          <p:nvPr/>
        </p:nvSpPr>
        <p:spPr>
          <a:xfrm>
            <a:off x="4291671" y="3753715"/>
            <a:ext cx="544819" cy="544099"/>
          </a:xfrm>
          <a:prstGeom prst="ellipse">
            <a:avLst/>
          </a:prstGeom>
          <a:noFill/>
          <a:ln w="12700" cap="flat" cmpd="sng" algn="ctr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5FC84515-7531-5CF5-FFD0-69C8FDAA8366}"/>
              </a:ext>
            </a:extLst>
          </p:cNvPr>
          <p:cNvCxnSpPr/>
          <p:nvPr/>
        </p:nvCxnSpPr>
        <p:spPr>
          <a:xfrm flipH="1">
            <a:off x="3473472" y="4297814"/>
            <a:ext cx="963278" cy="703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>
            <a:extLst>
              <a:ext uri="{FF2B5EF4-FFF2-40B4-BE49-F238E27FC236}">
                <a16:creationId xmlns:a16="http://schemas.microsoft.com/office/drawing/2014/main" id="{32E9E08E-809A-2C95-1AE7-8BC399DB3F65}"/>
              </a:ext>
            </a:extLst>
          </p:cNvPr>
          <p:cNvCxnSpPr/>
          <p:nvPr/>
        </p:nvCxnSpPr>
        <p:spPr>
          <a:xfrm flipH="1">
            <a:off x="2029767" y="5370545"/>
            <a:ext cx="899966" cy="2766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5658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4CF78B96-C607-CA5F-D7DD-D0B8E1AE7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93906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dirty="0"/>
              <a:t> Ne pas se comparer ( le paraître est très différent de la réalité )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Ne pas avoir de regret, se donner à fond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Demander de l’aide +++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S’entourer de gens motivés</a:t>
            </a:r>
          </a:p>
          <a:p>
            <a:pPr>
              <a:buFont typeface="Wingdings" pitchFamily="2" charset="2"/>
              <a:buChar char="Ø"/>
            </a:pPr>
            <a:r>
              <a:rPr lang="fr-FR" dirty="0"/>
              <a:t>Prendre du temps pour se ressourcer !</a:t>
            </a:r>
          </a:p>
          <a:p>
            <a:pPr>
              <a:buFont typeface="Wingdings" pitchFamily="2" charset="2"/>
              <a:buChar char="Ø"/>
            </a:pPr>
            <a:endParaRPr lang="fr-FR" dirty="0"/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25B2102-BC80-4E19-D822-017CF7F49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101932"/>
            <a:ext cx="4093599" cy="37685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/>
              <a:t>Entrainez-vous, au début lisez les </a:t>
            </a:r>
            <a:r>
              <a:rPr lang="fr-FR" dirty="0" err="1"/>
              <a:t>qcms</a:t>
            </a:r>
            <a:r>
              <a:rPr lang="fr-FR" dirty="0"/>
              <a:t> annales avec votre cours à côté, juste pour que l’apprentissage ne vous freine pas dans votre compréhension.</a:t>
            </a:r>
          </a:p>
          <a:p>
            <a:pPr marL="0" indent="0">
              <a:buNone/>
            </a:pPr>
            <a:r>
              <a:rPr lang="fr-FR" dirty="0"/>
              <a:t>Vous devez comprendre les réponses et savoir pourquoi un item est vrai/faux. </a:t>
            </a:r>
          </a:p>
          <a:p>
            <a:pPr marL="0" indent="0">
              <a:buNone/>
            </a:pPr>
            <a:r>
              <a:rPr lang="fr-FR" dirty="0"/>
              <a:t>Puis petit à petit vous aurez de moins en moins besoin de voir ou vérifier avec votre cours, car vous auriez compris.</a:t>
            </a:r>
          </a:p>
          <a:p>
            <a:pPr marL="0" indent="0">
              <a:buNone/>
            </a:pPr>
            <a:r>
              <a:rPr lang="fr-FR" dirty="0"/>
              <a:t>La chimie c’est comme le vélo, au début on a besoin de petites roues, mais une fois lancé, c’est gagné. Et bien sûr avant d’enlever les petites roues il faut s’assurer de bien comprendre donc posez vos questions ;)</a:t>
            </a:r>
          </a:p>
          <a:p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0024CE6-BE6B-541A-B9E4-FBAE9B63E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1069848"/>
            <a:ext cx="4093599" cy="902168"/>
          </a:xfrm>
        </p:spPr>
        <p:txBody>
          <a:bodyPr/>
          <a:lstStyle/>
          <a:p>
            <a:r>
              <a:rPr lang="fr-FR" dirty="0"/>
              <a:t>Mes derniers  </a:t>
            </a:r>
            <a:r>
              <a:rPr lang="fr-FR" dirty="0" err="1"/>
              <a:t>tips</a:t>
            </a:r>
            <a:r>
              <a:rPr lang="fr-FR" dirty="0"/>
              <a:t> :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12FFBCB-AB4B-5299-3F30-510920B90196}"/>
              </a:ext>
            </a:extLst>
          </p:cNvPr>
          <p:cNvSpPr txBox="1"/>
          <p:nvPr/>
        </p:nvSpPr>
        <p:spPr>
          <a:xfrm>
            <a:off x="2003517" y="6293922"/>
            <a:ext cx="8184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Univers" panose="020B0503020202020204" pitchFamily="34" charset="0"/>
              </a:rPr>
              <a:t>100% de ceux qui réussissent la p1 sont ceux qui ont tenté. </a:t>
            </a:r>
            <a:r>
              <a:rPr lang="fr-FR" dirty="0" err="1">
                <a:latin typeface="Univers" panose="020B0503020202020204" pitchFamily="34" charset="0"/>
              </a:rPr>
              <a:t>Lachez</a:t>
            </a:r>
            <a:r>
              <a:rPr lang="fr-FR" dirty="0">
                <a:latin typeface="Univers" panose="020B0503020202020204" pitchFamily="34" charset="0"/>
              </a:rPr>
              <a:t> rien &lt;3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287BC1-D2D3-D604-E90A-2079D90D5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7" y="103011"/>
            <a:ext cx="4539727" cy="365125"/>
          </a:xfrm>
        </p:spPr>
        <p:txBody>
          <a:bodyPr/>
          <a:lstStyle/>
          <a:p>
            <a:r>
              <a:rPr lang="en-US" dirty="0" err="1"/>
              <a:t>Camhydroxyle</a:t>
            </a:r>
            <a:r>
              <a:rPr lang="en-US" dirty="0"/>
              <a:t> - Le </a:t>
            </a:r>
            <a:r>
              <a:rPr lang="en-US" dirty="0" err="1"/>
              <a:t>tutorat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gratuit</a:t>
            </a:r>
            <a:r>
              <a:rPr lang="en-US" dirty="0"/>
              <a:t>. </a:t>
            </a:r>
            <a:r>
              <a:rPr lang="en-US" dirty="0" err="1"/>
              <a:t>Toute</a:t>
            </a:r>
            <a:r>
              <a:rPr lang="en-US" dirty="0"/>
              <a:t> vente </a:t>
            </a:r>
            <a:r>
              <a:rPr lang="en-US" dirty="0" err="1"/>
              <a:t>ou</a:t>
            </a:r>
            <a:r>
              <a:rPr lang="en-US" dirty="0"/>
              <a:t> reproduction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interdite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71496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DE125-01A9-1BA3-86A2-1E70BE762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Camhydroxyle - Le tutorat est gratuit. Toute vente ou reproduction est interdite. </a:t>
            </a:r>
            <a:endParaRPr lang="en-US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F4990B1-26F1-CC5C-38F4-F379A0A1EE56}"/>
              </a:ext>
            </a:extLst>
          </p:cNvPr>
          <p:cNvSpPr txBox="1"/>
          <p:nvPr/>
        </p:nvSpPr>
        <p:spPr>
          <a:xfrm>
            <a:off x="1531257" y="3044279"/>
            <a:ext cx="91294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Et on n’oublie pas, vive la chimie !!!!</a:t>
            </a:r>
          </a:p>
        </p:txBody>
      </p:sp>
    </p:spTree>
    <p:extLst>
      <p:ext uri="{BB962C8B-B14F-4D97-AF65-F5344CB8AC3E}">
        <p14:creationId xmlns:p14="http://schemas.microsoft.com/office/powerpoint/2010/main" val="4139781635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4118</TotalTime>
  <Words>1908</Words>
  <Application>Microsoft Macintosh PowerPoint</Application>
  <PresentationFormat>Grand écran</PresentationFormat>
  <Paragraphs>240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2" baseType="lpstr">
      <vt:lpstr>Aptos</vt:lpstr>
      <vt:lpstr>Arial</vt:lpstr>
      <vt:lpstr>Calisto MT</vt:lpstr>
      <vt:lpstr>Century Schoolbook</vt:lpstr>
      <vt:lpstr>Univers</vt:lpstr>
      <vt:lpstr>Univers Condensed</vt:lpstr>
      <vt:lpstr>Wingdings</vt:lpstr>
      <vt:lpstr>ChronicleVTI</vt:lpstr>
      <vt:lpstr>Réussir un QCM avec une réaction</vt:lpstr>
      <vt:lpstr>Les règles de réactivité en chimie orga</vt:lpstr>
      <vt:lpstr>Les règles de réactivité en chimie orga</vt:lpstr>
      <vt:lpstr>Les règles de réactivité en chimie orga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La réactivité avancée : rappel  </vt:lpstr>
      <vt:lpstr>La réactivité avancée : rappel  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Que faire lorsqu’on l’a en face de nous ?</vt:lpstr>
      <vt:lpstr>Mes derniers  tips :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Réussir un QCM avec une réaction</dc:title>
  <dc:creator>Camille Philippe</dc:creator>
  <cp:lastModifiedBy>Camille Philippe</cp:lastModifiedBy>
  <cp:revision>19</cp:revision>
  <dcterms:created xsi:type="dcterms:W3CDTF">2025-10-04T16:09:14Z</dcterms:created>
  <dcterms:modified xsi:type="dcterms:W3CDTF">2025-10-13T21:26:21Z</dcterms:modified>
</cp:coreProperties>
</file>