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64"/>
  </p:notesMasterIdLst>
  <p:sldIdLst>
    <p:sldId id="260" r:id="rId2"/>
    <p:sldId id="261" r:id="rId3"/>
    <p:sldId id="262" r:id="rId4"/>
    <p:sldId id="333" r:id="rId5"/>
    <p:sldId id="263" r:id="rId6"/>
    <p:sldId id="334" r:id="rId7"/>
    <p:sldId id="264" r:id="rId8"/>
    <p:sldId id="266" r:id="rId9"/>
    <p:sldId id="267" r:id="rId10"/>
    <p:sldId id="268" r:id="rId11"/>
    <p:sldId id="340" r:id="rId12"/>
    <p:sldId id="269" r:id="rId13"/>
    <p:sldId id="270" r:id="rId14"/>
    <p:sldId id="271" r:id="rId15"/>
    <p:sldId id="272" r:id="rId16"/>
    <p:sldId id="324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338" r:id="rId25"/>
    <p:sldId id="281" r:id="rId26"/>
    <p:sldId id="282" r:id="rId27"/>
    <p:sldId id="283" r:id="rId28"/>
    <p:sldId id="284" r:id="rId29"/>
    <p:sldId id="285" r:id="rId30"/>
    <p:sldId id="341" r:id="rId31"/>
    <p:sldId id="287" r:id="rId32"/>
    <p:sldId id="342" r:id="rId33"/>
    <p:sldId id="295" r:id="rId34"/>
    <p:sldId id="296" r:id="rId35"/>
    <p:sldId id="289" r:id="rId36"/>
    <p:sldId id="290" r:id="rId37"/>
    <p:sldId id="291" r:id="rId38"/>
    <p:sldId id="292" r:id="rId39"/>
    <p:sldId id="293" r:id="rId40"/>
    <p:sldId id="294" r:id="rId41"/>
    <p:sldId id="297" r:id="rId42"/>
    <p:sldId id="325" r:id="rId43"/>
    <p:sldId id="343" r:id="rId44"/>
    <p:sldId id="319" r:id="rId45"/>
    <p:sldId id="302" r:id="rId46"/>
    <p:sldId id="320" r:id="rId47"/>
    <p:sldId id="321" r:id="rId48"/>
    <p:sldId id="327" r:id="rId49"/>
    <p:sldId id="328" r:id="rId50"/>
    <p:sldId id="332" r:id="rId51"/>
    <p:sldId id="329" r:id="rId52"/>
    <p:sldId id="330" r:id="rId53"/>
    <p:sldId id="331" r:id="rId54"/>
    <p:sldId id="311" r:id="rId55"/>
    <p:sldId id="322" r:id="rId56"/>
    <p:sldId id="323" r:id="rId57"/>
    <p:sldId id="314" r:id="rId58"/>
    <p:sldId id="315" r:id="rId59"/>
    <p:sldId id="316" r:id="rId60"/>
    <p:sldId id="317" r:id="rId61"/>
    <p:sldId id="326" r:id="rId62"/>
    <p:sldId id="339" r:id="rId6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omas Schmitt" initials="TS" lastIdx="3" clrIdx="0">
    <p:extLst>
      <p:ext uri="{19B8F6BF-5375-455C-9EA6-DF929625EA0E}">
        <p15:presenceInfo xmlns:p15="http://schemas.microsoft.com/office/powerpoint/2012/main" userId="e1a2cde3467b597d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005B"/>
    <a:srgbClr val="61C29A"/>
    <a:srgbClr val="4F1824"/>
    <a:srgbClr val="821124"/>
    <a:srgbClr val="FF0066"/>
    <a:srgbClr val="48967E"/>
    <a:srgbClr val="C7624E"/>
    <a:srgbClr val="62C39A"/>
    <a:srgbClr val="EE2F5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2" autoAdjust="0"/>
    <p:restoredTop sz="94660"/>
  </p:normalViewPr>
  <p:slideViewPr>
    <p:cSldViewPr snapToGrid="0">
      <p:cViewPr varScale="1">
        <p:scale>
          <a:sx n="61" d="100"/>
          <a:sy n="61" d="100"/>
        </p:scale>
        <p:origin x="34" y="2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07-27T13:45:24.128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349A12-7B4D-40AA-8670-95DC352717EE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F77161-95A2-4278-9816-38510F4CA2C3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30579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Le</a:t>
            </a:r>
            <a:r>
              <a:rPr lang="fr-FR" baseline="0" dirty="0"/>
              <a:t> pyruvate c’est une molécule avec 3 atomes C, une </a:t>
            </a:r>
            <a:r>
              <a:rPr lang="fr-FR" baseline="0" dirty="0" err="1"/>
              <a:t>fct</a:t>
            </a:r>
            <a:r>
              <a:rPr lang="fr-FR" baseline="0" dirty="0"/>
              <a:t> </a:t>
            </a:r>
            <a:r>
              <a:rPr lang="fr-FR" baseline="0" dirty="0" err="1"/>
              <a:t>acid</a:t>
            </a:r>
            <a:r>
              <a:rPr lang="fr-FR" baseline="0" dirty="0"/>
              <a:t> </a:t>
            </a:r>
            <a:r>
              <a:rPr lang="fr-FR" baseline="0" dirty="0" err="1"/>
              <a:t>carbo</a:t>
            </a:r>
            <a:r>
              <a:rPr lang="fr-FR" baseline="0" dirty="0"/>
              <a:t> et une cétone</a:t>
            </a:r>
          </a:p>
          <a:p>
            <a:r>
              <a:rPr lang="fr-FR" baseline="0" dirty="0"/>
              <a:t>Tous tissus mais pas </a:t>
            </a:r>
            <a:r>
              <a:rPr lang="fr-FR" baseline="0" dirty="0" err="1"/>
              <a:t>meme</a:t>
            </a:r>
            <a:r>
              <a:rPr lang="fr-FR" baseline="0" dirty="0"/>
              <a:t> finalité (</a:t>
            </a:r>
            <a:r>
              <a:rPr lang="fr-FR" baseline="0" dirty="0" err="1"/>
              <a:t>muslce</a:t>
            </a:r>
            <a:r>
              <a:rPr lang="fr-FR" baseline="0" dirty="0"/>
              <a:t> énergie, alors que foie utilise jamais glucose pour faire énergie)</a:t>
            </a:r>
          </a:p>
          <a:p>
            <a:r>
              <a:rPr lang="fr-FR" baseline="0" dirty="0" err="1"/>
              <a:t>Aéro</a:t>
            </a:r>
            <a:r>
              <a:rPr lang="fr-FR" baseline="0" dirty="0"/>
              <a:t>/ana, la encore le devenir du pyruvate sera différent selon les cas et on aura un bilan énergétique différent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9182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Glycogénolyse qui se fait dans foie ou muscle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9225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Conso</a:t>
            </a:r>
            <a:r>
              <a:rPr lang="fr-FR" baseline="0" dirty="0"/>
              <a:t> d’ATP puis production. Ce n’est qu’à l’issu dernier étape qu’on a un bilan global </a:t>
            </a:r>
            <a:r>
              <a:rPr lang="fr-FR" baseline="0" dirty="0" err="1"/>
              <a:t>exergonique</a:t>
            </a:r>
            <a:r>
              <a:rPr lang="fr-FR" baseline="0" dirty="0"/>
              <a:t> (et toutes les voies doivent en avoir un)</a:t>
            </a:r>
          </a:p>
          <a:p>
            <a:r>
              <a:rPr lang="fr-FR" baseline="0" dirty="0"/>
              <a:t>Selon </a:t>
            </a:r>
            <a:r>
              <a:rPr lang="fr-FR" baseline="0" dirty="0" err="1"/>
              <a:t>réact</a:t>
            </a:r>
            <a:r>
              <a:rPr lang="fr-FR" baseline="0" dirty="0"/>
              <a:t> concernée : anabolique ou catabolique</a:t>
            </a:r>
          </a:p>
          <a:p>
            <a:endParaRPr lang="fr-FR" baseline="0" dirty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584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2) Ensemble de réactions couplées à un </a:t>
            </a:r>
            <a:r>
              <a:rPr lang="fr-FR" dirty="0" err="1"/>
              <a:t>transf</a:t>
            </a:r>
            <a:r>
              <a:rPr lang="fr-FR" dirty="0"/>
              <a:t> de </a:t>
            </a:r>
            <a:r>
              <a:rPr lang="fr-FR" dirty="0" err="1"/>
              <a:t>grp</a:t>
            </a:r>
            <a:r>
              <a:rPr lang="fr-FR" dirty="0"/>
              <a:t> </a:t>
            </a:r>
            <a:r>
              <a:rPr lang="fr-FR" dirty="0" err="1"/>
              <a:t>phos</a:t>
            </a:r>
            <a:endParaRPr lang="fr-FR" dirty="0"/>
          </a:p>
          <a:p>
            <a:r>
              <a:rPr lang="fr-FR" dirty="0"/>
              <a:t>3) </a:t>
            </a:r>
            <a:r>
              <a:rPr lang="fr-FR" dirty="0" err="1"/>
              <a:t>Utilisat</a:t>
            </a:r>
            <a:r>
              <a:rPr lang="fr-FR" dirty="0"/>
              <a:t>° de ce potentiel pour créé de l’ATP</a:t>
            </a:r>
          </a:p>
          <a:p>
            <a:r>
              <a:rPr lang="fr-FR" dirty="0"/>
              <a:t>4) On aura 2</a:t>
            </a:r>
            <a:r>
              <a:rPr lang="fr-FR" baseline="0" dirty="0"/>
              <a:t> molécule de NAD+ qui seront réduites en NADH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780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Différence en kinase </a:t>
            </a:r>
            <a:r>
              <a:rPr lang="fr-FR" dirty="0" err="1"/>
              <a:t>phophorylase</a:t>
            </a:r>
            <a:r>
              <a:rPr lang="fr-FR" dirty="0"/>
              <a:t> et phosphatase</a:t>
            </a:r>
            <a:r>
              <a:rPr lang="fr-FR" baseline="0" dirty="0"/>
              <a:t>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0940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Présente </a:t>
            </a:r>
            <a:r>
              <a:rPr lang="fr-FR" dirty="0" err="1"/>
              <a:t>plusieures</a:t>
            </a:r>
            <a:r>
              <a:rPr lang="fr-FR" dirty="0"/>
              <a:t> </a:t>
            </a:r>
            <a:r>
              <a:rPr lang="fr-FR" dirty="0" err="1"/>
              <a:t>Isoformes</a:t>
            </a:r>
            <a:r>
              <a:rPr lang="fr-FR" dirty="0"/>
              <a:t> dont la 4 qui sera la </a:t>
            </a:r>
            <a:r>
              <a:rPr lang="fr-FR" dirty="0" err="1"/>
              <a:t>glucokinase</a:t>
            </a:r>
            <a:r>
              <a:rPr lang="fr-FR" dirty="0"/>
              <a:t> = même enzyme mais sous forme différente qui va avoir d’autres propriétés, plus ou moins spécifique de son</a:t>
            </a:r>
            <a:r>
              <a:rPr lang="fr-FR" baseline="0" dirty="0"/>
              <a:t> substrat</a:t>
            </a:r>
            <a:r>
              <a:rPr lang="fr-FR" dirty="0"/>
              <a:t> etc.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5806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Régulation mais</a:t>
            </a:r>
            <a:r>
              <a:rPr lang="fr-FR" baseline="0" dirty="0"/>
              <a:t> non spécifique de GL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3364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r>
              <a:rPr lang="fr-FR" baseline="0" dirty="0"/>
              <a:t>Pour préparer prochaine réaction</a:t>
            </a:r>
          </a:p>
          <a:p>
            <a:pPr marL="228600" indent="-228600">
              <a:buAutoNum type="arabicParenR"/>
            </a:pPr>
            <a:r>
              <a:rPr lang="fr-FR" baseline="0" dirty="0"/>
              <a:t>Plus </a:t>
            </a:r>
            <a:r>
              <a:rPr lang="fr-FR" baseline="0" dirty="0" err="1"/>
              <a:t>énerg</a:t>
            </a:r>
            <a:r>
              <a:rPr lang="fr-FR" baseline="0" dirty="0"/>
              <a:t> DONC plus réactif</a:t>
            </a:r>
          </a:p>
          <a:p>
            <a:pPr marL="228600" indent="-228600">
              <a:buAutoNum type="arabicParenR"/>
            </a:pPr>
            <a:r>
              <a:rPr lang="fr-FR" baseline="0" dirty="0"/>
              <a:t>Donc réversible et non soumis à régulation, car on ne met pas de régulation sur une réaction </a:t>
            </a:r>
            <a:r>
              <a:rPr lang="fr-FR" baseline="0" dirty="0" err="1"/>
              <a:t>reversible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689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/>
              <a:t>Phospho</a:t>
            </a:r>
            <a:r>
              <a:rPr lang="fr-FR" dirty="0"/>
              <a:t> sur C1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335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r>
              <a:rPr lang="fr-FR" dirty="0"/>
              <a:t>Un </a:t>
            </a:r>
            <a:r>
              <a:rPr lang="fr-FR" dirty="0" err="1"/>
              <a:t>cétotriose</a:t>
            </a:r>
            <a:r>
              <a:rPr lang="fr-FR" dirty="0"/>
              <a:t> et un </a:t>
            </a:r>
            <a:r>
              <a:rPr lang="fr-FR" dirty="0" err="1"/>
              <a:t>aldotriose</a:t>
            </a:r>
            <a:r>
              <a:rPr lang="fr-FR" dirty="0"/>
              <a:t> tout 2 phosphorylés</a:t>
            </a:r>
          </a:p>
          <a:p>
            <a:pPr marL="228600" indent="-228600">
              <a:buAutoNum type="arabicParenR"/>
            </a:pPr>
            <a:r>
              <a:rPr lang="fr-FR" dirty="0"/>
              <a:t>Possible </a:t>
            </a:r>
            <a:r>
              <a:rPr lang="fr-FR" dirty="0" err="1"/>
              <a:t>grace</a:t>
            </a:r>
            <a:r>
              <a:rPr lang="fr-FR" dirty="0"/>
              <a:t> au couplage </a:t>
            </a:r>
            <a:r>
              <a:rPr lang="fr-FR" dirty="0" err="1"/>
              <a:t>réact</a:t>
            </a:r>
            <a:r>
              <a:rPr lang="fr-FR" dirty="0"/>
              <a:t> car nécessite beaucoup d’énergie</a:t>
            </a:r>
          </a:p>
          <a:p>
            <a:pPr marL="228600" indent="-228600">
              <a:buAutoNum type="arabicParenR"/>
            </a:pPr>
            <a:r>
              <a:rPr lang="fr-FR" dirty="0"/>
              <a:t>De part son fort ∆G : frein</a:t>
            </a:r>
            <a:r>
              <a:rPr lang="fr-FR" baseline="0" dirty="0"/>
              <a:t> à la glycolyse</a:t>
            </a:r>
          </a:p>
          <a:p>
            <a:pPr marL="228600" indent="-228600">
              <a:buAutoNum type="arabicParenR"/>
            </a:pPr>
            <a:r>
              <a:rPr lang="fr-FR" baseline="0" dirty="0"/>
              <a:t>Reprendre explication couplage réactionnel</a:t>
            </a:r>
            <a:endParaRPr lang="fr-FR" dirty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1212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A partir de la toutes les réactions seront en double !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14371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/>
              <a:t>Réoxydé</a:t>
            </a:r>
            <a:r>
              <a:rPr lang="fr-FR" baseline="0" dirty="0"/>
              <a:t> par la CRM pour produire entre 2 et 3 ATP supplémentaires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7524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2) Mais comme en double, on en fait 2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390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2) Groupement acide carboxylique et phosphate fixés</a:t>
            </a:r>
            <a:r>
              <a:rPr lang="fr-FR" baseline="0" dirty="0"/>
              <a:t> sur un atome de C  qui a une structure plane avec angles de 120° entre les liaisons, les 2 groupements prennent beaucoup de place l’un a coté de l’autre</a:t>
            </a:r>
          </a:p>
          <a:p>
            <a:r>
              <a:rPr lang="fr-FR" baseline="0" dirty="0"/>
              <a:t>Energie de 60 </a:t>
            </a:r>
            <a:r>
              <a:rPr lang="fr-FR" baseline="0" dirty="0" err="1"/>
              <a:t>Kj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4C117-D281-E247-83B8-FE1F88ABC92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3012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Jusque là, la somme</a:t>
            </a:r>
            <a:r>
              <a:rPr lang="fr-FR" baseline="0" dirty="0"/>
              <a:t> des </a:t>
            </a:r>
            <a:r>
              <a:rPr lang="fr-FR" baseline="0" dirty="0" err="1"/>
              <a:t>DeltaG</a:t>
            </a:r>
            <a:r>
              <a:rPr lang="fr-FR" baseline="0" dirty="0"/>
              <a:t> est positif on rétablit ici une somme négative donc </a:t>
            </a:r>
            <a:r>
              <a:rPr lang="fr-FR" baseline="0" dirty="0" err="1"/>
              <a:t>exergonique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77161-95A2-4278-9816-38510F4CA2C3}" type="slidenum">
              <a:rPr lang="fr-FR" smtClean="0"/>
              <a:t>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1537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Coenzyme</a:t>
            </a:r>
            <a:r>
              <a:rPr lang="fr-FR" baseline="0" dirty="0"/>
              <a:t> substance qui va aider l’enzyme dans la réalisation des réactions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77161-95A2-4278-9816-38510F4CA2C3}" type="slidenum">
              <a:rPr lang="fr-FR" smtClean="0"/>
              <a:t>28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03742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Le pyruvate</a:t>
            </a:r>
            <a:r>
              <a:rPr lang="fr-FR" baseline="0" dirty="0"/>
              <a:t> ne produira pas d’énergie en plus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77161-95A2-4278-9816-38510F4CA2C3}" type="slidenum">
              <a:rPr lang="fr-FR" smtClean="0"/>
              <a:t>29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32039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Le pyruvate</a:t>
            </a:r>
            <a:r>
              <a:rPr lang="fr-FR" baseline="0" dirty="0"/>
              <a:t> ne produira pas d’énergie en plus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77161-95A2-4278-9816-38510F4CA2C3}" type="slidenum">
              <a:rPr lang="fr-FR" smtClean="0"/>
              <a:t>30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57873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Surtout</a:t>
            </a:r>
            <a:r>
              <a:rPr lang="fr-FR" baseline="0" dirty="0"/>
              <a:t> à ne pas retenir les détails pas de questions là-dessus au concours</a:t>
            </a:r>
          </a:p>
          <a:p>
            <a:r>
              <a:rPr lang="fr-FR" baseline="0" dirty="0"/>
              <a:t>Retenir que le NADH a besoin d’une navette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77161-95A2-4278-9816-38510F4CA2C3}" type="slidenum">
              <a:rPr lang="fr-FR" smtClean="0"/>
              <a:t>34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393055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Acidification de la cellule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61496-1A70-4E83-8DE0-211BEF17C835}" type="slidenum">
              <a:rPr lang="fr-FR" smtClean="0"/>
              <a:t>36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2794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PYRUVATE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61496-1A70-4E83-8DE0-211BEF17C835}" type="slidenum">
              <a:rPr lang="fr-FR" smtClean="0"/>
              <a:t>39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4361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/>
              <a:t>Néoglucogénèse</a:t>
            </a:r>
            <a:r>
              <a:rPr lang="fr-FR" dirty="0"/>
              <a:t> voie inverse de</a:t>
            </a:r>
            <a:r>
              <a:rPr lang="fr-FR" baseline="0" dirty="0"/>
              <a:t> la glycolyse qui permet la production de glucose à partir de pyruvate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77161-95A2-4278-9816-38510F4CA2C3}" type="slidenum">
              <a:rPr lang="fr-FR" smtClean="0"/>
              <a:t>40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74055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Tout</a:t>
            </a:r>
            <a:r>
              <a:rPr lang="fr-FR" baseline="0" dirty="0"/>
              <a:t> sera compris une le cycle de Krebs abordé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77161-95A2-4278-9816-38510F4CA2C3}" type="slidenum">
              <a:rPr lang="fr-FR" smtClean="0"/>
              <a:t>41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870681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77161-95A2-4278-9816-38510F4CA2C3}" type="slidenum">
              <a:rPr lang="fr-FR" smtClean="0"/>
              <a:t>42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530998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77161-95A2-4278-9816-38510F4CA2C3}" type="slidenum">
              <a:rPr lang="fr-FR" smtClean="0"/>
              <a:t>45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463503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C’est un régulateur clé de la glycolyse et</a:t>
            </a:r>
            <a:r>
              <a:rPr lang="fr-FR" baseline="0" dirty="0"/>
              <a:t> de sa voie miroir : la NGG</a:t>
            </a:r>
            <a:endParaRPr lang="fr-FR" dirty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77161-95A2-4278-9816-38510F4CA2C3}" type="slidenum">
              <a:rPr lang="fr-FR" smtClean="0"/>
              <a:t>51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054568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E5A2F4-15D1-DD4E-A89E-A5C63BBC76D0}" type="slidenum">
              <a:rPr lang="fr-FR"/>
              <a:pPr/>
              <a:t>52</a:t>
            </a:fld>
            <a:endParaRPr lang="fr-FR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</a:t>
            </a:r>
            <a:r>
              <a:rPr lang="ja-JP" altLang="fr-FR" dirty="0">
                <a:latin typeface="Arial"/>
              </a:rPr>
              <a:t>’</a:t>
            </a:r>
            <a:r>
              <a:rPr lang="fr-FR" dirty="0"/>
              <a:t>est un régulateur clé ! Pas un intermédiaire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7572682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E5A2F4-15D1-DD4E-A89E-A5C63BBC76D0}" type="slidenum">
              <a:rPr lang="fr-FR"/>
              <a:pPr/>
              <a:t>53</a:t>
            </a:fld>
            <a:endParaRPr lang="fr-FR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</a:t>
            </a:r>
            <a:r>
              <a:rPr lang="ja-JP" altLang="fr-FR" dirty="0">
                <a:latin typeface="Arial"/>
              </a:rPr>
              <a:t>’</a:t>
            </a:r>
            <a:r>
              <a:rPr lang="fr-FR" dirty="0"/>
              <a:t>est un régulateur clé ! Pas un intermédiaire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083376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77161-95A2-4278-9816-38510F4CA2C3}" type="slidenum">
              <a:rPr lang="fr-FR" smtClean="0"/>
              <a:t>57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3201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965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2760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3091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29381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8563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91204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0090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3703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547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2470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73074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D7DFC-AB07-4E3F-BF89-58C43E91FD26}" type="datetimeFigureOut">
              <a:rPr lang="fr-FR" smtClean="0"/>
              <a:t>21/08/2016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8A19F-0C70-4C9C-94B4-07D1564A05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2776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3.jp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jp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jpeg"/><Relationship Id="rId4" Type="http://schemas.openxmlformats.org/officeDocument/2006/relationships/image" Target="../media/image7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jpeg"/><Relationship Id="rId4" Type="http://schemas.openxmlformats.org/officeDocument/2006/relationships/image" Target="../media/image7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png"/><Relationship Id="rId4" Type="http://schemas.openxmlformats.org/officeDocument/2006/relationships/image" Target="../media/image9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eg"/><Relationship Id="rId3" Type="http://schemas.openxmlformats.org/officeDocument/2006/relationships/image" Target="../media/image98.jpg"/><Relationship Id="rId7" Type="http://schemas.openxmlformats.org/officeDocument/2006/relationships/image" Target="../media/image10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Relationship Id="rId9" Type="http://schemas.openxmlformats.org/officeDocument/2006/relationships/image" Target="../media/image10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w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9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11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14.png"/><Relationship Id="rId4" Type="http://schemas.openxmlformats.org/officeDocument/2006/relationships/oleObject" Target="../embeddings/oleObject3.bin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wm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wm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311373" y="3864864"/>
            <a:ext cx="4455187" cy="1611981"/>
          </a:xfrm>
        </p:spPr>
        <p:txBody>
          <a:bodyPr>
            <a:prstTxWarp prst="textCurveUp">
              <a:avLst/>
            </a:prstTxWarp>
            <a:normAutofit fontScale="85000" lnSpcReduction="10000"/>
          </a:bodyPr>
          <a:lstStyle/>
          <a:p>
            <a:endParaRPr lang="fr-FR" sz="5400" dirty="0">
              <a:solidFill>
                <a:srgbClr val="0070C0"/>
              </a:solidFill>
            </a:endParaRPr>
          </a:p>
          <a:p>
            <a:r>
              <a:rPr lang="fr-FR" sz="5400" dirty="0">
                <a:solidFill>
                  <a:srgbClr val="FFFF47"/>
                </a:solidFill>
                <a:latin typeface="One Stroke Script LET" pitchFamily="2" charset="0"/>
              </a:rPr>
              <a:t>TUT’ RENTREE 2016</a:t>
            </a:r>
          </a:p>
          <a:p>
            <a:endParaRPr lang="fr-FR" sz="5400" dirty="0">
              <a:solidFill>
                <a:srgbClr val="0070C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713709" y="1781836"/>
            <a:ext cx="6336704" cy="1323439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000" dirty="0">
                <a:ln w="0"/>
                <a:solidFill>
                  <a:srgbClr val="FFFF4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DARLING" panose="02000000000000000000" pitchFamily="2" charset="0"/>
              </a:rPr>
              <a:t>La glycolyse</a:t>
            </a:r>
          </a:p>
        </p:txBody>
      </p:sp>
      <p:pic>
        <p:nvPicPr>
          <p:cNvPr id="15362" name="Picture 2" descr="C:\Users\FRANCOIS\Dropbox\tuteurs 2014-2015\Modèles (Tutorat, Correction, CB, Annatut)\Logos Tutorat\logo_tutorat_4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3713">
            <a:off x="8034180" y="4006311"/>
            <a:ext cx="1329086" cy="13290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421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390144" y="91083"/>
            <a:ext cx="6700641" cy="1451045"/>
          </a:xfrm>
        </p:spPr>
        <p:txBody>
          <a:bodyPr>
            <a:normAutofit/>
          </a:bodyPr>
          <a:lstStyle/>
          <a:p>
            <a:r>
              <a:rPr lang="fr-FR" sz="8000" dirty="0">
                <a:solidFill>
                  <a:srgbClr val="FFC000"/>
                </a:solidFill>
                <a:latin typeface="AR CARTER" panose="02000000000000000000" pitchFamily="2" charset="0"/>
              </a:rPr>
              <a:t>Glycolyse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477235" y="1294981"/>
            <a:ext cx="7914861" cy="5243931"/>
          </a:xfrm>
          <a:solidFill>
            <a:schemeClr val="accent1">
              <a:lumMod val="40000"/>
              <a:lumOff val="60000"/>
              <a:alpha val="70000"/>
            </a:schemeClr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Dégradation d’une molécule de </a:t>
            </a:r>
            <a:r>
              <a:rPr lang="fr-FR" sz="3200" dirty="0">
                <a:solidFill>
                  <a:schemeClr val="bg1"/>
                </a:solidFill>
              </a:rPr>
              <a:t>glucose</a:t>
            </a: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 en </a:t>
            </a:r>
          </a:p>
          <a:p>
            <a:pPr marL="0" indent="0">
              <a:buNone/>
            </a:pPr>
            <a:r>
              <a:rPr lang="fr-FR" u="sng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 molécules de </a:t>
            </a:r>
            <a:r>
              <a:rPr lang="fr-FR" sz="3200" dirty="0">
                <a:solidFill>
                  <a:schemeClr val="bg1"/>
                </a:solidFill>
              </a:rPr>
              <a:t>pyruvate</a:t>
            </a:r>
            <a:endParaRPr lang="fr-FR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Présente dans TOUS les tissus (</a:t>
            </a:r>
            <a:r>
              <a:rPr lang="fr-FR" sz="3200" dirty="0">
                <a:solidFill>
                  <a:schemeClr val="bg1"/>
                </a:solidFill>
              </a:rPr>
              <a:t>ubiquiste</a:t>
            </a: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Fonctionne en </a:t>
            </a:r>
            <a:r>
              <a:rPr lang="fr-FR" sz="3200" dirty="0">
                <a:solidFill>
                  <a:schemeClr val="bg1"/>
                </a:solidFill>
              </a:rPr>
              <a:t>aérobie</a:t>
            </a: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 OU en </a:t>
            </a:r>
            <a:r>
              <a:rPr lang="fr-FR" sz="3200" dirty="0">
                <a:solidFill>
                  <a:schemeClr val="bg1"/>
                </a:solidFill>
              </a:rPr>
              <a:t>anaérobie</a:t>
            </a:r>
            <a:endParaRPr lang="fr-FR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Se déroule dans le </a:t>
            </a:r>
            <a:r>
              <a:rPr lang="fr-FR" sz="3200" dirty="0">
                <a:solidFill>
                  <a:schemeClr val="bg1"/>
                </a:solidFill>
              </a:rPr>
              <a:t>cytosol</a:t>
            </a:r>
            <a:endParaRPr lang="fr-FR" dirty="0">
              <a:solidFill>
                <a:schemeClr val="bg1"/>
              </a:solidFill>
            </a:endParaRPr>
          </a:p>
          <a:p>
            <a:pPr marL="45720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2</a:t>
            </a:fld>
            <a:endParaRPr lang="fr-FR"/>
          </a:p>
        </p:txBody>
      </p:sp>
      <p:pic>
        <p:nvPicPr>
          <p:cNvPr id="4" name="Image 3" descr="Capture d’écran 2014-08-10 à 22.11.4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35" y="2155113"/>
            <a:ext cx="2178341" cy="19177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90144" y="4072813"/>
            <a:ext cx="18344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accent5">
                    <a:lumMod val="50000"/>
                  </a:schemeClr>
                </a:solidFill>
                <a:latin typeface="AR CHRISTY" panose="02000000000000000000" pitchFamily="2" charset="0"/>
              </a:rPr>
              <a:t>pyruvate</a:t>
            </a:r>
            <a:endParaRPr lang="fr-FR" sz="2400" dirty="0">
              <a:solidFill>
                <a:schemeClr val="accent5">
                  <a:lumMod val="50000"/>
                </a:schemeClr>
              </a:solidFill>
              <a:latin typeface="AR CHRIST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105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build="p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38600" y="1690688"/>
            <a:ext cx="7254588" cy="4614672"/>
          </a:xfrm>
          <a:solidFill>
            <a:schemeClr val="accent1">
              <a:lumMod val="40000"/>
              <a:lumOff val="60000"/>
              <a:alpha val="7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Elle démarre lorsque le glucose entre dans la cellule </a:t>
            </a:r>
          </a:p>
          <a:p>
            <a:pPr marL="0" indent="0">
              <a:buNone/>
            </a:pP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Par dégradation du glycogène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Après une prise alimentaire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Entrée dans la cellule grâce à des transporteurs</a:t>
            </a:r>
          </a:p>
          <a:p>
            <a:pPr marL="45720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3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 preferRelativeResize="0"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8"/>
          <a:stretch/>
        </p:blipFill>
        <p:spPr>
          <a:xfrm>
            <a:off x="2944298" y="966958"/>
            <a:ext cx="7200000" cy="540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298" y="973040"/>
            <a:ext cx="7200000" cy="5400000"/>
          </a:xfrm>
          <a:prstGeom prst="rect">
            <a:avLst/>
          </a:prstGeom>
        </p:spPr>
      </p:pic>
      <p:pic>
        <p:nvPicPr>
          <p:cNvPr id="12" name="Image 11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298" y="966215"/>
            <a:ext cx="7365214" cy="5413649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584" y="966215"/>
            <a:ext cx="7372928" cy="5529697"/>
          </a:xfrm>
          <a:prstGeom prst="rect">
            <a:avLst/>
          </a:prstGeom>
        </p:spPr>
      </p:pic>
      <p:pic>
        <p:nvPicPr>
          <p:cNvPr id="9218" name="Picture 2" descr="Afficher l'image d'origine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38" b="10567"/>
          <a:stretch/>
        </p:blipFill>
        <p:spPr bwMode="auto">
          <a:xfrm rot="20740059">
            <a:off x="-217554" y="3037234"/>
            <a:ext cx="4282181" cy="254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Bulle ronde 15"/>
          <p:cNvSpPr/>
          <p:nvPr/>
        </p:nvSpPr>
        <p:spPr>
          <a:xfrm>
            <a:off x="1033608" y="740652"/>
            <a:ext cx="2839778" cy="2329254"/>
          </a:xfrm>
          <a:prstGeom prst="wedgeEllipseCallout">
            <a:avLst/>
          </a:prstGeom>
          <a:solidFill>
            <a:schemeClr val="accent1">
              <a:alpha val="8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latin typeface="AR CHRISTY" panose="02000000000000000000" pitchFamily="2" charset="0"/>
              </a:rPr>
              <a:t>T’es relou putain, on a compris !</a:t>
            </a:r>
          </a:p>
        </p:txBody>
      </p:sp>
    </p:spTree>
    <p:extLst>
      <p:ext uri="{BB962C8B-B14F-4D97-AF65-F5344CB8AC3E}">
        <p14:creationId xmlns:p14="http://schemas.microsoft.com/office/powerpoint/2010/main" val="978056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597867"/>
              </p:ext>
            </p:extLst>
          </p:nvPr>
        </p:nvGraphicFramePr>
        <p:xfrm>
          <a:off x="0" y="0"/>
          <a:ext cx="7683500" cy="4720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0875">
                  <a:extLst>
                    <a:ext uri="{9D8B030D-6E8A-4147-A177-3AD203B41FA5}">
                      <a16:colId xmlns:a16="http://schemas.microsoft.com/office/drawing/2014/main" val="1284048461"/>
                    </a:ext>
                  </a:extLst>
                </a:gridCol>
                <a:gridCol w="1920875">
                  <a:extLst>
                    <a:ext uri="{9D8B030D-6E8A-4147-A177-3AD203B41FA5}">
                      <a16:colId xmlns:a16="http://schemas.microsoft.com/office/drawing/2014/main" val="1784953731"/>
                    </a:ext>
                  </a:extLst>
                </a:gridCol>
                <a:gridCol w="1920875">
                  <a:extLst>
                    <a:ext uri="{9D8B030D-6E8A-4147-A177-3AD203B41FA5}">
                      <a16:colId xmlns:a16="http://schemas.microsoft.com/office/drawing/2014/main" val="3723023949"/>
                    </a:ext>
                  </a:extLst>
                </a:gridCol>
                <a:gridCol w="1920875">
                  <a:extLst>
                    <a:ext uri="{9D8B030D-6E8A-4147-A177-3AD203B41FA5}">
                      <a16:colId xmlns:a16="http://schemas.microsoft.com/office/drawing/2014/main" val="4070744321"/>
                    </a:ext>
                  </a:extLst>
                </a:gridCol>
              </a:tblGrid>
              <a:tr h="850045">
                <a:tc>
                  <a:txBody>
                    <a:bodyPr/>
                    <a:lstStyle/>
                    <a:p>
                      <a:r>
                        <a:rPr lang="fr-FR" sz="4400" dirty="0">
                          <a:solidFill>
                            <a:schemeClr val="tx1"/>
                          </a:solidFill>
                          <a:latin typeface="AR CARTER" panose="02000000000000000000" pitchFamily="2" charset="0"/>
                        </a:rPr>
                        <a:t>Organe</a:t>
                      </a:r>
                    </a:p>
                  </a:txBody>
                  <a:tcPr>
                    <a:solidFill>
                      <a:srgbClr val="00B05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4400" dirty="0">
                          <a:solidFill>
                            <a:schemeClr val="tx1"/>
                          </a:solidFill>
                          <a:latin typeface="AR CARTER" panose="02000000000000000000" pitchFamily="2" charset="0"/>
                        </a:rPr>
                        <a:t>Type</a:t>
                      </a:r>
                    </a:p>
                  </a:txBody>
                  <a:tcPr>
                    <a:solidFill>
                      <a:srgbClr val="00B0F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4400" dirty="0">
                          <a:solidFill>
                            <a:schemeClr val="tx1"/>
                          </a:solidFill>
                          <a:latin typeface="AR CARTER" panose="02000000000000000000" pitchFamily="2" charset="0"/>
                        </a:rPr>
                        <a:t>Km</a:t>
                      </a:r>
                    </a:p>
                  </a:txBody>
                  <a:tcPr>
                    <a:solidFill>
                      <a:srgbClr val="F464FC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4400" dirty="0">
                          <a:solidFill>
                            <a:schemeClr val="tx1"/>
                          </a:solidFill>
                          <a:latin typeface="AR CARTER" panose="02000000000000000000" pitchFamily="2" charset="0"/>
                        </a:rPr>
                        <a:t>Propriétés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290956"/>
                  </a:ext>
                </a:extLst>
              </a:tr>
              <a:tr h="1290398">
                <a:tc>
                  <a:txBody>
                    <a:bodyPr/>
                    <a:lstStyle/>
                    <a:p>
                      <a:pPr algn="ctr"/>
                      <a:endParaRPr lang="fr-FR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fr-FR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Foie </a:t>
                      </a:r>
                    </a:p>
                    <a:p>
                      <a:pPr algn="ctr"/>
                      <a:r>
                        <a:rPr lang="fr-FR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Cellule Beta</a:t>
                      </a:r>
                    </a:p>
                  </a:txBody>
                  <a:tcPr>
                    <a:solidFill>
                      <a:srgbClr val="00B05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3200" dirty="0">
                        <a:solidFill>
                          <a:srgbClr val="002060"/>
                        </a:solidFill>
                      </a:endParaRPr>
                    </a:p>
                    <a:p>
                      <a:r>
                        <a:rPr lang="fr-FR" sz="3200" dirty="0">
                          <a:solidFill>
                            <a:srgbClr val="002060"/>
                          </a:solidFill>
                        </a:rPr>
                        <a:t>GLUT2</a:t>
                      </a:r>
                      <a:endParaRPr lang="fr-FR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00B0F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  <a:p>
                      <a:pPr algn="ctr"/>
                      <a:r>
                        <a:rPr lang="fr-FR" dirty="0"/>
                        <a:t>60 </a:t>
                      </a:r>
                      <a:r>
                        <a:rPr lang="fr-FR" dirty="0" err="1"/>
                        <a:t>mM</a:t>
                      </a:r>
                      <a:endParaRPr lang="fr-FR" dirty="0"/>
                    </a:p>
                  </a:txBody>
                  <a:tcPr>
                    <a:solidFill>
                      <a:srgbClr val="F464FC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b="1" dirty="0">
                        <a:solidFill>
                          <a:srgbClr val="009900"/>
                        </a:solidFill>
                      </a:endParaRPr>
                    </a:p>
                    <a:p>
                      <a:r>
                        <a:rPr lang="fr-FR" b="1" dirty="0">
                          <a:solidFill>
                            <a:srgbClr val="009900"/>
                          </a:solidFill>
                        </a:rPr>
                        <a:t>FAIBLE</a:t>
                      </a:r>
                      <a:r>
                        <a:rPr lang="fr-FR" baseline="0" dirty="0"/>
                        <a:t> affinité </a:t>
                      </a:r>
                    </a:p>
                    <a:p>
                      <a:r>
                        <a:rPr lang="fr-FR" b="1" baseline="0" dirty="0">
                          <a:solidFill>
                            <a:srgbClr val="FF0000"/>
                          </a:solidFill>
                        </a:rPr>
                        <a:t>HAUTE</a:t>
                      </a:r>
                      <a:r>
                        <a:rPr lang="fr-FR" baseline="0" dirty="0"/>
                        <a:t> capacité</a:t>
                      </a:r>
                      <a:endParaRPr lang="fr-FR" dirty="0"/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7406906"/>
                  </a:ext>
                </a:extLst>
              </a:tr>
              <a:tr h="1513627">
                <a:tc>
                  <a:txBody>
                    <a:bodyPr/>
                    <a:lstStyle/>
                    <a:p>
                      <a:pPr algn="ctr"/>
                      <a:endParaRPr lang="fr-FR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fr-FR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Tissu adipeux</a:t>
                      </a:r>
                    </a:p>
                    <a:p>
                      <a:pPr algn="ctr"/>
                      <a:r>
                        <a:rPr lang="fr-FR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Muscle</a:t>
                      </a:r>
                    </a:p>
                  </a:txBody>
                  <a:tcPr>
                    <a:solidFill>
                      <a:srgbClr val="00B05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32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fr-FR" sz="32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GLUT4</a:t>
                      </a:r>
                      <a:endParaRPr lang="fr-FR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B0F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  <a:p>
                      <a:pPr algn="ctr"/>
                      <a:endParaRPr lang="fr-FR" dirty="0"/>
                    </a:p>
                    <a:p>
                      <a:pPr algn="ctr"/>
                      <a:r>
                        <a:rPr lang="fr-FR" dirty="0"/>
                        <a:t>5 </a:t>
                      </a:r>
                      <a:r>
                        <a:rPr lang="fr-FR" dirty="0" err="1"/>
                        <a:t>mM</a:t>
                      </a:r>
                      <a:endParaRPr lang="fr-FR" dirty="0"/>
                    </a:p>
                  </a:txBody>
                  <a:tcPr>
                    <a:solidFill>
                      <a:srgbClr val="F464FC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b="1" dirty="0">
                          <a:solidFill>
                            <a:srgbClr val="FF0000"/>
                          </a:solidFill>
                        </a:rPr>
                        <a:t>HAUTE</a:t>
                      </a:r>
                      <a:r>
                        <a:rPr lang="fr-FR" dirty="0"/>
                        <a:t> </a:t>
                      </a:r>
                      <a:r>
                        <a:rPr lang="fr-FR" u="none" dirty="0"/>
                        <a:t>affinité</a:t>
                      </a:r>
                    </a:p>
                    <a:p>
                      <a:r>
                        <a:rPr lang="fr-FR" b="1" u="none" dirty="0">
                          <a:solidFill>
                            <a:srgbClr val="009900"/>
                          </a:solidFill>
                        </a:rPr>
                        <a:t>FAIBLE</a:t>
                      </a:r>
                      <a:r>
                        <a:rPr lang="fr-FR" u="none" dirty="0"/>
                        <a:t> capacité</a:t>
                      </a:r>
                    </a:p>
                    <a:p>
                      <a:r>
                        <a:rPr lang="fr-FR" b="1" i="1" u="none" dirty="0">
                          <a:solidFill>
                            <a:srgbClr val="F464FC"/>
                          </a:solidFill>
                        </a:rPr>
                        <a:t>Régulé par</a:t>
                      </a:r>
                      <a:r>
                        <a:rPr lang="fr-FR" b="1" i="1" u="none" baseline="0" dirty="0">
                          <a:solidFill>
                            <a:srgbClr val="F464FC"/>
                          </a:solidFill>
                        </a:rPr>
                        <a:t> l’insuline</a:t>
                      </a:r>
                      <a:endParaRPr lang="fr-FR" b="1" i="1" u="none" dirty="0">
                        <a:solidFill>
                          <a:srgbClr val="F464FC"/>
                        </a:solidFill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0546301"/>
                  </a:ext>
                </a:extLst>
              </a:tr>
              <a:tr h="1057631">
                <a:tc>
                  <a:txBody>
                    <a:bodyPr/>
                    <a:lstStyle/>
                    <a:p>
                      <a:pPr algn="ctr"/>
                      <a:endParaRPr lang="fr-FR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fr-FR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Cerveaux/ Erythrocytes</a:t>
                      </a:r>
                    </a:p>
                  </a:txBody>
                  <a:tcPr>
                    <a:solidFill>
                      <a:srgbClr val="00B05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3200" dirty="0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</a:rPr>
                        <a:t>GLUT</a:t>
                      </a:r>
                      <a:r>
                        <a:rPr lang="fr-FR" sz="3200" baseline="0" dirty="0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</a:rPr>
                        <a:t>3 / GLUT1</a:t>
                      </a:r>
                      <a:endParaRPr lang="fr-FR" sz="3200" dirty="0"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B0F0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  <a:p>
                      <a:pPr algn="ctr"/>
                      <a:r>
                        <a:rPr lang="fr-FR" dirty="0"/>
                        <a:t>1 </a:t>
                      </a:r>
                      <a:r>
                        <a:rPr lang="fr-FR" dirty="0" err="1"/>
                        <a:t>mM</a:t>
                      </a:r>
                      <a:endParaRPr lang="fr-FR" dirty="0"/>
                    </a:p>
                  </a:txBody>
                  <a:tcPr>
                    <a:solidFill>
                      <a:srgbClr val="F464FC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b="1" dirty="0">
                          <a:solidFill>
                            <a:srgbClr val="FF0000"/>
                          </a:solidFill>
                        </a:rPr>
                        <a:t>HAUTE</a:t>
                      </a:r>
                      <a:r>
                        <a:rPr lang="fr-FR" dirty="0"/>
                        <a:t> affinité</a:t>
                      </a:r>
                    </a:p>
                    <a:p>
                      <a:r>
                        <a:rPr lang="fr-FR" b="1" dirty="0">
                          <a:solidFill>
                            <a:srgbClr val="009900"/>
                          </a:solidFill>
                        </a:rPr>
                        <a:t>FAIBLE</a:t>
                      </a:r>
                      <a:r>
                        <a:rPr lang="fr-FR" baseline="0" dirty="0"/>
                        <a:t> capacité</a:t>
                      </a:r>
                      <a:endParaRPr lang="fr-FR" dirty="0"/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7013874"/>
                  </a:ext>
                </a:extLst>
              </a:tr>
            </a:tbl>
          </a:graphicData>
        </a:graphic>
      </p:graphicFrame>
      <p:sp>
        <p:nvSpPr>
          <p:cNvPr id="5" name="Bulle ronde 4"/>
          <p:cNvSpPr/>
          <p:nvPr/>
        </p:nvSpPr>
        <p:spPr>
          <a:xfrm>
            <a:off x="7683500" y="463463"/>
            <a:ext cx="2501900" cy="2063837"/>
          </a:xfrm>
          <a:prstGeom prst="wedgeEllipseCallou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solidFill>
                  <a:srgbClr val="002060"/>
                </a:solidFill>
                <a:latin typeface="AR CHRISTY" panose="02000000000000000000" pitchFamily="2" charset="0"/>
              </a:rPr>
              <a:t>Il fait déjà chier avec son tableau</a:t>
            </a:r>
          </a:p>
        </p:txBody>
      </p:sp>
      <p:sp>
        <p:nvSpPr>
          <p:cNvPr id="6" name="Bulle ronde 5"/>
          <p:cNvSpPr/>
          <p:nvPr/>
        </p:nvSpPr>
        <p:spPr>
          <a:xfrm>
            <a:off x="9721850" y="673100"/>
            <a:ext cx="2914650" cy="1854200"/>
          </a:xfrm>
          <a:prstGeom prst="wedgeEllipseCallout">
            <a:avLst/>
          </a:prstGeom>
          <a:solidFill>
            <a:srgbClr val="F464F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solidFill>
                  <a:srgbClr val="E2005B"/>
                </a:solidFill>
                <a:latin typeface="AR CHRISTY" panose="02000000000000000000" pitchFamily="2" charset="0"/>
              </a:rPr>
              <a:t>Le mec au dernier rang est pas mal par contre</a:t>
            </a:r>
          </a:p>
        </p:txBody>
      </p:sp>
    </p:spTree>
    <p:extLst>
      <p:ext uri="{BB962C8B-B14F-4D97-AF65-F5344CB8AC3E}">
        <p14:creationId xmlns:p14="http://schemas.microsoft.com/office/powerpoint/2010/main" val="1336623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7743" y="619620"/>
            <a:ext cx="5270500" cy="5435599"/>
          </a:xfrm>
          <a:solidFill>
            <a:schemeClr val="tx1">
              <a:alpha val="43000"/>
            </a:schemeClr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Comprend </a:t>
            </a:r>
            <a:r>
              <a:rPr lang="fr-FR" sz="3200" dirty="0">
                <a:solidFill>
                  <a:srgbClr val="00B0F0"/>
                </a:solidFill>
              </a:rPr>
              <a:t>10</a:t>
            </a:r>
            <a:r>
              <a:rPr lang="fr-FR" dirty="0">
                <a:solidFill>
                  <a:schemeClr val="bg1"/>
                </a:solidFill>
              </a:rPr>
              <a:t> étapes :</a:t>
            </a:r>
          </a:p>
          <a:p>
            <a:r>
              <a:rPr lang="fr-FR" dirty="0">
                <a:solidFill>
                  <a:schemeClr val="bg1"/>
                </a:solidFill>
              </a:rPr>
              <a:t>Phase de </a:t>
            </a:r>
            <a:r>
              <a:rPr lang="fr-FR" dirty="0">
                <a:solidFill>
                  <a:srgbClr val="00B0F0"/>
                </a:solidFill>
              </a:rPr>
              <a:t>consommation </a:t>
            </a:r>
            <a:r>
              <a:rPr lang="fr-FR" dirty="0">
                <a:solidFill>
                  <a:schemeClr val="bg1"/>
                </a:solidFill>
              </a:rPr>
              <a:t>d’énergie (5 premières)</a:t>
            </a:r>
          </a:p>
          <a:p>
            <a:r>
              <a:rPr lang="fr-FR" dirty="0">
                <a:solidFill>
                  <a:schemeClr val="bg1"/>
                </a:solidFill>
              </a:rPr>
              <a:t>Phase de </a:t>
            </a:r>
            <a:r>
              <a:rPr lang="fr-FR" dirty="0">
                <a:solidFill>
                  <a:srgbClr val="00B0F0"/>
                </a:solidFill>
              </a:rPr>
              <a:t>production</a:t>
            </a:r>
            <a:r>
              <a:rPr lang="fr-FR" dirty="0">
                <a:solidFill>
                  <a:schemeClr val="bg1"/>
                </a:solidFill>
              </a:rPr>
              <a:t> d’énergie (5 dernières)</a:t>
            </a:r>
          </a:p>
          <a:p>
            <a:pPr marL="0" indent="0">
              <a:buNone/>
            </a:pPr>
            <a:endParaRPr lang="fr-FR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Voie qualifiée </a:t>
            </a:r>
            <a:r>
              <a:rPr lang="fr-FR" dirty="0">
                <a:solidFill>
                  <a:srgbClr val="00B0F0"/>
                </a:solidFill>
              </a:rPr>
              <a:t>d’</a:t>
            </a:r>
            <a:r>
              <a:rPr lang="fr-FR" b="1" dirty="0">
                <a:solidFill>
                  <a:srgbClr val="00B0F0"/>
                </a:solidFill>
              </a:rPr>
              <a:t>amphibolique</a:t>
            </a:r>
            <a:r>
              <a:rPr lang="fr-FR" dirty="0">
                <a:solidFill>
                  <a:schemeClr val="bg1"/>
                </a:solidFill>
              </a:rPr>
              <a:t> : participe à la fois aux voies de </a:t>
            </a:r>
            <a:r>
              <a:rPr lang="fr-FR" dirty="0">
                <a:solidFill>
                  <a:srgbClr val="00B0F0"/>
                </a:solidFill>
              </a:rPr>
              <a:t>synthèse</a:t>
            </a:r>
            <a:r>
              <a:rPr lang="fr-FR" dirty="0">
                <a:solidFill>
                  <a:schemeClr val="bg1"/>
                </a:solidFill>
              </a:rPr>
              <a:t> et de </a:t>
            </a:r>
            <a:r>
              <a:rPr lang="fr-FR" dirty="0">
                <a:solidFill>
                  <a:srgbClr val="00B0F0"/>
                </a:solidFill>
              </a:rPr>
              <a:t>dégradation</a:t>
            </a:r>
          </a:p>
          <a:p>
            <a:pPr>
              <a:buFont typeface="Wingdings" charset="2"/>
              <a:buChar char="Ø"/>
            </a:pP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5</a:t>
            </a:fld>
            <a:endParaRPr lang="fr-FR"/>
          </a:p>
        </p:txBody>
      </p:sp>
      <p:sp>
        <p:nvSpPr>
          <p:cNvPr id="7" name="Titre 6"/>
          <p:cNvSpPr txBox="1">
            <a:spLocks/>
          </p:cNvSpPr>
          <p:nvPr/>
        </p:nvSpPr>
        <p:spPr>
          <a:xfrm>
            <a:off x="5678243" y="619620"/>
            <a:ext cx="2779957" cy="93794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fr-FR" dirty="0">
              <a:solidFill>
                <a:srgbClr val="FFC000"/>
              </a:solidFill>
            </a:endParaRPr>
          </a:p>
        </p:txBody>
      </p:sp>
      <p:pic>
        <p:nvPicPr>
          <p:cNvPr id="10242" name="Picture 2" descr="Afficher l'image d'orig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517774"/>
            <a:ext cx="5429250" cy="383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ulle ronde 1"/>
          <p:cNvSpPr/>
          <p:nvPr/>
        </p:nvSpPr>
        <p:spPr>
          <a:xfrm flipH="1">
            <a:off x="6305304" y="619620"/>
            <a:ext cx="3346695" cy="2340374"/>
          </a:xfrm>
          <a:prstGeom prst="wedgeEllipseCallou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1"/>
                </a:solidFill>
                <a:latin typeface="AR CHRISTY" panose="02000000000000000000" pitchFamily="2" charset="0"/>
              </a:rPr>
              <a:t>Moi aussi je sais le faire: Pas besoin d’être jaune..</a:t>
            </a:r>
          </a:p>
        </p:txBody>
      </p:sp>
    </p:spTree>
    <p:extLst>
      <p:ext uri="{BB962C8B-B14F-4D97-AF65-F5344CB8AC3E}">
        <p14:creationId xmlns:p14="http://schemas.microsoft.com/office/powerpoint/2010/main" val="2152017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1848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à coins arrondis 1"/>
          <p:cNvSpPr/>
          <p:nvPr/>
        </p:nvSpPr>
        <p:spPr>
          <a:xfrm>
            <a:off x="3733800" y="0"/>
            <a:ext cx="2451100" cy="889000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latin typeface="AR CHRISTY" panose="02000000000000000000" pitchFamily="2" charset="0"/>
              </a:rPr>
              <a:t>Ce que je vois</a:t>
            </a:r>
          </a:p>
        </p:txBody>
      </p:sp>
      <p:sp>
        <p:nvSpPr>
          <p:cNvPr id="5" name="Rectangle à coins arrondis 4"/>
          <p:cNvSpPr/>
          <p:nvPr/>
        </p:nvSpPr>
        <p:spPr>
          <a:xfrm>
            <a:off x="6184900" y="0"/>
            <a:ext cx="2451100" cy="889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solidFill>
                  <a:schemeClr val="accent5"/>
                </a:solidFill>
                <a:latin typeface="AR CHRISTY" panose="02000000000000000000" pitchFamily="2" charset="0"/>
              </a:rPr>
              <a:t>A quoi je pense</a:t>
            </a:r>
          </a:p>
        </p:txBody>
      </p:sp>
    </p:spTree>
    <p:extLst>
      <p:ext uri="{BB962C8B-B14F-4D97-AF65-F5344CB8AC3E}">
        <p14:creationId xmlns:p14="http://schemas.microsoft.com/office/powerpoint/2010/main" val="1931144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0" y="0"/>
            <a:ext cx="8610600" cy="1293028"/>
          </a:xfrm>
        </p:spPr>
        <p:txBody>
          <a:bodyPr>
            <a:normAutofit/>
          </a:bodyPr>
          <a:lstStyle/>
          <a:p>
            <a:r>
              <a:rPr lang="fr-FR" sz="8000" dirty="0">
                <a:solidFill>
                  <a:srgbClr val="FFC000"/>
                </a:solidFill>
                <a:latin typeface="AR CARTER" panose="02000000000000000000" pitchFamily="2" charset="0"/>
              </a:rPr>
              <a:t>Stratégie </a:t>
            </a:r>
            <a:r>
              <a:rPr lang="fr-FR" sz="8000" dirty="0" err="1">
                <a:solidFill>
                  <a:srgbClr val="FFC000"/>
                </a:solidFill>
                <a:latin typeface="AR CARTER" panose="02000000000000000000" pitchFamily="2" charset="0"/>
              </a:rPr>
              <a:t>glycolitique</a:t>
            </a:r>
            <a:endParaRPr lang="fr-FR" sz="8000" dirty="0">
              <a:solidFill>
                <a:srgbClr val="FFC000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1000" y="1293028"/>
            <a:ext cx="5194300" cy="5272872"/>
          </a:xfrm>
          <a:solidFill>
            <a:schemeClr val="bg1">
              <a:alpha val="70000"/>
            </a:schemeClr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Dégradation</a:t>
            </a:r>
            <a:r>
              <a:rPr lang="fr-FR" dirty="0">
                <a:solidFill>
                  <a:srgbClr val="002060"/>
                </a:solidFill>
              </a:rPr>
              <a:t> du squelette à 6C pour donner 2 squelettes à 3C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002060"/>
                </a:solidFill>
              </a:rPr>
              <a:t>Transfert de groupements </a:t>
            </a:r>
            <a:r>
              <a:rPr lang="fr-FR" dirty="0">
                <a:solidFill>
                  <a:srgbClr val="FFFF00"/>
                </a:solidFill>
              </a:rPr>
              <a:t>phosphates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002060"/>
                </a:solidFill>
              </a:rPr>
              <a:t>Formation </a:t>
            </a:r>
            <a:r>
              <a:rPr lang="fr-FR" dirty="0">
                <a:solidFill>
                  <a:srgbClr val="FFFF00"/>
                </a:solidFill>
              </a:rPr>
              <a:t>d’intermédiaires</a:t>
            </a:r>
            <a:r>
              <a:rPr lang="fr-FR" dirty="0">
                <a:solidFill>
                  <a:srgbClr val="002060"/>
                </a:solidFill>
              </a:rPr>
              <a:t> à 3C riches en énergie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002060"/>
                </a:solidFill>
              </a:rPr>
              <a:t>Voie </a:t>
            </a:r>
            <a:r>
              <a:rPr lang="fr-FR" dirty="0">
                <a:solidFill>
                  <a:srgbClr val="FFFF00"/>
                </a:solidFill>
              </a:rPr>
              <a:t>oxydative</a:t>
            </a:r>
            <a:r>
              <a:rPr lang="fr-FR" dirty="0">
                <a:solidFill>
                  <a:srgbClr val="002060"/>
                </a:solidFill>
              </a:rPr>
              <a:t> utilisant le NAD+ comme </a:t>
            </a:r>
            <a:r>
              <a:rPr lang="fr-FR" dirty="0" err="1">
                <a:solidFill>
                  <a:srgbClr val="002060"/>
                </a:solidFill>
              </a:rPr>
              <a:t>cosubstrat</a:t>
            </a:r>
            <a:r>
              <a:rPr lang="fr-FR" dirty="0">
                <a:solidFill>
                  <a:srgbClr val="002060"/>
                </a:solidFill>
              </a:rPr>
              <a:t> </a:t>
            </a:r>
          </a:p>
          <a:p>
            <a:pPr marL="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 marL="45720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7</a:t>
            </a:fld>
            <a:endParaRPr lang="fr-FR" dirty="0"/>
          </a:p>
        </p:txBody>
      </p:sp>
      <p:pic>
        <p:nvPicPr>
          <p:cNvPr id="11266" name="Picture 2" descr="Afficher l'image d'orig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475" y="3331993"/>
            <a:ext cx="3806825" cy="3389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xplosion 2 1"/>
          <p:cNvSpPr/>
          <p:nvPr/>
        </p:nvSpPr>
        <p:spPr>
          <a:xfrm>
            <a:off x="8153400" y="3911600"/>
            <a:ext cx="3746500" cy="304800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latin typeface="AR CHRISTY" panose="02000000000000000000" pitchFamily="2" charset="0"/>
              </a:rPr>
              <a:t>Vous ne ferez pas mieux que moi</a:t>
            </a:r>
          </a:p>
        </p:txBody>
      </p:sp>
      <p:sp>
        <p:nvSpPr>
          <p:cNvPr id="7" name="Nuage 6"/>
          <p:cNvSpPr/>
          <p:nvPr/>
        </p:nvSpPr>
        <p:spPr>
          <a:xfrm>
            <a:off x="7608886" y="406400"/>
            <a:ext cx="4468814" cy="3666787"/>
          </a:xfrm>
          <a:prstGeom prst="cloud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054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 animBg="1"/>
      <p:bldP spid="2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01600" y="113513"/>
            <a:ext cx="8610600" cy="1293028"/>
          </a:xfrm>
          <a:ln w="57150">
            <a:noFill/>
          </a:ln>
        </p:spPr>
        <p:txBody>
          <a:bodyPr/>
          <a:lstStyle/>
          <a:p>
            <a:r>
              <a:rPr lang="fr-FR" u="sng" dirty="0">
                <a:solidFill>
                  <a:srgbClr val="002060"/>
                </a:solidFill>
                <a:latin typeface="AR CHRISTY" panose="02000000000000000000" pitchFamily="2" charset="0"/>
              </a:rPr>
              <a:t>Etape 1:</a:t>
            </a:r>
            <a:r>
              <a:rPr lang="fr-FR" dirty="0">
                <a:solidFill>
                  <a:srgbClr val="002060"/>
                </a:solidFill>
                <a:latin typeface="AR CHRISTY" panose="02000000000000000000" pitchFamily="2" charset="0"/>
              </a:rPr>
              <a:t> </a:t>
            </a:r>
            <a:r>
              <a:rPr lang="fr-FR" sz="6600" dirty="0">
                <a:solidFill>
                  <a:srgbClr val="002060"/>
                </a:solidFill>
                <a:latin typeface="AR CARTER" panose="02000000000000000000" pitchFamily="2" charset="0"/>
              </a:rPr>
              <a:t>Phosphorylation sur le C6</a:t>
            </a:r>
            <a:endParaRPr lang="fr-FR" dirty="0">
              <a:solidFill>
                <a:srgbClr val="002060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" y="4787900"/>
            <a:ext cx="8559800" cy="1924087"/>
          </a:xfrm>
          <a:solidFill>
            <a:schemeClr val="accent5">
              <a:lumMod val="50000"/>
              <a:alpha val="43000"/>
            </a:schemeClr>
          </a:solidFill>
        </p:spPr>
        <p:txBody>
          <a:bodyPr>
            <a:normAutofit/>
          </a:bodyPr>
          <a:lstStyle/>
          <a:p>
            <a:r>
              <a:rPr lang="fr-FR" dirty="0">
                <a:solidFill>
                  <a:srgbClr val="002060"/>
                </a:solidFill>
              </a:rPr>
              <a:t>Réaction </a:t>
            </a:r>
            <a:r>
              <a:rPr lang="fr-FR" dirty="0">
                <a:solidFill>
                  <a:srgbClr val="FFFF00"/>
                </a:solidFill>
              </a:rPr>
              <a:t>irréversible</a:t>
            </a:r>
            <a:r>
              <a:rPr lang="fr-FR" dirty="0">
                <a:solidFill>
                  <a:srgbClr val="002060"/>
                </a:solidFill>
              </a:rPr>
              <a:t> (très </a:t>
            </a:r>
            <a:r>
              <a:rPr lang="fr-FR" dirty="0" err="1">
                <a:solidFill>
                  <a:srgbClr val="002060"/>
                </a:solidFill>
              </a:rPr>
              <a:t>exergonique</a:t>
            </a:r>
            <a:r>
              <a:rPr lang="fr-FR" dirty="0">
                <a:solidFill>
                  <a:srgbClr val="002060"/>
                </a:solidFill>
              </a:rPr>
              <a:t>)</a:t>
            </a:r>
          </a:p>
          <a:p>
            <a:r>
              <a:rPr lang="fr-FR" dirty="0">
                <a:solidFill>
                  <a:srgbClr val="002060"/>
                </a:solidFill>
              </a:rPr>
              <a:t>Sujette à </a:t>
            </a:r>
            <a:r>
              <a:rPr lang="fr-FR" dirty="0">
                <a:solidFill>
                  <a:srgbClr val="FFFF00"/>
                </a:solidFill>
              </a:rPr>
              <a:t>régulation</a:t>
            </a:r>
            <a:r>
              <a:rPr lang="fr-FR" dirty="0">
                <a:solidFill>
                  <a:srgbClr val="002060"/>
                </a:solidFill>
              </a:rPr>
              <a:t> (non spécifique de GL)</a:t>
            </a:r>
          </a:p>
          <a:p>
            <a:r>
              <a:rPr lang="fr-FR" dirty="0">
                <a:solidFill>
                  <a:srgbClr val="002060"/>
                </a:solidFill>
              </a:rPr>
              <a:t>Enzyme de type kinase = phosphorylation avec </a:t>
            </a:r>
            <a:r>
              <a:rPr lang="fr-FR" dirty="0">
                <a:solidFill>
                  <a:srgbClr val="FF0066"/>
                </a:solidFill>
              </a:rPr>
              <a:t>consommation d’un ATP </a:t>
            </a:r>
          </a:p>
          <a:p>
            <a:pPr marL="45720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8</a:t>
            </a:fld>
            <a:endParaRPr lang="fr-FR"/>
          </a:p>
        </p:txBody>
      </p:sp>
      <p:pic>
        <p:nvPicPr>
          <p:cNvPr id="4" name="Image 3" descr="Capture d’écran 2014-08-10 à 22.44.58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900" y="1254334"/>
            <a:ext cx="7530141" cy="333679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200" y="1815921"/>
            <a:ext cx="4258321" cy="300743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588" y="4877547"/>
            <a:ext cx="4258321" cy="3007439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284" y="2811453"/>
            <a:ext cx="4258321" cy="3007439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017" y="1043642"/>
            <a:ext cx="4258321" cy="3007439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342" y="37081"/>
            <a:ext cx="4258321" cy="3007439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7545" y="1368757"/>
            <a:ext cx="4258321" cy="3007439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1134" y="2435021"/>
            <a:ext cx="4258321" cy="3007439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3978" y="3548272"/>
            <a:ext cx="4258321" cy="3007439"/>
          </a:xfrm>
          <a:prstGeom prst="rect">
            <a:avLst/>
          </a:prstGeom>
        </p:spPr>
      </p:pic>
      <p:sp>
        <p:nvSpPr>
          <p:cNvPr id="21" name="Explosion 2 20"/>
          <p:cNvSpPr/>
          <p:nvPr/>
        </p:nvSpPr>
        <p:spPr>
          <a:xfrm>
            <a:off x="7239360" y="1692267"/>
            <a:ext cx="5626874" cy="3247973"/>
          </a:xfrm>
          <a:prstGeom prst="irregularSeal2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AR CHRISTY" panose="02000000000000000000" pitchFamily="2" charset="0"/>
              </a:rPr>
              <a:t>ATP </a:t>
            </a:r>
            <a:r>
              <a:rPr lang="fr-FR" sz="3600" dirty="0">
                <a:solidFill>
                  <a:schemeClr val="tx1"/>
                </a:solidFill>
                <a:latin typeface="AR CHRISTY" panose="02000000000000000000" pitchFamily="2" charset="0"/>
                <a:sym typeface="Wingdings" panose="05000000000000000000" pitchFamily="2" charset="2"/>
              </a:rPr>
              <a:t> ADP + Pi</a:t>
            </a:r>
            <a:endParaRPr lang="fr-FR" sz="3600" dirty="0">
              <a:solidFill>
                <a:schemeClr val="tx1"/>
              </a:solidFill>
              <a:latin typeface="AR CHRIST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60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build="p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2110738" y="103972"/>
            <a:ext cx="8610600" cy="1293028"/>
          </a:xfrm>
        </p:spPr>
        <p:txBody>
          <a:bodyPr/>
          <a:lstStyle/>
          <a:p>
            <a:pPr algn="ctr"/>
            <a:r>
              <a:rPr lang="fr-FR" sz="8000" dirty="0" err="1">
                <a:solidFill>
                  <a:srgbClr val="FFC000"/>
                </a:solidFill>
                <a:latin typeface="AR CARTER" panose="02000000000000000000" pitchFamily="2" charset="0"/>
              </a:rPr>
              <a:t>Hexokinases</a:t>
            </a:r>
            <a:endParaRPr lang="fr-FR" dirty="0">
              <a:solidFill>
                <a:srgbClr val="FFC000"/>
              </a:solidFill>
              <a:latin typeface="AR CARTER" panose="02000000000000000000" pitchFamily="2" charset="0"/>
            </a:endParaRPr>
          </a:p>
        </p:txBody>
      </p:sp>
      <p:pic>
        <p:nvPicPr>
          <p:cNvPr id="6" name="Espace réservé du contenu 5" descr="Capture d’écran 2014-08-10 à 22.55.16.png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97" b="7897"/>
          <a:stretch>
            <a:fillRect/>
          </a:stretch>
        </p:blipFill>
        <p:spPr>
          <a:xfrm>
            <a:off x="4574538" y="1391490"/>
            <a:ext cx="7617462" cy="5461001"/>
          </a:xfr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/>
              <a:t>Le tutorat est gratuit. Toute reproduction ou vente est interdite.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42758">
            <a:off x="-1707156" y="297609"/>
            <a:ext cx="10730806" cy="8584645"/>
          </a:xfrm>
          <a:prstGeom prst="rect">
            <a:avLst/>
          </a:prstGeom>
        </p:spPr>
      </p:pic>
      <p:sp>
        <p:nvSpPr>
          <p:cNvPr id="7" name="Explosion 2 6"/>
          <p:cNvSpPr/>
          <p:nvPr/>
        </p:nvSpPr>
        <p:spPr>
          <a:xfrm>
            <a:off x="-353062" y="-303959"/>
            <a:ext cx="4927600" cy="3746500"/>
          </a:xfrm>
          <a:prstGeom prst="irregularSeal2">
            <a:avLst/>
          </a:prstGeom>
          <a:solidFill>
            <a:srgbClr val="EF1AFA">
              <a:alpha val="7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err="1">
                <a:latin typeface="AR CHRISTY" panose="02000000000000000000" pitchFamily="2" charset="0"/>
              </a:rPr>
              <a:t>Pinaise</a:t>
            </a:r>
            <a:r>
              <a:rPr lang="fr-FR" sz="3600" dirty="0">
                <a:latin typeface="AR CHRISTY" panose="02000000000000000000" pitchFamily="2" charset="0"/>
              </a:rPr>
              <a:t> </a:t>
            </a:r>
            <a:r>
              <a:rPr lang="fr-FR" sz="3600" dirty="0" err="1">
                <a:latin typeface="AR CHRISTY" panose="02000000000000000000" pitchFamily="2" charset="0"/>
              </a:rPr>
              <a:t>cque</a:t>
            </a:r>
            <a:r>
              <a:rPr lang="fr-FR" sz="3600" dirty="0">
                <a:latin typeface="AR CHRISTY" panose="02000000000000000000" pitchFamily="2" charset="0"/>
              </a:rPr>
              <a:t> c’est bon</a:t>
            </a:r>
          </a:p>
        </p:txBody>
      </p:sp>
      <p:pic>
        <p:nvPicPr>
          <p:cNvPr id="12290" name="Picture 2" descr="Afficher l'image d'origin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27261">
            <a:off x="1490996" y="1807659"/>
            <a:ext cx="3103523" cy="413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Bulle ronde 7"/>
          <p:cNvSpPr/>
          <p:nvPr/>
        </p:nvSpPr>
        <p:spPr>
          <a:xfrm>
            <a:off x="2806284" y="1181100"/>
            <a:ext cx="2304192" cy="2218687"/>
          </a:xfrm>
          <a:prstGeom prst="wedgeEllipseCallout">
            <a:avLst/>
          </a:prstGeom>
          <a:solidFill>
            <a:schemeClr val="accent1">
              <a:lumMod val="75000"/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latin typeface="AR CHRISTY" panose="02000000000000000000" pitchFamily="2" charset="0"/>
              </a:rPr>
              <a:t>C’est moi ou on se fait chier?</a:t>
            </a:r>
          </a:p>
        </p:txBody>
      </p:sp>
      <p:pic>
        <p:nvPicPr>
          <p:cNvPr id="12292" name="Picture 4" descr="Afficher l'image d'origin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2553">
            <a:off x="5010856" y="1977188"/>
            <a:ext cx="3730515" cy="342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Nuage 8"/>
          <p:cNvSpPr/>
          <p:nvPr/>
        </p:nvSpPr>
        <p:spPr>
          <a:xfrm>
            <a:off x="7490202" y="635000"/>
            <a:ext cx="3368297" cy="2271312"/>
          </a:xfrm>
          <a:prstGeom prst="cloud">
            <a:avLst/>
          </a:prstGeom>
          <a:solidFill>
            <a:srgbClr val="0070C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latin typeface="AR CHRISTY" panose="02000000000000000000" pitchFamily="2" charset="0"/>
              </a:rPr>
              <a:t>Je commence à me sentir mal</a:t>
            </a:r>
          </a:p>
        </p:txBody>
      </p:sp>
    </p:spTree>
    <p:extLst>
      <p:ext uri="{BB962C8B-B14F-4D97-AF65-F5344CB8AC3E}">
        <p14:creationId xmlns:p14="http://schemas.microsoft.com/office/powerpoint/2010/main" val="3456070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574431" y="0"/>
            <a:ext cx="10931769" cy="1811216"/>
          </a:xfrm>
        </p:spPr>
        <p:txBody>
          <a:bodyPr>
            <a:normAutofit/>
          </a:bodyPr>
          <a:lstStyle/>
          <a:p>
            <a:r>
              <a:rPr lang="fr-FR" sz="8000" dirty="0">
                <a:solidFill>
                  <a:srgbClr val="FFC000"/>
                </a:solidFill>
                <a:latin typeface="AR CARTER" panose="02000000000000000000" pitchFamily="2" charset="0"/>
              </a:rPr>
              <a:t>Le G-6P : un carrefour métabolique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lang="fr-FR" dirty="0">
                <a:solidFill>
                  <a:schemeClr val="tx1"/>
                </a:solidFill>
              </a:rPr>
            </a:br>
            <a:endParaRPr lang="fr-FR" dirty="0">
              <a:solidFill>
                <a:schemeClr val="tx1"/>
              </a:solidFill>
            </a:endParaRPr>
          </a:p>
          <a:p>
            <a:pPr marL="45720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10</a:t>
            </a:fld>
            <a:endParaRPr lang="fr-FR"/>
          </a:p>
        </p:txBody>
      </p:sp>
      <p:pic>
        <p:nvPicPr>
          <p:cNvPr id="4" name="Image 3" descr="Capture d’écran 2014-08-10 à 23.04.39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879" y="1322110"/>
            <a:ext cx="7932396" cy="521680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866510" y="7157990"/>
            <a:ext cx="765563" cy="49186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314" name="Picture 2" descr="Afficher l'image d'origin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46"/>
          <a:stretch/>
        </p:blipFill>
        <p:spPr bwMode="auto">
          <a:xfrm>
            <a:off x="2583059" y="190044"/>
            <a:ext cx="5823219" cy="662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ensées 1"/>
          <p:cNvSpPr/>
          <p:nvPr/>
        </p:nvSpPr>
        <p:spPr>
          <a:xfrm flipH="1">
            <a:off x="7664450" y="466814"/>
            <a:ext cx="4635500" cy="3975100"/>
          </a:xfrm>
          <a:prstGeom prst="cloudCallout">
            <a:avLst/>
          </a:prstGeom>
          <a:solidFill>
            <a:schemeClr val="accent1">
              <a:lumMod val="75000"/>
              <a:alpha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>
                <a:latin typeface="AR CHRISTY" panose="02000000000000000000" pitchFamily="2" charset="0"/>
              </a:rPr>
              <a:t>Ca commence  à être intéressant</a:t>
            </a:r>
          </a:p>
        </p:txBody>
      </p:sp>
      <p:sp>
        <p:nvSpPr>
          <p:cNvPr id="6" name="Bulle ronde 5"/>
          <p:cNvSpPr/>
          <p:nvPr/>
        </p:nvSpPr>
        <p:spPr>
          <a:xfrm>
            <a:off x="48395" y="3075576"/>
            <a:ext cx="3060700" cy="3238500"/>
          </a:xfrm>
          <a:prstGeom prst="wedgeEllipseCallout">
            <a:avLst/>
          </a:prstGeom>
          <a:solidFill>
            <a:schemeClr val="accent1">
              <a:lumMod val="75000"/>
              <a:alpha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>
                <a:latin typeface="AR CHRISTY" panose="02000000000000000000" pitchFamily="2" charset="0"/>
              </a:rPr>
              <a:t>Retourne toi !</a:t>
            </a:r>
          </a:p>
        </p:txBody>
      </p:sp>
      <p:pic>
        <p:nvPicPr>
          <p:cNvPr id="13318" name="Picture 6" descr="Afficher l'image d'origin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5764">
            <a:off x="3434089" y="388056"/>
            <a:ext cx="6012463" cy="627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xplosion 1 8"/>
          <p:cNvSpPr/>
          <p:nvPr/>
        </p:nvSpPr>
        <p:spPr>
          <a:xfrm>
            <a:off x="1095769" y="1104656"/>
            <a:ext cx="3517900" cy="3086544"/>
          </a:xfrm>
          <a:prstGeom prst="irregularSeal1">
            <a:avLst/>
          </a:prstGeom>
          <a:solidFill>
            <a:schemeClr val="accent1">
              <a:alpha val="8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latin typeface="AR CHRISTY" panose="02000000000000000000" pitchFamily="2" charset="0"/>
              </a:rPr>
              <a:t>Ca ne s’arrête plus</a:t>
            </a:r>
          </a:p>
        </p:txBody>
      </p:sp>
    </p:spTree>
    <p:extLst>
      <p:ext uri="{BB962C8B-B14F-4D97-AF65-F5344CB8AC3E}">
        <p14:creationId xmlns:p14="http://schemas.microsoft.com/office/powerpoint/2010/main" val="2670895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animBg="1"/>
      <p:bldP spid="6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4" descr="Afficher l'image d'orig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173069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724400" y="-520700"/>
            <a:ext cx="5829300" cy="5153026"/>
          </a:xfrm>
          <a:prstGeom prst="irregularSeal2">
            <a:avLst/>
          </a:prstGeom>
          <a:solidFill>
            <a:schemeClr val="accent2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indent="0" algn="ctr">
              <a:buNone/>
            </a:pPr>
            <a:r>
              <a:rPr lang="fr-FR" sz="3200" dirty="0">
                <a:latin typeface="AR CHRISTY" panose="02000000000000000000" pitchFamily="2" charset="0"/>
              </a:rPr>
              <a:t>Qu’est ce qu’elles ont avec les lapins elles?!</a:t>
            </a:r>
          </a:p>
        </p:txBody>
      </p:sp>
    </p:spTree>
    <p:extLst>
      <p:ext uri="{BB962C8B-B14F-4D97-AF65-F5344CB8AC3E}">
        <p14:creationId xmlns:p14="http://schemas.microsoft.com/office/powerpoint/2010/main" val="979459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6300384" y="4289884"/>
            <a:ext cx="5664200" cy="2123658"/>
          </a:xfrm>
          <a:prstGeom prst="rect">
            <a:avLst/>
          </a:prstGeom>
          <a:solidFill>
            <a:schemeClr val="accent1">
              <a:alpha val="43000"/>
            </a:schemeClr>
          </a:solidFill>
        </p:spPr>
        <p:txBody>
          <a:bodyPr wrap="square">
            <a:spAutoFit/>
          </a:bodyPr>
          <a:lstStyle/>
          <a:p>
            <a:r>
              <a:rPr lang="fr-FR" sz="4400" u="sng" dirty="0">
                <a:solidFill>
                  <a:schemeClr val="bg1"/>
                </a:solidFill>
                <a:latin typeface="AR CHRISTY" panose="02000000000000000000" pitchFamily="2" charset="0"/>
              </a:rPr>
              <a:t>Etape 2:</a:t>
            </a:r>
            <a:r>
              <a:rPr lang="fr-FR" sz="4400" dirty="0">
                <a:solidFill>
                  <a:schemeClr val="bg1"/>
                </a:solidFill>
                <a:latin typeface="AR CHRISTY" panose="02000000000000000000" pitchFamily="2" charset="0"/>
              </a:rPr>
              <a:t> </a:t>
            </a:r>
            <a:r>
              <a:rPr lang="fr-FR" sz="6600" dirty="0">
                <a:solidFill>
                  <a:schemeClr val="bg1"/>
                </a:solidFill>
                <a:latin typeface="AR CARTER" panose="02000000000000000000" pitchFamily="2" charset="0"/>
              </a:rPr>
              <a:t>Isomérisation du G6P</a:t>
            </a:r>
            <a:endParaRPr lang="fr-FR" sz="8000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153400" y="0"/>
            <a:ext cx="3996670" cy="3981951"/>
          </a:xfrm>
          <a:solidFill>
            <a:schemeClr val="accent1">
              <a:lumMod val="75000"/>
              <a:alpha val="43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fr-FR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Libération du </a:t>
            </a:r>
            <a:r>
              <a:rPr lang="fr-FR" dirty="0">
                <a:solidFill>
                  <a:srgbClr val="00B0F0"/>
                </a:solidFill>
              </a:rPr>
              <a:t>C1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Passage d’un </a:t>
            </a:r>
            <a:r>
              <a:rPr lang="fr-FR" dirty="0" err="1">
                <a:solidFill>
                  <a:srgbClr val="00B0F0"/>
                </a:solidFill>
              </a:rPr>
              <a:t>aldohexose</a:t>
            </a:r>
            <a:r>
              <a:rPr lang="fr-FR" dirty="0">
                <a:solidFill>
                  <a:srgbClr val="002060"/>
                </a:solidFill>
              </a:rPr>
              <a:t> </a:t>
            </a:r>
            <a:r>
              <a:rPr lang="fr-FR" b="1" dirty="0">
                <a:solidFill>
                  <a:schemeClr val="bg1"/>
                </a:solidFill>
              </a:rPr>
              <a:t>à</a:t>
            </a:r>
            <a:r>
              <a:rPr lang="fr-FR" dirty="0">
                <a:solidFill>
                  <a:schemeClr val="bg1"/>
                </a:solidFill>
              </a:rPr>
              <a:t> un</a:t>
            </a:r>
            <a:r>
              <a:rPr lang="fr-FR" dirty="0">
                <a:solidFill>
                  <a:srgbClr val="002060"/>
                </a:solidFill>
              </a:rPr>
              <a:t> </a:t>
            </a:r>
            <a:r>
              <a:rPr lang="fr-FR" dirty="0" err="1">
                <a:solidFill>
                  <a:srgbClr val="00B0F0"/>
                </a:solidFill>
              </a:rPr>
              <a:t>cétohexose</a:t>
            </a:r>
            <a:r>
              <a:rPr lang="fr-FR" dirty="0">
                <a:solidFill>
                  <a:srgbClr val="002060"/>
                </a:solidFill>
              </a:rPr>
              <a:t> </a:t>
            </a:r>
            <a:r>
              <a:rPr lang="fr-FR" dirty="0">
                <a:solidFill>
                  <a:schemeClr val="bg1"/>
                </a:solidFill>
              </a:rPr>
              <a:t>: molécule plus énergétique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Faiblement </a:t>
            </a:r>
            <a:r>
              <a:rPr lang="fr-FR" dirty="0" err="1">
                <a:solidFill>
                  <a:schemeClr val="bg1"/>
                </a:solidFill>
              </a:rPr>
              <a:t>endergonique</a:t>
            </a:r>
            <a:r>
              <a:rPr lang="fr-FR" dirty="0">
                <a:solidFill>
                  <a:schemeClr val="bg1"/>
                </a:solidFill>
              </a:rPr>
              <a:t> : ∆G = +1,7 </a:t>
            </a:r>
            <a:r>
              <a:rPr lang="fr-FR" dirty="0" err="1">
                <a:solidFill>
                  <a:schemeClr val="bg1"/>
                </a:solidFill>
              </a:rPr>
              <a:t>Kj</a:t>
            </a:r>
            <a:r>
              <a:rPr lang="fr-FR" dirty="0">
                <a:solidFill>
                  <a:schemeClr val="bg1"/>
                </a:solidFill>
              </a:rPr>
              <a:t>/mol</a:t>
            </a:r>
          </a:p>
          <a:p>
            <a:pPr marL="45720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</a:t>
            </a:r>
            <a:r>
              <a:rPr lang="fr-FR" dirty="0" err="1"/>
              <a:t>rproduction</a:t>
            </a:r>
            <a:r>
              <a:rPr lang="fr-FR" dirty="0"/>
              <a:t>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12</a:t>
            </a:fld>
            <a:endParaRPr lang="fr-FR"/>
          </a:p>
        </p:txBody>
      </p:sp>
      <p:pic>
        <p:nvPicPr>
          <p:cNvPr id="4" name="Image 3" descr="Capture d’écran 2014-08-10 à 23.13.3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23" y="-24893"/>
            <a:ext cx="8094834" cy="2616129"/>
          </a:xfrm>
          <a:prstGeom prst="rect">
            <a:avLst/>
          </a:prstGeom>
        </p:spPr>
      </p:pic>
      <p:pic>
        <p:nvPicPr>
          <p:cNvPr id="13" name="Picture 6" descr="Afficher l'image d'origin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3964576"/>
            <a:ext cx="4340135" cy="289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Nuage 8"/>
          <p:cNvSpPr/>
          <p:nvPr/>
        </p:nvSpPr>
        <p:spPr>
          <a:xfrm>
            <a:off x="3009900" y="3473668"/>
            <a:ext cx="3086100" cy="2501900"/>
          </a:xfrm>
          <a:prstGeom prst="cloud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342" name="Picture 6" descr="Afficher l'image d'origin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7478">
            <a:off x="1305658" y="1554327"/>
            <a:ext cx="5828095" cy="3885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Explosion 2 10"/>
          <p:cNvSpPr/>
          <p:nvPr/>
        </p:nvSpPr>
        <p:spPr>
          <a:xfrm>
            <a:off x="3469710" y="-438263"/>
            <a:ext cx="5339441" cy="3911931"/>
          </a:xfrm>
          <a:prstGeom prst="irregularSeal2">
            <a:avLst/>
          </a:prstGeom>
          <a:solidFill>
            <a:schemeClr val="accent2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latin typeface="AR CHRISTY" panose="02000000000000000000" pitchFamily="2" charset="0"/>
              </a:rPr>
              <a:t>Un truc d’humain, on ne peut pas comprendre</a:t>
            </a:r>
          </a:p>
        </p:txBody>
      </p:sp>
    </p:spTree>
    <p:extLst>
      <p:ext uri="{BB962C8B-B14F-4D97-AF65-F5344CB8AC3E}">
        <p14:creationId xmlns:p14="http://schemas.microsoft.com/office/powerpoint/2010/main" val="193069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" grpId="0" build="p" animBg="1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167920" y="1694610"/>
            <a:ext cx="3312880" cy="4172950"/>
          </a:xfrm>
          <a:solidFill>
            <a:schemeClr val="tx1">
              <a:alpha val="43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fr-FR" dirty="0">
              <a:solidFill>
                <a:srgbClr val="FFFF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Fortement </a:t>
            </a:r>
            <a:r>
              <a:rPr lang="fr-FR" dirty="0" err="1">
                <a:solidFill>
                  <a:srgbClr val="00B0F0"/>
                </a:solidFill>
              </a:rPr>
              <a:t>exergonique</a:t>
            </a:r>
            <a:r>
              <a:rPr lang="fr-FR" dirty="0">
                <a:solidFill>
                  <a:srgbClr val="FFFF00"/>
                </a:solidFill>
              </a:rPr>
              <a:t> : ∆G = -14,2 </a:t>
            </a:r>
            <a:r>
              <a:rPr lang="fr-FR" dirty="0" err="1">
                <a:solidFill>
                  <a:srgbClr val="FFFF00"/>
                </a:solidFill>
              </a:rPr>
              <a:t>Kj</a:t>
            </a:r>
            <a:r>
              <a:rPr lang="fr-FR" dirty="0">
                <a:solidFill>
                  <a:srgbClr val="FFFF00"/>
                </a:solidFill>
              </a:rPr>
              <a:t>/mol (réaction </a:t>
            </a:r>
            <a:r>
              <a:rPr lang="fr-FR" dirty="0" err="1">
                <a:solidFill>
                  <a:srgbClr val="00B0F0"/>
                </a:solidFill>
              </a:rPr>
              <a:t>irréversibe</a:t>
            </a:r>
            <a:r>
              <a:rPr lang="fr-FR" dirty="0">
                <a:solidFill>
                  <a:srgbClr val="FFFF00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FFFF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Régulation </a:t>
            </a:r>
            <a:r>
              <a:rPr lang="fr-FR" dirty="0">
                <a:solidFill>
                  <a:srgbClr val="00B0F0"/>
                </a:solidFill>
              </a:rPr>
              <a:t>du flux entrant </a:t>
            </a:r>
            <a:r>
              <a:rPr lang="fr-FR" dirty="0">
                <a:solidFill>
                  <a:srgbClr val="FFFF00"/>
                </a:solidFill>
              </a:rPr>
              <a:t>de la glycolyse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FFFF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Utilisation d’un </a:t>
            </a:r>
            <a:r>
              <a:rPr lang="fr-FR" dirty="0">
                <a:solidFill>
                  <a:srgbClr val="00B0F0"/>
                </a:solidFill>
              </a:rPr>
              <a:t>deuxième ATP</a:t>
            </a:r>
          </a:p>
          <a:p>
            <a:pPr marL="45720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591068" y="6111955"/>
            <a:ext cx="7619999" cy="365125"/>
          </a:xfrm>
        </p:spPr>
        <p:txBody>
          <a:bodyPr/>
          <a:lstStyle/>
          <a:p>
            <a:pPr algn="ctr"/>
            <a:r>
              <a:rPr lang="fr-FR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13</a:t>
            </a:fld>
            <a:endParaRPr lang="fr-FR"/>
          </a:p>
        </p:txBody>
      </p:sp>
      <p:pic>
        <p:nvPicPr>
          <p:cNvPr id="4" name="Image 3" descr="Capture d’écran 2014-08-10 à 23.18.1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1" y="2850349"/>
            <a:ext cx="8104909" cy="233125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7800" y="120730"/>
            <a:ext cx="10515600" cy="1107996"/>
          </a:xfrm>
          <a:prstGeom prst="rect">
            <a:avLst/>
          </a:prstGeom>
          <a:solidFill>
            <a:schemeClr val="tx1">
              <a:alpha val="43000"/>
            </a:schemeClr>
          </a:solidFill>
        </p:spPr>
        <p:txBody>
          <a:bodyPr wrap="square">
            <a:spAutoFit/>
          </a:bodyPr>
          <a:lstStyle/>
          <a:p>
            <a:r>
              <a:rPr lang="fr-FR" sz="4400" u="sng" dirty="0">
                <a:solidFill>
                  <a:srgbClr val="FFFF00"/>
                </a:solidFill>
                <a:latin typeface="AR CHRISTY" panose="02000000000000000000" pitchFamily="2" charset="0"/>
              </a:rPr>
              <a:t>Etape 3:</a:t>
            </a:r>
            <a:r>
              <a:rPr lang="fr-FR" sz="4400" dirty="0">
                <a:solidFill>
                  <a:srgbClr val="FFFF00"/>
                </a:solidFill>
                <a:latin typeface="AR CHRISTY" panose="02000000000000000000" pitchFamily="2" charset="0"/>
              </a:rPr>
              <a:t> </a:t>
            </a:r>
            <a:r>
              <a:rPr lang="fr-FR" sz="6600" dirty="0">
                <a:solidFill>
                  <a:srgbClr val="FFFF00"/>
                </a:solidFill>
                <a:latin typeface="AR CARTER" panose="02000000000000000000" pitchFamily="2" charset="0"/>
              </a:rPr>
              <a:t>Phosphorylation du F6P</a:t>
            </a:r>
            <a:endParaRPr lang="fr-FR" sz="8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08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-101600" y="0"/>
            <a:ext cx="10871200" cy="1293028"/>
          </a:xfrm>
        </p:spPr>
        <p:txBody>
          <a:bodyPr>
            <a:noAutofit/>
          </a:bodyPr>
          <a:lstStyle/>
          <a:p>
            <a:pPr algn="ctr"/>
            <a:r>
              <a:rPr lang="fr-FR" u="sng" dirty="0">
                <a:solidFill>
                  <a:srgbClr val="002060"/>
                </a:solidFill>
                <a:latin typeface="AR CARTER" panose="02000000000000000000" pitchFamily="2" charset="0"/>
              </a:rPr>
              <a:t>Etape 4: </a:t>
            </a:r>
            <a:r>
              <a:rPr lang="fr-FR" sz="6600" dirty="0">
                <a:solidFill>
                  <a:srgbClr val="002060"/>
                </a:solidFill>
                <a:latin typeface="AR CARTER" panose="02000000000000000000" pitchFamily="2" charset="0"/>
              </a:rPr>
              <a:t>Coupure en 2 </a:t>
            </a:r>
            <a:r>
              <a:rPr lang="fr-FR" sz="6600" dirty="0" err="1">
                <a:solidFill>
                  <a:srgbClr val="002060"/>
                </a:solidFill>
                <a:latin typeface="AR CARTER" panose="02000000000000000000" pitchFamily="2" charset="0"/>
              </a:rPr>
              <a:t>trioses</a:t>
            </a:r>
            <a:r>
              <a:rPr lang="fr-FR" sz="6600" dirty="0">
                <a:solidFill>
                  <a:srgbClr val="002060"/>
                </a:solidFill>
                <a:latin typeface="AR CARTER" panose="02000000000000000000" pitchFamily="2" charset="0"/>
              </a:rPr>
              <a:t> phosphate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099299" y="1293028"/>
            <a:ext cx="4935415" cy="5428447"/>
          </a:xfrm>
          <a:solidFill>
            <a:schemeClr val="accent5">
              <a:lumMod val="50000"/>
              <a:alpha val="43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fr-FR" dirty="0">
              <a:solidFill>
                <a:srgbClr val="FFFF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Production de 2 molécules asymétriques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FFFF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Très </a:t>
            </a:r>
            <a:r>
              <a:rPr lang="fr-FR" sz="3200" dirty="0" err="1">
                <a:solidFill>
                  <a:schemeClr val="bg1"/>
                </a:solidFill>
              </a:rPr>
              <a:t>endergonique</a:t>
            </a:r>
            <a:r>
              <a:rPr lang="fr-FR" dirty="0">
                <a:solidFill>
                  <a:srgbClr val="FFFF00"/>
                </a:solidFill>
              </a:rPr>
              <a:t> (couplage réactionnel)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FFFF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Constitue un </a:t>
            </a:r>
            <a:r>
              <a:rPr lang="fr-FR" sz="3200" dirty="0">
                <a:solidFill>
                  <a:schemeClr val="bg1"/>
                </a:solidFill>
              </a:rPr>
              <a:t>frein</a:t>
            </a:r>
            <a:r>
              <a:rPr lang="fr-FR" dirty="0">
                <a:solidFill>
                  <a:srgbClr val="FFFF00"/>
                </a:solidFill>
              </a:rPr>
              <a:t> de la glycolyse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FFFF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Seul </a:t>
            </a:r>
            <a:r>
              <a:rPr lang="fr-FR" dirty="0">
                <a:solidFill>
                  <a:schemeClr val="bg1"/>
                </a:solidFill>
              </a:rPr>
              <a:t>11%</a:t>
            </a:r>
            <a:r>
              <a:rPr lang="fr-FR" dirty="0">
                <a:solidFill>
                  <a:srgbClr val="FFFF00"/>
                </a:solidFill>
              </a:rPr>
              <a:t> du F-1,6bisP est engagé dans la GL</a:t>
            </a:r>
          </a:p>
          <a:p>
            <a:pPr>
              <a:buFont typeface="Wingdings" charset="2"/>
              <a:buChar char="Ø"/>
            </a:pPr>
            <a:endParaRPr lang="fr-FR" dirty="0">
              <a:solidFill>
                <a:schemeClr val="tx1"/>
              </a:solidFill>
            </a:endParaRPr>
          </a:p>
          <a:p>
            <a:pPr marL="45720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14</a:t>
            </a:fld>
            <a:endParaRPr lang="fr-FR"/>
          </a:p>
        </p:txBody>
      </p:sp>
      <p:pic>
        <p:nvPicPr>
          <p:cNvPr id="4" name="Image 3" descr="Capture d’écran 2014-08-10 à 23.23.1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35217"/>
            <a:ext cx="6919911" cy="3178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730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90500" y="-406399"/>
            <a:ext cx="11811000" cy="1817688"/>
          </a:xfrm>
        </p:spPr>
        <p:txBody>
          <a:bodyPr>
            <a:normAutofit fontScale="90000"/>
          </a:bodyPr>
          <a:lstStyle/>
          <a:p>
            <a:pPr algn="ctr"/>
            <a:r>
              <a:rPr lang="fr-FR" u="sng" dirty="0">
                <a:solidFill>
                  <a:srgbClr val="002060"/>
                </a:solidFill>
                <a:latin typeface="AR CARTER" panose="02000000000000000000" pitchFamily="2" charset="0"/>
              </a:rPr>
              <a:t>Etape 5: </a:t>
            </a:r>
            <a:r>
              <a:rPr lang="fr-FR" sz="6700" dirty="0">
                <a:solidFill>
                  <a:srgbClr val="002060"/>
                </a:solidFill>
                <a:latin typeface="AR CARTER" panose="02000000000000000000" pitchFamily="2" charset="0"/>
              </a:rPr>
              <a:t>Isomérisation du </a:t>
            </a:r>
            <a:r>
              <a:rPr lang="fr-FR" sz="6700" dirty="0" err="1">
                <a:solidFill>
                  <a:srgbClr val="002060"/>
                </a:solidFill>
                <a:latin typeface="AR CARTER" panose="02000000000000000000" pitchFamily="2" charset="0"/>
              </a:rPr>
              <a:t>dihydroxyacétone</a:t>
            </a:r>
            <a:r>
              <a:rPr lang="fr-FR" sz="6700" dirty="0">
                <a:solidFill>
                  <a:srgbClr val="002060"/>
                </a:solidFill>
                <a:latin typeface="AR CARTER" panose="02000000000000000000" pitchFamily="2" charset="0"/>
              </a:rPr>
              <a:t> phosphate</a:t>
            </a:r>
            <a:endParaRPr lang="fr-FR" dirty="0">
              <a:solidFill>
                <a:srgbClr val="002060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026400" y="1070004"/>
            <a:ext cx="3602892" cy="5468404"/>
          </a:xfrm>
          <a:solidFill>
            <a:schemeClr val="accent5">
              <a:lumMod val="50000"/>
              <a:alpha val="43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fr-FR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Second </a:t>
            </a:r>
            <a:r>
              <a:rPr lang="fr-FR" sz="3200" dirty="0">
                <a:solidFill>
                  <a:schemeClr val="bg1"/>
                </a:solidFill>
              </a:rPr>
              <a:t>frein</a:t>
            </a:r>
            <a:r>
              <a:rPr lang="fr-FR" dirty="0">
                <a:solidFill>
                  <a:srgbClr val="FFFF00"/>
                </a:solidFill>
              </a:rPr>
              <a:t> : l’équilibre fait qu’on a </a:t>
            </a:r>
            <a:r>
              <a:rPr lang="fr-FR" sz="3200" dirty="0">
                <a:solidFill>
                  <a:schemeClr val="bg1"/>
                </a:solidFill>
              </a:rPr>
              <a:t>4% </a:t>
            </a:r>
            <a:r>
              <a:rPr lang="fr-FR" dirty="0">
                <a:solidFill>
                  <a:srgbClr val="FFFF00"/>
                </a:solidFill>
              </a:rPr>
              <a:t>de G-3P et 96% de DHAP, or c’est le </a:t>
            </a:r>
            <a:r>
              <a:rPr lang="fr-FR" sz="3200" dirty="0">
                <a:solidFill>
                  <a:schemeClr val="bg1"/>
                </a:solidFill>
              </a:rPr>
              <a:t>G-3P</a:t>
            </a:r>
            <a:r>
              <a:rPr lang="fr-FR" dirty="0">
                <a:solidFill>
                  <a:srgbClr val="FFFF00"/>
                </a:solidFill>
              </a:rPr>
              <a:t> qui continue dans la glycolyse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FFFF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sz="3200" dirty="0">
                <a:solidFill>
                  <a:schemeClr val="bg1"/>
                </a:solidFill>
              </a:rPr>
              <a:t>Fin</a:t>
            </a:r>
            <a:r>
              <a:rPr lang="fr-FR" dirty="0">
                <a:solidFill>
                  <a:srgbClr val="FFFF00"/>
                </a:solidFill>
              </a:rPr>
              <a:t> de la phase de consommation </a:t>
            </a:r>
            <a:r>
              <a:rPr lang="fr-FR" dirty="0" err="1">
                <a:solidFill>
                  <a:srgbClr val="FFFF00"/>
                </a:solidFill>
              </a:rPr>
              <a:t>endergonique</a:t>
            </a:r>
            <a:endParaRPr lang="fr-FR" dirty="0">
              <a:solidFill>
                <a:srgbClr val="FFFF00"/>
              </a:solidFill>
            </a:endParaRPr>
          </a:p>
          <a:p>
            <a:pPr marL="45720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15</a:t>
            </a:fld>
            <a:endParaRPr lang="fr-FR"/>
          </a:p>
        </p:txBody>
      </p:sp>
      <p:pic>
        <p:nvPicPr>
          <p:cNvPr id="4" name="Image 3" descr="Capture d’écran 2014-08-10 à 23.28.5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12" y="1007780"/>
            <a:ext cx="7365023" cy="281381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3819"/>
            <a:ext cx="5486400" cy="3123036"/>
          </a:xfrm>
          <a:prstGeom prst="rect">
            <a:avLst/>
          </a:prstGeom>
        </p:spPr>
      </p:pic>
      <p:sp>
        <p:nvSpPr>
          <p:cNvPr id="8" name="Explosion 1 7"/>
          <p:cNvSpPr/>
          <p:nvPr/>
        </p:nvSpPr>
        <p:spPr>
          <a:xfrm>
            <a:off x="4571023" y="3666981"/>
            <a:ext cx="3429000" cy="2906208"/>
          </a:xfrm>
          <a:prstGeom prst="irregularSeal1">
            <a:avLst/>
          </a:prstGeom>
          <a:solidFill>
            <a:schemeClr val="accent1">
              <a:alpha val="8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Forte" panose="03060902040502070203" pitchFamily="66" charset="0"/>
              </a:rPr>
              <a:t>Une balade de printemps</a:t>
            </a:r>
          </a:p>
        </p:txBody>
      </p:sp>
    </p:spTree>
    <p:extLst>
      <p:ext uri="{BB962C8B-B14F-4D97-AF65-F5344CB8AC3E}">
        <p14:creationId xmlns:p14="http://schemas.microsoft.com/office/powerpoint/2010/main" val="410689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build="p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50123" y="0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600" dirty="0">
                <a:solidFill>
                  <a:srgbClr val="FFC000"/>
                </a:solidFill>
                <a:latin typeface="AR CARTER" panose="02000000000000000000" pitchFamily="2" charset="0"/>
              </a:rPr>
              <a:t>QCM 1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701323" y="1293028"/>
            <a:ext cx="6211277" cy="5333999"/>
          </a:xfrm>
          <a:solidFill>
            <a:schemeClr val="bg1">
              <a:alpha val="43000"/>
            </a:schemeClr>
          </a:solidFill>
        </p:spPr>
        <p:txBody>
          <a:bodyPr/>
          <a:lstStyle/>
          <a:p>
            <a:r>
              <a:rPr lang="fr-FR" dirty="0">
                <a:solidFill>
                  <a:srgbClr val="7030A0"/>
                </a:solidFill>
              </a:rPr>
              <a:t>A/ La glycolyse est une voie oxydative</a:t>
            </a:r>
          </a:p>
          <a:p>
            <a:endParaRPr lang="fr-FR" dirty="0">
              <a:solidFill>
                <a:srgbClr val="7030A0"/>
              </a:solidFill>
            </a:endParaRPr>
          </a:p>
          <a:p>
            <a:r>
              <a:rPr lang="fr-FR" dirty="0">
                <a:solidFill>
                  <a:srgbClr val="7030A0"/>
                </a:solidFill>
              </a:rPr>
              <a:t>B/ Elle a lieu dans toutes les cellules </a:t>
            </a:r>
          </a:p>
          <a:p>
            <a:endParaRPr lang="fr-FR" dirty="0">
              <a:solidFill>
                <a:srgbClr val="7030A0"/>
              </a:solidFill>
            </a:endParaRPr>
          </a:p>
          <a:p>
            <a:r>
              <a:rPr lang="fr-FR" dirty="0">
                <a:solidFill>
                  <a:srgbClr val="7030A0"/>
                </a:solidFill>
              </a:rPr>
              <a:t>C/ Durant la première phase elle consomme toujours 2 ATP</a:t>
            </a:r>
          </a:p>
          <a:p>
            <a:endParaRPr lang="fr-FR" dirty="0">
              <a:solidFill>
                <a:srgbClr val="7030A0"/>
              </a:solidFill>
            </a:endParaRPr>
          </a:p>
          <a:p>
            <a:r>
              <a:rPr lang="fr-FR" dirty="0">
                <a:solidFill>
                  <a:srgbClr val="7030A0"/>
                </a:solidFill>
              </a:rPr>
              <a:t>D/ La première réaction est catalysée par une </a:t>
            </a:r>
            <a:r>
              <a:rPr lang="fr-FR" dirty="0" err="1">
                <a:solidFill>
                  <a:srgbClr val="7030A0"/>
                </a:solidFill>
              </a:rPr>
              <a:t>héxokinase</a:t>
            </a:r>
            <a:endParaRPr lang="fr-FR" dirty="0">
              <a:solidFill>
                <a:srgbClr val="7030A0"/>
              </a:solidFill>
            </a:endParaRPr>
          </a:p>
        </p:txBody>
      </p:sp>
      <p:pic>
        <p:nvPicPr>
          <p:cNvPr id="15362" name="Picture 2" descr="Afficher l'image d'orig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3540">
            <a:off x="5160561" y="1954060"/>
            <a:ext cx="6057504" cy="403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xplosion 1 3"/>
          <p:cNvSpPr/>
          <p:nvPr/>
        </p:nvSpPr>
        <p:spPr>
          <a:xfrm>
            <a:off x="2954697" y="3354272"/>
            <a:ext cx="4927600" cy="4292600"/>
          </a:xfrm>
          <a:prstGeom prst="irregularSeal1">
            <a:avLst/>
          </a:prstGeom>
          <a:solidFill>
            <a:schemeClr val="accent4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latin typeface="AR CHRISTY" panose="02000000000000000000" pitchFamily="2" charset="0"/>
              </a:rPr>
              <a:t>Tout le monde critique mais moi j’adore</a:t>
            </a:r>
          </a:p>
        </p:txBody>
      </p:sp>
    </p:spTree>
    <p:extLst>
      <p:ext uri="{BB962C8B-B14F-4D97-AF65-F5344CB8AC3E}">
        <p14:creationId xmlns:p14="http://schemas.microsoft.com/office/powerpoint/2010/main" val="695659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-1905000" y="0"/>
            <a:ext cx="10515600" cy="1325563"/>
          </a:xfrm>
          <a:solidFill>
            <a:schemeClr val="accent1">
              <a:lumMod val="50000"/>
              <a:alpha val="68000"/>
            </a:schemeClr>
          </a:solidFill>
        </p:spPr>
        <p:txBody>
          <a:bodyPr/>
          <a:lstStyle/>
          <a:p>
            <a:pPr algn="ctr"/>
            <a:r>
              <a:rPr lang="fr-FR" u="sng" dirty="0">
                <a:solidFill>
                  <a:srgbClr val="FFC000"/>
                </a:solidFill>
                <a:latin typeface="AR CARTER" panose="02000000000000000000" pitchFamily="2" charset="0"/>
              </a:rPr>
              <a:t>Etape 6: </a:t>
            </a:r>
            <a:r>
              <a:rPr lang="fr-FR" sz="6000" dirty="0">
                <a:solidFill>
                  <a:srgbClr val="FFC000"/>
                </a:solidFill>
                <a:latin typeface="AR CARTER" panose="02000000000000000000" pitchFamily="2" charset="0"/>
              </a:rPr>
              <a:t>Oxydation du G3P</a:t>
            </a:r>
            <a:endParaRPr lang="fr-FR" dirty="0">
              <a:solidFill>
                <a:srgbClr val="FFC000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325563"/>
            <a:ext cx="2552700" cy="5546614"/>
          </a:xfrm>
          <a:solidFill>
            <a:schemeClr val="accent1">
              <a:lumMod val="50000"/>
              <a:alpha val="79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C000"/>
                </a:solidFill>
              </a:rPr>
              <a:t>Oxydation sur le C de la fonction </a:t>
            </a:r>
            <a:r>
              <a:rPr lang="fr-FR" dirty="0">
                <a:solidFill>
                  <a:schemeClr val="bg1"/>
                </a:solidFill>
              </a:rPr>
              <a:t>aldéhyde</a:t>
            </a:r>
            <a:r>
              <a:rPr lang="fr-FR" dirty="0">
                <a:solidFill>
                  <a:srgbClr val="FFC000"/>
                </a:solidFill>
              </a:rPr>
              <a:t> du G3P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Réversible</a:t>
            </a:r>
            <a:r>
              <a:rPr lang="fr-FR" dirty="0">
                <a:solidFill>
                  <a:srgbClr val="FFC000"/>
                </a:solidFill>
              </a:rPr>
              <a:t> et </a:t>
            </a:r>
            <a:r>
              <a:rPr lang="fr-FR" dirty="0" err="1">
                <a:solidFill>
                  <a:schemeClr val="bg1"/>
                </a:solidFill>
              </a:rPr>
              <a:t>endergonique</a:t>
            </a:r>
            <a:endParaRPr lang="fr-FR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C000"/>
                </a:solidFill>
              </a:rPr>
              <a:t>Produit </a:t>
            </a:r>
            <a:r>
              <a:rPr lang="fr-FR" dirty="0">
                <a:solidFill>
                  <a:schemeClr val="bg1"/>
                </a:solidFill>
              </a:rPr>
              <a:t>NADH</a:t>
            </a:r>
            <a:r>
              <a:rPr lang="fr-FR" dirty="0">
                <a:solidFill>
                  <a:srgbClr val="FFC000"/>
                </a:solidFill>
              </a:rPr>
              <a:t> (potentiel </a:t>
            </a:r>
            <a:r>
              <a:rPr lang="fr-FR" dirty="0" err="1">
                <a:solidFill>
                  <a:srgbClr val="FFC000"/>
                </a:solidFill>
              </a:rPr>
              <a:t>énerg</a:t>
            </a:r>
            <a:r>
              <a:rPr lang="fr-FR" dirty="0">
                <a:solidFill>
                  <a:srgbClr val="FFC000"/>
                </a:solidFill>
              </a:rPr>
              <a:t> en aérobie)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Étape limitante car le NADH devra être </a:t>
            </a:r>
            <a:r>
              <a:rPr lang="fr-FR" dirty="0" err="1">
                <a:solidFill>
                  <a:schemeClr val="bg1"/>
                </a:solidFill>
              </a:rPr>
              <a:t>réoxydé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17</a:t>
            </a:fld>
            <a:endParaRPr lang="fr-FR"/>
          </a:p>
        </p:txBody>
      </p:sp>
      <p:pic>
        <p:nvPicPr>
          <p:cNvPr id="4" name="Image 3" descr="Capture d’écran 2014-08-10 à 23.32.1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4009914"/>
            <a:ext cx="8113972" cy="2848086"/>
          </a:xfrm>
          <a:prstGeom prst="rect">
            <a:avLst/>
          </a:prstGeom>
        </p:spPr>
      </p:pic>
      <p:sp>
        <p:nvSpPr>
          <p:cNvPr id="2" name="Nuage 1"/>
          <p:cNvSpPr/>
          <p:nvPr/>
        </p:nvSpPr>
        <p:spPr>
          <a:xfrm rot="1132574">
            <a:off x="6381750" y="1067963"/>
            <a:ext cx="3543300" cy="2293937"/>
          </a:xfrm>
          <a:prstGeom prst="cloud">
            <a:avLst/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latin typeface="AR CHRISTY" panose="02000000000000000000" pitchFamily="2" charset="0"/>
              </a:rPr>
              <a:t>Passons aux choses sérieuses les enfants</a:t>
            </a:r>
          </a:p>
        </p:txBody>
      </p:sp>
      <p:pic>
        <p:nvPicPr>
          <p:cNvPr id="17410" name="Picture 2" descr="Afficher l'image d'origi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44904">
            <a:off x="473910" y="1096793"/>
            <a:ext cx="7343119" cy="487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Bulle ronde 6"/>
          <p:cNvSpPr/>
          <p:nvPr/>
        </p:nvSpPr>
        <p:spPr>
          <a:xfrm>
            <a:off x="5651500" y="266700"/>
            <a:ext cx="2235200" cy="3268009"/>
          </a:xfrm>
          <a:prstGeom prst="wedgeEllipseCallou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>
                <a:solidFill>
                  <a:schemeClr val="accent5">
                    <a:lumMod val="50000"/>
                  </a:schemeClr>
                </a:solidFill>
                <a:latin typeface="AR CHRISTY" panose="02000000000000000000" pitchFamily="2" charset="0"/>
              </a:rPr>
              <a:t>J’</a:t>
            </a:r>
            <a:r>
              <a:rPr lang="fr-FR" sz="4000" dirty="0" err="1">
                <a:solidFill>
                  <a:schemeClr val="accent5">
                    <a:lumMod val="50000"/>
                  </a:schemeClr>
                </a:solidFill>
                <a:latin typeface="AR CHRISTY" panose="02000000000000000000" pitchFamily="2" charset="0"/>
              </a:rPr>
              <a:t>arriiiiiiiiiiiiiive</a:t>
            </a:r>
            <a:endParaRPr lang="fr-FR" sz="3600" dirty="0">
              <a:solidFill>
                <a:schemeClr val="accent5">
                  <a:lumMod val="50000"/>
                </a:schemeClr>
              </a:solidFill>
              <a:latin typeface="AR CHRISTY" panose="02000000000000000000" pitchFamily="2" charset="0"/>
            </a:endParaRPr>
          </a:p>
        </p:txBody>
      </p:sp>
      <p:pic>
        <p:nvPicPr>
          <p:cNvPr id="17412" name="Picture 4" descr="Afficher l'image d'origin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3539">
            <a:off x="6633308" y="3736967"/>
            <a:ext cx="4983284" cy="3393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Bulle ronde 10"/>
          <p:cNvSpPr/>
          <p:nvPr/>
        </p:nvSpPr>
        <p:spPr>
          <a:xfrm flipH="1">
            <a:off x="7303580" y="1768828"/>
            <a:ext cx="2385440" cy="2544109"/>
          </a:xfrm>
          <a:prstGeom prst="wedgeEllipseCallou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>
                <a:solidFill>
                  <a:schemeClr val="accent5">
                    <a:lumMod val="50000"/>
                  </a:schemeClr>
                </a:solidFill>
                <a:latin typeface="AR CHRISTY" panose="02000000000000000000" pitchFamily="2" charset="0"/>
              </a:rPr>
              <a:t>Moi </a:t>
            </a:r>
            <a:r>
              <a:rPr lang="fr-FR" sz="4400" dirty="0" err="1">
                <a:solidFill>
                  <a:schemeClr val="accent5">
                    <a:lumMod val="50000"/>
                  </a:schemeClr>
                </a:solidFill>
                <a:latin typeface="AR CHRISTY" panose="02000000000000000000" pitchFamily="2" charset="0"/>
              </a:rPr>
              <a:t>aussiiii</a:t>
            </a:r>
            <a:endParaRPr lang="fr-FR" sz="4000" dirty="0">
              <a:solidFill>
                <a:schemeClr val="accent5">
                  <a:lumMod val="50000"/>
                </a:schemeClr>
              </a:solidFill>
              <a:latin typeface="AR CHRISTY" panose="02000000000000000000" pitchFamily="2" charset="0"/>
            </a:endParaRPr>
          </a:p>
        </p:txBody>
      </p:sp>
      <p:pic>
        <p:nvPicPr>
          <p:cNvPr id="17414" name="Picture 6" descr="Afficher l'image d'origin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61" y="596697"/>
            <a:ext cx="4524375" cy="525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xplosion 1 8"/>
          <p:cNvSpPr/>
          <p:nvPr/>
        </p:nvSpPr>
        <p:spPr>
          <a:xfrm>
            <a:off x="1705522" y="1069931"/>
            <a:ext cx="4720678" cy="488180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latin typeface="AR CHRISTY" panose="02000000000000000000" pitchFamily="2" charset="0"/>
              </a:rPr>
              <a:t>Restez cool les gars, on nous a oublié… </a:t>
            </a:r>
            <a:r>
              <a:rPr lang="fr-FR" sz="2800" dirty="0" err="1">
                <a:latin typeface="AR CHRISTY" panose="02000000000000000000" pitchFamily="2" charset="0"/>
              </a:rPr>
              <a:t>haouuuum</a:t>
            </a:r>
            <a:endParaRPr lang="fr-FR" sz="2800" dirty="0">
              <a:latin typeface="AR CHRIST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164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build="p" animBg="1"/>
      <p:bldP spid="2" grpId="0" animBg="1"/>
      <p:bldP spid="7" grpId="0" animBg="1"/>
      <p:bldP spid="11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353568" y="1"/>
            <a:ext cx="11000232" cy="1690688"/>
          </a:xfrm>
        </p:spPr>
        <p:txBody>
          <a:bodyPr>
            <a:normAutofit fontScale="90000"/>
          </a:bodyPr>
          <a:lstStyle/>
          <a:p>
            <a:pPr algn="ctr"/>
            <a:r>
              <a:rPr lang="fr-FR" u="sng" dirty="0">
                <a:solidFill>
                  <a:schemeClr val="bg1"/>
                </a:solidFill>
                <a:latin typeface="AR CARTER" panose="02000000000000000000" pitchFamily="2" charset="0"/>
              </a:rPr>
              <a:t>Etape 7: </a:t>
            </a:r>
            <a:r>
              <a:rPr lang="fr-FR" sz="6700" dirty="0">
                <a:solidFill>
                  <a:schemeClr val="bg1"/>
                </a:solidFill>
                <a:latin typeface="AR CARTER" panose="02000000000000000000" pitchFamily="2" charset="0"/>
              </a:rPr>
              <a:t>Transfert d’un groupement phosphate sur l’ADP</a:t>
            </a:r>
            <a:endParaRPr lang="fr-FR" dirty="0">
              <a:solidFill>
                <a:schemeClr val="bg1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452472" y="1506131"/>
            <a:ext cx="3059455" cy="3623215"/>
          </a:xfrm>
          <a:solidFill>
            <a:srgbClr val="FF0066">
              <a:alpha val="70000"/>
            </a:srgb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fr-FR" dirty="0">
              <a:solidFill>
                <a:srgbClr val="5F2987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5F2987"/>
                </a:solidFill>
              </a:rPr>
              <a:t>Produit un </a:t>
            </a:r>
            <a:r>
              <a:rPr lang="fr-FR" sz="3000" dirty="0">
                <a:solidFill>
                  <a:schemeClr val="bg1"/>
                </a:solidFill>
              </a:rPr>
              <a:t>ATP</a:t>
            </a:r>
            <a:endParaRPr lang="fr-FR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5F2987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5F2987"/>
                </a:solidFill>
              </a:rPr>
              <a:t>On a une </a:t>
            </a:r>
            <a:r>
              <a:rPr lang="fr-FR" dirty="0">
                <a:solidFill>
                  <a:schemeClr val="bg1"/>
                </a:solidFill>
              </a:rPr>
              <a:t>kinase</a:t>
            </a:r>
            <a:r>
              <a:rPr lang="fr-FR" dirty="0">
                <a:solidFill>
                  <a:srgbClr val="5F2987"/>
                </a:solidFill>
              </a:rPr>
              <a:t> qui phosphoryle l’ADP et non le 1,3bisPG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5F2987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Réversible</a:t>
            </a:r>
            <a:r>
              <a:rPr lang="fr-FR" dirty="0">
                <a:solidFill>
                  <a:srgbClr val="5F2987"/>
                </a:solidFill>
              </a:rPr>
              <a:t> même si </a:t>
            </a:r>
            <a:r>
              <a:rPr lang="fr-FR" dirty="0">
                <a:solidFill>
                  <a:schemeClr val="bg1"/>
                </a:solidFill>
              </a:rPr>
              <a:t>très </a:t>
            </a:r>
            <a:r>
              <a:rPr lang="fr-FR" dirty="0" err="1">
                <a:solidFill>
                  <a:schemeClr val="bg1"/>
                </a:solidFill>
              </a:rPr>
              <a:t>exergonique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>
                <a:solidFill>
                  <a:srgbClr val="5F2987"/>
                </a:solidFill>
              </a:rPr>
              <a:t>!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18</a:t>
            </a:fld>
            <a:endParaRPr lang="fr-FR"/>
          </a:p>
        </p:txBody>
      </p:sp>
      <p:pic>
        <p:nvPicPr>
          <p:cNvPr id="4" name="Image 3" descr="Capture d’écran 2014-08-10 à 23.35.4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4321"/>
            <a:ext cx="6071616" cy="2773680"/>
          </a:xfrm>
          <a:prstGeom prst="rect">
            <a:avLst/>
          </a:prstGeom>
        </p:spPr>
      </p:pic>
      <p:sp>
        <p:nvSpPr>
          <p:cNvPr id="2" name="Cœur 1"/>
          <p:cNvSpPr/>
          <p:nvPr/>
        </p:nvSpPr>
        <p:spPr>
          <a:xfrm rot="20482461">
            <a:off x="611150" y="1787552"/>
            <a:ext cx="2082791" cy="1954546"/>
          </a:xfrm>
          <a:prstGeom prst="heart">
            <a:avLst/>
          </a:prstGeom>
          <a:solidFill>
            <a:schemeClr val="accent1">
              <a:alpha val="8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AR CHRISTY" panose="02000000000000000000" pitchFamily="2" charset="0"/>
              </a:rPr>
              <a:t>LOVE IS IN THE AIR</a:t>
            </a:r>
          </a:p>
        </p:txBody>
      </p:sp>
    </p:spTree>
    <p:extLst>
      <p:ext uri="{BB962C8B-B14F-4D97-AF65-F5344CB8AC3E}">
        <p14:creationId xmlns:p14="http://schemas.microsoft.com/office/powerpoint/2010/main" val="4083267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build="p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bg1">
              <a:alpha val="43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fr-FR" sz="6000" dirty="0">
                <a:latin typeface="AR CARTER" panose="02000000000000000000" pitchFamily="2" charset="0"/>
              </a:rPr>
              <a:t>Shunt de l’étape 7 dans les </a:t>
            </a:r>
            <a:r>
              <a:rPr lang="fr-FR" sz="6000" dirty="0">
                <a:solidFill>
                  <a:srgbClr val="FF0000"/>
                </a:solidFill>
                <a:latin typeface="AR CARTER" panose="02000000000000000000" pitchFamily="2" charset="0"/>
              </a:rPr>
              <a:t>globules rouges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522207" y="1325563"/>
            <a:ext cx="3669793" cy="5532437"/>
          </a:xfrm>
          <a:solidFill>
            <a:schemeClr val="accent5">
              <a:lumMod val="75000"/>
              <a:alpha val="84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3000" dirty="0">
                <a:solidFill>
                  <a:schemeClr val="bg1"/>
                </a:solidFill>
              </a:rPr>
              <a:t>2,3bisPG est un </a:t>
            </a:r>
            <a:r>
              <a:rPr lang="fr-FR" sz="3000" dirty="0">
                <a:solidFill>
                  <a:srgbClr val="FFFF00"/>
                </a:solidFill>
              </a:rPr>
              <a:t>effecteur allostérique </a:t>
            </a:r>
            <a:r>
              <a:rPr lang="fr-FR" sz="3500" dirty="0">
                <a:solidFill>
                  <a:srgbClr val="FF0000"/>
                </a:solidFill>
              </a:rPr>
              <a:t>négatif</a:t>
            </a:r>
            <a:r>
              <a:rPr lang="fr-FR" sz="3000" dirty="0">
                <a:solidFill>
                  <a:schemeClr val="bg1"/>
                </a:solidFill>
              </a:rPr>
              <a:t> de l’hémoglobine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sz="3000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sz="3000" dirty="0">
                <a:solidFill>
                  <a:schemeClr val="bg1"/>
                </a:solidFill>
              </a:rPr>
              <a:t>Favorise la </a:t>
            </a:r>
            <a:r>
              <a:rPr lang="fr-FR" sz="3000" dirty="0">
                <a:solidFill>
                  <a:srgbClr val="FFFF00"/>
                </a:solidFill>
              </a:rPr>
              <a:t>libération</a:t>
            </a:r>
            <a:r>
              <a:rPr lang="fr-FR" sz="3000" dirty="0">
                <a:solidFill>
                  <a:schemeClr val="bg1"/>
                </a:solidFill>
              </a:rPr>
              <a:t> </a:t>
            </a:r>
            <a:r>
              <a:rPr lang="fr-FR" sz="3000" dirty="0">
                <a:solidFill>
                  <a:srgbClr val="FFFF00"/>
                </a:solidFill>
              </a:rPr>
              <a:t>d’O2</a:t>
            </a:r>
            <a:r>
              <a:rPr lang="fr-FR" sz="3000" dirty="0">
                <a:solidFill>
                  <a:schemeClr val="bg1"/>
                </a:solidFill>
              </a:rPr>
              <a:t> au niveau tissulaire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sz="3000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sz="3900" dirty="0">
                <a:solidFill>
                  <a:srgbClr val="00B0F0"/>
                </a:solidFill>
              </a:rPr>
              <a:t>Pas</a:t>
            </a:r>
            <a:r>
              <a:rPr lang="fr-FR" sz="3000" dirty="0">
                <a:solidFill>
                  <a:schemeClr val="bg1"/>
                </a:solidFill>
              </a:rPr>
              <a:t> de formation </a:t>
            </a:r>
            <a:r>
              <a:rPr lang="fr-FR" sz="3900" dirty="0">
                <a:solidFill>
                  <a:srgbClr val="00B0F0"/>
                </a:solidFill>
              </a:rPr>
              <a:t>d’ATP</a:t>
            </a:r>
            <a:r>
              <a:rPr lang="fr-FR" sz="3000" dirty="0">
                <a:solidFill>
                  <a:srgbClr val="00B0F0"/>
                </a:solidFill>
              </a:rPr>
              <a:t> : </a:t>
            </a:r>
            <a:r>
              <a:rPr lang="fr-FR" sz="3000" dirty="0">
                <a:solidFill>
                  <a:schemeClr val="bg1"/>
                </a:solidFill>
              </a:rPr>
              <a:t>le bilan de la </a:t>
            </a:r>
            <a:r>
              <a:rPr lang="fr-FR" sz="3000" dirty="0" err="1">
                <a:solidFill>
                  <a:schemeClr val="bg1"/>
                </a:solidFill>
              </a:rPr>
              <a:t>glycoloyse</a:t>
            </a:r>
            <a:r>
              <a:rPr lang="fr-FR" sz="3000" dirty="0">
                <a:solidFill>
                  <a:schemeClr val="bg1"/>
                </a:solidFill>
              </a:rPr>
              <a:t> est nul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19</a:t>
            </a:fld>
            <a:endParaRPr lang="fr-FR"/>
          </a:p>
        </p:txBody>
      </p:sp>
      <p:pic>
        <p:nvPicPr>
          <p:cNvPr id="4" name="Image 3" descr="Capture d’écran 2014-08-10 à 23.40.3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169920"/>
            <a:ext cx="7064829" cy="3688080"/>
          </a:xfrm>
          <a:prstGeom prst="rect">
            <a:avLst/>
          </a:prstGeom>
        </p:spPr>
      </p:pic>
      <p:pic>
        <p:nvPicPr>
          <p:cNvPr id="9218" name="Picture 2" descr="Afficher l'image d'orig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1060704"/>
            <a:ext cx="6110224" cy="458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xplosion 2 1"/>
          <p:cNvSpPr/>
          <p:nvPr/>
        </p:nvSpPr>
        <p:spPr>
          <a:xfrm>
            <a:off x="6315456" y="810452"/>
            <a:ext cx="5876544" cy="547820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latin typeface="AR CHRISTY" panose="02000000000000000000" pitchFamily="2" charset="0"/>
              </a:rPr>
              <a:t>ON RESTE CONCENTRES LES GARS</a:t>
            </a:r>
          </a:p>
        </p:txBody>
      </p:sp>
    </p:spTree>
    <p:extLst>
      <p:ext uri="{BB962C8B-B14F-4D97-AF65-F5344CB8AC3E}">
        <p14:creationId xmlns:p14="http://schemas.microsoft.com/office/powerpoint/2010/main" val="2072893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build="p" animBg="1"/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-19609" y="-208285"/>
            <a:ext cx="4737913" cy="2463805"/>
          </a:xfrm>
        </p:spPr>
        <p:txBody>
          <a:bodyPr/>
          <a:lstStyle/>
          <a:p>
            <a:r>
              <a:rPr lang="fr-FR" u="sng" dirty="0">
                <a:solidFill>
                  <a:srgbClr val="FFC000"/>
                </a:solidFill>
                <a:latin typeface="AR CARTER" panose="02000000000000000000" pitchFamily="2" charset="0"/>
              </a:rPr>
              <a:t>Etape 8: </a:t>
            </a:r>
            <a:r>
              <a:rPr lang="fr-FR" sz="6000" dirty="0">
                <a:solidFill>
                  <a:srgbClr val="FFC000"/>
                </a:solidFill>
                <a:latin typeface="AR CARTER" panose="02000000000000000000" pitchFamily="2" charset="0"/>
              </a:rPr>
              <a:t>Isomérisation du 3-PG</a:t>
            </a:r>
            <a:endParaRPr lang="fr-FR" dirty="0">
              <a:solidFill>
                <a:srgbClr val="FFC000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6321" y="2255520"/>
            <a:ext cx="4226052" cy="367992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0000"/>
                </a:solidFill>
              </a:rPr>
              <a:t>Réversible</a:t>
            </a:r>
            <a:r>
              <a:rPr lang="fr-FR" dirty="0">
                <a:solidFill>
                  <a:schemeClr val="bg1"/>
                </a:solidFill>
              </a:rPr>
              <a:t> et très faiblement </a:t>
            </a:r>
            <a:r>
              <a:rPr lang="fr-FR" dirty="0" err="1">
                <a:solidFill>
                  <a:srgbClr val="FF0000"/>
                </a:solidFill>
              </a:rPr>
              <a:t>endergonique</a:t>
            </a:r>
            <a:endParaRPr lang="fr-FR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Produit une molécule plus </a:t>
            </a:r>
            <a:r>
              <a:rPr lang="fr-FR" dirty="0">
                <a:solidFill>
                  <a:srgbClr val="FF0000"/>
                </a:solidFill>
              </a:rPr>
              <a:t>énergétique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20</a:t>
            </a:fld>
            <a:endParaRPr lang="fr-FR"/>
          </a:p>
        </p:txBody>
      </p:sp>
      <p:pic>
        <p:nvPicPr>
          <p:cNvPr id="4" name="Image 3" descr="Capture d’écran 2014-08-10 à 23.43.0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450848"/>
            <a:ext cx="5943600" cy="287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60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9922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0" y="12229"/>
            <a:ext cx="12192000" cy="989947"/>
          </a:xfrm>
          <a:solidFill>
            <a:schemeClr val="bg1">
              <a:alpha val="43000"/>
            </a:schemeClr>
          </a:solidFill>
        </p:spPr>
        <p:txBody>
          <a:bodyPr/>
          <a:lstStyle/>
          <a:p>
            <a:r>
              <a:rPr lang="fr-FR" u="sng" dirty="0">
                <a:solidFill>
                  <a:srgbClr val="002060"/>
                </a:solidFill>
                <a:latin typeface="AR CARTER" panose="02000000000000000000" pitchFamily="2" charset="0"/>
              </a:rPr>
              <a:t>Etape 9: </a:t>
            </a:r>
            <a:r>
              <a:rPr lang="fr-FR" sz="6000" dirty="0">
                <a:solidFill>
                  <a:srgbClr val="002060"/>
                </a:solidFill>
                <a:latin typeface="AR CARTER" panose="02000000000000000000" pitchFamily="2" charset="0"/>
              </a:rPr>
              <a:t>Déshydrogénation du 2-PG</a:t>
            </a:r>
            <a:endParaRPr lang="fr-FR" dirty="0">
              <a:solidFill>
                <a:srgbClr val="002060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" y="1002176"/>
            <a:ext cx="3657600" cy="3795712"/>
          </a:xfrm>
          <a:solidFill>
            <a:schemeClr val="bg1">
              <a:alpha val="43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002060"/>
                </a:solidFill>
              </a:rPr>
              <a:t>Réaction </a:t>
            </a:r>
            <a:r>
              <a:rPr lang="fr-FR" dirty="0">
                <a:solidFill>
                  <a:srgbClr val="FF0066"/>
                </a:solidFill>
              </a:rPr>
              <a:t>réversible</a:t>
            </a:r>
            <a:r>
              <a:rPr lang="fr-FR" dirty="0">
                <a:solidFill>
                  <a:srgbClr val="002060"/>
                </a:solidFill>
              </a:rPr>
              <a:t> formant du PEP (molécule la plus énergétique vue cette année)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002060"/>
                </a:solidFill>
              </a:rPr>
              <a:t>Fort </a:t>
            </a:r>
            <a:r>
              <a:rPr lang="fr-FR" dirty="0">
                <a:solidFill>
                  <a:srgbClr val="FF0066"/>
                </a:solidFill>
              </a:rPr>
              <a:t>encombrement stérique </a:t>
            </a:r>
            <a:r>
              <a:rPr lang="fr-FR" dirty="0">
                <a:solidFill>
                  <a:srgbClr val="002060"/>
                </a:solidFill>
              </a:rPr>
              <a:t>(dû aux doubles liaisons)</a:t>
            </a:r>
          </a:p>
          <a:p>
            <a:pPr marL="0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21</a:t>
            </a:fld>
            <a:endParaRPr lang="fr-FR"/>
          </a:p>
        </p:txBody>
      </p:sp>
      <p:pic>
        <p:nvPicPr>
          <p:cNvPr id="4" name="Image 3" descr="Capture d’écran 2014-08-10 à 23.44.5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462272"/>
            <a:ext cx="7159844" cy="2577643"/>
          </a:xfrm>
          <a:prstGeom prst="rect">
            <a:avLst/>
          </a:prstGeom>
        </p:spPr>
      </p:pic>
      <p:pic>
        <p:nvPicPr>
          <p:cNvPr id="8" name="Picture 2" descr="15-animaux-droles-qui-vont-vous-faire-decrocher-un-sourire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873" y="1475232"/>
            <a:ext cx="4757928" cy="538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810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-97536" y="-364408"/>
            <a:ext cx="10603992" cy="2035595"/>
          </a:xfrm>
          <a:solidFill>
            <a:schemeClr val="bg1">
              <a:alpha val="63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fr-FR" u="sng" dirty="0">
                <a:latin typeface="AR CARTER" panose="02000000000000000000" pitchFamily="2" charset="0"/>
              </a:rPr>
              <a:t>Etape 10: </a:t>
            </a:r>
            <a:r>
              <a:rPr lang="fr-FR" sz="6000" dirty="0">
                <a:latin typeface="AR CARTER" panose="02000000000000000000" pitchFamily="2" charset="0"/>
              </a:rPr>
              <a:t>Transfert d’un groupement phosphate</a:t>
            </a:r>
            <a:endParaRPr lang="fr-FR" dirty="0"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915996" y="3882214"/>
            <a:ext cx="2607896" cy="3001108"/>
          </a:xfrm>
          <a:solidFill>
            <a:schemeClr val="bg1">
              <a:alpha val="9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tx1"/>
                </a:solidFill>
              </a:rPr>
              <a:t>Produit un ATP (</a:t>
            </a:r>
            <a:r>
              <a:rPr lang="fr-FR" dirty="0">
                <a:solidFill>
                  <a:srgbClr val="FF0000"/>
                </a:solidFill>
              </a:rPr>
              <a:t>X2</a:t>
            </a:r>
            <a:r>
              <a:rPr lang="fr-FR" dirty="0">
                <a:solidFill>
                  <a:schemeClr val="tx1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tx1"/>
                </a:solidFill>
              </a:rPr>
              <a:t>Établit un </a:t>
            </a:r>
            <a:r>
              <a:rPr lang="fr-FR" dirty="0">
                <a:solidFill>
                  <a:srgbClr val="FF0000"/>
                </a:solidFill>
              </a:rPr>
              <a:t>bilan </a:t>
            </a:r>
            <a:r>
              <a:rPr lang="fr-FR" dirty="0" err="1">
                <a:solidFill>
                  <a:srgbClr val="FF0000"/>
                </a:solidFill>
              </a:rPr>
              <a:t>exergonique</a:t>
            </a:r>
            <a:r>
              <a:rPr lang="fr-FR" dirty="0">
                <a:solidFill>
                  <a:schemeClr val="tx1"/>
                </a:solidFill>
              </a:rPr>
              <a:t> à la GL</a:t>
            </a:r>
          </a:p>
          <a:p>
            <a:pPr marL="45720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22</a:t>
            </a:fld>
            <a:endParaRPr lang="fr-FR"/>
          </a:p>
        </p:txBody>
      </p:sp>
      <p:pic>
        <p:nvPicPr>
          <p:cNvPr id="4" name="Image 3" descr="Capture d’écran 2014-08-10 à 23.48.1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3761" y="4551237"/>
            <a:ext cx="7907523" cy="2415614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423672" y="2414954"/>
            <a:ext cx="3614928" cy="1846659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sz="2400" dirty="0">
                <a:solidFill>
                  <a:srgbClr val="FF0000"/>
                </a:solidFill>
              </a:rPr>
              <a:t>Irréversible</a:t>
            </a:r>
            <a:r>
              <a:rPr lang="fr-FR" sz="2400" dirty="0"/>
              <a:t>, très </a:t>
            </a:r>
            <a:r>
              <a:rPr lang="fr-FR" sz="2400" dirty="0" err="1">
                <a:solidFill>
                  <a:srgbClr val="FF0000"/>
                </a:solidFill>
              </a:rPr>
              <a:t>exergonique</a:t>
            </a:r>
            <a:r>
              <a:rPr lang="fr-FR" sz="2400" dirty="0"/>
              <a:t> et soumise à </a:t>
            </a:r>
            <a:r>
              <a:rPr lang="fr-FR" sz="2400" dirty="0">
                <a:solidFill>
                  <a:srgbClr val="FF0000"/>
                </a:solidFill>
              </a:rPr>
              <a:t>régulation</a:t>
            </a:r>
            <a:r>
              <a:rPr lang="fr-FR" sz="2400" dirty="0"/>
              <a:t> (régule le flux sortant)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5571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build="p" animBg="1"/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467897">
            <a:off x="7981590" y="902655"/>
            <a:ext cx="3628920" cy="1842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FFFF29"/>
                </a:solidFill>
                <a:latin typeface="AR CHRISTY" panose="02000000000000000000" pitchFamily="2" charset="0"/>
              </a:rPr>
              <a:t>La glycolyse mise à nue</a:t>
            </a:r>
          </a:p>
        </p:txBody>
      </p:sp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-2367592" y="263095"/>
            <a:ext cx="8610600" cy="1293028"/>
          </a:xfrm>
        </p:spPr>
        <p:txBody>
          <a:bodyPr>
            <a:normAutofit fontScale="90000"/>
          </a:bodyPr>
          <a:lstStyle/>
          <a:p>
            <a:pPr algn="ctr"/>
            <a:r>
              <a:rPr lang="fr-FR" sz="10700" dirty="0" err="1">
                <a:solidFill>
                  <a:srgbClr val="0070C0"/>
                </a:solidFill>
                <a:latin typeface="AR CARTER" panose="02000000000000000000" pitchFamily="2" charset="0"/>
              </a:rPr>
              <a:t>BilaN</a:t>
            </a:r>
            <a:endParaRPr lang="fr-FR" sz="5400" dirty="0">
              <a:solidFill>
                <a:srgbClr val="0070C0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lang="fr-FR" dirty="0">
                <a:solidFill>
                  <a:schemeClr val="tx1"/>
                </a:solidFill>
              </a:rPr>
            </a:br>
            <a:endParaRPr lang="fr-FR" dirty="0">
              <a:solidFill>
                <a:schemeClr val="tx1"/>
              </a:solidFill>
            </a:endParaRPr>
          </a:p>
          <a:p>
            <a:pPr marL="457200" lvl="1" indent="0">
              <a:buNone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23</a:t>
            </a:fld>
            <a:endParaRPr lang="fr-FR"/>
          </a:p>
        </p:txBody>
      </p:sp>
      <p:pic>
        <p:nvPicPr>
          <p:cNvPr id="4" name="Image 3" descr="Capture d’écran 2014-08-10 à 23.53.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816" y="2632853"/>
            <a:ext cx="6194240" cy="435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15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58733" y="101894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solidFill>
                  <a:srgbClr val="FFC000"/>
                </a:solidFill>
                <a:latin typeface="AR CARTER" panose="02000000000000000000" pitchFamily="2" charset="0"/>
              </a:rPr>
              <a:t>!! A RETENIR !!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0" y="1394923"/>
            <a:ext cx="4291584" cy="5463078"/>
          </a:xfrm>
          <a:noFill/>
        </p:spPr>
        <p:txBody>
          <a:bodyPr>
            <a:normAutofit fontScale="92500" lnSpcReduction="10000"/>
          </a:bodyPr>
          <a:lstStyle/>
          <a:p>
            <a:r>
              <a:rPr lang="fr-FR" dirty="0">
                <a:solidFill>
                  <a:srgbClr val="FFFF00"/>
                </a:solidFill>
              </a:rPr>
              <a:t>Réactions </a:t>
            </a:r>
            <a:r>
              <a:rPr lang="fr-FR" dirty="0" err="1">
                <a:solidFill>
                  <a:srgbClr val="FFFF00"/>
                </a:solidFill>
              </a:rPr>
              <a:t>exergoniques</a:t>
            </a:r>
            <a:r>
              <a:rPr lang="fr-FR" dirty="0">
                <a:solidFill>
                  <a:srgbClr val="FFFF00"/>
                </a:solidFill>
              </a:rPr>
              <a:t> </a:t>
            </a:r>
          </a:p>
          <a:p>
            <a:pPr marL="0" indent="0">
              <a:buNone/>
            </a:pPr>
            <a:r>
              <a:rPr lang="fr-FR" sz="3600" b="1" dirty="0">
                <a:solidFill>
                  <a:schemeClr val="bg1"/>
                </a:solidFill>
              </a:rPr>
              <a:t>1 , 3 </a:t>
            </a:r>
            <a:r>
              <a:rPr lang="fr-FR" sz="3600" dirty="0">
                <a:solidFill>
                  <a:schemeClr val="bg1"/>
                </a:solidFill>
              </a:rPr>
              <a:t>, 7 , </a:t>
            </a:r>
            <a:r>
              <a:rPr lang="fr-FR" sz="3600" b="1" dirty="0">
                <a:solidFill>
                  <a:schemeClr val="bg1"/>
                </a:solidFill>
              </a:rPr>
              <a:t>10</a:t>
            </a:r>
            <a:endParaRPr lang="fr-FR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fr-FR" dirty="0"/>
          </a:p>
          <a:p>
            <a:r>
              <a:rPr lang="fr-FR" dirty="0">
                <a:solidFill>
                  <a:srgbClr val="FF0000"/>
                </a:solidFill>
              </a:rPr>
              <a:t>Etapes irréversibles </a:t>
            </a:r>
            <a:endParaRPr lang="fr-FR" dirty="0"/>
          </a:p>
          <a:p>
            <a:pPr marL="0" indent="0">
              <a:buNone/>
            </a:pPr>
            <a:r>
              <a:rPr lang="fr-FR" sz="3500" b="1" dirty="0">
                <a:solidFill>
                  <a:schemeClr val="bg1"/>
                </a:solidFill>
              </a:rPr>
              <a:t>1 , 3 , 10</a:t>
            </a:r>
            <a:endParaRPr lang="fr-FR" sz="4400" b="1" dirty="0">
              <a:solidFill>
                <a:schemeClr val="bg1"/>
              </a:solidFill>
            </a:endParaRPr>
          </a:p>
          <a:p>
            <a:endParaRPr lang="fr-FR" dirty="0"/>
          </a:p>
          <a:p>
            <a:r>
              <a:rPr lang="fr-FR" dirty="0">
                <a:solidFill>
                  <a:srgbClr val="00B0F0"/>
                </a:solidFill>
              </a:rPr>
              <a:t>Mg2+ </a:t>
            </a: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fr-FR" sz="3200" b="1" dirty="0">
                <a:solidFill>
                  <a:schemeClr val="bg1"/>
                </a:solidFill>
              </a:rPr>
              <a:t>1 , 3 , </a:t>
            </a:r>
            <a:r>
              <a:rPr lang="fr-FR" sz="3200" dirty="0">
                <a:solidFill>
                  <a:schemeClr val="bg1"/>
                </a:solidFill>
              </a:rPr>
              <a:t>7 , 8 , 9 </a:t>
            </a:r>
            <a:r>
              <a:rPr lang="fr-FR" sz="3200" b="1" dirty="0">
                <a:solidFill>
                  <a:schemeClr val="bg1"/>
                </a:solidFill>
              </a:rPr>
              <a:t>, 10</a:t>
            </a:r>
            <a:endParaRPr lang="fr-FR" b="1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rgbClr val="FF0066"/>
                </a:solidFill>
              </a:rPr>
              <a:t>ATP consommé </a:t>
            </a: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fr-FR" sz="3500" b="1" dirty="0">
                <a:solidFill>
                  <a:schemeClr val="bg1"/>
                </a:solidFill>
              </a:rPr>
              <a:t>1 , 3</a:t>
            </a:r>
          </a:p>
          <a:p>
            <a:endParaRPr lang="fr-FR" dirty="0"/>
          </a:p>
          <a:p>
            <a:r>
              <a:rPr lang="fr-FR" dirty="0">
                <a:solidFill>
                  <a:srgbClr val="92D050"/>
                </a:solidFill>
              </a:rPr>
              <a:t>ATP produit </a:t>
            </a: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fr-FR" sz="3500" dirty="0">
                <a:solidFill>
                  <a:schemeClr val="bg1"/>
                </a:solidFill>
              </a:rPr>
              <a:t>7 , </a:t>
            </a:r>
            <a:r>
              <a:rPr lang="fr-FR" sz="3500" b="1" dirty="0">
                <a:solidFill>
                  <a:schemeClr val="bg1"/>
                </a:solidFill>
              </a:rPr>
              <a:t>10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429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1343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solidFill>
                  <a:srgbClr val="FFC000"/>
                </a:solidFill>
                <a:latin typeface="AR CARTER" panose="02000000000000000000" pitchFamily="2" charset="0"/>
              </a:rPr>
              <a:t>QCM 2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754624" y="1194816"/>
            <a:ext cx="6208776" cy="5201603"/>
          </a:xfrm>
          <a:solidFill>
            <a:schemeClr val="bg1">
              <a:alpha val="43000"/>
            </a:schemeClr>
          </a:solidFill>
        </p:spPr>
        <p:txBody>
          <a:bodyPr>
            <a:normAutofit/>
          </a:bodyPr>
          <a:lstStyle/>
          <a:p>
            <a:r>
              <a:rPr lang="fr-FR" dirty="0">
                <a:solidFill>
                  <a:srgbClr val="7030A0"/>
                </a:solidFill>
              </a:rPr>
              <a:t>A/ L’étape 10 est réversible</a:t>
            </a:r>
          </a:p>
          <a:p>
            <a:endParaRPr lang="fr-FR" dirty="0">
              <a:solidFill>
                <a:srgbClr val="7030A0"/>
              </a:solidFill>
            </a:endParaRPr>
          </a:p>
          <a:p>
            <a:r>
              <a:rPr lang="fr-FR" dirty="0">
                <a:solidFill>
                  <a:srgbClr val="7030A0"/>
                </a:solidFill>
              </a:rPr>
              <a:t>B/ La </a:t>
            </a:r>
            <a:r>
              <a:rPr lang="fr-FR" dirty="0" err="1">
                <a:solidFill>
                  <a:srgbClr val="7030A0"/>
                </a:solidFill>
              </a:rPr>
              <a:t>phophorylation</a:t>
            </a:r>
            <a:r>
              <a:rPr lang="fr-FR" dirty="0">
                <a:solidFill>
                  <a:srgbClr val="7030A0"/>
                </a:solidFill>
              </a:rPr>
              <a:t> du G3 P en 1,3-bisphophogycérate est permise par  un ATP </a:t>
            </a:r>
          </a:p>
          <a:p>
            <a:endParaRPr lang="fr-FR" dirty="0">
              <a:solidFill>
                <a:srgbClr val="7030A0"/>
              </a:solidFill>
            </a:endParaRPr>
          </a:p>
          <a:p>
            <a:r>
              <a:rPr lang="fr-FR" dirty="0">
                <a:solidFill>
                  <a:srgbClr val="7030A0"/>
                </a:solidFill>
              </a:rPr>
              <a:t>C/ Il y a trois réactions soumises à régulation</a:t>
            </a:r>
          </a:p>
          <a:p>
            <a:endParaRPr lang="fr-FR" dirty="0">
              <a:solidFill>
                <a:srgbClr val="7030A0"/>
              </a:solidFill>
            </a:endParaRPr>
          </a:p>
          <a:p>
            <a:r>
              <a:rPr lang="fr-FR" dirty="0">
                <a:solidFill>
                  <a:srgbClr val="7030A0"/>
                </a:solidFill>
              </a:rPr>
              <a:t>D/ Le Mg 2+ est un coenzyme souvent présent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05880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3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ctrTitle"/>
          </p:nvPr>
        </p:nvSpPr>
        <p:spPr>
          <a:xfrm>
            <a:off x="0" y="5084699"/>
            <a:ext cx="8412480" cy="1271651"/>
          </a:xfrm>
          <a:solidFill>
            <a:schemeClr val="bg2">
              <a:lumMod val="90000"/>
              <a:alpha val="43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fr-FR" sz="7200" dirty="0">
                <a:solidFill>
                  <a:srgbClr val="002060"/>
                </a:solidFill>
                <a:latin typeface="AR CARTER" panose="02000000000000000000" pitchFamily="2" charset="0"/>
              </a:rPr>
              <a:t>Devenir des Produits Formés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26</a:t>
            </a:fld>
            <a:endParaRPr lang="fr-FR"/>
          </a:p>
        </p:txBody>
      </p:sp>
      <p:sp>
        <p:nvSpPr>
          <p:cNvPr id="2" name="Explosion 2 1"/>
          <p:cNvSpPr/>
          <p:nvPr/>
        </p:nvSpPr>
        <p:spPr>
          <a:xfrm>
            <a:off x="9351543" y="2030338"/>
            <a:ext cx="3048000" cy="3377184"/>
          </a:xfrm>
          <a:prstGeom prst="irregularSeal2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  <a:latin typeface="AR CHRISTY" panose="02000000000000000000" pitchFamily="2" charset="0"/>
              </a:rPr>
              <a:t>Je prends la relève mon pote</a:t>
            </a:r>
          </a:p>
        </p:txBody>
      </p:sp>
      <p:pic>
        <p:nvPicPr>
          <p:cNvPr id="7" name="Picture 2" descr="15-animaux-droles-qui-vont-vous-faire-decrocher-un-sourire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6083">
            <a:off x="481234" y="820609"/>
            <a:ext cx="4719731" cy="3543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xplosion 2 2"/>
          <p:cNvSpPr/>
          <p:nvPr/>
        </p:nvSpPr>
        <p:spPr>
          <a:xfrm>
            <a:off x="2735362" y="650836"/>
            <a:ext cx="2941755" cy="1706880"/>
          </a:xfrm>
          <a:prstGeom prst="irregularSeal2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1"/>
                </a:solidFill>
                <a:latin typeface="AR CHRISTY" panose="02000000000000000000" pitchFamily="2" charset="0"/>
              </a:rPr>
              <a:t>Génial</a:t>
            </a:r>
            <a:endParaRPr lang="fr-FR" dirty="0">
              <a:solidFill>
                <a:schemeClr val="tx1"/>
              </a:solidFill>
              <a:latin typeface="AR CHRIST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95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-2141284" y="-1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solidFill>
                  <a:srgbClr val="C00000"/>
                </a:solidFill>
                <a:latin typeface="AR CARTER" panose="02000000000000000000" pitchFamily="2" charset="0"/>
              </a:rPr>
              <a:t>I) ATP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261550" y="0"/>
            <a:ext cx="5930450" cy="6858000"/>
          </a:xfrm>
          <a:solidFill>
            <a:schemeClr val="accent1">
              <a:lumMod val="40000"/>
              <a:lumOff val="60000"/>
              <a:alpha val="43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Bilan énergétique direct glycolyse : </a:t>
            </a:r>
            <a:r>
              <a:rPr lang="fr-FR" b="1" dirty="0">
                <a:solidFill>
                  <a:srgbClr val="FF0000"/>
                </a:solidFill>
              </a:rPr>
              <a:t>2 ATP</a:t>
            </a:r>
          </a:p>
          <a:p>
            <a:pPr marL="0" indent="0">
              <a:buNone/>
            </a:pPr>
            <a:endParaRPr lang="fr-FR" b="1" dirty="0"/>
          </a:p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Formé par voies cataboliques, indispensables </a:t>
            </a:r>
          </a:p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aux voies anaboliques : utilisé pour le </a:t>
            </a:r>
          </a:p>
          <a:p>
            <a:pPr marL="0" indent="0">
              <a:buNone/>
            </a:pPr>
            <a:r>
              <a:rPr lang="fr-FR" dirty="0">
                <a:solidFill>
                  <a:srgbClr val="FF0000"/>
                </a:solidFill>
              </a:rPr>
              <a:t>couplage réactionnel </a:t>
            </a:r>
            <a:r>
              <a:rPr lang="fr-FR" dirty="0">
                <a:solidFill>
                  <a:schemeClr val="bg1"/>
                </a:solidFill>
              </a:rPr>
              <a:t>dans les réactions </a:t>
            </a:r>
          </a:p>
          <a:p>
            <a:pPr marL="0" indent="0">
              <a:buNone/>
            </a:pPr>
            <a:r>
              <a:rPr lang="fr-FR" dirty="0" err="1">
                <a:solidFill>
                  <a:schemeClr val="bg1"/>
                </a:solidFill>
              </a:rPr>
              <a:t>endergoniques</a:t>
            </a:r>
            <a:endParaRPr lang="fr-FR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fr-FR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Intègre le </a:t>
            </a:r>
            <a:r>
              <a:rPr lang="fr-FR" dirty="0">
                <a:solidFill>
                  <a:srgbClr val="FF0000"/>
                </a:solidFill>
              </a:rPr>
              <a:t>Pool cellulaire </a:t>
            </a:r>
            <a:r>
              <a:rPr lang="fr-FR" dirty="0">
                <a:solidFill>
                  <a:schemeClr val="bg1"/>
                </a:solidFill>
              </a:rPr>
              <a:t>-&gt; participe au fonctionnement cellulaire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Source d’énergie favorisant les réactions </a:t>
            </a:r>
            <a:r>
              <a:rPr lang="fr-FR" dirty="0" err="1">
                <a:solidFill>
                  <a:srgbClr val="FF0000"/>
                </a:solidFill>
              </a:rPr>
              <a:t>endergoniques</a:t>
            </a:r>
            <a:endParaRPr lang="fr-FR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fr-FR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27</a:t>
            </a:fld>
            <a:endParaRPr lang="fr-FR" dirty="0"/>
          </a:p>
        </p:txBody>
      </p:sp>
      <p:pic>
        <p:nvPicPr>
          <p:cNvPr id="5122" name="Picture 2" descr="http://www.uic.edu/classes/bios/bios100/lectf03am/ATP02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37" y="3547873"/>
            <a:ext cx="6266187" cy="331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624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-2740387" y="0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latin typeface="AR CARTER" panose="02000000000000000000" pitchFamily="2" charset="0"/>
              </a:rPr>
              <a:t>II) NAD+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574301" y="0"/>
            <a:ext cx="5782056" cy="6858000"/>
          </a:xfrm>
          <a:solidFill>
            <a:schemeClr val="bg2">
              <a:lumMod val="90000"/>
              <a:alpha val="43000"/>
            </a:schemeClr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dirty="0"/>
              <a:t>Coenzyme: molécule impliquée dans catalyse, permet transport d’H+ et e-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dirty="0"/>
              <a:t>Présent en </a:t>
            </a:r>
            <a:r>
              <a:rPr lang="fr-FR" dirty="0">
                <a:solidFill>
                  <a:srgbClr val="FF0000"/>
                </a:solidFill>
              </a:rPr>
              <a:t>quantité limitante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/>
              <a:t>Indispensable à l’étape 6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dirty="0"/>
              <a:t>Doit être </a:t>
            </a:r>
            <a:r>
              <a:rPr lang="fr-FR" dirty="0" err="1">
                <a:solidFill>
                  <a:srgbClr val="FF0000"/>
                </a:solidFill>
              </a:rPr>
              <a:t>réoxydé</a:t>
            </a:r>
            <a:endParaRPr lang="fr-FR" dirty="0">
              <a:solidFill>
                <a:srgbClr val="FF0000"/>
              </a:solidFill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fr-FR" dirty="0"/>
              <a:t>En condition aérobie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dirty="0"/>
              <a:t>En condition anaérobie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28</a:t>
            </a:fld>
            <a:endParaRPr lang="fr-FR"/>
          </a:p>
        </p:txBody>
      </p:sp>
      <p:pic>
        <p:nvPicPr>
          <p:cNvPr id="4" name="Imag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321" y="4486656"/>
            <a:ext cx="6683622" cy="2664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4531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456944" y="0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latin typeface="AR CARTER" panose="02000000000000000000" pitchFamily="2" charset="0"/>
              </a:rPr>
              <a:t>1) </a:t>
            </a:r>
            <a:r>
              <a:rPr lang="fr-FR" sz="6000" u="sng" dirty="0">
                <a:latin typeface="AR CARTER" panose="02000000000000000000" pitchFamily="2" charset="0"/>
              </a:rPr>
              <a:t>Condition anaérobie </a:t>
            </a:r>
            <a:endParaRPr lang="fr-FR" sz="6000" dirty="0">
              <a:latin typeface="AR CARTER" panose="020000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945" y="1573495"/>
            <a:ext cx="7386109" cy="45023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3260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456944" y="0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latin typeface="AR CARTER" panose="02000000000000000000" pitchFamily="2" charset="0"/>
              </a:rPr>
              <a:t>1) </a:t>
            </a:r>
            <a:r>
              <a:rPr lang="fr-FR" sz="6000" u="sng" dirty="0">
                <a:latin typeface="AR CARTER" panose="02000000000000000000" pitchFamily="2" charset="0"/>
              </a:rPr>
              <a:t>Condition anaérobie </a:t>
            </a:r>
            <a:endParaRPr lang="fr-FR" sz="6000" dirty="0">
              <a:latin typeface="AR CARTER" panose="02000000000000000000" pitchFamily="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30</a:t>
            </a:fld>
            <a:endParaRPr lang="fr-FR"/>
          </a:p>
        </p:txBody>
      </p:sp>
      <p:pic>
        <p:nvPicPr>
          <p:cNvPr id="6" name="Imag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50401"/>
            <a:ext cx="6491901" cy="23075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Espace réservé du contenu 2"/>
          <p:cNvSpPr txBox="1">
            <a:spLocks/>
          </p:cNvSpPr>
          <p:nvPr/>
        </p:nvSpPr>
        <p:spPr>
          <a:xfrm>
            <a:off x="8153400" y="1293028"/>
            <a:ext cx="4226436" cy="4187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endParaRPr lang="fr-FR" u="sng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b="1" u="sng" dirty="0"/>
              <a:t>Avantage:</a:t>
            </a:r>
            <a:r>
              <a:rPr lang="fr-FR" b="1" dirty="0"/>
              <a:t>  </a:t>
            </a:r>
            <a:r>
              <a:rPr lang="fr-FR" dirty="0">
                <a:solidFill>
                  <a:schemeClr val="bg1"/>
                </a:solidFill>
              </a:rPr>
              <a:t>rapidité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b="1" u="sng" dirty="0"/>
              <a:t>Inconvénient:</a:t>
            </a:r>
            <a:r>
              <a:rPr lang="fr-FR" b="1" dirty="0"/>
              <a:t> NADH pas ré oxydé</a:t>
            </a:r>
            <a:r>
              <a:rPr lang="fr-FR" dirty="0"/>
              <a:t> dans la </a:t>
            </a:r>
            <a:r>
              <a:rPr lang="fr-FR" b="1" dirty="0"/>
              <a:t>CRM</a:t>
            </a:r>
            <a:r>
              <a:rPr lang="fr-FR" dirty="0"/>
              <a:t> -&gt; </a:t>
            </a:r>
            <a:r>
              <a:rPr lang="fr-FR" dirty="0">
                <a:solidFill>
                  <a:schemeClr val="bg1"/>
                </a:solidFill>
              </a:rPr>
              <a:t>pas</a:t>
            </a:r>
            <a:r>
              <a:rPr lang="fr-FR" dirty="0"/>
              <a:t> de production </a:t>
            </a:r>
            <a:r>
              <a:rPr lang="fr-FR" dirty="0">
                <a:solidFill>
                  <a:schemeClr val="bg1"/>
                </a:solidFill>
              </a:rPr>
              <a:t>d’</a:t>
            </a:r>
            <a:r>
              <a:rPr lang="fr-FR" b="1" dirty="0">
                <a:solidFill>
                  <a:schemeClr val="bg1"/>
                </a:solidFill>
              </a:rPr>
              <a:t>ATP</a:t>
            </a:r>
          </a:p>
          <a:p>
            <a:pPr>
              <a:buFont typeface="Wingdings" panose="05000000000000000000" pitchFamily="2" charset="2"/>
              <a:buChar char="v"/>
            </a:pPr>
            <a:endParaRPr lang="fr-FR" b="1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dirty="0"/>
              <a:t>Utilise la </a:t>
            </a:r>
            <a:r>
              <a:rPr lang="fr-FR" b="1" dirty="0">
                <a:solidFill>
                  <a:schemeClr val="bg1"/>
                </a:solidFill>
              </a:rPr>
              <a:t>fermentation </a:t>
            </a:r>
            <a:r>
              <a:rPr lang="fr-FR" b="1" u="sng" dirty="0">
                <a:solidFill>
                  <a:schemeClr val="bg1"/>
                </a:solidFill>
              </a:rPr>
              <a:t>lactique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endParaRPr lang="fr-FR" u="sng" dirty="0"/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  <p:pic>
        <p:nvPicPr>
          <p:cNvPr id="9" name="Picture 2" descr="Afficher l'image d'origi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9963">
            <a:off x="4023058" y="1987357"/>
            <a:ext cx="5706865" cy="367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à coins arrondis 9"/>
          <p:cNvSpPr/>
          <p:nvPr/>
        </p:nvSpPr>
        <p:spPr>
          <a:xfrm flipH="1">
            <a:off x="4038600" y="1293028"/>
            <a:ext cx="2084630" cy="1996991"/>
          </a:xfrm>
          <a:prstGeom prst="wedgeRoundRectCallout">
            <a:avLst/>
          </a:prstGeom>
          <a:solidFill>
            <a:schemeClr val="accent1">
              <a:alpha val="9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latin typeface="AR CHRISTY" panose="02000000000000000000" pitchFamily="2" charset="0"/>
              </a:rPr>
              <a:t>Il a vu sa tête lui</a:t>
            </a:r>
          </a:p>
        </p:txBody>
      </p:sp>
    </p:spTree>
    <p:extLst>
      <p:ext uri="{BB962C8B-B14F-4D97-AF65-F5344CB8AC3E}">
        <p14:creationId xmlns:p14="http://schemas.microsoft.com/office/powerpoint/2010/main" val="160382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790700" y="529430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solidFill>
                  <a:schemeClr val="bg1"/>
                </a:solidFill>
                <a:latin typeface="AR CARTER" panose="02000000000000000000" pitchFamily="2" charset="0"/>
              </a:rPr>
              <a:t>2) </a:t>
            </a:r>
            <a:r>
              <a:rPr lang="fr-FR" sz="6000" u="sng" dirty="0">
                <a:solidFill>
                  <a:schemeClr val="bg1"/>
                </a:solidFill>
                <a:latin typeface="AR CARTER" panose="02000000000000000000" pitchFamily="2" charset="0"/>
              </a:rPr>
              <a:t>Conditions aérobie</a:t>
            </a:r>
            <a:endParaRPr lang="fr-FR" sz="6000" dirty="0">
              <a:solidFill>
                <a:schemeClr val="bg1"/>
              </a:solidFill>
              <a:latin typeface="AR CARTER" panose="02000000000000000000" pitchFamily="2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108" y="1822458"/>
            <a:ext cx="7738819" cy="381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31</a:t>
            </a:fld>
            <a:endParaRPr lang="fr-FR"/>
          </a:p>
        </p:txBody>
      </p:sp>
      <p:sp>
        <p:nvSpPr>
          <p:cNvPr id="2" name="Rectangle à coins arrondis 1"/>
          <p:cNvSpPr/>
          <p:nvPr/>
        </p:nvSpPr>
        <p:spPr>
          <a:xfrm>
            <a:off x="6169152" y="1939588"/>
            <a:ext cx="1377696" cy="1084028"/>
          </a:xfrm>
          <a:prstGeom prst="wedgeRoundRectCallou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  <a:latin typeface="AR CHRISTY" panose="02000000000000000000" pitchFamily="2" charset="0"/>
              </a:rPr>
              <a:t>Vous allez apprendre vos cours </a:t>
            </a:r>
          </a:p>
        </p:txBody>
      </p:sp>
    </p:spTree>
    <p:extLst>
      <p:ext uri="{BB962C8B-B14F-4D97-AF65-F5344CB8AC3E}">
        <p14:creationId xmlns:p14="http://schemas.microsoft.com/office/powerpoint/2010/main" val="415472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992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790700" y="529430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solidFill>
                  <a:schemeClr val="bg1"/>
                </a:solidFill>
                <a:latin typeface="AR CARTER" panose="02000000000000000000" pitchFamily="2" charset="0"/>
              </a:rPr>
              <a:t>2) </a:t>
            </a:r>
            <a:r>
              <a:rPr lang="fr-FR" sz="6000" u="sng" dirty="0">
                <a:solidFill>
                  <a:schemeClr val="bg1"/>
                </a:solidFill>
                <a:latin typeface="AR CARTER" panose="02000000000000000000" pitchFamily="2" charset="0"/>
              </a:rPr>
              <a:t>Conditions aérobie</a:t>
            </a:r>
            <a:endParaRPr lang="fr-FR" sz="6000" dirty="0">
              <a:solidFill>
                <a:schemeClr val="bg1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32</a:t>
            </a:fld>
            <a:endParaRPr lang="fr-FR"/>
          </a:p>
        </p:txBody>
      </p:sp>
      <p:pic>
        <p:nvPicPr>
          <p:cNvPr id="8" name="Picture 2" descr="http://bio.m2osw.com/gcartable/mito4ima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946" y="1822458"/>
            <a:ext cx="4076849" cy="3261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8153400" y="1822458"/>
            <a:ext cx="3819144" cy="452431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fr-FR" sz="2400" dirty="0"/>
              <a:t>Le </a:t>
            </a:r>
            <a:r>
              <a:rPr lang="fr-FR" sz="2400" b="1" dirty="0"/>
              <a:t>NADH</a:t>
            </a:r>
            <a:r>
              <a:rPr lang="fr-FR" sz="2400" dirty="0"/>
              <a:t> produit </a:t>
            </a:r>
            <a:r>
              <a:rPr lang="fr-FR" sz="2400" dirty="0">
                <a:sym typeface="Wingdings"/>
              </a:rPr>
              <a:t> </a:t>
            </a:r>
            <a:r>
              <a:rPr lang="fr-FR" sz="2400" dirty="0" err="1">
                <a:solidFill>
                  <a:srgbClr val="FF0000"/>
                </a:solidFill>
              </a:rPr>
              <a:t>réoxydé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au sein de la </a:t>
            </a:r>
            <a:r>
              <a:rPr lang="fr-FR" sz="2400" dirty="0">
                <a:solidFill>
                  <a:srgbClr val="FF0000"/>
                </a:solidFill>
              </a:rPr>
              <a:t>mitochondrie</a:t>
            </a:r>
            <a:r>
              <a:rPr lang="fr-FR" sz="2400" dirty="0"/>
              <a:t> via la </a:t>
            </a:r>
            <a:r>
              <a:rPr lang="fr-FR" sz="2400" b="1" dirty="0"/>
              <a:t>CRM</a:t>
            </a:r>
            <a:r>
              <a:rPr lang="fr-FR" sz="2400" dirty="0"/>
              <a:t> </a:t>
            </a:r>
            <a:r>
              <a:rPr lang="fr-FR" sz="2400" dirty="0">
                <a:sym typeface="Wingdings"/>
              </a:rPr>
              <a:t> </a:t>
            </a:r>
            <a:r>
              <a:rPr lang="fr-FR" sz="2400" dirty="0"/>
              <a:t>accepteur final : </a:t>
            </a:r>
            <a:r>
              <a:rPr lang="fr-FR" sz="2400" b="1" dirty="0"/>
              <a:t>O2</a:t>
            </a:r>
          </a:p>
          <a:p>
            <a:pPr lvl="0">
              <a:buFont typeface="Wingdings" panose="05000000000000000000" pitchFamily="2" charset="2"/>
              <a:buChar char="v"/>
            </a:pPr>
            <a:endParaRPr lang="fr-FR" sz="2400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fr-FR" sz="2400" dirty="0"/>
              <a:t>Production de </a:t>
            </a:r>
            <a:r>
              <a:rPr lang="fr-FR" sz="2400" dirty="0">
                <a:solidFill>
                  <a:srgbClr val="FF0000"/>
                </a:solidFill>
              </a:rPr>
              <a:t>3 à 2 ATP </a:t>
            </a:r>
            <a:r>
              <a:rPr lang="fr-FR" sz="2400" dirty="0"/>
              <a:t>par cofacteur ré oxydé</a:t>
            </a:r>
          </a:p>
          <a:p>
            <a:pPr lvl="0">
              <a:buFont typeface="Wingdings" panose="05000000000000000000" pitchFamily="2" charset="2"/>
              <a:buChar char="v"/>
            </a:pPr>
            <a:endParaRPr lang="fr-FR" sz="2400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fr-FR" sz="2400" dirty="0"/>
              <a:t>Membrane interne mitochondriale = imperméable au NADH </a:t>
            </a:r>
            <a:r>
              <a:rPr lang="fr-FR" sz="2400" dirty="0">
                <a:sym typeface="Wingdings"/>
              </a:rPr>
              <a:t> </a:t>
            </a:r>
            <a:r>
              <a:rPr lang="fr-FR" sz="2400" dirty="0">
                <a:solidFill>
                  <a:srgbClr val="FF0000"/>
                </a:solidFill>
              </a:rPr>
              <a:t>système de navettes</a:t>
            </a:r>
            <a:r>
              <a:rPr lang="fr-FR" sz="2400" b="1" dirty="0"/>
              <a:t> </a:t>
            </a:r>
            <a:endParaRPr lang="fr-FR" sz="2400" dirty="0"/>
          </a:p>
        </p:txBody>
      </p:sp>
      <p:pic>
        <p:nvPicPr>
          <p:cNvPr id="10" name="Picture 2" descr="Afficher l'image d'origin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6" t="3724" r="1972" b="5741"/>
          <a:stretch/>
        </p:blipFill>
        <p:spPr bwMode="auto">
          <a:xfrm rot="21278309">
            <a:off x="368402" y="1753445"/>
            <a:ext cx="6392449" cy="4063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9" name="Rectangle à coins arrondis 8"/>
          <p:cNvSpPr/>
          <p:nvPr/>
        </p:nvSpPr>
        <p:spPr>
          <a:xfrm rot="21266361">
            <a:off x="755904" y="4962016"/>
            <a:ext cx="2267712" cy="926719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R CHRISTY" panose="02000000000000000000" pitchFamily="2" charset="0"/>
              </a:rPr>
              <a:t>Il nous fait chier aujourd’hui</a:t>
            </a:r>
          </a:p>
        </p:txBody>
      </p:sp>
      <p:pic>
        <p:nvPicPr>
          <p:cNvPr id="12" name="Picture 2" descr="Afficher l'image d'origin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09"/>
          <a:stretch/>
        </p:blipFill>
        <p:spPr bwMode="auto">
          <a:xfrm rot="838687">
            <a:off x="6257377" y="2539528"/>
            <a:ext cx="4986713" cy="3527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à coins arrondis 10"/>
          <p:cNvSpPr/>
          <p:nvPr/>
        </p:nvSpPr>
        <p:spPr>
          <a:xfrm rot="993250">
            <a:off x="6029909" y="4996779"/>
            <a:ext cx="1694807" cy="61489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chemeClr val="tx1"/>
                </a:solidFill>
                <a:latin typeface="AR CHRISTY" panose="02000000000000000000" pitchFamily="2" charset="0"/>
              </a:rPr>
              <a:t>Mais non…</a:t>
            </a:r>
          </a:p>
        </p:txBody>
      </p:sp>
      <p:sp>
        <p:nvSpPr>
          <p:cNvPr id="13" name="Cœur 12"/>
          <p:cNvSpPr/>
          <p:nvPr/>
        </p:nvSpPr>
        <p:spPr>
          <a:xfrm>
            <a:off x="8867403" y="182880"/>
            <a:ext cx="3444004" cy="3660619"/>
          </a:xfrm>
          <a:prstGeom prst="hear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659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-714820" y="236062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solidFill>
                  <a:srgbClr val="FFC000"/>
                </a:solidFill>
                <a:latin typeface="AR CARTER" panose="02000000000000000000" pitchFamily="2" charset="0"/>
              </a:rPr>
              <a:t>Navette </a:t>
            </a:r>
            <a:r>
              <a:rPr lang="fr-FR" sz="6000" dirty="0" err="1">
                <a:solidFill>
                  <a:srgbClr val="FFC000"/>
                </a:solidFill>
                <a:latin typeface="AR CARTER" panose="02000000000000000000" pitchFamily="2" charset="0"/>
              </a:rPr>
              <a:t>glycéro-phosphate</a:t>
            </a:r>
            <a:endParaRPr lang="fr-FR" sz="6000" dirty="0">
              <a:solidFill>
                <a:srgbClr val="FFC000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31228" y="2354142"/>
            <a:ext cx="8915400" cy="400220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Ø"/>
            </a:pPr>
            <a:r>
              <a:rPr lang="fr-FR" dirty="0">
                <a:solidFill>
                  <a:schemeClr val="accent4"/>
                </a:solidFill>
              </a:rPr>
              <a:t>Cerveau + muscles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>
                <a:solidFill>
                  <a:schemeClr val="accent4"/>
                </a:solidFill>
              </a:rPr>
              <a:t>1 FAD à partir du </a:t>
            </a:r>
            <a:r>
              <a:rPr lang="fr-FR" dirty="0">
                <a:solidFill>
                  <a:schemeClr val="bg1"/>
                </a:solidFill>
              </a:rPr>
              <a:t>NADH</a:t>
            </a:r>
            <a:r>
              <a:rPr lang="fr-FR" dirty="0">
                <a:solidFill>
                  <a:schemeClr val="bg1"/>
                </a:solidFill>
                <a:sym typeface="Wingdings"/>
              </a:rPr>
              <a:t>  2 ATP</a:t>
            </a:r>
            <a:r>
              <a:rPr lang="fr-FR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33</a:t>
            </a:fld>
            <a:endParaRPr lang="fr-FR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40" y="1913058"/>
            <a:ext cx="6234988" cy="3192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Afficher l'image d'orig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075" y="882576"/>
            <a:ext cx="4352925" cy="573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xplosion 2 1"/>
          <p:cNvSpPr/>
          <p:nvPr/>
        </p:nvSpPr>
        <p:spPr>
          <a:xfrm>
            <a:off x="4803648" y="-92941"/>
            <a:ext cx="3349752" cy="282615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AR CHRISTY" panose="02000000000000000000" pitchFamily="2" charset="0"/>
              </a:rPr>
              <a:t>CALIN GENERAL</a:t>
            </a:r>
          </a:p>
        </p:txBody>
      </p:sp>
    </p:spTree>
    <p:extLst>
      <p:ext uri="{BB962C8B-B14F-4D97-AF65-F5344CB8AC3E}">
        <p14:creationId xmlns:p14="http://schemas.microsoft.com/office/powerpoint/2010/main" val="1128279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/>
      <p:bldP spid="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7235952" y="0"/>
            <a:ext cx="4736592" cy="1720575"/>
          </a:xfrm>
        </p:spPr>
        <p:txBody>
          <a:bodyPr>
            <a:normAutofit fontScale="90000"/>
          </a:bodyPr>
          <a:lstStyle/>
          <a:p>
            <a:pPr algn="ctr"/>
            <a:r>
              <a:rPr lang="fr-FR" sz="6000" dirty="0">
                <a:solidFill>
                  <a:schemeClr val="accent5">
                    <a:lumMod val="50000"/>
                  </a:schemeClr>
                </a:solidFill>
                <a:latin typeface="AR CARTER" panose="02000000000000000000" pitchFamily="2" charset="0"/>
              </a:rPr>
              <a:t>Navette </a:t>
            </a:r>
            <a:r>
              <a:rPr lang="fr-FR" sz="6000" dirty="0" err="1">
                <a:solidFill>
                  <a:schemeClr val="accent5">
                    <a:lumMod val="50000"/>
                  </a:schemeClr>
                </a:solidFill>
                <a:latin typeface="AR CARTER" panose="02000000000000000000" pitchFamily="2" charset="0"/>
              </a:rPr>
              <a:t>Malate</a:t>
            </a:r>
            <a:r>
              <a:rPr lang="fr-FR" sz="6000" dirty="0">
                <a:solidFill>
                  <a:schemeClr val="accent5">
                    <a:lumMod val="50000"/>
                  </a:schemeClr>
                </a:solidFill>
                <a:latin typeface="AR CARTER" panose="02000000000000000000" pitchFamily="2" charset="0"/>
              </a:rPr>
              <a:t>/Aspartate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610600" y="1720575"/>
            <a:ext cx="2759493" cy="2063261"/>
          </a:xfrm>
          <a:solidFill>
            <a:schemeClr val="accent1">
              <a:alpha val="43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Ø"/>
            </a:pPr>
            <a:r>
              <a:rPr lang="fr-FR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Foie + cœur + reins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Production </a:t>
            </a:r>
            <a:r>
              <a:rPr lang="fr-FR" dirty="0">
                <a:solidFill>
                  <a:schemeClr val="accent1">
                    <a:lumMod val="20000"/>
                    <a:lumOff val="80000"/>
                  </a:schemeClr>
                </a:solidFill>
                <a:sym typeface="Wingdings"/>
              </a:rPr>
              <a:t> </a:t>
            </a:r>
            <a:r>
              <a:rPr lang="fr-FR" dirty="0">
                <a:solidFill>
                  <a:srgbClr val="FF0000"/>
                </a:solidFill>
              </a:rPr>
              <a:t>3 ATP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34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94560"/>
            <a:ext cx="8034528" cy="466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214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160" y="975360"/>
            <a:ext cx="9534144" cy="511651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3197080" y="6198255"/>
            <a:ext cx="640871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Pyruvate = </a:t>
            </a:r>
            <a:r>
              <a:rPr lang="fr-FR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Carrefour métabolique</a:t>
            </a:r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-201168" y="-85344"/>
            <a:ext cx="8610600" cy="1293028"/>
          </a:xfrm>
          <a:noFill/>
        </p:spPr>
        <p:txBody>
          <a:bodyPr>
            <a:normAutofit/>
          </a:bodyPr>
          <a:lstStyle/>
          <a:p>
            <a:pPr algn="ctr"/>
            <a:r>
              <a:rPr lang="fr-FR" sz="6000" dirty="0">
                <a:solidFill>
                  <a:schemeClr val="accent5">
                    <a:lumMod val="75000"/>
                  </a:schemeClr>
                </a:solidFill>
                <a:latin typeface="AR CARTER" panose="02000000000000000000" pitchFamily="2" charset="0"/>
              </a:rPr>
              <a:t>III) Pyruvate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4889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2300890" y="0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000" u="sng" dirty="0">
                <a:solidFill>
                  <a:schemeClr val="accent1">
                    <a:lumMod val="20000"/>
                    <a:lumOff val="80000"/>
                  </a:schemeClr>
                </a:solidFill>
                <a:latin typeface="AR CARTER" panose="02000000000000000000" pitchFamily="2" charset="0"/>
              </a:rPr>
              <a:t>1) Condition anaérobie </a:t>
            </a:r>
            <a:endParaRPr lang="fr-FR" sz="6000" dirty="0">
              <a:solidFill>
                <a:schemeClr val="accent1">
                  <a:lumMod val="20000"/>
                  <a:lumOff val="80000"/>
                </a:schemeClr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073449" y="1686814"/>
            <a:ext cx="4118551" cy="5119721"/>
          </a:xfrm>
          <a:solidFill>
            <a:schemeClr val="bg1">
              <a:alpha val="74000"/>
            </a:schemeClr>
          </a:solidFill>
        </p:spPr>
        <p:txBody>
          <a:bodyPr>
            <a:normAutofit lnSpcReduction="10000"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fr-FR" b="1" dirty="0"/>
              <a:t>Pyruvate</a:t>
            </a:r>
            <a:r>
              <a:rPr lang="fr-FR" dirty="0"/>
              <a:t> et </a:t>
            </a:r>
            <a:r>
              <a:rPr lang="fr-FR" b="1" dirty="0"/>
              <a:t>NADH</a:t>
            </a:r>
            <a:r>
              <a:rPr lang="fr-FR" dirty="0"/>
              <a:t> sont liés via la fermentation lactique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92D050"/>
                </a:solidFill>
              </a:rPr>
              <a:t>réduction</a:t>
            </a:r>
            <a:r>
              <a:rPr lang="fr-FR" dirty="0"/>
              <a:t> du </a:t>
            </a:r>
            <a:r>
              <a:rPr lang="fr-FR" b="1" dirty="0"/>
              <a:t>Pyruvate en Lactate </a:t>
            </a:r>
            <a:r>
              <a:rPr lang="fr-FR" dirty="0"/>
              <a:t>permet la </a:t>
            </a:r>
            <a:r>
              <a:rPr lang="fr-FR" dirty="0" err="1">
                <a:solidFill>
                  <a:srgbClr val="92D050"/>
                </a:solidFill>
              </a:rPr>
              <a:t>réoxydation</a:t>
            </a:r>
            <a:r>
              <a:rPr lang="fr-FR" dirty="0">
                <a:solidFill>
                  <a:srgbClr val="92D050"/>
                </a:solidFill>
              </a:rPr>
              <a:t> </a:t>
            </a:r>
            <a:r>
              <a:rPr lang="fr-FR" dirty="0"/>
              <a:t>du</a:t>
            </a:r>
            <a:r>
              <a:rPr lang="fr-FR" b="1" dirty="0"/>
              <a:t> NADH en  NAD+ 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fr-FR" dirty="0"/>
              <a:t>Permet de </a:t>
            </a:r>
            <a:r>
              <a:rPr lang="fr-FR" dirty="0">
                <a:solidFill>
                  <a:srgbClr val="92D050"/>
                </a:solidFill>
              </a:rPr>
              <a:t>régénérer le NAD+ </a:t>
            </a:r>
            <a:r>
              <a:rPr lang="fr-FR" dirty="0"/>
              <a:t>limitant nécessaire au déroulement de la glycolyse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0000"/>
                </a:solidFill>
              </a:rPr>
              <a:t>Pas de production d’ATP </a:t>
            </a:r>
            <a:r>
              <a:rPr lang="fr-FR" dirty="0"/>
              <a:t>supplémentaire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36</a:t>
            </a:fld>
            <a:endParaRPr lang="fr-FR"/>
          </a:p>
        </p:txBody>
      </p:sp>
      <p:pic>
        <p:nvPicPr>
          <p:cNvPr id="4" name="Imag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77203"/>
            <a:ext cx="6728047" cy="1780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0" name="Picture 2" descr="Afficher l'image d'origi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0016" y="-152521"/>
            <a:ext cx="4517263" cy="307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xplosion 2 1"/>
          <p:cNvSpPr/>
          <p:nvPr/>
        </p:nvSpPr>
        <p:spPr>
          <a:xfrm>
            <a:off x="1343199" y="918921"/>
            <a:ext cx="3905206" cy="3600958"/>
          </a:xfrm>
          <a:prstGeom prst="irregularSeal2">
            <a:avLst/>
          </a:prstGeom>
          <a:solidFill>
            <a:schemeClr val="accent2">
              <a:alpha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latin typeface="AR CHRISTY" panose="02000000000000000000" pitchFamily="2" charset="0"/>
              </a:rPr>
              <a:t>Il me cherche ou quoi?!</a:t>
            </a:r>
          </a:p>
        </p:txBody>
      </p:sp>
    </p:spTree>
    <p:extLst>
      <p:ext uri="{BB962C8B-B14F-4D97-AF65-F5344CB8AC3E}">
        <p14:creationId xmlns:p14="http://schemas.microsoft.com/office/powerpoint/2010/main" val="287822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9921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build="p" animBg="1"/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2120084" y="0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000" u="sng" dirty="0">
                <a:solidFill>
                  <a:schemeClr val="accent1">
                    <a:lumMod val="20000"/>
                    <a:lumOff val="80000"/>
                  </a:schemeClr>
                </a:solidFill>
                <a:latin typeface="AR CARTER" panose="02000000000000000000" pitchFamily="2" charset="0"/>
              </a:rPr>
              <a:t>1) Condition anaérobie </a:t>
            </a:r>
            <a:endParaRPr lang="fr-FR" sz="6000" dirty="0">
              <a:solidFill>
                <a:srgbClr val="FFC000"/>
              </a:solidFill>
            </a:endParaRPr>
          </a:p>
        </p:txBody>
      </p:sp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6048"/>
            <a:ext cx="6827519" cy="571195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37</a:t>
            </a:fld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6827519" y="3457289"/>
            <a:ext cx="2743201" cy="3693319"/>
          </a:xfrm>
          <a:prstGeom prst="rect">
            <a:avLst/>
          </a:prstGeom>
          <a:solidFill>
            <a:schemeClr val="bg1">
              <a:lumMod val="75000"/>
              <a:alpha val="73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fr-FR" sz="2400" dirty="0">
                <a:solidFill>
                  <a:schemeClr val="bg2">
                    <a:lumMod val="25000"/>
                  </a:schemeClr>
                </a:solidFill>
              </a:rPr>
              <a:t>Le lactate formé en excès dans les cellules musculaires travaillant en </a:t>
            </a:r>
          </a:p>
          <a:p>
            <a:pPr algn="just"/>
            <a:r>
              <a:rPr lang="fr-FR" sz="2400" dirty="0">
                <a:solidFill>
                  <a:schemeClr val="bg2">
                    <a:lumMod val="25000"/>
                  </a:schemeClr>
                </a:solidFill>
              </a:rPr>
              <a:t>anaérobie sera transporté au niveau du foie pour effectuer le</a:t>
            </a:r>
            <a:r>
              <a:rPr lang="fr-FR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fr-FR" sz="2400" b="1" i="1" dirty="0">
                <a:solidFill>
                  <a:srgbClr val="FF0000"/>
                </a:solidFill>
              </a:rPr>
              <a:t>cycle de Cori</a:t>
            </a:r>
            <a:endParaRPr lang="fr-FR" sz="2400" dirty="0">
              <a:solidFill>
                <a:srgbClr val="FF0000"/>
              </a:solidFill>
            </a:endParaRPr>
          </a:p>
          <a:p>
            <a:endParaRPr lang="fr-FR" dirty="0"/>
          </a:p>
        </p:txBody>
      </p:sp>
      <p:pic>
        <p:nvPicPr>
          <p:cNvPr id="13314" name="Picture 2" descr="Afficher l'image d'orig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59" y="1516666"/>
            <a:ext cx="6219825" cy="447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 rot="20294661">
            <a:off x="4887413" y="3438839"/>
            <a:ext cx="3487060" cy="1978812"/>
          </a:xfrm>
          <a:prstGeom prst="roundRect">
            <a:avLst/>
          </a:prstGeom>
          <a:solidFill>
            <a:schemeClr val="bg1"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solidFill>
                  <a:srgbClr val="009900"/>
                </a:solidFill>
                <a:latin typeface="AR CHRISTY" panose="02000000000000000000" pitchFamily="2" charset="0"/>
              </a:rPr>
              <a:t>Qui pour une bière/ une </a:t>
            </a:r>
            <a:r>
              <a:rPr lang="fr-FR" sz="2800" dirty="0" err="1">
                <a:solidFill>
                  <a:srgbClr val="009900"/>
                </a:solidFill>
                <a:latin typeface="AR CHRISTY" panose="02000000000000000000" pitchFamily="2" charset="0"/>
              </a:rPr>
              <a:t>bins</a:t>
            </a:r>
            <a:r>
              <a:rPr lang="fr-FR" sz="2800" dirty="0">
                <a:solidFill>
                  <a:srgbClr val="009900"/>
                </a:solidFill>
                <a:latin typeface="AR CHRISTY" panose="02000000000000000000" pitchFamily="2" charset="0"/>
              </a:rPr>
              <a:t>/ une bibine/ une blonde/ une </a:t>
            </a:r>
            <a:r>
              <a:rPr lang="fr-FR" sz="2800" dirty="0" err="1">
                <a:solidFill>
                  <a:srgbClr val="009900"/>
                </a:solidFill>
                <a:latin typeface="AR CHRISTY" panose="02000000000000000000" pitchFamily="2" charset="0"/>
              </a:rPr>
              <a:t>kro</a:t>
            </a:r>
            <a:r>
              <a:rPr lang="fr-FR" sz="2800" dirty="0">
                <a:solidFill>
                  <a:srgbClr val="009900"/>
                </a:solidFill>
                <a:latin typeface="AR CHRISTY" panose="02000000000000000000" pitchFamily="2" charset="0"/>
              </a:rPr>
              <a:t>?</a:t>
            </a:r>
            <a:br>
              <a:rPr lang="fr-FR" sz="2800" dirty="0">
                <a:latin typeface="AR CHRISTY" panose="02000000000000000000" pitchFamily="2" charset="0"/>
              </a:rPr>
            </a:br>
            <a:r>
              <a:rPr lang="fr-FR" sz="2800" dirty="0">
                <a:solidFill>
                  <a:srgbClr val="FF0000"/>
                </a:solidFill>
                <a:latin typeface="AR CHRISTY" panose="02000000000000000000" pitchFamily="2" charset="0"/>
              </a:rPr>
              <a:t>Qui pour du lait?</a:t>
            </a:r>
          </a:p>
        </p:txBody>
      </p:sp>
    </p:spTree>
    <p:extLst>
      <p:ext uri="{BB962C8B-B14F-4D97-AF65-F5344CB8AC3E}">
        <p14:creationId xmlns:p14="http://schemas.microsoft.com/office/powerpoint/2010/main" val="3941098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9921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 animBg="1"/>
      <p:bldP spid="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831777" y="-63971"/>
            <a:ext cx="10515600" cy="1325563"/>
          </a:xfrm>
        </p:spPr>
        <p:txBody>
          <a:bodyPr>
            <a:normAutofit/>
          </a:bodyPr>
          <a:lstStyle/>
          <a:p>
            <a:r>
              <a:rPr lang="fr-FR" sz="6000" b="1" u="sng" dirty="0">
                <a:solidFill>
                  <a:srgbClr val="FFC000"/>
                </a:solidFill>
                <a:latin typeface="AR CARTER" panose="02000000000000000000" pitchFamily="2" charset="0"/>
              </a:rPr>
              <a:t>Cycle de Cori</a:t>
            </a:r>
            <a:endParaRPr lang="fr-FR" sz="6000" dirty="0">
              <a:solidFill>
                <a:srgbClr val="FFC000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998464" y="1690688"/>
            <a:ext cx="3579811" cy="4059558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accent4"/>
                </a:solidFill>
              </a:rPr>
              <a:t>Le cycle de Cori s’établit entre le </a:t>
            </a:r>
            <a:r>
              <a:rPr lang="fr-FR" dirty="0">
                <a:solidFill>
                  <a:schemeClr val="bg1"/>
                </a:solidFill>
              </a:rPr>
              <a:t>foie</a:t>
            </a:r>
            <a:r>
              <a:rPr lang="fr-FR" dirty="0">
                <a:solidFill>
                  <a:schemeClr val="accent4"/>
                </a:solidFill>
              </a:rPr>
              <a:t> et le </a:t>
            </a:r>
            <a:r>
              <a:rPr lang="fr-FR" dirty="0">
                <a:solidFill>
                  <a:schemeClr val="bg1"/>
                </a:solidFill>
              </a:rPr>
              <a:t>muscle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accent4"/>
                </a:solidFill>
              </a:rPr>
              <a:t>Permet le « recyclage » du </a:t>
            </a:r>
            <a:r>
              <a:rPr lang="fr-FR" dirty="0">
                <a:solidFill>
                  <a:schemeClr val="bg1"/>
                </a:solidFill>
              </a:rPr>
              <a:t>lactate en glucose par le foie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chemeClr val="accent4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Réalimente</a:t>
            </a:r>
            <a:r>
              <a:rPr lang="fr-FR" dirty="0">
                <a:solidFill>
                  <a:schemeClr val="accent4"/>
                </a:solidFill>
              </a:rPr>
              <a:t> en glucose le muscle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>
              <a:solidFill>
                <a:schemeClr val="accent4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accent4"/>
                </a:solidFill>
              </a:rPr>
              <a:t>Nécessite de </a:t>
            </a:r>
            <a:r>
              <a:rPr lang="fr-FR" dirty="0">
                <a:solidFill>
                  <a:schemeClr val="bg1"/>
                </a:solidFill>
              </a:rPr>
              <a:t>l’O2</a:t>
            </a:r>
            <a:r>
              <a:rPr lang="fr-FR" dirty="0">
                <a:solidFill>
                  <a:schemeClr val="accent4"/>
                </a:solidFill>
              </a:rPr>
              <a:t> au niveau de </a:t>
            </a:r>
            <a:r>
              <a:rPr lang="fr-FR" dirty="0">
                <a:solidFill>
                  <a:schemeClr val="bg1"/>
                </a:solidFill>
              </a:rPr>
              <a:t>foie</a:t>
            </a:r>
          </a:p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pPr/>
              <a:t>38</a:t>
            </a:fld>
            <a:endParaRPr lang="fr-FR"/>
          </a:p>
        </p:txBody>
      </p:sp>
      <p:pic>
        <p:nvPicPr>
          <p:cNvPr id="11266" name="Picture 2" descr="C:\Users\Skor74\Desktop\APPART\10615696_10203562920851962_188127914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885" y="1568768"/>
            <a:ext cx="3766457" cy="46786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Afficher l'image d'orig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02" y="1261592"/>
            <a:ext cx="5334000" cy="521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9982200" y="1363984"/>
            <a:ext cx="1941576" cy="1854704"/>
          </a:xfrm>
          <a:prstGeom prst="wedgeRoundRectCallout">
            <a:avLst/>
          </a:prstGeom>
          <a:solidFill>
            <a:schemeClr val="accent1"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latin typeface="AR CHRISTY" panose="02000000000000000000" pitchFamily="2" charset="0"/>
              </a:rPr>
              <a:t>Casse toi!</a:t>
            </a:r>
          </a:p>
        </p:txBody>
      </p:sp>
    </p:spTree>
    <p:extLst>
      <p:ext uri="{BB962C8B-B14F-4D97-AF65-F5344CB8AC3E}">
        <p14:creationId xmlns:p14="http://schemas.microsoft.com/office/powerpoint/2010/main" val="1249524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/>
      <p:bldP spid="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-278282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6000" u="sng" dirty="0">
                <a:solidFill>
                  <a:schemeClr val="bg1"/>
                </a:solidFill>
                <a:latin typeface="AR CARTER" panose="02000000000000000000" pitchFamily="2" charset="0"/>
              </a:rPr>
              <a:t>2) Condition aérobie</a:t>
            </a:r>
            <a:endParaRPr lang="fr-FR" sz="6000" dirty="0">
              <a:solidFill>
                <a:schemeClr val="bg1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85878" y="1979613"/>
            <a:ext cx="4782312" cy="3892423"/>
          </a:xfrm>
          <a:solidFill>
            <a:srgbClr val="EE2F50">
              <a:alpha val="77000"/>
            </a:srgbClr>
          </a:solidFill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u="sng" dirty="0">
                <a:solidFill>
                  <a:schemeClr val="bg1"/>
                </a:solidFill>
              </a:rPr>
              <a:t>Faible potentiel énergétique </a:t>
            </a:r>
          </a:p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 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>
                <a:solidFill>
                  <a:schemeClr val="bg1"/>
                </a:solidFill>
              </a:rPr>
              <a:t>Pyruvate se dirige vers le </a:t>
            </a:r>
            <a:r>
              <a:rPr lang="fr-FR" sz="3600" dirty="0">
                <a:solidFill>
                  <a:srgbClr val="62C39A"/>
                </a:solidFill>
              </a:rPr>
              <a:t>cycle de Krebs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>
                <a:solidFill>
                  <a:schemeClr val="bg1"/>
                </a:solidFill>
                <a:sym typeface="Wingdings"/>
              </a:rPr>
              <a:t></a:t>
            </a:r>
            <a:r>
              <a:rPr lang="fr-FR" dirty="0">
                <a:solidFill>
                  <a:schemeClr val="bg1"/>
                </a:solidFill>
              </a:rPr>
              <a:t>transformation en </a:t>
            </a:r>
            <a:r>
              <a:rPr lang="fr-FR" dirty="0" err="1">
                <a:solidFill>
                  <a:schemeClr val="bg1"/>
                </a:solidFill>
              </a:rPr>
              <a:t>acétyl</a:t>
            </a:r>
            <a:r>
              <a:rPr lang="fr-FR" dirty="0">
                <a:solidFill>
                  <a:schemeClr val="bg1"/>
                </a:solidFill>
              </a:rPr>
              <a:t>-COA</a:t>
            </a:r>
          </a:p>
          <a:p>
            <a:pPr>
              <a:buFont typeface="Wingdings" panose="05000000000000000000" pitchFamily="2" charset="2"/>
              <a:buChar char="Ø"/>
            </a:pPr>
            <a:endParaRPr lang="fr-FR" dirty="0">
              <a:solidFill>
                <a:schemeClr val="bg1"/>
              </a:solidFill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>
                <a:solidFill>
                  <a:schemeClr val="bg1"/>
                </a:solidFill>
              </a:rPr>
              <a:t>Permet la production </a:t>
            </a:r>
            <a:r>
              <a:rPr lang="fr-FR" sz="3600" dirty="0">
                <a:solidFill>
                  <a:srgbClr val="61C29A"/>
                </a:solidFill>
              </a:rPr>
              <a:t>d’ATP</a:t>
            </a:r>
            <a:r>
              <a:rPr lang="fr-FR" dirty="0">
                <a:solidFill>
                  <a:srgbClr val="61C29A"/>
                </a:solidFill>
              </a:rPr>
              <a:t> 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39</a:t>
            </a:fld>
            <a:endParaRPr lang="fr-FR"/>
          </a:p>
        </p:txBody>
      </p:sp>
      <p:pic>
        <p:nvPicPr>
          <p:cNvPr id="8" name="Picture 2" descr="image drole de sin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33"/>
          <a:stretch/>
        </p:blipFill>
        <p:spPr bwMode="auto">
          <a:xfrm>
            <a:off x="297038" y="280897"/>
            <a:ext cx="5389975" cy="6258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Afficher l'image d'origi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4778">
            <a:off x="6996684" y="3124772"/>
            <a:ext cx="4552187" cy="3414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Pensées 9"/>
          <p:cNvSpPr/>
          <p:nvPr/>
        </p:nvSpPr>
        <p:spPr>
          <a:xfrm rot="882858" flipH="1">
            <a:off x="644866" y="553302"/>
            <a:ext cx="2345681" cy="1554743"/>
          </a:xfrm>
          <a:prstGeom prst="cloudCallout">
            <a:avLst/>
          </a:prstGeom>
          <a:solidFill>
            <a:schemeClr val="accent1">
              <a:alpha val="7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800" dirty="0"/>
              <a:t>C’est</a:t>
            </a:r>
            <a:r>
              <a:rPr lang="fr-FR" sz="2400" dirty="0"/>
              <a:t> </a:t>
            </a:r>
            <a:r>
              <a:rPr lang="fr-FR" sz="2800" dirty="0" err="1"/>
              <a:t>partiiiiiiiiiiiii</a:t>
            </a:r>
            <a:r>
              <a:rPr lang="fr-FR" sz="2400" dirty="0"/>
              <a:t> !!!</a:t>
            </a:r>
          </a:p>
        </p:txBody>
      </p:sp>
    </p:spTree>
    <p:extLst>
      <p:ext uri="{BB962C8B-B14F-4D97-AF65-F5344CB8AC3E}">
        <p14:creationId xmlns:p14="http://schemas.microsoft.com/office/powerpoint/2010/main" val="4124150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-2502408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6000" u="sng" dirty="0">
                <a:solidFill>
                  <a:srgbClr val="FFC000"/>
                </a:solidFill>
                <a:latin typeface="AR CARTER" panose="02000000000000000000" pitchFamily="2" charset="0"/>
              </a:rPr>
              <a:t>2) Condition aérobie</a:t>
            </a:r>
            <a:endParaRPr lang="fr-FR" sz="6000" dirty="0">
              <a:solidFill>
                <a:srgbClr val="FFC000"/>
              </a:solidFill>
              <a:latin typeface="AR CARTER" panose="02000000000000000000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73024" y="1575435"/>
            <a:ext cx="3465576" cy="4531043"/>
          </a:xfrm>
          <a:solidFill>
            <a:srgbClr val="48967E">
              <a:alpha val="53000"/>
            </a:srgbClr>
          </a:solidFill>
        </p:spPr>
        <p:txBody>
          <a:bodyPr/>
          <a:lstStyle/>
          <a:p>
            <a:pPr lvl="0">
              <a:buFont typeface="Wingdings" panose="05000000000000000000" pitchFamily="2" charset="2"/>
              <a:buChar char="v"/>
            </a:pPr>
            <a:r>
              <a:rPr lang="fr-FR" sz="3200" dirty="0">
                <a:solidFill>
                  <a:srgbClr val="C7624E"/>
                </a:solidFill>
              </a:rPr>
              <a:t> </a:t>
            </a:r>
            <a:r>
              <a:rPr lang="fr-FR" sz="2400" u="sng" dirty="0">
                <a:solidFill>
                  <a:srgbClr val="C7624E"/>
                </a:solidFill>
              </a:rPr>
              <a:t>Fort potentiel énergétique</a:t>
            </a:r>
          </a:p>
          <a:p>
            <a:pPr marL="0" indent="0">
              <a:buNone/>
            </a:pPr>
            <a:endParaRPr lang="fr-FR" sz="2400" u="sng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fr-FR" sz="2400" dirty="0"/>
              <a:t>Pyruvate se dirige vers </a:t>
            </a:r>
            <a:r>
              <a:rPr lang="fr-FR" sz="2400" dirty="0" err="1">
                <a:solidFill>
                  <a:schemeClr val="bg1"/>
                </a:solidFill>
              </a:rPr>
              <a:t>Néoglucogénèse</a:t>
            </a:r>
            <a:r>
              <a:rPr lang="fr-FR" sz="2400" dirty="0">
                <a:solidFill>
                  <a:schemeClr val="bg1"/>
                </a:solidFill>
              </a:rPr>
              <a:t> </a:t>
            </a:r>
            <a:r>
              <a:rPr lang="fr-FR" sz="2400" dirty="0"/>
              <a:t>par transformation en </a:t>
            </a:r>
            <a:r>
              <a:rPr lang="fr-FR" sz="2400" dirty="0" err="1">
                <a:solidFill>
                  <a:schemeClr val="bg1"/>
                </a:solidFill>
              </a:rPr>
              <a:t>oxaloacétate</a:t>
            </a:r>
            <a:endParaRPr lang="fr-FR" sz="2400" dirty="0">
              <a:solidFill>
                <a:schemeClr val="bg1"/>
              </a:solidFill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fr-FR" sz="2400" dirty="0">
              <a:solidFill>
                <a:srgbClr val="FF0000"/>
              </a:solidFill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fr-FR" sz="2400" dirty="0"/>
              <a:t>Permet la formation de</a:t>
            </a:r>
            <a:r>
              <a:rPr lang="fr-FR" sz="2400" b="1" dirty="0"/>
              <a:t> </a:t>
            </a:r>
            <a:r>
              <a:rPr lang="fr-FR" sz="2400" dirty="0">
                <a:solidFill>
                  <a:schemeClr val="bg1"/>
                </a:solidFill>
              </a:rPr>
              <a:t>glucose -&gt; réserves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40</a:t>
            </a:fld>
            <a:endParaRPr lang="fr-FR"/>
          </a:p>
        </p:txBody>
      </p:sp>
      <p:pic>
        <p:nvPicPr>
          <p:cNvPr id="16388" name="Picture 4" descr="Afficher l'image d'orig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552699"/>
            <a:ext cx="6467475" cy="430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ensées 1"/>
          <p:cNvSpPr/>
          <p:nvPr/>
        </p:nvSpPr>
        <p:spPr>
          <a:xfrm flipH="1">
            <a:off x="7098792" y="600328"/>
            <a:ext cx="2109216" cy="2596896"/>
          </a:xfrm>
          <a:prstGeom prst="cloudCallout">
            <a:avLst/>
          </a:prstGeom>
          <a:solidFill>
            <a:srgbClr val="4896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FFC000"/>
                </a:solidFill>
                <a:latin typeface="AR CHRISTY" panose="02000000000000000000" pitchFamily="2" charset="0"/>
              </a:rPr>
              <a:t>C’est fini entre nous?</a:t>
            </a:r>
          </a:p>
        </p:txBody>
      </p:sp>
      <p:sp>
        <p:nvSpPr>
          <p:cNvPr id="7" name="Flèche droite 6"/>
          <p:cNvSpPr/>
          <p:nvPr/>
        </p:nvSpPr>
        <p:spPr>
          <a:xfrm>
            <a:off x="5462016" y="5771198"/>
            <a:ext cx="2919984" cy="670560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dirty="0">
                <a:solidFill>
                  <a:schemeClr val="tx1"/>
                </a:solidFill>
                <a:latin typeface="AR CHRISTY" panose="02000000000000000000" pitchFamily="2" charset="0"/>
              </a:rPr>
              <a:t>KIKI</a:t>
            </a:r>
            <a:endParaRPr lang="fr-FR" dirty="0">
              <a:solidFill>
                <a:schemeClr val="tx1"/>
              </a:solidFill>
              <a:latin typeface="AR CHRIST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248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992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 animBg="1"/>
      <p:bldP spid="2" grpId="0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-1420368" y="0"/>
            <a:ext cx="7032028" cy="1628384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solidFill>
                  <a:srgbClr val="7030A0"/>
                </a:solidFill>
                <a:latin typeface="AR CARTER" panose="02000000000000000000" pitchFamily="2" charset="0"/>
              </a:rPr>
              <a:t>Bilan énergétique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0" y="1766170"/>
            <a:ext cx="4136721" cy="4862823"/>
          </a:xfrm>
          <a:solidFill>
            <a:srgbClr val="7030A0">
              <a:alpha val="68000"/>
            </a:srgbClr>
          </a:solidFill>
        </p:spPr>
        <p:txBody>
          <a:bodyPr>
            <a:normAutofit fontScale="92500" lnSpcReduction="10000"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fr-FR" sz="3200" dirty="0">
                <a:solidFill>
                  <a:srgbClr val="FF0066"/>
                </a:solidFill>
              </a:rPr>
              <a:t>Muscle/cerveau</a:t>
            </a:r>
            <a:r>
              <a:rPr lang="fr-FR" sz="3200" dirty="0">
                <a:solidFill>
                  <a:schemeClr val="bg1"/>
                </a:solidFill>
              </a:rPr>
              <a:t> </a:t>
            </a:r>
            <a:r>
              <a:rPr lang="fr-FR" sz="32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fr-FR" sz="3200" dirty="0">
                <a:solidFill>
                  <a:schemeClr val="bg1"/>
                </a:solidFill>
              </a:rPr>
              <a:t> Glycérophosphate </a:t>
            </a:r>
            <a:r>
              <a:rPr lang="fr-FR" sz="32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fr-FR" sz="3200" dirty="0">
                <a:solidFill>
                  <a:schemeClr val="bg1"/>
                </a:solidFill>
              </a:rPr>
              <a:t> </a:t>
            </a:r>
            <a:r>
              <a:rPr lang="fr-FR" sz="3200" b="1" dirty="0">
                <a:solidFill>
                  <a:srgbClr val="FF0066"/>
                </a:solidFill>
              </a:rPr>
              <a:t>36 ATP</a:t>
            </a:r>
            <a:r>
              <a:rPr lang="fr-FR" sz="3200" dirty="0">
                <a:solidFill>
                  <a:srgbClr val="FF0066"/>
                </a:solidFill>
              </a:rPr>
              <a:t> </a:t>
            </a:r>
            <a:r>
              <a:rPr lang="fr-FR" sz="3200" dirty="0">
                <a:solidFill>
                  <a:schemeClr val="bg1"/>
                </a:solidFill>
              </a:rPr>
              <a:t>(12*2 CK + 2 GL + 3*2 NADH de la PDH + 2*2 navette).</a:t>
            </a:r>
          </a:p>
          <a:p>
            <a:pPr marL="0" indent="0">
              <a:buNone/>
            </a:pPr>
            <a:endParaRPr lang="fr-FR" sz="3200" dirty="0">
              <a:solidFill>
                <a:schemeClr val="bg1"/>
              </a:solidFill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fr-FR" sz="3200" dirty="0">
                <a:solidFill>
                  <a:srgbClr val="00B0F0"/>
                </a:solidFill>
              </a:rPr>
              <a:t>Cœur/rein/foie</a:t>
            </a:r>
            <a:r>
              <a:rPr lang="fr-FR" sz="3200" dirty="0">
                <a:solidFill>
                  <a:schemeClr val="bg1"/>
                </a:solidFill>
              </a:rPr>
              <a:t> </a:t>
            </a:r>
            <a:r>
              <a:rPr lang="fr-FR" sz="32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fr-FR" sz="3200" dirty="0">
                <a:solidFill>
                  <a:schemeClr val="bg1"/>
                </a:solidFill>
              </a:rPr>
              <a:t> </a:t>
            </a:r>
            <a:r>
              <a:rPr lang="fr-FR" sz="3200" dirty="0" err="1">
                <a:solidFill>
                  <a:schemeClr val="bg1"/>
                </a:solidFill>
              </a:rPr>
              <a:t>Malate</a:t>
            </a:r>
            <a:r>
              <a:rPr lang="fr-FR" sz="3200" dirty="0">
                <a:solidFill>
                  <a:schemeClr val="bg1"/>
                </a:solidFill>
              </a:rPr>
              <a:t>/aspartate </a:t>
            </a:r>
            <a:r>
              <a:rPr lang="fr-FR" sz="32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fr-FR" sz="3200" dirty="0">
                <a:solidFill>
                  <a:schemeClr val="bg1"/>
                </a:solidFill>
              </a:rPr>
              <a:t> </a:t>
            </a:r>
            <a:r>
              <a:rPr lang="fr-FR" sz="3200" b="1" dirty="0">
                <a:solidFill>
                  <a:srgbClr val="00B0F0"/>
                </a:solidFill>
              </a:rPr>
              <a:t>38 ATP </a:t>
            </a:r>
            <a:r>
              <a:rPr lang="fr-FR" sz="3200" dirty="0">
                <a:solidFill>
                  <a:schemeClr val="bg1"/>
                </a:solidFill>
              </a:rPr>
              <a:t>(12*2 CK + 2 GL + 3*2 NADH de la PDH + 3*2 navette).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41</a:t>
            </a:fld>
            <a:endParaRPr lang="fr-FR"/>
          </a:p>
        </p:txBody>
      </p:sp>
      <p:pic>
        <p:nvPicPr>
          <p:cNvPr id="9218" name="Picture 2" descr="Afficher l'image d'orig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317" y="373350"/>
            <a:ext cx="4295775" cy="573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Afficher l'image d'origi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479" y="-256394"/>
            <a:ext cx="3533366" cy="503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Afficher l'image d'origin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31" y="2748474"/>
            <a:ext cx="2804362" cy="420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Afficher l'image d'origin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097" y="1139278"/>
            <a:ext cx="2038350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Afficher l'image d'origin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8946">
            <a:off x="2542427" y="5031802"/>
            <a:ext cx="2077945" cy="2022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Afficher l'image d'origin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2814">
            <a:off x="611638" y="975130"/>
            <a:ext cx="6561832" cy="513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328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114604"/>
            <a:ext cx="1930052" cy="1325563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solidFill>
                  <a:srgbClr val="61C29A"/>
                </a:solidFill>
                <a:latin typeface="AR CARTER" panose="02000000000000000000" pitchFamily="2" charset="0"/>
              </a:rPr>
              <a:t>QCM 3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2419" y="1440167"/>
            <a:ext cx="8881997" cy="5237511"/>
          </a:xfrm>
          <a:solidFill>
            <a:schemeClr val="accent5">
              <a:lumMod val="50000"/>
              <a:alpha val="43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fr-FR" sz="4300" dirty="0">
                <a:solidFill>
                  <a:schemeClr val="bg1"/>
                </a:solidFill>
              </a:rPr>
              <a:t>En condition Aérobie dans le foie :</a:t>
            </a:r>
          </a:p>
          <a:p>
            <a:endParaRPr lang="fr-FR" sz="4300" dirty="0">
              <a:solidFill>
                <a:schemeClr val="bg1"/>
              </a:solidFill>
            </a:endParaRPr>
          </a:p>
          <a:p>
            <a:r>
              <a:rPr lang="fr-FR" sz="4300" dirty="0">
                <a:solidFill>
                  <a:schemeClr val="bg1"/>
                </a:solidFill>
              </a:rPr>
              <a:t>A/ Le pyruvate peut être oxydé en </a:t>
            </a:r>
            <a:r>
              <a:rPr lang="fr-FR" sz="4300" dirty="0" err="1">
                <a:solidFill>
                  <a:schemeClr val="bg1"/>
                </a:solidFill>
              </a:rPr>
              <a:t>Acétyl-CoA</a:t>
            </a:r>
            <a:endParaRPr lang="fr-FR" sz="4300" dirty="0">
              <a:solidFill>
                <a:schemeClr val="bg1"/>
              </a:solidFill>
            </a:endParaRPr>
          </a:p>
          <a:p>
            <a:endParaRPr lang="fr-FR" sz="4300" dirty="0">
              <a:solidFill>
                <a:schemeClr val="bg1"/>
              </a:solidFill>
            </a:endParaRPr>
          </a:p>
          <a:p>
            <a:r>
              <a:rPr lang="fr-FR" sz="4300" dirty="0">
                <a:solidFill>
                  <a:schemeClr val="bg1"/>
                </a:solidFill>
              </a:rPr>
              <a:t>B/ Le NADH sera </a:t>
            </a:r>
            <a:r>
              <a:rPr lang="fr-FR" sz="4300" dirty="0" err="1">
                <a:solidFill>
                  <a:schemeClr val="bg1"/>
                </a:solidFill>
              </a:rPr>
              <a:t>réoxydé</a:t>
            </a:r>
            <a:r>
              <a:rPr lang="fr-FR" sz="4300" dirty="0">
                <a:solidFill>
                  <a:schemeClr val="bg1"/>
                </a:solidFill>
              </a:rPr>
              <a:t> grâce à la mitochondrie</a:t>
            </a:r>
          </a:p>
          <a:p>
            <a:endParaRPr lang="fr-FR" sz="4300" dirty="0">
              <a:solidFill>
                <a:schemeClr val="bg1"/>
              </a:solidFill>
            </a:endParaRPr>
          </a:p>
          <a:p>
            <a:r>
              <a:rPr lang="fr-FR" sz="4300" dirty="0">
                <a:solidFill>
                  <a:schemeClr val="bg1"/>
                </a:solidFill>
              </a:rPr>
              <a:t>C/ La glycolyse pourra être inhibée par un excès de lactate</a:t>
            </a:r>
          </a:p>
          <a:p>
            <a:endParaRPr lang="fr-FR" sz="4300" dirty="0">
              <a:solidFill>
                <a:schemeClr val="bg1"/>
              </a:solidFill>
            </a:endParaRPr>
          </a:p>
          <a:p>
            <a:r>
              <a:rPr lang="fr-FR" sz="4300" dirty="0">
                <a:solidFill>
                  <a:schemeClr val="bg1"/>
                </a:solidFill>
              </a:rPr>
              <a:t>D/ On pourra produire jusqu’à 38 ATP par glucose</a:t>
            </a:r>
          </a:p>
          <a:p>
            <a:pPr marL="0" indent="0">
              <a:buNone/>
            </a:pPr>
            <a:endParaRPr lang="fr-FR" dirty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8A19F-0C70-4C9C-94B4-07D1564A053F}" type="slidenum">
              <a:rPr lang="fr-FR" smtClean="0"/>
              <a:t>42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3054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mph" presetSubtype="2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028172" y="262729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16600" dirty="0">
                <a:latin typeface="AR CHRISTY" panose="02000000000000000000" pitchFamily="2" charset="0"/>
              </a:rPr>
              <a:t>THE END</a:t>
            </a:r>
          </a:p>
        </p:txBody>
      </p:sp>
      <p:pic>
        <p:nvPicPr>
          <p:cNvPr id="10242" name="Picture 2" descr="Afficher l'image d'orig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172" y="968985"/>
            <a:ext cx="7917494" cy="494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Larme 3"/>
          <p:cNvSpPr/>
          <p:nvPr/>
        </p:nvSpPr>
        <p:spPr>
          <a:xfrm>
            <a:off x="4421687" y="2793303"/>
            <a:ext cx="463463" cy="501041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Larme 5"/>
          <p:cNvSpPr/>
          <p:nvPr/>
        </p:nvSpPr>
        <p:spPr>
          <a:xfrm>
            <a:off x="4348611" y="3148547"/>
            <a:ext cx="463463" cy="501041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Larme 6"/>
          <p:cNvSpPr/>
          <p:nvPr/>
        </p:nvSpPr>
        <p:spPr>
          <a:xfrm>
            <a:off x="4029205" y="3365346"/>
            <a:ext cx="463463" cy="501041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Larme 8"/>
          <p:cNvSpPr/>
          <p:nvPr/>
        </p:nvSpPr>
        <p:spPr>
          <a:xfrm rot="17046911">
            <a:off x="6838342" y="2692905"/>
            <a:ext cx="463463" cy="520274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Larme 10"/>
          <p:cNvSpPr/>
          <p:nvPr/>
        </p:nvSpPr>
        <p:spPr>
          <a:xfrm>
            <a:off x="3775552" y="3771396"/>
            <a:ext cx="463463" cy="501041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Larme 11"/>
          <p:cNvSpPr/>
          <p:nvPr/>
        </p:nvSpPr>
        <p:spPr>
          <a:xfrm rot="15714450">
            <a:off x="7181430" y="3260766"/>
            <a:ext cx="463463" cy="501041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20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animBg="1"/>
      <p:bldP spid="6" grpId="0" animBg="1"/>
      <p:bldP spid="7" grpId="0" animBg="1"/>
      <p:bldP spid="9" grpId="0" animBg="1"/>
      <p:bldP spid="11" grpId="0" animBg="1"/>
      <p:bldP spid="1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ctrTitle"/>
          </p:nvPr>
        </p:nvSpPr>
        <p:spPr>
          <a:xfrm>
            <a:off x="2120091" y="1141343"/>
            <a:ext cx="8915399" cy="2262781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La Régulation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44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256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FFC000"/>
                </a:solidFill>
              </a:rPr>
              <a:t>Régulation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sz="2400" dirty="0">
                <a:cs typeface="Calibi" charset="0"/>
              </a:rPr>
              <a:t>Elle n</a:t>
            </a:r>
            <a:r>
              <a:rPr lang="ja-JP" altLang="fr-FR" sz="2400" dirty="0">
                <a:cs typeface="Calibi" charset="0"/>
              </a:rPr>
              <a:t>’</a:t>
            </a:r>
            <a:r>
              <a:rPr lang="fr-FR" sz="2400" dirty="0">
                <a:cs typeface="Calibi" charset="0"/>
              </a:rPr>
              <a:t>a lieu que sur </a:t>
            </a:r>
            <a:r>
              <a:rPr lang="fr-FR" sz="2400" dirty="0">
                <a:solidFill>
                  <a:srgbClr val="009900"/>
                </a:solidFill>
                <a:cs typeface="Calibi" charset="0"/>
              </a:rPr>
              <a:t>3</a:t>
            </a:r>
            <a:r>
              <a:rPr lang="fr-FR" sz="2400" dirty="0">
                <a:cs typeface="Calibi" charset="0"/>
              </a:rPr>
              <a:t> niveaux</a:t>
            </a:r>
          </a:p>
          <a:p>
            <a:pPr>
              <a:buFont typeface="Wingdings" panose="05000000000000000000" pitchFamily="2" charset="2"/>
              <a:buChar char="v"/>
            </a:pPr>
            <a:endParaRPr lang="fr-FR" sz="2400" dirty="0">
              <a:cs typeface="Calibi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sz="2400" dirty="0">
                <a:cs typeface="Calibi" charset="0"/>
              </a:rPr>
              <a:t>Ces 3 niveaux correspondent aux étapes </a:t>
            </a:r>
            <a:r>
              <a:rPr lang="fr-FR" sz="2400" b="1" dirty="0">
                <a:cs typeface="Calibi" charset="0"/>
              </a:rPr>
              <a:t>irréversibles</a:t>
            </a:r>
            <a:r>
              <a:rPr lang="fr-FR" sz="2400" dirty="0">
                <a:cs typeface="Calibi" charset="0"/>
              </a:rPr>
              <a:t> (1, 3 et 10) 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fr-FR" sz="2200" b="1" dirty="0" err="1">
                <a:solidFill>
                  <a:srgbClr val="009900"/>
                </a:solidFill>
                <a:cs typeface="Calibi" charset="0"/>
              </a:rPr>
              <a:t>Hexokinase</a:t>
            </a:r>
            <a:r>
              <a:rPr lang="fr-FR" sz="2200" b="1" dirty="0">
                <a:solidFill>
                  <a:srgbClr val="009900"/>
                </a:solidFill>
                <a:cs typeface="Calibi" charset="0"/>
              </a:rPr>
              <a:t>/</a:t>
            </a:r>
            <a:r>
              <a:rPr lang="fr-FR" sz="2200" b="1" dirty="0" err="1">
                <a:solidFill>
                  <a:srgbClr val="009900"/>
                </a:solidFill>
                <a:cs typeface="Calibi" charset="0"/>
              </a:rPr>
              <a:t>Glucokinase</a:t>
            </a:r>
            <a:endParaRPr lang="fr-FR" sz="2200" b="1" dirty="0">
              <a:solidFill>
                <a:srgbClr val="009900"/>
              </a:solidFill>
              <a:cs typeface="Calibi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fr-FR" sz="2200" b="1" dirty="0">
                <a:solidFill>
                  <a:srgbClr val="009900"/>
                </a:solidFill>
                <a:cs typeface="Calibi" charset="0"/>
              </a:rPr>
              <a:t>PFK-1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fr-FR" sz="2200" b="1" dirty="0">
                <a:solidFill>
                  <a:srgbClr val="009900"/>
                </a:solidFill>
                <a:cs typeface="Calibi" charset="0"/>
              </a:rPr>
              <a:t>Pyruvate</a:t>
            </a:r>
            <a:r>
              <a:rPr lang="fr-FR" sz="2200" dirty="0">
                <a:solidFill>
                  <a:srgbClr val="009900"/>
                </a:solidFill>
                <a:cs typeface="Calibi" charset="0"/>
              </a:rPr>
              <a:t> </a:t>
            </a:r>
            <a:r>
              <a:rPr lang="fr-FR" sz="2200" b="1" dirty="0">
                <a:solidFill>
                  <a:srgbClr val="009900"/>
                </a:solidFill>
                <a:cs typeface="Calibi" charset="0"/>
              </a:rPr>
              <a:t>Kinase</a:t>
            </a: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45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59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1) </a:t>
            </a:r>
            <a:r>
              <a:rPr lang="fr-FR" dirty="0" err="1">
                <a:solidFill>
                  <a:srgbClr val="FFC000"/>
                </a:solidFill>
              </a:rPr>
              <a:t>Hexokinases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Concerne les </a:t>
            </a:r>
            <a:r>
              <a:rPr lang="fr-FR" sz="2200" dirty="0" err="1">
                <a:solidFill>
                  <a:srgbClr val="FF0000"/>
                </a:solidFill>
              </a:rPr>
              <a:t>isoformes</a:t>
            </a:r>
            <a:r>
              <a:rPr lang="fr-FR" sz="2200" dirty="0">
                <a:solidFill>
                  <a:srgbClr val="FF0000"/>
                </a:solidFill>
              </a:rPr>
              <a:t> 1, 2 et 3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Présents aux niveaux de tous les tissus excepté </a:t>
            </a:r>
            <a:r>
              <a:rPr lang="fr-FR" sz="2200" dirty="0">
                <a:solidFill>
                  <a:schemeClr val="accent2"/>
                </a:solidFill>
              </a:rPr>
              <a:t>foie et pancréas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>
                <a:solidFill>
                  <a:srgbClr val="FF0000"/>
                </a:solidFill>
              </a:rPr>
              <a:t>Inhibé</a:t>
            </a:r>
            <a:r>
              <a:rPr lang="fr-FR" sz="2200" dirty="0"/>
              <a:t> par le produit de la réaction =</a:t>
            </a:r>
            <a:r>
              <a:rPr lang="fr-FR" sz="2200" dirty="0">
                <a:solidFill>
                  <a:srgbClr val="FF0000"/>
                </a:solidFill>
              </a:rPr>
              <a:t> G6P</a:t>
            </a: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46</a:t>
            </a:fld>
            <a:endParaRPr lang="fr-FR"/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08405" y="3758735"/>
            <a:ext cx="6375190" cy="2325541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1565863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1) </a:t>
            </a:r>
            <a:r>
              <a:rPr lang="fr-FR" dirty="0" err="1">
                <a:solidFill>
                  <a:srgbClr val="FFC000"/>
                </a:solidFill>
              </a:rPr>
              <a:t>Glucokinase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470763" y="2229848"/>
            <a:ext cx="5765914" cy="39716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Régulation de la GK spécifique </a:t>
            </a:r>
          </a:p>
          <a:p>
            <a:pPr>
              <a:buFont typeface="Wingdings" panose="05000000000000000000" pitchFamily="2" charset="2"/>
              <a:buChar char="v"/>
            </a:pPr>
            <a:endParaRPr lang="fr-FR" sz="2200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Une </a:t>
            </a:r>
            <a:r>
              <a:rPr lang="fr-FR" sz="2200" dirty="0">
                <a:solidFill>
                  <a:srgbClr val="FF0000"/>
                </a:solidFill>
              </a:rPr>
              <a:t>PR</a:t>
            </a:r>
            <a:r>
              <a:rPr lang="fr-FR" sz="2200" dirty="0"/>
              <a:t> (protéine régulatrice) bloque la GK dans le noyau </a:t>
            </a:r>
          </a:p>
          <a:p>
            <a:pPr>
              <a:buFont typeface="Wingdings" panose="05000000000000000000" pitchFamily="2" charset="2"/>
              <a:buChar char="v"/>
            </a:pPr>
            <a:endParaRPr lang="fr-FR" sz="2200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>
                <a:solidFill>
                  <a:schemeClr val="accent2"/>
                </a:solidFill>
              </a:rPr>
              <a:t>Glucose</a:t>
            </a:r>
            <a:r>
              <a:rPr lang="fr-FR" sz="2200" dirty="0"/>
              <a:t> </a:t>
            </a:r>
            <a:r>
              <a:rPr lang="fr-FR" sz="2200" u="sng" dirty="0"/>
              <a:t>inhibe</a:t>
            </a:r>
            <a:r>
              <a:rPr lang="fr-FR" sz="2200" dirty="0"/>
              <a:t> la </a:t>
            </a:r>
            <a:r>
              <a:rPr lang="fr-FR" sz="2200" dirty="0" err="1"/>
              <a:t>transvection</a:t>
            </a:r>
            <a:r>
              <a:rPr lang="fr-FR" sz="2200" dirty="0"/>
              <a:t> de la GK dans le noyau</a:t>
            </a:r>
          </a:p>
          <a:p>
            <a:pPr>
              <a:buFont typeface="Wingdings" panose="05000000000000000000" pitchFamily="2" charset="2"/>
              <a:buChar char="v"/>
            </a:pPr>
            <a:endParaRPr lang="fr-FR" sz="2200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>
                <a:solidFill>
                  <a:srgbClr val="FF0000"/>
                </a:solidFill>
              </a:rPr>
              <a:t>F6P</a:t>
            </a:r>
            <a:r>
              <a:rPr lang="fr-FR" sz="2200" dirty="0"/>
              <a:t> </a:t>
            </a:r>
            <a:r>
              <a:rPr lang="fr-FR" sz="2200" u="sng" dirty="0"/>
              <a:t>active</a:t>
            </a:r>
            <a:r>
              <a:rPr lang="fr-FR" sz="2200" dirty="0"/>
              <a:t> la </a:t>
            </a:r>
            <a:r>
              <a:rPr lang="fr-FR" sz="2200" dirty="0">
                <a:solidFill>
                  <a:srgbClr val="FF0000"/>
                </a:solidFill>
              </a:rPr>
              <a:t>PR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47</a:t>
            </a:fld>
            <a:endParaRPr lang="fr-FR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7168978"/>
              </p:ext>
            </p:extLst>
          </p:nvPr>
        </p:nvGraphicFramePr>
        <p:xfrm>
          <a:off x="6523149" y="2519690"/>
          <a:ext cx="5065724" cy="3197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8" name="Image bitmap" r:id="rId3" imgW="7361558" imgH="4648603" progId="Paint.Picture">
                  <p:embed/>
                </p:oleObj>
              </mc:Choice>
              <mc:Fallback>
                <p:oleObj name="Image bitmap" r:id="rId3" imgW="7361558" imgH="4648603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3149" y="2519690"/>
                        <a:ext cx="5065724" cy="3197937"/>
                      </a:xfrm>
                      <a:prstGeom prst="rect">
                        <a:avLst/>
                      </a:prstGeom>
                      <a:extLst>
                        <a:ext uri="{FAA26D3D-D897-4be2-8F04-BA451C77F1D7}">
                          <ma14:placeholderFlag xmlns=""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8789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895600" y="477810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2) PFK-1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7807837" y="2326118"/>
            <a:ext cx="4055917" cy="330095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sz="2200" dirty="0">
                <a:solidFill>
                  <a:srgbClr val="FF0000"/>
                </a:solidFill>
              </a:rPr>
              <a:t>Régule le flux entrant</a:t>
            </a:r>
            <a:r>
              <a:rPr lang="fr-FR" sz="2200" dirty="0"/>
              <a:t> ++ / Sensible au niveau énergétique de la cellule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dirty="0"/>
          </a:p>
          <a:p>
            <a:pPr>
              <a:buFont typeface="Wingdings" panose="05000000000000000000" pitchFamily="2" charset="2"/>
              <a:buChar char="v"/>
            </a:pPr>
            <a:endParaRPr lang="fr-FR" sz="2200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Régulation </a:t>
            </a:r>
            <a:r>
              <a:rPr lang="fr-FR" sz="2200" dirty="0">
                <a:solidFill>
                  <a:schemeClr val="accent2"/>
                </a:solidFill>
              </a:rPr>
              <a:t>allostérique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48</a:t>
            </a:fld>
            <a:endParaRPr lang="fr-FR"/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9520" y="2228654"/>
            <a:ext cx="6873087" cy="3035008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135314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2) PFK-1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2591068" y="1913325"/>
            <a:ext cx="8915400" cy="3777622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fr-FR" sz="2200" b="1" u="sng" dirty="0"/>
              <a:t>Rôle régulateur de l</a:t>
            </a:r>
            <a:r>
              <a:rPr lang="ja-JP" altLang="fr-FR" sz="2200" b="1" u="sng" dirty="0"/>
              <a:t>’</a:t>
            </a:r>
            <a:r>
              <a:rPr lang="fr-FR" sz="2200" b="1" u="sng" dirty="0"/>
              <a:t>ATP et de l</a:t>
            </a:r>
            <a:r>
              <a:rPr lang="ja-JP" altLang="fr-FR" sz="2200" b="1" u="sng" dirty="0"/>
              <a:t>’</a:t>
            </a:r>
            <a:r>
              <a:rPr lang="fr-FR" sz="2200" b="1" u="sng" dirty="0"/>
              <a:t>AMP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sz="2200" b="1" dirty="0">
                <a:solidFill>
                  <a:srgbClr val="FF0000"/>
                </a:solidFill>
              </a:rPr>
              <a:t>L</a:t>
            </a:r>
            <a:r>
              <a:rPr lang="ja-JP" altLang="fr-FR" sz="2200" b="1" dirty="0">
                <a:solidFill>
                  <a:srgbClr val="FF0000"/>
                </a:solidFill>
              </a:rPr>
              <a:t>’</a:t>
            </a:r>
            <a:r>
              <a:rPr lang="fr-FR" sz="2200" b="1" dirty="0">
                <a:solidFill>
                  <a:srgbClr val="FF0000"/>
                </a:solidFill>
              </a:rPr>
              <a:t>ATP</a:t>
            </a:r>
            <a:r>
              <a:rPr lang="fr-FR" sz="2200" dirty="0"/>
              <a:t> est un effecteur </a:t>
            </a:r>
            <a:r>
              <a:rPr lang="fr-FR" sz="2200" dirty="0">
                <a:solidFill>
                  <a:srgbClr val="FF0000"/>
                </a:solidFill>
              </a:rPr>
              <a:t>négatif</a:t>
            </a:r>
            <a:r>
              <a:rPr lang="fr-FR" sz="2200" dirty="0"/>
              <a:t> (régulation spécifique)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sz="2200" b="1" dirty="0">
                <a:solidFill>
                  <a:srgbClr val="00B050"/>
                </a:solidFill>
              </a:rPr>
              <a:t>L</a:t>
            </a:r>
            <a:r>
              <a:rPr lang="ja-JP" altLang="fr-FR" sz="2200" b="1" dirty="0">
                <a:solidFill>
                  <a:srgbClr val="00B050"/>
                </a:solidFill>
              </a:rPr>
              <a:t>’</a:t>
            </a:r>
            <a:r>
              <a:rPr lang="fr-FR" sz="2200" b="1" dirty="0">
                <a:solidFill>
                  <a:srgbClr val="00B050"/>
                </a:solidFill>
              </a:rPr>
              <a:t>AMP</a:t>
            </a:r>
            <a:r>
              <a:rPr lang="fr-FR" sz="2200" dirty="0">
                <a:solidFill>
                  <a:srgbClr val="00B050"/>
                </a:solidFill>
              </a:rPr>
              <a:t> </a:t>
            </a:r>
            <a:r>
              <a:rPr lang="fr-FR" sz="2200" dirty="0"/>
              <a:t>est un effecteur </a:t>
            </a:r>
            <a:r>
              <a:rPr lang="fr-FR" sz="2200" dirty="0">
                <a:solidFill>
                  <a:srgbClr val="00B050"/>
                </a:solidFill>
              </a:rPr>
              <a:t>positif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49</a:t>
            </a:fld>
            <a:endParaRPr lang="fr-FR"/>
          </a:p>
        </p:txBody>
      </p:sp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9998426"/>
              </p:ext>
            </p:extLst>
          </p:nvPr>
        </p:nvGraphicFramePr>
        <p:xfrm>
          <a:off x="4030959" y="3433978"/>
          <a:ext cx="4038600" cy="304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6" name="Image bitmap" r:id="rId3" imgW="4069433" imgH="3063506" progId="Paint.Picture">
                  <p:embed/>
                </p:oleObj>
              </mc:Choice>
              <mc:Fallback>
                <p:oleObj name="Image bitmap" r:id="rId3" imgW="4069433" imgH="3063506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0959" y="3433978"/>
                        <a:ext cx="4038600" cy="304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04452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461846" y="212124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2) PFK-1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269900" y="1716167"/>
            <a:ext cx="4983671" cy="4801863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fr-FR" sz="2200" b="1" u="sng" dirty="0"/>
              <a:t>Rôle régulateur du citrate</a:t>
            </a:r>
          </a:p>
          <a:p>
            <a:pPr>
              <a:buFontTx/>
              <a:buNone/>
            </a:pPr>
            <a:endParaRPr lang="fr-FR" sz="2400" b="1" u="sng" dirty="0">
              <a:latin typeface="Calibri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Le </a:t>
            </a:r>
            <a:r>
              <a:rPr lang="fr-FR" sz="2200" dirty="0">
                <a:solidFill>
                  <a:srgbClr val="FF0000"/>
                </a:solidFill>
              </a:rPr>
              <a:t>citrate</a:t>
            </a:r>
            <a:r>
              <a:rPr lang="fr-FR" sz="2200" dirty="0"/>
              <a:t> est produit au cours du cycle de Krebs</a:t>
            </a:r>
          </a:p>
          <a:p>
            <a:pPr>
              <a:buFont typeface="Wingdings" panose="05000000000000000000" pitchFamily="2" charset="2"/>
              <a:buChar char="v"/>
            </a:pPr>
            <a:endParaRPr lang="fr-FR" sz="2200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Si il y a trop </a:t>
            </a:r>
            <a:r>
              <a:rPr lang="fr-FR" sz="2200" dirty="0">
                <a:solidFill>
                  <a:srgbClr val="FF0000"/>
                </a:solidFill>
              </a:rPr>
              <a:t>d</a:t>
            </a:r>
            <a:r>
              <a:rPr lang="ja-JP" altLang="fr-FR" sz="2200" dirty="0">
                <a:solidFill>
                  <a:srgbClr val="FF0000"/>
                </a:solidFill>
              </a:rPr>
              <a:t>’</a:t>
            </a:r>
            <a:r>
              <a:rPr lang="fr-FR" sz="2200" dirty="0">
                <a:solidFill>
                  <a:srgbClr val="FF0000"/>
                </a:solidFill>
              </a:rPr>
              <a:t>ATP</a:t>
            </a:r>
            <a:r>
              <a:rPr lang="fr-FR" sz="2200" dirty="0"/>
              <a:t>, l</a:t>
            </a:r>
            <a:r>
              <a:rPr lang="ja-JP" altLang="fr-FR" sz="2200" dirty="0"/>
              <a:t>’</a:t>
            </a:r>
            <a:r>
              <a:rPr lang="fr-FR" sz="2200" dirty="0" err="1"/>
              <a:t>isocitrate</a:t>
            </a:r>
            <a:r>
              <a:rPr lang="fr-FR" sz="2200" dirty="0"/>
              <a:t> DH est inhibé → accumulation de citrate, effecteur </a:t>
            </a:r>
            <a:r>
              <a:rPr lang="fr-FR" sz="2200" dirty="0">
                <a:solidFill>
                  <a:srgbClr val="FF0000"/>
                </a:solidFill>
              </a:rPr>
              <a:t>négatif</a:t>
            </a:r>
            <a:r>
              <a:rPr lang="fr-FR" sz="2200" dirty="0"/>
              <a:t> de PFK1 → </a:t>
            </a:r>
            <a:r>
              <a:rPr lang="fr-FR" sz="2200" dirty="0">
                <a:solidFill>
                  <a:srgbClr val="FF0000"/>
                </a:solidFill>
              </a:rPr>
              <a:t>Glycolyse inhibée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50</a:t>
            </a:fld>
            <a:endParaRPr lang="fr-FR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47355" y="1946031"/>
            <a:ext cx="6625620" cy="3739661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1431923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344884" y="194014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2) PFK-1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390597" y="2274278"/>
            <a:ext cx="6259587" cy="3777684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fr-FR" sz="2200" b="1" u="sng" dirty="0"/>
              <a:t>Rôle régulateur du F2,6 </a:t>
            </a:r>
            <a:r>
              <a:rPr lang="fr-FR" sz="2200" b="1" u="sng" dirty="0" err="1"/>
              <a:t>bi-P</a:t>
            </a:r>
            <a:endParaRPr lang="fr-FR" sz="2200" b="1" u="sng" dirty="0"/>
          </a:p>
          <a:p>
            <a:pPr>
              <a:buFontTx/>
              <a:buNone/>
            </a:pPr>
            <a:endParaRPr lang="fr-FR" sz="2400" b="1" u="sng" dirty="0">
              <a:latin typeface="Calibri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sz="2200" b="1" dirty="0">
                <a:solidFill>
                  <a:srgbClr val="FF0000"/>
                </a:solidFill>
              </a:rPr>
              <a:t>Le fructose 2,6 bi-phosphate n</a:t>
            </a:r>
            <a:r>
              <a:rPr lang="ja-JP" altLang="fr-FR" sz="2200" b="1" dirty="0">
                <a:solidFill>
                  <a:srgbClr val="FF0000"/>
                </a:solidFill>
              </a:rPr>
              <a:t>’</a:t>
            </a:r>
            <a:r>
              <a:rPr lang="fr-FR" sz="2200" b="1" dirty="0">
                <a:solidFill>
                  <a:srgbClr val="FF0000"/>
                </a:solidFill>
              </a:rPr>
              <a:t>est pas un intermédiaire de la glycolyse</a:t>
            </a:r>
            <a:r>
              <a:rPr lang="fr-FR" sz="2200" dirty="0"/>
              <a:t> (ni de la NGG) !</a:t>
            </a:r>
          </a:p>
          <a:p>
            <a:pPr>
              <a:buFont typeface="Wingdings" panose="05000000000000000000" pitchFamily="2" charset="2"/>
              <a:buChar char="v"/>
            </a:pPr>
            <a:endParaRPr lang="fr-FR" sz="2200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Il est formé à partir du F6P grâce à la </a:t>
            </a:r>
            <a:r>
              <a:rPr lang="fr-FR" sz="2200" dirty="0">
                <a:solidFill>
                  <a:schemeClr val="accent2"/>
                </a:solidFill>
              </a:rPr>
              <a:t>phosphofructokinase-2 (PFK-2)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51</a:t>
            </a:fld>
            <a:endParaRPr lang="fr-FR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93083" y="2460057"/>
            <a:ext cx="5448908" cy="2508126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893410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894012" y="430682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2) PFK-1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2589212" y="1751308"/>
            <a:ext cx="8915400" cy="4159914"/>
          </a:xfrm>
          <a:noFill/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fr-FR" sz="2200" b="1" u="sng" dirty="0"/>
              <a:t>Rôle régulateur du F2,6 </a:t>
            </a:r>
            <a:r>
              <a:rPr lang="fr-FR" sz="2200" b="1" u="sng" dirty="0" err="1"/>
              <a:t>bi-P</a:t>
            </a:r>
            <a:endParaRPr lang="fr-FR" sz="2200" b="1" u="sng" dirty="0"/>
          </a:p>
          <a:p>
            <a:pPr>
              <a:buFontTx/>
              <a:buNone/>
            </a:pPr>
            <a:endParaRPr lang="fr-FR" sz="2200" dirty="0"/>
          </a:p>
          <a:p>
            <a:pPr>
              <a:buFontTx/>
              <a:buNone/>
            </a:pPr>
            <a:r>
              <a:rPr lang="fr-FR" sz="2200" dirty="0"/>
              <a:t>PFK-2 possède une double activité : </a:t>
            </a:r>
            <a:r>
              <a:rPr lang="fr-FR" sz="2200" dirty="0">
                <a:solidFill>
                  <a:schemeClr val="accent2"/>
                </a:solidFill>
              </a:rPr>
              <a:t>Kinase</a:t>
            </a:r>
            <a:r>
              <a:rPr lang="fr-FR" sz="2200" dirty="0"/>
              <a:t> et </a:t>
            </a:r>
            <a:r>
              <a:rPr lang="fr-FR" sz="2200" dirty="0">
                <a:solidFill>
                  <a:srgbClr val="FF0000"/>
                </a:solidFill>
              </a:rPr>
              <a:t>Phosphatase</a:t>
            </a:r>
            <a:r>
              <a:rPr lang="fr-FR" sz="2200" dirty="0"/>
              <a:t> c</a:t>
            </a:r>
            <a:r>
              <a:rPr lang="ja-JP" altLang="fr-FR" sz="2200" dirty="0"/>
              <a:t>’</a:t>
            </a:r>
            <a:r>
              <a:rPr lang="fr-FR" sz="2200" dirty="0"/>
              <a:t>est </a:t>
            </a:r>
            <a:r>
              <a:rPr lang="fr-FR" sz="2200" u="sng" dirty="0"/>
              <a:t>une enzyme bi-fonctionnelle </a:t>
            </a:r>
          </a:p>
          <a:p>
            <a:pPr>
              <a:buFontTx/>
              <a:buNone/>
            </a:pPr>
            <a:endParaRPr lang="fr-FR" sz="2200" i="1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Activité </a:t>
            </a:r>
            <a:r>
              <a:rPr lang="fr-FR" sz="2200" dirty="0">
                <a:solidFill>
                  <a:schemeClr val="accent2"/>
                </a:solidFill>
              </a:rPr>
              <a:t>Kinase</a:t>
            </a:r>
            <a:r>
              <a:rPr lang="fr-FR" sz="2200" dirty="0"/>
              <a:t> lorsque PFK-2 est </a:t>
            </a:r>
            <a:r>
              <a:rPr lang="fr-FR" sz="2200" dirty="0" err="1">
                <a:solidFill>
                  <a:schemeClr val="accent2"/>
                </a:solidFill>
              </a:rPr>
              <a:t>déphosphorylée</a:t>
            </a:r>
            <a:r>
              <a:rPr lang="fr-FR" sz="2200" dirty="0"/>
              <a:t> (insuline) → </a:t>
            </a:r>
            <a:r>
              <a:rPr lang="fr-FR" sz="2200" dirty="0">
                <a:solidFill>
                  <a:schemeClr val="accent2"/>
                </a:solidFill>
              </a:rPr>
              <a:t>GLYCOLYSE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Activité </a:t>
            </a:r>
            <a:r>
              <a:rPr lang="fr-FR" sz="2200" dirty="0">
                <a:solidFill>
                  <a:srgbClr val="FF0000"/>
                </a:solidFill>
              </a:rPr>
              <a:t>Phosphatase</a:t>
            </a:r>
            <a:r>
              <a:rPr lang="fr-FR" sz="2200" dirty="0"/>
              <a:t> lorsque PFK-2 est </a:t>
            </a:r>
            <a:r>
              <a:rPr lang="fr-FR" sz="2200" dirty="0">
                <a:solidFill>
                  <a:srgbClr val="FF0000"/>
                </a:solidFill>
              </a:rPr>
              <a:t>phosphorylée</a:t>
            </a:r>
            <a:r>
              <a:rPr lang="fr-FR" sz="2200" dirty="0"/>
              <a:t> (glucagon) → </a:t>
            </a:r>
            <a:r>
              <a:rPr lang="fr-FR" sz="2200" dirty="0">
                <a:solidFill>
                  <a:srgbClr val="FF0000"/>
                </a:solidFill>
              </a:rPr>
              <a:t>NEOGLUCOGENESE</a:t>
            </a: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52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56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895600" y="241304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2) PFK-1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2589212" y="1534332"/>
            <a:ext cx="6415303" cy="595254"/>
          </a:xfrm>
        </p:spPr>
        <p:txBody>
          <a:bodyPr/>
          <a:lstStyle/>
          <a:p>
            <a:pPr marL="0" indent="0">
              <a:buNone/>
            </a:pPr>
            <a:r>
              <a:rPr lang="fr-FR" sz="2200" b="1" u="sng" dirty="0"/>
              <a:t>Rôle régulateur du F2,6 </a:t>
            </a:r>
            <a:r>
              <a:rPr lang="fr-FR" sz="2200" b="1" u="sng" dirty="0" err="1"/>
              <a:t>bi-P</a:t>
            </a:r>
            <a:endParaRPr lang="fr-FR" sz="2200" dirty="0"/>
          </a:p>
          <a:p>
            <a:endParaRPr lang="fr-FR" dirty="0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53</a:t>
            </a:fld>
            <a:endParaRPr lang="fr-FR"/>
          </a:p>
        </p:txBody>
      </p:sp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2250711"/>
              </p:ext>
            </p:extLst>
          </p:nvPr>
        </p:nvGraphicFramePr>
        <p:xfrm>
          <a:off x="3381373" y="2129586"/>
          <a:ext cx="6035675" cy="3913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9" name="Image bitmap" r:id="rId4" imgW="9419136" imgH="6104149" progId="Paint.Picture">
                  <p:embed/>
                </p:oleObj>
              </mc:Choice>
              <mc:Fallback>
                <p:oleObj name="Image bitmap" r:id="rId4" imgW="9419136" imgH="610414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1373" y="2129586"/>
                        <a:ext cx="6035675" cy="3913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340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895600" y="563562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3) Pyruvate Kinase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fr-FR" sz="2200" dirty="0">
                <a:solidFill>
                  <a:srgbClr val="FF0000"/>
                </a:solidFill>
              </a:rPr>
              <a:t>Régule le flux sortant de la GL (++)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Sensible au niveau énergétique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sz="2200" dirty="0"/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2200" dirty="0">
                <a:solidFill>
                  <a:srgbClr val="FF0000"/>
                </a:solidFill>
              </a:rPr>
              <a:t>ATP</a:t>
            </a:r>
            <a:r>
              <a:rPr lang="fr-FR" sz="2200" dirty="0"/>
              <a:t> </a:t>
            </a:r>
            <a:r>
              <a:rPr lang="fr-FR" sz="2200" dirty="0">
                <a:solidFill>
                  <a:srgbClr val="FF0000"/>
                </a:solidFill>
              </a:rPr>
              <a:t>élevé</a:t>
            </a:r>
            <a:r>
              <a:rPr lang="fr-FR" sz="2200" dirty="0"/>
              <a:t> → </a:t>
            </a:r>
            <a:r>
              <a:rPr lang="fr-FR" sz="2200" dirty="0">
                <a:solidFill>
                  <a:srgbClr val="FF0000"/>
                </a:solidFill>
              </a:rPr>
              <a:t>inhibition</a:t>
            </a:r>
            <a:r>
              <a:rPr lang="fr-FR" sz="2200" dirty="0"/>
              <a:t> de la GL par PFK1 et PK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r-FR" sz="2200" dirty="0">
                <a:solidFill>
                  <a:srgbClr val="009900"/>
                </a:solidFill>
              </a:rPr>
              <a:t>ATP faible </a:t>
            </a:r>
            <a:r>
              <a:rPr lang="fr-FR" sz="2200" dirty="0"/>
              <a:t>→ </a:t>
            </a:r>
            <a:r>
              <a:rPr lang="fr-FR" sz="2200" dirty="0">
                <a:solidFill>
                  <a:srgbClr val="009900"/>
                </a:solidFill>
              </a:rPr>
              <a:t>activation</a:t>
            </a:r>
            <a:r>
              <a:rPr lang="fr-FR" sz="2200" dirty="0"/>
              <a:t> de la GL par PFK1 et PK </a:t>
            </a:r>
          </a:p>
          <a:p>
            <a:pPr lvl="1">
              <a:buFont typeface="Wingdings" panose="05000000000000000000" pitchFamily="2" charset="2"/>
              <a:buChar char="v"/>
            </a:pPr>
            <a:endParaRPr lang="fr-FR" sz="2200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Il y a 2 </a:t>
            </a:r>
            <a:r>
              <a:rPr lang="fr-FR" sz="2200" dirty="0" err="1"/>
              <a:t>isoformes</a:t>
            </a:r>
            <a:r>
              <a:rPr lang="fr-FR" sz="2200" dirty="0"/>
              <a:t> : musculaire &amp; hépatique</a:t>
            </a:r>
          </a:p>
          <a:p>
            <a:endParaRPr lang="fr-FR" b="1" dirty="0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interdite.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54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292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895600" y="353402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3) Pyruvate Kinase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398852" y="2028090"/>
            <a:ext cx="4759301" cy="4572002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fr-FR" sz="2200" b="1" u="sng" dirty="0" err="1"/>
              <a:t>Isoforme</a:t>
            </a:r>
            <a:r>
              <a:rPr lang="fr-FR" sz="2200" b="1" u="sng" dirty="0"/>
              <a:t> hépatique</a:t>
            </a:r>
          </a:p>
          <a:p>
            <a:pPr>
              <a:buFontTx/>
              <a:buNone/>
            </a:pPr>
            <a:endParaRPr lang="fr-FR" sz="2200" b="1" u="sng" dirty="0"/>
          </a:p>
          <a:p>
            <a:pPr>
              <a:buFontTx/>
              <a:buNone/>
            </a:pPr>
            <a:endParaRPr lang="fr-FR" sz="2200" b="1" u="sng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Régulation </a:t>
            </a:r>
            <a:r>
              <a:rPr lang="fr-FR" sz="2200" dirty="0">
                <a:solidFill>
                  <a:schemeClr val="hlink"/>
                </a:solidFill>
              </a:rPr>
              <a:t>covalente</a:t>
            </a:r>
            <a:r>
              <a:rPr lang="fr-FR" sz="2200" dirty="0"/>
              <a:t> ET régulation </a:t>
            </a:r>
            <a:r>
              <a:rPr lang="fr-FR" sz="2200" dirty="0">
                <a:solidFill>
                  <a:schemeClr val="folHlink"/>
                </a:solidFill>
              </a:rPr>
              <a:t>allostérique</a:t>
            </a:r>
          </a:p>
          <a:p>
            <a:pPr>
              <a:buFont typeface="Wingdings" panose="05000000000000000000" pitchFamily="2" charset="2"/>
              <a:buChar char="v"/>
            </a:pPr>
            <a:endParaRPr lang="fr-FR" sz="2200" dirty="0">
              <a:solidFill>
                <a:schemeClr val="folHlink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>
                <a:solidFill>
                  <a:srgbClr val="FF0000"/>
                </a:solidFill>
                <a:cs typeface="Calibi" charset="0"/>
              </a:rPr>
              <a:t>Alanine </a:t>
            </a:r>
            <a:r>
              <a:rPr lang="fr-FR" sz="2200" dirty="0" err="1">
                <a:solidFill>
                  <a:srgbClr val="FF0000"/>
                </a:solidFill>
                <a:cs typeface="Calibi" charset="0"/>
              </a:rPr>
              <a:t>Acétyl-CoA</a:t>
            </a:r>
            <a:r>
              <a:rPr lang="fr-FR" sz="2200" dirty="0">
                <a:cs typeface="Calibi" charset="0"/>
              </a:rPr>
              <a:t> (≠ Citrate) </a:t>
            </a:r>
            <a:r>
              <a:rPr lang="fr-FR" sz="2200" dirty="0">
                <a:solidFill>
                  <a:srgbClr val="FF0000"/>
                </a:solidFill>
                <a:cs typeface="Calibi" charset="0"/>
              </a:rPr>
              <a:t>PK-P</a:t>
            </a:r>
            <a:r>
              <a:rPr lang="fr-FR" sz="2200" dirty="0">
                <a:cs typeface="Calibi" charset="0"/>
              </a:rPr>
              <a:t> </a:t>
            </a:r>
            <a:r>
              <a:rPr lang="fr-FR" sz="2200" u="sng" dirty="0">
                <a:cs typeface="Calibi" charset="0"/>
              </a:rPr>
              <a:t>moins</a:t>
            </a:r>
            <a:r>
              <a:rPr lang="fr-FR" sz="2200" dirty="0">
                <a:cs typeface="Calibi" charset="0"/>
              </a:rPr>
              <a:t> active</a:t>
            </a:r>
          </a:p>
          <a:p>
            <a:endParaRPr lang="fr-FR" b="1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55</a:t>
            </a:fld>
            <a:endParaRPr lang="fr-FR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56120" y="1910859"/>
            <a:ext cx="6940813" cy="4302372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3361616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895600" y="381000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3) Pyruvate Kinase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864237" y="4420594"/>
            <a:ext cx="8915400" cy="3777622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fr-FR" sz="2200" b="1" u="sng" dirty="0" err="1"/>
              <a:t>Isoforme</a:t>
            </a:r>
            <a:r>
              <a:rPr lang="fr-FR" sz="2200" b="1" u="sng" dirty="0"/>
              <a:t> musculaire</a:t>
            </a:r>
          </a:p>
          <a:p>
            <a:pPr>
              <a:buFontTx/>
              <a:buNone/>
            </a:pPr>
            <a:endParaRPr lang="fr-FR" sz="2200" b="1" u="sng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/>
              <a:t>Régulation </a:t>
            </a:r>
            <a:r>
              <a:rPr lang="fr-FR" sz="2200" dirty="0">
                <a:solidFill>
                  <a:schemeClr val="folHlink"/>
                </a:solidFill>
              </a:rPr>
              <a:t>allostérique</a:t>
            </a:r>
            <a:r>
              <a:rPr lang="fr-FR" sz="2200" dirty="0"/>
              <a:t> (n’est pas soumise à phosphorylation)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sz="2200" dirty="0">
                <a:solidFill>
                  <a:srgbClr val="FF0000"/>
                </a:solidFill>
              </a:rPr>
              <a:t>L</a:t>
            </a:r>
            <a:r>
              <a:rPr lang="ja-JP" altLang="fr-FR" sz="2200" dirty="0">
                <a:solidFill>
                  <a:srgbClr val="FF0000"/>
                </a:solidFill>
              </a:rPr>
              <a:t>’</a:t>
            </a:r>
            <a:r>
              <a:rPr lang="fr-FR" sz="2200" dirty="0">
                <a:solidFill>
                  <a:srgbClr val="FF0000"/>
                </a:solidFill>
              </a:rPr>
              <a:t>alanine</a:t>
            </a:r>
            <a:r>
              <a:rPr lang="fr-FR" sz="2200" dirty="0"/>
              <a:t> ici n</a:t>
            </a:r>
            <a:r>
              <a:rPr lang="ja-JP" altLang="fr-FR" sz="2200" dirty="0"/>
              <a:t>’</a:t>
            </a:r>
            <a:r>
              <a:rPr lang="fr-FR" sz="2200" dirty="0"/>
              <a:t>agit pas</a:t>
            </a:r>
          </a:p>
          <a:p>
            <a:endParaRPr lang="fr-FR" b="1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56</a:t>
            </a:fld>
            <a:endParaRPr lang="fr-FR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72594" y="1674028"/>
            <a:ext cx="7038975" cy="2435225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3315812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894012" y="563562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Contrôle hormonal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2589212" y="1905000"/>
            <a:ext cx="8915400" cy="3879742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fr-FR" sz="2200" b="1" u="sng" dirty="0">
                <a:solidFill>
                  <a:srgbClr val="993300"/>
                </a:solidFill>
                <a:cs typeface="Calibi" charset="0"/>
              </a:rPr>
              <a:t>FOIE</a:t>
            </a:r>
            <a:r>
              <a:rPr lang="fr-FR" sz="2200" b="1" u="sng" dirty="0">
                <a:cs typeface="Calibi" charset="0"/>
              </a:rPr>
              <a:t> en présence </a:t>
            </a:r>
            <a:r>
              <a:rPr lang="fr-FR" sz="2200" b="1" u="sng" dirty="0">
                <a:solidFill>
                  <a:srgbClr val="FFFF00"/>
                </a:solidFill>
                <a:cs typeface="Calibi" charset="0"/>
              </a:rPr>
              <a:t>d</a:t>
            </a:r>
            <a:r>
              <a:rPr lang="ja-JP" altLang="fr-FR" sz="2200" b="1" u="sng" dirty="0">
                <a:solidFill>
                  <a:srgbClr val="FFFF00"/>
                </a:solidFill>
                <a:cs typeface="Calibi" charset="0"/>
              </a:rPr>
              <a:t>’</a:t>
            </a:r>
            <a:r>
              <a:rPr lang="fr-FR" sz="2200" b="1" u="sng" dirty="0">
                <a:solidFill>
                  <a:srgbClr val="FFFF00"/>
                </a:solidFill>
                <a:cs typeface="Calibi" charset="0"/>
              </a:rPr>
              <a:t>insuline</a:t>
            </a:r>
            <a:r>
              <a:rPr lang="fr-FR" sz="2200" b="1" u="sng" dirty="0">
                <a:cs typeface="Calibi" charset="0"/>
              </a:rPr>
              <a:t> (absorptif)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200" b="1" u="sng" dirty="0">
              <a:cs typeface="Calibi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fr-FR" sz="2200" b="1" dirty="0">
                <a:solidFill>
                  <a:schemeClr val="accent6">
                    <a:lumMod val="60000"/>
                    <a:lumOff val="40000"/>
                  </a:schemeClr>
                </a:solidFill>
                <a:cs typeface="Calibi" charset="0"/>
              </a:rPr>
              <a:t>Glycogénolyse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200" dirty="0">
                <a:cs typeface="Calibi" charset="0"/>
              </a:rPr>
              <a:t>Insuline active </a:t>
            </a:r>
            <a:r>
              <a:rPr lang="fr-FR" sz="2200" dirty="0">
                <a:solidFill>
                  <a:srgbClr val="FF3300"/>
                </a:solidFill>
                <a:cs typeface="Calibi" charset="0"/>
              </a:rPr>
              <a:t>PP1</a:t>
            </a:r>
            <a:r>
              <a:rPr lang="fr-FR" sz="2200" dirty="0">
                <a:cs typeface="Calibi" charset="0"/>
              </a:rPr>
              <a:t> → </a:t>
            </a:r>
            <a:r>
              <a:rPr lang="fr-FR" sz="2200" b="1" dirty="0" err="1">
                <a:solidFill>
                  <a:srgbClr val="FFFF00"/>
                </a:solidFill>
                <a:cs typeface="Calibi" charset="0"/>
              </a:rPr>
              <a:t>déphosphoryle</a:t>
            </a:r>
            <a:r>
              <a:rPr lang="fr-FR" sz="2200" dirty="0">
                <a:cs typeface="Calibi" charset="0"/>
              </a:rPr>
              <a:t> GS, GP et PK → </a:t>
            </a:r>
            <a:r>
              <a:rPr lang="fr-FR" sz="2200" dirty="0">
                <a:solidFill>
                  <a:srgbClr val="FF0000"/>
                </a:solidFill>
                <a:cs typeface="Calibi" charset="0"/>
              </a:rPr>
              <a:t>Pas de </a:t>
            </a:r>
            <a:r>
              <a:rPr lang="fr-FR" sz="2200" b="1" dirty="0">
                <a:solidFill>
                  <a:srgbClr val="FF0000"/>
                </a:solidFill>
                <a:cs typeface="Calibi" charset="0"/>
              </a:rPr>
              <a:t>glycogénolyse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200" dirty="0">
              <a:solidFill>
                <a:srgbClr val="FF3300"/>
              </a:solidFill>
              <a:cs typeface="Calibi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fr-FR" sz="2200" b="1" dirty="0">
                <a:solidFill>
                  <a:srgbClr val="0066FF"/>
                </a:solidFill>
                <a:cs typeface="Calibi" charset="0"/>
              </a:rPr>
              <a:t>Glycolyse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200" dirty="0">
                <a:cs typeface="Calibi" charset="0"/>
              </a:rPr>
              <a:t>Insuline induit </a:t>
            </a:r>
            <a:r>
              <a:rPr lang="fr-FR" sz="2200" b="1" dirty="0">
                <a:solidFill>
                  <a:srgbClr val="FFFF00"/>
                </a:solidFill>
                <a:cs typeface="Calibi" charset="0"/>
              </a:rPr>
              <a:t>déphosphorylation</a:t>
            </a:r>
            <a:r>
              <a:rPr lang="fr-FR" sz="2200" dirty="0">
                <a:cs typeface="Calibi" charset="0"/>
              </a:rPr>
              <a:t> de PFK2 → activité </a:t>
            </a:r>
            <a:r>
              <a:rPr lang="fr-FR" sz="2200" dirty="0">
                <a:solidFill>
                  <a:schemeClr val="accent2"/>
                </a:solidFill>
                <a:cs typeface="Calibi" charset="0"/>
              </a:rPr>
              <a:t>kinase</a:t>
            </a:r>
            <a:r>
              <a:rPr lang="fr-FR" sz="2200" dirty="0">
                <a:cs typeface="Calibi" charset="0"/>
              </a:rPr>
              <a:t> → F2,6biP → activation PFK-1 → </a:t>
            </a:r>
            <a:r>
              <a:rPr lang="fr-FR" sz="2200" b="1" dirty="0">
                <a:solidFill>
                  <a:srgbClr val="00B050"/>
                </a:solidFill>
                <a:cs typeface="Calibi" charset="0"/>
              </a:rPr>
              <a:t>Glycolyse</a:t>
            </a:r>
            <a:r>
              <a:rPr lang="fr-FR" sz="2200" dirty="0">
                <a:solidFill>
                  <a:srgbClr val="00B050"/>
                </a:solidFill>
                <a:cs typeface="Calibi" charset="0"/>
              </a:rPr>
              <a:t> activée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200" dirty="0">
                <a:cs typeface="Calibi" charset="0"/>
              </a:rPr>
              <a:t>Insuline induit </a:t>
            </a:r>
            <a:r>
              <a:rPr lang="fr-FR" sz="2200" b="1" dirty="0">
                <a:solidFill>
                  <a:srgbClr val="FFFF00"/>
                </a:solidFill>
                <a:cs typeface="Calibi" charset="0"/>
              </a:rPr>
              <a:t>déphosphorylation</a:t>
            </a:r>
            <a:r>
              <a:rPr lang="fr-FR" sz="2200" dirty="0">
                <a:solidFill>
                  <a:srgbClr val="FFFF00"/>
                </a:solidFill>
                <a:cs typeface="Calibi" charset="0"/>
              </a:rPr>
              <a:t> </a:t>
            </a:r>
            <a:r>
              <a:rPr lang="fr-FR" sz="2200" dirty="0">
                <a:cs typeface="Calibi" charset="0"/>
              </a:rPr>
              <a:t>de PK → enzyme plus active </a:t>
            </a:r>
            <a:r>
              <a:rPr lang="fr-FR" sz="2200" dirty="0"/>
              <a:t>→ </a:t>
            </a:r>
            <a:r>
              <a:rPr lang="fr-FR" sz="2200" b="1" dirty="0">
                <a:solidFill>
                  <a:srgbClr val="00B050"/>
                </a:solidFill>
              </a:rPr>
              <a:t>Glycolyse</a:t>
            </a:r>
            <a:r>
              <a:rPr lang="fr-FR" sz="2200" dirty="0">
                <a:solidFill>
                  <a:srgbClr val="00B050"/>
                </a:solidFill>
              </a:rPr>
              <a:t> </a:t>
            </a:r>
            <a:r>
              <a:rPr lang="fr-FR" sz="2200" b="1" dirty="0">
                <a:solidFill>
                  <a:srgbClr val="00B050"/>
                </a:solidFill>
              </a:rPr>
              <a:t>activée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57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248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894012" y="563562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Contrôle hormonal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2589212" y="2019300"/>
            <a:ext cx="8915400" cy="411650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fr-FR" sz="2400" b="1" u="sng" dirty="0">
                <a:solidFill>
                  <a:srgbClr val="993300"/>
                </a:solidFill>
              </a:rPr>
              <a:t>FOIE</a:t>
            </a:r>
            <a:r>
              <a:rPr lang="fr-FR" sz="2400" b="1" u="sng" dirty="0"/>
              <a:t> en présence de </a:t>
            </a:r>
            <a:r>
              <a:rPr lang="fr-FR" sz="2400" b="1" u="sng" dirty="0">
                <a:solidFill>
                  <a:srgbClr val="008000"/>
                </a:solidFill>
              </a:rPr>
              <a:t>glucagon</a:t>
            </a:r>
            <a:r>
              <a:rPr lang="fr-FR" sz="2400" b="1" u="sng" dirty="0"/>
              <a:t> (post-absorptive)</a:t>
            </a:r>
          </a:p>
          <a:p>
            <a:pPr>
              <a:lnSpc>
                <a:spcPct val="80000"/>
              </a:lnSpc>
              <a:buFontTx/>
              <a:buNone/>
            </a:pPr>
            <a:endParaRPr lang="fr-FR" sz="2400" b="1" u="sng" dirty="0"/>
          </a:p>
          <a:p>
            <a:pPr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fr-FR" sz="2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Glycogénolyse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fr-FR" sz="2400" dirty="0"/>
              <a:t>Glucagon </a:t>
            </a:r>
            <a:r>
              <a:rPr lang="fr-FR" sz="2400" dirty="0">
                <a:solidFill>
                  <a:srgbClr val="FF0000"/>
                </a:solidFill>
              </a:rPr>
              <a:t>inhibe PP1</a:t>
            </a:r>
            <a:r>
              <a:rPr lang="fr-FR" sz="2400" dirty="0"/>
              <a:t> </a:t>
            </a:r>
            <a:r>
              <a:rPr lang="fr-FR" sz="2400" dirty="0">
                <a:cs typeface="Calibi" charset="0"/>
              </a:rPr>
              <a:t>et induit la synthèse </a:t>
            </a:r>
            <a:r>
              <a:rPr lang="fr-FR" sz="2400" dirty="0">
                <a:solidFill>
                  <a:schemeClr val="accent2"/>
                </a:solidFill>
                <a:cs typeface="Calibi" charset="0"/>
              </a:rPr>
              <a:t>d</a:t>
            </a:r>
            <a:r>
              <a:rPr lang="ja-JP" altLang="fr-FR" sz="2400" dirty="0">
                <a:solidFill>
                  <a:schemeClr val="accent2"/>
                </a:solidFill>
                <a:cs typeface="Calibi" charset="0"/>
              </a:rPr>
              <a:t>’</a:t>
            </a:r>
            <a:r>
              <a:rPr lang="fr-FR" sz="2400" dirty="0" err="1">
                <a:solidFill>
                  <a:schemeClr val="accent2"/>
                </a:solidFill>
                <a:cs typeface="Calibi" charset="0"/>
              </a:rPr>
              <a:t>AMPc</a:t>
            </a:r>
            <a:r>
              <a:rPr lang="fr-FR" sz="2400" dirty="0">
                <a:solidFill>
                  <a:schemeClr val="accent2"/>
                </a:solidFill>
                <a:cs typeface="Calibi" charset="0"/>
              </a:rPr>
              <a:t> </a:t>
            </a:r>
            <a:r>
              <a:rPr lang="fr-FR" sz="2400" dirty="0">
                <a:cs typeface="Calibi" charset="0"/>
              </a:rPr>
              <a:t>→ </a:t>
            </a:r>
            <a:r>
              <a:rPr lang="fr-FR" sz="2400" dirty="0">
                <a:solidFill>
                  <a:schemeClr val="accent2"/>
                </a:solidFill>
                <a:cs typeface="Calibi" charset="0"/>
              </a:rPr>
              <a:t>PKA</a:t>
            </a:r>
            <a:r>
              <a:rPr lang="fr-FR" sz="2400" dirty="0">
                <a:cs typeface="Calibi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fr-FR" sz="2400" dirty="0">
                <a:solidFill>
                  <a:srgbClr val="009900"/>
                </a:solidFill>
                <a:cs typeface="Calibi" charset="0"/>
              </a:rPr>
              <a:t>Active</a:t>
            </a:r>
            <a:r>
              <a:rPr lang="fr-FR" sz="2400" dirty="0">
                <a:cs typeface="Calibi" charset="0"/>
              </a:rPr>
              <a:t> phosphoryle </a:t>
            </a:r>
            <a:r>
              <a:rPr lang="fr-FR" sz="2400" dirty="0" err="1">
                <a:solidFill>
                  <a:schemeClr val="accent2"/>
                </a:solidFill>
                <a:cs typeface="Calibi" charset="0"/>
              </a:rPr>
              <a:t>PhK</a:t>
            </a:r>
            <a:r>
              <a:rPr lang="fr-FR" sz="2400" dirty="0">
                <a:cs typeface="Calibi" charset="0"/>
              </a:rPr>
              <a:t> → phosphoryle </a:t>
            </a:r>
            <a:r>
              <a:rPr lang="fr-FR" sz="2400" dirty="0">
                <a:solidFill>
                  <a:schemeClr val="accent2"/>
                </a:solidFill>
                <a:cs typeface="Calibi" charset="0"/>
              </a:rPr>
              <a:t>GP</a:t>
            </a:r>
            <a:r>
              <a:rPr lang="fr-FR" sz="2400" dirty="0">
                <a:cs typeface="Calibi" charset="0"/>
              </a:rPr>
              <a:t> → </a:t>
            </a:r>
            <a:r>
              <a:rPr lang="fr-FR" sz="2400" dirty="0">
                <a:solidFill>
                  <a:srgbClr val="009900"/>
                </a:solidFill>
                <a:cs typeface="Calibi" charset="0"/>
              </a:rPr>
              <a:t>Glycogénolyse</a:t>
            </a:r>
          </a:p>
          <a:p>
            <a:pPr>
              <a:lnSpc>
                <a:spcPct val="80000"/>
              </a:lnSpc>
              <a:buFontTx/>
              <a:buNone/>
            </a:pPr>
            <a:endParaRPr lang="fr-FR" sz="2400" dirty="0">
              <a:solidFill>
                <a:schemeClr val="accent2"/>
              </a:solidFill>
              <a:cs typeface="Calibi" charset="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fr-FR" sz="2400" dirty="0">
                <a:solidFill>
                  <a:srgbClr val="0066FF"/>
                </a:solidFill>
                <a:cs typeface="Calibi" charset="0"/>
              </a:rPr>
              <a:t>Glycolyse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fr-FR" sz="2400" dirty="0">
                <a:cs typeface="Calibi" charset="0"/>
              </a:rPr>
              <a:t>Glucagon induit </a:t>
            </a:r>
            <a:r>
              <a:rPr lang="fr-FR" sz="2400" dirty="0">
                <a:solidFill>
                  <a:srgbClr val="008000"/>
                </a:solidFill>
                <a:cs typeface="Calibi" charset="0"/>
              </a:rPr>
              <a:t>phosphorylation</a:t>
            </a:r>
            <a:r>
              <a:rPr lang="fr-FR" sz="2400" dirty="0">
                <a:cs typeface="Calibi" charset="0"/>
              </a:rPr>
              <a:t> de </a:t>
            </a:r>
            <a:r>
              <a:rPr lang="fr-FR" sz="2400" dirty="0">
                <a:solidFill>
                  <a:srgbClr val="FF3300"/>
                </a:solidFill>
                <a:cs typeface="Calibi" charset="0"/>
              </a:rPr>
              <a:t>PFK2</a:t>
            </a:r>
            <a:r>
              <a:rPr lang="fr-FR" sz="2400" dirty="0">
                <a:cs typeface="Calibi" charset="0"/>
              </a:rPr>
              <a:t> → Activité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fr-FR" sz="2400" dirty="0">
                <a:cs typeface="Calibi" charset="0"/>
              </a:rPr>
              <a:t>phosphatase → </a:t>
            </a:r>
            <a:r>
              <a:rPr lang="fr-FR" sz="2400" dirty="0">
                <a:solidFill>
                  <a:srgbClr val="FF3300"/>
                </a:solidFill>
                <a:cs typeface="Calibi" charset="0"/>
              </a:rPr>
              <a:t>Glycolyse inhibée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fr-FR" sz="2400" dirty="0">
                <a:cs typeface="Calibi" charset="0"/>
              </a:rPr>
              <a:t>Glucagon induit </a:t>
            </a:r>
            <a:r>
              <a:rPr lang="fr-FR" sz="2400" dirty="0">
                <a:solidFill>
                  <a:srgbClr val="008000"/>
                </a:solidFill>
                <a:cs typeface="Calibi" charset="0"/>
              </a:rPr>
              <a:t>phosphorylation</a:t>
            </a:r>
            <a:r>
              <a:rPr lang="fr-FR" sz="2400" dirty="0">
                <a:cs typeface="Calibi" charset="0"/>
              </a:rPr>
              <a:t> de </a:t>
            </a:r>
            <a:r>
              <a:rPr lang="fr-FR" sz="2400" dirty="0">
                <a:solidFill>
                  <a:srgbClr val="FF3300"/>
                </a:solidFill>
                <a:cs typeface="Calibi" charset="0"/>
              </a:rPr>
              <a:t>PK</a:t>
            </a:r>
            <a:r>
              <a:rPr lang="fr-FR" sz="2400" dirty="0">
                <a:cs typeface="Calibi" charset="0"/>
              </a:rPr>
              <a:t> → enzyme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fr-FR" sz="2400" dirty="0">
                <a:cs typeface="Calibi" charset="0"/>
              </a:rPr>
              <a:t>Moins active → </a:t>
            </a:r>
            <a:r>
              <a:rPr lang="fr-FR" sz="2400" dirty="0">
                <a:solidFill>
                  <a:srgbClr val="FF3300"/>
                </a:solidFill>
                <a:cs typeface="Calibi" charset="0"/>
              </a:rPr>
              <a:t>Glycolyse inhibée</a:t>
            </a:r>
            <a:endParaRPr lang="fr-FR" sz="2400" dirty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fr-FR" sz="2800" b="1" dirty="0">
              <a:latin typeface="Calibri" charset="0"/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58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179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894012" y="547687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Contrôle hormonal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2589212" y="1905000"/>
            <a:ext cx="8915400" cy="3777622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r>
              <a:rPr lang="fr-FR" sz="2800" b="1" u="sng" dirty="0">
                <a:solidFill>
                  <a:srgbClr val="FF3300"/>
                </a:solidFill>
                <a:latin typeface="Calibri" charset="0"/>
              </a:rPr>
              <a:t>MUSCLE</a:t>
            </a:r>
            <a:r>
              <a:rPr lang="fr-FR" sz="2800" b="1" u="sng" dirty="0">
                <a:latin typeface="Calibri" charset="0"/>
              </a:rPr>
              <a:t> en présence </a:t>
            </a:r>
            <a:r>
              <a:rPr lang="fr-FR" sz="2800" b="1" u="sng" dirty="0">
                <a:solidFill>
                  <a:srgbClr val="FFFF00"/>
                </a:solidFill>
                <a:latin typeface="Calibri" charset="0"/>
              </a:rPr>
              <a:t>d</a:t>
            </a:r>
            <a:r>
              <a:rPr lang="ja-JP" altLang="fr-FR" sz="2800" b="1" u="sng" dirty="0">
                <a:solidFill>
                  <a:srgbClr val="FFFF00"/>
                </a:solidFill>
                <a:latin typeface="Calibri" charset="0"/>
              </a:rPr>
              <a:t>’</a:t>
            </a:r>
            <a:r>
              <a:rPr lang="fr-FR" sz="2800" b="1" u="sng" dirty="0">
                <a:solidFill>
                  <a:srgbClr val="FFFF00"/>
                </a:solidFill>
                <a:latin typeface="Calibri" charset="0"/>
              </a:rPr>
              <a:t>insuline</a:t>
            </a:r>
          </a:p>
          <a:p>
            <a:pPr>
              <a:buFontTx/>
              <a:buNone/>
            </a:pPr>
            <a:endParaRPr lang="fr-FR" sz="2800" b="1" u="sng" dirty="0">
              <a:solidFill>
                <a:srgbClr val="CC00FF"/>
              </a:solidFill>
              <a:latin typeface="Calibri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sz="2600" dirty="0">
                <a:solidFill>
                  <a:srgbClr val="00B050"/>
                </a:solidFill>
              </a:rPr>
              <a:t>Captation de glucose</a:t>
            </a:r>
          </a:p>
          <a:p>
            <a:pPr>
              <a:buFontTx/>
              <a:buNone/>
            </a:pPr>
            <a:r>
              <a:rPr lang="fr-FR" sz="2600" dirty="0"/>
              <a:t>Insuline induit </a:t>
            </a:r>
            <a:r>
              <a:rPr lang="fr-FR" sz="2600" dirty="0">
                <a:solidFill>
                  <a:srgbClr val="00B050"/>
                </a:solidFill>
              </a:rPr>
              <a:t>augmentation</a:t>
            </a:r>
            <a:r>
              <a:rPr lang="fr-FR" sz="2600" dirty="0"/>
              <a:t> de la densité de </a:t>
            </a:r>
            <a:r>
              <a:rPr lang="fr-FR" sz="2600" dirty="0">
                <a:solidFill>
                  <a:srgbClr val="00B050"/>
                </a:solidFill>
              </a:rPr>
              <a:t>GLUT4</a:t>
            </a:r>
            <a:r>
              <a:rPr lang="fr-FR" sz="2600" dirty="0"/>
              <a:t> à la</a:t>
            </a:r>
          </a:p>
          <a:p>
            <a:pPr>
              <a:buFontTx/>
              <a:buNone/>
            </a:pPr>
            <a:r>
              <a:rPr lang="fr-FR" sz="2600" dirty="0"/>
              <a:t>membrane plasmique </a:t>
            </a:r>
            <a:r>
              <a:rPr lang="fr-FR" sz="2600" dirty="0">
                <a:sym typeface="Wingdings" panose="05000000000000000000" pitchFamily="2" charset="2"/>
              </a:rPr>
              <a:t> </a:t>
            </a:r>
            <a:r>
              <a:rPr lang="fr-FR" sz="2600" dirty="0">
                <a:solidFill>
                  <a:srgbClr val="00B050"/>
                </a:solidFill>
                <a:sym typeface="Wingdings" panose="05000000000000000000" pitchFamily="2" charset="2"/>
              </a:rPr>
              <a:t>Captation de glucose</a:t>
            </a:r>
            <a:endParaRPr lang="fr-FR" sz="2600" dirty="0">
              <a:solidFill>
                <a:srgbClr val="00B050"/>
              </a:solidFill>
            </a:endParaRPr>
          </a:p>
          <a:p>
            <a:pPr>
              <a:buFontTx/>
              <a:buNone/>
            </a:pPr>
            <a:endParaRPr lang="fr-FR" sz="2600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6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Glycogénolyse</a:t>
            </a:r>
          </a:p>
          <a:p>
            <a:pPr>
              <a:buFontTx/>
              <a:buNone/>
            </a:pPr>
            <a:r>
              <a:rPr lang="fr-FR" sz="2600" dirty="0"/>
              <a:t>Insuline active </a:t>
            </a:r>
            <a:r>
              <a:rPr lang="fr-FR" sz="2600" dirty="0">
                <a:solidFill>
                  <a:srgbClr val="FF3300"/>
                </a:solidFill>
              </a:rPr>
              <a:t>PP1</a:t>
            </a:r>
            <a:r>
              <a:rPr lang="fr-FR" sz="2600" dirty="0"/>
              <a:t> </a:t>
            </a:r>
            <a:r>
              <a:rPr lang="fr-FR" sz="2600" dirty="0">
                <a:cs typeface="Calibi" charset="0"/>
              </a:rPr>
              <a:t>→ </a:t>
            </a:r>
            <a:r>
              <a:rPr lang="fr-FR" sz="2600" dirty="0" err="1">
                <a:solidFill>
                  <a:srgbClr val="FFFF00"/>
                </a:solidFill>
                <a:cs typeface="Calibi" charset="0"/>
              </a:rPr>
              <a:t>déphosphoryle</a:t>
            </a:r>
            <a:r>
              <a:rPr lang="fr-FR" sz="2600" dirty="0">
                <a:cs typeface="Calibi" charset="0"/>
              </a:rPr>
              <a:t> GS, GP et PK →</a:t>
            </a:r>
            <a:r>
              <a:rPr lang="fr-FR" sz="2600" dirty="0">
                <a:solidFill>
                  <a:srgbClr val="FF3300"/>
                </a:solidFill>
                <a:cs typeface="Calibi" charset="0"/>
              </a:rPr>
              <a:t>Pas </a:t>
            </a:r>
          </a:p>
          <a:p>
            <a:pPr>
              <a:buFontTx/>
              <a:buNone/>
            </a:pPr>
            <a:r>
              <a:rPr lang="fr-FR" sz="2600" dirty="0">
                <a:solidFill>
                  <a:srgbClr val="FF3300"/>
                </a:solidFill>
                <a:cs typeface="Calibi" charset="0"/>
              </a:rPr>
              <a:t>de glycogénolyse</a:t>
            </a:r>
          </a:p>
          <a:p>
            <a:pPr>
              <a:buFontTx/>
              <a:buNone/>
            </a:pPr>
            <a:endParaRPr lang="fr-FR" sz="2800" dirty="0">
              <a:solidFill>
                <a:srgbClr val="FF3300"/>
              </a:solidFill>
              <a:latin typeface="Calibri" charset="0"/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59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676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Contrôle hormonal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589212" y="2131592"/>
            <a:ext cx="8915400" cy="4004215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r>
              <a:rPr lang="fr-FR" sz="2800" b="1" u="sng" dirty="0">
                <a:solidFill>
                  <a:srgbClr val="FF3300"/>
                </a:solidFill>
              </a:rPr>
              <a:t>MUSCLE</a:t>
            </a:r>
            <a:r>
              <a:rPr lang="fr-FR" sz="2800" b="1" u="sng" dirty="0"/>
              <a:t> en présence </a:t>
            </a:r>
            <a:r>
              <a:rPr lang="fr-FR" sz="2800" b="1" u="sng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d</a:t>
            </a:r>
            <a:r>
              <a:rPr lang="ja-JP" altLang="fr-FR" sz="2800" b="1" u="sng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’</a:t>
            </a:r>
            <a:r>
              <a:rPr lang="fr-FR" sz="2800" b="1" u="sng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adrénaline</a:t>
            </a:r>
            <a:r>
              <a:rPr lang="fr-FR" sz="2800" b="1" u="sng" dirty="0"/>
              <a:t> (absence de GLUT4  à la membrane)</a:t>
            </a:r>
          </a:p>
          <a:p>
            <a:pPr>
              <a:buFontTx/>
              <a:buNone/>
            </a:pPr>
            <a:endParaRPr lang="fr-FR" sz="2800" u="sng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sz="28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Glycogénolyse</a:t>
            </a:r>
          </a:p>
          <a:p>
            <a:pPr>
              <a:buFontTx/>
              <a:buNone/>
            </a:pPr>
            <a:r>
              <a:rPr lang="fr-FR" sz="2800" dirty="0"/>
              <a:t>Adrénaline inhibe PP1 </a:t>
            </a:r>
            <a:r>
              <a:rPr lang="fr-FR" sz="2800" dirty="0">
                <a:cs typeface="Calibi" charset="0"/>
              </a:rPr>
              <a:t>→</a:t>
            </a:r>
            <a:r>
              <a:rPr lang="fr-FR" sz="2800" dirty="0"/>
              <a:t> </a:t>
            </a:r>
            <a:r>
              <a:rPr lang="fr-FR" sz="2800" dirty="0">
                <a:solidFill>
                  <a:srgbClr val="00B050"/>
                </a:solidFill>
                <a:cs typeface="Calibi" charset="0"/>
              </a:rPr>
              <a:t>Glycogénolyse</a:t>
            </a:r>
          </a:p>
          <a:p>
            <a:pPr>
              <a:buFontTx/>
              <a:buNone/>
            </a:pPr>
            <a:endParaRPr lang="fr-FR" sz="2800" dirty="0">
              <a:solidFill>
                <a:schemeClr val="accent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sz="2800" dirty="0">
                <a:solidFill>
                  <a:srgbClr val="0066FF"/>
                </a:solidFill>
              </a:rPr>
              <a:t>Glycolyse</a:t>
            </a:r>
          </a:p>
          <a:p>
            <a:pPr>
              <a:buFontTx/>
              <a:buNone/>
            </a:pPr>
            <a:r>
              <a:rPr lang="fr-FR" sz="2800" dirty="0">
                <a:solidFill>
                  <a:srgbClr val="CC0000"/>
                </a:solidFill>
              </a:rPr>
              <a:t>Pas d</a:t>
            </a:r>
            <a:r>
              <a:rPr lang="ja-JP" altLang="fr-FR" sz="2800" dirty="0">
                <a:solidFill>
                  <a:srgbClr val="CC0000"/>
                </a:solidFill>
              </a:rPr>
              <a:t>’</a:t>
            </a:r>
            <a:r>
              <a:rPr lang="fr-FR" sz="2800" dirty="0">
                <a:solidFill>
                  <a:srgbClr val="CC0000"/>
                </a:solidFill>
              </a:rPr>
              <a:t>inhibition de la glycolyse musculaire</a:t>
            </a:r>
            <a:r>
              <a:rPr lang="fr-FR" sz="2800" dirty="0"/>
              <a:t> par l</a:t>
            </a:r>
            <a:r>
              <a:rPr lang="ja-JP" altLang="fr-FR" sz="2800" dirty="0"/>
              <a:t>’</a:t>
            </a:r>
            <a:r>
              <a:rPr lang="fr-FR" sz="2800" dirty="0"/>
              <a:t>hormone.</a:t>
            </a:r>
          </a:p>
          <a:p>
            <a:pPr>
              <a:buFontTx/>
              <a:buNone/>
            </a:pPr>
            <a:r>
              <a:rPr lang="fr-FR" sz="2800" dirty="0"/>
              <a:t> La PKA induite par l</a:t>
            </a:r>
            <a:r>
              <a:rPr lang="ja-JP" altLang="fr-FR" sz="2800" dirty="0"/>
              <a:t>’</a:t>
            </a:r>
            <a:r>
              <a:rPr lang="fr-FR" sz="2800" dirty="0"/>
              <a:t>adrénaline n</a:t>
            </a:r>
            <a:r>
              <a:rPr lang="ja-JP" altLang="fr-FR" sz="2800" dirty="0"/>
              <a:t>’</a:t>
            </a:r>
            <a:r>
              <a:rPr lang="fr-FR" sz="2800" dirty="0"/>
              <a:t>inhibe pas la glycolyse musculaire</a:t>
            </a:r>
          </a:p>
          <a:p>
            <a:endParaRPr lang="fr-FR" sz="2800" dirty="0">
              <a:latin typeface="Calibri" charset="0"/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08580-3E3B-3046-84A1-74A0163931BD}" type="slidenum">
              <a:rPr lang="fr-FR" smtClean="0"/>
              <a:t>60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490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3461" y="466661"/>
            <a:ext cx="8610600" cy="1293028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FFC000"/>
                </a:solidFill>
              </a:rPr>
              <a:t>QCM 4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Toutes les </a:t>
            </a:r>
            <a:r>
              <a:rPr lang="fr-FR" dirty="0" err="1"/>
              <a:t>hexokinases</a:t>
            </a:r>
            <a:r>
              <a:rPr lang="fr-FR" dirty="0"/>
              <a:t> sont régulées par le produit de réaction, le G-6-P</a:t>
            </a:r>
          </a:p>
          <a:p>
            <a:endParaRPr lang="fr-FR" dirty="0"/>
          </a:p>
          <a:p>
            <a:r>
              <a:rPr lang="fr-FR" dirty="0"/>
              <a:t>La </a:t>
            </a:r>
            <a:r>
              <a:rPr lang="fr-FR" dirty="0" err="1"/>
              <a:t>glucokinase</a:t>
            </a:r>
            <a:r>
              <a:rPr lang="fr-FR" dirty="0"/>
              <a:t> sera </a:t>
            </a:r>
            <a:r>
              <a:rPr lang="fr-FR" dirty="0" err="1"/>
              <a:t>transferée</a:t>
            </a:r>
            <a:r>
              <a:rPr lang="fr-FR" dirty="0"/>
              <a:t> dans le noyau si il y a trop de glucose</a:t>
            </a:r>
          </a:p>
          <a:p>
            <a:endParaRPr lang="fr-FR" dirty="0"/>
          </a:p>
          <a:p>
            <a:r>
              <a:rPr lang="fr-FR" dirty="0"/>
              <a:t>Dans le foie, la présence de l’insuline favorise la glycolyse</a:t>
            </a:r>
          </a:p>
          <a:p>
            <a:endParaRPr lang="fr-FR" dirty="0"/>
          </a:p>
          <a:p>
            <a:r>
              <a:rPr lang="fr-FR" dirty="0"/>
              <a:t>Le fructose 2,6 bi-phosphate n</a:t>
            </a:r>
            <a:r>
              <a:rPr lang="ja-JP" altLang="fr-FR" dirty="0"/>
              <a:t>’</a:t>
            </a:r>
            <a:r>
              <a:rPr lang="fr-FR" dirty="0"/>
              <a:t>est pas un intermédiaire de la glycolyse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79072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Toutes les </a:t>
            </a:r>
            <a:r>
              <a:rPr lang="fr-FR" dirty="0" err="1">
                <a:solidFill>
                  <a:srgbClr val="FF0000"/>
                </a:solidFill>
              </a:rPr>
              <a:t>hexokinases</a:t>
            </a:r>
            <a:r>
              <a:rPr lang="fr-FR" dirty="0">
                <a:solidFill>
                  <a:srgbClr val="FF0000"/>
                </a:solidFill>
              </a:rPr>
              <a:t> sont régulées par le produit de réaction, le G-6-P</a:t>
            </a:r>
          </a:p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dirty="0">
                <a:solidFill>
                  <a:srgbClr val="FF0000"/>
                </a:solidFill>
              </a:rPr>
              <a:t>La </a:t>
            </a:r>
            <a:r>
              <a:rPr lang="fr-FR" dirty="0" err="1">
                <a:solidFill>
                  <a:srgbClr val="FF0000"/>
                </a:solidFill>
              </a:rPr>
              <a:t>glucokinase</a:t>
            </a:r>
            <a:r>
              <a:rPr lang="fr-FR" dirty="0">
                <a:solidFill>
                  <a:srgbClr val="FF0000"/>
                </a:solidFill>
              </a:rPr>
              <a:t> sera </a:t>
            </a:r>
            <a:r>
              <a:rPr lang="fr-FR" dirty="0" err="1">
                <a:solidFill>
                  <a:srgbClr val="FF0000"/>
                </a:solidFill>
              </a:rPr>
              <a:t>transferée</a:t>
            </a:r>
            <a:r>
              <a:rPr lang="fr-FR" dirty="0">
                <a:solidFill>
                  <a:srgbClr val="FF0000"/>
                </a:solidFill>
              </a:rPr>
              <a:t> dans le noyau si il y a trop de glucose</a:t>
            </a:r>
          </a:p>
          <a:p>
            <a:endParaRPr lang="fr-FR" dirty="0"/>
          </a:p>
          <a:p>
            <a:r>
              <a:rPr lang="fr-FR" dirty="0">
                <a:solidFill>
                  <a:srgbClr val="00B050"/>
                </a:solidFill>
              </a:rPr>
              <a:t>Dans le foie, la présence de l’insuline favorise la glycolyse</a:t>
            </a:r>
          </a:p>
          <a:p>
            <a:endParaRPr lang="fr-FR" dirty="0"/>
          </a:p>
          <a:p>
            <a:r>
              <a:rPr lang="fr-FR" dirty="0">
                <a:solidFill>
                  <a:srgbClr val="00B050"/>
                </a:solidFill>
              </a:rPr>
              <a:t>Le fructose 2,6 bi-phosphate n</a:t>
            </a:r>
            <a:r>
              <a:rPr lang="ja-JP" altLang="fr-FR" dirty="0">
                <a:solidFill>
                  <a:srgbClr val="00B050"/>
                </a:solidFill>
              </a:rPr>
              <a:t>’</a:t>
            </a:r>
            <a:r>
              <a:rPr lang="fr-FR" dirty="0">
                <a:solidFill>
                  <a:srgbClr val="00B050"/>
                </a:solidFill>
              </a:rPr>
              <a:t>est pas un intermédiaire de la glycolyse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21184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6835</TotalTime>
  <Words>2872</Words>
  <Application>Microsoft Office PowerPoint</Application>
  <PresentationFormat>Grand écran</PresentationFormat>
  <Paragraphs>579</Paragraphs>
  <Slides>62</Slides>
  <Notes>29</Notes>
  <HiddenSlides>0</HiddenSlides>
  <MMClips>0</MMClips>
  <ScaleCrop>false</ScaleCrop>
  <HeadingPairs>
    <vt:vector size="8" baseType="variant">
      <vt:variant>
        <vt:lpstr>Polices utilisées</vt:lpstr>
      </vt:variant>
      <vt:variant>
        <vt:i4>12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62</vt:i4>
      </vt:variant>
    </vt:vector>
  </HeadingPairs>
  <TitlesOfParts>
    <vt:vector size="76" baseType="lpstr">
      <vt:lpstr>ＭＳ Ｐゴシック</vt:lpstr>
      <vt:lpstr>游ゴシック</vt:lpstr>
      <vt:lpstr>AR CARTER</vt:lpstr>
      <vt:lpstr>AR CHRISTY</vt:lpstr>
      <vt:lpstr>AR DARLING</vt:lpstr>
      <vt:lpstr>Arial</vt:lpstr>
      <vt:lpstr>Calibi</vt:lpstr>
      <vt:lpstr>Calibri</vt:lpstr>
      <vt:lpstr>Calibri Light</vt:lpstr>
      <vt:lpstr>Forte</vt:lpstr>
      <vt:lpstr>One Stroke Script LET</vt:lpstr>
      <vt:lpstr>Wingdings</vt:lpstr>
      <vt:lpstr>Thème Office</vt:lpstr>
      <vt:lpstr>Image bitmap</vt:lpstr>
      <vt:lpstr>Présentation PowerPoint</vt:lpstr>
      <vt:lpstr>Glycolyse</vt:lpstr>
      <vt:lpstr>Présentation PowerPoint</vt:lpstr>
      <vt:lpstr>Présentation PowerPoint</vt:lpstr>
      <vt:lpstr>Présentation PowerPoint</vt:lpstr>
      <vt:lpstr>Présentation PowerPoint</vt:lpstr>
      <vt:lpstr>Stratégie glycolitique</vt:lpstr>
      <vt:lpstr>Etape 1: Phosphorylation sur le C6</vt:lpstr>
      <vt:lpstr>Hexokinases</vt:lpstr>
      <vt:lpstr>Le G-6P : un carrefour métabolique</vt:lpstr>
      <vt:lpstr>Présentation PowerPoint</vt:lpstr>
      <vt:lpstr>Présentation PowerPoint</vt:lpstr>
      <vt:lpstr>Présentation PowerPoint</vt:lpstr>
      <vt:lpstr>Etape 4: Coupure en 2 trioses phosphate</vt:lpstr>
      <vt:lpstr>Etape 5: Isomérisation du dihydroxyacétone phosphate</vt:lpstr>
      <vt:lpstr>QCM 1</vt:lpstr>
      <vt:lpstr>Etape 6: Oxydation du G3P</vt:lpstr>
      <vt:lpstr>Etape 7: Transfert d’un groupement phosphate sur l’ADP</vt:lpstr>
      <vt:lpstr>Shunt de l’étape 7 dans les globules rouges</vt:lpstr>
      <vt:lpstr>Etape 8: Isomérisation du 3-PG</vt:lpstr>
      <vt:lpstr>Etape 9: Déshydrogénation du 2-PG</vt:lpstr>
      <vt:lpstr>Etape 10: Transfert d’un groupement phosphate</vt:lpstr>
      <vt:lpstr>BilaN</vt:lpstr>
      <vt:lpstr>!! A RETENIR !!</vt:lpstr>
      <vt:lpstr>QCM 2</vt:lpstr>
      <vt:lpstr>Devenir des Produits Formés</vt:lpstr>
      <vt:lpstr>I) ATP</vt:lpstr>
      <vt:lpstr>II) NAD+</vt:lpstr>
      <vt:lpstr>1) Condition anaérobie </vt:lpstr>
      <vt:lpstr>1) Condition anaérobie </vt:lpstr>
      <vt:lpstr>2) Conditions aérobie</vt:lpstr>
      <vt:lpstr>2) Conditions aérobie</vt:lpstr>
      <vt:lpstr>Navette glycéro-phosphate</vt:lpstr>
      <vt:lpstr>Navette Malate/Aspartate</vt:lpstr>
      <vt:lpstr>III) Pyruvate</vt:lpstr>
      <vt:lpstr>1) Condition anaérobie </vt:lpstr>
      <vt:lpstr>1) Condition anaérobie </vt:lpstr>
      <vt:lpstr>Cycle de Cori</vt:lpstr>
      <vt:lpstr>2) Condition aérobie</vt:lpstr>
      <vt:lpstr>2) Condition aérobie</vt:lpstr>
      <vt:lpstr>Bilan énergétique</vt:lpstr>
      <vt:lpstr>QCM 3 </vt:lpstr>
      <vt:lpstr>Présentation PowerPoint</vt:lpstr>
      <vt:lpstr>La Régulation</vt:lpstr>
      <vt:lpstr>Régulation</vt:lpstr>
      <vt:lpstr>1) Hexokinases</vt:lpstr>
      <vt:lpstr>1) Glucokinase</vt:lpstr>
      <vt:lpstr>2) PFK-1</vt:lpstr>
      <vt:lpstr>2) PFK-1</vt:lpstr>
      <vt:lpstr>2) PFK-1</vt:lpstr>
      <vt:lpstr>2) PFK-1</vt:lpstr>
      <vt:lpstr>2) PFK-1</vt:lpstr>
      <vt:lpstr>2) PFK-1</vt:lpstr>
      <vt:lpstr>3) Pyruvate Kinase</vt:lpstr>
      <vt:lpstr>3) Pyruvate Kinase</vt:lpstr>
      <vt:lpstr>3) Pyruvate Kinase</vt:lpstr>
      <vt:lpstr>Contrôle hormonal</vt:lpstr>
      <vt:lpstr>Contrôle hormonal</vt:lpstr>
      <vt:lpstr>Contrôle hormonal</vt:lpstr>
      <vt:lpstr>Contrôle hormonal</vt:lpstr>
      <vt:lpstr>QCM 4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Biochimie: Structurale</dc:title>
  <dc:creator>Thomas Schmitt</dc:creator>
  <cp:lastModifiedBy>Fanny Herlin</cp:lastModifiedBy>
  <cp:revision>151</cp:revision>
  <dcterms:created xsi:type="dcterms:W3CDTF">2015-07-23T10:05:40Z</dcterms:created>
  <dcterms:modified xsi:type="dcterms:W3CDTF">2016-08-21T21:59:40Z</dcterms:modified>
</cp:coreProperties>
</file>