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Arimo" panose="020B0604020202020204" charset="0"/>
      <p:regular r:id="rId9"/>
    </p:embeddedFon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DM Sans" panose="020B0604020202020204" charset="0"/>
      <p:regular r:id="rId14"/>
    </p:embeddedFont>
    <p:embeddedFont>
      <p:font typeface="DM Sans Bold" panose="020B0604020202020204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6" d="100"/>
          <a:sy n="46" d="100"/>
        </p:scale>
        <p:origin x="756" y="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svg"/><Relationship Id="rId7" Type="http://schemas.openxmlformats.org/officeDocument/2006/relationships/image" Target="../media/image14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16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svg"/><Relationship Id="rId3" Type="http://schemas.openxmlformats.org/officeDocument/2006/relationships/image" Target="../media/image12.svg"/><Relationship Id="rId7" Type="http://schemas.openxmlformats.org/officeDocument/2006/relationships/image" Target="../media/image16.svg"/><Relationship Id="rId12" Type="http://schemas.openxmlformats.org/officeDocument/2006/relationships/image" Target="../media/image2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openxmlformats.org/officeDocument/2006/relationships/image" Target="../media/image20.svg"/><Relationship Id="rId5" Type="http://schemas.openxmlformats.org/officeDocument/2006/relationships/image" Target="../media/image14.sv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sv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sv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650606" y="4895645"/>
            <a:ext cx="2664303" cy="428321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6544898" y="6444904"/>
            <a:ext cx="2171997" cy="367015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b="66690"/>
          <a:stretch>
            <a:fillRect/>
          </a:stretch>
        </p:blipFill>
        <p:spPr>
          <a:xfrm>
            <a:off x="5518041" y="8889243"/>
            <a:ext cx="4206556" cy="1727918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 r="10443" b="39994"/>
          <a:stretch>
            <a:fillRect/>
          </a:stretch>
        </p:blipFill>
        <p:spPr>
          <a:xfrm>
            <a:off x="8510475" y="5472212"/>
            <a:ext cx="6667568" cy="5205750"/>
          </a:xfrm>
          <a:prstGeom prst="rect">
            <a:avLst/>
          </a:prstGeom>
        </p:spPr>
      </p:pic>
      <p:grpSp>
        <p:nvGrpSpPr>
          <p:cNvPr id="6" name="Group 6"/>
          <p:cNvGrpSpPr/>
          <p:nvPr/>
        </p:nvGrpSpPr>
        <p:grpSpPr>
          <a:xfrm>
            <a:off x="1944589" y="4941913"/>
            <a:ext cx="3938451" cy="3884624"/>
            <a:chOff x="0" y="0"/>
            <a:chExt cx="5251268" cy="5179499"/>
          </a:xfrm>
        </p:grpSpPr>
        <p:grpSp>
          <p:nvGrpSpPr>
            <p:cNvPr id="7" name="Group 7"/>
            <p:cNvGrpSpPr/>
            <p:nvPr/>
          </p:nvGrpSpPr>
          <p:grpSpPr>
            <a:xfrm rot="-426806">
              <a:off x="268620" y="274055"/>
              <a:ext cx="4714028" cy="4631389"/>
              <a:chOff x="0" y="0"/>
              <a:chExt cx="3216910" cy="3160517"/>
            </a:xfrm>
          </p:grpSpPr>
          <p:sp>
            <p:nvSpPr>
              <p:cNvPr id="8" name="Freeform 8"/>
              <p:cNvSpPr/>
              <p:nvPr/>
            </p:nvSpPr>
            <p:spPr>
              <a:xfrm>
                <a:off x="19050" y="223520"/>
                <a:ext cx="3178810" cy="2929376"/>
              </a:xfrm>
              <a:custGeom>
                <a:avLst/>
                <a:gdLst/>
                <a:ahLst/>
                <a:cxnLst/>
                <a:rect l="l" t="t" r="r" b="b"/>
                <a:pathLst>
                  <a:path w="3178810" h="2929376">
                    <a:moveTo>
                      <a:pt x="0" y="11430"/>
                    </a:moveTo>
                    <a:cubicBezTo>
                      <a:pt x="0" y="11430"/>
                      <a:pt x="2540" y="340360"/>
                      <a:pt x="2540" y="749300"/>
                    </a:cubicBezTo>
                    <a:cubicBezTo>
                      <a:pt x="2540" y="1158039"/>
                      <a:pt x="7620" y="1748277"/>
                      <a:pt x="7620" y="2008627"/>
                    </a:cubicBezTo>
                    <a:cubicBezTo>
                      <a:pt x="7620" y="2202937"/>
                      <a:pt x="16510" y="2601717"/>
                      <a:pt x="21590" y="2793487"/>
                    </a:cubicBezTo>
                    <a:lnTo>
                      <a:pt x="130810" y="2907787"/>
                    </a:lnTo>
                    <a:cubicBezTo>
                      <a:pt x="275590" y="2915407"/>
                      <a:pt x="543560" y="2929377"/>
                      <a:pt x="793750" y="2929377"/>
                    </a:cubicBezTo>
                    <a:lnTo>
                      <a:pt x="3178810" y="2929377"/>
                    </a:lnTo>
                    <a:lnTo>
                      <a:pt x="3178810" y="693420"/>
                    </a:lnTo>
                    <a:cubicBezTo>
                      <a:pt x="3178810" y="318770"/>
                      <a:pt x="3169920" y="41910"/>
                      <a:pt x="3169920" y="41910"/>
                    </a:cubicBezTo>
                    <a:cubicBezTo>
                      <a:pt x="3014980" y="21590"/>
                      <a:pt x="2858770" y="11430"/>
                      <a:pt x="2701290" y="12700"/>
                    </a:cubicBezTo>
                    <a:cubicBezTo>
                      <a:pt x="2428240" y="12700"/>
                      <a:pt x="1179830" y="21590"/>
                      <a:pt x="929640" y="12700"/>
                    </a:cubicBezTo>
                    <a:cubicBezTo>
                      <a:pt x="594360" y="0"/>
                      <a:pt x="0" y="11430"/>
                      <a:pt x="0" y="1143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9" name="Freeform 9"/>
              <p:cNvSpPr/>
              <p:nvPr/>
            </p:nvSpPr>
            <p:spPr>
              <a:xfrm>
                <a:off x="12700" y="217170"/>
                <a:ext cx="3191510" cy="2942077"/>
              </a:xfrm>
              <a:custGeom>
                <a:avLst/>
                <a:gdLst/>
                <a:ahLst/>
                <a:cxnLst/>
                <a:rect l="l" t="t" r="r" b="b"/>
                <a:pathLst>
                  <a:path w="3191510" h="2942077">
                    <a:moveTo>
                      <a:pt x="3191510" y="2942077"/>
                    </a:moveTo>
                    <a:lnTo>
                      <a:pt x="800100" y="2942077"/>
                    </a:lnTo>
                    <a:cubicBezTo>
                      <a:pt x="547370" y="2942077"/>
                      <a:pt x="270510" y="2928107"/>
                      <a:pt x="137160" y="2920487"/>
                    </a:cubicBezTo>
                    <a:lnTo>
                      <a:pt x="134620" y="2920487"/>
                    </a:lnTo>
                    <a:lnTo>
                      <a:pt x="21590" y="2802377"/>
                    </a:lnTo>
                    <a:lnTo>
                      <a:pt x="21590" y="2799837"/>
                    </a:lnTo>
                    <a:cubicBezTo>
                      <a:pt x="16510" y="2596637"/>
                      <a:pt x="7620" y="2202937"/>
                      <a:pt x="7620" y="2014977"/>
                    </a:cubicBezTo>
                    <a:cubicBezTo>
                      <a:pt x="7620" y="1899407"/>
                      <a:pt x="6350" y="1722877"/>
                      <a:pt x="5080" y="1518468"/>
                    </a:cubicBezTo>
                    <a:cubicBezTo>
                      <a:pt x="3810" y="1267186"/>
                      <a:pt x="2540" y="982908"/>
                      <a:pt x="2540" y="755650"/>
                    </a:cubicBezTo>
                    <a:cubicBezTo>
                      <a:pt x="2540" y="351790"/>
                      <a:pt x="0" y="21590"/>
                      <a:pt x="0" y="17780"/>
                    </a:cubicBezTo>
                    <a:lnTo>
                      <a:pt x="0" y="11430"/>
                    </a:lnTo>
                    <a:lnTo>
                      <a:pt x="6350" y="11430"/>
                    </a:lnTo>
                    <a:cubicBezTo>
                      <a:pt x="12700" y="11430"/>
                      <a:pt x="604520" y="0"/>
                      <a:pt x="935990" y="12700"/>
                    </a:cubicBezTo>
                    <a:cubicBezTo>
                      <a:pt x="1121410" y="19050"/>
                      <a:pt x="1852930" y="16510"/>
                      <a:pt x="2338070" y="13970"/>
                    </a:cubicBezTo>
                    <a:cubicBezTo>
                      <a:pt x="2503170" y="12700"/>
                      <a:pt x="2637790" y="12700"/>
                      <a:pt x="2707640" y="12700"/>
                    </a:cubicBezTo>
                    <a:cubicBezTo>
                      <a:pt x="2861310" y="11430"/>
                      <a:pt x="3020060" y="21590"/>
                      <a:pt x="3177540" y="41910"/>
                    </a:cubicBezTo>
                    <a:lnTo>
                      <a:pt x="3182620" y="43180"/>
                    </a:lnTo>
                    <a:lnTo>
                      <a:pt x="3182620" y="48260"/>
                    </a:lnTo>
                    <a:cubicBezTo>
                      <a:pt x="3182620" y="50800"/>
                      <a:pt x="3191510" y="328930"/>
                      <a:pt x="3191510" y="699770"/>
                    </a:cubicBezTo>
                    <a:lnTo>
                      <a:pt x="3191510" y="2942077"/>
                    </a:lnTo>
                    <a:close/>
                    <a:moveTo>
                      <a:pt x="139700" y="2907787"/>
                    </a:moveTo>
                    <a:cubicBezTo>
                      <a:pt x="273050" y="2915407"/>
                      <a:pt x="548640" y="2929377"/>
                      <a:pt x="800100" y="2929377"/>
                    </a:cubicBezTo>
                    <a:lnTo>
                      <a:pt x="3178810" y="2929377"/>
                    </a:lnTo>
                    <a:lnTo>
                      <a:pt x="3178810" y="699770"/>
                    </a:lnTo>
                    <a:cubicBezTo>
                      <a:pt x="3178810" y="358140"/>
                      <a:pt x="3171190" y="93980"/>
                      <a:pt x="3169920" y="53340"/>
                    </a:cubicBezTo>
                    <a:cubicBezTo>
                      <a:pt x="3014980" y="33020"/>
                      <a:pt x="2858770" y="24130"/>
                      <a:pt x="2707640" y="25400"/>
                    </a:cubicBezTo>
                    <a:cubicBezTo>
                      <a:pt x="2637790" y="25400"/>
                      <a:pt x="2503170" y="27940"/>
                      <a:pt x="2338070" y="26670"/>
                    </a:cubicBezTo>
                    <a:cubicBezTo>
                      <a:pt x="1828800" y="22860"/>
                      <a:pt x="1304290" y="22860"/>
                      <a:pt x="935990" y="25400"/>
                    </a:cubicBezTo>
                    <a:cubicBezTo>
                      <a:pt x="622300" y="27940"/>
                      <a:pt x="77470" y="22860"/>
                      <a:pt x="12700" y="24130"/>
                    </a:cubicBezTo>
                    <a:cubicBezTo>
                      <a:pt x="12700" y="71120"/>
                      <a:pt x="15240" y="382270"/>
                      <a:pt x="15240" y="755650"/>
                    </a:cubicBezTo>
                    <a:cubicBezTo>
                      <a:pt x="15240" y="982908"/>
                      <a:pt x="16510" y="1267186"/>
                      <a:pt x="17780" y="1518468"/>
                    </a:cubicBezTo>
                    <a:cubicBezTo>
                      <a:pt x="19050" y="1722877"/>
                      <a:pt x="20320" y="1899407"/>
                      <a:pt x="20320" y="2014977"/>
                    </a:cubicBezTo>
                    <a:cubicBezTo>
                      <a:pt x="20320" y="2201667"/>
                      <a:pt x="29210" y="2592827"/>
                      <a:pt x="34290" y="2797297"/>
                    </a:cubicBezTo>
                    <a:lnTo>
                      <a:pt x="139700" y="2907787"/>
                    </a:lnTo>
                    <a:close/>
                    <a:moveTo>
                      <a:pt x="139700" y="2907787"/>
                    </a:moveTo>
                    <a:lnTo>
                      <a:pt x="133350" y="2782057"/>
                    </a:lnTo>
                    <a:lnTo>
                      <a:pt x="34290" y="2796027"/>
                    </a:lnTo>
                    <a:lnTo>
                      <a:pt x="139700" y="2907787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10" name="Freeform 10"/>
              <p:cNvSpPr/>
              <p:nvPr/>
            </p:nvSpPr>
            <p:spPr>
              <a:xfrm>
                <a:off x="299720" y="19050"/>
                <a:ext cx="617220" cy="304800"/>
              </a:xfrm>
              <a:custGeom>
                <a:avLst/>
                <a:gdLst/>
                <a:ahLst/>
                <a:cxnLst/>
                <a:rect l="l" t="t" r="r" b="b"/>
                <a:pathLst>
                  <a:path w="617220" h="304800">
                    <a:moveTo>
                      <a:pt x="600710" y="0"/>
                    </a:moveTo>
                    <a:lnTo>
                      <a:pt x="617220" y="77470"/>
                    </a:lnTo>
                    <a:lnTo>
                      <a:pt x="600710" y="190500"/>
                    </a:lnTo>
                    <a:lnTo>
                      <a:pt x="589280" y="297180"/>
                    </a:lnTo>
                    <a:lnTo>
                      <a:pt x="5080" y="304800"/>
                    </a:lnTo>
                    <a:lnTo>
                      <a:pt x="5080" y="255270"/>
                    </a:lnTo>
                    <a:lnTo>
                      <a:pt x="16510" y="148590"/>
                    </a:lnTo>
                    <a:lnTo>
                      <a:pt x="0" y="21590"/>
                    </a:lnTo>
                    <a:lnTo>
                      <a:pt x="60071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11" name="TextBox 11"/>
            <p:cNvSpPr txBox="1"/>
            <p:nvPr/>
          </p:nvSpPr>
          <p:spPr>
            <a:xfrm rot="-426806">
              <a:off x="821699" y="910967"/>
              <a:ext cx="3602066" cy="37035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220"/>
                </a:lnSpc>
              </a:pPr>
              <a:r>
                <a:rPr lang="en-US" sz="2300" spc="23">
                  <a:solidFill>
                    <a:srgbClr val="000000"/>
                  </a:solidFill>
                  <a:latin typeface="DM Sans"/>
                </a:rPr>
                <a:t>L'information étant très dense durant la première année, il est important de savoir gagner du temps et retenir le maximum !</a:t>
              </a: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3183920" y="2125053"/>
            <a:ext cx="11920161" cy="19653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699"/>
              </a:lnSpc>
            </a:pPr>
            <a:r>
              <a:rPr lang="en-US" sz="6999">
                <a:solidFill>
                  <a:srgbClr val="000000"/>
                </a:solidFill>
                <a:latin typeface="DM Sans Bold"/>
              </a:rPr>
              <a:t>Comment apprendre un cours efficacement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67012" y="856776"/>
            <a:ext cx="17573514" cy="8401524"/>
            <a:chOff x="0" y="0"/>
            <a:chExt cx="102145458" cy="4883357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2145461" cy="48833580"/>
            </a:xfrm>
            <a:custGeom>
              <a:avLst/>
              <a:gdLst/>
              <a:ahLst/>
              <a:cxnLst/>
              <a:rect l="l" t="t" r="r" b="b"/>
              <a:pathLst>
                <a:path w="102145461" h="48833580">
                  <a:moveTo>
                    <a:pt x="0" y="0"/>
                  </a:moveTo>
                  <a:lnTo>
                    <a:pt x="0" y="48833580"/>
                  </a:lnTo>
                  <a:lnTo>
                    <a:pt x="102145461" y="48833580"/>
                  </a:lnTo>
                  <a:lnTo>
                    <a:pt x="102145461" y="0"/>
                  </a:lnTo>
                  <a:lnTo>
                    <a:pt x="0" y="0"/>
                  </a:lnTo>
                  <a:close/>
                  <a:moveTo>
                    <a:pt x="102084498" y="48772620"/>
                  </a:moveTo>
                  <a:lnTo>
                    <a:pt x="59690" y="48772620"/>
                  </a:lnTo>
                  <a:lnTo>
                    <a:pt x="59690" y="59690"/>
                  </a:lnTo>
                  <a:lnTo>
                    <a:pt x="102084498" y="59690"/>
                  </a:lnTo>
                  <a:lnTo>
                    <a:pt x="102084498" y="48772620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pic>
        <p:nvPicPr>
          <p:cNvPr id="4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714403" y="2031139"/>
            <a:ext cx="4561173" cy="3420880"/>
          </a:xfrm>
          <a:prstGeom prst="rect">
            <a:avLst/>
          </a:prstGeom>
        </p:spPr>
      </p:pic>
      <p:grpSp>
        <p:nvGrpSpPr>
          <p:cNvPr id="5" name="Group 5"/>
          <p:cNvGrpSpPr/>
          <p:nvPr/>
        </p:nvGrpSpPr>
        <p:grpSpPr>
          <a:xfrm>
            <a:off x="888710" y="4725511"/>
            <a:ext cx="1634183" cy="5161405"/>
            <a:chOff x="0" y="0"/>
            <a:chExt cx="2178911" cy="6881874"/>
          </a:xfrm>
        </p:grpSpPr>
        <p:pic>
          <p:nvPicPr>
            <p:cNvPr id="6" name="Picture 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/>
            <a:stretch>
              <a:fillRect/>
            </a:stretch>
          </p:blipFill>
          <p:spPr>
            <a:xfrm>
              <a:off x="618120" y="0"/>
              <a:ext cx="950729" cy="1657391"/>
            </a:xfrm>
            <a:prstGeom prst="rect">
              <a:avLst/>
            </a:prstGeom>
          </p:spPr>
        </p:pic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 l="958" t="958" r="2927" b="627"/>
            <a:stretch>
              <a:fillRect/>
            </a:stretch>
          </p:blipFill>
          <p:spPr>
            <a:xfrm>
              <a:off x="575804" y="2532133"/>
              <a:ext cx="1413464" cy="4349741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 r="368" b="450"/>
            <a:stretch>
              <a:fillRect/>
            </a:stretch>
          </p:blipFill>
          <p:spPr>
            <a:xfrm>
              <a:off x="0" y="1135775"/>
              <a:ext cx="2178911" cy="2283513"/>
            </a:xfrm>
            <a:prstGeom prst="rect">
              <a:avLst/>
            </a:prstGeom>
          </p:spPr>
        </p:pic>
      </p:grpSp>
      <p:grpSp>
        <p:nvGrpSpPr>
          <p:cNvPr id="9" name="Group 9"/>
          <p:cNvGrpSpPr/>
          <p:nvPr/>
        </p:nvGrpSpPr>
        <p:grpSpPr>
          <a:xfrm>
            <a:off x="7583807" y="3428990"/>
            <a:ext cx="625177" cy="625177"/>
            <a:chOff x="0" y="0"/>
            <a:chExt cx="833569" cy="833569"/>
          </a:xfrm>
        </p:grpSpPr>
        <p:grpSp>
          <p:nvGrpSpPr>
            <p:cNvPr id="10" name="Group 10"/>
            <p:cNvGrpSpPr/>
            <p:nvPr/>
          </p:nvGrpSpPr>
          <p:grpSpPr>
            <a:xfrm>
              <a:off x="0" y="0"/>
              <a:ext cx="833569" cy="833569"/>
              <a:chOff x="0" y="0"/>
              <a:chExt cx="6350000" cy="6350000"/>
            </a:xfrm>
          </p:grpSpPr>
          <p:sp>
            <p:nvSpPr>
              <p:cNvPr id="11" name="Freeform 11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E500"/>
              </a:solidFill>
            </p:spPr>
          </p:sp>
        </p:grpSp>
        <p:sp>
          <p:nvSpPr>
            <p:cNvPr id="12" name="TextBox 12"/>
            <p:cNvSpPr txBox="1"/>
            <p:nvPr/>
          </p:nvSpPr>
          <p:spPr>
            <a:xfrm>
              <a:off x="169989" y="107080"/>
              <a:ext cx="493592" cy="5622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527"/>
                </a:lnSpc>
                <a:spcBef>
                  <a:spcPct val="0"/>
                </a:spcBef>
              </a:pPr>
              <a:r>
                <a:rPr lang="en-US" sz="2519">
                  <a:solidFill>
                    <a:srgbClr val="000000"/>
                  </a:solidFill>
                  <a:latin typeface="DM Sans Bold"/>
                </a:rPr>
                <a:t>1</a:t>
              </a: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11368391" y="3428990"/>
            <a:ext cx="625177" cy="625177"/>
            <a:chOff x="0" y="0"/>
            <a:chExt cx="833569" cy="833569"/>
          </a:xfrm>
        </p:grpSpPr>
        <p:grpSp>
          <p:nvGrpSpPr>
            <p:cNvPr id="14" name="Group 14"/>
            <p:cNvGrpSpPr/>
            <p:nvPr/>
          </p:nvGrpSpPr>
          <p:grpSpPr>
            <a:xfrm>
              <a:off x="0" y="0"/>
              <a:ext cx="833569" cy="833569"/>
              <a:chOff x="0" y="0"/>
              <a:chExt cx="6350000" cy="63500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E500"/>
              </a:solidFill>
            </p:spPr>
          </p:sp>
        </p:grpSp>
        <p:sp>
          <p:nvSpPr>
            <p:cNvPr id="16" name="TextBox 16"/>
            <p:cNvSpPr txBox="1"/>
            <p:nvPr/>
          </p:nvSpPr>
          <p:spPr>
            <a:xfrm>
              <a:off x="169989" y="107080"/>
              <a:ext cx="493592" cy="5622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527"/>
                </a:lnSpc>
                <a:spcBef>
                  <a:spcPct val="0"/>
                </a:spcBef>
              </a:pPr>
              <a:r>
                <a:rPr lang="en-US" sz="2519">
                  <a:solidFill>
                    <a:srgbClr val="000000"/>
                  </a:solidFill>
                  <a:latin typeface="DM Sans Bold"/>
                </a:rPr>
                <a:t>2</a:t>
              </a:r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5546279" y="3428990"/>
            <a:ext cx="625177" cy="625177"/>
            <a:chOff x="0" y="0"/>
            <a:chExt cx="833569" cy="833569"/>
          </a:xfrm>
        </p:grpSpPr>
        <p:grpSp>
          <p:nvGrpSpPr>
            <p:cNvPr id="18" name="Group 18"/>
            <p:cNvGrpSpPr/>
            <p:nvPr/>
          </p:nvGrpSpPr>
          <p:grpSpPr>
            <a:xfrm>
              <a:off x="0" y="0"/>
              <a:ext cx="833569" cy="833569"/>
              <a:chOff x="0" y="0"/>
              <a:chExt cx="6350000" cy="63500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14167" y="0"/>
                <a:ext cx="6321665" cy="6350000"/>
              </a:xfrm>
              <a:custGeom>
                <a:avLst/>
                <a:gdLst/>
                <a:ahLst/>
                <a:cxnLst/>
                <a:rect l="l" t="t" r="r" b="b"/>
                <a:pathLst>
                  <a:path w="6321665" h="6350000">
                    <a:moveTo>
                      <a:pt x="3160833" y="0"/>
                    </a:moveTo>
                    <a:lnTo>
                      <a:pt x="3160833" y="0"/>
                    </a:lnTo>
                    <a:cubicBezTo>
                      <a:pt x="4908795" y="7817"/>
                      <a:pt x="6321666" y="1427021"/>
                      <a:pt x="6321666" y="3175000"/>
                    </a:cubicBezTo>
                    <a:cubicBezTo>
                      <a:pt x="6321666" y="4922979"/>
                      <a:pt x="4908795" y="6342183"/>
                      <a:pt x="3160833" y="6350000"/>
                    </a:cubicBezTo>
                    <a:cubicBezTo>
                      <a:pt x="1412871" y="6342183"/>
                      <a:pt x="0" y="4922979"/>
                      <a:pt x="0" y="3175000"/>
                    </a:cubicBezTo>
                    <a:cubicBezTo>
                      <a:pt x="0" y="1427021"/>
                      <a:pt x="1412871" y="7817"/>
                      <a:pt x="3160833" y="0"/>
                    </a:cubicBezTo>
                    <a:close/>
                  </a:path>
                </a:pathLst>
              </a:custGeom>
              <a:solidFill>
                <a:srgbClr val="FFE500"/>
              </a:solidFill>
            </p:spPr>
          </p:sp>
        </p:grpSp>
        <p:sp>
          <p:nvSpPr>
            <p:cNvPr id="20" name="TextBox 20"/>
            <p:cNvSpPr txBox="1"/>
            <p:nvPr/>
          </p:nvSpPr>
          <p:spPr>
            <a:xfrm>
              <a:off x="169989" y="107080"/>
              <a:ext cx="493592" cy="56225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527"/>
                </a:lnSpc>
                <a:spcBef>
                  <a:spcPct val="0"/>
                </a:spcBef>
              </a:pPr>
              <a:r>
                <a:rPr lang="en-US" sz="2519">
                  <a:solidFill>
                    <a:srgbClr val="000000"/>
                  </a:solidFill>
                  <a:latin typeface="DM Sans Bold"/>
                </a:rPr>
                <a:t>3</a:t>
              </a:r>
            </a:p>
          </p:txBody>
        </p:sp>
      </p:grpSp>
      <p:sp>
        <p:nvSpPr>
          <p:cNvPr id="21" name="TextBox 21"/>
          <p:cNvSpPr txBox="1"/>
          <p:nvPr/>
        </p:nvSpPr>
        <p:spPr>
          <a:xfrm>
            <a:off x="5874310" y="4283551"/>
            <a:ext cx="4044171" cy="17674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0"/>
              </a:lnSpc>
            </a:pPr>
            <a:r>
              <a:rPr lang="en-US" sz="2300" spc="23" dirty="0">
                <a:solidFill>
                  <a:srgbClr val="000000"/>
                </a:solidFill>
                <a:latin typeface="DM Sans Bold"/>
              </a:rPr>
              <a:t>Bureau propre, </a:t>
            </a:r>
            <a:r>
              <a:rPr lang="en-US" sz="2300" spc="23" dirty="0" err="1">
                <a:solidFill>
                  <a:srgbClr val="000000"/>
                </a:solidFill>
                <a:latin typeface="DM Sans Bold"/>
              </a:rPr>
              <a:t>rangé</a:t>
            </a:r>
            <a:r>
              <a:rPr lang="en-US" sz="2300" spc="23" dirty="0">
                <a:solidFill>
                  <a:srgbClr val="000000"/>
                </a:solidFill>
                <a:latin typeface="DM Sans Bold"/>
              </a:rPr>
              <a:t> et bien </a:t>
            </a:r>
            <a:r>
              <a:rPr lang="en-US" sz="2300" spc="23" dirty="0" err="1">
                <a:solidFill>
                  <a:srgbClr val="000000"/>
                </a:solidFill>
                <a:latin typeface="DM Sans Bold"/>
              </a:rPr>
              <a:t>aménagé</a:t>
            </a:r>
            <a:r>
              <a:rPr lang="en-US" sz="2300" spc="23" dirty="0">
                <a:solidFill>
                  <a:srgbClr val="000000"/>
                </a:solidFill>
                <a:latin typeface="DM Sans"/>
              </a:rPr>
              <a:t> </a:t>
            </a:r>
          </a:p>
          <a:p>
            <a:pPr algn="ctr">
              <a:lnSpc>
                <a:spcPts val="3450"/>
              </a:lnSpc>
            </a:pPr>
            <a:r>
              <a:rPr lang="en-US" sz="2300" spc="23" dirty="0">
                <a:solidFill>
                  <a:srgbClr val="000000"/>
                </a:solidFill>
                <a:latin typeface="DM Sans"/>
              </a:rPr>
              <a:t>(</a:t>
            </a:r>
            <a:r>
              <a:rPr lang="en-US" sz="2300" spc="23" dirty="0" err="1">
                <a:solidFill>
                  <a:srgbClr val="000000"/>
                </a:solidFill>
                <a:latin typeface="DM Sans"/>
              </a:rPr>
              <a:t>bouteille</a:t>
            </a:r>
            <a:r>
              <a:rPr lang="en-US" sz="2300" spc="23" dirty="0">
                <a:solidFill>
                  <a:srgbClr val="000000"/>
                </a:solidFill>
                <a:latin typeface="DM Sans"/>
              </a:rPr>
              <a:t> </a:t>
            </a:r>
            <a:r>
              <a:rPr lang="en-US" sz="2300" spc="23" dirty="0" err="1">
                <a:solidFill>
                  <a:srgbClr val="000000"/>
                </a:solidFill>
                <a:latin typeface="DM Sans"/>
              </a:rPr>
              <a:t>d'eau</a:t>
            </a:r>
            <a:r>
              <a:rPr lang="en-US" sz="2300" spc="23" dirty="0">
                <a:solidFill>
                  <a:srgbClr val="000000"/>
                </a:solidFill>
                <a:latin typeface="DM Sans"/>
              </a:rPr>
              <a:t>, </a:t>
            </a:r>
            <a:r>
              <a:rPr lang="en-US" sz="2300" spc="23" dirty="0" err="1">
                <a:solidFill>
                  <a:srgbClr val="000000"/>
                </a:solidFill>
                <a:latin typeface="DM Sans"/>
              </a:rPr>
              <a:t>stylo</a:t>
            </a:r>
            <a:r>
              <a:rPr lang="en-US" sz="2300" spc="23" dirty="0">
                <a:solidFill>
                  <a:srgbClr val="000000"/>
                </a:solidFill>
                <a:latin typeface="DM Sans"/>
              </a:rPr>
              <a:t>,) </a:t>
            </a:r>
            <a:r>
              <a:rPr lang="en-US" sz="2300" spc="23" dirty="0" err="1">
                <a:solidFill>
                  <a:srgbClr val="000000"/>
                </a:solidFill>
                <a:latin typeface="DM Sans"/>
              </a:rPr>
              <a:t>chargeur</a:t>
            </a:r>
            <a:r>
              <a:rPr lang="en-US" sz="2300" spc="23" dirty="0">
                <a:solidFill>
                  <a:srgbClr val="000000"/>
                </a:solidFill>
                <a:latin typeface="DM Sans"/>
              </a:rPr>
              <a:t> </a:t>
            </a:r>
            <a:r>
              <a:rPr lang="en-US" sz="2300" spc="23" dirty="0" err="1">
                <a:solidFill>
                  <a:srgbClr val="000000"/>
                </a:solidFill>
                <a:latin typeface="DM Sans"/>
              </a:rPr>
              <a:t>d'ordi</a:t>
            </a:r>
            <a:r>
              <a:rPr lang="en-US" sz="2300" spc="23" dirty="0">
                <a:solidFill>
                  <a:srgbClr val="000000"/>
                </a:solidFill>
                <a:latin typeface="DM Sans"/>
              </a:rPr>
              <a:t>)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2118648" y="2592868"/>
            <a:ext cx="3752683" cy="23259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653"/>
              </a:lnSpc>
            </a:pPr>
            <a:r>
              <a:rPr lang="en-US" sz="3321">
                <a:solidFill>
                  <a:srgbClr val="000000"/>
                </a:solidFill>
                <a:latin typeface="DM Sans Bold"/>
              </a:rPr>
              <a:t>Apprendre son cours efficaement c'est d'abord n'avoir aucune distraction !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6550159" y="1424714"/>
            <a:ext cx="8039963" cy="606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>
              <a:lnSpc>
                <a:spcPts val="4900"/>
              </a:lnSpc>
            </a:pPr>
            <a:r>
              <a:rPr lang="en-US" sz="3500" spc="35" dirty="0">
                <a:solidFill>
                  <a:srgbClr val="000000"/>
                </a:solidFill>
                <a:latin typeface="DM Sans Bold"/>
              </a:rPr>
              <a:t>Comment </a:t>
            </a:r>
            <a:r>
              <a:rPr lang="en-US" sz="3500" spc="35" dirty="0" err="1">
                <a:solidFill>
                  <a:srgbClr val="000000"/>
                </a:solidFill>
                <a:latin typeface="DM Sans Bold"/>
              </a:rPr>
              <a:t>bosser</a:t>
            </a:r>
            <a:r>
              <a:rPr lang="en-US" sz="3500" spc="35" dirty="0">
                <a:solidFill>
                  <a:srgbClr val="000000"/>
                </a:solidFill>
                <a:latin typeface="DM Sans Bold"/>
              </a:rPr>
              <a:t> sans distractions?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9988022" y="4239736"/>
            <a:ext cx="4011093" cy="26079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0"/>
              </a:lnSpc>
            </a:pPr>
            <a:r>
              <a:rPr lang="en-US" sz="2300" spc="23">
                <a:solidFill>
                  <a:srgbClr val="000000"/>
                </a:solidFill>
                <a:latin typeface="DM Sans Bold"/>
              </a:rPr>
              <a:t>Se séparer de son portable</a:t>
            </a:r>
            <a:r>
              <a:rPr lang="en-US" sz="2300" spc="23">
                <a:solidFill>
                  <a:srgbClr val="000000"/>
                </a:solidFill>
                <a:latin typeface="DM Sans"/>
              </a:rPr>
              <a:t> (mode avion...)</a:t>
            </a:r>
          </a:p>
          <a:p>
            <a:pPr>
              <a:lnSpc>
                <a:spcPts val="3450"/>
              </a:lnSpc>
            </a:pPr>
            <a:r>
              <a:rPr lang="en-US" sz="2300" spc="23">
                <a:solidFill>
                  <a:srgbClr val="000000"/>
                </a:solidFill>
                <a:latin typeface="DM Sans"/>
              </a:rPr>
              <a:t>-en moyenne 20 minutes pour se concentrer </a:t>
            </a:r>
          </a:p>
          <a:p>
            <a:pPr>
              <a:lnSpc>
                <a:spcPts val="3450"/>
              </a:lnSpc>
            </a:pPr>
            <a:r>
              <a:rPr lang="en-US" sz="2300" spc="23">
                <a:solidFill>
                  <a:srgbClr val="000000"/>
                </a:solidFill>
                <a:latin typeface="DM Sans"/>
              </a:rPr>
              <a:t>- jusqu'à 2 heures de concentration non stop</a:t>
            </a:r>
          </a:p>
        </p:txBody>
      </p:sp>
      <p:grpSp>
        <p:nvGrpSpPr>
          <p:cNvPr id="25" name="Group 25"/>
          <p:cNvGrpSpPr/>
          <p:nvPr/>
        </p:nvGrpSpPr>
        <p:grpSpPr>
          <a:xfrm>
            <a:off x="4563100" y="6346951"/>
            <a:ext cx="2616462" cy="2580703"/>
            <a:chOff x="0" y="0"/>
            <a:chExt cx="3488616" cy="3440937"/>
          </a:xfrm>
        </p:grpSpPr>
        <p:grpSp>
          <p:nvGrpSpPr>
            <p:cNvPr id="26" name="Group 26"/>
            <p:cNvGrpSpPr/>
            <p:nvPr/>
          </p:nvGrpSpPr>
          <p:grpSpPr>
            <a:xfrm rot="-426806">
              <a:off x="178454" y="182065"/>
              <a:ext cx="3131707" cy="3076807"/>
              <a:chOff x="0" y="0"/>
              <a:chExt cx="3216910" cy="3160517"/>
            </a:xfrm>
          </p:grpSpPr>
          <p:sp>
            <p:nvSpPr>
              <p:cNvPr id="27" name="Freeform 27"/>
              <p:cNvSpPr/>
              <p:nvPr/>
            </p:nvSpPr>
            <p:spPr>
              <a:xfrm>
                <a:off x="19050" y="223520"/>
                <a:ext cx="3178810" cy="2929376"/>
              </a:xfrm>
              <a:custGeom>
                <a:avLst/>
                <a:gdLst/>
                <a:ahLst/>
                <a:cxnLst/>
                <a:rect l="l" t="t" r="r" b="b"/>
                <a:pathLst>
                  <a:path w="3178810" h="2929376">
                    <a:moveTo>
                      <a:pt x="0" y="11430"/>
                    </a:moveTo>
                    <a:cubicBezTo>
                      <a:pt x="0" y="11430"/>
                      <a:pt x="2540" y="340360"/>
                      <a:pt x="2540" y="749300"/>
                    </a:cubicBezTo>
                    <a:cubicBezTo>
                      <a:pt x="2540" y="1158039"/>
                      <a:pt x="7620" y="1748277"/>
                      <a:pt x="7620" y="2008627"/>
                    </a:cubicBezTo>
                    <a:cubicBezTo>
                      <a:pt x="7620" y="2202937"/>
                      <a:pt x="16510" y="2601717"/>
                      <a:pt x="21590" y="2793487"/>
                    </a:cubicBezTo>
                    <a:lnTo>
                      <a:pt x="130810" y="2907787"/>
                    </a:lnTo>
                    <a:cubicBezTo>
                      <a:pt x="275590" y="2915407"/>
                      <a:pt x="543560" y="2929377"/>
                      <a:pt x="793750" y="2929377"/>
                    </a:cubicBezTo>
                    <a:lnTo>
                      <a:pt x="3178810" y="2929377"/>
                    </a:lnTo>
                    <a:lnTo>
                      <a:pt x="3178810" y="693420"/>
                    </a:lnTo>
                    <a:cubicBezTo>
                      <a:pt x="3178810" y="318770"/>
                      <a:pt x="3169920" y="41910"/>
                      <a:pt x="3169920" y="41910"/>
                    </a:cubicBezTo>
                    <a:cubicBezTo>
                      <a:pt x="3014980" y="21590"/>
                      <a:pt x="2858770" y="11430"/>
                      <a:pt x="2701290" y="12700"/>
                    </a:cubicBezTo>
                    <a:cubicBezTo>
                      <a:pt x="2428240" y="12700"/>
                      <a:pt x="1179830" y="21590"/>
                      <a:pt x="929640" y="12700"/>
                    </a:cubicBezTo>
                    <a:cubicBezTo>
                      <a:pt x="594360" y="0"/>
                      <a:pt x="0" y="11430"/>
                      <a:pt x="0" y="1143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28" name="Freeform 28"/>
              <p:cNvSpPr/>
              <p:nvPr/>
            </p:nvSpPr>
            <p:spPr>
              <a:xfrm>
                <a:off x="12700" y="217170"/>
                <a:ext cx="3191510" cy="2942077"/>
              </a:xfrm>
              <a:custGeom>
                <a:avLst/>
                <a:gdLst/>
                <a:ahLst/>
                <a:cxnLst/>
                <a:rect l="l" t="t" r="r" b="b"/>
                <a:pathLst>
                  <a:path w="3191510" h="2942077">
                    <a:moveTo>
                      <a:pt x="3191510" y="2942077"/>
                    </a:moveTo>
                    <a:lnTo>
                      <a:pt x="800100" y="2942077"/>
                    </a:lnTo>
                    <a:cubicBezTo>
                      <a:pt x="547370" y="2942077"/>
                      <a:pt x="270510" y="2928107"/>
                      <a:pt x="137160" y="2920487"/>
                    </a:cubicBezTo>
                    <a:lnTo>
                      <a:pt x="134620" y="2920487"/>
                    </a:lnTo>
                    <a:lnTo>
                      <a:pt x="21590" y="2802377"/>
                    </a:lnTo>
                    <a:lnTo>
                      <a:pt x="21590" y="2799837"/>
                    </a:lnTo>
                    <a:cubicBezTo>
                      <a:pt x="16510" y="2596637"/>
                      <a:pt x="7620" y="2202937"/>
                      <a:pt x="7620" y="2014977"/>
                    </a:cubicBezTo>
                    <a:cubicBezTo>
                      <a:pt x="7620" y="1899407"/>
                      <a:pt x="6350" y="1722877"/>
                      <a:pt x="5080" y="1518468"/>
                    </a:cubicBezTo>
                    <a:cubicBezTo>
                      <a:pt x="3810" y="1267186"/>
                      <a:pt x="2540" y="982908"/>
                      <a:pt x="2540" y="755650"/>
                    </a:cubicBezTo>
                    <a:cubicBezTo>
                      <a:pt x="2540" y="351790"/>
                      <a:pt x="0" y="21590"/>
                      <a:pt x="0" y="17780"/>
                    </a:cubicBezTo>
                    <a:lnTo>
                      <a:pt x="0" y="11430"/>
                    </a:lnTo>
                    <a:lnTo>
                      <a:pt x="6350" y="11430"/>
                    </a:lnTo>
                    <a:cubicBezTo>
                      <a:pt x="12700" y="11430"/>
                      <a:pt x="604520" y="0"/>
                      <a:pt x="935990" y="12700"/>
                    </a:cubicBezTo>
                    <a:cubicBezTo>
                      <a:pt x="1121410" y="19050"/>
                      <a:pt x="1852930" y="16510"/>
                      <a:pt x="2338070" y="13970"/>
                    </a:cubicBezTo>
                    <a:cubicBezTo>
                      <a:pt x="2503170" y="12700"/>
                      <a:pt x="2637790" y="12700"/>
                      <a:pt x="2707640" y="12700"/>
                    </a:cubicBezTo>
                    <a:cubicBezTo>
                      <a:pt x="2861310" y="11430"/>
                      <a:pt x="3020060" y="21590"/>
                      <a:pt x="3177540" y="41910"/>
                    </a:cubicBezTo>
                    <a:lnTo>
                      <a:pt x="3182620" y="43180"/>
                    </a:lnTo>
                    <a:lnTo>
                      <a:pt x="3182620" y="48260"/>
                    </a:lnTo>
                    <a:cubicBezTo>
                      <a:pt x="3182620" y="50800"/>
                      <a:pt x="3191510" y="328930"/>
                      <a:pt x="3191510" y="699770"/>
                    </a:cubicBezTo>
                    <a:lnTo>
                      <a:pt x="3191510" y="2942077"/>
                    </a:lnTo>
                    <a:close/>
                    <a:moveTo>
                      <a:pt x="139700" y="2907787"/>
                    </a:moveTo>
                    <a:cubicBezTo>
                      <a:pt x="273050" y="2915407"/>
                      <a:pt x="548640" y="2929377"/>
                      <a:pt x="800100" y="2929377"/>
                    </a:cubicBezTo>
                    <a:lnTo>
                      <a:pt x="3178810" y="2929377"/>
                    </a:lnTo>
                    <a:lnTo>
                      <a:pt x="3178810" y="699770"/>
                    </a:lnTo>
                    <a:cubicBezTo>
                      <a:pt x="3178810" y="358140"/>
                      <a:pt x="3171190" y="93980"/>
                      <a:pt x="3169920" y="53340"/>
                    </a:cubicBezTo>
                    <a:cubicBezTo>
                      <a:pt x="3014980" y="33020"/>
                      <a:pt x="2858770" y="24130"/>
                      <a:pt x="2707640" y="25400"/>
                    </a:cubicBezTo>
                    <a:cubicBezTo>
                      <a:pt x="2637790" y="25400"/>
                      <a:pt x="2503170" y="27940"/>
                      <a:pt x="2338070" y="26670"/>
                    </a:cubicBezTo>
                    <a:cubicBezTo>
                      <a:pt x="1828800" y="22860"/>
                      <a:pt x="1304290" y="22860"/>
                      <a:pt x="935990" y="25400"/>
                    </a:cubicBezTo>
                    <a:cubicBezTo>
                      <a:pt x="622300" y="27940"/>
                      <a:pt x="77470" y="22860"/>
                      <a:pt x="12700" y="24130"/>
                    </a:cubicBezTo>
                    <a:cubicBezTo>
                      <a:pt x="12700" y="71120"/>
                      <a:pt x="15240" y="382270"/>
                      <a:pt x="15240" y="755650"/>
                    </a:cubicBezTo>
                    <a:cubicBezTo>
                      <a:pt x="15240" y="982908"/>
                      <a:pt x="16510" y="1267186"/>
                      <a:pt x="17780" y="1518468"/>
                    </a:cubicBezTo>
                    <a:cubicBezTo>
                      <a:pt x="19050" y="1722877"/>
                      <a:pt x="20320" y="1899407"/>
                      <a:pt x="20320" y="2014977"/>
                    </a:cubicBezTo>
                    <a:cubicBezTo>
                      <a:pt x="20320" y="2201667"/>
                      <a:pt x="29210" y="2592827"/>
                      <a:pt x="34290" y="2797297"/>
                    </a:cubicBezTo>
                    <a:lnTo>
                      <a:pt x="139700" y="2907787"/>
                    </a:lnTo>
                    <a:close/>
                    <a:moveTo>
                      <a:pt x="139700" y="2907787"/>
                    </a:moveTo>
                    <a:lnTo>
                      <a:pt x="133350" y="2782057"/>
                    </a:lnTo>
                    <a:lnTo>
                      <a:pt x="34290" y="2796027"/>
                    </a:lnTo>
                    <a:lnTo>
                      <a:pt x="139700" y="2907787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29" name="Freeform 29"/>
              <p:cNvSpPr/>
              <p:nvPr/>
            </p:nvSpPr>
            <p:spPr>
              <a:xfrm>
                <a:off x="299720" y="19050"/>
                <a:ext cx="617220" cy="304800"/>
              </a:xfrm>
              <a:custGeom>
                <a:avLst/>
                <a:gdLst/>
                <a:ahLst/>
                <a:cxnLst/>
                <a:rect l="l" t="t" r="r" b="b"/>
                <a:pathLst>
                  <a:path w="617220" h="304800">
                    <a:moveTo>
                      <a:pt x="600710" y="0"/>
                    </a:moveTo>
                    <a:lnTo>
                      <a:pt x="617220" y="77470"/>
                    </a:lnTo>
                    <a:lnTo>
                      <a:pt x="600710" y="190500"/>
                    </a:lnTo>
                    <a:lnTo>
                      <a:pt x="589280" y="297180"/>
                    </a:lnTo>
                    <a:lnTo>
                      <a:pt x="5080" y="304800"/>
                    </a:lnTo>
                    <a:lnTo>
                      <a:pt x="5080" y="255270"/>
                    </a:lnTo>
                    <a:lnTo>
                      <a:pt x="16510" y="148590"/>
                    </a:lnTo>
                    <a:lnTo>
                      <a:pt x="0" y="21590"/>
                    </a:lnTo>
                    <a:lnTo>
                      <a:pt x="60071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30" name="TextBox 30"/>
            <p:cNvSpPr txBox="1"/>
            <p:nvPr/>
          </p:nvSpPr>
          <p:spPr>
            <a:xfrm rot="-426806">
              <a:off x="545491" y="536693"/>
              <a:ext cx="2392989" cy="25909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2612"/>
                </a:lnSpc>
              </a:pPr>
              <a:r>
                <a:rPr lang="en-US" sz="1865" spc="18">
                  <a:solidFill>
                    <a:srgbClr val="000000"/>
                  </a:solidFill>
                  <a:latin typeface="DM Sans"/>
                </a:rPr>
                <a:t>Notez les pensées qui vous viennes sur une postite pour le revoir plus tard ! </a:t>
              </a:r>
            </a:p>
          </p:txBody>
        </p:sp>
      </p:grpSp>
      <p:sp>
        <p:nvSpPr>
          <p:cNvPr id="31" name="TextBox 31"/>
          <p:cNvSpPr txBox="1"/>
          <p:nvPr/>
        </p:nvSpPr>
        <p:spPr>
          <a:xfrm>
            <a:off x="14151023" y="4283551"/>
            <a:ext cx="3415689" cy="12934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450"/>
              </a:lnSpc>
            </a:pPr>
            <a:r>
              <a:rPr lang="en-US" sz="2300" spc="23">
                <a:solidFill>
                  <a:srgbClr val="000000"/>
                </a:solidFill>
                <a:latin typeface="DM Sans Bold"/>
              </a:rPr>
              <a:t>Avoir un bon emploi du temps et bien gérer son temps !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67594" y="2967923"/>
            <a:ext cx="7903328" cy="5496505"/>
            <a:chOff x="0" y="0"/>
            <a:chExt cx="48989738" cy="3407075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8989738" cy="34070754"/>
            </a:xfrm>
            <a:custGeom>
              <a:avLst/>
              <a:gdLst/>
              <a:ahLst/>
              <a:cxnLst/>
              <a:rect l="l" t="t" r="r" b="b"/>
              <a:pathLst>
                <a:path w="48989738" h="34070754">
                  <a:moveTo>
                    <a:pt x="0" y="0"/>
                  </a:moveTo>
                  <a:lnTo>
                    <a:pt x="0" y="34070754"/>
                  </a:lnTo>
                  <a:lnTo>
                    <a:pt x="48989738" y="34070754"/>
                  </a:lnTo>
                  <a:lnTo>
                    <a:pt x="48989738" y="0"/>
                  </a:lnTo>
                  <a:lnTo>
                    <a:pt x="0" y="0"/>
                  </a:lnTo>
                  <a:close/>
                  <a:moveTo>
                    <a:pt x="48928778" y="34009794"/>
                  </a:moveTo>
                  <a:lnTo>
                    <a:pt x="59690" y="34009794"/>
                  </a:lnTo>
                  <a:lnTo>
                    <a:pt x="59690" y="59690"/>
                  </a:lnTo>
                  <a:lnTo>
                    <a:pt x="48928778" y="59690"/>
                  </a:lnTo>
                  <a:lnTo>
                    <a:pt x="48928778" y="34009794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9144000" y="2967923"/>
            <a:ext cx="7903328" cy="5496505"/>
            <a:chOff x="0" y="0"/>
            <a:chExt cx="48989738" cy="34070754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48989738" cy="34070754"/>
            </a:xfrm>
            <a:custGeom>
              <a:avLst/>
              <a:gdLst/>
              <a:ahLst/>
              <a:cxnLst/>
              <a:rect l="l" t="t" r="r" b="b"/>
              <a:pathLst>
                <a:path w="48989738" h="34070754">
                  <a:moveTo>
                    <a:pt x="0" y="0"/>
                  </a:moveTo>
                  <a:lnTo>
                    <a:pt x="0" y="34070754"/>
                  </a:lnTo>
                  <a:lnTo>
                    <a:pt x="48989738" y="34070754"/>
                  </a:lnTo>
                  <a:lnTo>
                    <a:pt x="48989738" y="0"/>
                  </a:lnTo>
                  <a:lnTo>
                    <a:pt x="0" y="0"/>
                  </a:lnTo>
                  <a:close/>
                  <a:moveTo>
                    <a:pt x="48928778" y="34009794"/>
                  </a:moveTo>
                  <a:lnTo>
                    <a:pt x="59690" y="34009794"/>
                  </a:lnTo>
                  <a:lnTo>
                    <a:pt x="59690" y="59690"/>
                  </a:lnTo>
                  <a:lnTo>
                    <a:pt x="48928778" y="59690"/>
                  </a:lnTo>
                  <a:lnTo>
                    <a:pt x="48928778" y="34009794"/>
                  </a:lnTo>
                  <a:close/>
                </a:path>
              </a:pathLst>
            </a:custGeom>
            <a:solidFill>
              <a:srgbClr val="000000"/>
            </a:solidFill>
          </p:spPr>
        </p:sp>
      </p:grpSp>
      <p:grpSp>
        <p:nvGrpSpPr>
          <p:cNvPr id="6" name="Group 6"/>
          <p:cNvGrpSpPr/>
          <p:nvPr/>
        </p:nvGrpSpPr>
        <p:grpSpPr>
          <a:xfrm>
            <a:off x="1310975" y="3306228"/>
            <a:ext cx="1526056" cy="4819894"/>
            <a:chOff x="0" y="0"/>
            <a:chExt cx="2034741" cy="6426526"/>
          </a:xfrm>
        </p:grpSpPr>
        <p:pic>
          <p:nvPicPr>
            <p:cNvPr id="7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/>
            <a:stretch>
              <a:fillRect/>
            </a:stretch>
          </p:blipFill>
          <p:spPr>
            <a:xfrm>
              <a:off x="577221" y="0"/>
              <a:ext cx="887823" cy="1547728"/>
            </a:xfrm>
            <a:prstGeom prst="rect">
              <a:avLst/>
            </a:prstGeom>
          </p:spPr>
        </p:pic>
        <p:pic>
          <p:nvPicPr>
            <p:cNvPr id="8" name="Picture 8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 l="958" t="958" r="2927" b="627"/>
            <a:stretch>
              <a:fillRect/>
            </a:stretch>
          </p:blipFill>
          <p:spPr>
            <a:xfrm>
              <a:off x="537705" y="2364591"/>
              <a:ext cx="1319940" cy="4061935"/>
            </a:xfrm>
            <a:prstGeom prst="rect">
              <a:avLst/>
            </a:prstGeom>
          </p:spPr>
        </p:pic>
        <p:pic>
          <p:nvPicPr>
            <p:cNvPr id="9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rcRect r="368" b="450"/>
            <a:stretch>
              <a:fillRect/>
            </a:stretch>
          </p:blipFill>
          <p:spPr>
            <a:xfrm>
              <a:off x="0" y="1060625"/>
              <a:ext cx="2034741" cy="2132421"/>
            </a:xfrm>
            <a:prstGeom prst="rect">
              <a:avLst/>
            </a:prstGeom>
          </p:spPr>
        </p:pic>
      </p:grpSp>
      <p:grpSp>
        <p:nvGrpSpPr>
          <p:cNvPr id="10" name="Group 10"/>
          <p:cNvGrpSpPr/>
          <p:nvPr/>
        </p:nvGrpSpPr>
        <p:grpSpPr>
          <a:xfrm>
            <a:off x="9375546" y="3619500"/>
            <a:ext cx="2059350" cy="4819894"/>
            <a:chOff x="0" y="0"/>
            <a:chExt cx="2745800" cy="6426526"/>
          </a:xfrm>
        </p:grpSpPr>
        <p:pic>
          <p:nvPicPr>
            <p:cNvPr id="11" name="Picture 1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>
              <a:off x="1065808" y="2508150"/>
              <a:ext cx="1488983" cy="3918376"/>
            </a:xfrm>
            <a:prstGeom prst="rect">
              <a:avLst/>
            </a:prstGeom>
          </p:spPr>
        </p:pic>
        <p:pic>
          <p:nvPicPr>
            <p:cNvPr id="12" name="Picture 1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rcRect/>
            <a:stretch>
              <a:fillRect/>
            </a:stretch>
          </p:blipFill>
          <p:spPr>
            <a:xfrm>
              <a:off x="1380558" y="0"/>
              <a:ext cx="859482" cy="1324132"/>
            </a:xfrm>
            <a:prstGeom prst="rect">
              <a:avLst/>
            </a:prstGeom>
          </p:spPr>
        </p:pic>
        <p:pic>
          <p:nvPicPr>
            <p:cNvPr id="13" name="Picture 13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rcRect r="743"/>
            <a:stretch>
              <a:fillRect/>
            </a:stretch>
          </p:blipFill>
          <p:spPr>
            <a:xfrm>
              <a:off x="0" y="826024"/>
              <a:ext cx="2745800" cy="3364252"/>
            </a:xfrm>
            <a:prstGeom prst="rect">
              <a:avLst/>
            </a:prstGeom>
          </p:spPr>
        </p:pic>
      </p:grpSp>
      <p:grpSp>
        <p:nvGrpSpPr>
          <p:cNvPr id="14" name="Group 14"/>
          <p:cNvGrpSpPr/>
          <p:nvPr/>
        </p:nvGrpSpPr>
        <p:grpSpPr>
          <a:xfrm>
            <a:off x="1028700" y="1028700"/>
            <a:ext cx="11025230" cy="1710787"/>
            <a:chOff x="0" y="0"/>
            <a:chExt cx="14700307" cy="2281049"/>
          </a:xfrm>
        </p:grpSpPr>
        <p:sp>
          <p:nvSpPr>
            <p:cNvPr id="15" name="TextBox 15"/>
            <p:cNvSpPr txBox="1"/>
            <p:nvPr/>
          </p:nvSpPr>
          <p:spPr>
            <a:xfrm>
              <a:off x="0" y="57150"/>
              <a:ext cx="14700307" cy="10644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6095"/>
                </a:lnSpc>
              </a:pPr>
              <a:r>
                <a:rPr lang="en-US" sz="5540">
                  <a:solidFill>
                    <a:srgbClr val="000000"/>
                  </a:solidFill>
                  <a:latin typeface="DM Sans Bold"/>
                </a:rPr>
                <a:t>Les deux types de rétentions</a:t>
              </a:r>
            </a:p>
          </p:txBody>
        </p:sp>
        <p:sp>
          <p:nvSpPr>
            <p:cNvPr id="16" name="TextBox 16"/>
            <p:cNvSpPr txBox="1"/>
            <p:nvPr/>
          </p:nvSpPr>
          <p:spPr>
            <a:xfrm>
              <a:off x="0" y="1703577"/>
              <a:ext cx="14700307" cy="38047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461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3617836" y="3610527"/>
            <a:ext cx="4259214" cy="4515595"/>
            <a:chOff x="0" y="0"/>
            <a:chExt cx="5678953" cy="6020794"/>
          </a:xfrm>
        </p:grpSpPr>
        <p:sp>
          <p:nvSpPr>
            <p:cNvPr id="18" name="TextBox 18"/>
            <p:cNvSpPr txBox="1"/>
            <p:nvPr/>
          </p:nvSpPr>
          <p:spPr>
            <a:xfrm>
              <a:off x="0" y="810698"/>
              <a:ext cx="5678953" cy="18161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749"/>
                </a:lnSpc>
              </a:pPr>
              <a:r>
                <a:rPr lang="en-US" sz="2499" spc="24">
                  <a:solidFill>
                    <a:srgbClr val="000000"/>
                  </a:solidFill>
                  <a:latin typeface="DM Sans"/>
                </a:rPr>
                <a:t>C'est lire son cours sans poser de questions. (comme un livre)</a:t>
              </a: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-66675"/>
              <a:ext cx="5678953" cy="6762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4200"/>
                </a:lnSpc>
              </a:pPr>
              <a:r>
                <a:rPr lang="en-US" sz="3000" spc="30">
                  <a:solidFill>
                    <a:srgbClr val="000000"/>
                  </a:solidFill>
                  <a:latin typeface="DM Sans Bold"/>
                </a:rPr>
                <a:t>Rétention passive</a:t>
              </a:r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4460599"/>
              <a:ext cx="5678953" cy="15601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50"/>
                </a:lnSpc>
              </a:pP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- </a:t>
              </a:r>
              <a:r>
                <a:rPr lang="en-US" sz="2100" spc="21" dirty="0" err="1">
                  <a:solidFill>
                    <a:srgbClr val="000000"/>
                  </a:solidFill>
                  <a:latin typeface="DM Sans"/>
                </a:rPr>
                <a:t>Surligner</a:t>
              </a: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 au </a:t>
              </a:r>
              <a:r>
                <a:rPr lang="en-US" sz="2100" spc="21" dirty="0" err="1">
                  <a:solidFill>
                    <a:srgbClr val="000000"/>
                  </a:solidFill>
                  <a:latin typeface="DM Sans"/>
                </a:rPr>
                <a:t>stabilo</a:t>
              </a:r>
              <a:endParaRPr lang="en-US" sz="2100" spc="21" dirty="0">
                <a:solidFill>
                  <a:srgbClr val="000000"/>
                </a:solidFill>
                <a:latin typeface="DM Sans"/>
              </a:endParaRPr>
            </a:p>
            <a:p>
              <a:pPr>
                <a:lnSpc>
                  <a:spcPts val="3150"/>
                </a:lnSpc>
              </a:pP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- </a:t>
              </a:r>
              <a:r>
                <a:rPr lang="en-US" sz="2100" spc="21" dirty="0" err="1">
                  <a:solidFill>
                    <a:srgbClr val="000000"/>
                  </a:solidFill>
                  <a:latin typeface="Arimo"/>
                </a:rPr>
                <a:t>Relire</a:t>
              </a:r>
              <a:r>
                <a:rPr lang="en-US" sz="2100" spc="21" dirty="0">
                  <a:solidFill>
                    <a:srgbClr val="000000"/>
                  </a:solidFill>
                  <a:latin typeface="Arimo"/>
                </a:rPr>
                <a:t> </a:t>
              </a:r>
              <a:r>
                <a:rPr lang="en-US" sz="2100" spc="21" dirty="0" err="1">
                  <a:solidFill>
                    <a:srgbClr val="000000"/>
                  </a:solidFill>
                  <a:latin typeface="Arimo"/>
                </a:rPr>
                <a:t>ses</a:t>
              </a:r>
              <a:r>
                <a:rPr lang="en-US" sz="2100" spc="21" dirty="0">
                  <a:solidFill>
                    <a:srgbClr val="000000"/>
                  </a:solidFill>
                  <a:latin typeface="Arimo"/>
                </a:rPr>
                <a:t> </a:t>
              </a:r>
              <a:r>
                <a:rPr lang="en-US" sz="2100" spc="21" dirty="0" err="1">
                  <a:solidFill>
                    <a:srgbClr val="000000"/>
                  </a:solidFill>
                  <a:latin typeface="Arimo"/>
                </a:rPr>
                <a:t>cours</a:t>
              </a:r>
              <a:r>
                <a:rPr lang="en-US" sz="2100" spc="21" dirty="0">
                  <a:solidFill>
                    <a:srgbClr val="000000"/>
                  </a:solidFill>
                  <a:latin typeface="Arimo"/>
                </a:rPr>
                <a:t> </a:t>
              </a:r>
            </a:p>
            <a:p>
              <a:pPr marL="0" lvl="0" indent="0">
                <a:lnSpc>
                  <a:spcPts val="3150"/>
                </a:lnSpc>
              </a:pPr>
              <a:endParaRPr lang="en-US" sz="2100" spc="21" dirty="0">
                <a:solidFill>
                  <a:srgbClr val="000000"/>
                </a:solidFill>
                <a:latin typeface="Arimo"/>
              </a:endParaRPr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3681349"/>
              <a:ext cx="5678953" cy="4938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079"/>
                </a:lnSpc>
              </a:pPr>
              <a:r>
                <a:rPr lang="en-US" sz="2199" spc="21">
                  <a:solidFill>
                    <a:srgbClr val="000000"/>
                  </a:solidFill>
                  <a:latin typeface="DM Sans Bold"/>
                </a:rPr>
                <a:t>Exemples</a:t>
              </a:r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471220" y="3610527"/>
            <a:ext cx="4054449" cy="4515595"/>
            <a:chOff x="0" y="0"/>
            <a:chExt cx="5405932" cy="6020794"/>
          </a:xfrm>
        </p:grpSpPr>
        <p:sp>
          <p:nvSpPr>
            <p:cNvPr id="23" name="TextBox 23"/>
            <p:cNvSpPr txBox="1"/>
            <p:nvPr/>
          </p:nvSpPr>
          <p:spPr>
            <a:xfrm>
              <a:off x="0" y="810698"/>
              <a:ext cx="5405932" cy="181610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749"/>
                </a:lnSpc>
              </a:pPr>
              <a:r>
                <a:rPr lang="en-US" sz="2499" spc="24">
                  <a:solidFill>
                    <a:srgbClr val="000000"/>
                  </a:solidFill>
                  <a:latin typeface="DM Sans"/>
                </a:rPr>
                <a:t>Stimulation active de la mémoire pour retrouver une information</a:t>
              </a:r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66675"/>
              <a:ext cx="5405932" cy="67627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4200"/>
                </a:lnSpc>
              </a:pPr>
              <a:r>
                <a:rPr lang="en-US" sz="3000" spc="30">
                  <a:solidFill>
                    <a:srgbClr val="000000"/>
                  </a:solidFill>
                  <a:latin typeface="DM Sans Bold"/>
                </a:rPr>
                <a:t>Rétention active</a:t>
              </a:r>
            </a:p>
          </p:txBody>
        </p:sp>
        <p:sp>
          <p:nvSpPr>
            <p:cNvPr id="25" name="TextBox 25"/>
            <p:cNvSpPr txBox="1"/>
            <p:nvPr/>
          </p:nvSpPr>
          <p:spPr>
            <a:xfrm>
              <a:off x="0" y="4460599"/>
              <a:ext cx="5405932" cy="156019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50"/>
                </a:lnSpc>
              </a:pP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- </a:t>
              </a:r>
              <a:r>
                <a:rPr lang="en-US" sz="2100" spc="21" dirty="0" err="1">
                  <a:solidFill>
                    <a:srgbClr val="000000"/>
                  </a:solidFill>
                  <a:latin typeface="DM Sans"/>
                </a:rPr>
                <a:t>Méthode</a:t>
              </a: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 Feynman</a:t>
              </a:r>
            </a:p>
            <a:p>
              <a:pPr>
                <a:lnSpc>
                  <a:spcPts val="3150"/>
                </a:lnSpc>
              </a:pP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- QCM</a:t>
              </a:r>
            </a:p>
            <a:p>
              <a:pPr marL="0" lvl="0" indent="0">
                <a:lnSpc>
                  <a:spcPts val="3150"/>
                </a:lnSpc>
              </a:pP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-</a:t>
              </a:r>
              <a:r>
                <a:rPr lang="en-US" sz="2100" spc="21" dirty="0" err="1">
                  <a:solidFill>
                    <a:srgbClr val="000000"/>
                  </a:solidFill>
                  <a:latin typeface="DM Sans"/>
                </a:rPr>
                <a:t>Méthode</a:t>
              </a: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 "de </a:t>
              </a:r>
              <a:r>
                <a:rPr lang="en-US" sz="2100" spc="21" dirty="0" err="1">
                  <a:solidFill>
                    <a:srgbClr val="000000"/>
                  </a:solidFill>
                  <a:latin typeface="DM Sans"/>
                </a:rPr>
                <a:t>l'ardoise</a:t>
              </a:r>
              <a:r>
                <a:rPr lang="en-US" sz="2100" spc="21" dirty="0">
                  <a:solidFill>
                    <a:srgbClr val="000000"/>
                  </a:solidFill>
                  <a:latin typeface="DM Sans"/>
                </a:rPr>
                <a:t>"</a:t>
              </a:r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3681349"/>
              <a:ext cx="5405932" cy="49381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>
                <a:lnSpc>
                  <a:spcPts val="3079"/>
                </a:lnSpc>
              </a:pPr>
              <a:r>
                <a:rPr lang="en-US" sz="2199" spc="21">
                  <a:solidFill>
                    <a:srgbClr val="000000"/>
                  </a:solidFill>
                  <a:latin typeface="DM Sans Bold"/>
                </a:rPr>
                <a:t>Exemples</a:t>
              </a: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-1438470"/>
            <a:ext cx="15581175" cy="3532957"/>
            <a:chOff x="0" y="0"/>
            <a:chExt cx="20774899" cy="4710609"/>
          </a:xfrm>
        </p:grpSpPr>
        <p:sp>
          <p:nvSpPr>
            <p:cNvPr id="3" name="TextBox 3"/>
            <p:cNvSpPr txBox="1"/>
            <p:nvPr/>
          </p:nvSpPr>
          <p:spPr>
            <a:xfrm>
              <a:off x="0" y="85725"/>
              <a:ext cx="20774899" cy="16256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9271"/>
                </a:lnSpc>
              </a:pPr>
              <a:endParaRPr/>
            </a:p>
          </p:txBody>
        </p:sp>
        <p:sp>
          <p:nvSpPr>
            <p:cNvPr id="4" name="AutoShape 4"/>
            <p:cNvSpPr/>
            <p:nvPr/>
          </p:nvSpPr>
          <p:spPr>
            <a:xfrm>
              <a:off x="6034527" y="3218873"/>
              <a:ext cx="8705845" cy="1491736"/>
            </a:xfrm>
            <a:prstGeom prst="rect">
              <a:avLst/>
            </a:prstGeom>
            <a:solidFill>
              <a:srgbClr val="FFE5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000086" y="3532052"/>
              <a:ext cx="6774728" cy="7891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916"/>
                </a:lnSpc>
              </a:pPr>
              <a:r>
                <a:rPr lang="en-US" sz="3511" spc="35">
                  <a:solidFill>
                    <a:srgbClr val="000000"/>
                  </a:solidFill>
                  <a:latin typeface="DM Sans"/>
                </a:rPr>
                <a:t>Méthode Feynman</a:t>
              </a:r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491764" y="2462064"/>
            <a:ext cx="6796236" cy="679623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682675" y="3193467"/>
            <a:ext cx="10809090" cy="6267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00"/>
              </a:lnSpc>
              <a:spcBef>
                <a:spcPct val="0"/>
              </a:spcBef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Cette méthode se base sur les travaux de Richard Feynman, prix Nobel de physique en 1965 et profésseur à l'université.</a:t>
            </a:r>
          </a:p>
          <a:p>
            <a:pPr>
              <a:lnSpc>
                <a:spcPts val="4500"/>
              </a:lnSpc>
              <a:spcBef>
                <a:spcPct val="0"/>
              </a:spcBef>
            </a:pPr>
            <a:endParaRPr lang="en-US" sz="3000" spc="30">
              <a:solidFill>
                <a:srgbClr val="000000"/>
              </a:solidFill>
              <a:latin typeface="DM Sans"/>
            </a:endParaRPr>
          </a:p>
          <a:p>
            <a:pPr>
              <a:lnSpc>
                <a:spcPts val="4500"/>
              </a:lnSpc>
              <a:spcBef>
                <a:spcPct val="0"/>
              </a:spcBef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L’idée est d'e</a:t>
            </a:r>
            <a:r>
              <a:rPr lang="en-US" sz="3000" spc="30">
                <a:solidFill>
                  <a:srgbClr val="000000"/>
                </a:solidFill>
                <a:latin typeface="DM Sans Bold"/>
              </a:rPr>
              <a:t>xpliquer son cours</a:t>
            </a:r>
            <a:r>
              <a:rPr lang="en-US" sz="3000" spc="30">
                <a:solidFill>
                  <a:srgbClr val="000000"/>
                </a:solidFill>
                <a:latin typeface="DM Sans"/>
              </a:rPr>
              <a:t> (à un proche ou une peluche) comme si la personne devant toi avait 12 ans et ne connaissait rien du cours -&gt;</a:t>
            </a:r>
            <a:r>
              <a:rPr lang="en-US" sz="3000" spc="30">
                <a:solidFill>
                  <a:srgbClr val="000000"/>
                </a:solidFill>
                <a:latin typeface="DM Sans Bold"/>
              </a:rPr>
              <a:t> expliquer avec des mots simples</a:t>
            </a:r>
          </a:p>
          <a:p>
            <a:pPr>
              <a:lnSpc>
                <a:spcPts val="4500"/>
              </a:lnSpc>
              <a:spcBef>
                <a:spcPct val="0"/>
              </a:spcBef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 À chaque </a:t>
            </a:r>
            <a:r>
              <a:rPr lang="en-US" sz="3000" spc="30">
                <a:solidFill>
                  <a:srgbClr val="000000"/>
                </a:solidFill>
                <a:latin typeface="DM Sans Bold"/>
              </a:rPr>
              <a:t>obstacle </a:t>
            </a:r>
            <a:r>
              <a:rPr lang="en-US" sz="3000" spc="30">
                <a:solidFill>
                  <a:srgbClr val="000000"/>
                </a:solidFill>
                <a:latin typeface="DM Sans"/>
              </a:rPr>
              <a:t>(terme pas très clair, idée difficile à expliquer) il faut t’</a:t>
            </a:r>
            <a:r>
              <a:rPr lang="en-US" sz="3000" spc="30">
                <a:solidFill>
                  <a:srgbClr val="000000"/>
                </a:solidFill>
                <a:latin typeface="DM Sans Bold"/>
              </a:rPr>
              <a:t>arrêter et réviser</a:t>
            </a:r>
            <a:r>
              <a:rPr lang="en-US" sz="3000" spc="30">
                <a:solidFill>
                  <a:srgbClr val="000000"/>
                </a:solidFill>
                <a:latin typeface="DM Sans"/>
              </a:rPr>
              <a:t> cet aspect en particulier.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-1438470"/>
            <a:ext cx="15581175" cy="3532957"/>
            <a:chOff x="0" y="0"/>
            <a:chExt cx="20774899" cy="4710609"/>
          </a:xfrm>
        </p:grpSpPr>
        <p:sp>
          <p:nvSpPr>
            <p:cNvPr id="3" name="TextBox 3"/>
            <p:cNvSpPr txBox="1"/>
            <p:nvPr/>
          </p:nvSpPr>
          <p:spPr>
            <a:xfrm>
              <a:off x="0" y="85725"/>
              <a:ext cx="20774899" cy="16256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9271"/>
                </a:lnSpc>
              </a:pPr>
              <a:endParaRPr/>
            </a:p>
          </p:txBody>
        </p:sp>
        <p:sp>
          <p:nvSpPr>
            <p:cNvPr id="4" name="AutoShape 4"/>
            <p:cNvSpPr/>
            <p:nvPr/>
          </p:nvSpPr>
          <p:spPr>
            <a:xfrm>
              <a:off x="6034527" y="3218873"/>
              <a:ext cx="8705845" cy="1491736"/>
            </a:xfrm>
            <a:prstGeom prst="rect">
              <a:avLst/>
            </a:prstGeom>
            <a:solidFill>
              <a:srgbClr val="FFE5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000086" y="3532052"/>
              <a:ext cx="6774728" cy="7891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916"/>
                </a:lnSpc>
              </a:pPr>
              <a:r>
                <a:rPr lang="en-US" sz="3511" spc="35">
                  <a:solidFill>
                    <a:srgbClr val="000000"/>
                  </a:solidFill>
                  <a:latin typeface="DM Sans"/>
                </a:rPr>
                <a:t>QCM</a:t>
              </a:r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420648" y="2389905"/>
            <a:ext cx="12760692" cy="74104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4500"/>
              </a:lnSpc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C'est la méthode la plus importante ! L'examen est quasiment uniquement fondé sur votre capacité à répondre correctement à des QCM</a:t>
            </a:r>
          </a:p>
          <a:p>
            <a:pPr>
              <a:lnSpc>
                <a:spcPts val="4500"/>
              </a:lnSpc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Ca vous permettra de</a:t>
            </a:r>
          </a:p>
          <a:p>
            <a:pPr>
              <a:lnSpc>
                <a:spcPts val="4500"/>
              </a:lnSpc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-Etre familiarisé avec la forme des questions</a:t>
            </a:r>
          </a:p>
          <a:p>
            <a:pPr>
              <a:lnSpc>
                <a:spcPts val="4500"/>
              </a:lnSpc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-Savoir sur quelles partie du cours le prof aime poser ses questions (annales)</a:t>
            </a:r>
          </a:p>
          <a:p>
            <a:pPr>
              <a:lnSpc>
                <a:spcPts val="4500"/>
              </a:lnSpc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-S'entrainer à aller rechercher l'unité d'information dans votre mémoire et l'utiliser.</a:t>
            </a:r>
          </a:p>
          <a:p>
            <a:pPr>
              <a:lnSpc>
                <a:spcPts val="4500"/>
              </a:lnSpc>
            </a:pPr>
            <a:endParaRPr lang="en-US" sz="3000" spc="30">
              <a:solidFill>
                <a:srgbClr val="000000"/>
              </a:solidFill>
              <a:latin typeface="DM Sans"/>
            </a:endParaRPr>
          </a:p>
          <a:p>
            <a:pPr>
              <a:lnSpc>
                <a:spcPts val="4500"/>
              </a:lnSpc>
            </a:pPr>
            <a:r>
              <a:rPr lang="en-US" sz="3000" spc="30">
                <a:solidFill>
                  <a:srgbClr val="000000"/>
                </a:solidFill>
                <a:latin typeface="DM Sans Bold"/>
              </a:rPr>
              <a:t>Le mieux c'est de faire 7 à 10 QCM avant de voir le cours</a:t>
            </a:r>
          </a:p>
          <a:p>
            <a:pPr>
              <a:lnSpc>
                <a:spcPts val="4500"/>
              </a:lnSpc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-régularité </a:t>
            </a:r>
          </a:p>
          <a:p>
            <a:pPr>
              <a:lnSpc>
                <a:spcPts val="4500"/>
              </a:lnSpc>
              <a:spcBef>
                <a:spcPct val="0"/>
              </a:spcBef>
            </a:pPr>
            <a:r>
              <a:rPr lang="en-US" sz="3000" spc="30">
                <a:solidFill>
                  <a:srgbClr val="000000"/>
                </a:solidFill>
                <a:latin typeface="DM Sans"/>
              </a:rPr>
              <a:t>-permet de mieux retenir ensuite quand vous lirez votre cours</a:t>
            </a:r>
          </a:p>
        </p:txBody>
      </p:sp>
      <p:pic>
        <p:nvPicPr>
          <p:cNvPr id="7" name="Picture 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181340" y="3556458"/>
            <a:ext cx="5106660" cy="570184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8700" y="-1438470"/>
            <a:ext cx="15581175" cy="3532957"/>
            <a:chOff x="0" y="0"/>
            <a:chExt cx="20774899" cy="4710609"/>
          </a:xfrm>
        </p:grpSpPr>
        <p:sp>
          <p:nvSpPr>
            <p:cNvPr id="3" name="TextBox 3"/>
            <p:cNvSpPr txBox="1"/>
            <p:nvPr/>
          </p:nvSpPr>
          <p:spPr>
            <a:xfrm>
              <a:off x="0" y="85725"/>
              <a:ext cx="20774899" cy="16256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9271"/>
                </a:lnSpc>
              </a:pPr>
              <a:endParaRPr/>
            </a:p>
          </p:txBody>
        </p:sp>
        <p:sp>
          <p:nvSpPr>
            <p:cNvPr id="4" name="AutoShape 4"/>
            <p:cNvSpPr/>
            <p:nvPr/>
          </p:nvSpPr>
          <p:spPr>
            <a:xfrm>
              <a:off x="6034527" y="3218873"/>
              <a:ext cx="8705845" cy="1491736"/>
            </a:xfrm>
            <a:prstGeom prst="rect">
              <a:avLst/>
            </a:prstGeom>
            <a:solidFill>
              <a:srgbClr val="FFE500"/>
            </a:solidFill>
          </p:spPr>
        </p:sp>
        <p:sp>
          <p:nvSpPr>
            <p:cNvPr id="5" name="TextBox 5"/>
            <p:cNvSpPr txBox="1"/>
            <p:nvPr/>
          </p:nvSpPr>
          <p:spPr>
            <a:xfrm>
              <a:off x="7000086" y="3532052"/>
              <a:ext cx="6774728" cy="78917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4916"/>
                </a:lnSpc>
              </a:pPr>
              <a:r>
                <a:rPr lang="en-US" sz="3511" spc="35">
                  <a:solidFill>
                    <a:srgbClr val="000000"/>
                  </a:solidFill>
                  <a:latin typeface="DM Sans"/>
                </a:rPr>
                <a:t>Méthode de l'ardoise</a:t>
              </a:r>
            </a:p>
          </p:txBody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 rot="867180">
            <a:off x="13006533" y="2584623"/>
            <a:ext cx="4762511" cy="6584532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759852" y="2664205"/>
            <a:ext cx="11136480" cy="7565645"/>
            <a:chOff x="0" y="0"/>
            <a:chExt cx="14848640" cy="10087527"/>
          </a:xfrm>
        </p:grpSpPr>
        <p:sp>
          <p:nvSpPr>
            <p:cNvPr id="8" name="TextBox 8"/>
            <p:cNvSpPr txBox="1"/>
            <p:nvPr/>
          </p:nvSpPr>
          <p:spPr>
            <a:xfrm>
              <a:off x="0" y="-95250"/>
              <a:ext cx="14848640" cy="83248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 Lisez une partie de votre cours</a:t>
              </a:r>
            </a:p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-Notez les titres et les mots clefs sur l'ardoise</a:t>
              </a:r>
            </a:p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-Quand vous estimez avoir assez avancer, enlevez le cours du champ de vision</a:t>
              </a:r>
            </a:p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-Essayez de résumer cette partie dans votre tête avec ses </a:t>
              </a:r>
            </a:p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propres mots et en s'aidant de l'ardoise</a:t>
              </a:r>
            </a:p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-Continuez avec une deuxième partie du cours</a:t>
              </a:r>
            </a:p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 Et ainsi de suite...</a:t>
              </a:r>
            </a:p>
            <a:p>
              <a:pPr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 Quand vous aurez fini le cours, votre ardoise sera plaine de titre et de mots clefs se suivants. </a:t>
              </a:r>
            </a:p>
            <a:p>
              <a:pPr marL="0" lvl="0" indent="0">
                <a:lnSpc>
                  <a:spcPts val="4500"/>
                </a:lnSpc>
              </a:pPr>
              <a:r>
                <a:rPr lang="en-US" sz="3000">
                  <a:solidFill>
                    <a:srgbClr val="000000"/>
                  </a:solidFill>
                  <a:latin typeface="DM Sans"/>
                </a:rPr>
                <a:t>-Résumez tout le cours.</a:t>
              </a:r>
            </a:p>
          </p:txBody>
        </p:sp>
        <p:sp>
          <p:nvSpPr>
            <p:cNvPr id="9" name="TextBox 9"/>
            <p:cNvSpPr txBox="1"/>
            <p:nvPr/>
          </p:nvSpPr>
          <p:spPr>
            <a:xfrm>
              <a:off x="5003238" y="9522811"/>
              <a:ext cx="4842165" cy="56471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500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3089571" y="2853670"/>
            <a:ext cx="12108859" cy="15692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100"/>
              </a:lnSpc>
            </a:pPr>
            <a:r>
              <a:rPr lang="en-US" sz="10999">
                <a:solidFill>
                  <a:srgbClr val="000000"/>
                </a:solidFill>
                <a:latin typeface="DM Sans Bold"/>
              </a:rPr>
              <a:t>Merci !</a:t>
            </a:r>
          </a:p>
        </p:txBody>
      </p:sp>
      <p:grpSp>
        <p:nvGrpSpPr>
          <p:cNvPr id="3" name="Group 3"/>
          <p:cNvGrpSpPr/>
          <p:nvPr/>
        </p:nvGrpSpPr>
        <p:grpSpPr>
          <a:xfrm>
            <a:off x="4145754" y="4676352"/>
            <a:ext cx="3388876" cy="3342561"/>
            <a:chOff x="0" y="0"/>
            <a:chExt cx="4518502" cy="4456748"/>
          </a:xfrm>
        </p:grpSpPr>
        <p:grpSp>
          <p:nvGrpSpPr>
            <p:cNvPr id="4" name="Group 4"/>
            <p:cNvGrpSpPr/>
            <p:nvPr/>
          </p:nvGrpSpPr>
          <p:grpSpPr>
            <a:xfrm rot="-426806">
              <a:off x="231137" y="235813"/>
              <a:ext cx="4056229" cy="3985122"/>
              <a:chOff x="0" y="0"/>
              <a:chExt cx="3216910" cy="3160517"/>
            </a:xfrm>
          </p:grpSpPr>
          <p:sp>
            <p:nvSpPr>
              <p:cNvPr id="5" name="Freeform 5"/>
              <p:cNvSpPr/>
              <p:nvPr/>
            </p:nvSpPr>
            <p:spPr>
              <a:xfrm>
                <a:off x="19050" y="223520"/>
                <a:ext cx="3178810" cy="2929376"/>
              </a:xfrm>
              <a:custGeom>
                <a:avLst/>
                <a:gdLst/>
                <a:ahLst/>
                <a:cxnLst/>
                <a:rect l="l" t="t" r="r" b="b"/>
                <a:pathLst>
                  <a:path w="3178810" h="2929376">
                    <a:moveTo>
                      <a:pt x="0" y="11430"/>
                    </a:moveTo>
                    <a:cubicBezTo>
                      <a:pt x="0" y="11430"/>
                      <a:pt x="2540" y="340360"/>
                      <a:pt x="2540" y="749300"/>
                    </a:cubicBezTo>
                    <a:cubicBezTo>
                      <a:pt x="2540" y="1158039"/>
                      <a:pt x="7620" y="1748277"/>
                      <a:pt x="7620" y="2008627"/>
                    </a:cubicBezTo>
                    <a:cubicBezTo>
                      <a:pt x="7620" y="2202937"/>
                      <a:pt x="16510" y="2601717"/>
                      <a:pt x="21590" y="2793487"/>
                    </a:cubicBezTo>
                    <a:lnTo>
                      <a:pt x="130810" y="2907787"/>
                    </a:lnTo>
                    <a:cubicBezTo>
                      <a:pt x="275590" y="2915407"/>
                      <a:pt x="543560" y="2929377"/>
                      <a:pt x="793750" y="2929377"/>
                    </a:cubicBezTo>
                    <a:lnTo>
                      <a:pt x="3178810" y="2929377"/>
                    </a:lnTo>
                    <a:lnTo>
                      <a:pt x="3178810" y="693420"/>
                    </a:lnTo>
                    <a:cubicBezTo>
                      <a:pt x="3178810" y="318770"/>
                      <a:pt x="3169920" y="41910"/>
                      <a:pt x="3169920" y="41910"/>
                    </a:cubicBezTo>
                    <a:cubicBezTo>
                      <a:pt x="3014980" y="21590"/>
                      <a:pt x="2858770" y="11430"/>
                      <a:pt x="2701290" y="12700"/>
                    </a:cubicBezTo>
                    <a:cubicBezTo>
                      <a:pt x="2428240" y="12700"/>
                      <a:pt x="1179830" y="21590"/>
                      <a:pt x="929640" y="12700"/>
                    </a:cubicBezTo>
                    <a:cubicBezTo>
                      <a:pt x="594360" y="0"/>
                      <a:pt x="0" y="11430"/>
                      <a:pt x="0" y="11430"/>
                    </a:cubicBez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6" name="Freeform 6"/>
              <p:cNvSpPr/>
              <p:nvPr/>
            </p:nvSpPr>
            <p:spPr>
              <a:xfrm>
                <a:off x="12700" y="217170"/>
                <a:ext cx="3191510" cy="2942077"/>
              </a:xfrm>
              <a:custGeom>
                <a:avLst/>
                <a:gdLst/>
                <a:ahLst/>
                <a:cxnLst/>
                <a:rect l="l" t="t" r="r" b="b"/>
                <a:pathLst>
                  <a:path w="3191510" h="2942077">
                    <a:moveTo>
                      <a:pt x="3191510" y="2942077"/>
                    </a:moveTo>
                    <a:lnTo>
                      <a:pt x="800100" y="2942077"/>
                    </a:lnTo>
                    <a:cubicBezTo>
                      <a:pt x="547370" y="2942077"/>
                      <a:pt x="270510" y="2928107"/>
                      <a:pt x="137160" y="2920487"/>
                    </a:cubicBezTo>
                    <a:lnTo>
                      <a:pt x="134620" y="2920487"/>
                    </a:lnTo>
                    <a:lnTo>
                      <a:pt x="21590" y="2802377"/>
                    </a:lnTo>
                    <a:lnTo>
                      <a:pt x="21590" y="2799837"/>
                    </a:lnTo>
                    <a:cubicBezTo>
                      <a:pt x="16510" y="2596637"/>
                      <a:pt x="7620" y="2202937"/>
                      <a:pt x="7620" y="2014977"/>
                    </a:cubicBezTo>
                    <a:cubicBezTo>
                      <a:pt x="7620" y="1899407"/>
                      <a:pt x="6350" y="1722877"/>
                      <a:pt x="5080" y="1518468"/>
                    </a:cubicBezTo>
                    <a:cubicBezTo>
                      <a:pt x="3810" y="1267186"/>
                      <a:pt x="2540" y="982908"/>
                      <a:pt x="2540" y="755650"/>
                    </a:cubicBezTo>
                    <a:cubicBezTo>
                      <a:pt x="2540" y="351790"/>
                      <a:pt x="0" y="21590"/>
                      <a:pt x="0" y="17780"/>
                    </a:cubicBezTo>
                    <a:lnTo>
                      <a:pt x="0" y="11430"/>
                    </a:lnTo>
                    <a:lnTo>
                      <a:pt x="6350" y="11430"/>
                    </a:lnTo>
                    <a:cubicBezTo>
                      <a:pt x="12700" y="11430"/>
                      <a:pt x="604520" y="0"/>
                      <a:pt x="935990" y="12700"/>
                    </a:cubicBezTo>
                    <a:cubicBezTo>
                      <a:pt x="1121410" y="19050"/>
                      <a:pt x="1852930" y="16510"/>
                      <a:pt x="2338070" y="13970"/>
                    </a:cubicBezTo>
                    <a:cubicBezTo>
                      <a:pt x="2503170" y="12700"/>
                      <a:pt x="2637790" y="12700"/>
                      <a:pt x="2707640" y="12700"/>
                    </a:cubicBezTo>
                    <a:cubicBezTo>
                      <a:pt x="2861310" y="11430"/>
                      <a:pt x="3020060" y="21590"/>
                      <a:pt x="3177540" y="41910"/>
                    </a:cubicBezTo>
                    <a:lnTo>
                      <a:pt x="3182620" y="43180"/>
                    </a:lnTo>
                    <a:lnTo>
                      <a:pt x="3182620" y="48260"/>
                    </a:lnTo>
                    <a:cubicBezTo>
                      <a:pt x="3182620" y="50800"/>
                      <a:pt x="3191510" y="328930"/>
                      <a:pt x="3191510" y="699770"/>
                    </a:cubicBezTo>
                    <a:lnTo>
                      <a:pt x="3191510" y="2942077"/>
                    </a:lnTo>
                    <a:close/>
                    <a:moveTo>
                      <a:pt x="139700" y="2907787"/>
                    </a:moveTo>
                    <a:cubicBezTo>
                      <a:pt x="273050" y="2915407"/>
                      <a:pt x="548640" y="2929377"/>
                      <a:pt x="800100" y="2929377"/>
                    </a:cubicBezTo>
                    <a:lnTo>
                      <a:pt x="3178810" y="2929377"/>
                    </a:lnTo>
                    <a:lnTo>
                      <a:pt x="3178810" y="699770"/>
                    </a:lnTo>
                    <a:cubicBezTo>
                      <a:pt x="3178810" y="358140"/>
                      <a:pt x="3171190" y="93980"/>
                      <a:pt x="3169920" y="53340"/>
                    </a:cubicBezTo>
                    <a:cubicBezTo>
                      <a:pt x="3014980" y="33020"/>
                      <a:pt x="2858770" y="24130"/>
                      <a:pt x="2707640" y="25400"/>
                    </a:cubicBezTo>
                    <a:cubicBezTo>
                      <a:pt x="2637790" y="25400"/>
                      <a:pt x="2503170" y="27940"/>
                      <a:pt x="2338070" y="26670"/>
                    </a:cubicBezTo>
                    <a:cubicBezTo>
                      <a:pt x="1828800" y="22860"/>
                      <a:pt x="1304290" y="22860"/>
                      <a:pt x="935990" y="25400"/>
                    </a:cubicBezTo>
                    <a:cubicBezTo>
                      <a:pt x="622300" y="27940"/>
                      <a:pt x="77470" y="22860"/>
                      <a:pt x="12700" y="24130"/>
                    </a:cubicBezTo>
                    <a:cubicBezTo>
                      <a:pt x="12700" y="71120"/>
                      <a:pt x="15240" y="382270"/>
                      <a:pt x="15240" y="755650"/>
                    </a:cubicBezTo>
                    <a:cubicBezTo>
                      <a:pt x="15240" y="982908"/>
                      <a:pt x="16510" y="1267186"/>
                      <a:pt x="17780" y="1518468"/>
                    </a:cubicBezTo>
                    <a:cubicBezTo>
                      <a:pt x="19050" y="1722877"/>
                      <a:pt x="20320" y="1899407"/>
                      <a:pt x="20320" y="2014977"/>
                    </a:cubicBezTo>
                    <a:cubicBezTo>
                      <a:pt x="20320" y="2201667"/>
                      <a:pt x="29210" y="2592827"/>
                      <a:pt x="34290" y="2797297"/>
                    </a:cubicBezTo>
                    <a:lnTo>
                      <a:pt x="139700" y="2907787"/>
                    </a:lnTo>
                    <a:close/>
                    <a:moveTo>
                      <a:pt x="139700" y="2907787"/>
                    </a:moveTo>
                    <a:lnTo>
                      <a:pt x="133350" y="2782057"/>
                    </a:lnTo>
                    <a:lnTo>
                      <a:pt x="34290" y="2796027"/>
                    </a:lnTo>
                    <a:lnTo>
                      <a:pt x="139700" y="2907787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  <p:sp>
            <p:nvSpPr>
              <p:cNvPr id="7" name="Freeform 7"/>
              <p:cNvSpPr/>
              <p:nvPr/>
            </p:nvSpPr>
            <p:spPr>
              <a:xfrm>
                <a:off x="299720" y="19050"/>
                <a:ext cx="617220" cy="304800"/>
              </a:xfrm>
              <a:custGeom>
                <a:avLst/>
                <a:gdLst/>
                <a:ahLst/>
                <a:cxnLst/>
                <a:rect l="l" t="t" r="r" b="b"/>
                <a:pathLst>
                  <a:path w="617220" h="304800">
                    <a:moveTo>
                      <a:pt x="600710" y="0"/>
                    </a:moveTo>
                    <a:lnTo>
                      <a:pt x="617220" y="77470"/>
                    </a:lnTo>
                    <a:lnTo>
                      <a:pt x="600710" y="190500"/>
                    </a:lnTo>
                    <a:lnTo>
                      <a:pt x="589280" y="297180"/>
                    </a:lnTo>
                    <a:lnTo>
                      <a:pt x="5080" y="304800"/>
                    </a:lnTo>
                    <a:lnTo>
                      <a:pt x="5080" y="255270"/>
                    </a:lnTo>
                    <a:lnTo>
                      <a:pt x="16510" y="148590"/>
                    </a:lnTo>
                    <a:lnTo>
                      <a:pt x="0" y="21590"/>
                    </a:lnTo>
                    <a:lnTo>
                      <a:pt x="600710" y="0"/>
                    </a:lnTo>
                    <a:close/>
                  </a:path>
                </a:pathLst>
              </a:custGeom>
              <a:solidFill>
                <a:srgbClr val="000000"/>
              </a:solidFill>
            </p:spPr>
          </p:sp>
        </p:grpSp>
        <p:sp>
          <p:nvSpPr>
            <p:cNvPr id="8" name="TextBox 8"/>
            <p:cNvSpPr txBox="1"/>
            <p:nvPr/>
          </p:nvSpPr>
          <p:spPr>
            <a:xfrm rot="-426806">
              <a:off x="989389" y="1347848"/>
              <a:ext cx="2533921" cy="22015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lvl="0" indent="0" algn="ctr">
                <a:lnSpc>
                  <a:spcPts val="3359"/>
                </a:lnSpc>
              </a:pPr>
              <a:r>
                <a:rPr lang="en-US" sz="2399" spc="23">
                  <a:solidFill>
                    <a:srgbClr val="000000"/>
                  </a:solidFill>
                  <a:latin typeface="DM Sans"/>
                </a:rPr>
                <a:t>Je vous souhaite bon courage à tous!</a:t>
              </a:r>
            </a:p>
          </p:txBody>
        </p:sp>
      </p:grpSp>
      <p:pic>
        <p:nvPicPr>
          <p:cNvPr id="9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9871015" y="5143500"/>
            <a:ext cx="1866404" cy="2875412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r="743"/>
          <a:stretch>
            <a:fillRect/>
          </a:stretch>
        </p:blipFill>
        <p:spPr>
          <a:xfrm>
            <a:off x="6873070" y="6937249"/>
            <a:ext cx="5962629" cy="730562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443</Words>
  <Application>Microsoft Office PowerPoint</Application>
  <PresentationFormat>Personnalisé</PresentationFormat>
  <Paragraphs>53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Calibri</vt:lpstr>
      <vt:lpstr>Arimo</vt:lpstr>
      <vt:lpstr>DM Sans Bold</vt:lpstr>
      <vt:lpstr>Arial</vt:lpstr>
      <vt:lpstr>DM Sans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Comment apprendre un cours efficacement</dc:title>
  <dc:creator>Sophie KAWAR</dc:creator>
  <cp:lastModifiedBy>Laura Martin</cp:lastModifiedBy>
  <cp:revision>4</cp:revision>
  <dcterms:created xsi:type="dcterms:W3CDTF">2006-08-16T00:00:00Z</dcterms:created>
  <dcterms:modified xsi:type="dcterms:W3CDTF">2021-08-20T20:34:08Z</dcterms:modified>
  <dc:identifier>DAEno1NCrnc</dc:identifier>
</cp:coreProperties>
</file>