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notesMasterIdLst>
    <p:notesMasterId r:id="rId36"/>
  </p:notesMasterIdLst>
  <p:handoutMasterIdLst>
    <p:handoutMasterId r:id="rId37"/>
  </p:handoutMasterIdLst>
  <p:sldIdLst>
    <p:sldId id="256" r:id="rId2"/>
    <p:sldId id="257" r:id="rId3"/>
    <p:sldId id="258" r:id="rId4"/>
    <p:sldId id="259" r:id="rId5"/>
    <p:sldId id="261" r:id="rId6"/>
    <p:sldId id="262" r:id="rId7"/>
    <p:sldId id="265" r:id="rId8"/>
    <p:sldId id="263" r:id="rId9"/>
    <p:sldId id="266" r:id="rId10"/>
    <p:sldId id="264" r:id="rId11"/>
    <p:sldId id="260" r:id="rId12"/>
    <p:sldId id="275" r:id="rId13"/>
    <p:sldId id="288" r:id="rId14"/>
    <p:sldId id="267" r:id="rId15"/>
    <p:sldId id="276" r:id="rId16"/>
    <p:sldId id="289" r:id="rId17"/>
    <p:sldId id="268" r:id="rId18"/>
    <p:sldId id="277" r:id="rId19"/>
    <p:sldId id="269" r:id="rId20"/>
    <p:sldId id="278" r:id="rId21"/>
    <p:sldId id="270" r:id="rId22"/>
    <p:sldId id="279" r:id="rId23"/>
    <p:sldId id="290" r:id="rId24"/>
    <p:sldId id="271" r:id="rId25"/>
    <p:sldId id="280" r:id="rId26"/>
    <p:sldId id="272" r:id="rId27"/>
    <p:sldId id="281" r:id="rId28"/>
    <p:sldId id="291" r:id="rId29"/>
    <p:sldId id="273" r:id="rId30"/>
    <p:sldId id="282" r:id="rId31"/>
    <p:sldId id="274" r:id="rId32"/>
    <p:sldId id="286" r:id="rId33"/>
    <p:sldId id="287" r:id="rId34"/>
    <p:sldId id="283" r:id="rId3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ierry SCHUFFENECKER" initials="TS" lastIdx="1" clrIdx="0">
    <p:extLst>
      <p:ext uri="{19B8F6BF-5375-455C-9EA6-DF929625EA0E}">
        <p15:presenceInfo xmlns:p15="http://schemas.microsoft.com/office/powerpoint/2012/main" userId="c7def7c7cf803d1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4809" autoAdjust="0"/>
  </p:normalViewPr>
  <p:slideViewPr>
    <p:cSldViewPr snapToGrid="0">
      <p:cViewPr varScale="1">
        <p:scale>
          <a:sx n="54" d="100"/>
          <a:sy n="54" d="100"/>
        </p:scale>
        <p:origin x="135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11-08T14:37:26.264" idx="1">
    <p:pos x="10" y="10"/>
    <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23DDE7-A321-4E07-8EB0-103FAF4DA572}" type="datetimeFigureOut">
              <a:rPr lang="fr-FR" smtClean="0"/>
              <a:t>11/11/2016</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7281B19-773A-4B98-8747-98FF0ABFCA24}" type="slidenum">
              <a:rPr lang="fr-FR" smtClean="0"/>
              <a:t>‹N°›</a:t>
            </a:fld>
            <a:endParaRPr lang="fr-FR"/>
          </a:p>
        </p:txBody>
      </p:sp>
    </p:spTree>
    <p:extLst>
      <p:ext uri="{BB962C8B-B14F-4D97-AF65-F5344CB8AC3E}">
        <p14:creationId xmlns:p14="http://schemas.microsoft.com/office/powerpoint/2010/main" val="1107076481"/>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0D0DE6-D355-4ECD-845B-2ABBE6AF7C28}" type="datetimeFigureOut">
              <a:rPr lang="fr-FR" smtClean="0"/>
              <a:t>11/11/2016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82F957-9AA7-44EB-94DF-77FFCE40DF7F}" type="slidenum">
              <a:rPr lang="fr-FR" smtClean="0"/>
              <a:t>‹N°›</a:t>
            </a:fld>
            <a:endParaRPr lang="fr-FR"/>
          </a:p>
        </p:txBody>
      </p:sp>
    </p:spTree>
    <p:extLst>
      <p:ext uri="{BB962C8B-B14F-4D97-AF65-F5344CB8AC3E}">
        <p14:creationId xmlns:p14="http://schemas.microsoft.com/office/powerpoint/2010/main" val="2434839685"/>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pied de page 3"/>
          <p:cNvSpPr>
            <a:spLocks noGrp="1"/>
          </p:cNvSpPr>
          <p:nvPr>
            <p:ph type="ftr" sz="quarter" idx="10"/>
          </p:nvPr>
        </p:nvSpPr>
        <p:spPr/>
        <p:txBody>
          <a:bodyPr/>
          <a:lstStyle/>
          <a:p>
            <a:endParaRPr lang="fr-FR"/>
          </a:p>
        </p:txBody>
      </p:sp>
      <p:sp>
        <p:nvSpPr>
          <p:cNvPr id="5" name="Espace réservé du numéro de diapositive 4"/>
          <p:cNvSpPr>
            <a:spLocks noGrp="1"/>
          </p:cNvSpPr>
          <p:nvPr>
            <p:ph type="sldNum" sz="quarter" idx="11"/>
          </p:nvPr>
        </p:nvSpPr>
        <p:spPr/>
        <p:txBody>
          <a:bodyPr/>
          <a:lstStyle/>
          <a:p>
            <a:fld id="{8682F957-9AA7-44EB-94DF-77FFCE40DF7F}" type="slidenum">
              <a:rPr lang="fr-FR" smtClean="0"/>
              <a:t>1</a:t>
            </a:fld>
            <a:endParaRPr lang="fr-FR"/>
          </a:p>
        </p:txBody>
      </p:sp>
    </p:spTree>
    <p:extLst>
      <p:ext uri="{BB962C8B-B14F-4D97-AF65-F5344CB8AC3E}">
        <p14:creationId xmlns:p14="http://schemas.microsoft.com/office/powerpoint/2010/main" val="113445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CD</a:t>
            </a:r>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2</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462251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BC</a:t>
            </a:r>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4</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6777796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5</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383624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ABC</a:t>
            </a:r>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6</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19792974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AD</a:t>
            </a:r>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8</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3614081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B</a:t>
            </a:r>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10</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6127967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baseline="0" dirty="0"/>
              <a:t>A : 2 </a:t>
            </a:r>
            <a:r>
              <a:rPr lang="fr-FR" baseline="0" dirty="0" err="1"/>
              <a:t>ddl</a:t>
            </a:r>
            <a:r>
              <a:rPr lang="fr-FR" baseline="0" dirty="0"/>
              <a:t> </a:t>
            </a:r>
          </a:p>
          <a:p>
            <a:r>
              <a:rPr lang="fr-FR" baseline="0" dirty="0"/>
              <a:t>B : Vrai</a:t>
            </a:r>
          </a:p>
          <a:p>
            <a:r>
              <a:rPr lang="fr-FR" baseline="0" dirty="0"/>
              <a:t>C : H0 conclusion car pt 5,991&gt;</a:t>
            </a:r>
            <a:r>
              <a:rPr lang="fr-FR" baseline="0" dirty="0" err="1"/>
              <a:t>pcalculé</a:t>
            </a:r>
            <a:r>
              <a:rPr lang="fr-FR" baseline="0" dirty="0"/>
              <a:t> 2,23</a:t>
            </a:r>
          </a:p>
          <a:p>
            <a:r>
              <a:rPr lang="fr-FR" baseline="0" dirty="0"/>
              <a:t>D : Faux</a:t>
            </a:r>
          </a:p>
          <a:p>
            <a:endParaRPr lang="fr-FR" dirty="0"/>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12</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8964529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baseline="0" dirty="0"/>
              <a:t>C : H0 conclusion car pt 5,991&gt;</a:t>
            </a:r>
            <a:r>
              <a:rPr lang="fr-FR" baseline="0" dirty="0" err="1"/>
              <a:t>pcalculé</a:t>
            </a:r>
            <a:r>
              <a:rPr lang="fr-FR" baseline="0" dirty="0"/>
              <a:t> 2,23</a:t>
            </a:r>
          </a:p>
          <a:p>
            <a:endParaRPr lang="fr-FR" baseline="0" dirty="0"/>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13</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2355778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AB</a:t>
            </a:r>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15</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41729132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P th = 1,96 au risque 5%</a:t>
            </a:r>
          </a:p>
          <a:p>
            <a:r>
              <a:rPr lang="fr-FR" dirty="0"/>
              <a:t>P calculé = 2,34 </a:t>
            </a:r>
          </a:p>
          <a:p>
            <a:r>
              <a:rPr lang="fr-FR" dirty="0"/>
              <a:t>Donc Hypothèse alternative</a:t>
            </a:r>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16</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19830429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BC</a:t>
            </a:r>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18</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32636375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ACD</a:t>
            </a:r>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20</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25795602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ACD</a:t>
            </a:r>
          </a:p>
          <a:p>
            <a:r>
              <a:rPr lang="fr-FR" dirty="0"/>
              <a:t>Possibilité</a:t>
            </a:r>
            <a:r>
              <a:rPr lang="fr-FR" baseline="0" dirty="0"/>
              <a:t> de conclure à H1 avec H1 vrai = puissance</a:t>
            </a:r>
          </a:p>
          <a:p>
            <a:endParaRPr lang="fr-FR" dirty="0"/>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22</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14801608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dirty="0"/>
              <a:t>Au risque fixé à 1% on a R’théorique = 0,79  r’ calculé =0,83</a:t>
            </a:r>
            <a:r>
              <a:rPr lang="fr-FR"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Donc on conclut à H1 </a:t>
            </a:r>
          </a:p>
          <a:p>
            <a:endParaRPr lang="fr-FR" dirty="0"/>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23</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14054820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24</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41969690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ABC</a:t>
            </a:r>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25</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8603567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A</a:t>
            </a:r>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27</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37834712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P calculé = 10,2</a:t>
            </a:r>
          </a:p>
          <a:p>
            <a:r>
              <a:rPr lang="fr-FR" dirty="0"/>
              <a:t>P théorique</a:t>
            </a:r>
            <a:r>
              <a:rPr lang="fr-FR" baseline="0" dirty="0"/>
              <a:t> 5% = 7,815 donc H1</a:t>
            </a:r>
          </a:p>
          <a:p>
            <a:r>
              <a:rPr lang="fr-FR" baseline="0" dirty="0"/>
              <a:t>P théorique 1% = 11,345 donc H0</a:t>
            </a:r>
          </a:p>
          <a:p>
            <a:endParaRPr lang="fr-FR" baseline="0" dirty="0"/>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28</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2623334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E</a:t>
            </a:r>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30</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3234487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a:t>AC</a:t>
            </a:r>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32</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29634876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682F957-9AA7-44EB-94DF-77FFCE40DF7F}" type="slidenum">
              <a:rPr lang="fr-FR" smtClean="0"/>
              <a:t>34</a:t>
            </a:fld>
            <a:endParaRPr lang="fr-FR"/>
          </a:p>
        </p:txBody>
      </p:sp>
      <p:sp>
        <p:nvSpPr>
          <p:cNvPr id="5" name="Espace réservé du pied de page 4"/>
          <p:cNvSpPr>
            <a:spLocks noGrp="1"/>
          </p:cNvSpPr>
          <p:nvPr>
            <p:ph type="ftr" sz="quarter" idx="11"/>
          </p:nvPr>
        </p:nvSpPr>
        <p:spPr/>
        <p:txBody>
          <a:bodyPr/>
          <a:lstStyle/>
          <a:p>
            <a:endParaRPr lang="fr-FR"/>
          </a:p>
        </p:txBody>
      </p:sp>
    </p:spTree>
    <p:extLst>
      <p:ext uri="{BB962C8B-B14F-4D97-AF65-F5344CB8AC3E}">
        <p14:creationId xmlns:p14="http://schemas.microsoft.com/office/powerpoint/2010/main" val="9163313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fr-FR"/>
              <a:t>Modifiez le style du titre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endParaRPr lang="fr-FR"/>
          </a:p>
        </p:txBody>
      </p:sp>
      <p:sp>
        <p:nvSpPr>
          <p:cNvPr id="5" name="Footer Placeholder 4"/>
          <p:cNvSpPr>
            <a:spLocks noGrp="1"/>
          </p:cNvSpPr>
          <p:nvPr>
            <p:ph type="ftr" sz="quarter" idx="11"/>
          </p:nvPr>
        </p:nvSpPr>
        <p:spPr/>
        <p:txBody>
          <a:bodyPr/>
          <a:lstStyle/>
          <a:p>
            <a:r>
              <a:rPr lang="fr-FR"/>
              <a:t>Le tutorat est gratuit. Toute vente ou reproduction est interdite. </a:t>
            </a:r>
          </a:p>
        </p:txBody>
      </p:sp>
      <p:sp>
        <p:nvSpPr>
          <p:cNvPr id="6" name="Slide Number Placeholder 5"/>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2784906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6" name="Slide Number Placeholder 5"/>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25791602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Modifiez les styles du texte du masque</a:t>
            </a:r>
          </a:p>
        </p:txBody>
      </p:sp>
      <p:sp>
        <p:nvSpPr>
          <p:cNvPr id="6" name="Slide Number Placeholder 5"/>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505946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endParaRPr lang="fr-FR"/>
          </a:p>
        </p:txBody>
      </p:sp>
      <p:sp>
        <p:nvSpPr>
          <p:cNvPr id="6" name="Footer Placeholder 5"/>
          <p:cNvSpPr>
            <a:spLocks noGrp="1"/>
          </p:cNvSpPr>
          <p:nvPr>
            <p:ph type="ftr" sz="quarter" idx="11"/>
          </p:nvPr>
        </p:nvSpPr>
        <p:spPr/>
        <p:txBody>
          <a:bodyPr/>
          <a:lstStyle/>
          <a:p>
            <a:r>
              <a:rPr lang="fr-FR"/>
              <a:t>Le tutorat est gratuit. Toute vente ou reproduction est interdite. </a:t>
            </a:r>
          </a:p>
        </p:txBody>
      </p:sp>
      <p:sp>
        <p:nvSpPr>
          <p:cNvPr id="7" name="Slide Number Placeholder 6"/>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1315391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endParaRPr lang="fr-FR"/>
          </a:p>
        </p:txBody>
      </p:sp>
      <p:sp>
        <p:nvSpPr>
          <p:cNvPr id="8" name="Footer Placeholder 7"/>
          <p:cNvSpPr>
            <a:spLocks noGrp="1"/>
          </p:cNvSpPr>
          <p:nvPr>
            <p:ph type="ftr" sz="quarter" idx="11"/>
          </p:nvPr>
        </p:nvSpPr>
        <p:spPr/>
        <p:txBody>
          <a:bodyPr/>
          <a:lstStyle/>
          <a:p>
            <a:r>
              <a:rPr lang="fr-FR"/>
              <a:t>Le tutorat est gratuit. Toute vente ou reproduction est interdite. </a:t>
            </a:r>
          </a:p>
        </p:txBody>
      </p:sp>
      <p:sp>
        <p:nvSpPr>
          <p:cNvPr id="9" name="Slide Number Placeholder 8"/>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2546463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7" name="Date Placeholder 2"/>
          <p:cNvSpPr>
            <a:spLocks noGrp="1"/>
          </p:cNvSpPr>
          <p:nvPr>
            <p:ph type="dt" sz="half" idx="10"/>
          </p:nvPr>
        </p:nvSpPr>
        <p:spPr/>
        <p:txBody>
          <a:bodyPr/>
          <a:lstStyle/>
          <a:p>
            <a:endParaRPr lang="fr-FR"/>
          </a:p>
        </p:txBody>
      </p:sp>
      <p:sp>
        <p:nvSpPr>
          <p:cNvPr id="5" name="Footer Placeholder 3"/>
          <p:cNvSpPr>
            <a:spLocks noGrp="1"/>
          </p:cNvSpPr>
          <p:nvPr>
            <p:ph type="ftr" sz="quarter" idx="11"/>
          </p:nvPr>
        </p:nvSpPr>
        <p:spPr/>
        <p:txBody>
          <a:bodyPr/>
          <a:lstStyle/>
          <a:p>
            <a:r>
              <a:rPr lang="fr-FR"/>
              <a:t>Le tutorat est gratuit. Toute vente ou reproduction est interdite. </a:t>
            </a:r>
          </a:p>
        </p:txBody>
      </p:sp>
      <p:sp>
        <p:nvSpPr>
          <p:cNvPr id="6" name="Slide Number Placeholder 4"/>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2338269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endParaRPr lang="fr-FR"/>
          </a:p>
        </p:txBody>
      </p:sp>
      <p:sp>
        <p:nvSpPr>
          <p:cNvPr id="5" name="Footer Placeholder 2"/>
          <p:cNvSpPr>
            <a:spLocks noGrp="1"/>
          </p:cNvSpPr>
          <p:nvPr>
            <p:ph type="ftr" sz="quarter" idx="11"/>
          </p:nvPr>
        </p:nvSpPr>
        <p:spPr/>
        <p:txBody>
          <a:bodyPr/>
          <a:lstStyle/>
          <a:p>
            <a:r>
              <a:rPr lang="fr-FR"/>
              <a:t>Le tutorat est gratuit. Toute vente ou reproduction est interdite. </a:t>
            </a:r>
          </a:p>
        </p:txBody>
      </p:sp>
      <p:sp>
        <p:nvSpPr>
          <p:cNvPr id="6" name="Slide Number Placeholder 3"/>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3168816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fr-FR"/>
              <a:t>Modifiez le style du titre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7" name="Date Placeholder 4"/>
          <p:cNvSpPr>
            <a:spLocks noGrp="1"/>
          </p:cNvSpPr>
          <p:nvPr>
            <p:ph type="dt" sz="half" idx="10"/>
          </p:nvPr>
        </p:nvSpPr>
        <p:spPr/>
        <p:txBody>
          <a:bodyPr/>
          <a:lstStyle/>
          <a:p>
            <a:endParaRPr lang="fr-FR"/>
          </a:p>
        </p:txBody>
      </p:sp>
      <p:sp>
        <p:nvSpPr>
          <p:cNvPr id="5" name="Footer Placeholder 5"/>
          <p:cNvSpPr>
            <a:spLocks noGrp="1"/>
          </p:cNvSpPr>
          <p:nvPr>
            <p:ph type="ftr" sz="quarter" idx="11"/>
          </p:nvPr>
        </p:nvSpPr>
        <p:spPr/>
        <p:txBody>
          <a:bodyPr/>
          <a:lstStyle/>
          <a:p>
            <a:r>
              <a:rPr lang="fr-FR"/>
              <a:t>Le tutorat est gratuit. Toute vente ou reproduction est interdite. </a:t>
            </a:r>
          </a:p>
        </p:txBody>
      </p:sp>
      <p:sp>
        <p:nvSpPr>
          <p:cNvPr id="6" name="Slide Number Placeholder 6"/>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230512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fr-FR"/>
              <a:t>Modifiez le style du titre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Date Placeholder 4"/>
          <p:cNvSpPr>
            <a:spLocks noGrp="1"/>
          </p:cNvSpPr>
          <p:nvPr>
            <p:ph type="dt" sz="half" idx="10"/>
          </p:nvPr>
        </p:nvSpPr>
        <p:spPr/>
        <p:txBody>
          <a:bodyPr/>
          <a:lstStyle/>
          <a:p>
            <a:endParaRPr lang="fr-FR"/>
          </a:p>
        </p:txBody>
      </p:sp>
      <p:sp>
        <p:nvSpPr>
          <p:cNvPr id="6" name="Footer Placeholder 5"/>
          <p:cNvSpPr>
            <a:spLocks noGrp="1"/>
          </p:cNvSpPr>
          <p:nvPr>
            <p:ph type="ftr" sz="quarter" idx="11"/>
          </p:nvPr>
        </p:nvSpPr>
        <p:spPr/>
        <p:txBody>
          <a:bodyPr/>
          <a:lstStyle/>
          <a:p>
            <a:r>
              <a:rPr lang="fr-FR"/>
              <a:t>Le tutorat est gratuit. Toute vente ou reproduction est interdite. </a:t>
            </a:r>
          </a:p>
        </p:txBody>
      </p:sp>
      <p:sp>
        <p:nvSpPr>
          <p:cNvPr id="7" name="Slide Number Placeholder 6"/>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24087264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Date Placeholder 4"/>
          <p:cNvSpPr>
            <a:spLocks noGrp="1"/>
          </p:cNvSpPr>
          <p:nvPr>
            <p:ph type="dt" sz="half" idx="10"/>
          </p:nvPr>
        </p:nvSpPr>
        <p:spPr/>
        <p:txBody>
          <a:bodyPr/>
          <a:lstStyle/>
          <a:p>
            <a:endParaRPr lang="fr-FR"/>
          </a:p>
        </p:txBody>
      </p:sp>
      <p:sp>
        <p:nvSpPr>
          <p:cNvPr id="6" name="Footer Placeholder 5"/>
          <p:cNvSpPr>
            <a:spLocks noGrp="1"/>
          </p:cNvSpPr>
          <p:nvPr>
            <p:ph type="ftr" sz="quarter" idx="11"/>
          </p:nvPr>
        </p:nvSpPr>
        <p:spPr/>
        <p:txBody>
          <a:bodyPr/>
          <a:lstStyle/>
          <a:p>
            <a:r>
              <a:rPr lang="fr-FR"/>
              <a:t>Le tutorat est gratuit. Toute vente ou reproduction est interdite. </a:t>
            </a:r>
          </a:p>
        </p:txBody>
      </p:sp>
      <p:sp>
        <p:nvSpPr>
          <p:cNvPr id="7" name="Slide Number Placeholder 6"/>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4032235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fr-FR"/>
              <a:t>Modifiez le style du titre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4" name="Date Placeholder 3"/>
          <p:cNvSpPr>
            <a:spLocks noGrp="1"/>
          </p:cNvSpPr>
          <p:nvPr>
            <p:ph type="dt" sz="half" idx="10"/>
          </p:nvPr>
        </p:nvSpPr>
        <p:spPr/>
        <p:txBody>
          <a:bodyPr/>
          <a:lstStyle/>
          <a:p>
            <a:endParaRPr lang="fr-FR"/>
          </a:p>
        </p:txBody>
      </p:sp>
      <p:sp>
        <p:nvSpPr>
          <p:cNvPr id="5" name="Footer Placeholder 4"/>
          <p:cNvSpPr>
            <a:spLocks noGrp="1"/>
          </p:cNvSpPr>
          <p:nvPr>
            <p:ph type="ftr" sz="quarter" idx="11"/>
          </p:nvPr>
        </p:nvSpPr>
        <p:spPr/>
        <p:txBody>
          <a:bodyPr/>
          <a:lstStyle/>
          <a:p>
            <a:r>
              <a:rPr lang="fr-FR"/>
              <a:t>Le tutorat est gratuit. Toute vente ou reproduction est interdite. </a:t>
            </a:r>
          </a:p>
        </p:txBody>
      </p:sp>
      <p:sp>
        <p:nvSpPr>
          <p:cNvPr id="6" name="Slide Number Placeholder 5"/>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35780817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fr-FR"/>
              <a:t>Modifiez le style du titre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4" name="Date Placeholder 3"/>
          <p:cNvSpPr>
            <a:spLocks noGrp="1"/>
          </p:cNvSpPr>
          <p:nvPr>
            <p:ph type="dt" sz="half" idx="10"/>
          </p:nvPr>
        </p:nvSpPr>
        <p:spPr/>
        <p:txBody>
          <a:bodyPr/>
          <a:lstStyle/>
          <a:p>
            <a:endParaRPr lang="fr-FR"/>
          </a:p>
        </p:txBody>
      </p:sp>
      <p:sp>
        <p:nvSpPr>
          <p:cNvPr id="5" name="Footer Placeholder 4"/>
          <p:cNvSpPr>
            <a:spLocks noGrp="1"/>
          </p:cNvSpPr>
          <p:nvPr>
            <p:ph type="ftr" sz="quarter" idx="11"/>
          </p:nvPr>
        </p:nvSpPr>
        <p:spPr/>
        <p:txBody>
          <a:bodyPr/>
          <a:lstStyle/>
          <a:p>
            <a:r>
              <a:rPr lang="fr-FR"/>
              <a:t>Le tutorat est gratuit. Toute vente ou reproduction est interdite. </a:t>
            </a:r>
          </a:p>
        </p:txBody>
      </p:sp>
      <p:sp>
        <p:nvSpPr>
          <p:cNvPr id="6" name="Slide Number Placeholder 5"/>
          <p:cNvSpPr>
            <a:spLocks noGrp="1"/>
          </p:cNvSpPr>
          <p:nvPr>
            <p:ph type="sldNum" sz="quarter" idx="12"/>
          </p:nvPr>
        </p:nvSpPr>
        <p:spPr/>
        <p:txBody>
          <a:bodyPr/>
          <a:lstStyle/>
          <a:p>
            <a:fld id="{110F8FB8-9C16-4B2D-A497-73BF88C6254C}" type="slidenum">
              <a:rPr lang="fr-FR" smtClean="0"/>
              <a:t>‹N°›</a:t>
            </a:fld>
            <a:endParaRPr lang="fr-FR"/>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5496630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endParaRPr lang="fr-FR"/>
          </a:p>
        </p:txBody>
      </p:sp>
      <p:sp>
        <p:nvSpPr>
          <p:cNvPr id="5" name="Footer Placeholder 4"/>
          <p:cNvSpPr>
            <a:spLocks noGrp="1"/>
          </p:cNvSpPr>
          <p:nvPr>
            <p:ph type="ftr" sz="quarter" idx="11"/>
          </p:nvPr>
        </p:nvSpPr>
        <p:spPr/>
        <p:txBody>
          <a:bodyPr/>
          <a:lstStyle/>
          <a:p>
            <a:r>
              <a:rPr lang="fr-FR"/>
              <a:t>Le tutorat est gratuit. Toute vente ou reproduction est interdite. </a:t>
            </a:r>
          </a:p>
        </p:txBody>
      </p:sp>
      <p:sp>
        <p:nvSpPr>
          <p:cNvPr id="6" name="Slide Number Placeholder 5"/>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2764405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fr-FR"/>
              <a:t>Modifiez le style du titre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endParaRPr lang="fr-FR"/>
          </a:p>
        </p:txBody>
      </p:sp>
      <p:sp>
        <p:nvSpPr>
          <p:cNvPr id="4" name="Footer Placeholder 4"/>
          <p:cNvSpPr>
            <a:spLocks noGrp="1"/>
          </p:cNvSpPr>
          <p:nvPr>
            <p:ph type="ftr" sz="quarter" idx="11"/>
          </p:nvPr>
        </p:nvSpPr>
        <p:spPr/>
        <p:txBody>
          <a:bodyPr/>
          <a:lstStyle/>
          <a:p>
            <a:r>
              <a:rPr lang="fr-FR"/>
              <a:t>Le tutorat est gratuit. Toute vente ou reproduction est interdite. </a:t>
            </a:r>
          </a:p>
        </p:txBody>
      </p:sp>
      <p:sp>
        <p:nvSpPr>
          <p:cNvPr id="6" name="Slide Number Placeholder 5"/>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36838842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fr-FR"/>
              <a:t>Modifiez le style du titre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endParaRPr lang="fr-FR"/>
          </a:p>
        </p:txBody>
      </p:sp>
      <p:sp>
        <p:nvSpPr>
          <p:cNvPr id="4" name="Footer Placeholder 4"/>
          <p:cNvSpPr>
            <a:spLocks noGrp="1"/>
          </p:cNvSpPr>
          <p:nvPr>
            <p:ph type="ftr" sz="quarter" idx="11"/>
          </p:nvPr>
        </p:nvSpPr>
        <p:spPr/>
        <p:txBody>
          <a:bodyPr/>
          <a:lstStyle/>
          <a:p>
            <a:r>
              <a:rPr lang="fr-FR"/>
              <a:t>Le tutorat est gratuit. Toute vente ou reproduction est interdite. </a:t>
            </a:r>
          </a:p>
        </p:txBody>
      </p:sp>
      <p:sp>
        <p:nvSpPr>
          <p:cNvPr id="6" name="Slide Number Placeholder 5"/>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2064836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nchor="t" anchorCtr="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endParaRPr lang="fr-FR"/>
          </a:p>
        </p:txBody>
      </p:sp>
      <p:sp>
        <p:nvSpPr>
          <p:cNvPr id="5" name="Footer Placeholder 4"/>
          <p:cNvSpPr>
            <a:spLocks noGrp="1"/>
          </p:cNvSpPr>
          <p:nvPr>
            <p:ph type="ftr" sz="quarter" idx="11"/>
          </p:nvPr>
        </p:nvSpPr>
        <p:spPr/>
        <p:txBody>
          <a:bodyPr/>
          <a:lstStyle/>
          <a:p>
            <a:r>
              <a:rPr lang="fr-FR"/>
              <a:t>Le tutorat est gratuit. Toute vente ou reproduction est interdite. </a:t>
            </a:r>
          </a:p>
        </p:txBody>
      </p:sp>
      <p:sp>
        <p:nvSpPr>
          <p:cNvPr id="6" name="Slide Number Placeholder 5"/>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41309599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fr-FR"/>
              <a:t>Modifiez le style du titre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endParaRPr lang="fr-FR"/>
          </a:p>
        </p:txBody>
      </p:sp>
      <p:sp>
        <p:nvSpPr>
          <p:cNvPr id="5" name="Footer Placeholder 4"/>
          <p:cNvSpPr>
            <a:spLocks noGrp="1"/>
          </p:cNvSpPr>
          <p:nvPr>
            <p:ph type="ftr" sz="quarter" idx="11"/>
          </p:nvPr>
        </p:nvSpPr>
        <p:spPr/>
        <p:txBody>
          <a:bodyPr/>
          <a:lstStyle/>
          <a:p>
            <a:r>
              <a:rPr lang="fr-FR"/>
              <a:t>Le tutorat est gratuit. Toute vente ou reproduction est interdite. </a:t>
            </a:r>
          </a:p>
        </p:txBody>
      </p:sp>
      <p:sp>
        <p:nvSpPr>
          <p:cNvPr id="6" name="Slide Number Placeholder 5"/>
          <p:cNvSpPr>
            <a:spLocks noGrp="1"/>
          </p:cNvSpPr>
          <p:nvPr>
            <p:ph type="sldNum" sz="quarter" idx="12"/>
          </p:nvPr>
        </p:nvSpPr>
        <p:spPr/>
        <p:txBody>
          <a:bodyPr/>
          <a:lstStyle/>
          <a:p>
            <a:fld id="{110F8FB8-9C16-4B2D-A497-73BF88C6254C}" type="slidenum">
              <a:rPr lang="fr-FR" smtClean="0"/>
              <a:t>‹N°›</a:t>
            </a:fld>
            <a:endParaRPr lang="fr-FR"/>
          </a:p>
        </p:txBody>
      </p:sp>
    </p:spTree>
    <p:extLst>
      <p:ext uri="{BB962C8B-B14F-4D97-AF65-F5344CB8AC3E}">
        <p14:creationId xmlns:p14="http://schemas.microsoft.com/office/powerpoint/2010/main" val="3070295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fr-FR"/>
              <a:t>Modifiez le style du titre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endParaRPr lang="fr-FR"/>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r>
              <a:rPr lang="fr-FR"/>
              <a:t>Le tutorat est gratuit. Toute vente ou reproduction est interdite. </a:t>
            </a:r>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110F8FB8-9C16-4B2D-A497-73BF88C6254C}" type="slidenum">
              <a:rPr lang="fr-FR" smtClean="0"/>
              <a:t>‹N°›</a:t>
            </a:fld>
            <a:endParaRPr lang="fr-FR"/>
          </a:p>
        </p:txBody>
      </p:sp>
    </p:spTree>
    <p:extLst>
      <p:ext uri="{BB962C8B-B14F-4D97-AF65-F5344CB8AC3E}">
        <p14:creationId xmlns:p14="http://schemas.microsoft.com/office/powerpoint/2010/main" val="1069579793"/>
      </p:ext>
    </p:extLst>
  </p:cSld>
  <p:clrMap bg1="dk1" tx1="lt1" bg2="dk2" tx2="lt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 id="2147483776" r:id="rId17"/>
  </p:sldLayoutIdLst>
  <p:hf hd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128058" y="678731"/>
            <a:ext cx="8915399" cy="4260914"/>
          </a:xfrm>
        </p:spPr>
        <p:txBody>
          <a:bodyPr/>
          <a:lstStyle/>
          <a:p>
            <a:r>
              <a:rPr lang="fr-FR" dirty="0"/>
              <a:t>Séance de Révision UE4 </a:t>
            </a:r>
            <a:br>
              <a:rPr lang="fr-FR" dirty="0"/>
            </a:br>
            <a:r>
              <a:rPr lang="fr-FR" dirty="0"/>
              <a:t>Partie Statistique  Correction QCM </a:t>
            </a:r>
          </a:p>
        </p:txBody>
      </p:sp>
      <p:sp>
        <p:nvSpPr>
          <p:cNvPr id="3" name="Sous-titre 2"/>
          <p:cNvSpPr>
            <a:spLocks noGrp="1"/>
          </p:cNvSpPr>
          <p:nvPr>
            <p:ph type="subTitle" idx="1"/>
          </p:nvPr>
        </p:nvSpPr>
        <p:spPr>
          <a:xfrm>
            <a:off x="2089592" y="5580668"/>
            <a:ext cx="8915399" cy="1048858"/>
          </a:xfrm>
        </p:spPr>
        <p:txBody>
          <a:bodyPr/>
          <a:lstStyle/>
          <a:p>
            <a:r>
              <a:rPr lang="fr-FR" dirty="0"/>
              <a:t>Tutorat 2016-2017 interdite. </a:t>
            </a:r>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1</a:t>
            </a:fld>
            <a:endParaRPr lang="fr-FR"/>
          </a:p>
        </p:txBody>
      </p:sp>
      <p:sp>
        <p:nvSpPr>
          <p:cNvPr id="4" name="Espace réservé du pied de page 3"/>
          <p:cNvSpPr>
            <a:spLocks noGrp="1"/>
          </p:cNvSpPr>
          <p:nvPr>
            <p:ph type="ftr" sz="quarter" idx="11"/>
          </p:nvPr>
        </p:nvSpPr>
        <p:spPr>
          <a:xfrm>
            <a:off x="3890683" y="4787244"/>
            <a:ext cx="8082672" cy="1559768"/>
          </a:xfrm>
        </p:spPr>
        <p:txBody>
          <a:bodyPr/>
          <a:lstStyle/>
          <a:p>
            <a:r>
              <a:rPr lang="fr-FR"/>
              <a:t>Le tutorat est gratuit. Toute vente ou reproduction est interdite. </a:t>
            </a:r>
            <a:endParaRPr lang="fr-FR" dirty="0"/>
          </a:p>
        </p:txBody>
      </p:sp>
    </p:spTree>
    <p:extLst>
      <p:ext uri="{BB962C8B-B14F-4D97-AF65-F5344CB8AC3E}">
        <p14:creationId xmlns:p14="http://schemas.microsoft.com/office/powerpoint/2010/main" val="31808657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2700" b="1" u="sng" dirty="0"/>
              <a:t>QCM 1</a:t>
            </a:r>
            <a:r>
              <a:rPr lang="fr-FR" sz="2700" b="1" dirty="0"/>
              <a:t> : </a:t>
            </a:r>
            <a:r>
              <a:rPr lang="fr-FR" sz="2200" b="1" dirty="0"/>
              <a:t>La dyspnée est une difficulté respiratoire. On retrouve ce symptôme fréquemment dans les maladies cardiaques et respiratoires. Les médecins utilisent l’échelle suivante pour évaluer la gravité de la dyspnée de leurs patients : </a:t>
            </a:r>
            <a:br>
              <a:rPr lang="fr-FR" sz="2200" dirty="0"/>
            </a:br>
            <a:endParaRPr lang="fr-FR" dirty="0"/>
          </a:p>
        </p:txBody>
      </p:sp>
      <p:pic>
        <p:nvPicPr>
          <p:cNvPr id="7" name="Espace réservé du contenu 6"/>
          <p:cNvPicPr>
            <a:picLocks noGrp="1"/>
          </p:cNvPicPr>
          <p:nvPr>
            <p:ph idx="1"/>
          </p:nvPr>
        </p:nvPicPr>
        <p:blipFill>
          <a:blip r:embed="rId3"/>
          <a:stretch>
            <a:fillRect/>
          </a:stretch>
        </p:blipFill>
        <p:spPr>
          <a:xfrm>
            <a:off x="6220327" y="1564848"/>
            <a:ext cx="5242668" cy="4487036"/>
          </a:xfrm>
          <a:prstGeom prst="rect">
            <a:avLst/>
          </a:prstGeom>
        </p:spPr>
      </p:pic>
      <p:sp>
        <p:nvSpPr>
          <p:cNvPr id="6" name="ZoneTexte 5"/>
          <p:cNvSpPr txBox="1"/>
          <p:nvPr/>
        </p:nvSpPr>
        <p:spPr>
          <a:xfrm>
            <a:off x="433633" y="2105319"/>
            <a:ext cx="5599522" cy="3416320"/>
          </a:xfrm>
          <a:prstGeom prst="rect">
            <a:avLst/>
          </a:prstGeom>
          <a:noFill/>
          <a:ln>
            <a:noFill/>
          </a:ln>
        </p:spPr>
        <p:txBody>
          <a:bodyPr wrap="square" rtlCol="0">
            <a:spAutoFit/>
          </a:bodyPr>
          <a:lstStyle/>
          <a:p>
            <a:pPr fontAlgn="base"/>
            <a:r>
              <a:rPr lang="fr-FR" b="1" dirty="0"/>
              <a:t>Parmi les items suivants, quel(s) est (sont) le(s) vrais ?                                                                                                                 </a:t>
            </a:r>
            <a:endParaRPr lang="fr-FR" dirty="0"/>
          </a:p>
          <a:p>
            <a:pPr fontAlgn="base"/>
            <a:r>
              <a:rPr lang="fr-FR" b="1" dirty="0"/>
              <a:t> </a:t>
            </a:r>
            <a:endParaRPr lang="fr-FR" dirty="0"/>
          </a:p>
          <a:p>
            <a:pPr fontAlgn="base"/>
            <a:r>
              <a:rPr lang="fr-FR" dirty="0"/>
              <a:t>A)  Cette classification est une variable qualitative nominale  </a:t>
            </a:r>
          </a:p>
          <a:p>
            <a:pPr fontAlgn="base"/>
            <a:r>
              <a:rPr lang="fr-FR" dirty="0"/>
              <a:t>B)  Cette classification est une variable quantitative discrète</a:t>
            </a:r>
          </a:p>
          <a:p>
            <a:pPr fontAlgn="base"/>
            <a:r>
              <a:rPr lang="fr-FR" dirty="0"/>
              <a:t>C)  Cette classification est une variable qualitative ordinale</a:t>
            </a:r>
          </a:p>
          <a:p>
            <a:pPr fontAlgn="base"/>
            <a:r>
              <a:rPr lang="fr-FR" dirty="0"/>
              <a:t>D)  Cette classification est une variable pseudo-quantitative</a:t>
            </a:r>
          </a:p>
          <a:p>
            <a:r>
              <a:rPr lang="fr-FR" dirty="0"/>
              <a:t>E) Les propositions A, B, C et D sont fausses </a:t>
            </a:r>
          </a:p>
        </p:txBody>
      </p:sp>
      <p:sp>
        <p:nvSpPr>
          <p:cNvPr id="4" name="Espace réservé du numéro de diapositive 3"/>
          <p:cNvSpPr>
            <a:spLocks noGrp="1"/>
          </p:cNvSpPr>
          <p:nvPr>
            <p:ph type="sldNum" sz="quarter" idx="12"/>
          </p:nvPr>
        </p:nvSpPr>
        <p:spPr/>
        <p:txBody>
          <a:bodyPr/>
          <a:lstStyle/>
          <a:p>
            <a:fld id="{110F8FB8-9C16-4B2D-A497-73BF88C6254C}" type="slidenum">
              <a:rPr lang="fr-FR" smtClean="0"/>
              <a:t>2</a:t>
            </a:fld>
            <a:endParaRPr lang="fr-FR"/>
          </a:p>
        </p:txBody>
      </p:sp>
    </p:spTree>
    <p:extLst>
      <p:ext uri="{BB962C8B-B14F-4D97-AF65-F5344CB8AC3E}">
        <p14:creationId xmlns:p14="http://schemas.microsoft.com/office/powerpoint/2010/main" val="2550156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Correction : </a:t>
            </a:r>
          </a:p>
        </p:txBody>
      </p:sp>
      <p:sp>
        <p:nvSpPr>
          <p:cNvPr id="3" name="Espace réservé du contenu 2"/>
          <p:cNvSpPr>
            <a:spLocks noGrp="1"/>
          </p:cNvSpPr>
          <p:nvPr>
            <p:ph idx="1"/>
          </p:nvPr>
        </p:nvSpPr>
        <p:spPr/>
        <p:txBody>
          <a:bodyPr/>
          <a:lstStyle/>
          <a:p>
            <a:pPr marL="0" indent="0">
              <a:buNone/>
            </a:pPr>
            <a:r>
              <a:rPr lang="fr-FR" b="1" u="sng" dirty="0"/>
              <a:t>QCM 1</a:t>
            </a:r>
            <a:r>
              <a:rPr lang="fr-FR" b="1" dirty="0"/>
              <a:t> : CD</a:t>
            </a:r>
            <a:endParaRPr lang="fr-FR" dirty="0"/>
          </a:p>
          <a:p>
            <a:pPr fontAlgn="base"/>
            <a:r>
              <a:rPr lang="it-IT" dirty="0"/>
              <a:t>A) </a:t>
            </a:r>
            <a:r>
              <a:rPr lang="fr-FR" u="sng" dirty="0"/>
              <a:t>Faux</a:t>
            </a:r>
            <a:endParaRPr lang="fr-FR" dirty="0"/>
          </a:p>
          <a:p>
            <a:pPr fontAlgn="base"/>
            <a:r>
              <a:rPr lang="fr-FR" dirty="0"/>
              <a:t>B) </a:t>
            </a:r>
            <a:r>
              <a:rPr lang="fr-FR" u="sng" dirty="0"/>
              <a:t>Faux</a:t>
            </a:r>
            <a:r>
              <a:rPr lang="fr-FR" dirty="0"/>
              <a:t> </a:t>
            </a:r>
          </a:p>
          <a:p>
            <a:pPr fontAlgn="base"/>
            <a:r>
              <a:rPr lang="fr-FR" dirty="0"/>
              <a:t>C) </a:t>
            </a:r>
            <a:r>
              <a:rPr lang="fr-FR" u="sng" dirty="0"/>
              <a:t>Vrai</a:t>
            </a:r>
            <a:r>
              <a:rPr lang="fr-FR" dirty="0"/>
              <a:t> : 4 grades montrant la progression de la difficulté respiratoire </a:t>
            </a:r>
          </a:p>
          <a:p>
            <a:pPr fontAlgn="base"/>
            <a:r>
              <a:rPr lang="fr-FR" dirty="0"/>
              <a:t>D) </a:t>
            </a:r>
            <a:r>
              <a:rPr lang="fr-FR" u="sng" dirty="0"/>
              <a:t>Vrai</a:t>
            </a:r>
            <a:r>
              <a:rPr lang="fr-FR" dirty="0"/>
              <a:t> :  Une variable qualitative ordinale est une variable dite pseudo-quantitative</a:t>
            </a:r>
          </a:p>
          <a:p>
            <a:pPr fontAlgn="base"/>
            <a:r>
              <a:rPr lang="fr-FR" dirty="0"/>
              <a:t>E) </a:t>
            </a:r>
            <a:r>
              <a:rPr lang="fr-FR" u="sng" dirty="0"/>
              <a:t>Faux </a:t>
            </a:r>
            <a:r>
              <a:rPr lang="fr-FR" dirty="0"/>
              <a:t> </a:t>
            </a:r>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3</a:t>
            </a:fld>
            <a:endParaRPr lang="fr-FR"/>
          </a:p>
        </p:txBody>
      </p:sp>
    </p:spTree>
    <p:extLst>
      <p:ext uri="{BB962C8B-B14F-4D97-AF65-F5344CB8AC3E}">
        <p14:creationId xmlns:p14="http://schemas.microsoft.com/office/powerpoint/2010/main" val="255921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400" b="1" u="sng" dirty="0"/>
              <a:t>QCM 2</a:t>
            </a:r>
            <a:r>
              <a:rPr lang="fr-FR" sz="2400" b="1" dirty="0"/>
              <a:t> : La précision d’une estimation par intervalle est moins bonne  lorsque :</a:t>
            </a:r>
            <a:endParaRPr lang="fr-FR" dirty="0"/>
          </a:p>
        </p:txBody>
      </p:sp>
      <p:sp>
        <p:nvSpPr>
          <p:cNvPr id="6" name="ZoneTexte 5"/>
          <p:cNvSpPr txBox="1"/>
          <p:nvPr/>
        </p:nvSpPr>
        <p:spPr>
          <a:xfrm>
            <a:off x="1121789" y="1992197"/>
            <a:ext cx="7211505" cy="1908215"/>
          </a:xfrm>
          <a:prstGeom prst="rect">
            <a:avLst/>
          </a:prstGeom>
          <a:noFill/>
          <a:ln>
            <a:noFill/>
          </a:ln>
        </p:spPr>
        <p:txBody>
          <a:bodyPr wrap="square" rtlCol="0">
            <a:spAutoFit/>
          </a:bodyPr>
          <a:lstStyle/>
          <a:p>
            <a:r>
              <a:rPr lang="fr-FR" sz="2000" dirty="0"/>
              <a:t>A) L’écart-type de l’échantillon diminue</a:t>
            </a:r>
          </a:p>
          <a:p>
            <a:r>
              <a:rPr lang="fr-FR" sz="2000" dirty="0"/>
              <a:t>B) L’écart type augmente</a:t>
            </a:r>
          </a:p>
          <a:p>
            <a:r>
              <a:rPr lang="fr-FR" sz="2000" dirty="0"/>
              <a:t>C) L’effectif de l’échantillon diminue</a:t>
            </a:r>
          </a:p>
          <a:p>
            <a:r>
              <a:rPr lang="fr-FR" sz="2000" dirty="0"/>
              <a:t>D) Le risque d’erreur augmente 	</a:t>
            </a:r>
          </a:p>
          <a:p>
            <a:r>
              <a:rPr lang="fr-FR" sz="2000" dirty="0"/>
              <a:t>E) Les propositions A, B, C et D sont fausses</a:t>
            </a:r>
          </a:p>
          <a:p>
            <a:pPr fontAlgn="base"/>
            <a:endParaRPr lang="fr-FR" dirty="0"/>
          </a:p>
        </p:txBody>
      </p:sp>
      <p:sp>
        <p:nvSpPr>
          <p:cNvPr id="4" name="Espace réservé du numéro de diapositive 3"/>
          <p:cNvSpPr>
            <a:spLocks noGrp="1"/>
          </p:cNvSpPr>
          <p:nvPr>
            <p:ph type="sldNum" sz="quarter" idx="12"/>
          </p:nvPr>
        </p:nvSpPr>
        <p:spPr/>
        <p:txBody>
          <a:bodyPr/>
          <a:lstStyle/>
          <a:p>
            <a:fld id="{110F8FB8-9C16-4B2D-A497-73BF88C6254C}" type="slidenum">
              <a:rPr lang="fr-FR" smtClean="0"/>
              <a:t>4</a:t>
            </a:fld>
            <a:endParaRPr lang="fr-FR"/>
          </a:p>
        </p:txBody>
      </p:sp>
    </p:spTree>
    <p:extLst>
      <p:ext uri="{BB962C8B-B14F-4D97-AF65-F5344CB8AC3E}">
        <p14:creationId xmlns:p14="http://schemas.microsoft.com/office/powerpoint/2010/main" val="4694690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Correction : </a:t>
            </a:r>
          </a:p>
        </p:txBody>
      </p:sp>
      <p:sp>
        <p:nvSpPr>
          <p:cNvPr id="3" name="Espace réservé du contenu 2"/>
          <p:cNvSpPr>
            <a:spLocks noGrp="1"/>
          </p:cNvSpPr>
          <p:nvPr>
            <p:ph idx="1"/>
          </p:nvPr>
        </p:nvSpPr>
        <p:spPr/>
        <p:txBody>
          <a:bodyPr/>
          <a:lstStyle/>
          <a:p>
            <a:pPr marL="0" indent="0">
              <a:buNone/>
            </a:pPr>
            <a:r>
              <a:rPr lang="fr-FR" b="1" u="sng" dirty="0"/>
              <a:t>QCM 2</a:t>
            </a:r>
            <a:r>
              <a:rPr lang="fr-FR" b="1" dirty="0"/>
              <a:t> : BC</a:t>
            </a:r>
            <a:endParaRPr lang="fr-FR" dirty="0"/>
          </a:p>
          <a:p>
            <a:pPr>
              <a:spcBef>
                <a:spcPts val="0"/>
              </a:spcBef>
            </a:pPr>
            <a:r>
              <a:rPr lang="fr-FR" dirty="0"/>
              <a:t>La précision diminue lorsque i augmente ; d’après la formule : </a:t>
            </a:r>
          </a:p>
          <a:p>
            <a:pPr marL="0" indent="0">
              <a:spcBef>
                <a:spcPts val="0"/>
              </a:spcBef>
              <a:buNone/>
            </a:pPr>
            <a:r>
              <a:rPr lang="fr-FR" dirty="0"/>
              <a:t>soit quand l’écart-type augmente, soit </a:t>
            </a:r>
            <a:r>
              <a:rPr lang="fr-FR" sz="2800" b="1" dirty="0">
                <a:latin typeface="Symbol" pitchFamily="18" charset="2"/>
              </a:rPr>
              <a:t>e</a:t>
            </a:r>
            <a:r>
              <a:rPr lang="fr-FR" dirty="0"/>
              <a:t> augmente (donc quand le risque alpha diminue) et soit lorsque l’effectif diminue</a:t>
            </a:r>
          </a:p>
          <a:p>
            <a:pPr fontAlgn="base"/>
            <a:r>
              <a:rPr lang="fr-FR" dirty="0"/>
              <a:t>A) </a:t>
            </a:r>
            <a:r>
              <a:rPr lang="fr-FR" u="sng" dirty="0"/>
              <a:t>Faux</a:t>
            </a:r>
            <a:r>
              <a:rPr lang="fr-FR" dirty="0"/>
              <a:t> </a:t>
            </a:r>
          </a:p>
          <a:p>
            <a:pPr fontAlgn="base"/>
            <a:r>
              <a:rPr lang="fr-FR" dirty="0"/>
              <a:t>B) </a:t>
            </a:r>
            <a:r>
              <a:rPr lang="fr-FR" u="sng" dirty="0"/>
              <a:t>Vrai</a:t>
            </a:r>
            <a:endParaRPr lang="fr-FR" dirty="0"/>
          </a:p>
          <a:p>
            <a:pPr fontAlgn="base"/>
            <a:r>
              <a:rPr lang="fr-FR" dirty="0"/>
              <a:t>C) </a:t>
            </a:r>
            <a:r>
              <a:rPr lang="fr-FR" u="sng" dirty="0"/>
              <a:t>Vrai</a:t>
            </a:r>
            <a:endParaRPr lang="fr-FR" dirty="0"/>
          </a:p>
          <a:p>
            <a:pPr fontAlgn="base"/>
            <a:r>
              <a:rPr lang="fr-FR" dirty="0"/>
              <a:t>D) </a:t>
            </a:r>
            <a:r>
              <a:rPr lang="fr-FR" u="sng" dirty="0"/>
              <a:t>Faux</a:t>
            </a:r>
            <a:endParaRPr lang="fr-FR" dirty="0"/>
          </a:p>
          <a:p>
            <a:pPr fontAlgn="base"/>
            <a:r>
              <a:rPr lang="fr-FR" dirty="0"/>
              <a:t>E) </a:t>
            </a:r>
            <a:r>
              <a:rPr lang="fr-FR" u="sng" dirty="0"/>
              <a:t>Faux</a:t>
            </a:r>
            <a:endParaRPr lang="fr-FR" dirty="0"/>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5</a:t>
            </a:fld>
            <a:endParaRPr lang="fr-F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4072" y="2281806"/>
            <a:ext cx="1183954" cy="755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accent2"/>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197982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46111" y="452718"/>
            <a:ext cx="10083408" cy="4563900"/>
          </a:xfrm>
        </p:spPr>
        <p:txBody>
          <a:bodyPr>
            <a:normAutofit/>
          </a:bodyPr>
          <a:lstStyle/>
          <a:p>
            <a:r>
              <a:rPr lang="fr-FR" sz="2000" b="1" u="sng" dirty="0"/>
              <a:t>QCM 3</a:t>
            </a:r>
            <a:r>
              <a:rPr lang="fr-FR" sz="2000" b="1" dirty="0"/>
              <a:t> : Pour vérifier l’efficacité d’un nouvel hypoglycémiant, la glycémie de 100 diabétiques à jeun a été mesurée pendant plusieurs jours. La glycémie moyenne est de 1.2 g/L avec un écart-type de 0.10 g/L.     </a:t>
            </a:r>
            <a:br>
              <a:rPr lang="fr-FR" sz="2000" b="1" dirty="0"/>
            </a:br>
            <a:r>
              <a:rPr lang="fr-FR" sz="2000" b="1" dirty="0"/>
              <a:t>Parmi les items suivants, quel(s) est(sont) le(s) vrai(s) ? </a:t>
            </a:r>
            <a:br>
              <a:rPr lang="fr-FR" sz="2000" b="1" dirty="0"/>
            </a:br>
            <a:br>
              <a:rPr lang="fr-FR" sz="2000" b="1" dirty="0"/>
            </a:br>
            <a:br>
              <a:rPr lang="fr-FR" sz="2000" dirty="0"/>
            </a:br>
            <a:r>
              <a:rPr lang="fr-FR" sz="2000" dirty="0"/>
              <a:t>A) Cet échantillon suit une loi normale.</a:t>
            </a:r>
            <a:br>
              <a:rPr lang="fr-FR" sz="2000" dirty="0"/>
            </a:br>
            <a:r>
              <a:rPr lang="fr-FR" sz="2000" dirty="0"/>
              <a:t>B) La précision de cette estimation serait meilleure avec 150 patients.</a:t>
            </a:r>
            <a:br>
              <a:rPr lang="fr-FR" sz="2000" dirty="0"/>
            </a:br>
            <a:r>
              <a:rPr lang="fr-FR" sz="2000" dirty="0"/>
              <a:t>C) L’intervalle de confiance au risque 5% s’écrit IC</a:t>
            </a:r>
            <a:r>
              <a:rPr lang="fr-FR" sz="2000" baseline="-25000" dirty="0"/>
              <a:t>0.95 </a:t>
            </a:r>
            <a:r>
              <a:rPr lang="fr-FR" sz="2000" dirty="0"/>
              <a:t>= [1.2 ± 1.96 x 0.10 / √100]</a:t>
            </a:r>
            <a:br>
              <a:rPr lang="fr-FR" sz="2000" dirty="0"/>
            </a:br>
            <a:r>
              <a:rPr lang="fr-FR" sz="2000" dirty="0"/>
              <a:t>D) L’intervalle de confiance au risque 5% s’écrit IC</a:t>
            </a:r>
            <a:r>
              <a:rPr lang="fr-FR" sz="2000" baseline="-25000" dirty="0"/>
              <a:t>0.95 </a:t>
            </a:r>
            <a:r>
              <a:rPr lang="fr-FR" sz="2000" dirty="0"/>
              <a:t>= [0.10 ± 1.96 x 1.2 / √100]</a:t>
            </a:r>
            <a:br>
              <a:rPr lang="fr-FR" sz="2000" dirty="0"/>
            </a:br>
            <a:r>
              <a:rPr lang="fr-FR" sz="2000" dirty="0"/>
              <a:t>E) Les propositions A, B, C et D sont fausses</a:t>
            </a:r>
          </a:p>
        </p:txBody>
      </p:sp>
      <p:sp>
        <p:nvSpPr>
          <p:cNvPr id="4" name="Espace réservé du numéro de diapositive 3"/>
          <p:cNvSpPr>
            <a:spLocks noGrp="1"/>
          </p:cNvSpPr>
          <p:nvPr>
            <p:ph type="sldNum" sz="quarter" idx="12"/>
          </p:nvPr>
        </p:nvSpPr>
        <p:spPr/>
        <p:txBody>
          <a:bodyPr/>
          <a:lstStyle/>
          <a:p>
            <a:fld id="{110F8FB8-9C16-4B2D-A497-73BF88C6254C}" type="slidenum">
              <a:rPr lang="fr-FR" smtClean="0"/>
              <a:t>6</a:t>
            </a:fld>
            <a:endParaRPr lang="fr-FR"/>
          </a:p>
        </p:txBody>
      </p:sp>
    </p:spTree>
    <p:extLst>
      <p:ext uri="{BB962C8B-B14F-4D97-AF65-F5344CB8AC3E}">
        <p14:creationId xmlns:p14="http://schemas.microsoft.com/office/powerpoint/2010/main" val="6996685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Correction : </a:t>
            </a:r>
          </a:p>
        </p:txBody>
      </p:sp>
      <p:sp>
        <p:nvSpPr>
          <p:cNvPr id="3" name="Espace réservé du contenu 2"/>
          <p:cNvSpPr>
            <a:spLocks noGrp="1"/>
          </p:cNvSpPr>
          <p:nvPr>
            <p:ph idx="1"/>
          </p:nvPr>
        </p:nvSpPr>
        <p:spPr>
          <a:xfrm>
            <a:off x="549639" y="1516022"/>
            <a:ext cx="10439939" cy="4195481"/>
          </a:xfrm>
        </p:spPr>
        <p:txBody>
          <a:bodyPr>
            <a:normAutofit/>
          </a:bodyPr>
          <a:lstStyle/>
          <a:p>
            <a:pPr marL="0" indent="0">
              <a:buNone/>
            </a:pPr>
            <a:r>
              <a:rPr lang="fr-FR" b="1" u="sng" dirty="0"/>
              <a:t>QCM 3</a:t>
            </a:r>
            <a:r>
              <a:rPr lang="fr-FR" b="1" dirty="0"/>
              <a:t> : ABC</a:t>
            </a:r>
            <a:endParaRPr lang="fr-FR" dirty="0"/>
          </a:p>
          <a:p>
            <a:pPr fontAlgn="base"/>
            <a:r>
              <a:rPr lang="it-IT" dirty="0"/>
              <a:t>A)</a:t>
            </a:r>
            <a:r>
              <a:rPr lang="it-IT" i="1" dirty="0"/>
              <a:t> </a:t>
            </a:r>
            <a:r>
              <a:rPr lang="fr-FR" u="sng" dirty="0"/>
              <a:t>Vrai</a:t>
            </a:r>
            <a:r>
              <a:rPr lang="fr-FR" dirty="0"/>
              <a:t> : A partir d’un effectif de 30 patients, la distribution suit une loi normale</a:t>
            </a:r>
          </a:p>
          <a:p>
            <a:pPr fontAlgn="base"/>
            <a:r>
              <a:rPr lang="fr-FR" dirty="0"/>
              <a:t>B) </a:t>
            </a:r>
            <a:r>
              <a:rPr lang="fr-FR" u="sng" dirty="0"/>
              <a:t>Vrai</a:t>
            </a:r>
            <a:r>
              <a:rPr lang="fr-FR" dirty="0"/>
              <a:t> :</a:t>
            </a:r>
          </a:p>
          <a:p>
            <a:pPr fontAlgn="base"/>
            <a:r>
              <a:rPr lang="fr-FR" dirty="0"/>
              <a:t>C) </a:t>
            </a:r>
            <a:r>
              <a:rPr lang="fr-FR" u="sng" dirty="0"/>
              <a:t>Vrai</a:t>
            </a:r>
            <a:endParaRPr lang="fr-FR" dirty="0"/>
          </a:p>
          <a:p>
            <a:pPr fontAlgn="base"/>
            <a:r>
              <a:rPr lang="fr-FR" dirty="0"/>
              <a:t>D) </a:t>
            </a:r>
            <a:r>
              <a:rPr lang="fr-FR" u="sng" dirty="0"/>
              <a:t>Faux</a:t>
            </a:r>
            <a:r>
              <a:rPr lang="fr-FR" dirty="0"/>
              <a:t> : Voir ci-dessus</a:t>
            </a:r>
          </a:p>
          <a:p>
            <a:pPr fontAlgn="base"/>
            <a:r>
              <a:rPr lang="fr-FR" dirty="0"/>
              <a:t>E) </a:t>
            </a:r>
            <a:r>
              <a:rPr lang="fr-FR" u="sng" dirty="0"/>
              <a:t>Faux</a:t>
            </a:r>
            <a:endParaRPr lang="fr-FR" dirty="0"/>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7</a:t>
            </a:fld>
            <a:endParaRPr lang="fr-FR"/>
          </a:p>
        </p:txBody>
      </p:sp>
    </p:spTree>
    <p:extLst>
      <p:ext uri="{BB962C8B-B14F-4D97-AF65-F5344CB8AC3E}">
        <p14:creationId xmlns:p14="http://schemas.microsoft.com/office/powerpoint/2010/main" val="1714686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 </a:t>
            </a:r>
            <a:r>
              <a:rPr lang="fr-FR" sz="2200" b="1" u="sng" dirty="0"/>
              <a:t>QCM 4</a:t>
            </a:r>
            <a:r>
              <a:rPr lang="fr-FR" sz="2200" b="1" dirty="0"/>
              <a:t> : Un sondage a été réalisé à l’Hôpital pédiatrique de </a:t>
            </a:r>
            <a:r>
              <a:rPr lang="fr-FR" sz="2200" b="1" dirty="0" err="1"/>
              <a:t>Lenval</a:t>
            </a:r>
            <a:r>
              <a:rPr lang="fr-FR" sz="2200" b="1" dirty="0"/>
              <a:t> sur la qualité des repas distribués en chambre. Pour cela, 100 enfants ont été tirés au sort. 70% d’entre eux annoncent être satisfaits de ce qu’ils mangent durant leur hospitalisation.                                                                                                                              Parmi les items suivants, quel(s) est(sont) le(s) vrai(s) ?</a:t>
            </a:r>
            <a:br>
              <a:rPr lang="fr-FR" sz="2200" dirty="0"/>
            </a:br>
            <a:endParaRPr lang="fr-FR" sz="2200" dirty="0"/>
          </a:p>
        </p:txBody>
      </p:sp>
      <p:sp>
        <p:nvSpPr>
          <p:cNvPr id="6" name="ZoneTexte 5"/>
          <p:cNvSpPr txBox="1"/>
          <p:nvPr/>
        </p:nvSpPr>
        <p:spPr>
          <a:xfrm>
            <a:off x="343949" y="3010725"/>
            <a:ext cx="11543251" cy="1631216"/>
          </a:xfrm>
          <a:prstGeom prst="rect">
            <a:avLst/>
          </a:prstGeom>
          <a:noFill/>
          <a:ln>
            <a:noFill/>
          </a:ln>
        </p:spPr>
        <p:txBody>
          <a:bodyPr wrap="square" rtlCol="0">
            <a:spAutoFit/>
          </a:bodyPr>
          <a:lstStyle/>
          <a:p>
            <a:r>
              <a:rPr lang="fr-FR" sz="2000" dirty="0"/>
              <a:t>A) Le pourcentage donné dans l’énoncé correspond à une estimation ponctuelle</a:t>
            </a:r>
          </a:p>
          <a:p>
            <a:r>
              <a:rPr lang="fr-FR" sz="2000" dirty="0"/>
              <a:t>B) L’intervalle de confiance au risque 5% s’écrit IC</a:t>
            </a:r>
            <a:r>
              <a:rPr lang="fr-FR" sz="2000" baseline="-25000" dirty="0"/>
              <a:t>0.95 </a:t>
            </a:r>
            <a:r>
              <a:rPr lang="fr-FR" sz="2000" dirty="0"/>
              <a:t>= [0.70 ± 2.6 √ (0.70 x 0.30 /100)]</a:t>
            </a:r>
          </a:p>
          <a:p>
            <a:r>
              <a:rPr lang="fr-FR" sz="2000" dirty="0"/>
              <a:t>C) L’intervalle de confiance au risque alpha = 1% est beaucoup plus précis que celui à 5% </a:t>
            </a:r>
          </a:p>
          <a:p>
            <a:r>
              <a:rPr lang="fr-FR" sz="2000" dirty="0"/>
              <a:t>D) Si on avait interrogé 10000 enfants, la précision aurait augmenté d’un facteur 10	</a:t>
            </a:r>
          </a:p>
          <a:p>
            <a:r>
              <a:rPr lang="fr-FR" sz="2000" dirty="0"/>
              <a:t>E) Les propositions A, B, C et D sont fausses</a:t>
            </a:r>
          </a:p>
        </p:txBody>
      </p:sp>
      <p:sp>
        <p:nvSpPr>
          <p:cNvPr id="4" name="Espace réservé du numéro de diapositive 3"/>
          <p:cNvSpPr>
            <a:spLocks noGrp="1"/>
          </p:cNvSpPr>
          <p:nvPr>
            <p:ph type="sldNum" sz="quarter" idx="12"/>
          </p:nvPr>
        </p:nvSpPr>
        <p:spPr/>
        <p:txBody>
          <a:bodyPr/>
          <a:lstStyle/>
          <a:p>
            <a:fld id="{110F8FB8-9C16-4B2D-A497-73BF88C6254C}" type="slidenum">
              <a:rPr lang="fr-FR" smtClean="0"/>
              <a:t>8</a:t>
            </a:fld>
            <a:endParaRPr lang="fr-FR"/>
          </a:p>
        </p:txBody>
      </p:sp>
    </p:spTree>
    <p:extLst>
      <p:ext uri="{BB962C8B-B14F-4D97-AF65-F5344CB8AC3E}">
        <p14:creationId xmlns:p14="http://schemas.microsoft.com/office/powerpoint/2010/main" val="7986628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Correction : </a:t>
            </a:r>
          </a:p>
        </p:txBody>
      </p:sp>
      <p:sp>
        <p:nvSpPr>
          <p:cNvPr id="3" name="Espace réservé du contenu 2"/>
          <p:cNvSpPr>
            <a:spLocks noGrp="1"/>
          </p:cNvSpPr>
          <p:nvPr>
            <p:ph idx="1"/>
          </p:nvPr>
        </p:nvSpPr>
        <p:spPr/>
        <p:txBody>
          <a:bodyPr/>
          <a:lstStyle/>
          <a:p>
            <a:pPr marL="0" indent="0" fontAlgn="base">
              <a:buNone/>
            </a:pPr>
            <a:r>
              <a:rPr lang="fr-FR" b="1" u="sng" dirty="0"/>
              <a:t>QCM 4</a:t>
            </a:r>
            <a:r>
              <a:rPr lang="fr-FR" b="1" dirty="0"/>
              <a:t> : AD</a:t>
            </a:r>
            <a:r>
              <a:rPr lang="fr-FR" dirty="0"/>
              <a:t> </a:t>
            </a:r>
          </a:p>
          <a:p>
            <a:pPr fontAlgn="base"/>
            <a:r>
              <a:rPr lang="fr-FR" dirty="0"/>
              <a:t>A) </a:t>
            </a:r>
            <a:r>
              <a:rPr lang="fr-FR" u="sng" dirty="0"/>
              <a:t>Vrai</a:t>
            </a:r>
            <a:r>
              <a:rPr lang="fr-FR" dirty="0"/>
              <a:t> </a:t>
            </a:r>
          </a:p>
          <a:p>
            <a:pPr fontAlgn="base"/>
            <a:r>
              <a:rPr lang="fr-FR" dirty="0"/>
              <a:t>B) </a:t>
            </a:r>
            <a:r>
              <a:rPr lang="fr-FR" u="sng" dirty="0"/>
              <a:t>Faux</a:t>
            </a:r>
            <a:r>
              <a:rPr lang="fr-FR" dirty="0"/>
              <a:t> : Lorsque alpha = 5% l’écart-réduit vaut 1.96 et non 2.6</a:t>
            </a:r>
          </a:p>
          <a:p>
            <a:pPr fontAlgn="base"/>
            <a:r>
              <a:rPr lang="fr-FR" dirty="0"/>
              <a:t>C) </a:t>
            </a:r>
            <a:r>
              <a:rPr lang="fr-FR" u="sng" dirty="0"/>
              <a:t>Faux</a:t>
            </a:r>
            <a:r>
              <a:rPr lang="fr-FR" dirty="0"/>
              <a:t> :  C’est l’inverse (Se souvenir de la taille de la cible…)</a:t>
            </a:r>
          </a:p>
          <a:p>
            <a:pPr fontAlgn="base"/>
            <a:r>
              <a:rPr lang="fr-FR" dirty="0"/>
              <a:t>D) </a:t>
            </a:r>
            <a:r>
              <a:rPr lang="fr-FR" u="sng" dirty="0"/>
              <a:t>Vrai</a:t>
            </a:r>
            <a:r>
              <a:rPr lang="fr-FR" dirty="0"/>
              <a:t> : √100= 10 alors que √10000 = 100 ce qui correspond à 10 fois la racine carrée du premier effectif </a:t>
            </a:r>
          </a:p>
          <a:p>
            <a:pPr fontAlgn="base"/>
            <a:r>
              <a:rPr lang="fr-FR" dirty="0"/>
              <a:t>E) </a:t>
            </a:r>
            <a:r>
              <a:rPr lang="fr-FR" u="sng" dirty="0"/>
              <a:t>Faux</a:t>
            </a:r>
            <a:endParaRPr lang="fr-FR" dirty="0"/>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9</a:t>
            </a:fld>
            <a:endParaRPr lang="fr-FR"/>
          </a:p>
        </p:txBody>
      </p:sp>
    </p:spTree>
    <p:extLst>
      <p:ext uri="{BB962C8B-B14F-4D97-AF65-F5344CB8AC3E}">
        <p14:creationId xmlns:p14="http://schemas.microsoft.com/office/powerpoint/2010/main" val="23257030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br>
              <a:rPr lang="fr-FR" sz="2200" dirty="0"/>
            </a:br>
            <a:endParaRPr lang="fr-FR" dirty="0"/>
          </a:p>
        </p:txBody>
      </p:sp>
      <p:sp>
        <p:nvSpPr>
          <p:cNvPr id="4" name="ZoneTexte 3"/>
          <p:cNvSpPr txBox="1"/>
          <p:nvPr/>
        </p:nvSpPr>
        <p:spPr>
          <a:xfrm>
            <a:off x="646111" y="521387"/>
            <a:ext cx="9785023" cy="5016758"/>
          </a:xfrm>
          <a:prstGeom prst="rect">
            <a:avLst/>
          </a:prstGeom>
          <a:noFill/>
        </p:spPr>
        <p:txBody>
          <a:bodyPr wrap="square" rtlCol="0">
            <a:spAutoFit/>
          </a:bodyPr>
          <a:lstStyle/>
          <a:p>
            <a:r>
              <a:rPr lang="fr-FR" sz="2000" b="1" u="sng" dirty="0"/>
              <a:t>QCM 5</a:t>
            </a:r>
            <a:r>
              <a:rPr lang="fr-FR" sz="2000" b="1" dirty="0"/>
              <a:t> : Un chirurgien plastique spécialiste du visage décide de convoquer ses 1000 derniers patients pour savoir s’ils étaient satisfaits de leur nouveau visage. La moitié a bien voulu se déplacer. Parmi eux, 100 déclarent être déçus et demandent à être indemnisés.                                                                                                                  Parmi les items suivants, quel(s) est(sont) le(s) vrai(s) ?  </a:t>
            </a:r>
          </a:p>
          <a:p>
            <a:endParaRPr lang="fr-FR" sz="2000" b="1" dirty="0"/>
          </a:p>
          <a:p>
            <a:endParaRPr lang="fr-FR" sz="2000" dirty="0"/>
          </a:p>
          <a:p>
            <a:r>
              <a:rPr lang="fr-FR" sz="2000" dirty="0"/>
              <a:t>A) La proportion de patients insatisfaits sera estimée sur les 1000 patients sélectionnés, soit p= 100/1000 = 0.10</a:t>
            </a:r>
          </a:p>
          <a:p>
            <a:r>
              <a:rPr lang="fr-FR" sz="2000" dirty="0"/>
              <a:t>B) La proportion de patients insatisfaits sera estimée sur les patients qui ont accepté de se déplacer, soit p= 100/500 = 0.2</a:t>
            </a:r>
          </a:p>
          <a:p>
            <a:r>
              <a:rPr lang="fr-FR" sz="2000" dirty="0"/>
              <a:t>C) L’échantillon sélectionné est représentatif de la patientèle du chirurgien</a:t>
            </a:r>
          </a:p>
          <a:p>
            <a:r>
              <a:rPr lang="fr-FR" sz="2000" dirty="0"/>
              <a:t>D) L’échantillon n’est pas représentatif uniquement car la moitié des patients ne sont pas venus</a:t>
            </a:r>
          </a:p>
          <a:p>
            <a:r>
              <a:rPr lang="fr-FR" sz="2000" dirty="0"/>
              <a:t>E) Les propositions A, B, C et D sont fausses</a:t>
            </a:r>
          </a:p>
          <a:p>
            <a:endParaRPr lang="fr-FR" sz="2000"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10</a:t>
            </a:fld>
            <a:endParaRPr lang="fr-FR"/>
          </a:p>
        </p:txBody>
      </p:sp>
    </p:spTree>
    <p:extLst>
      <p:ext uri="{BB962C8B-B14F-4D97-AF65-F5344CB8AC3E}">
        <p14:creationId xmlns:p14="http://schemas.microsoft.com/office/powerpoint/2010/main" val="1825080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Correction : </a:t>
            </a:r>
          </a:p>
        </p:txBody>
      </p:sp>
      <p:sp>
        <p:nvSpPr>
          <p:cNvPr id="3" name="Espace réservé du contenu 2"/>
          <p:cNvSpPr>
            <a:spLocks noGrp="1"/>
          </p:cNvSpPr>
          <p:nvPr>
            <p:ph idx="1"/>
          </p:nvPr>
        </p:nvSpPr>
        <p:spPr/>
        <p:txBody>
          <a:bodyPr/>
          <a:lstStyle/>
          <a:p>
            <a:pPr marL="0" indent="0">
              <a:buNone/>
            </a:pPr>
            <a:r>
              <a:rPr lang="fr-FR" b="1" u="sng" dirty="0"/>
              <a:t>QCM 5</a:t>
            </a:r>
            <a:r>
              <a:rPr lang="fr-FR" b="1" dirty="0"/>
              <a:t> : B</a:t>
            </a:r>
            <a:endParaRPr lang="fr-FR" dirty="0"/>
          </a:p>
          <a:p>
            <a:pPr fontAlgn="base"/>
            <a:r>
              <a:rPr lang="fr-FR" dirty="0"/>
              <a:t>A) </a:t>
            </a:r>
            <a:r>
              <a:rPr lang="fr-FR" u="sng" dirty="0"/>
              <a:t>Faux</a:t>
            </a:r>
            <a:r>
              <a:rPr lang="fr-FR" dirty="0"/>
              <a:t> : Ne sont pris en compte dans l’estimation uniquement les patients ayant bien voulu se déplacer</a:t>
            </a:r>
          </a:p>
          <a:p>
            <a:pPr fontAlgn="base"/>
            <a:r>
              <a:rPr lang="fr-FR" dirty="0"/>
              <a:t>B) </a:t>
            </a:r>
            <a:r>
              <a:rPr lang="fr-FR" u="sng" dirty="0"/>
              <a:t>Vrai</a:t>
            </a:r>
            <a:r>
              <a:rPr lang="fr-FR" dirty="0"/>
              <a:t> : Voir ci-dessus</a:t>
            </a:r>
          </a:p>
          <a:p>
            <a:pPr fontAlgn="base"/>
            <a:r>
              <a:rPr lang="fr-FR" dirty="0"/>
              <a:t>C) </a:t>
            </a:r>
            <a:r>
              <a:rPr lang="fr-FR" u="sng" dirty="0"/>
              <a:t>Faux</a:t>
            </a:r>
            <a:r>
              <a:rPr lang="fr-FR" dirty="0"/>
              <a:t> : Il n’y a pas eu de TAS et de nombreux patients n’ont pas répondu à la convocation de leur chirurgien</a:t>
            </a:r>
          </a:p>
          <a:p>
            <a:pPr fontAlgn="base"/>
            <a:r>
              <a:rPr lang="fr-FR" dirty="0"/>
              <a:t>D) </a:t>
            </a:r>
            <a:r>
              <a:rPr lang="fr-FR" u="sng" dirty="0"/>
              <a:t>Faux</a:t>
            </a:r>
            <a:r>
              <a:rPr lang="fr-FR" dirty="0"/>
              <a:t> : Voir ci-dessus</a:t>
            </a:r>
          </a:p>
          <a:p>
            <a:pPr fontAlgn="base"/>
            <a:r>
              <a:rPr lang="fr-FR" dirty="0"/>
              <a:t>E) </a:t>
            </a:r>
            <a:r>
              <a:rPr lang="fr-FR" u="sng" dirty="0"/>
              <a:t>Faux</a:t>
            </a:r>
            <a:endParaRPr lang="fr-FR" dirty="0"/>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11</a:t>
            </a:fld>
            <a:endParaRPr lang="fr-FR"/>
          </a:p>
        </p:txBody>
      </p:sp>
    </p:spTree>
    <p:extLst>
      <p:ext uri="{BB962C8B-B14F-4D97-AF65-F5344CB8AC3E}">
        <p14:creationId xmlns:p14="http://schemas.microsoft.com/office/powerpoint/2010/main" val="1337930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br>
              <a:rPr lang="fr-FR" sz="2200" dirty="0"/>
            </a:br>
            <a:endParaRPr lang="fr-FR" dirty="0"/>
          </a:p>
        </p:txBody>
      </p:sp>
      <p:sp>
        <p:nvSpPr>
          <p:cNvPr id="3" name="ZoneTexte 2"/>
          <p:cNvSpPr txBox="1"/>
          <p:nvPr/>
        </p:nvSpPr>
        <p:spPr>
          <a:xfrm>
            <a:off x="385895" y="377072"/>
            <a:ext cx="10008066" cy="1600438"/>
          </a:xfrm>
          <a:prstGeom prst="rect">
            <a:avLst/>
          </a:prstGeom>
          <a:noFill/>
        </p:spPr>
        <p:txBody>
          <a:bodyPr wrap="square" rtlCol="0">
            <a:spAutoFit/>
          </a:bodyPr>
          <a:lstStyle/>
          <a:p>
            <a:r>
              <a:rPr lang="fr-FR" sz="2000" b="1" u="sng" dirty="0"/>
              <a:t>QCM 6</a:t>
            </a:r>
            <a:r>
              <a:rPr lang="fr-FR" sz="2000" b="1" dirty="0"/>
              <a:t> : En vue de comparer deux traitements T1 et T2 d’une affection bénigne, on répartit entre ces deux traitements 250 malades par tirage au sort. Les résultats sont indiqués dans le tableau ci-dessous. Le paramètre calculé est de 2,23. On choisit un risque de 1%. Indiquez la ou les propositions exacte(s) : </a:t>
            </a:r>
            <a:endParaRPr lang="fr-FR" sz="2000" dirty="0"/>
          </a:p>
          <a:p>
            <a:endParaRPr lang="fr-FR" dirty="0"/>
          </a:p>
        </p:txBody>
      </p:sp>
      <p:graphicFrame>
        <p:nvGraphicFramePr>
          <p:cNvPr id="9" name="Espace réservé du contenu 8"/>
          <p:cNvGraphicFramePr>
            <a:graphicFrameLocks noGrp="1"/>
          </p:cNvGraphicFramePr>
          <p:nvPr>
            <p:ph idx="1"/>
            <p:extLst>
              <p:ext uri="{D42A27DB-BD31-4B8C-83A1-F6EECF244321}">
                <p14:modId xmlns:p14="http://schemas.microsoft.com/office/powerpoint/2010/main" val="3133472922"/>
              </p:ext>
            </p:extLst>
          </p:nvPr>
        </p:nvGraphicFramePr>
        <p:xfrm>
          <a:off x="1845577" y="1965903"/>
          <a:ext cx="7101410" cy="2002089"/>
        </p:xfrm>
        <a:graphic>
          <a:graphicData uri="http://schemas.openxmlformats.org/drawingml/2006/table">
            <a:tbl>
              <a:tblPr firstRow="1" firstCol="1" bandRow="1">
                <a:tableStyleId>{5C22544A-7EE6-4342-B048-85BDC9FD1C3A}</a:tableStyleId>
              </a:tblPr>
              <a:tblGrid>
                <a:gridCol w="1420282">
                  <a:extLst>
                    <a:ext uri="{9D8B030D-6E8A-4147-A177-3AD203B41FA5}">
                      <a16:colId xmlns:a16="http://schemas.microsoft.com/office/drawing/2014/main" val="20000"/>
                    </a:ext>
                  </a:extLst>
                </a:gridCol>
                <a:gridCol w="1420282">
                  <a:extLst>
                    <a:ext uri="{9D8B030D-6E8A-4147-A177-3AD203B41FA5}">
                      <a16:colId xmlns:a16="http://schemas.microsoft.com/office/drawing/2014/main" val="20001"/>
                    </a:ext>
                  </a:extLst>
                </a:gridCol>
                <a:gridCol w="1420282">
                  <a:extLst>
                    <a:ext uri="{9D8B030D-6E8A-4147-A177-3AD203B41FA5}">
                      <a16:colId xmlns:a16="http://schemas.microsoft.com/office/drawing/2014/main" val="20002"/>
                    </a:ext>
                  </a:extLst>
                </a:gridCol>
                <a:gridCol w="1420282">
                  <a:extLst>
                    <a:ext uri="{9D8B030D-6E8A-4147-A177-3AD203B41FA5}">
                      <a16:colId xmlns:a16="http://schemas.microsoft.com/office/drawing/2014/main" val="20003"/>
                    </a:ext>
                  </a:extLst>
                </a:gridCol>
                <a:gridCol w="1420282">
                  <a:extLst>
                    <a:ext uri="{9D8B030D-6E8A-4147-A177-3AD203B41FA5}">
                      <a16:colId xmlns:a16="http://schemas.microsoft.com/office/drawing/2014/main" val="20004"/>
                    </a:ext>
                  </a:extLst>
                </a:gridCol>
              </a:tblGrid>
              <a:tr h="416629">
                <a:tc>
                  <a:txBody>
                    <a:bodyPr/>
                    <a:lstStyle/>
                    <a:p>
                      <a:pPr algn="ctr">
                        <a:lnSpc>
                          <a:spcPct val="115000"/>
                        </a:lnSpc>
                        <a:spcAft>
                          <a:spcPts val="0"/>
                        </a:spcAft>
                      </a:pPr>
                      <a:r>
                        <a:rPr lang="fr-FR" sz="1800" dirty="0">
                          <a:effectLst/>
                        </a:rPr>
                        <a:t> </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tc>
                <a:tc gridSpan="4">
                  <a:txBody>
                    <a:bodyPr/>
                    <a:lstStyle/>
                    <a:p>
                      <a:pPr algn="ctr">
                        <a:lnSpc>
                          <a:spcPct val="115000"/>
                        </a:lnSpc>
                        <a:spcAft>
                          <a:spcPts val="0"/>
                        </a:spcAft>
                      </a:pPr>
                      <a:r>
                        <a:rPr lang="fr-FR" sz="1800" dirty="0">
                          <a:effectLst/>
                        </a:rPr>
                        <a:t>Etat du malade après 5 jours de traitement</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tc>
                <a:tc hMerge="1">
                  <a:txBody>
                    <a:bodyPr/>
                    <a:lstStyle/>
                    <a:p>
                      <a:endParaRPr lang="fr-FR"/>
                    </a:p>
                  </a:txBody>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0000"/>
                  </a:ext>
                </a:extLst>
              </a:tr>
              <a:tr h="752202">
                <a:tc>
                  <a:txBody>
                    <a:bodyPr/>
                    <a:lstStyle/>
                    <a:p>
                      <a:pPr algn="ctr">
                        <a:lnSpc>
                          <a:spcPct val="115000"/>
                        </a:lnSpc>
                        <a:spcAft>
                          <a:spcPts val="0"/>
                        </a:spcAft>
                      </a:pPr>
                      <a:r>
                        <a:rPr lang="fr-FR" sz="1800">
                          <a:effectLst/>
                        </a:rPr>
                        <a:t>Traitement</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tc>
                <a:tc>
                  <a:txBody>
                    <a:bodyPr/>
                    <a:lstStyle/>
                    <a:p>
                      <a:pPr algn="ctr">
                        <a:lnSpc>
                          <a:spcPct val="115000"/>
                        </a:lnSpc>
                        <a:spcAft>
                          <a:spcPts val="0"/>
                        </a:spcAft>
                      </a:pPr>
                      <a:r>
                        <a:rPr lang="fr-FR" sz="1800">
                          <a:effectLst/>
                        </a:rPr>
                        <a:t>Stationnaire</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tc>
                <a:tc>
                  <a:txBody>
                    <a:bodyPr/>
                    <a:lstStyle/>
                    <a:p>
                      <a:pPr algn="ctr">
                        <a:lnSpc>
                          <a:spcPct val="115000"/>
                        </a:lnSpc>
                        <a:spcAft>
                          <a:spcPts val="0"/>
                        </a:spcAft>
                      </a:pPr>
                      <a:r>
                        <a:rPr lang="fr-FR" sz="1800">
                          <a:effectLst/>
                        </a:rPr>
                        <a:t>Amélioré</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tc>
                <a:tc>
                  <a:txBody>
                    <a:bodyPr/>
                    <a:lstStyle/>
                    <a:p>
                      <a:pPr algn="ctr">
                        <a:lnSpc>
                          <a:spcPct val="115000"/>
                        </a:lnSpc>
                        <a:spcAft>
                          <a:spcPts val="0"/>
                        </a:spcAft>
                      </a:pPr>
                      <a:r>
                        <a:rPr lang="fr-FR" sz="1800">
                          <a:effectLst/>
                        </a:rPr>
                        <a:t>Guéri</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tc>
                <a:tc>
                  <a:txBody>
                    <a:bodyPr/>
                    <a:lstStyle/>
                    <a:p>
                      <a:pPr algn="ctr">
                        <a:lnSpc>
                          <a:spcPct val="115000"/>
                        </a:lnSpc>
                        <a:spcAft>
                          <a:spcPts val="0"/>
                        </a:spcAft>
                      </a:pPr>
                      <a:r>
                        <a:rPr lang="fr-FR" sz="1800">
                          <a:effectLst/>
                        </a:rPr>
                        <a:t>Total</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nchor="ctr"/>
                </a:tc>
                <a:extLst>
                  <a:ext uri="{0D108BD9-81ED-4DB2-BD59-A6C34878D82A}">
                    <a16:rowId xmlns:a16="http://schemas.microsoft.com/office/drawing/2014/main" val="10001"/>
                  </a:ext>
                </a:extLst>
              </a:tr>
              <a:tr h="416629">
                <a:tc>
                  <a:txBody>
                    <a:bodyPr/>
                    <a:lstStyle/>
                    <a:p>
                      <a:pPr algn="ctr">
                        <a:lnSpc>
                          <a:spcPct val="115000"/>
                        </a:lnSpc>
                        <a:spcAft>
                          <a:spcPts val="0"/>
                        </a:spcAft>
                      </a:pPr>
                      <a:r>
                        <a:rPr lang="fr-FR" sz="1800" dirty="0">
                          <a:effectLst/>
                        </a:rPr>
                        <a:t>T1</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tc>
                <a:tc>
                  <a:txBody>
                    <a:bodyPr/>
                    <a:lstStyle/>
                    <a:p>
                      <a:pPr algn="ctr">
                        <a:lnSpc>
                          <a:spcPct val="115000"/>
                        </a:lnSpc>
                        <a:spcAft>
                          <a:spcPts val="0"/>
                        </a:spcAft>
                      </a:pPr>
                      <a:r>
                        <a:rPr lang="fr-FR" sz="1800" dirty="0">
                          <a:effectLst/>
                        </a:rPr>
                        <a:t>15</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tc>
                <a:tc>
                  <a:txBody>
                    <a:bodyPr/>
                    <a:lstStyle/>
                    <a:p>
                      <a:pPr algn="ctr">
                        <a:lnSpc>
                          <a:spcPct val="115000"/>
                        </a:lnSpc>
                        <a:spcAft>
                          <a:spcPts val="0"/>
                        </a:spcAft>
                      </a:pPr>
                      <a:r>
                        <a:rPr lang="fr-FR" sz="1800" dirty="0">
                          <a:effectLst/>
                        </a:rPr>
                        <a:t>70</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tc>
                <a:tc>
                  <a:txBody>
                    <a:bodyPr/>
                    <a:lstStyle/>
                    <a:p>
                      <a:pPr algn="ctr">
                        <a:lnSpc>
                          <a:spcPct val="115000"/>
                        </a:lnSpc>
                        <a:spcAft>
                          <a:spcPts val="0"/>
                        </a:spcAft>
                      </a:pPr>
                      <a:r>
                        <a:rPr lang="fr-FR" sz="1800">
                          <a:effectLst/>
                        </a:rPr>
                        <a:t>35</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tc>
                <a:tc>
                  <a:txBody>
                    <a:bodyPr/>
                    <a:lstStyle/>
                    <a:p>
                      <a:pPr algn="ctr">
                        <a:lnSpc>
                          <a:spcPct val="115000"/>
                        </a:lnSpc>
                        <a:spcAft>
                          <a:spcPts val="0"/>
                        </a:spcAft>
                      </a:pPr>
                      <a:r>
                        <a:rPr lang="fr-FR" sz="1800">
                          <a:effectLst/>
                        </a:rPr>
                        <a:t>120</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tc>
                <a:extLst>
                  <a:ext uri="{0D108BD9-81ED-4DB2-BD59-A6C34878D82A}">
                    <a16:rowId xmlns:a16="http://schemas.microsoft.com/office/drawing/2014/main" val="10002"/>
                  </a:ext>
                </a:extLst>
              </a:tr>
              <a:tr h="416629">
                <a:tc>
                  <a:txBody>
                    <a:bodyPr/>
                    <a:lstStyle/>
                    <a:p>
                      <a:pPr algn="ctr">
                        <a:lnSpc>
                          <a:spcPct val="115000"/>
                        </a:lnSpc>
                        <a:spcAft>
                          <a:spcPts val="0"/>
                        </a:spcAft>
                      </a:pPr>
                      <a:r>
                        <a:rPr lang="fr-FR" sz="1800">
                          <a:effectLst/>
                        </a:rPr>
                        <a:t>T2</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tc>
                <a:tc>
                  <a:txBody>
                    <a:bodyPr/>
                    <a:lstStyle/>
                    <a:p>
                      <a:pPr algn="ctr">
                        <a:lnSpc>
                          <a:spcPct val="115000"/>
                        </a:lnSpc>
                        <a:spcAft>
                          <a:spcPts val="0"/>
                        </a:spcAft>
                      </a:pPr>
                      <a:r>
                        <a:rPr lang="fr-FR" sz="1800">
                          <a:effectLst/>
                        </a:rPr>
                        <a:t>25</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tc>
                <a:tc>
                  <a:txBody>
                    <a:bodyPr/>
                    <a:lstStyle/>
                    <a:p>
                      <a:pPr algn="ctr">
                        <a:lnSpc>
                          <a:spcPct val="115000"/>
                        </a:lnSpc>
                        <a:spcAft>
                          <a:spcPts val="0"/>
                        </a:spcAft>
                      </a:pPr>
                      <a:r>
                        <a:rPr lang="fr-FR" sz="1800" dirty="0">
                          <a:effectLst/>
                        </a:rPr>
                        <a:t>85</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tc>
                <a:tc>
                  <a:txBody>
                    <a:bodyPr/>
                    <a:lstStyle/>
                    <a:p>
                      <a:pPr algn="ctr">
                        <a:lnSpc>
                          <a:spcPct val="115000"/>
                        </a:lnSpc>
                        <a:spcAft>
                          <a:spcPts val="0"/>
                        </a:spcAft>
                      </a:pPr>
                      <a:r>
                        <a:rPr lang="fr-FR" sz="1800" dirty="0">
                          <a:effectLst/>
                        </a:rPr>
                        <a:t>20</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tc>
                <a:tc>
                  <a:txBody>
                    <a:bodyPr/>
                    <a:lstStyle/>
                    <a:p>
                      <a:pPr algn="ctr">
                        <a:lnSpc>
                          <a:spcPct val="115000"/>
                        </a:lnSpc>
                        <a:spcAft>
                          <a:spcPts val="0"/>
                        </a:spcAft>
                      </a:pPr>
                      <a:r>
                        <a:rPr lang="fr-FR" sz="1800" dirty="0">
                          <a:effectLst/>
                        </a:rPr>
                        <a:t>130</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8100" marR="38100" marT="38100" marB="38100"/>
                </a:tc>
                <a:extLst>
                  <a:ext uri="{0D108BD9-81ED-4DB2-BD59-A6C34878D82A}">
                    <a16:rowId xmlns:a16="http://schemas.microsoft.com/office/drawing/2014/main" val="10003"/>
                  </a:ext>
                </a:extLst>
              </a:tr>
            </a:tbl>
          </a:graphicData>
        </a:graphic>
      </p:graphicFrame>
      <p:sp>
        <p:nvSpPr>
          <p:cNvPr id="10" name="ZoneTexte 9"/>
          <p:cNvSpPr txBox="1"/>
          <p:nvPr/>
        </p:nvSpPr>
        <p:spPr>
          <a:xfrm>
            <a:off x="646111" y="4085005"/>
            <a:ext cx="10637082" cy="2277547"/>
          </a:xfrm>
          <a:prstGeom prst="rect">
            <a:avLst/>
          </a:prstGeom>
          <a:noFill/>
        </p:spPr>
        <p:txBody>
          <a:bodyPr wrap="square" rtlCol="0">
            <a:spAutoFit/>
          </a:bodyPr>
          <a:lstStyle/>
          <a:p>
            <a:r>
              <a:rPr lang="fr-FR" sz="2000" dirty="0"/>
              <a:t>A) Le test à effectuer est un </a:t>
            </a:r>
            <a:r>
              <a:rPr lang="fr-FR" altLang="fr-FR" sz="2400" b="1" dirty="0">
                <a:latin typeface="Symbol" pitchFamily="18" charset="2"/>
              </a:rPr>
              <a:t>c</a:t>
            </a:r>
            <a:r>
              <a:rPr lang="fr-FR" sz="2000" dirty="0"/>
              <a:t>2 à 3 </a:t>
            </a:r>
            <a:r>
              <a:rPr lang="fr-FR" sz="2000" dirty="0" err="1"/>
              <a:t>ddl</a:t>
            </a:r>
            <a:endParaRPr lang="fr-FR" sz="2000" dirty="0"/>
          </a:p>
          <a:p>
            <a:r>
              <a:rPr lang="fr-FR" sz="2000" dirty="0"/>
              <a:t>B) L’hypothèse nulle testée est que les fréquences d’état stationnaire, amélioré, guéri sont identiques avec les 2 traitements</a:t>
            </a:r>
          </a:p>
          <a:p>
            <a:r>
              <a:rPr lang="fr-FR" sz="2000" dirty="0"/>
              <a:t>C) Le test statistique montre que les 2 traitements ont des efficacités différentes</a:t>
            </a:r>
          </a:p>
          <a:p>
            <a:r>
              <a:rPr lang="fr-FR" sz="2000" dirty="0"/>
              <a:t>D) Le degré de signification est inférieur à 1‰</a:t>
            </a:r>
          </a:p>
          <a:p>
            <a:r>
              <a:rPr lang="fr-FR" sz="2000" dirty="0"/>
              <a:t>E) Les propositions A, B, C et D sont fausses</a:t>
            </a:r>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12</a:t>
            </a:fld>
            <a:endParaRPr lang="fr-FR"/>
          </a:p>
        </p:txBody>
      </p:sp>
    </p:spTree>
    <p:extLst>
      <p:ext uri="{BB962C8B-B14F-4D97-AF65-F5344CB8AC3E}">
        <p14:creationId xmlns:p14="http://schemas.microsoft.com/office/powerpoint/2010/main" val="19161084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br>
              <a:rPr lang="fr-FR" sz="2200" dirty="0"/>
            </a:br>
            <a:endParaRPr lang="fr-FR" dirty="0"/>
          </a:p>
        </p:txBody>
      </p:sp>
      <p:sp>
        <p:nvSpPr>
          <p:cNvPr id="3" name="ZoneTexte 2"/>
          <p:cNvSpPr txBox="1"/>
          <p:nvPr/>
        </p:nvSpPr>
        <p:spPr>
          <a:xfrm>
            <a:off x="385895" y="377072"/>
            <a:ext cx="10008066" cy="1046440"/>
          </a:xfrm>
          <a:prstGeom prst="rect">
            <a:avLst/>
          </a:prstGeom>
          <a:noFill/>
        </p:spPr>
        <p:txBody>
          <a:bodyPr wrap="square" rtlCol="0">
            <a:spAutoFit/>
          </a:bodyPr>
          <a:lstStyle/>
          <a:p>
            <a:pPr algn="ctr"/>
            <a:r>
              <a:rPr lang="fr-FR" altLang="fr-FR" sz="2000" b="1" dirty="0">
                <a:latin typeface="Comic Sans MS" pitchFamily="66" charset="0"/>
              </a:rPr>
              <a:t>Table du </a:t>
            </a:r>
            <a:r>
              <a:rPr lang="fr-FR" altLang="fr-FR" sz="2400" b="1" dirty="0">
                <a:latin typeface="Symbol" pitchFamily="18" charset="2"/>
              </a:rPr>
              <a:t>c</a:t>
            </a:r>
            <a:r>
              <a:rPr lang="fr-FR" altLang="fr-FR" sz="2000" b="1" dirty="0">
                <a:latin typeface="Comic Sans MS" pitchFamily="66" charset="0"/>
              </a:rPr>
              <a:t>2</a:t>
            </a:r>
          </a:p>
          <a:p>
            <a:endParaRPr lang="fr-FR" sz="2000" dirty="0"/>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13</a:t>
            </a:fld>
            <a:endParaRPr lang="fr-FR"/>
          </a:p>
        </p:txBody>
      </p:sp>
      <p:pic>
        <p:nvPicPr>
          <p:cNvPr id="8" name="table"/>
          <p:cNvPicPr>
            <a:picLocks noGrp="1" noChangeAspect="1"/>
          </p:cNvPicPr>
          <p:nvPr>
            <p:ph idx="1"/>
          </p:nvPr>
        </p:nvPicPr>
        <p:blipFill>
          <a:blip r:embed="rId3"/>
          <a:stretch>
            <a:fillRect/>
          </a:stretch>
        </p:blipFill>
        <p:spPr>
          <a:xfrm>
            <a:off x="897774" y="1063416"/>
            <a:ext cx="9153059" cy="5543529"/>
          </a:xfrm>
          <a:prstGeom prst="rect">
            <a:avLst/>
          </a:prstGeom>
        </p:spPr>
      </p:pic>
    </p:spTree>
    <p:extLst>
      <p:ext uri="{BB962C8B-B14F-4D97-AF65-F5344CB8AC3E}">
        <p14:creationId xmlns:p14="http://schemas.microsoft.com/office/powerpoint/2010/main" val="1172514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Correction : </a:t>
            </a:r>
          </a:p>
        </p:txBody>
      </p:sp>
      <p:sp>
        <p:nvSpPr>
          <p:cNvPr id="3" name="Espace réservé du contenu 2"/>
          <p:cNvSpPr>
            <a:spLocks noGrp="1"/>
          </p:cNvSpPr>
          <p:nvPr>
            <p:ph idx="1"/>
          </p:nvPr>
        </p:nvSpPr>
        <p:spPr>
          <a:xfrm>
            <a:off x="352338" y="2052918"/>
            <a:ext cx="11148968" cy="4195481"/>
          </a:xfrm>
        </p:spPr>
        <p:txBody>
          <a:bodyPr/>
          <a:lstStyle/>
          <a:p>
            <a:pPr marL="0" indent="0">
              <a:buNone/>
            </a:pPr>
            <a:r>
              <a:rPr lang="fr-FR" b="1" u="sng" dirty="0"/>
              <a:t>QCM 6</a:t>
            </a:r>
            <a:r>
              <a:rPr lang="fr-FR" b="1" dirty="0"/>
              <a:t> : B</a:t>
            </a:r>
            <a:endParaRPr lang="fr-FR" dirty="0"/>
          </a:p>
          <a:p>
            <a:r>
              <a:rPr lang="it-IT" dirty="0"/>
              <a:t>A) </a:t>
            </a:r>
            <a:r>
              <a:rPr lang="it-IT" u="sng" dirty="0"/>
              <a:t>Faux</a:t>
            </a:r>
            <a:r>
              <a:rPr lang="it-IT" dirty="0"/>
              <a:t> : 2 ddl (nb lignes-1) x (nb colonnes -1)</a:t>
            </a:r>
            <a:endParaRPr lang="fr-FR" dirty="0"/>
          </a:p>
          <a:p>
            <a:r>
              <a:rPr lang="it-IT" dirty="0"/>
              <a:t>B) </a:t>
            </a:r>
            <a:r>
              <a:rPr lang="it-IT" u="sng" dirty="0"/>
              <a:t>Vrai </a:t>
            </a:r>
            <a:endParaRPr lang="fr-FR" dirty="0"/>
          </a:p>
          <a:p>
            <a:r>
              <a:rPr lang="it-IT" dirty="0"/>
              <a:t>C) </a:t>
            </a:r>
            <a:r>
              <a:rPr lang="it-IT" u="sng" dirty="0"/>
              <a:t>Faux</a:t>
            </a:r>
            <a:r>
              <a:rPr lang="it-IT" dirty="0"/>
              <a:t> : Il nous permet de conclure à l’hypothèse nulle car : pthéorique&gt;pcalculé que ce soit avec le </a:t>
            </a:r>
            <a:r>
              <a:rPr lang="fr-FR" altLang="fr-FR" sz="2800" b="1" dirty="0">
                <a:latin typeface="Symbol" pitchFamily="18" charset="2"/>
              </a:rPr>
              <a:t>c</a:t>
            </a:r>
            <a:r>
              <a:rPr lang="it-IT" dirty="0"/>
              <a:t>2 ou avec la table de l’écart réduit</a:t>
            </a:r>
            <a:endParaRPr lang="fr-FR" dirty="0"/>
          </a:p>
          <a:p>
            <a:r>
              <a:rPr lang="it-IT" dirty="0"/>
              <a:t>D) </a:t>
            </a:r>
            <a:r>
              <a:rPr lang="it-IT" u="sng" dirty="0"/>
              <a:t>Faux</a:t>
            </a:r>
            <a:r>
              <a:rPr lang="it-IT" dirty="0"/>
              <a:t> :</a:t>
            </a:r>
            <a:endParaRPr lang="fr-FR" dirty="0"/>
          </a:p>
          <a:p>
            <a:r>
              <a:rPr lang="it-IT" dirty="0"/>
              <a:t>E) </a:t>
            </a:r>
            <a:r>
              <a:rPr lang="it-IT" u="sng" dirty="0"/>
              <a:t>Faux</a:t>
            </a:r>
            <a:endParaRPr lang="fr-FR" dirty="0"/>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14</a:t>
            </a:fld>
            <a:endParaRPr lang="fr-FR"/>
          </a:p>
        </p:txBody>
      </p:sp>
    </p:spTree>
    <p:extLst>
      <p:ext uri="{BB962C8B-B14F-4D97-AF65-F5344CB8AC3E}">
        <p14:creationId xmlns:p14="http://schemas.microsoft.com/office/powerpoint/2010/main" val="1986583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27171" y="452717"/>
            <a:ext cx="9940954" cy="2433095"/>
          </a:xfrm>
        </p:spPr>
        <p:txBody>
          <a:bodyPr>
            <a:normAutofit fontScale="90000"/>
          </a:bodyPr>
          <a:lstStyle/>
          <a:p>
            <a:r>
              <a:rPr lang="fr-FR" sz="2200" b="1" u="sng" dirty="0"/>
              <a:t>QCM 7</a:t>
            </a:r>
            <a:r>
              <a:rPr lang="fr-FR" sz="2200" b="1" dirty="0"/>
              <a:t> : La police scientifique vient de découvrir une toute nouvelle manière d’extraire l’ADN sur des pièces à conviction anciennes. Un essai est réalisé afin de comparer cette nouvelle méthode d’extraction à l’ancienne méthode. 400 pièces à convictions sont sélectionnées. On commence par tenter d’extraire avec l’ancienne méthode A puis, après avoir noté la masse d’ADN extrait, on tente d’extraire avec la nouvelle méthode N. Le paramètre calculé, au risque </a:t>
            </a:r>
            <a:r>
              <a:rPr lang="fr-FR" sz="2700" b="1" dirty="0">
                <a:latin typeface="Symbol" pitchFamily="18" charset="2"/>
              </a:rPr>
              <a:t>a</a:t>
            </a:r>
            <a:r>
              <a:rPr lang="fr-FR" sz="2200" b="1" dirty="0">
                <a:latin typeface="Symbol" pitchFamily="18" charset="2"/>
              </a:rPr>
              <a:t> = </a:t>
            </a:r>
            <a:r>
              <a:rPr lang="fr-FR" sz="2200" b="1" dirty="0"/>
              <a:t>5% est de 2,34. Indiquez la ou les réponses exacte(s) : </a:t>
            </a:r>
            <a:br>
              <a:rPr lang="fr-FR" sz="2200" dirty="0"/>
            </a:br>
            <a:br>
              <a:rPr lang="fr-FR" sz="2200" dirty="0"/>
            </a:br>
            <a:endParaRPr lang="fr-FR" dirty="0"/>
          </a:p>
        </p:txBody>
      </p:sp>
      <p:sp>
        <p:nvSpPr>
          <p:cNvPr id="3" name="Espace réservé du contenu 2"/>
          <p:cNvSpPr>
            <a:spLocks noGrp="1"/>
          </p:cNvSpPr>
          <p:nvPr>
            <p:ph idx="1"/>
          </p:nvPr>
        </p:nvSpPr>
        <p:spPr>
          <a:xfrm>
            <a:off x="327171" y="3429000"/>
            <a:ext cx="11123802" cy="2622900"/>
          </a:xfrm>
        </p:spPr>
        <p:txBody>
          <a:bodyPr>
            <a:normAutofit/>
          </a:bodyPr>
          <a:lstStyle/>
          <a:p>
            <a:r>
              <a:rPr lang="fr-FR" dirty="0"/>
              <a:t>A) Soit l’hypothèse H0 : les deux méthodes A et N ne diffèrent pas significativement</a:t>
            </a:r>
          </a:p>
          <a:p>
            <a:r>
              <a:rPr lang="fr-FR" dirty="0"/>
              <a:t>B) On utilise la méthode des couples.</a:t>
            </a:r>
          </a:p>
          <a:p>
            <a:r>
              <a:rPr lang="fr-FR" dirty="0"/>
              <a:t>C) On peut conclure à l’hypothèse nulle au niveau de l’échantillon au risque de 5% </a:t>
            </a:r>
          </a:p>
          <a:p>
            <a:r>
              <a:rPr lang="fr-FR" dirty="0"/>
              <a:t>D) On peut généraliser les résultats à toutes les pièces à convictions anciennes	</a:t>
            </a:r>
          </a:p>
          <a:p>
            <a:r>
              <a:rPr lang="fr-FR" dirty="0"/>
              <a:t>E) Les propositions A, B, C et D sont fausses</a:t>
            </a:r>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15</a:t>
            </a:fld>
            <a:endParaRPr lang="fr-FR"/>
          </a:p>
        </p:txBody>
      </p:sp>
    </p:spTree>
    <p:extLst>
      <p:ext uri="{BB962C8B-B14F-4D97-AF65-F5344CB8AC3E}">
        <p14:creationId xmlns:p14="http://schemas.microsoft.com/office/powerpoint/2010/main" val="40245128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110F8FB8-9C16-4B2D-A497-73BF88C6254C}" type="slidenum">
              <a:rPr lang="fr-FR" smtClean="0"/>
              <a:t>16</a:t>
            </a:fld>
            <a:endParaRPr lang="fr-FR"/>
          </a:p>
        </p:txBody>
      </p:sp>
      <p:graphicFrame>
        <p:nvGraphicFramePr>
          <p:cNvPr id="4" name="Group 2"/>
          <p:cNvGraphicFramePr>
            <a:graphicFrameLocks noGrp="1"/>
          </p:cNvGraphicFramePr>
          <p:nvPr>
            <p:extLst/>
          </p:nvPr>
        </p:nvGraphicFramePr>
        <p:xfrm>
          <a:off x="1282046" y="673581"/>
          <a:ext cx="8423275" cy="3815712"/>
        </p:xfrm>
        <a:graphic>
          <a:graphicData uri="http://schemas.openxmlformats.org/drawingml/2006/table">
            <a:tbl>
              <a:tblPr/>
              <a:tblGrid>
                <a:gridCol w="752475">
                  <a:extLst>
                    <a:ext uri="{9D8B030D-6E8A-4147-A177-3AD203B41FA5}">
                      <a16:colId xmlns:a16="http://schemas.microsoft.com/office/drawing/2014/main" val="20000"/>
                    </a:ext>
                  </a:extLst>
                </a:gridCol>
                <a:gridCol w="952500">
                  <a:extLst>
                    <a:ext uri="{9D8B030D-6E8A-4147-A177-3AD203B41FA5}">
                      <a16:colId xmlns:a16="http://schemas.microsoft.com/office/drawing/2014/main" val="20001"/>
                    </a:ext>
                  </a:extLst>
                </a:gridCol>
                <a:gridCol w="862012">
                  <a:extLst>
                    <a:ext uri="{9D8B030D-6E8A-4147-A177-3AD203B41FA5}">
                      <a16:colId xmlns:a16="http://schemas.microsoft.com/office/drawing/2014/main" val="20002"/>
                    </a:ext>
                  </a:extLst>
                </a:gridCol>
                <a:gridCol w="854075">
                  <a:extLst>
                    <a:ext uri="{9D8B030D-6E8A-4147-A177-3AD203B41FA5}">
                      <a16:colId xmlns:a16="http://schemas.microsoft.com/office/drawing/2014/main" val="20003"/>
                    </a:ext>
                  </a:extLst>
                </a:gridCol>
                <a:gridCol w="730250">
                  <a:extLst>
                    <a:ext uri="{9D8B030D-6E8A-4147-A177-3AD203B41FA5}">
                      <a16:colId xmlns:a16="http://schemas.microsoft.com/office/drawing/2014/main" val="20004"/>
                    </a:ext>
                  </a:extLst>
                </a:gridCol>
                <a:gridCol w="736600">
                  <a:extLst>
                    <a:ext uri="{9D8B030D-6E8A-4147-A177-3AD203B41FA5}">
                      <a16:colId xmlns:a16="http://schemas.microsoft.com/office/drawing/2014/main" val="20005"/>
                    </a:ext>
                  </a:extLst>
                </a:gridCol>
                <a:gridCol w="674688">
                  <a:extLst>
                    <a:ext uri="{9D8B030D-6E8A-4147-A177-3AD203B41FA5}">
                      <a16:colId xmlns:a16="http://schemas.microsoft.com/office/drawing/2014/main" val="20006"/>
                    </a:ext>
                  </a:extLst>
                </a:gridCol>
                <a:gridCol w="711200">
                  <a:extLst>
                    <a:ext uri="{9D8B030D-6E8A-4147-A177-3AD203B41FA5}">
                      <a16:colId xmlns:a16="http://schemas.microsoft.com/office/drawing/2014/main" val="20007"/>
                    </a:ext>
                  </a:extLst>
                </a:gridCol>
                <a:gridCol w="704850">
                  <a:extLst>
                    <a:ext uri="{9D8B030D-6E8A-4147-A177-3AD203B41FA5}">
                      <a16:colId xmlns:a16="http://schemas.microsoft.com/office/drawing/2014/main" val="20008"/>
                    </a:ext>
                  </a:extLst>
                </a:gridCol>
                <a:gridCol w="711200">
                  <a:extLst>
                    <a:ext uri="{9D8B030D-6E8A-4147-A177-3AD203B41FA5}">
                      <a16:colId xmlns:a16="http://schemas.microsoft.com/office/drawing/2014/main" val="20009"/>
                    </a:ext>
                  </a:extLst>
                </a:gridCol>
                <a:gridCol w="733425">
                  <a:extLst>
                    <a:ext uri="{9D8B030D-6E8A-4147-A177-3AD203B41FA5}">
                      <a16:colId xmlns:a16="http://schemas.microsoft.com/office/drawing/2014/main" val="20010"/>
                    </a:ext>
                  </a:extLst>
                </a:gridCol>
              </a:tblGrid>
              <a:tr h="517524">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dirty="0">
                        <a:ln>
                          <a:noFill/>
                        </a:ln>
                        <a:solidFill>
                          <a:schemeClr val="tx1"/>
                        </a:solidFill>
                        <a:effectLst/>
                        <a:latin typeface="Verdana" pitchFamily="34" charset="0"/>
                      </a:endParaRPr>
                    </a:p>
                  </a:txBody>
                  <a:tcPr anchor="b"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a:ln>
                          <a:noFill/>
                        </a:ln>
                        <a:solidFill>
                          <a:schemeClr val="tx1"/>
                        </a:solidFill>
                        <a:effectLst/>
                        <a:latin typeface="Verdana" pitchFamily="34" charset="0"/>
                      </a:endParaRPr>
                    </a:p>
                  </a:txBody>
                  <a:tcPr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a:ln>
                          <a:noFill/>
                        </a:ln>
                        <a:solidFill>
                          <a:schemeClr val="tx1"/>
                        </a:solidFill>
                        <a:effectLst/>
                        <a:latin typeface="Verdana" pitchFamily="34" charset="0"/>
                      </a:endParaRPr>
                    </a:p>
                  </a:txBody>
                  <a:tcPr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a:ln>
                          <a:noFill/>
                        </a:ln>
                        <a:solidFill>
                          <a:schemeClr val="tx1"/>
                        </a:solidFill>
                        <a:effectLst/>
                        <a:latin typeface="Verdana" pitchFamily="34" charset="0"/>
                      </a:endParaRPr>
                    </a:p>
                  </a:txBody>
                  <a:tcPr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a:ln>
                          <a:noFill/>
                        </a:ln>
                        <a:solidFill>
                          <a:schemeClr val="tx1"/>
                        </a:solidFill>
                        <a:effectLst/>
                        <a:latin typeface="Verdana" pitchFamily="34" charset="0"/>
                      </a:endParaRPr>
                    </a:p>
                  </a:txBody>
                  <a:tcPr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a:ln>
                          <a:noFill/>
                        </a:ln>
                        <a:solidFill>
                          <a:schemeClr val="tx1"/>
                        </a:solidFill>
                        <a:effectLst/>
                        <a:latin typeface="Verdana" pitchFamily="34" charset="0"/>
                      </a:endParaRPr>
                    </a:p>
                  </a:txBody>
                  <a:tcPr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a:ln>
                          <a:noFill/>
                        </a:ln>
                        <a:solidFill>
                          <a:schemeClr val="tx1"/>
                        </a:solidFill>
                        <a:effectLst/>
                        <a:latin typeface="Verdana" pitchFamily="34" charset="0"/>
                      </a:endParaRPr>
                    </a:p>
                  </a:txBody>
                  <a:tcPr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a:ln>
                          <a:noFill/>
                        </a:ln>
                        <a:solidFill>
                          <a:schemeClr val="tx1"/>
                        </a:solidFill>
                        <a:effectLst/>
                        <a:latin typeface="Verdana" pitchFamily="34" charset="0"/>
                      </a:endParaRPr>
                    </a:p>
                  </a:txBody>
                  <a:tcPr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a:ln>
                          <a:noFill/>
                        </a:ln>
                        <a:solidFill>
                          <a:schemeClr val="tx1"/>
                        </a:solidFill>
                        <a:effectLst/>
                        <a:latin typeface="Verdana" pitchFamily="34" charset="0"/>
                      </a:endParaRPr>
                    </a:p>
                  </a:txBody>
                  <a:tcPr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a:ln>
                          <a:noFill/>
                        </a:ln>
                        <a:solidFill>
                          <a:schemeClr val="tx1"/>
                        </a:solidFill>
                        <a:effectLst/>
                        <a:latin typeface="Verdana" pitchFamily="34" charset="0"/>
                      </a:endParaRPr>
                    </a:p>
                  </a:txBody>
                  <a:tcPr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a:ln>
                          <a:noFill/>
                        </a:ln>
                        <a:solidFill>
                          <a:schemeClr val="tx1"/>
                        </a:solidFill>
                        <a:effectLst/>
                        <a:latin typeface="Verdana" pitchFamily="34" charset="0"/>
                      </a:endParaRPr>
                    </a:p>
                  </a:txBody>
                  <a:tcPr anchor="b" horzOverflow="overflow">
                    <a:lnL>
                      <a:noFill/>
                    </a:lnL>
                    <a:lnR cap="flat">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17524">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a:ln>
                          <a:noFill/>
                        </a:ln>
                        <a:solidFill>
                          <a:schemeClr val="tx1"/>
                        </a:solidFill>
                        <a:effectLst/>
                        <a:latin typeface="Verdana" pitchFamily="34" charset="0"/>
                      </a:endParaRPr>
                    </a:p>
                  </a:txBody>
                  <a:tcPr horzOverflow="overflow">
                    <a:lnL cap="flat">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0,01</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0,02</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0,03</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0,04</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rgbClr val="FF0000"/>
                          </a:solidFill>
                          <a:effectLst/>
                          <a:latin typeface="Verdana" pitchFamily="34" charset="0"/>
                          <a:cs typeface="Arial" pitchFamily="34" charset="0"/>
                        </a:rPr>
                        <a:t>0,05</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0,06</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0,07</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0,08</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0,09</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1752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rgbClr val="FF0000"/>
                          </a:solidFill>
                          <a:effectLst/>
                          <a:latin typeface="Verdana" pitchFamily="34" charset="0"/>
                          <a:cs typeface="Arial" pitchFamily="34" charset="0"/>
                        </a:rPr>
                        <a:t>0</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2,576</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2,326</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2,17</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2,054</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rgbClr val="FF0000"/>
                          </a:solidFill>
                          <a:effectLst/>
                          <a:latin typeface="Verdana" pitchFamily="34" charset="0"/>
                          <a:cs typeface="Arial" pitchFamily="34" charset="0"/>
                        </a:rPr>
                        <a:t>1,96</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1,881</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1,812</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1,751</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1,695</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42888">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0,1</a:t>
                      </a:r>
                      <a:endParaRPr kumimoji="0" lang="fr-FR" sz="1050" b="0"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1,645</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1,598</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1,555</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1,514</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1,476</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1,44</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1,405</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1,372</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1,341</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1,311</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42888">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0,2</a:t>
                      </a:r>
                      <a:endParaRPr kumimoji="0" lang="fr-FR" sz="1050" b="0"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1,282</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1,254</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1,227</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1,2</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1,175</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1,15</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1,126</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1,103</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1,08</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1,058</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42888">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0,3</a:t>
                      </a:r>
                      <a:endParaRPr kumimoji="0" lang="fr-FR" sz="1050" b="0"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1,036</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1,015</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0,994</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0,974</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0,954</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0,935</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0,915</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0,896</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0,878</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0,86</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42888">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0,4</a:t>
                      </a:r>
                      <a:endParaRPr kumimoji="0" lang="fr-FR" sz="1050" b="0"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0,842</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0,824</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0,806</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0,789</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0,772</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0,755</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0,739</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0,722</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0,706</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0,69</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42888">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0,5</a:t>
                      </a:r>
                      <a:endParaRPr kumimoji="0" lang="fr-FR" sz="1050" b="0"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0,674</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0,659</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0,643</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0,628</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0,613</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0,598</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0,583</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0,568</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0,553</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0,539</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42888">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0,6</a:t>
                      </a:r>
                      <a:endParaRPr kumimoji="0" lang="fr-FR" sz="1050" b="0"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0,524</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0,51</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0,496</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0,482</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0,468</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0,454</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0,44</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0,426</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0,412</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0,399</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42888">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0,7</a:t>
                      </a:r>
                      <a:endParaRPr kumimoji="0" lang="fr-FR" sz="1050" b="0"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0,385</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0,372</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0,358</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0,345</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0,332</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0,319</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0,305</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0,292</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0,279</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0,266</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242888">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0,8</a:t>
                      </a:r>
                      <a:endParaRPr kumimoji="0" lang="fr-FR" sz="1050" b="0"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0,253</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0,24</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0,228</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0,215</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0,202</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0,189</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0,176</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0,164</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0,151</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0,138</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242888">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0,9</a:t>
                      </a:r>
                      <a:endParaRPr kumimoji="0" lang="fr-FR" sz="1050" b="0"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0,126</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0,113</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0,1</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0,088</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0,075</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0,063</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0,05</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0,038</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0,025</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0,013</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bl>
          </a:graphicData>
        </a:graphic>
      </p:graphicFrame>
      <p:graphicFrame>
        <p:nvGraphicFramePr>
          <p:cNvPr id="5" name="Group 172"/>
          <p:cNvGraphicFramePr>
            <a:graphicFrameLocks noGrp="1"/>
          </p:cNvGraphicFramePr>
          <p:nvPr>
            <p:extLst/>
          </p:nvPr>
        </p:nvGraphicFramePr>
        <p:xfrm>
          <a:off x="1460427" y="5078164"/>
          <a:ext cx="8256587" cy="1035050"/>
        </p:xfrm>
        <a:graphic>
          <a:graphicData uri="http://schemas.openxmlformats.org/drawingml/2006/table">
            <a:tbl>
              <a:tblPr/>
              <a:tblGrid>
                <a:gridCol w="255587">
                  <a:extLst>
                    <a:ext uri="{9D8B030D-6E8A-4147-A177-3AD203B41FA5}">
                      <a16:colId xmlns:a16="http://schemas.microsoft.com/office/drawing/2014/main" val="20000"/>
                    </a:ext>
                  </a:extLst>
                </a:gridCol>
                <a:gridCol w="800100">
                  <a:extLst>
                    <a:ext uri="{9D8B030D-6E8A-4147-A177-3AD203B41FA5}">
                      <a16:colId xmlns:a16="http://schemas.microsoft.com/office/drawing/2014/main" val="20001"/>
                    </a:ext>
                  </a:extLst>
                </a:gridCol>
                <a:gridCol w="857250">
                  <a:extLst>
                    <a:ext uri="{9D8B030D-6E8A-4147-A177-3AD203B41FA5}">
                      <a16:colId xmlns:a16="http://schemas.microsoft.com/office/drawing/2014/main" val="20002"/>
                    </a:ext>
                  </a:extLst>
                </a:gridCol>
                <a:gridCol w="1008063">
                  <a:extLst>
                    <a:ext uri="{9D8B030D-6E8A-4147-A177-3AD203B41FA5}">
                      <a16:colId xmlns:a16="http://schemas.microsoft.com/office/drawing/2014/main" val="20003"/>
                    </a:ext>
                  </a:extLst>
                </a:gridCol>
                <a:gridCol w="1308100">
                  <a:extLst>
                    <a:ext uri="{9D8B030D-6E8A-4147-A177-3AD203B41FA5}">
                      <a16:colId xmlns:a16="http://schemas.microsoft.com/office/drawing/2014/main" val="20004"/>
                    </a:ext>
                  </a:extLst>
                </a:gridCol>
                <a:gridCol w="1208087">
                  <a:extLst>
                    <a:ext uri="{9D8B030D-6E8A-4147-A177-3AD203B41FA5}">
                      <a16:colId xmlns:a16="http://schemas.microsoft.com/office/drawing/2014/main" val="20005"/>
                    </a:ext>
                  </a:extLst>
                </a:gridCol>
                <a:gridCol w="1409700">
                  <a:extLst>
                    <a:ext uri="{9D8B030D-6E8A-4147-A177-3AD203B41FA5}">
                      <a16:colId xmlns:a16="http://schemas.microsoft.com/office/drawing/2014/main" val="20006"/>
                    </a:ext>
                  </a:extLst>
                </a:gridCol>
                <a:gridCol w="1409700">
                  <a:extLst>
                    <a:ext uri="{9D8B030D-6E8A-4147-A177-3AD203B41FA5}">
                      <a16:colId xmlns:a16="http://schemas.microsoft.com/office/drawing/2014/main" val="20007"/>
                    </a:ext>
                  </a:extLst>
                </a:gridCol>
              </a:tblGrid>
              <a:tr h="517525">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dirty="0">
                        <a:ln>
                          <a:noFill/>
                        </a:ln>
                        <a:solidFill>
                          <a:schemeClr val="tx1"/>
                        </a:solidFill>
                        <a:effectLst/>
                        <a:latin typeface="Verdana" pitchFamily="34" charset="0"/>
                      </a:endParaRPr>
                    </a:p>
                  </a:txBody>
                  <a:tcPr horzOverflow="overflow">
                    <a:lnL cap="flat">
                      <a:noFill/>
                    </a:lnL>
                    <a:lnR w="12700" cap="flat" cmpd="sng" algn="ctr">
                      <a:solidFill>
                        <a:srgbClr val="000000"/>
                      </a:solidFill>
                      <a:prstDash val="solid"/>
                      <a:round/>
                      <a:headEnd type="none" w="med" len="med"/>
                      <a:tailEnd type="none" w="med" len="med"/>
                    </a:lnR>
                    <a:lnT cap="flat">
                      <a:noFill/>
                    </a:lnT>
                    <a:lnB>
                      <a:noFill/>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0,001</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0,000 1</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0,000 01</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0,000 001</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0,000 000 1</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0,000 000 01</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0,000 000 001</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17525">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a:ln>
                          <a:noFill/>
                        </a:ln>
                        <a:solidFill>
                          <a:schemeClr val="tx1"/>
                        </a:solidFill>
                        <a:effectLst/>
                        <a:latin typeface="Verdana" pitchFamily="34" charset="0"/>
                      </a:endParaRPr>
                    </a:p>
                  </a:txBody>
                  <a:tcPr horzOverflow="overflow">
                    <a:lnL cap="flat">
                      <a:noFill/>
                    </a:lnL>
                    <a:lnR w="12700" cap="flat" cmpd="sng" algn="ctr">
                      <a:solidFill>
                        <a:srgbClr val="000000"/>
                      </a:solidFill>
                      <a:prstDash val="solid"/>
                      <a:round/>
                      <a:headEnd type="none" w="med" len="med"/>
                      <a:tailEnd type="none" w="med" len="med"/>
                    </a:lnR>
                    <a:lnT>
                      <a:noFill/>
                    </a:lnT>
                    <a:lnB cap="flat">
                      <a:noFill/>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3,2905</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3,89059</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a:ln>
                            <a:noFill/>
                          </a:ln>
                          <a:solidFill>
                            <a:schemeClr val="tx1"/>
                          </a:solidFill>
                          <a:effectLst/>
                          <a:latin typeface="Verdana" pitchFamily="34" charset="0"/>
                          <a:cs typeface="Arial" pitchFamily="34" charset="0"/>
                        </a:rPr>
                        <a:t>4,41717</a:t>
                      </a:r>
                      <a:endParaRPr kumimoji="0" lang="fr-FR" sz="1050" b="1" i="0" u="none" strike="noStrike" cap="none" normalizeH="0" baseline="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4,89164</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5,32672</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5,73073</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50" b="1" i="0" u="none" strike="noStrike" cap="none" normalizeH="0" baseline="0" dirty="0">
                          <a:ln>
                            <a:noFill/>
                          </a:ln>
                          <a:solidFill>
                            <a:schemeClr val="tx1"/>
                          </a:solidFill>
                          <a:effectLst/>
                          <a:latin typeface="Verdana" pitchFamily="34" charset="0"/>
                          <a:cs typeface="Arial" pitchFamily="34" charset="0"/>
                        </a:rPr>
                        <a:t>6,10941</a:t>
                      </a:r>
                      <a:endParaRPr kumimoji="0" lang="fr-FR" sz="1050" b="1" i="0" u="none" strike="noStrike" cap="none" normalizeH="0" baseline="0" dirty="0">
                        <a:ln>
                          <a:noFill/>
                        </a:ln>
                        <a:solidFill>
                          <a:schemeClr val="tx1"/>
                        </a:solidFill>
                        <a:effectLst/>
                        <a:latin typeface="Verdan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 name="Text Box 166"/>
          <p:cNvSpPr txBox="1">
            <a:spLocks noChangeArrowheads="1"/>
          </p:cNvSpPr>
          <p:nvPr/>
        </p:nvSpPr>
        <p:spPr bwMode="auto">
          <a:xfrm>
            <a:off x="2524999" y="4616217"/>
            <a:ext cx="60483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fontAlgn="b" hangingPunct="1"/>
            <a:r>
              <a:rPr lang="fr-FR" altLang="fr-FR" b="1" dirty="0">
                <a:latin typeface="Comic Sans MS" pitchFamily="66" charset="0"/>
              </a:rPr>
              <a:t>Table pour les petites valeurs de la probabilité</a:t>
            </a:r>
            <a:endParaRPr lang="fr-FR" altLang="fr-FR" dirty="0">
              <a:latin typeface="Comic Sans MS" pitchFamily="66" charset="0"/>
            </a:endParaRPr>
          </a:p>
        </p:txBody>
      </p:sp>
      <p:sp>
        <p:nvSpPr>
          <p:cNvPr id="7" name="Text Box 209"/>
          <p:cNvSpPr txBox="1">
            <a:spLocks noChangeArrowheads="1"/>
          </p:cNvSpPr>
          <p:nvPr/>
        </p:nvSpPr>
        <p:spPr bwMode="auto">
          <a:xfrm>
            <a:off x="3818288" y="649295"/>
            <a:ext cx="32639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fontAlgn="b" hangingPunct="1"/>
            <a:r>
              <a:rPr lang="fr-FR" altLang="fr-FR" b="1" dirty="0">
                <a:latin typeface="Comic Sans MS" pitchFamily="66" charset="0"/>
              </a:rPr>
              <a:t>Table de l’écart réduit</a:t>
            </a:r>
          </a:p>
        </p:txBody>
      </p:sp>
      <p:sp>
        <p:nvSpPr>
          <p:cNvPr id="2" name="Espace réservé du pied de page 1"/>
          <p:cNvSpPr>
            <a:spLocks noGrp="1"/>
          </p:cNvSpPr>
          <p:nvPr>
            <p:ph type="ftr" sz="quarter" idx="11"/>
          </p:nvPr>
        </p:nvSpPr>
        <p:spPr/>
        <p:txBody>
          <a:bodyPr/>
          <a:lstStyle/>
          <a:p>
            <a:r>
              <a:rPr lang="fr-FR"/>
              <a:t>Le tutorat est gratuit. Toute vente ou reproduction est interdite. </a:t>
            </a:r>
          </a:p>
        </p:txBody>
      </p:sp>
    </p:spTree>
    <p:extLst>
      <p:ext uri="{BB962C8B-B14F-4D97-AF65-F5344CB8AC3E}">
        <p14:creationId xmlns:p14="http://schemas.microsoft.com/office/powerpoint/2010/main" val="13260126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Correction : </a:t>
            </a:r>
          </a:p>
        </p:txBody>
      </p:sp>
      <p:sp>
        <p:nvSpPr>
          <p:cNvPr id="3" name="Espace réservé du contenu 2"/>
          <p:cNvSpPr>
            <a:spLocks noGrp="1"/>
          </p:cNvSpPr>
          <p:nvPr>
            <p:ph idx="1"/>
          </p:nvPr>
        </p:nvSpPr>
        <p:spPr>
          <a:xfrm>
            <a:off x="595618" y="2052918"/>
            <a:ext cx="10939244" cy="4195481"/>
          </a:xfrm>
        </p:spPr>
        <p:txBody>
          <a:bodyPr/>
          <a:lstStyle/>
          <a:p>
            <a:pPr marL="0" indent="0">
              <a:buNone/>
            </a:pPr>
            <a:r>
              <a:rPr lang="fr-FR" b="1" u="sng" dirty="0"/>
              <a:t>QCM 7</a:t>
            </a:r>
            <a:r>
              <a:rPr lang="fr-FR" b="1" dirty="0"/>
              <a:t> : AB</a:t>
            </a:r>
            <a:endParaRPr lang="fr-FR" dirty="0"/>
          </a:p>
          <a:p>
            <a:r>
              <a:rPr lang="it-IT" dirty="0"/>
              <a:t>A) </a:t>
            </a:r>
            <a:r>
              <a:rPr lang="it-IT" u="sng" dirty="0"/>
              <a:t>Vrai</a:t>
            </a:r>
            <a:endParaRPr lang="fr-FR" dirty="0"/>
          </a:p>
          <a:p>
            <a:r>
              <a:rPr lang="it-IT" dirty="0"/>
              <a:t>B) </a:t>
            </a:r>
            <a:r>
              <a:rPr lang="it-IT" u="sng" dirty="0"/>
              <a:t>Vrai</a:t>
            </a:r>
            <a:endParaRPr lang="fr-FR" dirty="0"/>
          </a:p>
          <a:p>
            <a:r>
              <a:rPr lang="it-IT" dirty="0"/>
              <a:t>C) </a:t>
            </a:r>
            <a:r>
              <a:rPr lang="it-IT" u="sng" dirty="0"/>
              <a:t>Faux</a:t>
            </a:r>
            <a:r>
              <a:rPr lang="it-IT" dirty="0"/>
              <a:t> : On a p théorique= 1,96 &lt; p calculé = 2,34 donc on conclue à l’hypothèse alternative H1</a:t>
            </a:r>
            <a:endParaRPr lang="fr-FR" dirty="0"/>
          </a:p>
          <a:p>
            <a:r>
              <a:rPr lang="it-IT" dirty="0"/>
              <a:t>D) </a:t>
            </a:r>
            <a:r>
              <a:rPr lang="it-IT" u="sng" dirty="0"/>
              <a:t>Faux</a:t>
            </a:r>
            <a:r>
              <a:rPr lang="it-IT" dirty="0"/>
              <a:t> : Car il n’y a pas de TAS</a:t>
            </a:r>
            <a:endParaRPr lang="fr-FR" dirty="0"/>
          </a:p>
          <a:p>
            <a:r>
              <a:rPr lang="it-IT" dirty="0"/>
              <a:t>E) </a:t>
            </a:r>
            <a:r>
              <a:rPr lang="it-IT" u="sng" dirty="0"/>
              <a:t>Faux</a:t>
            </a:r>
            <a:endParaRPr lang="fr-FR" dirty="0"/>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17</a:t>
            </a:fld>
            <a:endParaRPr lang="fr-FR"/>
          </a:p>
        </p:txBody>
      </p:sp>
    </p:spTree>
    <p:extLst>
      <p:ext uri="{BB962C8B-B14F-4D97-AF65-F5344CB8AC3E}">
        <p14:creationId xmlns:p14="http://schemas.microsoft.com/office/powerpoint/2010/main" val="1956114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2200" b="1" u="sng" dirty="0"/>
              <a:t>QCM 8</a:t>
            </a:r>
            <a:r>
              <a:rPr lang="fr-FR" sz="2200" b="1" dirty="0"/>
              <a:t> : La HAS (haute autorité de santé) cherche à montrer l’efficacité des nouvelles applications connectées dans la prévention du diabète. Pour cela un essai est réalisé avec un échantillon séparé en deux groupes de 400 et 300 personnes randomisées, et possédant un smartphone. Une mesure de la glycémie a été réalisée au début de l’essai et à la fin. Les résultats de cet essai ont été illustrés dans ce tableau 3 ans après le début de la prévention. Indiquez la ou les réponses exacte(s) :</a:t>
            </a:r>
            <a:br>
              <a:rPr lang="fr-FR" sz="2400" dirty="0"/>
            </a:br>
            <a:br>
              <a:rPr lang="fr-FR" sz="2200" dirty="0"/>
            </a:br>
            <a:endParaRPr lang="fr-FR" dirty="0"/>
          </a:p>
        </p:txBody>
      </p:sp>
      <p:sp>
        <p:nvSpPr>
          <p:cNvPr id="3" name="Espace réservé du contenu 2"/>
          <p:cNvSpPr>
            <a:spLocks noGrp="1"/>
          </p:cNvSpPr>
          <p:nvPr>
            <p:ph idx="1"/>
          </p:nvPr>
        </p:nvSpPr>
        <p:spPr>
          <a:xfrm>
            <a:off x="320889" y="2686638"/>
            <a:ext cx="4839184" cy="3695309"/>
          </a:xfrm>
        </p:spPr>
        <p:txBody>
          <a:bodyPr>
            <a:normAutofit lnSpcReduction="10000"/>
          </a:bodyPr>
          <a:lstStyle/>
          <a:p>
            <a:r>
              <a:rPr lang="fr-FR" sz="1800" dirty="0"/>
              <a:t>A) On est en présence de deux variables qualitatives nominales</a:t>
            </a:r>
          </a:p>
          <a:p>
            <a:r>
              <a:rPr lang="fr-FR" sz="1800" dirty="0"/>
              <a:t>B) En réalisant un test du T de student, le nombre de degrés de liberté est de 698 </a:t>
            </a:r>
          </a:p>
          <a:p>
            <a:r>
              <a:rPr lang="fr-FR" sz="1800" dirty="0"/>
              <a:t>C) Les résultats de cet essai pourront être extrapolés à toutes les personnes possédant un smartphone</a:t>
            </a:r>
          </a:p>
          <a:p>
            <a:r>
              <a:rPr lang="fr-FR" sz="1800" dirty="0"/>
              <a:t>D) La valeur du paramètre calculé sera compris entre 0 et 1</a:t>
            </a:r>
          </a:p>
          <a:p>
            <a:r>
              <a:rPr lang="fr-FR" sz="1800" dirty="0"/>
              <a:t>E) Les propositions A, B, C et D sont fausses</a:t>
            </a:r>
            <a:endParaRPr lang="fr-FR" dirty="0"/>
          </a:p>
          <a:p>
            <a:endParaRPr lang="fr-FR" dirty="0"/>
          </a:p>
        </p:txBody>
      </p:sp>
      <p:graphicFrame>
        <p:nvGraphicFramePr>
          <p:cNvPr id="4" name="Tableau 3"/>
          <p:cNvGraphicFramePr>
            <a:graphicFrameLocks noGrp="1"/>
          </p:cNvGraphicFramePr>
          <p:nvPr>
            <p:extLst>
              <p:ext uri="{D42A27DB-BD31-4B8C-83A1-F6EECF244321}">
                <p14:modId xmlns:p14="http://schemas.microsoft.com/office/powerpoint/2010/main" val="3943081320"/>
              </p:ext>
            </p:extLst>
          </p:nvPr>
        </p:nvGraphicFramePr>
        <p:xfrm>
          <a:off x="5160073" y="2771479"/>
          <a:ext cx="6734810" cy="3645408"/>
        </p:xfrm>
        <a:graphic>
          <a:graphicData uri="http://schemas.openxmlformats.org/drawingml/2006/table">
            <a:tbl>
              <a:tblPr firstRow="1" firstCol="1" bandRow="1">
                <a:tableStyleId>{5C22544A-7EE6-4342-B048-85BDC9FD1C3A}</a:tableStyleId>
              </a:tblPr>
              <a:tblGrid>
                <a:gridCol w="2244725">
                  <a:extLst>
                    <a:ext uri="{9D8B030D-6E8A-4147-A177-3AD203B41FA5}">
                      <a16:colId xmlns:a16="http://schemas.microsoft.com/office/drawing/2014/main" val="20000"/>
                    </a:ext>
                  </a:extLst>
                </a:gridCol>
                <a:gridCol w="2244725">
                  <a:extLst>
                    <a:ext uri="{9D8B030D-6E8A-4147-A177-3AD203B41FA5}">
                      <a16:colId xmlns:a16="http://schemas.microsoft.com/office/drawing/2014/main" val="20001"/>
                    </a:ext>
                  </a:extLst>
                </a:gridCol>
                <a:gridCol w="2245360">
                  <a:extLst>
                    <a:ext uri="{9D8B030D-6E8A-4147-A177-3AD203B41FA5}">
                      <a16:colId xmlns:a16="http://schemas.microsoft.com/office/drawing/2014/main" val="20002"/>
                    </a:ext>
                  </a:extLst>
                </a:gridCol>
              </a:tblGrid>
              <a:tr h="850645">
                <a:tc>
                  <a:txBody>
                    <a:bodyPr/>
                    <a:lstStyle/>
                    <a:p>
                      <a:pPr algn="ctr">
                        <a:lnSpc>
                          <a:spcPct val="115000"/>
                        </a:lnSpc>
                        <a:spcAft>
                          <a:spcPts val="600"/>
                        </a:spcAft>
                      </a:pPr>
                      <a:r>
                        <a:rPr lang="fr-FR" sz="1600" dirty="0">
                          <a:effectLst/>
                        </a:rPr>
                        <a:t> </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600"/>
                        </a:spcAft>
                      </a:pPr>
                      <a:r>
                        <a:rPr lang="fr-FR" sz="1600">
                          <a:effectLst/>
                        </a:rPr>
                        <a:t>Moyenne du taux glycémique au début de l’essai 5 (g/l)</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600"/>
                        </a:spcAft>
                      </a:pPr>
                      <a:r>
                        <a:rPr lang="fr-FR" sz="1600">
                          <a:effectLst/>
                        </a:rPr>
                        <a:t>Moyenne du taux glycémique à la fin de l’essai (g/l)</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591657">
                <a:tc>
                  <a:txBody>
                    <a:bodyPr/>
                    <a:lstStyle/>
                    <a:p>
                      <a:pPr algn="ctr">
                        <a:lnSpc>
                          <a:spcPct val="115000"/>
                        </a:lnSpc>
                        <a:spcAft>
                          <a:spcPts val="600"/>
                        </a:spcAft>
                      </a:pPr>
                      <a:r>
                        <a:rPr lang="fr-FR" sz="1600">
                          <a:effectLst/>
                        </a:rPr>
                        <a:t>400 personnes utilisant des applications connectées en prévention</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600"/>
                        </a:spcAft>
                      </a:pPr>
                      <a:r>
                        <a:rPr lang="fr-FR" sz="1600" dirty="0">
                          <a:effectLst/>
                        </a:rPr>
                        <a:t>1,06</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fr-FR" sz="1600" dirty="0">
                          <a:effectLst/>
                        </a:rPr>
                        <a:t>1,03</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598366">
                <a:tc>
                  <a:txBody>
                    <a:bodyPr/>
                    <a:lstStyle/>
                    <a:p>
                      <a:pPr algn="ctr">
                        <a:lnSpc>
                          <a:spcPct val="115000"/>
                        </a:lnSpc>
                        <a:spcAft>
                          <a:spcPts val="600"/>
                        </a:spcAft>
                      </a:pPr>
                      <a:r>
                        <a:rPr lang="fr-FR" sz="1600">
                          <a:effectLst/>
                        </a:rPr>
                        <a:t>300 personnes n’utilisant pas d’applications connectées</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600"/>
                        </a:spcAft>
                      </a:pPr>
                      <a:r>
                        <a:rPr lang="fr-FR" sz="1600" dirty="0">
                          <a:effectLst/>
                        </a:rPr>
                        <a:t>1,08</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fr-FR" sz="1600" dirty="0">
                          <a:effectLst/>
                        </a:rPr>
                        <a:t>1,05</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bl>
          </a:graphicData>
        </a:graphic>
      </p:graphicFrame>
      <p:sp>
        <p:nvSpPr>
          <p:cNvPr id="6" name="Espace réservé du numéro de diapositive 5"/>
          <p:cNvSpPr>
            <a:spLocks noGrp="1"/>
          </p:cNvSpPr>
          <p:nvPr>
            <p:ph type="sldNum" sz="quarter" idx="12"/>
          </p:nvPr>
        </p:nvSpPr>
        <p:spPr/>
        <p:txBody>
          <a:bodyPr/>
          <a:lstStyle/>
          <a:p>
            <a:fld id="{110F8FB8-9C16-4B2D-A497-73BF88C6254C}" type="slidenum">
              <a:rPr lang="fr-FR" smtClean="0"/>
              <a:t>18</a:t>
            </a:fld>
            <a:endParaRPr lang="fr-FR"/>
          </a:p>
        </p:txBody>
      </p:sp>
    </p:spTree>
    <p:extLst>
      <p:ext uri="{BB962C8B-B14F-4D97-AF65-F5344CB8AC3E}">
        <p14:creationId xmlns:p14="http://schemas.microsoft.com/office/powerpoint/2010/main" val="19234724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Correction : </a:t>
            </a:r>
          </a:p>
        </p:txBody>
      </p:sp>
      <p:sp>
        <p:nvSpPr>
          <p:cNvPr id="3" name="Espace réservé du contenu 2"/>
          <p:cNvSpPr>
            <a:spLocks noGrp="1"/>
          </p:cNvSpPr>
          <p:nvPr>
            <p:ph idx="1"/>
          </p:nvPr>
        </p:nvSpPr>
        <p:spPr/>
        <p:txBody>
          <a:bodyPr/>
          <a:lstStyle/>
          <a:p>
            <a:pPr marL="0" indent="0">
              <a:buNone/>
            </a:pPr>
            <a:r>
              <a:rPr lang="fr-FR" b="1" u="sng" dirty="0"/>
              <a:t>QCM 8</a:t>
            </a:r>
            <a:r>
              <a:rPr lang="fr-FR" b="1" dirty="0"/>
              <a:t> : BC</a:t>
            </a:r>
            <a:endParaRPr lang="fr-FR" dirty="0"/>
          </a:p>
          <a:p>
            <a:r>
              <a:rPr lang="it-IT" dirty="0"/>
              <a:t>A) </a:t>
            </a:r>
            <a:r>
              <a:rPr lang="it-IT" u="sng" dirty="0"/>
              <a:t>Faux</a:t>
            </a:r>
            <a:r>
              <a:rPr lang="it-IT" dirty="0"/>
              <a:t> : Une quantitative et une qualitative</a:t>
            </a:r>
            <a:endParaRPr lang="fr-FR" dirty="0"/>
          </a:p>
          <a:p>
            <a:r>
              <a:rPr lang="it-IT" dirty="0"/>
              <a:t>B) </a:t>
            </a:r>
            <a:r>
              <a:rPr lang="it-IT" u="sng" dirty="0"/>
              <a:t>Vrai</a:t>
            </a:r>
            <a:r>
              <a:rPr lang="it-IT" dirty="0"/>
              <a:t> : Ddl = nb patients-2= 700-2=698</a:t>
            </a:r>
            <a:endParaRPr lang="fr-FR" dirty="0"/>
          </a:p>
          <a:p>
            <a:r>
              <a:rPr lang="it-IT" dirty="0"/>
              <a:t>C) </a:t>
            </a:r>
            <a:r>
              <a:rPr lang="it-IT" u="sng" dirty="0"/>
              <a:t>Vrai </a:t>
            </a:r>
            <a:endParaRPr lang="fr-FR" dirty="0"/>
          </a:p>
          <a:p>
            <a:r>
              <a:rPr lang="it-IT" dirty="0"/>
              <a:t>D) </a:t>
            </a:r>
            <a:r>
              <a:rPr lang="it-IT" u="sng" dirty="0"/>
              <a:t>Faux</a:t>
            </a:r>
            <a:r>
              <a:rPr lang="it-IT" dirty="0"/>
              <a:t> : Rien à voir. On a ici un test de comparaison de moyennes et pas de corrélation</a:t>
            </a:r>
            <a:endParaRPr lang="fr-FR" dirty="0"/>
          </a:p>
          <a:p>
            <a:r>
              <a:rPr lang="it-IT" dirty="0"/>
              <a:t>E) </a:t>
            </a:r>
            <a:r>
              <a:rPr lang="it-IT" u="sng" dirty="0"/>
              <a:t>Faux</a:t>
            </a:r>
            <a:endParaRPr lang="fr-FR" dirty="0"/>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19</a:t>
            </a:fld>
            <a:endParaRPr lang="fr-FR"/>
          </a:p>
        </p:txBody>
      </p:sp>
    </p:spTree>
    <p:extLst>
      <p:ext uri="{BB962C8B-B14F-4D97-AF65-F5344CB8AC3E}">
        <p14:creationId xmlns:p14="http://schemas.microsoft.com/office/powerpoint/2010/main" val="32117997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10393" y="452717"/>
            <a:ext cx="10234568" cy="2206593"/>
          </a:xfrm>
        </p:spPr>
        <p:txBody>
          <a:bodyPr>
            <a:normAutofit fontScale="90000"/>
          </a:bodyPr>
          <a:lstStyle/>
          <a:p>
            <a:r>
              <a:rPr lang="fr-FR" sz="2200" b="1" u="sng" dirty="0"/>
              <a:t>QCM 9</a:t>
            </a:r>
            <a:r>
              <a:rPr lang="fr-FR" sz="2200" b="1" dirty="0"/>
              <a:t> : On s’intéresse à un nouveau médicament anti cancéreux révolutionnaire. Un essai est donc réalisé par l’ANSM (agence nationale de sécurité du médicament). 150 souris atteintes d’un certain type de cancer ont été tirées au sort. On leur donne des doses de plus en plus élevées de médicaments afin d’essayer d’établir un lien entre la concentration sanguine médicamenteuse et le volume de la tumeur. Le paramètre calculé est de 0,89. Indiquez la ou les réponses exacte(s) :</a:t>
            </a:r>
            <a:br>
              <a:rPr lang="fr-FR" sz="2200" dirty="0"/>
            </a:br>
            <a:br>
              <a:rPr lang="fr-FR" sz="2200" dirty="0"/>
            </a:br>
            <a:endParaRPr lang="fr-FR" dirty="0"/>
          </a:p>
        </p:txBody>
      </p:sp>
      <p:sp>
        <p:nvSpPr>
          <p:cNvPr id="3" name="Espace réservé du contenu 2"/>
          <p:cNvSpPr>
            <a:spLocks noGrp="1"/>
          </p:cNvSpPr>
          <p:nvPr>
            <p:ph idx="1"/>
          </p:nvPr>
        </p:nvSpPr>
        <p:spPr>
          <a:xfrm>
            <a:off x="469783" y="3048405"/>
            <a:ext cx="11375472" cy="2840667"/>
          </a:xfrm>
        </p:spPr>
        <p:txBody>
          <a:bodyPr/>
          <a:lstStyle/>
          <a:p>
            <a:r>
              <a:rPr lang="fr-FR" dirty="0"/>
              <a:t>A) Pour qu’un échantillon soit représentatif d’une population, il doit avoir été tiré au sort</a:t>
            </a:r>
          </a:p>
          <a:p>
            <a:r>
              <a:rPr lang="fr-FR" dirty="0"/>
              <a:t>B) Les résultats de cette étude seront extrapolables à l’ensemble des patients atteints d’un cancer</a:t>
            </a:r>
          </a:p>
          <a:p>
            <a:r>
              <a:rPr lang="fr-FR" dirty="0"/>
              <a:t>C) La valeur absolue du paramètre calculé sera comprise entre 0 et 1 </a:t>
            </a:r>
          </a:p>
          <a:p>
            <a:r>
              <a:rPr lang="fr-FR" dirty="0"/>
              <a:t>D) Si l’on conclut à l’hypothèse alternative, le signe du paramètre calculé précisera le sens de variation des variables</a:t>
            </a:r>
          </a:p>
          <a:p>
            <a:r>
              <a:rPr lang="fr-FR" dirty="0"/>
              <a:t>E) Les propositions A, B, C et D sont fausses</a:t>
            </a:r>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20</a:t>
            </a:fld>
            <a:endParaRPr lang="fr-FR"/>
          </a:p>
        </p:txBody>
      </p:sp>
    </p:spTree>
    <p:extLst>
      <p:ext uri="{BB962C8B-B14F-4D97-AF65-F5344CB8AC3E}">
        <p14:creationId xmlns:p14="http://schemas.microsoft.com/office/powerpoint/2010/main" val="36707714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Correction : </a:t>
            </a:r>
          </a:p>
        </p:txBody>
      </p:sp>
      <p:sp>
        <p:nvSpPr>
          <p:cNvPr id="3" name="Espace réservé du contenu 2"/>
          <p:cNvSpPr>
            <a:spLocks noGrp="1"/>
          </p:cNvSpPr>
          <p:nvPr>
            <p:ph idx="1"/>
          </p:nvPr>
        </p:nvSpPr>
        <p:spPr/>
        <p:txBody>
          <a:bodyPr/>
          <a:lstStyle/>
          <a:p>
            <a:pPr marL="0" indent="0">
              <a:buNone/>
            </a:pPr>
            <a:r>
              <a:rPr lang="fr-FR" b="1" u="sng" dirty="0"/>
              <a:t>QCM 9</a:t>
            </a:r>
            <a:r>
              <a:rPr lang="fr-FR" b="1" dirty="0"/>
              <a:t> : ACD</a:t>
            </a:r>
            <a:endParaRPr lang="fr-FR" dirty="0"/>
          </a:p>
          <a:p>
            <a:r>
              <a:rPr lang="it-IT" dirty="0"/>
              <a:t>A) </a:t>
            </a:r>
            <a:r>
              <a:rPr lang="it-IT" u="sng" dirty="0"/>
              <a:t>Vrai</a:t>
            </a:r>
            <a:r>
              <a:rPr lang="it-IT" dirty="0"/>
              <a:t> </a:t>
            </a:r>
            <a:endParaRPr lang="fr-FR" dirty="0"/>
          </a:p>
          <a:p>
            <a:r>
              <a:rPr lang="it-IT" dirty="0"/>
              <a:t>B) </a:t>
            </a:r>
            <a:r>
              <a:rPr lang="it-IT" u="sng" dirty="0"/>
              <a:t>Faux </a:t>
            </a:r>
            <a:r>
              <a:rPr lang="it-IT" dirty="0"/>
              <a:t>: Alors j’espère que vous avez mis faux.. Ici on a un essai préclinique sur des souris</a:t>
            </a:r>
            <a:endParaRPr lang="fr-FR" dirty="0"/>
          </a:p>
          <a:p>
            <a:r>
              <a:rPr lang="it-IT" dirty="0"/>
              <a:t>C) </a:t>
            </a:r>
            <a:r>
              <a:rPr lang="it-IT" u="sng" dirty="0"/>
              <a:t>Vrai</a:t>
            </a:r>
            <a:endParaRPr lang="fr-FR" dirty="0"/>
          </a:p>
          <a:p>
            <a:r>
              <a:rPr lang="it-IT" dirty="0"/>
              <a:t>D) </a:t>
            </a:r>
            <a:r>
              <a:rPr lang="it-IT" u="sng" dirty="0"/>
              <a:t>Vrai</a:t>
            </a:r>
            <a:r>
              <a:rPr lang="it-IT" dirty="0"/>
              <a:t>  </a:t>
            </a:r>
            <a:endParaRPr lang="fr-FR" dirty="0"/>
          </a:p>
          <a:p>
            <a:r>
              <a:rPr lang="it-IT" dirty="0"/>
              <a:t>E) </a:t>
            </a:r>
            <a:r>
              <a:rPr lang="it-IT" u="sng" dirty="0"/>
              <a:t>Faux</a:t>
            </a:r>
            <a:endParaRPr lang="fr-FR" dirty="0"/>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21</a:t>
            </a:fld>
            <a:endParaRPr lang="fr-FR"/>
          </a:p>
        </p:txBody>
      </p:sp>
    </p:spTree>
    <p:extLst>
      <p:ext uri="{BB962C8B-B14F-4D97-AF65-F5344CB8AC3E}">
        <p14:creationId xmlns:p14="http://schemas.microsoft.com/office/powerpoint/2010/main" val="37718838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46111" y="452718"/>
            <a:ext cx="9781405" cy="2072368"/>
          </a:xfrm>
        </p:spPr>
        <p:txBody>
          <a:bodyPr>
            <a:normAutofit fontScale="90000"/>
          </a:bodyPr>
          <a:lstStyle/>
          <a:p>
            <a:r>
              <a:rPr lang="fr-FR" sz="2200" b="1" u="sng" dirty="0"/>
              <a:t>QCM 10</a:t>
            </a:r>
            <a:r>
              <a:rPr lang="fr-FR" sz="2200" b="1" dirty="0"/>
              <a:t> : Une campagne publicitaire tente de montrer une intrication entre le taux de glycémie et l’augmentation du poids. Pour cela elle va étudier deux groupes randomisé de 10 personnes chacun, les peser tous les matins et noter l’évolution de leur poids. Leur glycémie est mesurée avec un </a:t>
            </a:r>
            <a:r>
              <a:rPr lang="fr-FR" sz="2200" b="1" dirty="0" err="1"/>
              <a:t>dextro</a:t>
            </a:r>
            <a:r>
              <a:rPr lang="fr-FR" sz="2200" b="1" dirty="0"/>
              <a:t>. Le paramètre calculé est de 0,83. On prendra le risque </a:t>
            </a:r>
            <a:r>
              <a:rPr lang="fr-FR" sz="2700" b="1" dirty="0">
                <a:latin typeface="Symbol" pitchFamily="18" charset="2"/>
              </a:rPr>
              <a:t>a</a:t>
            </a:r>
            <a:r>
              <a:rPr lang="fr-FR" sz="2200" b="1" dirty="0"/>
              <a:t> à 1%. Indiquez la ou les réponses exacte(s) :</a:t>
            </a:r>
            <a:br>
              <a:rPr lang="fr-FR" sz="2400" dirty="0"/>
            </a:br>
            <a:br>
              <a:rPr lang="fr-FR" sz="2200" dirty="0"/>
            </a:br>
            <a:endParaRPr lang="fr-FR" dirty="0"/>
          </a:p>
        </p:txBody>
      </p:sp>
      <p:sp>
        <p:nvSpPr>
          <p:cNvPr id="3" name="Espace réservé du contenu 2"/>
          <p:cNvSpPr>
            <a:spLocks noGrp="1"/>
          </p:cNvSpPr>
          <p:nvPr>
            <p:ph idx="1"/>
          </p:nvPr>
        </p:nvSpPr>
        <p:spPr>
          <a:xfrm>
            <a:off x="575411" y="2759929"/>
            <a:ext cx="11060119" cy="2827140"/>
          </a:xfrm>
        </p:spPr>
        <p:txBody>
          <a:bodyPr>
            <a:normAutofit/>
          </a:bodyPr>
          <a:lstStyle/>
          <a:p>
            <a:r>
              <a:rPr lang="fr-FR" dirty="0"/>
              <a:t>A) Soit l’hypothèse H1 : Il y a une intrication entre le taux de glycémie et la variation de poids </a:t>
            </a:r>
          </a:p>
          <a:p>
            <a:r>
              <a:rPr lang="fr-FR" dirty="0"/>
              <a:t>B) La puissance du test correspond au risque de conclure à une différence qui n’existe pas</a:t>
            </a:r>
          </a:p>
          <a:p>
            <a:r>
              <a:rPr lang="fr-FR" dirty="0"/>
              <a:t>C) Ces deux groupes sont indépendants l’un de l’autre </a:t>
            </a:r>
          </a:p>
          <a:p>
            <a:r>
              <a:rPr lang="fr-FR" dirty="0"/>
              <a:t>D) D’après les résultats de l’étude plus on a du poids plus la glycémie est élevée	</a:t>
            </a:r>
          </a:p>
          <a:p>
            <a:r>
              <a:rPr lang="fr-FR" dirty="0"/>
              <a:t>E) Les propositions A, B, C et D sont fausses</a:t>
            </a:r>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22</a:t>
            </a:fld>
            <a:endParaRPr lang="fr-FR"/>
          </a:p>
        </p:txBody>
      </p:sp>
    </p:spTree>
    <p:extLst>
      <p:ext uri="{BB962C8B-B14F-4D97-AF65-F5344CB8AC3E}">
        <p14:creationId xmlns:p14="http://schemas.microsoft.com/office/powerpoint/2010/main" val="41706450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110F8FB8-9C16-4B2D-A497-73BF88C6254C}" type="slidenum">
              <a:rPr lang="fr-FR" smtClean="0"/>
              <a:t>23</a:t>
            </a:fld>
            <a:endParaRPr lang="fr-FR"/>
          </a:p>
        </p:txBody>
      </p:sp>
      <p:pic>
        <p:nvPicPr>
          <p:cNvPr id="4" name="Picture 3" descr="Image t8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7328" y="821683"/>
            <a:ext cx="7227887" cy="54006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ZoneTexte 4"/>
          <p:cNvSpPr txBox="1"/>
          <p:nvPr/>
        </p:nvSpPr>
        <p:spPr>
          <a:xfrm>
            <a:off x="4224898" y="352338"/>
            <a:ext cx="2172748" cy="369332"/>
          </a:xfrm>
          <a:prstGeom prst="rect">
            <a:avLst/>
          </a:prstGeom>
          <a:noFill/>
        </p:spPr>
        <p:txBody>
          <a:bodyPr wrap="square" rtlCol="0">
            <a:spAutoFit/>
          </a:bodyPr>
          <a:lstStyle/>
          <a:p>
            <a:r>
              <a:rPr lang="fr-FR" dirty="0"/>
              <a:t>R’ de Spearman</a:t>
            </a:r>
          </a:p>
        </p:txBody>
      </p:sp>
      <p:sp>
        <p:nvSpPr>
          <p:cNvPr id="2" name="Espace réservé du pied de page 1"/>
          <p:cNvSpPr>
            <a:spLocks noGrp="1"/>
          </p:cNvSpPr>
          <p:nvPr>
            <p:ph type="ftr" sz="quarter" idx="11"/>
          </p:nvPr>
        </p:nvSpPr>
        <p:spPr/>
        <p:txBody>
          <a:bodyPr/>
          <a:lstStyle/>
          <a:p>
            <a:r>
              <a:rPr lang="fr-FR"/>
              <a:t>Le tutorat est gratuit. Toute vente ou reproduction est interdite. </a:t>
            </a:r>
          </a:p>
        </p:txBody>
      </p:sp>
    </p:spTree>
    <p:extLst>
      <p:ext uri="{BB962C8B-B14F-4D97-AF65-F5344CB8AC3E}">
        <p14:creationId xmlns:p14="http://schemas.microsoft.com/office/powerpoint/2010/main" val="27879322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Correction : </a:t>
            </a:r>
          </a:p>
        </p:txBody>
      </p:sp>
      <p:sp>
        <p:nvSpPr>
          <p:cNvPr id="3" name="Espace réservé du contenu 2"/>
          <p:cNvSpPr>
            <a:spLocks noGrp="1"/>
          </p:cNvSpPr>
          <p:nvPr>
            <p:ph idx="1"/>
          </p:nvPr>
        </p:nvSpPr>
        <p:spPr>
          <a:xfrm>
            <a:off x="1103312" y="2052918"/>
            <a:ext cx="10708387" cy="4195481"/>
          </a:xfrm>
        </p:spPr>
        <p:txBody>
          <a:bodyPr/>
          <a:lstStyle/>
          <a:p>
            <a:pPr marL="0" indent="0">
              <a:buNone/>
            </a:pPr>
            <a:r>
              <a:rPr lang="fr-FR" b="1" u="sng" dirty="0"/>
              <a:t>QCM 10</a:t>
            </a:r>
            <a:r>
              <a:rPr lang="fr-FR" b="1" dirty="0"/>
              <a:t> : ACD</a:t>
            </a:r>
            <a:endParaRPr lang="fr-FR" dirty="0"/>
          </a:p>
          <a:p>
            <a:r>
              <a:rPr lang="it-IT" dirty="0"/>
              <a:t>A) </a:t>
            </a:r>
            <a:r>
              <a:rPr lang="it-IT" u="sng" dirty="0"/>
              <a:t>Vrai </a:t>
            </a:r>
            <a:endParaRPr lang="fr-FR" dirty="0"/>
          </a:p>
          <a:p>
            <a:r>
              <a:rPr lang="it-IT" dirty="0"/>
              <a:t>B) </a:t>
            </a:r>
            <a:r>
              <a:rPr lang="it-IT" u="sng" dirty="0"/>
              <a:t>Faux</a:t>
            </a:r>
            <a:r>
              <a:rPr lang="it-IT" dirty="0"/>
              <a:t> : Probabilité de rejeter H0 alors que H1 est vraie</a:t>
            </a:r>
            <a:endParaRPr lang="fr-FR" dirty="0"/>
          </a:p>
          <a:p>
            <a:r>
              <a:rPr lang="it-IT" dirty="0"/>
              <a:t>C) </a:t>
            </a:r>
            <a:r>
              <a:rPr lang="it-IT" u="sng" dirty="0"/>
              <a:t>Vrai</a:t>
            </a:r>
            <a:r>
              <a:rPr lang="it-IT" dirty="0"/>
              <a:t> : Deux groupes bien distincts</a:t>
            </a:r>
            <a:endParaRPr lang="fr-FR" dirty="0"/>
          </a:p>
          <a:p>
            <a:r>
              <a:rPr lang="it-IT" dirty="0"/>
              <a:t>D) </a:t>
            </a:r>
            <a:r>
              <a:rPr lang="it-IT" u="sng" dirty="0"/>
              <a:t>Vrai</a:t>
            </a:r>
            <a:r>
              <a:rPr lang="it-IT" dirty="0"/>
              <a:t> :</a:t>
            </a:r>
            <a:r>
              <a:rPr lang="fr-FR" dirty="0"/>
              <a:t> </a:t>
            </a:r>
            <a:r>
              <a:rPr lang="it-IT" dirty="0"/>
              <a:t>Au risque fixé à 1% on a R’théorique = 0,79  r’ calculé =0,83</a:t>
            </a:r>
            <a:r>
              <a:rPr lang="fr-FR" dirty="0"/>
              <a:t>. </a:t>
            </a:r>
          </a:p>
          <a:p>
            <a:pPr marL="0" indent="0">
              <a:buNone/>
            </a:pPr>
            <a:r>
              <a:rPr lang="fr-FR" dirty="0"/>
              <a:t>	</a:t>
            </a:r>
            <a:r>
              <a:rPr lang="it-IT" dirty="0"/>
              <a:t>On peut donc conclure au risque </a:t>
            </a:r>
            <a:r>
              <a:rPr lang="fr-FR" b="1" dirty="0">
                <a:latin typeface="Symbol" pitchFamily="18" charset="2"/>
              </a:rPr>
              <a:t>a</a:t>
            </a:r>
            <a:r>
              <a:rPr lang="fr-FR" sz="1800" b="1" dirty="0"/>
              <a:t> </a:t>
            </a:r>
            <a:r>
              <a:rPr lang="it-IT" dirty="0"/>
              <a:t>&lt; 1% à l’hypothèse H1. </a:t>
            </a:r>
            <a:endParaRPr lang="fr-FR" dirty="0"/>
          </a:p>
          <a:p>
            <a:r>
              <a:rPr lang="it-IT" dirty="0"/>
              <a:t>E) </a:t>
            </a:r>
            <a:r>
              <a:rPr lang="it-IT" u="sng" dirty="0"/>
              <a:t>Faux</a:t>
            </a:r>
            <a:endParaRPr lang="fr-FR" dirty="0"/>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24</a:t>
            </a:fld>
            <a:endParaRPr lang="fr-FR"/>
          </a:p>
        </p:txBody>
      </p:sp>
    </p:spTree>
    <p:extLst>
      <p:ext uri="{BB962C8B-B14F-4D97-AF65-F5344CB8AC3E}">
        <p14:creationId xmlns:p14="http://schemas.microsoft.com/office/powerpoint/2010/main" val="28736671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85226" y="452717"/>
            <a:ext cx="10150679" cy="2533763"/>
          </a:xfrm>
        </p:spPr>
        <p:txBody>
          <a:bodyPr>
            <a:normAutofit fontScale="90000"/>
          </a:bodyPr>
          <a:lstStyle/>
          <a:p>
            <a:r>
              <a:rPr lang="fr-FR" sz="2200" b="1" u="sng" dirty="0"/>
              <a:t>QCM 11 :</a:t>
            </a:r>
            <a:r>
              <a:rPr lang="fr-FR" sz="2200" b="1" dirty="0"/>
              <a:t> Un laboratoire pharmaceutique souhaite comparer l’efficacité d’un nouveau traitement A par rapport à l’efficacité d’un ancien traitement B. Pour cette étude, 200 personnes sont tirées au sort et réparties dans deux groupes de 110 personnes et de 90 personnes. Cette étude est multicentrique et est réalisée en double insu. La santé des patients, à la fin du traitement, sera présentée sous la forme : Guérison ; Amélioration significative ; état stable ; état aggravé. Indiquez la ou les réponses exacte(s) :</a:t>
            </a:r>
            <a:br>
              <a:rPr lang="fr-FR" sz="2200" dirty="0"/>
            </a:br>
            <a:br>
              <a:rPr lang="fr-FR" dirty="0"/>
            </a:br>
            <a:endParaRPr lang="fr-FR" dirty="0"/>
          </a:p>
        </p:txBody>
      </p:sp>
      <p:sp>
        <p:nvSpPr>
          <p:cNvPr id="3" name="Espace réservé du contenu 2"/>
          <p:cNvSpPr>
            <a:spLocks noGrp="1"/>
          </p:cNvSpPr>
          <p:nvPr>
            <p:ph idx="1"/>
          </p:nvPr>
        </p:nvSpPr>
        <p:spPr>
          <a:xfrm>
            <a:off x="251670" y="3289955"/>
            <a:ext cx="11417416" cy="2958444"/>
          </a:xfrm>
        </p:spPr>
        <p:txBody>
          <a:bodyPr>
            <a:normAutofit lnSpcReduction="10000"/>
          </a:bodyPr>
          <a:lstStyle/>
          <a:p>
            <a:r>
              <a:rPr lang="fr-FR" dirty="0"/>
              <a:t>A) Soit l’hypothèse H0 : Les résultats obtenus par les deux traitements sont équivalents</a:t>
            </a:r>
          </a:p>
          <a:p>
            <a:r>
              <a:rPr lang="fr-FR" dirty="0"/>
              <a:t>B) A l’issue de ce test le paramètre calculé pourrait être comparé à une valeur théorique dans la table du </a:t>
            </a:r>
            <a:r>
              <a:rPr lang="fr-FR" altLang="fr-FR" b="1" dirty="0">
                <a:latin typeface="Symbol" pitchFamily="18" charset="2"/>
              </a:rPr>
              <a:t>c </a:t>
            </a:r>
            <a:r>
              <a:rPr lang="fr-FR" dirty="0"/>
              <a:t>2 à 3 degrés de liberté </a:t>
            </a:r>
          </a:p>
          <a:p>
            <a:r>
              <a:rPr lang="fr-FR" dirty="0"/>
              <a:t>C) A l’issue de ce test le paramètre calculé pourrait être comparé à une valeur théorique dans la table de l’écart réduit</a:t>
            </a:r>
          </a:p>
          <a:p>
            <a:r>
              <a:rPr lang="fr-FR" dirty="0"/>
              <a:t>D) A l’issue de ce test le paramètre calculé pourrait être comparé à une valeur théorique dans la table de U de Mann et Whitney</a:t>
            </a:r>
          </a:p>
          <a:p>
            <a:r>
              <a:rPr lang="fr-FR" dirty="0"/>
              <a:t>E) Les propositions A, B, C et D sont fausses</a:t>
            </a:r>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25</a:t>
            </a:fld>
            <a:endParaRPr lang="fr-FR"/>
          </a:p>
        </p:txBody>
      </p:sp>
    </p:spTree>
    <p:extLst>
      <p:ext uri="{BB962C8B-B14F-4D97-AF65-F5344CB8AC3E}">
        <p14:creationId xmlns:p14="http://schemas.microsoft.com/office/powerpoint/2010/main" val="35529462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Correction : </a:t>
            </a:r>
          </a:p>
        </p:txBody>
      </p:sp>
      <p:sp>
        <p:nvSpPr>
          <p:cNvPr id="3" name="Espace réservé du contenu 2"/>
          <p:cNvSpPr>
            <a:spLocks noGrp="1"/>
          </p:cNvSpPr>
          <p:nvPr>
            <p:ph idx="1"/>
          </p:nvPr>
        </p:nvSpPr>
        <p:spPr>
          <a:xfrm>
            <a:off x="394284" y="2052918"/>
            <a:ext cx="11291580" cy="2863031"/>
          </a:xfrm>
        </p:spPr>
        <p:txBody>
          <a:bodyPr/>
          <a:lstStyle/>
          <a:p>
            <a:pPr marL="0" indent="0">
              <a:buNone/>
            </a:pPr>
            <a:r>
              <a:rPr lang="fr-FR" b="1" u="sng" dirty="0"/>
              <a:t>QCM 11</a:t>
            </a:r>
            <a:r>
              <a:rPr lang="fr-FR" b="1" dirty="0"/>
              <a:t> :ABC</a:t>
            </a:r>
            <a:endParaRPr lang="fr-FR" dirty="0"/>
          </a:p>
          <a:p>
            <a:r>
              <a:rPr lang="it-IT" dirty="0"/>
              <a:t>A) </a:t>
            </a:r>
            <a:r>
              <a:rPr lang="it-IT" u="sng" dirty="0"/>
              <a:t>Vrai</a:t>
            </a:r>
            <a:endParaRPr lang="fr-FR" dirty="0"/>
          </a:p>
          <a:p>
            <a:r>
              <a:rPr lang="it-IT" dirty="0"/>
              <a:t>B) </a:t>
            </a:r>
            <a:r>
              <a:rPr lang="it-IT" u="sng" dirty="0"/>
              <a:t>Vrai </a:t>
            </a:r>
            <a:endParaRPr lang="fr-FR" dirty="0"/>
          </a:p>
          <a:p>
            <a:r>
              <a:rPr lang="it-IT" dirty="0"/>
              <a:t>C) </a:t>
            </a:r>
            <a:r>
              <a:rPr lang="it-IT" u="sng" dirty="0"/>
              <a:t>Vrai</a:t>
            </a:r>
            <a:r>
              <a:rPr lang="it-IT" dirty="0"/>
              <a:t> </a:t>
            </a:r>
            <a:endParaRPr lang="fr-FR" dirty="0"/>
          </a:p>
          <a:p>
            <a:r>
              <a:rPr lang="it-IT" dirty="0"/>
              <a:t>D) </a:t>
            </a:r>
            <a:r>
              <a:rPr lang="it-IT" u="sng" dirty="0"/>
              <a:t>Faux</a:t>
            </a:r>
            <a:r>
              <a:rPr lang="it-IT" dirty="0"/>
              <a:t> : soit le test de comparaison de pourcentage soit le test du X2 peut être utilisé </a:t>
            </a:r>
            <a:endParaRPr lang="fr-FR" dirty="0"/>
          </a:p>
          <a:p>
            <a:r>
              <a:rPr lang="it-IT" dirty="0"/>
              <a:t>E) </a:t>
            </a:r>
            <a:r>
              <a:rPr lang="it-IT" u="sng" dirty="0"/>
              <a:t>Faux</a:t>
            </a:r>
            <a:endParaRPr lang="fr-FR" dirty="0"/>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26</a:t>
            </a:fld>
            <a:endParaRPr lang="fr-FR"/>
          </a:p>
        </p:txBody>
      </p:sp>
    </p:spTree>
    <p:extLst>
      <p:ext uri="{BB962C8B-B14F-4D97-AF65-F5344CB8AC3E}">
        <p14:creationId xmlns:p14="http://schemas.microsoft.com/office/powerpoint/2010/main" val="5605581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10393" y="452717"/>
            <a:ext cx="9974510" cy="1963311"/>
          </a:xfrm>
        </p:spPr>
        <p:txBody>
          <a:bodyPr>
            <a:normAutofit fontScale="90000"/>
          </a:bodyPr>
          <a:lstStyle/>
          <a:p>
            <a:r>
              <a:rPr lang="fr-FR" sz="2000" b="1" u="sng" dirty="0"/>
              <a:t>QCM 12</a:t>
            </a:r>
            <a:r>
              <a:rPr lang="fr-FR" sz="2000" b="1" dirty="0"/>
              <a:t> : Justine s’interroge sur la qualité des massages d’Alexiane par rapport aux siens. Pour cela elle décide de réaliser un essai sur les 57 étudiants k1 de l’IFMK de Nice. Afin d’enlever la variabilité interindividuelle, la promotion recevra d’abord un massage de Justine puis un massage d’Alexiane deux semaines plus tard. Après chaque massage chaque étudiant devra répondre à un questionnaire de satisfaction à quatre modalités. Les résultats se trouvent dans le tableau si dessous. Le paramètre calculé est de 10,2. Indiquez la ou les réponses exacte(s) :</a:t>
            </a:r>
            <a:br>
              <a:rPr lang="fr-FR" sz="2000" dirty="0"/>
            </a:br>
            <a:endParaRPr lang="fr-FR" sz="2000" dirty="0"/>
          </a:p>
        </p:txBody>
      </p:sp>
      <p:sp>
        <p:nvSpPr>
          <p:cNvPr id="3" name="Espace réservé du contenu 2"/>
          <p:cNvSpPr>
            <a:spLocks noGrp="1"/>
          </p:cNvSpPr>
          <p:nvPr>
            <p:ph idx="1"/>
          </p:nvPr>
        </p:nvSpPr>
        <p:spPr>
          <a:xfrm>
            <a:off x="310393" y="2488677"/>
            <a:ext cx="5458811" cy="3693735"/>
          </a:xfrm>
        </p:spPr>
        <p:txBody>
          <a:bodyPr>
            <a:normAutofit/>
          </a:bodyPr>
          <a:lstStyle/>
          <a:p>
            <a:r>
              <a:rPr lang="fr-FR" sz="1800" dirty="0"/>
              <a:t>A) Au risque à priori de 5% on peut conclure à l’hypothèse alternative</a:t>
            </a:r>
          </a:p>
          <a:p>
            <a:r>
              <a:rPr lang="fr-FR" sz="1800" dirty="0"/>
              <a:t>B) Au risque à priori de 1%  on peut conclure à l’hypothèse alternative </a:t>
            </a:r>
          </a:p>
          <a:p>
            <a:r>
              <a:rPr lang="fr-FR" sz="1800" dirty="0"/>
              <a:t>C) Les résultats de cet échantillon sont extrapolables à la population : Etudiants de l’IFMK de Nice</a:t>
            </a:r>
          </a:p>
          <a:p>
            <a:r>
              <a:rPr lang="fr-FR" sz="1800" dirty="0"/>
              <a:t>D) Les résultats de cet échantillon sont extrapolables à la population : Etudiant en première année de kinésithérapie </a:t>
            </a:r>
          </a:p>
          <a:p>
            <a:r>
              <a:rPr lang="fr-FR" sz="1800" dirty="0"/>
              <a:t>E) Les propositions A, B, C et D sont fausses</a:t>
            </a:r>
          </a:p>
          <a:p>
            <a:endParaRPr lang="fr-FR" dirty="0"/>
          </a:p>
        </p:txBody>
      </p:sp>
      <p:graphicFrame>
        <p:nvGraphicFramePr>
          <p:cNvPr id="4" name="Tableau 3"/>
          <p:cNvGraphicFramePr>
            <a:graphicFrameLocks noGrp="1"/>
          </p:cNvGraphicFramePr>
          <p:nvPr>
            <p:extLst>
              <p:ext uri="{D42A27DB-BD31-4B8C-83A1-F6EECF244321}">
                <p14:modId xmlns:p14="http://schemas.microsoft.com/office/powerpoint/2010/main" val="3209140945"/>
              </p:ext>
            </p:extLst>
          </p:nvPr>
        </p:nvGraphicFramePr>
        <p:xfrm>
          <a:off x="5665510" y="2488677"/>
          <a:ext cx="6344240" cy="3636302"/>
        </p:xfrm>
        <a:graphic>
          <a:graphicData uri="http://schemas.openxmlformats.org/drawingml/2006/table">
            <a:tbl>
              <a:tblPr firstRow="1" firstCol="1" bandRow="1">
                <a:tableStyleId>{5C22544A-7EE6-4342-B048-85BDC9FD1C3A}</a:tableStyleId>
              </a:tblPr>
              <a:tblGrid>
                <a:gridCol w="939478">
                  <a:extLst>
                    <a:ext uri="{9D8B030D-6E8A-4147-A177-3AD203B41FA5}">
                      <a16:colId xmlns:a16="http://schemas.microsoft.com/office/drawing/2014/main" val="20000"/>
                    </a:ext>
                  </a:extLst>
                </a:gridCol>
                <a:gridCol w="950531">
                  <a:extLst>
                    <a:ext uri="{9D8B030D-6E8A-4147-A177-3AD203B41FA5}">
                      <a16:colId xmlns:a16="http://schemas.microsoft.com/office/drawing/2014/main" val="20001"/>
                    </a:ext>
                  </a:extLst>
                </a:gridCol>
                <a:gridCol w="1668955">
                  <a:extLst>
                    <a:ext uri="{9D8B030D-6E8A-4147-A177-3AD203B41FA5}">
                      <a16:colId xmlns:a16="http://schemas.microsoft.com/office/drawing/2014/main" val="20002"/>
                    </a:ext>
                  </a:extLst>
                </a:gridCol>
                <a:gridCol w="983688">
                  <a:extLst>
                    <a:ext uri="{9D8B030D-6E8A-4147-A177-3AD203B41FA5}">
                      <a16:colId xmlns:a16="http://schemas.microsoft.com/office/drawing/2014/main" val="20003"/>
                    </a:ext>
                  </a:extLst>
                </a:gridCol>
                <a:gridCol w="983690">
                  <a:extLst>
                    <a:ext uri="{9D8B030D-6E8A-4147-A177-3AD203B41FA5}">
                      <a16:colId xmlns:a16="http://schemas.microsoft.com/office/drawing/2014/main" val="20004"/>
                    </a:ext>
                  </a:extLst>
                </a:gridCol>
                <a:gridCol w="817898">
                  <a:extLst>
                    <a:ext uri="{9D8B030D-6E8A-4147-A177-3AD203B41FA5}">
                      <a16:colId xmlns:a16="http://schemas.microsoft.com/office/drawing/2014/main" val="20005"/>
                    </a:ext>
                  </a:extLst>
                </a:gridCol>
              </a:tblGrid>
              <a:tr h="909076">
                <a:tc>
                  <a:txBody>
                    <a:bodyPr/>
                    <a:lstStyle/>
                    <a:p>
                      <a:pPr algn="ctr">
                        <a:lnSpc>
                          <a:spcPct val="115000"/>
                        </a:lnSpc>
                        <a:spcAft>
                          <a:spcPts val="600"/>
                        </a:spcAft>
                      </a:pPr>
                      <a:r>
                        <a:rPr lang="fr-FR" sz="2400" dirty="0">
                          <a:effectLst/>
                        </a:rPr>
                        <a:t> </a:t>
                      </a: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600"/>
                        </a:spcAft>
                      </a:pPr>
                      <a:r>
                        <a:rPr lang="fr-FR" sz="1400" dirty="0">
                          <a:effectLst/>
                        </a:rPr>
                        <a:t>Insatisfait</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600"/>
                        </a:spcAft>
                      </a:pPr>
                      <a:r>
                        <a:rPr lang="fr-FR" sz="1600" dirty="0">
                          <a:effectLst/>
                        </a:rPr>
                        <a:t>Moyennement satisfait</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600"/>
                        </a:spcAft>
                      </a:pPr>
                      <a:r>
                        <a:rPr lang="fr-FR" sz="1600" dirty="0">
                          <a:effectLst/>
                        </a:rPr>
                        <a:t>Satisfait </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600"/>
                        </a:spcAft>
                      </a:pPr>
                      <a:r>
                        <a:rPr lang="fr-FR" sz="1600" dirty="0">
                          <a:effectLst/>
                        </a:rPr>
                        <a:t>Très satisfait</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600"/>
                        </a:spcAft>
                      </a:pPr>
                      <a:r>
                        <a:rPr lang="fr-FR" sz="1600" dirty="0">
                          <a:effectLst/>
                        </a:rPr>
                        <a:t>Total </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1363613">
                <a:tc>
                  <a:txBody>
                    <a:bodyPr/>
                    <a:lstStyle/>
                    <a:p>
                      <a:pPr algn="ctr">
                        <a:lnSpc>
                          <a:spcPct val="115000"/>
                        </a:lnSpc>
                        <a:spcAft>
                          <a:spcPts val="600"/>
                        </a:spcAft>
                      </a:pPr>
                      <a:r>
                        <a:rPr lang="fr-FR" sz="1200" dirty="0">
                          <a:effectLst/>
                        </a:rPr>
                        <a:t>Massage de Justine</a:t>
                      </a:r>
                      <a:endParaRPr lang="fr-F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fr-FR" sz="1600" dirty="0">
                          <a:effectLst/>
                        </a:rPr>
                        <a:t>3</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fr-FR" sz="1600" dirty="0">
                          <a:effectLst/>
                        </a:rPr>
                        <a:t>14</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fr-FR" sz="1600" dirty="0">
                          <a:effectLst/>
                        </a:rPr>
                        <a:t>22</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fr-FR" sz="1600">
                          <a:effectLst/>
                        </a:rPr>
                        <a:t>18</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fr-FR" sz="1600" dirty="0">
                          <a:effectLst/>
                        </a:rPr>
                        <a:t>57</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1363613">
                <a:tc>
                  <a:txBody>
                    <a:bodyPr/>
                    <a:lstStyle/>
                    <a:p>
                      <a:pPr algn="ctr">
                        <a:lnSpc>
                          <a:spcPct val="115000"/>
                        </a:lnSpc>
                        <a:spcAft>
                          <a:spcPts val="600"/>
                        </a:spcAft>
                      </a:pPr>
                      <a:r>
                        <a:rPr lang="fr-FR" sz="1200" dirty="0">
                          <a:effectLst/>
                        </a:rPr>
                        <a:t>Massage d’Alexiane</a:t>
                      </a:r>
                      <a:endParaRPr lang="fr-F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fr-FR" sz="1600" dirty="0">
                          <a:effectLst/>
                        </a:rPr>
                        <a:t>7</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fr-FR" sz="1600" dirty="0">
                          <a:effectLst/>
                        </a:rPr>
                        <a:t>16</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fr-FR" sz="1600" dirty="0">
                          <a:effectLst/>
                        </a:rPr>
                        <a:t>10</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fr-FR" sz="1600" dirty="0">
                          <a:effectLst/>
                        </a:rPr>
                        <a:t>24</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fr-FR" sz="1600" dirty="0">
                          <a:effectLst/>
                        </a:rPr>
                        <a:t>57</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bl>
          </a:graphicData>
        </a:graphic>
      </p:graphicFrame>
      <p:sp>
        <p:nvSpPr>
          <p:cNvPr id="6" name="Espace réservé du numéro de diapositive 5"/>
          <p:cNvSpPr>
            <a:spLocks noGrp="1"/>
          </p:cNvSpPr>
          <p:nvPr>
            <p:ph type="sldNum" sz="quarter" idx="12"/>
          </p:nvPr>
        </p:nvSpPr>
        <p:spPr/>
        <p:txBody>
          <a:bodyPr/>
          <a:lstStyle/>
          <a:p>
            <a:fld id="{110F8FB8-9C16-4B2D-A497-73BF88C6254C}" type="slidenum">
              <a:rPr lang="fr-FR" smtClean="0"/>
              <a:t>27</a:t>
            </a:fld>
            <a:endParaRPr lang="fr-FR"/>
          </a:p>
        </p:txBody>
      </p:sp>
    </p:spTree>
    <p:extLst>
      <p:ext uri="{BB962C8B-B14F-4D97-AF65-F5344CB8AC3E}">
        <p14:creationId xmlns:p14="http://schemas.microsoft.com/office/powerpoint/2010/main" val="14784780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110F8FB8-9C16-4B2D-A497-73BF88C6254C}" type="slidenum">
              <a:rPr lang="fr-FR" smtClean="0"/>
              <a:t>28</a:t>
            </a:fld>
            <a:endParaRPr lang="fr-FR"/>
          </a:p>
        </p:txBody>
      </p:sp>
      <p:graphicFrame>
        <p:nvGraphicFramePr>
          <p:cNvPr id="4" name="Group 249"/>
          <p:cNvGraphicFramePr>
            <a:graphicFrameLocks noGrp="1"/>
          </p:cNvGraphicFramePr>
          <p:nvPr>
            <p:extLst/>
          </p:nvPr>
        </p:nvGraphicFramePr>
        <p:xfrm>
          <a:off x="2135187" y="861200"/>
          <a:ext cx="7921625" cy="5379432"/>
        </p:xfrm>
        <a:graphic>
          <a:graphicData uri="http://schemas.openxmlformats.org/drawingml/2006/table">
            <a:tbl>
              <a:tblPr/>
              <a:tblGrid>
                <a:gridCol w="461962">
                  <a:extLst>
                    <a:ext uri="{9D8B030D-6E8A-4147-A177-3AD203B41FA5}">
                      <a16:colId xmlns:a16="http://schemas.microsoft.com/office/drawing/2014/main" val="20000"/>
                    </a:ext>
                  </a:extLst>
                </a:gridCol>
                <a:gridCol w="833438">
                  <a:extLst>
                    <a:ext uri="{9D8B030D-6E8A-4147-A177-3AD203B41FA5}">
                      <a16:colId xmlns:a16="http://schemas.microsoft.com/office/drawing/2014/main" val="20001"/>
                    </a:ext>
                  </a:extLst>
                </a:gridCol>
                <a:gridCol w="833437">
                  <a:extLst>
                    <a:ext uri="{9D8B030D-6E8A-4147-A177-3AD203B41FA5}">
                      <a16:colId xmlns:a16="http://schemas.microsoft.com/office/drawing/2014/main" val="20002"/>
                    </a:ext>
                  </a:extLst>
                </a:gridCol>
                <a:gridCol w="741363">
                  <a:extLst>
                    <a:ext uri="{9D8B030D-6E8A-4147-A177-3AD203B41FA5}">
                      <a16:colId xmlns:a16="http://schemas.microsoft.com/office/drawing/2014/main" val="20003"/>
                    </a:ext>
                  </a:extLst>
                </a:gridCol>
                <a:gridCol w="741362">
                  <a:extLst>
                    <a:ext uri="{9D8B030D-6E8A-4147-A177-3AD203B41FA5}">
                      <a16:colId xmlns:a16="http://schemas.microsoft.com/office/drawing/2014/main" val="20004"/>
                    </a:ext>
                  </a:extLst>
                </a:gridCol>
                <a:gridCol w="763588">
                  <a:extLst>
                    <a:ext uri="{9D8B030D-6E8A-4147-A177-3AD203B41FA5}">
                      <a16:colId xmlns:a16="http://schemas.microsoft.com/office/drawing/2014/main" val="20005"/>
                    </a:ext>
                  </a:extLst>
                </a:gridCol>
                <a:gridCol w="811212">
                  <a:extLst>
                    <a:ext uri="{9D8B030D-6E8A-4147-A177-3AD203B41FA5}">
                      <a16:colId xmlns:a16="http://schemas.microsoft.com/office/drawing/2014/main" val="20006"/>
                    </a:ext>
                  </a:extLst>
                </a:gridCol>
                <a:gridCol w="928688">
                  <a:extLst>
                    <a:ext uri="{9D8B030D-6E8A-4147-A177-3AD203B41FA5}">
                      <a16:colId xmlns:a16="http://schemas.microsoft.com/office/drawing/2014/main" val="20007"/>
                    </a:ext>
                  </a:extLst>
                </a:gridCol>
                <a:gridCol w="1019175">
                  <a:extLst>
                    <a:ext uri="{9D8B030D-6E8A-4147-A177-3AD203B41FA5}">
                      <a16:colId xmlns:a16="http://schemas.microsoft.com/office/drawing/2014/main" val="20008"/>
                    </a:ext>
                  </a:extLst>
                </a:gridCol>
                <a:gridCol w="787400">
                  <a:extLst>
                    <a:ext uri="{9D8B030D-6E8A-4147-A177-3AD203B41FA5}">
                      <a16:colId xmlns:a16="http://schemas.microsoft.com/office/drawing/2014/main" val="20009"/>
                    </a:ext>
                  </a:extLst>
                </a:gridCol>
              </a:tblGrid>
              <a:tr h="472423">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2500" b="0" i="0" u="none" strike="noStrike" cap="none" normalizeH="0" baseline="0">
                        <a:ln>
                          <a:noFill/>
                        </a:ln>
                        <a:solidFill>
                          <a:schemeClr val="tx1"/>
                        </a:solidFill>
                        <a:effectLst/>
                        <a:latin typeface="Verdana" pitchFamily="34" charset="0"/>
                      </a:endParaRPr>
                    </a:p>
                  </a:txBody>
                  <a:tcPr marT="45713" marB="45713" horzOverflow="overflow">
                    <a:lnL cap="flat">
                      <a:noFill/>
                    </a:lnL>
                    <a:lnR w="12700" cap="flat" cmpd="sng" algn="ctr">
                      <a:solidFill>
                        <a:srgbClr val="000000"/>
                      </a:solidFill>
                      <a:prstDash val="solid"/>
                      <a:round/>
                      <a:headEnd type="none" w="med" len="med"/>
                      <a:tailEnd type="none" w="med" len="med"/>
                    </a:lnR>
                    <a:lnT cap="flat">
                      <a:noFill/>
                    </a:lnT>
                    <a:lnB>
                      <a:noFill/>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900" b="1" i="0" u="none" strike="noStrike" cap="none" normalizeH="0" baseline="0">
                          <a:ln>
                            <a:noFill/>
                          </a:ln>
                          <a:solidFill>
                            <a:schemeClr val="tx1"/>
                          </a:solidFill>
                          <a:effectLst/>
                          <a:latin typeface="Verdana" pitchFamily="34" charset="0"/>
                          <a:cs typeface="Arial" pitchFamily="34" charset="0"/>
                        </a:rPr>
                        <a:t>0,9</a:t>
                      </a:r>
                      <a:endParaRPr kumimoji="0" lang="fr-FR" sz="1700" b="0" i="0" u="none" strike="noStrike" cap="none" normalizeH="0" baseline="0">
                        <a:ln>
                          <a:noFill/>
                        </a:ln>
                        <a:solidFill>
                          <a:schemeClr val="tx1"/>
                        </a:solidFill>
                        <a:effectLst/>
                        <a:latin typeface="Verdana" pitchFamily="34" charset="0"/>
                      </a:endParaRPr>
                    </a:p>
                  </a:txBody>
                  <a:tcPr marL="90000" marR="90000" marT="35995" marB="3599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900" b="1" i="0" u="none" strike="noStrike" cap="none" normalizeH="0" baseline="0">
                          <a:ln>
                            <a:noFill/>
                          </a:ln>
                          <a:solidFill>
                            <a:schemeClr val="tx1"/>
                          </a:solidFill>
                          <a:effectLst/>
                          <a:latin typeface="Verdana" pitchFamily="34" charset="0"/>
                          <a:cs typeface="Arial" pitchFamily="34" charset="0"/>
                        </a:rPr>
                        <a:t>0,5</a:t>
                      </a:r>
                      <a:endParaRPr kumimoji="0" lang="fr-FR" sz="1700" b="0" i="0" u="none" strike="noStrike" cap="none" normalizeH="0" baseline="0">
                        <a:ln>
                          <a:noFill/>
                        </a:ln>
                        <a:solidFill>
                          <a:schemeClr val="tx1"/>
                        </a:solidFill>
                        <a:effectLst/>
                        <a:latin typeface="Verdana" pitchFamily="34" charset="0"/>
                      </a:endParaRPr>
                    </a:p>
                  </a:txBody>
                  <a:tcPr marL="90000" marR="90000" marT="35995" marB="3599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900" b="1" i="0" u="none" strike="noStrike" cap="none" normalizeH="0" baseline="0">
                          <a:ln>
                            <a:noFill/>
                          </a:ln>
                          <a:solidFill>
                            <a:schemeClr val="tx1"/>
                          </a:solidFill>
                          <a:effectLst/>
                          <a:latin typeface="Verdana" pitchFamily="34" charset="0"/>
                          <a:cs typeface="Arial" pitchFamily="34" charset="0"/>
                        </a:rPr>
                        <a:t>0,3</a:t>
                      </a:r>
                      <a:endParaRPr kumimoji="0" lang="fr-FR" sz="1700" b="0" i="0" u="none" strike="noStrike" cap="none" normalizeH="0" baseline="0">
                        <a:ln>
                          <a:noFill/>
                        </a:ln>
                        <a:solidFill>
                          <a:schemeClr val="tx1"/>
                        </a:solidFill>
                        <a:effectLst/>
                        <a:latin typeface="Verdana" pitchFamily="34" charset="0"/>
                      </a:endParaRPr>
                    </a:p>
                  </a:txBody>
                  <a:tcPr marL="90000" marR="90000" marT="35995" marB="3599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900" b="1" i="0" u="none" strike="noStrike" cap="none" normalizeH="0" baseline="0">
                          <a:ln>
                            <a:noFill/>
                          </a:ln>
                          <a:solidFill>
                            <a:schemeClr val="tx1"/>
                          </a:solidFill>
                          <a:effectLst/>
                          <a:latin typeface="Verdana" pitchFamily="34" charset="0"/>
                          <a:cs typeface="Arial" pitchFamily="34" charset="0"/>
                        </a:rPr>
                        <a:t>0,2</a:t>
                      </a:r>
                      <a:endParaRPr kumimoji="0" lang="fr-FR" sz="1700" b="0" i="0" u="none" strike="noStrike" cap="none" normalizeH="0" baseline="0">
                        <a:ln>
                          <a:noFill/>
                        </a:ln>
                        <a:solidFill>
                          <a:schemeClr val="tx1"/>
                        </a:solidFill>
                        <a:effectLst/>
                        <a:latin typeface="Verdana" pitchFamily="34" charset="0"/>
                      </a:endParaRPr>
                    </a:p>
                  </a:txBody>
                  <a:tcPr marL="90000" marR="90000" marT="35995" marB="3599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900" b="1" i="0" u="none" strike="noStrike" cap="none" normalizeH="0" baseline="0">
                          <a:ln>
                            <a:noFill/>
                          </a:ln>
                          <a:solidFill>
                            <a:schemeClr val="tx1"/>
                          </a:solidFill>
                          <a:effectLst/>
                          <a:latin typeface="Verdana" pitchFamily="34" charset="0"/>
                          <a:cs typeface="Arial" pitchFamily="34" charset="0"/>
                        </a:rPr>
                        <a:t>0,1</a:t>
                      </a:r>
                      <a:endParaRPr kumimoji="0" lang="fr-FR" sz="1700" b="0" i="0" u="none" strike="noStrike" cap="none" normalizeH="0" baseline="0">
                        <a:ln>
                          <a:noFill/>
                        </a:ln>
                        <a:solidFill>
                          <a:schemeClr val="tx1"/>
                        </a:solidFill>
                        <a:effectLst/>
                        <a:latin typeface="Verdana" pitchFamily="34" charset="0"/>
                      </a:endParaRPr>
                    </a:p>
                  </a:txBody>
                  <a:tcPr marL="90000" marR="90000" marT="35995" marB="3599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400" b="1" i="0" u="none" strike="noStrike" cap="none" normalizeH="0" baseline="0" dirty="0">
                          <a:ln>
                            <a:noFill/>
                          </a:ln>
                          <a:solidFill>
                            <a:schemeClr val="tx1"/>
                          </a:solidFill>
                          <a:effectLst/>
                          <a:latin typeface="Verdana" pitchFamily="34" charset="0"/>
                          <a:cs typeface="Arial" pitchFamily="34" charset="0"/>
                        </a:rPr>
                        <a:t>0,05</a:t>
                      </a:r>
                      <a:endParaRPr kumimoji="0" lang="fr-FR" sz="1400" b="1" i="0" u="none" strike="noStrike" cap="none" normalizeH="0" baseline="0" dirty="0">
                        <a:ln>
                          <a:noFill/>
                        </a:ln>
                        <a:solidFill>
                          <a:schemeClr val="tx1"/>
                        </a:solidFill>
                        <a:effectLst/>
                        <a:latin typeface="Verdana" pitchFamily="34" charset="0"/>
                      </a:endParaRPr>
                    </a:p>
                  </a:txBody>
                  <a:tcPr marL="90000" marR="90000" marT="35995" marB="3599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900" b="1" i="0" u="none" strike="noStrike" cap="none" normalizeH="0" baseline="0">
                          <a:ln>
                            <a:noFill/>
                          </a:ln>
                          <a:solidFill>
                            <a:schemeClr val="tx1"/>
                          </a:solidFill>
                          <a:effectLst/>
                          <a:latin typeface="Verdana" pitchFamily="34" charset="0"/>
                          <a:cs typeface="Arial" pitchFamily="34" charset="0"/>
                        </a:rPr>
                        <a:t>0,02</a:t>
                      </a:r>
                      <a:endParaRPr kumimoji="0" lang="fr-FR" sz="1700" b="0" i="0" u="none" strike="noStrike" cap="none" normalizeH="0" baseline="0">
                        <a:ln>
                          <a:noFill/>
                        </a:ln>
                        <a:solidFill>
                          <a:schemeClr val="tx1"/>
                        </a:solidFill>
                        <a:effectLst/>
                        <a:latin typeface="Verdana" pitchFamily="34" charset="0"/>
                      </a:endParaRPr>
                    </a:p>
                  </a:txBody>
                  <a:tcPr marL="90000" marR="90000" marT="35995" marB="3599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900" b="1" i="0" u="none" strike="noStrike" cap="none" normalizeH="0" baseline="0">
                          <a:ln>
                            <a:noFill/>
                          </a:ln>
                          <a:solidFill>
                            <a:schemeClr val="tx1"/>
                          </a:solidFill>
                          <a:effectLst/>
                          <a:latin typeface="Verdana" pitchFamily="34" charset="0"/>
                          <a:cs typeface="Arial" pitchFamily="34" charset="0"/>
                        </a:rPr>
                        <a:t>0,01</a:t>
                      </a:r>
                      <a:endParaRPr kumimoji="0" lang="fr-FR" sz="1700" b="0" i="0" u="none" strike="noStrike" cap="none" normalizeH="0" baseline="0">
                        <a:ln>
                          <a:noFill/>
                        </a:ln>
                        <a:solidFill>
                          <a:schemeClr val="tx1"/>
                        </a:solidFill>
                        <a:effectLst/>
                        <a:latin typeface="Verdana" pitchFamily="34" charset="0"/>
                      </a:endParaRPr>
                    </a:p>
                  </a:txBody>
                  <a:tcPr marL="90000" marR="90000" marT="35995" marB="3599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900" b="1" i="0" u="none" strike="noStrike" cap="none" normalizeH="0" baseline="0">
                          <a:ln>
                            <a:noFill/>
                          </a:ln>
                          <a:solidFill>
                            <a:schemeClr val="tx1"/>
                          </a:solidFill>
                          <a:effectLst/>
                          <a:latin typeface="Verdana" pitchFamily="34" charset="0"/>
                          <a:cs typeface="Arial" pitchFamily="34" charset="0"/>
                        </a:rPr>
                        <a:t>0,001</a:t>
                      </a:r>
                      <a:endParaRPr kumimoji="0" lang="fr-FR" sz="1700" b="0" i="0" u="none" strike="noStrike" cap="none" normalizeH="0" baseline="0">
                        <a:ln>
                          <a:noFill/>
                        </a:ln>
                        <a:solidFill>
                          <a:schemeClr val="tx1"/>
                        </a:solidFill>
                        <a:effectLst/>
                        <a:latin typeface="Verdana" pitchFamily="34" charset="0"/>
                      </a:endParaRPr>
                    </a:p>
                  </a:txBody>
                  <a:tcPr marL="90000" marR="90000" marT="35995" marB="35995"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0"/>
                  </a:ext>
                </a:extLst>
              </a:tr>
              <a:tr h="3047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1</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0,016</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0,455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1,074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1,642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2,706</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3,841</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5,412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6,635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10,827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0,211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1,386</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2,408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3,219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4,605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5,991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7,824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9,21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13,815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3</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0,584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2,366</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3,665</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4,642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6,251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7,815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9,837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11,345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16,266</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1,064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3,357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4,878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5,989</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7,779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9,488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11,668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13,277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18,467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1,61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4,351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6,064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7,289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9,236</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11,07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13,388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15,086</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20,515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6</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2,204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5,348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7,231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8,558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10,645</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12,592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15,033</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16,812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22,457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2,833</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6,346</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8,383</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9,803</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12,017</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14,067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16,622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18,475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24,322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3,49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7,344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9,524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11,03</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13,362</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15,507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18,168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20,09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26,125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4,168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8,343</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10,656</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12,242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14,684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16,919</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19,679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21,666</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27,877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10</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4,865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9,342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11,781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13,442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15,987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18,307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21,161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23,209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29,588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5,578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10,341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12,899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14,631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17,275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19,675</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22,618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24,725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31,264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6,304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11,34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14,011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15,812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18,549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21,026</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24,054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26,217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32,909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13</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7,042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12,34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15,119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16,985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19,812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22,362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25,472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27,688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34,528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7,79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13,339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16,222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18,151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21,064</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23,685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26,873</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29,141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36,123</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8,547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14,339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17,322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19,311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22,307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24,996</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28,259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30,578</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37,697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5"/>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16</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9,312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15,338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18,418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20,465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23,542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26,296</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29,633</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32</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39,252</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6"/>
                  </a:ext>
                </a:extLst>
              </a:tr>
              <a:tr h="228584">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10,085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16,338</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19,511</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21,615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24,769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27,587</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30,995</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cs typeface="Arial" pitchFamily="34" charset="0"/>
                        </a:rPr>
                        <a:t>33,409</a:t>
                      </a: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dirty="0">
                          <a:ln>
                            <a:noFill/>
                          </a:ln>
                          <a:solidFill>
                            <a:schemeClr val="tx1"/>
                          </a:solidFill>
                          <a:effectLst/>
                          <a:latin typeface="Verdana" pitchFamily="34" charset="0"/>
                          <a:cs typeface="Arial" pitchFamily="34" charset="0"/>
                        </a:rPr>
                        <a:t>40,79</a:t>
                      </a: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7"/>
                  </a:ext>
                </a:extLst>
              </a:tr>
              <a:tr h="350503">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rPr>
                        <a:t>….</a:t>
                      </a: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8"/>
                  </a:ext>
                </a:extLst>
              </a:tr>
              <a:tr h="350503">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r>
                        <a:rPr kumimoji="0" lang="fr-FR" sz="1000" b="1" i="0" u="none" strike="noStrike" cap="none" normalizeH="0" baseline="0">
                          <a:ln>
                            <a:noFill/>
                          </a:ln>
                          <a:solidFill>
                            <a:schemeClr val="tx1"/>
                          </a:solidFill>
                          <a:effectLst/>
                          <a:latin typeface="Verdana" pitchFamily="34" charset="0"/>
                        </a:rPr>
                        <a:t>30</a:t>
                      </a: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 latinLnBrk="0" hangingPunct="0">
                        <a:lnSpc>
                          <a:spcPct val="100000"/>
                        </a:lnSpc>
                        <a:spcBef>
                          <a:spcPct val="0"/>
                        </a:spcBef>
                        <a:spcAft>
                          <a:spcPct val="0"/>
                        </a:spcAft>
                        <a:buClr>
                          <a:schemeClr val="tx2"/>
                        </a:buClr>
                        <a:buSzPct val="70000"/>
                        <a:buFont typeface="Wingdings" pitchFamily="2" charset="2"/>
                        <a:buNone/>
                        <a:tabLst/>
                      </a:pPr>
                      <a:endParaRPr kumimoji="0" lang="fr-FR" sz="1000" b="1" i="0" u="none" strike="noStrike" cap="none" normalizeH="0" baseline="0" dirty="0">
                        <a:ln>
                          <a:noFill/>
                        </a:ln>
                        <a:solidFill>
                          <a:schemeClr val="tx1"/>
                        </a:solidFill>
                        <a:effectLst/>
                        <a:latin typeface="Verdana" pitchFamily="34" charset="0"/>
                      </a:endParaRPr>
                    </a:p>
                  </a:txBody>
                  <a:tcPr marT="45713" marB="45713"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9"/>
                  </a:ext>
                </a:extLst>
              </a:tr>
            </a:tbl>
          </a:graphicData>
        </a:graphic>
      </p:graphicFrame>
      <p:sp>
        <p:nvSpPr>
          <p:cNvPr id="6" name="Text Box 237"/>
          <p:cNvSpPr txBox="1">
            <a:spLocks noChangeArrowheads="1"/>
          </p:cNvSpPr>
          <p:nvPr/>
        </p:nvSpPr>
        <p:spPr bwMode="auto">
          <a:xfrm>
            <a:off x="4257121" y="262461"/>
            <a:ext cx="271413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fontAlgn="b" hangingPunct="1"/>
            <a:r>
              <a:rPr lang="fr-FR" altLang="fr-FR" b="1" dirty="0">
                <a:latin typeface="Comic Sans MS" pitchFamily="66" charset="0"/>
              </a:rPr>
              <a:t>Table du </a:t>
            </a:r>
            <a:r>
              <a:rPr lang="fr-FR" altLang="fr-FR" sz="2000" b="1" dirty="0">
                <a:latin typeface="Symbol" pitchFamily="18" charset="2"/>
              </a:rPr>
              <a:t>c</a:t>
            </a:r>
            <a:r>
              <a:rPr lang="fr-FR" altLang="fr-FR" b="1" dirty="0">
                <a:latin typeface="Comic Sans MS" pitchFamily="66" charset="0"/>
              </a:rPr>
              <a:t>2</a:t>
            </a:r>
          </a:p>
        </p:txBody>
      </p:sp>
      <p:sp>
        <p:nvSpPr>
          <p:cNvPr id="2" name="Espace réservé du pied de page 1"/>
          <p:cNvSpPr>
            <a:spLocks noGrp="1"/>
          </p:cNvSpPr>
          <p:nvPr>
            <p:ph type="ftr" sz="quarter" idx="11"/>
          </p:nvPr>
        </p:nvSpPr>
        <p:spPr/>
        <p:txBody>
          <a:bodyPr/>
          <a:lstStyle/>
          <a:p>
            <a:r>
              <a:rPr lang="fr-FR"/>
              <a:t>Le tutorat est gratuit. Toute vente ou reproduction est interdite. </a:t>
            </a:r>
          </a:p>
        </p:txBody>
      </p:sp>
    </p:spTree>
    <p:extLst>
      <p:ext uri="{BB962C8B-B14F-4D97-AF65-F5344CB8AC3E}">
        <p14:creationId xmlns:p14="http://schemas.microsoft.com/office/powerpoint/2010/main" val="38924985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Correction : </a:t>
            </a:r>
          </a:p>
        </p:txBody>
      </p:sp>
      <p:sp>
        <p:nvSpPr>
          <p:cNvPr id="3" name="Espace réservé du contenu 2"/>
          <p:cNvSpPr>
            <a:spLocks noGrp="1"/>
          </p:cNvSpPr>
          <p:nvPr>
            <p:ph idx="1"/>
          </p:nvPr>
        </p:nvSpPr>
        <p:spPr>
          <a:xfrm>
            <a:off x="578840" y="2052919"/>
            <a:ext cx="11165747" cy="3618040"/>
          </a:xfrm>
        </p:spPr>
        <p:txBody>
          <a:bodyPr>
            <a:normAutofit fontScale="92500" lnSpcReduction="10000"/>
          </a:bodyPr>
          <a:lstStyle/>
          <a:p>
            <a:pPr marL="0" indent="0">
              <a:buNone/>
            </a:pPr>
            <a:r>
              <a:rPr lang="fr-FR" b="1" u="sng" dirty="0"/>
              <a:t>QCM 12</a:t>
            </a:r>
            <a:r>
              <a:rPr lang="fr-FR" b="1" dirty="0"/>
              <a:t> : A</a:t>
            </a:r>
            <a:endParaRPr lang="fr-FR" dirty="0"/>
          </a:p>
          <a:p>
            <a:r>
              <a:rPr lang="it-IT" dirty="0"/>
              <a:t>A) </a:t>
            </a:r>
            <a:r>
              <a:rPr lang="it-IT" u="sng" dirty="0"/>
              <a:t>Vrai</a:t>
            </a:r>
            <a:r>
              <a:rPr lang="it-IT" dirty="0"/>
              <a:t> : En utilisant la table de l’écart réduit ou du </a:t>
            </a:r>
            <a:r>
              <a:rPr lang="fr-FR" altLang="fr-FR" b="1" dirty="0">
                <a:latin typeface="Symbol" pitchFamily="18" charset="2"/>
              </a:rPr>
              <a:t>c </a:t>
            </a:r>
            <a:r>
              <a:rPr lang="it-IT" dirty="0"/>
              <a:t>2 (avec un ddl de 3) on trouve bien : pthéorique&lt;p calculé. : le test du </a:t>
            </a:r>
            <a:r>
              <a:rPr lang="fr-FR" altLang="fr-FR" b="1" dirty="0">
                <a:latin typeface="Symbol" pitchFamily="18" charset="2"/>
              </a:rPr>
              <a:t>c </a:t>
            </a:r>
            <a:r>
              <a:rPr lang="it-IT"/>
              <a:t>2  répond de manière plus large </a:t>
            </a:r>
            <a:r>
              <a:rPr lang="it-IT" dirty="0"/>
              <a:t>que le test de comparaison de pourcentage donc on privilégie ce test</a:t>
            </a:r>
            <a:endParaRPr lang="fr-FR" dirty="0"/>
          </a:p>
          <a:p>
            <a:r>
              <a:rPr lang="it-IT" dirty="0"/>
              <a:t>B) </a:t>
            </a:r>
            <a:r>
              <a:rPr lang="fr-FR" u="sng" dirty="0"/>
              <a:t>Faux : </a:t>
            </a:r>
            <a:r>
              <a:rPr lang="it-IT" dirty="0"/>
              <a:t>pthéorique&gt;p calculé </a:t>
            </a:r>
          </a:p>
          <a:p>
            <a:r>
              <a:rPr lang="it-IT" dirty="0"/>
              <a:t>C) </a:t>
            </a:r>
            <a:r>
              <a:rPr lang="it-IT" u="sng" dirty="0"/>
              <a:t>Faux</a:t>
            </a:r>
            <a:r>
              <a:rPr lang="it-IT" dirty="0"/>
              <a:t> : Les étudiants de première année ne peuvent pas être représentatifs de tous les étudiants</a:t>
            </a:r>
            <a:endParaRPr lang="fr-FR" dirty="0"/>
          </a:p>
          <a:p>
            <a:r>
              <a:rPr lang="it-IT" dirty="0"/>
              <a:t>D) </a:t>
            </a:r>
            <a:r>
              <a:rPr lang="it-IT" u="sng" dirty="0"/>
              <a:t>Faux</a:t>
            </a:r>
            <a:r>
              <a:rPr lang="it-IT" dirty="0"/>
              <a:t> : Les étudiants de première année en kiné de Nice ne sont pas représentatifs de tous les étudiants de première année de France</a:t>
            </a:r>
            <a:endParaRPr lang="fr-FR" dirty="0"/>
          </a:p>
          <a:p>
            <a:r>
              <a:rPr lang="it-IT" dirty="0"/>
              <a:t>E) </a:t>
            </a:r>
            <a:r>
              <a:rPr lang="it-IT" u="sng" dirty="0"/>
              <a:t>Faux</a:t>
            </a:r>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29</a:t>
            </a:fld>
            <a:endParaRPr lang="fr-FR"/>
          </a:p>
        </p:txBody>
      </p:sp>
    </p:spTree>
    <p:extLst>
      <p:ext uri="{BB962C8B-B14F-4D97-AF65-F5344CB8AC3E}">
        <p14:creationId xmlns:p14="http://schemas.microsoft.com/office/powerpoint/2010/main" val="36354528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99623" y="452717"/>
            <a:ext cx="9995006" cy="2205642"/>
          </a:xfrm>
        </p:spPr>
        <p:txBody>
          <a:bodyPr>
            <a:normAutofit fontScale="90000"/>
          </a:bodyPr>
          <a:lstStyle/>
          <a:p>
            <a:r>
              <a:rPr lang="fr-FR" sz="2200" b="1" u="sng" dirty="0"/>
              <a:t>QCM 13</a:t>
            </a:r>
            <a:r>
              <a:rPr lang="fr-FR" sz="2200" b="1" dirty="0"/>
              <a:t> : On se demande si un nouvel anticancéreux A est plus efficace que le médicament de référence B pour un cancer de la thyroïde. On réalise un essai thérapeutique où les patients sont répartis en deux groupes en fonction du médicament pris : A ou B. Malheureusement, suite à un biais de sélection majeur, le groupe B est tiré d’une population atteinte de cancer cérébral. On sait que le traitemen</a:t>
            </a:r>
            <a:r>
              <a:rPr lang="fr-FR" sz="2200" b="1" dirty="0">
                <a:solidFill>
                  <a:schemeClr val="tx1"/>
                </a:solidFill>
              </a:rPr>
              <a:t>t</a:t>
            </a:r>
            <a:r>
              <a:rPr lang="fr-FR" sz="2200" b="1" dirty="0"/>
              <a:t> B est totalement inefficace pour ce cancer. Le risque alpha est de 5%. La puissance est de 90%. On effectue tout de même les calculs. Indiquez la ou les propositions exacte(s) :</a:t>
            </a:r>
            <a:endParaRPr lang="fr-FR" dirty="0"/>
          </a:p>
        </p:txBody>
      </p:sp>
      <p:sp>
        <p:nvSpPr>
          <p:cNvPr id="6" name="ZoneTexte 5"/>
          <p:cNvSpPr txBox="1"/>
          <p:nvPr/>
        </p:nvSpPr>
        <p:spPr>
          <a:xfrm>
            <a:off x="460934" y="3666881"/>
            <a:ext cx="11270132" cy="1938992"/>
          </a:xfrm>
          <a:prstGeom prst="rect">
            <a:avLst/>
          </a:prstGeom>
          <a:noFill/>
          <a:ln>
            <a:noFill/>
          </a:ln>
        </p:spPr>
        <p:txBody>
          <a:bodyPr wrap="square" rtlCol="0">
            <a:spAutoFit/>
          </a:bodyPr>
          <a:lstStyle/>
          <a:p>
            <a:r>
              <a:rPr lang="fr-FR" sz="2000" dirty="0"/>
              <a:t>A) A l’issue du test, au vu des résultats, on peut se tromper avec un risque de 5%</a:t>
            </a:r>
          </a:p>
          <a:p>
            <a:r>
              <a:rPr lang="fr-FR" sz="2000" dirty="0"/>
              <a:t>B) A l’issue du test, au vu des résultats, on a 95% de chances de conclure convenablement</a:t>
            </a:r>
          </a:p>
          <a:p>
            <a:r>
              <a:rPr lang="fr-FR" sz="2000" dirty="0"/>
              <a:t>C)A l’issue du test, la probabilité que l’hypothèse alternative soit vraie est de 0% </a:t>
            </a:r>
          </a:p>
          <a:p>
            <a:r>
              <a:rPr lang="fr-FR" sz="2000" dirty="0"/>
              <a:t>D) A l’issue du test, la probabilité que l’hypothèse nulle soit vraie est de 100%</a:t>
            </a:r>
          </a:p>
          <a:p>
            <a:r>
              <a:rPr lang="fr-FR" sz="2000" dirty="0"/>
              <a:t>E) Les propositions A, B, C et D sont fausses</a:t>
            </a:r>
          </a:p>
        </p:txBody>
      </p:sp>
      <p:sp>
        <p:nvSpPr>
          <p:cNvPr id="4" name="Espace réservé du numéro de diapositive 3"/>
          <p:cNvSpPr>
            <a:spLocks noGrp="1"/>
          </p:cNvSpPr>
          <p:nvPr>
            <p:ph type="sldNum" sz="quarter" idx="12"/>
          </p:nvPr>
        </p:nvSpPr>
        <p:spPr/>
        <p:txBody>
          <a:bodyPr/>
          <a:lstStyle/>
          <a:p>
            <a:fld id="{110F8FB8-9C16-4B2D-A497-73BF88C6254C}" type="slidenum">
              <a:rPr lang="fr-FR" smtClean="0"/>
              <a:t>30</a:t>
            </a:fld>
            <a:endParaRPr lang="fr-FR"/>
          </a:p>
        </p:txBody>
      </p:sp>
    </p:spTree>
    <p:extLst>
      <p:ext uri="{BB962C8B-B14F-4D97-AF65-F5344CB8AC3E}">
        <p14:creationId xmlns:p14="http://schemas.microsoft.com/office/powerpoint/2010/main" val="40233509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Correction : </a:t>
            </a:r>
          </a:p>
        </p:txBody>
      </p:sp>
      <p:sp>
        <p:nvSpPr>
          <p:cNvPr id="3" name="Espace réservé du contenu 2"/>
          <p:cNvSpPr>
            <a:spLocks noGrp="1"/>
          </p:cNvSpPr>
          <p:nvPr>
            <p:ph idx="1"/>
          </p:nvPr>
        </p:nvSpPr>
        <p:spPr>
          <a:xfrm>
            <a:off x="462792" y="3114675"/>
            <a:ext cx="11266415" cy="3355914"/>
          </a:xfrm>
        </p:spPr>
        <p:txBody>
          <a:bodyPr>
            <a:normAutofit fontScale="92500" lnSpcReduction="20000"/>
          </a:bodyPr>
          <a:lstStyle/>
          <a:p>
            <a:pPr marL="0" indent="0">
              <a:buNone/>
            </a:pPr>
            <a:r>
              <a:rPr lang="fr-FR" b="1" u="sng" dirty="0"/>
              <a:t>QCM 13</a:t>
            </a:r>
            <a:r>
              <a:rPr lang="fr-FR" b="1" dirty="0"/>
              <a:t> : E</a:t>
            </a:r>
            <a:endParaRPr lang="fr-FR" dirty="0"/>
          </a:p>
          <a:p>
            <a:pPr marL="0" indent="0">
              <a:buNone/>
            </a:pPr>
            <a:r>
              <a:rPr lang="fr-FR" b="1" dirty="0"/>
              <a:t>	Ici nous avons H1 forcément vraie : Les résultats issus des deux échantillons seront forcément différents… Car les échantillons ne sont pas comparables</a:t>
            </a:r>
          </a:p>
          <a:p>
            <a:r>
              <a:rPr lang="it-IT" dirty="0"/>
              <a:t>A) </a:t>
            </a:r>
            <a:r>
              <a:rPr lang="it-IT" u="sng" dirty="0"/>
              <a:t>Faux</a:t>
            </a:r>
            <a:r>
              <a:rPr lang="it-IT" dirty="0"/>
              <a:t> : La probabilité de conclure à H0 alors que H1 est vraie est de 10% (risque de seconde espèce) </a:t>
            </a:r>
            <a:endParaRPr lang="fr-FR" dirty="0"/>
          </a:p>
          <a:p>
            <a:r>
              <a:rPr lang="it-IT" dirty="0"/>
              <a:t>B) </a:t>
            </a:r>
            <a:r>
              <a:rPr lang="it-IT" u="sng" dirty="0"/>
              <a:t>Faux</a:t>
            </a:r>
            <a:r>
              <a:rPr lang="it-IT" dirty="0"/>
              <a:t> : La probabilité de conclure à l’hypothèse alternative est égale à la puissance du test, soit 90% </a:t>
            </a:r>
            <a:endParaRPr lang="fr-FR" dirty="0"/>
          </a:p>
          <a:p>
            <a:r>
              <a:rPr lang="it-IT" dirty="0"/>
              <a:t>C) </a:t>
            </a:r>
            <a:r>
              <a:rPr lang="it-IT" u="sng" dirty="0"/>
              <a:t>Faux</a:t>
            </a:r>
            <a:r>
              <a:rPr lang="it-IT" dirty="0"/>
              <a:t> : voir plus haut</a:t>
            </a:r>
            <a:endParaRPr lang="fr-FR" dirty="0"/>
          </a:p>
          <a:p>
            <a:r>
              <a:rPr lang="it-IT" dirty="0"/>
              <a:t>D) </a:t>
            </a:r>
            <a:r>
              <a:rPr lang="it-IT" u="sng" dirty="0"/>
              <a:t>Faux</a:t>
            </a:r>
            <a:r>
              <a:rPr lang="it-IT" dirty="0"/>
              <a:t> : C’est le même item que le C mais tourné d’une autre manière</a:t>
            </a:r>
            <a:endParaRPr lang="fr-FR" dirty="0"/>
          </a:p>
          <a:p>
            <a:r>
              <a:rPr lang="it-IT" dirty="0"/>
              <a:t>E) </a:t>
            </a:r>
            <a:r>
              <a:rPr lang="it-IT" u="sng" dirty="0"/>
              <a:t>Vrai</a:t>
            </a:r>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31</a:t>
            </a:fld>
            <a:endParaRPr lang="fr-FR"/>
          </a:p>
        </p:txBody>
      </p:sp>
      <p:graphicFrame>
        <p:nvGraphicFramePr>
          <p:cNvPr id="6" name="Group 37"/>
          <p:cNvGraphicFramePr>
            <a:graphicFrameLocks noGrp="1"/>
          </p:cNvGraphicFramePr>
          <p:nvPr>
            <p:extLst>
              <p:ext uri="{D42A27DB-BD31-4B8C-83A1-F6EECF244321}">
                <p14:modId xmlns:p14="http://schemas.microsoft.com/office/powerpoint/2010/main" val="63734106"/>
              </p:ext>
            </p:extLst>
          </p:nvPr>
        </p:nvGraphicFramePr>
        <p:xfrm>
          <a:off x="4687407" y="609600"/>
          <a:ext cx="5329238" cy="2460625"/>
        </p:xfrm>
        <a:graphic>
          <a:graphicData uri="http://schemas.openxmlformats.org/drawingml/2006/table">
            <a:tbl>
              <a:tblPr/>
              <a:tblGrid>
                <a:gridCol w="1441450">
                  <a:extLst>
                    <a:ext uri="{9D8B030D-6E8A-4147-A177-3AD203B41FA5}">
                      <a16:colId xmlns:a16="http://schemas.microsoft.com/office/drawing/2014/main" val="20000"/>
                    </a:ext>
                  </a:extLst>
                </a:gridCol>
                <a:gridCol w="1943100">
                  <a:extLst>
                    <a:ext uri="{9D8B030D-6E8A-4147-A177-3AD203B41FA5}">
                      <a16:colId xmlns:a16="http://schemas.microsoft.com/office/drawing/2014/main" val="20001"/>
                    </a:ext>
                  </a:extLst>
                </a:gridCol>
                <a:gridCol w="1944688">
                  <a:extLst>
                    <a:ext uri="{9D8B030D-6E8A-4147-A177-3AD203B41FA5}">
                      <a16:colId xmlns:a16="http://schemas.microsoft.com/office/drawing/2014/main" val="20002"/>
                    </a:ext>
                  </a:extLst>
                </a:gridCol>
              </a:tblGrid>
              <a:tr h="548641">
                <a:tc>
                  <a:txBody>
                    <a:bodyPr/>
                    <a:lstStyle/>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1700" b="1" i="0" u="none" strike="noStrike" cap="none" normalizeH="0" baseline="0" dirty="0">
                        <a:ln>
                          <a:noFill/>
                        </a:ln>
                        <a:solidFill>
                          <a:schemeClr val="tx1"/>
                        </a:solidFill>
                        <a:effectLst/>
                        <a:latin typeface="Verdana" pitchFamily="34" charset="0"/>
                      </a:endParaRPr>
                    </a:p>
                  </a:txBody>
                  <a:tcPr marT="45725" marB="45725" horzOverflow="overflow">
                    <a:lnL cap="flat">
                      <a:noFill/>
                    </a:lnL>
                    <a:lnR w="28575" cap="flat" cmpd="sng" algn="ctr">
                      <a:solidFill>
                        <a:schemeClr val="tx1"/>
                      </a:solidFill>
                      <a:prstDash val="solid"/>
                      <a:round/>
                      <a:headEnd type="none" w="med" len="med"/>
                      <a:tailEnd type="none" w="med" len="med"/>
                    </a:lnR>
                    <a:lnT cap="fla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fr-FR" sz="1700" b="1" i="0" u="none" strike="noStrike" cap="none" normalizeH="0" baseline="0" dirty="0">
                          <a:ln>
                            <a:noFill/>
                          </a:ln>
                          <a:solidFill>
                            <a:schemeClr val="tx1"/>
                          </a:solidFill>
                          <a:effectLst/>
                          <a:latin typeface="Verdana" pitchFamily="34" charset="0"/>
                        </a:rPr>
                        <a:t>Rejet H0</a:t>
                      </a:r>
                    </a:p>
                  </a:txBody>
                  <a:tcPr marT="45725" marB="45725"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fr-FR" sz="1700" b="1" i="0" u="none" strike="noStrike" cap="none" normalizeH="0" baseline="0">
                          <a:ln>
                            <a:noFill/>
                          </a:ln>
                          <a:solidFill>
                            <a:schemeClr val="tx1"/>
                          </a:solidFill>
                          <a:effectLst/>
                          <a:latin typeface="Verdana" pitchFamily="34" charset="0"/>
                        </a:rPr>
                        <a:t>Non rejet H0</a:t>
                      </a:r>
                    </a:p>
                  </a:txBody>
                  <a:tcPr marT="45725" marB="45725"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CC00"/>
                    </a:solidFill>
                  </a:tcPr>
                </a:tc>
                <a:extLst>
                  <a:ext uri="{0D108BD9-81ED-4DB2-BD59-A6C34878D82A}">
                    <a16:rowId xmlns:a16="http://schemas.microsoft.com/office/drawing/2014/main" val="10000"/>
                  </a:ext>
                </a:extLst>
              </a:tr>
              <a:tr h="759728">
                <a:tc>
                  <a:txBody>
                    <a:bodyPr/>
                    <a:lstStyle/>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fr-FR" sz="1700" b="1" i="0" u="none" strike="noStrike" cap="none" normalizeH="0" baseline="0">
                          <a:ln>
                            <a:noFill/>
                          </a:ln>
                          <a:solidFill>
                            <a:schemeClr val="tx1"/>
                          </a:solidFill>
                          <a:effectLst/>
                          <a:latin typeface="Verdana" pitchFamily="34" charset="0"/>
                        </a:rPr>
                        <a:t>H0</a:t>
                      </a:r>
                    </a:p>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fr-FR" sz="1700" b="1" i="0" u="none" strike="noStrike" cap="none" normalizeH="0" baseline="0">
                          <a:ln>
                            <a:noFill/>
                          </a:ln>
                          <a:solidFill>
                            <a:schemeClr val="tx1"/>
                          </a:solidFill>
                          <a:effectLst/>
                          <a:latin typeface="Verdana" pitchFamily="34" charset="0"/>
                        </a:rPr>
                        <a:t>Vraie</a:t>
                      </a:r>
                    </a:p>
                  </a:txBody>
                  <a:tcPr marL="0" marR="0" marT="0" marB="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fr-FR" sz="1700" b="1" i="0" u="none" strike="noStrike" cap="none" normalizeH="0" baseline="0">
                          <a:ln>
                            <a:noFill/>
                          </a:ln>
                          <a:solidFill>
                            <a:schemeClr val="hlink"/>
                          </a:solidFill>
                          <a:effectLst/>
                          <a:latin typeface="Verdana" pitchFamily="34" charset="0"/>
                        </a:rPr>
                        <a:t>Erreur </a:t>
                      </a:r>
                    </a:p>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fr-FR" sz="1700" b="1" i="0" u="none" strike="noStrike" cap="none" normalizeH="0" baseline="0">
                          <a:ln>
                            <a:noFill/>
                          </a:ln>
                          <a:solidFill>
                            <a:schemeClr val="hlink"/>
                          </a:solidFill>
                          <a:effectLst/>
                          <a:latin typeface="Verdana" pitchFamily="34" charset="0"/>
                        </a:rPr>
                        <a:t>1</a:t>
                      </a:r>
                      <a:r>
                        <a:rPr kumimoji="0" lang="fr-FR" sz="1700" b="1" i="0" u="none" strike="noStrike" cap="none" normalizeH="0" baseline="30000">
                          <a:ln>
                            <a:noFill/>
                          </a:ln>
                          <a:solidFill>
                            <a:schemeClr val="hlink"/>
                          </a:solidFill>
                          <a:effectLst/>
                          <a:latin typeface="Verdana" pitchFamily="34" charset="0"/>
                        </a:rPr>
                        <a:t>ère</a:t>
                      </a:r>
                      <a:r>
                        <a:rPr kumimoji="0" lang="fr-FR" sz="1700" b="1" i="0" u="none" strike="noStrike" cap="none" normalizeH="0" baseline="0">
                          <a:ln>
                            <a:noFill/>
                          </a:ln>
                          <a:solidFill>
                            <a:schemeClr val="hlink"/>
                          </a:solidFill>
                          <a:effectLst/>
                          <a:latin typeface="Verdana" pitchFamily="34" charset="0"/>
                        </a:rPr>
                        <a:t> espèce </a:t>
                      </a:r>
                      <a:r>
                        <a:rPr kumimoji="0" lang="fr-FR" sz="1700" b="1" i="0" u="none" strike="noStrike" cap="none" normalizeH="0" baseline="0">
                          <a:ln>
                            <a:noFill/>
                          </a:ln>
                          <a:solidFill>
                            <a:schemeClr val="hlink"/>
                          </a:solidFill>
                          <a:effectLst/>
                          <a:latin typeface="Symbol" pitchFamily="18" charset="2"/>
                        </a:rPr>
                        <a:t>a</a:t>
                      </a: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fr-FR" sz="1700" b="1" i="0" u="none" strike="noStrike" cap="none" normalizeH="0" baseline="0">
                          <a:ln>
                            <a:noFill/>
                          </a:ln>
                          <a:solidFill>
                            <a:schemeClr val="hlink"/>
                          </a:solidFill>
                          <a:effectLst/>
                          <a:latin typeface="Verdana" pitchFamily="34" charset="0"/>
                        </a:rPr>
                        <a:t>1 - </a:t>
                      </a:r>
                      <a:r>
                        <a:rPr kumimoji="0" lang="fr-FR" sz="1700" b="1" i="0" u="none" strike="noStrike" cap="none" normalizeH="0" baseline="0">
                          <a:ln>
                            <a:noFill/>
                          </a:ln>
                          <a:solidFill>
                            <a:schemeClr val="hlink"/>
                          </a:solidFill>
                          <a:effectLst/>
                          <a:latin typeface="Symbol" pitchFamily="18" charset="2"/>
                        </a:rPr>
                        <a:t> a</a:t>
                      </a: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88064">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1700" b="0" i="0" u="none" strike="noStrike" cap="none" normalizeH="0" baseline="0" dirty="0">
                        <a:ln>
                          <a:noFill/>
                        </a:ln>
                        <a:solidFill>
                          <a:schemeClr val="tx1"/>
                        </a:solidFill>
                        <a:effectLst/>
                        <a:latin typeface="Verdana" pitchFamily="34" charset="0"/>
                      </a:endParaRPr>
                    </a:p>
                  </a:txBody>
                  <a:tcPr marL="0" marR="0" marT="0" marB="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1700" b="0" i="0" u="none" strike="noStrike" cap="none" normalizeH="0" baseline="0" dirty="0">
                        <a:ln>
                          <a:noFill/>
                        </a:ln>
                        <a:solidFill>
                          <a:schemeClr val="hlink"/>
                        </a:solidFill>
                        <a:effectLst/>
                        <a:latin typeface="Verdana" pitchFamily="34" charset="0"/>
                      </a:endParaRP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fr-FR" sz="1700" b="0" i="0" u="none" strike="noStrike" cap="none" normalizeH="0" baseline="0" dirty="0">
                        <a:ln>
                          <a:noFill/>
                        </a:ln>
                        <a:solidFill>
                          <a:schemeClr val="hlink"/>
                        </a:solidFill>
                        <a:effectLst/>
                        <a:latin typeface="Verdana"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extLst>
                  <a:ext uri="{0D108BD9-81ED-4DB2-BD59-A6C34878D82A}">
                    <a16:rowId xmlns:a16="http://schemas.microsoft.com/office/drawing/2014/main" val="10002"/>
                  </a:ext>
                </a:extLst>
              </a:tr>
              <a:tr h="864192">
                <a:tc>
                  <a:txBody>
                    <a:bodyPr/>
                    <a:lstStyle/>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fr-FR" sz="1700" b="1" i="0" u="none" strike="noStrike" cap="none" normalizeH="0" baseline="0" dirty="0">
                          <a:ln>
                            <a:noFill/>
                          </a:ln>
                          <a:solidFill>
                            <a:schemeClr val="tx1"/>
                          </a:solidFill>
                          <a:effectLst/>
                          <a:latin typeface="Verdana" pitchFamily="34" charset="0"/>
                        </a:rPr>
                        <a:t>H1</a:t>
                      </a:r>
                    </a:p>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fr-FR" sz="1700" b="1" i="0" u="none" strike="noStrike" cap="none" normalizeH="0" baseline="0" dirty="0">
                          <a:ln>
                            <a:noFill/>
                          </a:ln>
                          <a:solidFill>
                            <a:schemeClr val="tx1"/>
                          </a:solidFill>
                          <a:effectLst/>
                          <a:latin typeface="Verdana" pitchFamily="34" charset="0"/>
                        </a:rPr>
                        <a:t>Vraie</a:t>
                      </a:r>
                    </a:p>
                  </a:txBody>
                  <a:tcPr marL="0" marR="0" marT="0" marB="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CC00"/>
                    </a:solidFill>
                  </a:tcPr>
                </a:tc>
                <a:tc>
                  <a:txBody>
                    <a:bodyPr/>
                    <a:lstStyle/>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fr-FR" sz="1700" b="1" i="0" u="none" strike="noStrike" cap="none" normalizeH="0" baseline="0">
                          <a:ln>
                            <a:noFill/>
                          </a:ln>
                          <a:solidFill>
                            <a:schemeClr val="hlink"/>
                          </a:solidFill>
                          <a:effectLst/>
                          <a:latin typeface="Verdana" pitchFamily="34" charset="0"/>
                        </a:rPr>
                        <a:t>Puissance</a:t>
                      </a:r>
                    </a:p>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fr-FR" sz="1700" b="1" i="0" u="none" strike="noStrike" cap="none" normalizeH="0" baseline="0">
                          <a:ln>
                            <a:noFill/>
                          </a:ln>
                          <a:solidFill>
                            <a:schemeClr val="hlink"/>
                          </a:solidFill>
                          <a:effectLst/>
                          <a:latin typeface="Verdana" pitchFamily="34" charset="0"/>
                        </a:rPr>
                        <a:t>1 - </a:t>
                      </a:r>
                      <a:r>
                        <a:rPr kumimoji="0" lang="fr-FR" sz="1700" b="1" i="0" u="none" strike="noStrike" cap="none" normalizeH="0" baseline="0">
                          <a:ln>
                            <a:noFill/>
                          </a:ln>
                          <a:solidFill>
                            <a:schemeClr val="hlink"/>
                          </a:solidFill>
                          <a:effectLst/>
                          <a:latin typeface="Symbol" pitchFamily="18" charset="2"/>
                        </a:rPr>
                        <a:t>b</a:t>
                      </a: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fr-FR" sz="1700" b="1" i="0" u="none" strike="noStrike" cap="none" normalizeH="0" baseline="0" dirty="0">
                          <a:ln>
                            <a:noFill/>
                          </a:ln>
                          <a:solidFill>
                            <a:schemeClr val="hlink"/>
                          </a:solidFill>
                          <a:effectLst/>
                          <a:latin typeface="Verdana" pitchFamily="34" charset="0"/>
                        </a:rPr>
                        <a:t>Erreur </a:t>
                      </a:r>
                    </a:p>
                    <a:p>
                      <a:pPr marL="0" marR="0" lvl="0" indent="0" algn="ct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fr-FR" sz="1700" b="1" i="0" u="none" strike="noStrike" cap="none" normalizeH="0" baseline="0" dirty="0">
                          <a:ln>
                            <a:noFill/>
                          </a:ln>
                          <a:solidFill>
                            <a:schemeClr val="hlink"/>
                          </a:solidFill>
                          <a:effectLst/>
                          <a:latin typeface="Verdana" pitchFamily="34" charset="0"/>
                        </a:rPr>
                        <a:t>2</a:t>
                      </a:r>
                      <a:r>
                        <a:rPr kumimoji="0" lang="fr-FR" sz="1700" b="1" i="0" u="none" strike="noStrike" cap="none" normalizeH="0" baseline="30000" dirty="0">
                          <a:ln>
                            <a:noFill/>
                          </a:ln>
                          <a:solidFill>
                            <a:schemeClr val="hlink"/>
                          </a:solidFill>
                          <a:effectLst/>
                          <a:latin typeface="Verdana" pitchFamily="34" charset="0"/>
                        </a:rPr>
                        <a:t>ème</a:t>
                      </a:r>
                      <a:r>
                        <a:rPr kumimoji="0" lang="fr-FR" sz="1700" b="1" i="0" u="none" strike="noStrike" cap="none" normalizeH="0" baseline="0" dirty="0">
                          <a:ln>
                            <a:noFill/>
                          </a:ln>
                          <a:solidFill>
                            <a:schemeClr val="hlink"/>
                          </a:solidFill>
                          <a:effectLst/>
                          <a:latin typeface="Verdana" pitchFamily="34" charset="0"/>
                        </a:rPr>
                        <a:t> espèce</a:t>
                      </a:r>
                      <a:r>
                        <a:rPr kumimoji="0" lang="fr-FR" sz="1700" b="0" i="0" u="none" strike="noStrike" cap="none" normalizeH="0" baseline="0" dirty="0">
                          <a:ln>
                            <a:noFill/>
                          </a:ln>
                          <a:solidFill>
                            <a:schemeClr val="hlink"/>
                          </a:solidFill>
                          <a:effectLst/>
                          <a:latin typeface="Verdana" pitchFamily="34" charset="0"/>
                        </a:rPr>
                        <a:t> </a:t>
                      </a:r>
                      <a:r>
                        <a:rPr kumimoji="0" lang="fr-FR" sz="1700" b="1" i="0" u="none" strike="noStrike" cap="none" normalizeH="0" baseline="0" dirty="0">
                          <a:ln>
                            <a:noFill/>
                          </a:ln>
                          <a:solidFill>
                            <a:schemeClr val="hlink"/>
                          </a:solidFill>
                          <a:effectLst/>
                          <a:latin typeface="Symbol" pitchFamily="18" charset="2"/>
                        </a:rPr>
                        <a:t>b</a:t>
                      </a: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7" name="Text Box 33"/>
          <p:cNvSpPr txBox="1">
            <a:spLocks noChangeArrowheads="1"/>
          </p:cNvSpPr>
          <p:nvPr/>
        </p:nvSpPr>
        <p:spPr bwMode="auto">
          <a:xfrm>
            <a:off x="6703532" y="150812"/>
            <a:ext cx="2736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a:spcBef>
                <a:spcPct val="50000"/>
              </a:spcBef>
            </a:pPr>
            <a:r>
              <a:rPr lang="fr-FR" altLang="fr-FR" b="1" dirty="0"/>
              <a:t>Décision du statisticien</a:t>
            </a:r>
          </a:p>
        </p:txBody>
      </p:sp>
      <p:sp>
        <p:nvSpPr>
          <p:cNvPr id="8" name="Text Box 34"/>
          <p:cNvSpPr txBox="1">
            <a:spLocks noChangeArrowheads="1"/>
          </p:cNvSpPr>
          <p:nvPr/>
        </p:nvSpPr>
        <p:spPr bwMode="auto">
          <a:xfrm>
            <a:off x="4039707" y="1014412"/>
            <a:ext cx="574675" cy="2100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spcBef>
                <a:spcPct val="5000"/>
              </a:spcBef>
            </a:pPr>
            <a:r>
              <a:rPr lang="fr-FR" altLang="fr-FR" b="1"/>
              <a:t>R</a:t>
            </a:r>
          </a:p>
          <a:p>
            <a:pPr>
              <a:spcBef>
                <a:spcPct val="5000"/>
              </a:spcBef>
            </a:pPr>
            <a:r>
              <a:rPr lang="fr-FR" altLang="fr-FR" b="1"/>
              <a:t>é</a:t>
            </a:r>
          </a:p>
          <a:p>
            <a:pPr>
              <a:spcBef>
                <a:spcPct val="5000"/>
              </a:spcBef>
            </a:pPr>
            <a:r>
              <a:rPr lang="fr-FR" altLang="fr-FR" b="1"/>
              <a:t>a</a:t>
            </a:r>
          </a:p>
          <a:p>
            <a:pPr>
              <a:spcBef>
                <a:spcPct val="5000"/>
              </a:spcBef>
            </a:pPr>
            <a:r>
              <a:rPr lang="fr-FR" altLang="fr-FR" b="1"/>
              <a:t>l</a:t>
            </a:r>
          </a:p>
          <a:p>
            <a:pPr>
              <a:spcBef>
                <a:spcPct val="5000"/>
              </a:spcBef>
            </a:pPr>
            <a:r>
              <a:rPr lang="fr-FR" altLang="fr-FR" b="1"/>
              <a:t>i</a:t>
            </a:r>
          </a:p>
          <a:p>
            <a:pPr>
              <a:spcBef>
                <a:spcPct val="5000"/>
              </a:spcBef>
            </a:pPr>
            <a:r>
              <a:rPr lang="fr-FR" altLang="fr-FR" b="1"/>
              <a:t>t</a:t>
            </a:r>
          </a:p>
          <a:p>
            <a:pPr>
              <a:spcBef>
                <a:spcPct val="5000"/>
              </a:spcBef>
            </a:pPr>
            <a:r>
              <a:rPr lang="fr-FR" altLang="fr-FR" b="1"/>
              <a:t>é</a:t>
            </a:r>
          </a:p>
        </p:txBody>
      </p:sp>
    </p:spTree>
    <p:extLst>
      <p:ext uri="{BB962C8B-B14F-4D97-AF65-F5344CB8AC3E}">
        <p14:creationId xmlns:p14="http://schemas.microsoft.com/office/powerpoint/2010/main" val="9680555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12"/>
          </p:nvPr>
        </p:nvSpPr>
        <p:spPr/>
        <p:txBody>
          <a:bodyPr/>
          <a:lstStyle/>
          <a:p>
            <a:fld id="{110F8FB8-9C16-4B2D-A497-73BF88C6254C}" type="slidenum">
              <a:rPr lang="fr-FR" smtClean="0"/>
              <a:t>32</a:t>
            </a:fld>
            <a:endParaRPr lang="fr-FR"/>
          </a:p>
        </p:txBody>
      </p:sp>
      <p:sp>
        <p:nvSpPr>
          <p:cNvPr id="4" name="Rectangle 3"/>
          <p:cNvSpPr/>
          <p:nvPr/>
        </p:nvSpPr>
        <p:spPr>
          <a:xfrm>
            <a:off x="664524" y="601802"/>
            <a:ext cx="1282723" cy="369332"/>
          </a:xfrm>
          <a:prstGeom prst="rect">
            <a:avLst/>
          </a:prstGeom>
        </p:spPr>
        <p:txBody>
          <a:bodyPr wrap="none">
            <a:spAutoFit/>
          </a:bodyPr>
          <a:lstStyle/>
          <a:p>
            <a:r>
              <a:rPr lang="fr-FR" b="1" u="sng" dirty="0"/>
              <a:t>QCM 14</a:t>
            </a:r>
            <a:r>
              <a:rPr lang="fr-FR" b="1" dirty="0"/>
              <a:t> : </a:t>
            </a:r>
            <a:endParaRPr lang="fr-FR" dirty="0"/>
          </a:p>
        </p:txBody>
      </p:sp>
      <p:sp>
        <p:nvSpPr>
          <p:cNvPr id="5" name="ZoneTexte 4"/>
          <p:cNvSpPr txBox="1"/>
          <p:nvPr/>
        </p:nvSpPr>
        <p:spPr>
          <a:xfrm>
            <a:off x="419450" y="1140903"/>
            <a:ext cx="10452682" cy="1323439"/>
          </a:xfrm>
          <a:prstGeom prst="rect">
            <a:avLst/>
          </a:prstGeom>
          <a:noFill/>
        </p:spPr>
        <p:txBody>
          <a:bodyPr wrap="square" rtlCol="0">
            <a:spAutoFit/>
          </a:bodyPr>
          <a:lstStyle/>
          <a:p>
            <a:pPr algn="just"/>
            <a:r>
              <a:rPr lang="fr-FR" altLang="fr-FR" sz="2000" b="1" dirty="0"/>
              <a:t>Dans une promo de PACES de Nice, sur 1200 étudiants, on a compté 300 étudiants ayant un Q.I. supérieur à 120.</a:t>
            </a:r>
          </a:p>
          <a:p>
            <a:pPr algn="just"/>
            <a:r>
              <a:rPr lang="fr-FR" altLang="fr-FR" sz="2000" b="1" dirty="0"/>
              <a:t>Le taux observé est-il conforme au taux national de 30%? </a:t>
            </a:r>
          </a:p>
          <a:p>
            <a:endParaRPr lang="fr-FR" sz="2000" b="1" dirty="0"/>
          </a:p>
        </p:txBody>
      </p:sp>
      <p:sp>
        <p:nvSpPr>
          <p:cNvPr id="7" name="ZoneTexte 6"/>
          <p:cNvSpPr txBox="1">
            <a:spLocks noChangeArrowheads="1"/>
          </p:cNvSpPr>
          <p:nvPr/>
        </p:nvSpPr>
        <p:spPr bwMode="auto">
          <a:xfrm>
            <a:off x="419450" y="2477640"/>
            <a:ext cx="1097215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just" eaLnBrk="1" hangingPunct="1">
              <a:buFont typeface="Arial" pitchFamily="34" charset="0"/>
              <a:buAutoNum type="alphaUcPeriod"/>
            </a:pPr>
            <a:r>
              <a:rPr lang="fr-FR" altLang="fr-FR" sz="2000" dirty="0">
                <a:latin typeface="+mn-lt"/>
              </a:rPr>
              <a:t>Il faut calculer l’intervalle de confiance à 5%</a:t>
            </a:r>
          </a:p>
          <a:p>
            <a:pPr algn="just" eaLnBrk="1" hangingPunct="1">
              <a:buFont typeface="Arial" pitchFamily="34" charset="0"/>
              <a:buAutoNum type="alphaUcPeriod"/>
            </a:pPr>
            <a:r>
              <a:rPr lang="fr-FR" altLang="fr-FR" sz="2000" dirty="0">
                <a:latin typeface="+mn-lt"/>
              </a:rPr>
              <a:t>Il faut comparer les moyennes de QI dans le groupe PACES Nice et un autre groupe de PACES.</a:t>
            </a:r>
          </a:p>
          <a:p>
            <a:pPr algn="just" eaLnBrk="1" hangingPunct="1">
              <a:buFont typeface="Arial" pitchFamily="34" charset="0"/>
              <a:buAutoNum type="alphaUcPeriod"/>
            </a:pPr>
            <a:r>
              <a:rPr lang="fr-FR" altLang="fr-FR" sz="2000" dirty="0">
                <a:latin typeface="+mn-lt"/>
              </a:rPr>
              <a:t>Il faut vérifier que 30% est bien dans l’intervalle de confiance de l’estimation faite dans le groupe PACES Nice.</a:t>
            </a:r>
          </a:p>
          <a:p>
            <a:pPr algn="just" eaLnBrk="1" hangingPunct="1">
              <a:buFont typeface="Arial" pitchFamily="34" charset="0"/>
              <a:buAutoNum type="alphaUcPeriod"/>
            </a:pPr>
            <a:r>
              <a:rPr lang="fr-FR" altLang="fr-FR" sz="2000" dirty="0">
                <a:latin typeface="+mn-lt"/>
              </a:rPr>
              <a:t>Il manque des données pour répondre à cette question.</a:t>
            </a:r>
          </a:p>
          <a:p>
            <a:pPr algn="just" eaLnBrk="1" hangingPunct="1">
              <a:buFont typeface="Arial" pitchFamily="34" charset="0"/>
              <a:buAutoNum type="alphaUcPeriod"/>
            </a:pPr>
            <a:r>
              <a:rPr lang="fr-FR" altLang="fr-FR" sz="2000" dirty="0">
                <a:latin typeface="+mn-lt"/>
              </a:rPr>
              <a:t>Les items A, B, C, D sont faux</a:t>
            </a:r>
          </a:p>
        </p:txBody>
      </p:sp>
      <p:sp>
        <p:nvSpPr>
          <p:cNvPr id="2" name="Espace réservé du pied de page 1"/>
          <p:cNvSpPr>
            <a:spLocks noGrp="1"/>
          </p:cNvSpPr>
          <p:nvPr>
            <p:ph type="ftr" sz="quarter" idx="11"/>
          </p:nvPr>
        </p:nvSpPr>
        <p:spPr/>
        <p:txBody>
          <a:bodyPr/>
          <a:lstStyle/>
          <a:p>
            <a:r>
              <a:rPr lang="fr-FR"/>
              <a:t>Le tutorat est gratuit. Toute vente ou reproduction est interdite. </a:t>
            </a:r>
          </a:p>
        </p:txBody>
      </p:sp>
    </p:spTree>
    <p:extLst>
      <p:ext uri="{BB962C8B-B14F-4D97-AF65-F5344CB8AC3E}">
        <p14:creationId xmlns:p14="http://schemas.microsoft.com/office/powerpoint/2010/main" val="26592900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Correction : </a:t>
            </a:r>
          </a:p>
        </p:txBody>
      </p:sp>
      <p:sp>
        <p:nvSpPr>
          <p:cNvPr id="3" name="Espace réservé du contenu 2"/>
          <p:cNvSpPr>
            <a:spLocks noGrp="1"/>
          </p:cNvSpPr>
          <p:nvPr>
            <p:ph idx="1"/>
          </p:nvPr>
        </p:nvSpPr>
        <p:spPr>
          <a:xfrm>
            <a:off x="494950" y="1668544"/>
            <a:ext cx="10746298" cy="4579855"/>
          </a:xfrm>
        </p:spPr>
        <p:txBody>
          <a:bodyPr>
            <a:normAutofit/>
          </a:bodyPr>
          <a:lstStyle/>
          <a:p>
            <a:pPr marL="0" indent="0">
              <a:buNone/>
            </a:pPr>
            <a:r>
              <a:rPr lang="fr-FR" b="1" u="sng" dirty="0"/>
              <a:t>QCM 14</a:t>
            </a:r>
            <a:r>
              <a:rPr lang="fr-FR" b="1" dirty="0"/>
              <a:t> : AC</a:t>
            </a:r>
            <a:endParaRPr lang="fr-FR" dirty="0"/>
          </a:p>
          <a:p>
            <a:pPr marL="0" indent="0">
              <a:buNone/>
            </a:pPr>
            <a:r>
              <a:rPr lang="fr-FR" dirty="0"/>
              <a:t>	</a:t>
            </a:r>
          </a:p>
          <a:p>
            <a:r>
              <a:rPr lang="it-IT" dirty="0"/>
              <a:t>A) </a:t>
            </a:r>
            <a:r>
              <a:rPr lang="it-IT" u="sng" dirty="0"/>
              <a:t>Vrai</a:t>
            </a:r>
            <a:r>
              <a:rPr lang="it-IT" dirty="0"/>
              <a:t> : Comme pour toute estimation</a:t>
            </a:r>
          </a:p>
          <a:p>
            <a:r>
              <a:rPr lang="it-IT" dirty="0"/>
              <a:t>B) </a:t>
            </a:r>
            <a:r>
              <a:rPr lang="it-IT" u="sng" dirty="0"/>
              <a:t>Faux</a:t>
            </a:r>
            <a:r>
              <a:rPr lang="it-IT" dirty="0"/>
              <a:t> :  </a:t>
            </a:r>
            <a:endParaRPr lang="fr-FR" dirty="0"/>
          </a:p>
          <a:p>
            <a:r>
              <a:rPr lang="it-IT" dirty="0"/>
              <a:t>C) </a:t>
            </a:r>
            <a:r>
              <a:rPr lang="fr-FR" u="sng" dirty="0"/>
              <a:t>Vrai : </a:t>
            </a:r>
            <a:r>
              <a:rPr lang="fr-FR" dirty="0"/>
              <a:t>On ne connait pas l’IC au niveau national, mais notre estimation doit recouper cet IC, donc la valeur 30% doit être dans notre IC</a:t>
            </a:r>
          </a:p>
          <a:p>
            <a:r>
              <a:rPr lang="it-IT" dirty="0"/>
              <a:t>D) </a:t>
            </a:r>
            <a:r>
              <a:rPr lang="it-IT" u="sng" dirty="0"/>
              <a:t>Faux</a:t>
            </a:r>
            <a:r>
              <a:rPr lang="it-IT" dirty="0"/>
              <a:t> : </a:t>
            </a:r>
            <a:endParaRPr lang="fr-FR" dirty="0"/>
          </a:p>
          <a:p>
            <a:r>
              <a:rPr lang="it-IT" dirty="0"/>
              <a:t>E) </a:t>
            </a:r>
            <a:r>
              <a:rPr lang="it-IT" u="sng" dirty="0"/>
              <a:t>Faux</a:t>
            </a:r>
            <a:r>
              <a:rPr lang="it-IT" dirty="0"/>
              <a:t> </a:t>
            </a:r>
            <a:endParaRPr lang="fr-FR" dirty="0"/>
          </a:p>
          <a:p>
            <a:endParaRPr lang="fr-FR" dirty="0"/>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33</a:t>
            </a:fld>
            <a:endParaRPr lang="fr-FR"/>
          </a:p>
        </p:txBody>
      </p:sp>
    </p:spTree>
    <p:extLst>
      <p:ext uri="{BB962C8B-B14F-4D97-AF65-F5344CB8AC3E}">
        <p14:creationId xmlns:p14="http://schemas.microsoft.com/office/powerpoint/2010/main" val="24195454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1800" dirty="0"/>
              <a:t>														</a:t>
            </a:r>
          </a:p>
        </p:txBody>
      </p:sp>
      <p:sp>
        <p:nvSpPr>
          <p:cNvPr id="3" name="Espace réservé du contenu 2"/>
          <p:cNvSpPr>
            <a:spLocks noGrp="1"/>
          </p:cNvSpPr>
          <p:nvPr>
            <p:ph idx="1"/>
          </p:nvPr>
        </p:nvSpPr>
        <p:spPr/>
        <p:txBody>
          <a:bodyPr>
            <a:normAutofit/>
          </a:bodyPr>
          <a:lstStyle/>
          <a:p>
            <a:r>
              <a:rPr lang="fr-FR" sz="3600" b="1" dirty="0"/>
              <a:t>FIN!!!!!!! </a:t>
            </a:r>
            <a:endParaRPr lang="fr-FR" sz="3600" dirty="0"/>
          </a:p>
          <a:p>
            <a:pPr marL="0" indent="0">
              <a:buNone/>
            </a:pPr>
            <a:r>
              <a:rPr lang="fr-FR" sz="3600" dirty="0"/>
              <a:t>Et maintenant place aux questions!!!!!!!!</a:t>
            </a:r>
          </a:p>
        </p:txBody>
      </p:sp>
      <p:sp>
        <p:nvSpPr>
          <p:cNvPr id="5" name="Espace réservé du numéro de diapositive 4"/>
          <p:cNvSpPr>
            <a:spLocks noGrp="1"/>
          </p:cNvSpPr>
          <p:nvPr>
            <p:ph type="sldNum" sz="quarter" idx="12"/>
          </p:nvPr>
        </p:nvSpPr>
        <p:spPr/>
        <p:txBody>
          <a:bodyPr/>
          <a:lstStyle/>
          <a:p>
            <a:fld id="{110F8FB8-9C16-4B2D-A497-73BF88C6254C}" type="slidenum">
              <a:rPr lang="fr-FR" smtClean="0"/>
              <a:t>34</a:t>
            </a:fld>
            <a:endParaRPr lang="fr-FR"/>
          </a:p>
        </p:txBody>
      </p:sp>
    </p:spTree>
    <p:extLst>
      <p:ext uri="{BB962C8B-B14F-4D97-AF65-F5344CB8AC3E}">
        <p14:creationId xmlns:p14="http://schemas.microsoft.com/office/powerpoint/2010/main" val="246567575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1177</TotalTime>
  <Words>1373</Words>
  <Application>Microsoft Office PowerPoint</Application>
  <PresentationFormat>Grand écran</PresentationFormat>
  <Paragraphs>667</Paragraphs>
  <Slides>34</Slides>
  <Notes>22</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34</vt:i4>
      </vt:variant>
    </vt:vector>
  </HeadingPairs>
  <TitlesOfParts>
    <vt:vector size="44" baseType="lpstr">
      <vt:lpstr>Arial</vt:lpstr>
      <vt:lpstr>Calibri</vt:lpstr>
      <vt:lpstr>Century Gothic</vt:lpstr>
      <vt:lpstr>Comic Sans MS</vt:lpstr>
      <vt:lpstr>Symbol</vt:lpstr>
      <vt:lpstr>Times New Roman</vt:lpstr>
      <vt:lpstr>Verdana</vt:lpstr>
      <vt:lpstr>Wingdings</vt:lpstr>
      <vt:lpstr>Wingdings 3</vt:lpstr>
      <vt:lpstr>Ion</vt:lpstr>
      <vt:lpstr>Séance de Révision UE4  Partie Statistique  Correction QCM </vt:lpstr>
      <vt:lpstr>QCM 1 : La dyspnée est une difficulté respiratoire. On retrouve ce symptôme fréquemment dans les maladies cardiaques et respiratoires. Les médecins utilisent l’échelle suivante pour évaluer la gravité de la dyspnée de leurs patients :  </vt:lpstr>
      <vt:lpstr>Correction : </vt:lpstr>
      <vt:lpstr>QCM 2 : La précision d’une estimation par intervalle est moins bonne  lorsque :</vt:lpstr>
      <vt:lpstr>Correction : </vt:lpstr>
      <vt:lpstr>QCM 3 : Pour vérifier l’efficacité d’un nouvel hypoglycémiant, la glycémie de 100 diabétiques à jeun a été mesurée pendant plusieurs jours. La glycémie moyenne est de 1.2 g/L avec un écart-type de 0.10 g/L.      Parmi les items suivants, quel(s) est(sont) le(s) vrai(s) ?    A) Cet échantillon suit une loi normale. B) La précision de cette estimation serait meilleure avec 150 patients. C) L’intervalle de confiance au risque 5% s’écrit IC0.95 = [1.2 ± 1.96 x 0.10 / √100] D) L’intervalle de confiance au risque 5% s’écrit IC0.95 = [0.10 ± 1.96 x 1.2 / √100] E) Les propositions A, B, C et D sont fausses</vt:lpstr>
      <vt:lpstr>Correction : </vt:lpstr>
      <vt:lpstr> QCM 4 : Un sondage a été réalisé à l’Hôpital pédiatrique de Lenval sur la qualité des repas distribués en chambre. Pour cela, 100 enfants ont été tirés au sort. 70% d’entre eux annoncent être satisfaits de ce qu’ils mangent durant leur hospitalisation.                                                                                                                              Parmi les items suivants, quel(s) est(sont) le(s) vrai(s) ? </vt:lpstr>
      <vt:lpstr>Correction : </vt:lpstr>
      <vt:lpstr> </vt:lpstr>
      <vt:lpstr>Correction : </vt:lpstr>
      <vt:lpstr> </vt:lpstr>
      <vt:lpstr> </vt:lpstr>
      <vt:lpstr>Correction : </vt:lpstr>
      <vt:lpstr>QCM 7 : La police scientifique vient de découvrir une toute nouvelle manière d’extraire l’ADN sur des pièces à conviction anciennes. Un essai est réalisé afin de comparer cette nouvelle méthode d’extraction à l’ancienne méthode. 400 pièces à convictions sont sélectionnées. On commence par tenter d’extraire avec l’ancienne méthode A puis, après avoir noté la masse d’ADN extrait, on tente d’extraire avec la nouvelle méthode N. Le paramètre calculé, au risque a = 5% est de 2,34. Indiquez la ou les réponses exacte(s) :   </vt:lpstr>
      <vt:lpstr>Présentation PowerPoint</vt:lpstr>
      <vt:lpstr>Correction : </vt:lpstr>
      <vt:lpstr>QCM 8 : La HAS (haute autorité de santé) cherche à montrer l’efficacité des nouvelles applications connectées dans la prévention du diabète. Pour cela un essai est réalisé avec un échantillon séparé en deux groupes de 400 et 300 personnes randomisées, et possédant un smartphone. Une mesure de la glycémie a été réalisée au début de l’essai et à la fin. Les résultats de cet essai ont été illustrés dans ce tableau 3 ans après le début de la prévention. Indiquez la ou les réponses exacte(s) :  </vt:lpstr>
      <vt:lpstr>Correction : </vt:lpstr>
      <vt:lpstr>QCM 9 : On s’intéresse à un nouveau médicament anti cancéreux révolutionnaire. Un essai est donc réalisé par l’ANSM (agence nationale de sécurité du médicament). 150 souris atteintes d’un certain type de cancer ont été tirées au sort. On leur donne des doses de plus en plus élevées de médicaments afin d’essayer d’établir un lien entre la concentration sanguine médicamenteuse et le volume de la tumeur. Le paramètre calculé est de 0,89. Indiquez la ou les réponses exacte(s) :  </vt:lpstr>
      <vt:lpstr>Correction : </vt:lpstr>
      <vt:lpstr>QCM 10 : Une campagne publicitaire tente de montrer une intrication entre le taux de glycémie et l’augmentation du poids. Pour cela elle va étudier deux groupes randomisé de 10 personnes chacun, les peser tous les matins et noter l’évolution de leur poids. Leur glycémie est mesurée avec un dextro. Le paramètre calculé est de 0,83. On prendra le risque a à 1%. Indiquez la ou les réponses exacte(s) :  </vt:lpstr>
      <vt:lpstr>Présentation PowerPoint</vt:lpstr>
      <vt:lpstr>Correction : </vt:lpstr>
      <vt:lpstr>QCM 11 : Un laboratoire pharmaceutique souhaite comparer l’efficacité d’un nouveau traitement A par rapport à l’efficacité d’un ancien traitement B. Pour cette étude, 200 personnes sont tirées au sort et réparties dans deux groupes de 110 personnes et de 90 personnes. Cette étude est multicentrique et est réalisée en double insu. La santé des patients, à la fin du traitement, sera présentée sous la forme : Guérison ; Amélioration significative ; état stable ; état aggravé. Indiquez la ou les réponses exacte(s) :  </vt:lpstr>
      <vt:lpstr>Correction : </vt:lpstr>
      <vt:lpstr>QCM 12 : Justine s’interroge sur la qualité des massages d’Alexiane par rapport aux siens. Pour cela elle décide de réaliser un essai sur les 57 étudiants k1 de l’IFMK de Nice. Afin d’enlever la variabilité interindividuelle, la promotion recevra d’abord un massage de Justine puis un massage d’Alexiane deux semaines plus tard. Après chaque massage chaque étudiant devra répondre à un questionnaire de satisfaction à quatre modalités. Les résultats se trouvent dans le tableau si dessous. Le paramètre calculé est de 10,2. Indiquez la ou les réponses exacte(s) : </vt:lpstr>
      <vt:lpstr>Présentation PowerPoint</vt:lpstr>
      <vt:lpstr>Correction : </vt:lpstr>
      <vt:lpstr>QCM 13 : On se demande si un nouvel anticancéreux A est plus efficace que le médicament de référence B pour un cancer de la thyroïde. On réalise un essai thérapeutique où les patients sont répartis en deux groupes en fonction du médicament pris : A ou B. Malheureusement, suite à un biais de sélection majeur, le groupe B est tiré d’une population atteinte de cancer cérébral. On sait que le traitement B est totalement inefficace pour ce cancer. Le risque alpha est de 5%. La puissance est de 90%. On effectue tout de même les calculs. Indiquez la ou les propositions exacte(s) :</vt:lpstr>
      <vt:lpstr>Correction : </vt:lpstr>
      <vt:lpstr>Présentation PowerPoint</vt:lpstr>
      <vt:lpstr>Correction : </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Séance de Révision UE4  Partie Statistique  Correction QCM</dc:title>
  <dc:creator>Thierry SCHUFFENECKER</dc:creator>
  <cp:lastModifiedBy>ophélie</cp:lastModifiedBy>
  <cp:revision>37</cp:revision>
  <dcterms:created xsi:type="dcterms:W3CDTF">2016-11-08T11:48:26Z</dcterms:created>
  <dcterms:modified xsi:type="dcterms:W3CDTF">2016-11-11T17:09:03Z</dcterms:modified>
</cp:coreProperties>
</file>