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86" r:id="rId1"/>
  </p:sldMasterIdLst>
  <p:sldIdLst>
    <p:sldId id="256" r:id="rId2"/>
    <p:sldId id="258" r:id="rId3"/>
    <p:sldId id="257" r:id="rId4"/>
    <p:sldId id="259" r:id="rId5"/>
    <p:sldId id="260" r:id="rId6"/>
    <p:sldId id="261" r:id="rId7"/>
    <p:sldId id="262" r:id="rId8"/>
    <p:sldId id="263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e moyen 2 - Accentuation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0"/>
    <p:restoredTop sz="95921"/>
  </p:normalViewPr>
  <p:slideViewPr>
    <p:cSldViewPr snapToGrid="0" snapToObjects="1">
      <p:cViewPr varScale="1">
        <p:scale>
          <a:sx n="121" d="100"/>
          <a:sy n="121" d="100"/>
        </p:scale>
        <p:origin x="200" y="30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6640AAD-80AF-40E7-BE3F-43D32FC68ED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l">
              <a:defRPr sz="6000" b="1" i="0" cap="all" baseline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C80FBD9-0977-4B2B-9318-30774BB0947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l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E66DA5-7751-4D3D-B753-58DF3B4187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4B53A7-3209-46A6-9454-F38EAC8F11E7}" type="datetimeFigureOut">
              <a:rPr lang="en-US" smtClean="0"/>
              <a:t>1/2/21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F8C2A2A-62DB-40C0-8AE7-CB9B98649B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401EAA4-F44C-4C1F-B8E3-1A3005300F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CE633F-9882-4A5C-83A2-1109D0C73261}" type="slidenum">
              <a:rPr lang="en-US" smtClean="0"/>
              <a:t>‹N°›</a:t>
            </a:fld>
            <a:endParaRPr lang="en-US"/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D1B787A8-0D67-4B7E-9B48-86BD906AB6B5}"/>
              </a:ext>
            </a:extLst>
          </p:cNvPr>
          <p:cNvCxnSpPr>
            <a:cxnSpLocks/>
          </p:cNvCxnSpPr>
          <p:nvPr/>
        </p:nvCxnSpPr>
        <p:spPr>
          <a:xfrm>
            <a:off x="715890" y="1114050"/>
            <a:ext cx="0" cy="5735637"/>
          </a:xfrm>
          <a:prstGeom prst="line">
            <a:avLst/>
          </a:prstGeom>
          <a:ln w="25400" cap="sq">
            <a:gradFill flip="none" rotWithShape="1">
              <a:gsLst>
                <a:gs pos="0">
                  <a:schemeClr val="accent2"/>
                </a:gs>
                <a:gs pos="100000">
                  <a:schemeClr val="accent4"/>
                </a:gs>
              </a:gsLst>
              <a:lin ang="16200000" scaled="1"/>
              <a:tileRect/>
            </a:gra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5191388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696CF8C-1EA0-4E47-AC60-CAC3B80A3C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28CABF8-19D8-4F3C-994F-4D35EC7A2C3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97BB2D-4E2C-4490-A2A3-4B68BCC5D2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4B53A7-3209-46A6-9454-F38EAC8F11E7}" type="datetimeFigureOut">
              <a:rPr lang="en-US" smtClean="0"/>
              <a:t>1/2/21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140F15D-DD72-46D5-BF0F-F506471070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266FD4D-815A-431C-ADEF-DE6F236F61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CE633F-9882-4A5C-83A2-1109D0C73261}" type="slidenum">
              <a:rPr lang="en-US" smtClean="0"/>
              <a:t>‹N°›</a:t>
            </a:fld>
            <a:endParaRPr lang="en-US"/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5C05CAAB-DBA2-4548-AD5F-01BB97FBB207}"/>
              </a:ext>
            </a:extLst>
          </p:cNvPr>
          <p:cNvCxnSpPr>
            <a:cxnSpLocks/>
          </p:cNvCxnSpPr>
          <p:nvPr/>
        </p:nvCxnSpPr>
        <p:spPr>
          <a:xfrm>
            <a:off x="715890" y="356812"/>
            <a:ext cx="0" cy="6492875"/>
          </a:xfrm>
          <a:prstGeom prst="line">
            <a:avLst/>
          </a:prstGeom>
          <a:ln w="25400" cap="sq">
            <a:gradFill flip="none" rotWithShape="1">
              <a:gsLst>
                <a:gs pos="0">
                  <a:schemeClr val="accent2"/>
                </a:gs>
                <a:gs pos="100000">
                  <a:schemeClr val="accent4"/>
                </a:gs>
              </a:gsLst>
              <a:lin ang="16200000" scaled="1"/>
              <a:tileRect/>
            </a:gra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9743555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5FC2D1-D3FE-4B37-8740-57444421FDB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 b="1" i="0" cap="all" baseline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A5AF550-086C-426E-A374-85DB3957017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9A58988-AD39-4AE9-8E6A-0907F0BE26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4B53A7-3209-46A6-9454-F38EAC8F11E7}" type="datetimeFigureOut">
              <a:rPr lang="en-US" smtClean="0"/>
              <a:t>1/2/21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D366319-82EE-408E-819F-8F8E6DBA7A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21C8A6-777F-496D-8620-AE52BFC33F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CE633F-9882-4A5C-83A2-1109D0C73261}" type="slidenum">
              <a:rPr lang="en-US" smtClean="0"/>
              <a:t>‹N°›</a:t>
            </a:fld>
            <a:endParaRPr lang="en-US"/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C031F83B-57A8-4533-981C-D1FFAD2B6B6F}"/>
              </a:ext>
            </a:extLst>
          </p:cNvPr>
          <p:cNvCxnSpPr>
            <a:cxnSpLocks/>
          </p:cNvCxnSpPr>
          <p:nvPr/>
        </p:nvCxnSpPr>
        <p:spPr>
          <a:xfrm>
            <a:off x="715890" y="1701425"/>
            <a:ext cx="0" cy="5148262"/>
          </a:xfrm>
          <a:prstGeom prst="line">
            <a:avLst/>
          </a:prstGeom>
          <a:ln w="25400" cap="sq">
            <a:gradFill flip="none" rotWithShape="1">
              <a:gsLst>
                <a:gs pos="0">
                  <a:schemeClr val="accent2"/>
                </a:gs>
                <a:gs pos="100000">
                  <a:schemeClr val="accent4"/>
                </a:gs>
              </a:gsLst>
              <a:lin ang="16200000" scaled="1"/>
              <a:tileRect/>
            </a:gra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1985430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257166-6921-4546-BA2C-99E464681F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5B9122-6371-4049-B57A-33DED7DA2F7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A14555D-0753-4312-A26B-2338813F9B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3D8FDCB-69DA-4A8F-8B91-5CFF77897C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4B53A7-3209-46A6-9454-F38EAC8F11E7}" type="datetimeFigureOut">
              <a:rPr lang="en-US" smtClean="0"/>
              <a:t>1/2/21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1AC8C07-E0D3-4464-AE3C-25730D75C8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C2596A6-734E-4AE0-BFB8-3089137BF8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CE633F-9882-4A5C-83A2-1109D0C73261}" type="slidenum">
              <a:rPr lang="en-US" smtClean="0"/>
              <a:t>‹N°›</a:t>
            </a:fld>
            <a:endParaRPr lang="en-US"/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3FB7E8F4-3FB3-45AB-A381-9093CA95AAEE}"/>
              </a:ext>
            </a:extLst>
          </p:cNvPr>
          <p:cNvCxnSpPr>
            <a:cxnSpLocks/>
          </p:cNvCxnSpPr>
          <p:nvPr/>
        </p:nvCxnSpPr>
        <p:spPr>
          <a:xfrm>
            <a:off x="715890" y="356812"/>
            <a:ext cx="0" cy="6492875"/>
          </a:xfrm>
          <a:prstGeom prst="line">
            <a:avLst/>
          </a:prstGeom>
          <a:ln w="25400" cap="sq">
            <a:gradFill flip="none" rotWithShape="1">
              <a:gsLst>
                <a:gs pos="0">
                  <a:schemeClr val="accent2"/>
                </a:gs>
                <a:gs pos="100000">
                  <a:schemeClr val="accent4"/>
                </a:gs>
              </a:gsLst>
              <a:lin ang="16200000" scaled="1"/>
              <a:tileRect/>
            </a:gra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5455242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F057AE-3B3B-4261-B912-BF9EB9A58C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2A2D237-A706-4712-90CA-B04517CBBE0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DE39CA1-2B6D-427E-9688-9093D5865CB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3D53357-616B-47F4-944B-F979FE96635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D7EA593-3036-4FB5-94B4-D9431DF0487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E86B3EF2-2C04-480F-A570-14E520DD00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4B53A7-3209-46A6-9454-F38EAC8F11E7}" type="datetimeFigureOut">
              <a:rPr lang="en-US" smtClean="0"/>
              <a:t>1/2/21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1CF5783E-3073-4F4D-8B9C-C5B18DDA5A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1A75FE3-6719-4790-AA00-251BC2A6E5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CE633F-9882-4A5C-83A2-1109D0C73261}" type="slidenum">
              <a:rPr lang="en-US" smtClean="0"/>
              <a:t>‹N°›</a:t>
            </a:fld>
            <a:endParaRPr lang="en-US"/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160F34ED-DA60-4CC2-B735-B0EC5D9FEA35}"/>
              </a:ext>
            </a:extLst>
          </p:cNvPr>
          <p:cNvCxnSpPr>
            <a:cxnSpLocks/>
          </p:cNvCxnSpPr>
          <p:nvPr/>
        </p:nvCxnSpPr>
        <p:spPr>
          <a:xfrm>
            <a:off x="715890" y="356812"/>
            <a:ext cx="0" cy="6492875"/>
          </a:xfrm>
          <a:prstGeom prst="line">
            <a:avLst/>
          </a:prstGeom>
          <a:ln w="25400" cap="sq">
            <a:gradFill flip="none" rotWithShape="1">
              <a:gsLst>
                <a:gs pos="0">
                  <a:schemeClr val="accent2"/>
                </a:gs>
                <a:gs pos="100000">
                  <a:schemeClr val="accent4"/>
                </a:gs>
              </a:gsLst>
              <a:lin ang="16200000" scaled="1"/>
              <a:tileRect/>
            </a:gra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2525129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69F227-D21C-48B3-828A-6BFA9585E8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DF1DFFF-E5C5-43DF-B71C-7270DB9737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4B53A7-3209-46A6-9454-F38EAC8F11E7}" type="datetimeFigureOut">
              <a:rPr lang="en-US" smtClean="0"/>
              <a:t>1/2/21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EBC03C0-6EB7-4633-967C-12C35768BB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0FF4306-91CD-4B7B-8A53-34BE8F9975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CE633F-9882-4A5C-83A2-1109D0C73261}" type="slidenum">
              <a:rPr lang="en-US" smtClean="0"/>
              <a:t>‹N°›</a:t>
            </a:fld>
            <a:endParaRPr lang="en-US"/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57596AF9-469C-436D-B7D2-77952EF1825E}"/>
              </a:ext>
            </a:extLst>
          </p:cNvPr>
          <p:cNvCxnSpPr>
            <a:cxnSpLocks/>
          </p:cNvCxnSpPr>
          <p:nvPr/>
        </p:nvCxnSpPr>
        <p:spPr>
          <a:xfrm>
            <a:off x="715890" y="356812"/>
            <a:ext cx="0" cy="6492875"/>
          </a:xfrm>
          <a:prstGeom prst="line">
            <a:avLst/>
          </a:prstGeom>
          <a:ln w="25400" cap="sq">
            <a:gradFill flip="none" rotWithShape="1">
              <a:gsLst>
                <a:gs pos="0">
                  <a:schemeClr val="accent2"/>
                </a:gs>
                <a:gs pos="100000">
                  <a:schemeClr val="accent4"/>
                </a:gs>
              </a:gsLst>
              <a:lin ang="16200000" scaled="1"/>
              <a:tileRect/>
            </a:gra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3792086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DFF36D6-399B-43E3-84DD-9FC5119ECC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4B53A7-3209-46A6-9454-F38EAC8F11E7}" type="datetimeFigureOut">
              <a:rPr lang="en-US" smtClean="0"/>
              <a:t>1/2/21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0234AB7-3B85-4028-A500-5A1BDBF45C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C1F40F0-9909-442F-BBA4-409D061ED0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CE633F-9882-4A5C-83A2-1109D0C73261}" type="slidenum">
              <a:rPr lang="en-US" smtClean="0"/>
              <a:t>‹N°›</a:t>
            </a:fld>
            <a:endParaRPr lang="en-US"/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353C1207-D1C8-49E3-8837-E2B89D366FAE}"/>
              </a:ext>
            </a:extLst>
          </p:cNvPr>
          <p:cNvCxnSpPr>
            <a:cxnSpLocks/>
          </p:cNvCxnSpPr>
          <p:nvPr/>
        </p:nvCxnSpPr>
        <p:spPr>
          <a:xfrm>
            <a:off x="715890" y="356812"/>
            <a:ext cx="0" cy="6492875"/>
          </a:xfrm>
          <a:prstGeom prst="line">
            <a:avLst/>
          </a:prstGeom>
          <a:ln w="25400" cap="sq">
            <a:gradFill flip="none" rotWithShape="1">
              <a:gsLst>
                <a:gs pos="0">
                  <a:schemeClr val="accent2"/>
                </a:gs>
                <a:gs pos="100000">
                  <a:schemeClr val="accent4"/>
                </a:gs>
              </a:gsLst>
              <a:lin ang="16200000" scaled="1"/>
              <a:tileRect/>
            </a:gra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9812109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40F214-646F-4D81-AD12-65628EC987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EF71768-C3FA-49EF-99EF-06E6C3B2846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2DA6F24-ED6C-4D12-A9D6-EE37FBD6869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8E6AACE-FAFB-4934-8E3C-AB5B216353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4B53A7-3209-46A6-9454-F38EAC8F11E7}" type="datetimeFigureOut">
              <a:rPr lang="en-US" smtClean="0"/>
              <a:t>1/2/21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81533EA-D0F8-4C79-8721-F190DE2D2D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059BAC9-F101-4394-BBA4-3D21A34971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CE633F-9882-4A5C-83A2-1109D0C73261}" type="slidenum">
              <a:rPr lang="en-US" smtClean="0"/>
              <a:t>‹N°›</a:t>
            </a:fld>
            <a:endParaRPr lang="en-US"/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0F3A79C9-7EDC-44F6-AC48-5DD98A7695AD}"/>
              </a:ext>
            </a:extLst>
          </p:cNvPr>
          <p:cNvCxnSpPr>
            <a:cxnSpLocks/>
          </p:cNvCxnSpPr>
          <p:nvPr/>
        </p:nvCxnSpPr>
        <p:spPr>
          <a:xfrm>
            <a:off x="715890" y="356812"/>
            <a:ext cx="0" cy="6492875"/>
          </a:xfrm>
          <a:prstGeom prst="line">
            <a:avLst/>
          </a:prstGeom>
          <a:ln w="25400" cap="sq">
            <a:gradFill flip="none" rotWithShape="1">
              <a:gsLst>
                <a:gs pos="0">
                  <a:schemeClr val="accent2"/>
                </a:gs>
                <a:gs pos="100000">
                  <a:schemeClr val="accent4"/>
                </a:gs>
              </a:gsLst>
              <a:lin ang="16200000" scaled="1"/>
              <a:tileRect/>
            </a:gra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485820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84CB71F-B6C2-4866-BC97-304F78816E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C55ED73B-8413-478D-80D7-B78B69763B6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1BDF226-1B94-4D2D-98B3-7B932FB17DA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00C4E9A-CA29-4CCD-ACFA-B29F80FBA1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4B53A7-3209-46A6-9454-F38EAC8F11E7}" type="datetimeFigureOut">
              <a:rPr lang="en-US" smtClean="0"/>
              <a:t>1/2/21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1A5B7BE-3F1B-4FF3-B1D7-6E39B99D07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42F18F1-E27E-470E-AE13-4755DEE63A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CE633F-9882-4A5C-83A2-1109D0C73261}" type="slidenum">
              <a:rPr lang="en-US" smtClean="0"/>
              <a:t>‹N°›</a:t>
            </a:fld>
            <a:endParaRPr lang="en-US"/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00F08750-B7F2-4119-B151-68DE77481335}"/>
              </a:ext>
            </a:extLst>
          </p:cNvPr>
          <p:cNvCxnSpPr>
            <a:cxnSpLocks/>
          </p:cNvCxnSpPr>
          <p:nvPr/>
        </p:nvCxnSpPr>
        <p:spPr>
          <a:xfrm>
            <a:off x="715890" y="356812"/>
            <a:ext cx="0" cy="6492875"/>
          </a:xfrm>
          <a:prstGeom prst="line">
            <a:avLst/>
          </a:prstGeom>
          <a:ln w="25400" cap="sq">
            <a:gradFill flip="none" rotWithShape="1">
              <a:gsLst>
                <a:gs pos="0">
                  <a:schemeClr val="accent2"/>
                </a:gs>
                <a:gs pos="100000">
                  <a:schemeClr val="accent4"/>
                </a:gs>
              </a:gsLst>
              <a:lin ang="16200000" scaled="1"/>
              <a:tileRect/>
            </a:gra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186537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26AD429-654B-4F0E-94E9-6FEF8EC67E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68D60B2-06F5-4567-BE1F-BBA5270537B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216F6F2-8269-4B80-8EE3-81FEE0F9DF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4B53A7-3209-46A6-9454-F38EAC8F11E7}" type="datetimeFigureOut">
              <a:rPr lang="en-US" smtClean="0"/>
              <a:t>1/2/21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6BC86E4-3EDE-4EB4-B1A3-A1198AADD1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41752B0-ACEC-49EF-8131-FCF35BC5CD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CE633F-9882-4A5C-83A2-1109D0C73261}" type="slidenum">
              <a:rPr lang="en-US" smtClean="0"/>
              <a:t>‹N°›</a:t>
            </a:fld>
            <a:endParaRPr lang="en-US"/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1A0462E3-375D-4E76-8886-69E06985D069}"/>
              </a:ext>
            </a:extLst>
          </p:cNvPr>
          <p:cNvCxnSpPr>
            <a:cxnSpLocks/>
          </p:cNvCxnSpPr>
          <p:nvPr/>
        </p:nvCxnSpPr>
        <p:spPr>
          <a:xfrm>
            <a:off x="715890" y="356812"/>
            <a:ext cx="0" cy="6492875"/>
          </a:xfrm>
          <a:prstGeom prst="line">
            <a:avLst/>
          </a:prstGeom>
          <a:ln w="25400" cap="sq">
            <a:gradFill flip="none" rotWithShape="1">
              <a:gsLst>
                <a:gs pos="0">
                  <a:schemeClr val="accent2"/>
                </a:gs>
                <a:gs pos="100000">
                  <a:schemeClr val="accent4"/>
                </a:gs>
              </a:gsLst>
              <a:lin ang="16200000" scaled="1"/>
              <a:tileRect/>
            </a:gra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7105099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0423B094-F480-477B-901C-7181F88C076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D052089-A920-4E52-98DC-8A5DC7B0ACC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4A074FE-F1B4-421F-A66E-FA351C8F99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4B53A7-3209-46A6-9454-F38EAC8F11E7}" type="datetimeFigureOut">
              <a:rPr lang="en-US" smtClean="0"/>
              <a:t>1/2/21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4D764BA-3AB2-45FD-ABCB-975B3FDDF2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FB3FEF-8252-49FD-82F2-3E5FABC65F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CE633F-9882-4A5C-83A2-1109D0C73261}" type="slidenum">
              <a:rPr lang="en-US" smtClean="0"/>
              <a:t>‹N°›</a:t>
            </a:fld>
            <a:endParaRPr lang="en-US"/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0AEB5C65-83BB-4EBD-AD22-EDA8489D0F5D}"/>
              </a:ext>
            </a:extLst>
          </p:cNvPr>
          <p:cNvCxnSpPr>
            <a:cxnSpLocks/>
          </p:cNvCxnSpPr>
          <p:nvPr/>
        </p:nvCxnSpPr>
        <p:spPr>
          <a:xfrm flipV="1">
            <a:off x="8313" y="261865"/>
            <a:ext cx="11353802" cy="1"/>
          </a:xfrm>
          <a:prstGeom prst="line">
            <a:avLst/>
          </a:prstGeom>
          <a:ln w="25400" cap="sq">
            <a:gradFill flip="none" rotWithShape="1">
              <a:gsLst>
                <a:gs pos="0">
                  <a:schemeClr val="accent2"/>
                </a:gs>
                <a:gs pos="100000">
                  <a:schemeClr val="accent4"/>
                </a:gs>
              </a:gsLst>
              <a:lin ang="0" scaled="1"/>
              <a:tileRect/>
            </a:gra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942985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DA4224-F4E4-47A4-ACF7-2317493908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1679907-DC49-4B86-A34C-C97DBC26A93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5DBC8A0-34FC-4B6E-B42B-A721267D890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="1" i="0" cap="all" spc="100" baseline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A4B53A7-3209-46A6-9454-F38EAC8F11E7}" type="datetimeFigureOut">
              <a:rPr lang="en-US" smtClean="0"/>
              <a:pPr/>
              <a:t>1/2/21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09AC0B6-4CC4-4E41-8A4D-F62E17F2857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 i="0" cap="all" spc="100" baseline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6C0E9BD-90BD-46AE-8A0D-06796ADB760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 i="0" cap="all" spc="100" baseline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7CE633F-9882-4A5C-83A2-1109D0C73261}" type="slidenum">
              <a:rPr lang="en-US" smtClean="0"/>
              <a:pPr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90769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9" r:id="rId1"/>
    <p:sldLayoutId id="2147483680" r:id="rId2"/>
    <p:sldLayoutId id="2147483681" r:id="rId3"/>
    <p:sldLayoutId id="2147483682" r:id="rId4"/>
    <p:sldLayoutId id="2147483683" r:id="rId5"/>
    <p:sldLayoutId id="2147483684" r:id="rId6"/>
    <p:sldLayoutId id="2147483675" r:id="rId7"/>
    <p:sldLayoutId id="2147483676" r:id="rId8"/>
    <p:sldLayoutId id="2147483677" r:id="rId9"/>
    <p:sldLayoutId id="2147483678" r:id="rId10"/>
    <p:sldLayoutId id="2147483685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8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Rectangle 27">
            <a:extLst>
              <a:ext uri="{FF2B5EF4-FFF2-40B4-BE49-F238E27FC236}">
                <a16:creationId xmlns:a16="http://schemas.microsoft.com/office/drawing/2014/main" id="{158B3569-73B2-4D05-8E95-886A6EE17F1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gradFill flip="none" rotWithShape="1">
            <a:gsLst>
              <a:gs pos="100000">
                <a:schemeClr val="accent4"/>
              </a:gs>
              <a:gs pos="0">
                <a:schemeClr val="accent2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224BBBE-B807-4F41-B1E6-A50771F41D84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/>
          </a:blip>
          <a:srcRect b="15414"/>
          <a:stretch/>
        </p:blipFill>
        <p:spPr>
          <a:xfrm>
            <a:off x="1" y="10"/>
            <a:ext cx="12192000" cy="6857990"/>
          </a:xfrm>
          <a:prstGeom prst="rect">
            <a:avLst/>
          </a:prstGeom>
        </p:spPr>
      </p:pic>
      <p:sp>
        <p:nvSpPr>
          <p:cNvPr id="30" name="Rectangle 29">
            <a:extLst>
              <a:ext uri="{FF2B5EF4-FFF2-40B4-BE49-F238E27FC236}">
                <a16:creationId xmlns:a16="http://schemas.microsoft.com/office/drawing/2014/main" id="{2D92A843-3FA1-4DFF-99F6-47FA457D7C2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5014761" cy="6858000"/>
          </a:xfrm>
          <a:prstGeom prst="rect">
            <a:avLst/>
          </a:prstGeom>
          <a:gradFill flip="none" rotWithShape="1">
            <a:gsLst>
              <a:gs pos="100000">
                <a:schemeClr val="accent4">
                  <a:alpha val="60000"/>
                </a:schemeClr>
              </a:gs>
              <a:gs pos="0">
                <a:schemeClr val="accent2">
                  <a:alpha val="60000"/>
                </a:scheme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4F73DAF8-791B-6942-849E-B3F7E0A06BB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93159" y="1377146"/>
            <a:ext cx="3672965" cy="3626217"/>
          </a:xfrm>
        </p:spPr>
        <p:txBody>
          <a:bodyPr anchor="b">
            <a:normAutofit/>
          </a:bodyPr>
          <a:lstStyle/>
          <a:p>
            <a:pPr algn="r"/>
            <a:r>
              <a:rPr lang="fr-FR" sz="4000" dirty="0">
                <a:solidFill>
                  <a:schemeClr val="bg1"/>
                </a:solidFill>
              </a:rPr>
              <a:t>Contrôle endocrine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5DC37C58-6D5E-0D44-8BFF-BA093B5F138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93159" y="5170453"/>
            <a:ext cx="3672963" cy="990197"/>
          </a:xfrm>
        </p:spPr>
        <p:txBody>
          <a:bodyPr>
            <a:normAutofit/>
          </a:bodyPr>
          <a:lstStyle/>
          <a:p>
            <a:pPr algn="r"/>
            <a:r>
              <a:rPr lang="fr-FR" dirty="0">
                <a:solidFill>
                  <a:schemeClr val="bg1"/>
                </a:solidFill>
              </a:rPr>
              <a:t>VOIE LAC’TUT</a:t>
            </a:r>
          </a:p>
        </p:txBody>
      </p:sp>
      <p:sp>
        <p:nvSpPr>
          <p:cNvPr id="32" name="Graphic 17">
            <a:extLst>
              <a:ext uri="{FF2B5EF4-FFF2-40B4-BE49-F238E27FC236}">
                <a16:creationId xmlns:a16="http://schemas.microsoft.com/office/drawing/2014/main" id="{B71758F4-3F46-45DA-8AC5-4E508DA080B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957736" y="815001"/>
            <a:ext cx="139039" cy="139039"/>
          </a:xfrm>
          <a:custGeom>
            <a:avLst/>
            <a:gdLst>
              <a:gd name="connsiteX0" fmla="*/ 129602 w 139039"/>
              <a:gd name="connsiteY0" fmla="*/ 60082 h 139039"/>
              <a:gd name="connsiteX1" fmla="*/ 78957 w 139039"/>
              <a:gd name="connsiteY1" fmla="*/ 60082 h 139039"/>
              <a:gd name="connsiteX2" fmla="*/ 78957 w 139039"/>
              <a:gd name="connsiteY2" fmla="*/ 9437 h 139039"/>
              <a:gd name="connsiteX3" fmla="*/ 69520 w 139039"/>
              <a:gd name="connsiteY3" fmla="*/ 0 h 139039"/>
              <a:gd name="connsiteX4" fmla="*/ 60082 w 139039"/>
              <a:gd name="connsiteY4" fmla="*/ 9437 h 139039"/>
              <a:gd name="connsiteX5" fmla="*/ 60082 w 139039"/>
              <a:gd name="connsiteY5" fmla="*/ 60082 h 139039"/>
              <a:gd name="connsiteX6" fmla="*/ 9437 w 139039"/>
              <a:gd name="connsiteY6" fmla="*/ 60082 h 139039"/>
              <a:gd name="connsiteX7" fmla="*/ 0 w 139039"/>
              <a:gd name="connsiteY7" fmla="*/ 69520 h 139039"/>
              <a:gd name="connsiteX8" fmla="*/ 9437 w 139039"/>
              <a:gd name="connsiteY8" fmla="*/ 78957 h 139039"/>
              <a:gd name="connsiteX9" fmla="*/ 60082 w 139039"/>
              <a:gd name="connsiteY9" fmla="*/ 78957 h 139039"/>
              <a:gd name="connsiteX10" fmla="*/ 60082 w 139039"/>
              <a:gd name="connsiteY10" fmla="*/ 129602 h 139039"/>
              <a:gd name="connsiteX11" fmla="*/ 69520 w 139039"/>
              <a:gd name="connsiteY11" fmla="*/ 139039 h 139039"/>
              <a:gd name="connsiteX12" fmla="*/ 78957 w 139039"/>
              <a:gd name="connsiteY12" fmla="*/ 129602 h 139039"/>
              <a:gd name="connsiteX13" fmla="*/ 78957 w 139039"/>
              <a:gd name="connsiteY13" fmla="*/ 78957 h 139039"/>
              <a:gd name="connsiteX14" fmla="*/ 129602 w 139039"/>
              <a:gd name="connsiteY14" fmla="*/ 78957 h 139039"/>
              <a:gd name="connsiteX15" fmla="*/ 139039 w 139039"/>
              <a:gd name="connsiteY15" fmla="*/ 69520 h 139039"/>
              <a:gd name="connsiteX16" fmla="*/ 129602 w 139039"/>
              <a:gd name="connsiteY16" fmla="*/ 60082 h 1390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139039" h="139039">
                <a:moveTo>
                  <a:pt x="129602" y="60082"/>
                </a:moveTo>
                <a:lnTo>
                  <a:pt x="78957" y="60082"/>
                </a:lnTo>
                <a:lnTo>
                  <a:pt x="78957" y="9437"/>
                </a:lnTo>
                <a:cubicBezTo>
                  <a:pt x="78957" y="4225"/>
                  <a:pt x="74731" y="0"/>
                  <a:pt x="69520" y="0"/>
                </a:cubicBezTo>
                <a:cubicBezTo>
                  <a:pt x="64308" y="0"/>
                  <a:pt x="60082" y="4225"/>
                  <a:pt x="60082" y="9437"/>
                </a:cubicBezTo>
                <a:lnTo>
                  <a:pt x="60082" y="60082"/>
                </a:lnTo>
                <a:lnTo>
                  <a:pt x="9437" y="60082"/>
                </a:lnTo>
                <a:cubicBezTo>
                  <a:pt x="4225" y="60082"/>
                  <a:pt x="0" y="64308"/>
                  <a:pt x="0" y="69520"/>
                </a:cubicBezTo>
                <a:cubicBezTo>
                  <a:pt x="0" y="74731"/>
                  <a:pt x="4225" y="78957"/>
                  <a:pt x="9437" y="78957"/>
                </a:cubicBezTo>
                <a:lnTo>
                  <a:pt x="60082" y="78957"/>
                </a:lnTo>
                <a:lnTo>
                  <a:pt x="60082" y="129602"/>
                </a:lnTo>
                <a:cubicBezTo>
                  <a:pt x="60082" y="134814"/>
                  <a:pt x="64308" y="139039"/>
                  <a:pt x="69520" y="139039"/>
                </a:cubicBezTo>
                <a:cubicBezTo>
                  <a:pt x="74731" y="139039"/>
                  <a:pt x="78957" y="134814"/>
                  <a:pt x="78957" y="129602"/>
                </a:cubicBezTo>
                <a:lnTo>
                  <a:pt x="78957" y="78957"/>
                </a:lnTo>
                <a:lnTo>
                  <a:pt x="129602" y="78957"/>
                </a:lnTo>
                <a:cubicBezTo>
                  <a:pt x="134814" y="78957"/>
                  <a:pt x="139039" y="74731"/>
                  <a:pt x="139039" y="69520"/>
                </a:cubicBezTo>
                <a:cubicBezTo>
                  <a:pt x="139039" y="64308"/>
                  <a:pt x="134814" y="60082"/>
                  <a:pt x="129602" y="60082"/>
                </a:cubicBezTo>
                <a:close/>
              </a:path>
            </a:pathLst>
          </a:custGeom>
          <a:solidFill>
            <a:schemeClr val="bg1"/>
          </a:solidFill>
          <a:ln w="603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sp>
        <p:nvSpPr>
          <p:cNvPr id="34" name="Graphic 15">
            <a:extLst>
              <a:ext uri="{FF2B5EF4-FFF2-40B4-BE49-F238E27FC236}">
                <a16:creationId xmlns:a16="http://schemas.microsoft.com/office/drawing/2014/main" id="{8550FED7-7C32-42BB-98DB-30272A6331A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316516" y="1044297"/>
            <a:ext cx="91138" cy="91138"/>
          </a:xfrm>
          <a:custGeom>
            <a:avLst/>
            <a:gdLst>
              <a:gd name="connsiteX0" fmla="*/ 91138 w 91138"/>
              <a:gd name="connsiteY0" fmla="*/ 45569 h 91138"/>
              <a:gd name="connsiteX1" fmla="*/ 45569 w 91138"/>
              <a:gd name="connsiteY1" fmla="*/ 91138 h 91138"/>
              <a:gd name="connsiteX2" fmla="*/ 0 w 91138"/>
              <a:gd name="connsiteY2" fmla="*/ 45569 h 91138"/>
              <a:gd name="connsiteX3" fmla="*/ 45569 w 91138"/>
              <a:gd name="connsiteY3" fmla="*/ 0 h 91138"/>
              <a:gd name="connsiteX4" fmla="*/ 91138 w 91138"/>
              <a:gd name="connsiteY4" fmla="*/ 45569 h 911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138" h="91138">
                <a:moveTo>
                  <a:pt x="91138" y="45569"/>
                </a:moveTo>
                <a:cubicBezTo>
                  <a:pt x="91138" y="70736"/>
                  <a:pt x="70736" y="91138"/>
                  <a:pt x="45569" y="91138"/>
                </a:cubicBezTo>
                <a:cubicBezTo>
                  <a:pt x="20402" y="91138"/>
                  <a:pt x="0" y="70736"/>
                  <a:pt x="0" y="45569"/>
                </a:cubicBezTo>
                <a:cubicBezTo>
                  <a:pt x="0" y="20402"/>
                  <a:pt x="20402" y="0"/>
                  <a:pt x="45569" y="0"/>
                </a:cubicBezTo>
                <a:cubicBezTo>
                  <a:pt x="70736" y="0"/>
                  <a:pt x="91138" y="20402"/>
                  <a:pt x="91138" y="45569"/>
                </a:cubicBezTo>
                <a:close/>
              </a:path>
            </a:pathLst>
          </a:custGeom>
          <a:solidFill>
            <a:schemeClr val="bg1"/>
          </a:solidFill>
          <a:ln w="422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cxnSp>
        <p:nvCxnSpPr>
          <p:cNvPr id="36" name="Straight Connector 35">
            <a:extLst>
              <a:ext uri="{FF2B5EF4-FFF2-40B4-BE49-F238E27FC236}">
                <a16:creationId xmlns:a16="http://schemas.microsoft.com/office/drawing/2014/main" id="{56020367-4FD5-4596-8E10-C5F095CD8DB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838200" y="6274341"/>
            <a:ext cx="11353800" cy="0"/>
          </a:xfrm>
          <a:prstGeom prst="line">
            <a:avLst/>
          </a:prstGeom>
          <a:ln w="25400" cap="sq">
            <a:solidFill>
              <a:schemeClr val="bg1"/>
            </a:soli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0962082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0" name="Straight Connector 59">
            <a:extLst>
              <a:ext uri="{FF2B5EF4-FFF2-40B4-BE49-F238E27FC236}">
                <a16:creationId xmlns:a16="http://schemas.microsoft.com/office/drawing/2014/main" id="{5C05CAAB-DBA2-4548-AD5F-01BB97FBB20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715890" y="356812"/>
            <a:ext cx="0" cy="6492875"/>
          </a:xfrm>
          <a:prstGeom prst="line">
            <a:avLst/>
          </a:prstGeom>
          <a:ln w="25400" cap="sq">
            <a:gradFill flip="none" rotWithShape="1">
              <a:gsLst>
                <a:gs pos="0">
                  <a:schemeClr val="accent2"/>
                </a:gs>
                <a:gs pos="100000">
                  <a:schemeClr val="accent4"/>
                </a:gs>
              </a:gsLst>
              <a:lin ang="16200000" scaled="1"/>
              <a:tileRect/>
            </a:gra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 useBgFill="1">
        <p:nvSpPr>
          <p:cNvPr id="62" name="Rectangle 61">
            <a:extLst>
              <a:ext uri="{FF2B5EF4-FFF2-40B4-BE49-F238E27FC236}">
                <a16:creationId xmlns:a16="http://schemas.microsoft.com/office/drawing/2014/main" id="{327D73B4-9F5C-4A64-A179-51B9500CB8B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4" name="Oval 63">
            <a:extLst>
              <a:ext uri="{FF2B5EF4-FFF2-40B4-BE49-F238E27FC236}">
                <a16:creationId xmlns:a16="http://schemas.microsoft.com/office/drawing/2014/main" id="{C1F06963-6374-4B48-844F-071A9BAAAE0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99528" y="554152"/>
            <a:ext cx="5742189" cy="5742189"/>
          </a:xfrm>
          <a:prstGeom prst="ellipse">
            <a:avLst/>
          </a:prstGeom>
          <a:gradFill flip="none" rotWithShape="1">
            <a:gsLst>
              <a:gs pos="100000">
                <a:schemeClr val="accent4"/>
              </a:gs>
              <a:gs pos="0">
                <a:schemeClr val="accent2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4F73DAF8-791B-6942-849E-B3F7E0A06BB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245072" y="1289765"/>
            <a:ext cx="3873453" cy="4270963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marL="857250" indent="-857250" algn="ctr">
              <a:buFont typeface="+mj-lt"/>
              <a:buAutoNum type="romanUcPeriod"/>
            </a:pPr>
            <a:r>
              <a:rPr lang="en-US" sz="2300" kern="1200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Chez </a:t>
            </a:r>
            <a:r>
              <a:rPr lang="en-US" sz="2300" kern="1200" dirty="0" err="1">
                <a:solidFill>
                  <a:schemeClr val="bg1"/>
                </a:solidFill>
                <a:latin typeface="+mj-lt"/>
                <a:ea typeface="+mj-ea"/>
                <a:cs typeface="+mj-cs"/>
              </a:rPr>
              <a:t>l’Homme</a:t>
            </a:r>
            <a:endParaRPr lang="en-US" sz="2300" kern="1200" dirty="0">
              <a:solidFill>
                <a:schemeClr val="bg1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66" name="Graphic 11">
            <a:extLst>
              <a:ext uri="{FF2B5EF4-FFF2-40B4-BE49-F238E27FC236}">
                <a16:creationId xmlns:a16="http://schemas.microsoft.com/office/drawing/2014/main" id="{6CB927A4-E432-4310-9CD5-E89FF506317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23493" y="374394"/>
            <a:ext cx="171515" cy="171515"/>
          </a:xfrm>
          <a:custGeom>
            <a:avLst/>
            <a:gdLst>
              <a:gd name="connsiteX0" fmla="*/ 159874 w 171515"/>
              <a:gd name="connsiteY0" fmla="*/ 74116 h 171515"/>
              <a:gd name="connsiteX1" fmla="*/ 97399 w 171515"/>
              <a:gd name="connsiteY1" fmla="*/ 74116 h 171515"/>
              <a:gd name="connsiteX2" fmla="*/ 97399 w 171515"/>
              <a:gd name="connsiteY2" fmla="*/ 11641 h 171515"/>
              <a:gd name="connsiteX3" fmla="*/ 85758 w 171515"/>
              <a:gd name="connsiteY3" fmla="*/ 0 h 171515"/>
              <a:gd name="connsiteX4" fmla="*/ 74116 w 171515"/>
              <a:gd name="connsiteY4" fmla="*/ 11641 h 171515"/>
              <a:gd name="connsiteX5" fmla="*/ 74116 w 171515"/>
              <a:gd name="connsiteY5" fmla="*/ 74116 h 171515"/>
              <a:gd name="connsiteX6" fmla="*/ 11641 w 171515"/>
              <a:gd name="connsiteY6" fmla="*/ 74116 h 171515"/>
              <a:gd name="connsiteX7" fmla="*/ 0 w 171515"/>
              <a:gd name="connsiteY7" fmla="*/ 85758 h 171515"/>
              <a:gd name="connsiteX8" fmla="*/ 11641 w 171515"/>
              <a:gd name="connsiteY8" fmla="*/ 97399 h 171515"/>
              <a:gd name="connsiteX9" fmla="*/ 74116 w 171515"/>
              <a:gd name="connsiteY9" fmla="*/ 97399 h 171515"/>
              <a:gd name="connsiteX10" fmla="*/ 74116 w 171515"/>
              <a:gd name="connsiteY10" fmla="*/ 159874 h 171515"/>
              <a:gd name="connsiteX11" fmla="*/ 85758 w 171515"/>
              <a:gd name="connsiteY11" fmla="*/ 171515 h 171515"/>
              <a:gd name="connsiteX12" fmla="*/ 97399 w 171515"/>
              <a:gd name="connsiteY12" fmla="*/ 159874 h 171515"/>
              <a:gd name="connsiteX13" fmla="*/ 97399 w 171515"/>
              <a:gd name="connsiteY13" fmla="*/ 97399 h 171515"/>
              <a:gd name="connsiteX14" fmla="*/ 159874 w 171515"/>
              <a:gd name="connsiteY14" fmla="*/ 97399 h 171515"/>
              <a:gd name="connsiteX15" fmla="*/ 171515 w 171515"/>
              <a:gd name="connsiteY15" fmla="*/ 85758 h 171515"/>
              <a:gd name="connsiteX16" fmla="*/ 159874 w 171515"/>
              <a:gd name="connsiteY16" fmla="*/ 74116 h 1715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171515" h="171515">
                <a:moveTo>
                  <a:pt x="159874" y="74116"/>
                </a:moveTo>
                <a:lnTo>
                  <a:pt x="97399" y="74116"/>
                </a:lnTo>
                <a:lnTo>
                  <a:pt x="97399" y="11641"/>
                </a:lnTo>
                <a:cubicBezTo>
                  <a:pt x="97399" y="5212"/>
                  <a:pt x="92187" y="0"/>
                  <a:pt x="85758" y="0"/>
                </a:cubicBezTo>
                <a:cubicBezTo>
                  <a:pt x="79328" y="0"/>
                  <a:pt x="74116" y="5212"/>
                  <a:pt x="74116" y="11641"/>
                </a:cubicBezTo>
                <a:lnTo>
                  <a:pt x="74116" y="74116"/>
                </a:lnTo>
                <a:lnTo>
                  <a:pt x="11641" y="74116"/>
                </a:lnTo>
                <a:cubicBezTo>
                  <a:pt x="5212" y="74116"/>
                  <a:pt x="0" y="79328"/>
                  <a:pt x="0" y="85758"/>
                </a:cubicBezTo>
                <a:cubicBezTo>
                  <a:pt x="0" y="92187"/>
                  <a:pt x="5212" y="97399"/>
                  <a:pt x="11641" y="97399"/>
                </a:cubicBezTo>
                <a:lnTo>
                  <a:pt x="74116" y="97399"/>
                </a:lnTo>
                <a:lnTo>
                  <a:pt x="74116" y="159874"/>
                </a:lnTo>
                <a:cubicBezTo>
                  <a:pt x="74116" y="166303"/>
                  <a:pt x="79328" y="171515"/>
                  <a:pt x="85758" y="171515"/>
                </a:cubicBezTo>
                <a:cubicBezTo>
                  <a:pt x="92187" y="171515"/>
                  <a:pt x="97399" y="166303"/>
                  <a:pt x="97399" y="159874"/>
                </a:cubicBezTo>
                <a:lnTo>
                  <a:pt x="97399" y="97399"/>
                </a:lnTo>
                <a:lnTo>
                  <a:pt x="159874" y="97399"/>
                </a:lnTo>
                <a:cubicBezTo>
                  <a:pt x="166303" y="97399"/>
                  <a:pt x="171515" y="92187"/>
                  <a:pt x="171515" y="85758"/>
                </a:cubicBezTo>
                <a:cubicBezTo>
                  <a:pt x="171515" y="79328"/>
                  <a:pt x="166303" y="74116"/>
                  <a:pt x="159874" y="74116"/>
                </a:cubicBezTo>
                <a:close/>
              </a:path>
            </a:pathLst>
          </a:custGeom>
          <a:solidFill>
            <a:schemeClr val="accent2"/>
          </a:solidFill>
          <a:ln w="776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sp>
        <p:nvSpPr>
          <p:cNvPr id="68" name="Graphic 12">
            <a:extLst>
              <a:ext uri="{FF2B5EF4-FFF2-40B4-BE49-F238E27FC236}">
                <a16:creationId xmlns:a16="http://schemas.microsoft.com/office/drawing/2014/main" id="{1453BF6C-B012-48B7-B4E8-6D7AC7C27D0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50109" y="1084507"/>
            <a:ext cx="157545" cy="157545"/>
          </a:xfrm>
          <a:custGeom>
            <a:avLst/>
            <a:gdLst>
              <a:gd name="connsiteX0" fmla="*/ 78773 w 157545"/>
              <a:gd name="connsiteY0" fmla="*/ 23283 h 157545"/>
              <a:gd name="connsiteX1" fmla="*/ 134262 w 157545"/>
              <a:gd name="connsiteY1" fmla="*/ 78773 h 157545"/>
              <a:gd name="connsiteX2" fmla="*/ 78773 w 157545"/>
              <a:gd name="connsiteY2" fmla="*/ 134262 h 157545"/>
              <a:gd name="connsiteX3" fmla="*/ 23283 w 157545"/>
              <a:gd name="connsiteY3" fmla="*/ 78773 h 157545"/>
              <a:gd name="connsiteX4" fmla="*/ 78773 w 157545"/>
              <a:gd name="connsiteY4" fmla="*/ 23283 h 157545"/>
              <a:gd name="connsiteX5" fmla="*/ 78773 w 157545"/>
              <a:gd name="connsiteY5" fmla="*/ 0 h 157545"/>
              <a:gd name="connsiteX6" fmla="*/ 0 w 157545"/>
              <a:gd name="connsiteY6" fmla="*/ 78773 h 157545"/>
              <a:gd name="connsiteX7" fmla="*/ 78773 w 157545"/>
              <a:gd name="connsiteY7" fmla="*/ 157545 h 157545"/>
              <a:gd name="connsiteX8" fmla="*/ 157545 w 157545"/>
              <a:gd name="connsiteY8" fmla="*/ 78773 h 157545"/>
              <a:gd name="connsiteX9" fmla="*/ 78773 w 157545"/>
              <a:gd name="connsiteY9" fmla="*/ 0 h 1575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57545" h="157545">
                <a:moveTo>
                  <a:pt x="78773" y="23283"/>
                </a:moveTo>
                <a:cubicBezTo>
                  <a:pt x="109419" y="23283"/>
                  <a:pt x="134262" y="48126"/>
                  <a:pt x="134262" y="78773"/>
                </a:cubicBezTo>
                <a:cubicBezTo>
                  <a:pt x="134262" y="109419"/>
                  <a:pt x="109419" y="134262"/>
                  <a:pt x="78773" y="134262"/>
                </a:cubicBezTo>
                <a:cubicBezTo>
                  <a:pt x="48126" y="134262"/>
                  <a:pt x="23283" y="109419"/>
                  <a:pt x="23283" y="78773"/>
                </a:cubicBezTo>
                <a:cubicBezTo>
                  <a:pt x="23312" y="48139"/>
                  <a:pt x="48139" y="23312"/>
                  <a:pt x="78773" y="23283"/>
                </a:cubicBezTo>
                <a:moveTo>
                  <a:pt x="78773" y="0"/>
                </a:moveTo>
                <a:cubicBezTo>
                  <a:pt x="35268" y="0"/>
                  <a:pt x="0" y="35268"/>
                  <a:pt x="0" y="78773"/>
                </a:cubicBezTo>
                <a:cubicBezTo>
                  <a:pt x="0" y="122277"/>
                  <a:pt x="35268" y="157545"/>
                  <a:pt x="78773" y="157545"/>
                </a:cubicBezTo>
                <a:cubicBezTo>
                  <a:pt x="122277" y="157545"/>
                  <a:pt x="157545" y="122277"/>
                  <a:pt x="157545" y="78773"/>
                </a:cubicBezTo>
                <a:cubicBezTo>
                  <a:pt x="157545" y="35268"/>
                  <a:pt x="122277" y="0"/>
                  <a:pt x="78773" y="0"/>
                </a:cubicBezTo>
                <a:close/>
              </a:path>
            </a:pathLst>
          </a:custGeom>
          <a:solidFill>
            <a:schemeClr val="accent2"/>
          </a:solidFill>
          <a:ln w="751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5DC37C58-6D5E-0D44-8BFF-BA093B5F138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015101" y="672663"/>
            <a:ext cx="5461007" cy="5980385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571500" indent="-342900">
              <a:buFont typeface="+mj-lt"/>
              <a:buAutoNum type="alphaUcPeriod"/>
            </a:pPr>
            <a:r>
              <a:rPr lang="en-US" b="1" dirty="0">
                <a:solidFill>
                  <a:srgbClr val="002060"/>
                </a:solidFill>
              </a:rPr>
              <a:t>Généralités sur les hormones</a:t>
            </a:r>
          </a:p>
          <a:p>
            <a:pPr marL="228600"/>
            <a:endParaRPr lang="en-US" sz="1800" dirty="0"/>
          </a:p>
          <a:p>
            <a:pPr marL="57150" indent="-285750" algn="ctr">
              <a:lnSpc>
                <a:spcPct val="150000"/>
              </a:lnSpc>
              <a:buClr>
                <a:schemeClr val="tx1"/>
              </a:buClr>
              <a:buFont typeface="Police système Courant"/>
              <a:buChar char="★"/>
            </a:pPr>
            <a:r>
              <a:rPr lang="en-US" sz="1800" b="1" dirty="0"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Endocrine</a:t>
            </a:r>
            <a:r>
              <a:rPr lang="en-US" sz="1800" dirty="0">
                <a:latin typeface="Calibri" panose="020F0502020204030204" pitchFamily="34" charset="0"/>
                <a:cs typeface="Calibri" panose="020F0502020204030204" pitchFamily="34" charset="0"/>
              </a:rPr>
              <a:t>: Leydig → Testostérone</a:t>
            </a:r>
          </a:p>
          <a:p>
            <a:pPr marL="57150" indent="-285750" algn="ctr">
              <a:lnSpc>
                <a:spcPct val="150000"/>
              </a:lnSpc>
              <a:buClr>
                <a:schemeClr val="tx1"/>
              </a:buClr>
              <a:buFont typeface="Police système Courant"/>
              <a:buChar char="★"/>
            </a:pPr>
            <a:r>
              <a:rPr lang="en-US" sz="1800" b="1" dirty="0"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Autocrine</a:t>
            </a:r>
            <a:r>
              <a:rPr lang="en-US" sz="1800" dirty="0">
                <a:latin typeface="Calibri" panose="020F0502020204030204" pitchFamily="34" charset="0"/>
                <a:cs typeface="Calibri" panose="020F0502020204030204" pitchFamily="34" charset="0"/>
              </a:rPr>
              <a:t>: Sertoli → Facteur de croissance</a:t>
            </a:r>
          </a:p>
          <a:p>
            <a:pPr marL="57150" indent="-285750" algn="ctr">
              <a:lnSpc>
                <a:spcPct val="150000"/>
              </a:lnSpc>
              <a:buClr>
                <a:schemeClr val="tx1"/>
              </a:buClr>
              <a:buFont typeface="Police système Courant"/>
              <a:buChar char="★"/>
            </a:pPr>
            <a:r>
              <a:rPr lang="en-US" sz="1800" b="1" dirty="0"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Paracrine</a:t>
            </a:r>
            <a:r>
              <a:rPr lang="en-US" sz="1800" dirty="0">
                <a:latin typeface="Calibri" panose="020F0502020204030204" pitchFamily="34" charset="0"/>
                <a:cs typeface="Calibri" panose="020F0502020204030204" pitchFamily="34" charset="0"/>
              </a:rPr>
              <a:t>: Leydig-Sertoli et Sertoli-Cellules germinales</a:t>
            </a:r>
          </a:p>
          <a:p>
            <a:pPr marL="57150" indent="-285750" algn="ctr">
              <a:lnSpc>
                <a:spcPct val="100000"/>
              </a:lnSpc>
              <a:buClr>
                <a:schemeClr val="tx1"/>
              </a:buClr>
              <a:buFont typeface="Police système Courant"/>
              <a:buChar char="★"/>
            </a:pPr>
            <a:endParaRPr lang="en-US" sz="1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ctr">
              <a:lnSpc>
                <a:spcPct val="150000"/>
              </a:lnSpc>
              <a:buClr>
                <a:schemeClr val="tx1"/>
              </a:buClr>
            </a:pPr>
            <a:r>
              <a:rPr lang="en-US" sz="1800" u="sng" dirty="0">
                <a:latin typeface="Calibri" panose="020F0502020204030204" pitchFamily="34" charset="0"/>
                <a:cs typeface="Calibri" panose="020F0502020204030204" pitchFamily="34" charset="0"/>
              </a:rPr>
              <a:t>Récepteur spécifique localisé</a:t>
            </a:r>
            <a:r>
              <a:rPr lang="en-US" sz="1800" dirty="0">
                <a:latin typeface="Calibri" panose="020F0502020204030204" pitchFamily="34" charset="0"/>
                <a:cs typeface="Calibri" panose="020F0502020204030204" pitchFamily="34" charset="0"/>
              </a:rPr>
              <a:t>:</a:t>
            </a:r>
          </a:p>
          <a:p>
            <a:pPr marL="57150" indent="-285750" algn="ctr">
              <a:lnSpc>
                <a:spcPct val="150000"/>
              </a:lnSpc>
              <a:buClr>
                <a:schemeClr val="tx1"/>
              </a:buClr>
              <a:buFont typeface="Police système Courant"/>
              <a:buChar char="★"/>
            </a:pPr>
            <a:r>
              <a:rPr lang="en-US" sz="1800" dirty="0"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Sur la membrane plasmique </a:t>
            </a:r>
            <a:r>
              <a:rPr lang="en-US" sz="1800" dirty="0">
                <a:latin typeface="Calibri" panose="020F0502020204030204" pitchFamily="34" charset="0"/>
                <a:cs typeface="Calibri" panose="020F0502020204030204" pitchFamily="34" charset="0"/>
              </a:rPr>
              <a:t>→ hormones polypeptidiques </a:t>
            </a:r>
            <a:r>
              <a:rPr lang="en-US" sz="1800" dirty="0" err="1">
                <a:latin typeface="Calibri" panose="020F0502020204030204" pitchFamily="34" charset="0"/>
                <a:cs typeface="Calibri" panose="020F0502020204030204" pitchFamily="34" charset="0"/>
              </a:rPr>
              <a:t>ou</a:t>
            </a:r>
            <a:r>
              <a:rPr lang="en-US" sz="18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800" dirty="0" err="1">
                <a:latin typeface="Calibri" panose="020F0502020204030204" pitchFamily="34" charset="0"/>
                <a:cs typeface="Calibri" panose="020F0502020204030204" pitchFamily="34" charset="0"/>
              </a:rPr>
              <a:t>glycoprotéines</a:t>
            </a:r>
            <a:endParaRPr lang="en-US" sz="1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57150" indent="-285750" algn="ctr">
              <a:lnSpc>
                <a:spcPct val="150000"/>
              </a:lnSpc>
              <a:buClr>
                <a:schemeClr val="tx1"/>
              </a:buClr>
              <a:buFont typeface="Police système Courant"/>
              <a:buChar char="★"/>
            </a:pPr>
            <a:r>
              <a:rPr lang="en-US" sz="1800" dirty="0"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Dans le cytoplasme </a:t>
            </a:r>
            <a:r>
              <a:rPr lang="en-US" sz="1800" dirty="0">
                <a:latin typeface="Calibri" panose="020F0502020204030204" pitchFamily="34" charset="0"/>
                <a:cs typeface="Calibri" panose="020F0502020204030204" pitchFamily="34" charset="0"/>
              </a:rPr>
              <a:t>→ hormones </a:t>
            </a:r>
            <a:r>
              <a:rPr lang="en-US" sz="1800" dirty="0" err="1">
                <a:latin typeface="Calibri" panose="020F0502020204030204" pitchFamily="34" charset="0"/>
                <a:cs typeface="Calibri" panose="020F0502020204030204" pitchFamily="34" charset="0"/>
              </a:rPr>
              <a:t>stéroïdiennes</a:t>
            </a:r>
            <a:endParaRPr lang="en-US" sz="18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70" name="Graphic 10">
            <a:extLst>
              <a:ext uri="{FF2B5EF4-FFF2-40B4-BE49-F238E27FC236}">
                <a16:creationId xmlns:a16="http://schemas.microsoft.com/office/drawing/2014/main" id="{E3020543-B24B-4EC4-8FFC-8DD88EEA91A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436547" y="5751820"/>
            <a:ext cx="112426" cy="112426"/>
          </a:xfrm>
          <a:custGeom>
            <a:avLst/>
            <a:gdLst>
              <a:gd name="connsiteX0" fmla="*/ 112426 w 112426"/>
              <a:gd name="connsiteY0" fmla="*/ 56213 h 112426"/>
              <a:gd name="connsiteX1" fmla="*/ 56213 w 112426"/>
              <a:gd name="connsiteY1" fmla="*/ 112426 h 112426"/>
              <a:gd name="connsiteX2" fmla="*/ 0 w 112426"/>
              <a:gd name="connsiteY2" fmla="*/ 56213 h 112426"/>
              <a:gd name="connsiteX3" fmla="*/ 56213 w 112426"/>
              <a:gd name="connsiteY3" fmla="*/ 0 h 112426"/>
              <a:gd name="connsiteX4" fmla="*/ 112426 w 112426"/>
              <a:gd name="connsiteY4" fmla="*/ 56213 h 1124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2426" h="112426">
                <a:moveTo>
                  <a:pt x="112426" y="56213"/>
                </a:moveTo>
                <a:cubicBezTo>
                  <a:pt x="112426" y="87259"/>
                  <a:pt x="87259" y="112426"/>
                  <a:pt x="56213" y="112426"/>
                </a:cubicBezTo>
                <a:cubicBezTo>
                  <a:pt x="25167" y="112426"/>
                  <a:pt x="0" y="87259"/>
                  <a:pt x="0" y="56213"/>
                </a:cubicBezTo>
                <a:cubicBezTo>
                  <a:pt x="0" y="25167"/>
                  <a:pt x="25167" y="0"/>
                  <a:pt x="56213" y="0"/>
                </a:cubicBezTo>
                <a:cubicBezTo>
                  <a:pt x="87259" y="0"/>
                  <a:pt x="112426" y="25167"/>
                  <a:pt x="112426" y="56213"/>
                </a:cubicBezTo>
                <a:close/>
              </a:path>
            </a:pathLst>
          </a:custGeom>
          <a:solidFill>
            <a:schemeClr val="accent2"/>
          </a:solidFill>
          <a:ln w="516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cxnSp>
        <p:nvCxnSpPr>
          <p:cNvPr id="72" name="Straight Connector 71">
            <a:extLst>
              <a:ext uri="{FF2B5EF4-FFF2-40B4-BE49-F238E27FC236}">
                <a16:creationId xmlns:a16="http://schemas.microsoft.com/office/drawing/2014/main" id="{C49DA8F6-BCC1-4447-B54C-57856834B9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1586162" y="3610394"/>
            <a:ext cx="0" cy="3238728"/>
          </a:xfrm>
          <a:prstGeom prst="line">
            <a:avLst/>
          </a:prstGeom>
          <a:ln w="25400" cap="sq">
            <a:gradFill flip="none" rotWithShape="1">
              <a:gsLst>
                <a:gs pos="0">
                  <a:schemeClr val="accent2"/>
                </a:gs>
                <a:gs pos="100000">
                  <a:schemeClr val="accent4"/>
                </a:gs>
              </a:gsLst>
              <a:lin ang="5400000" scaled="1"/>
              <a:tileRect/>
            </a:gra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5794318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7" name="Straight Connector 76">
            <a:extLst>
              <a:ext uri="{FF2B5EF4-FFF2-40B4-BE49-F238E27FC236}">
                <a16:creationId xmlns:a16="http://schemas.microsoft.com/office/drawing/2014/main" id="{5C05CAAB-DBA2-4548-AD5F-01BB97FBB20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715890" y="356812"/>
            <a:ext cx="0" cy="6492875"/>
          </a:xfrm>
          <a:prstGeom prst="line">
            <a:avLst/>
          </a:prstGeom>
          <a:ln w="25400" cap="sq">
            <a:gradFill flip="none" rotWithShape="1">
              <a:gsLst>
                <a:gs pos="0">
                  <a:schemeClr val="accent2"/>
                </a:gs>
                <a:gs pos="100000">
                  <a:schemeClr val="accent4"/>
                </a:gs>
              </a:gsLst>
              <a:lin ang="16200000" scaled="1"/>
              <a:tileRect/>
            </a:gra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 useBgFill="1">
        <p:nvSpPr>
          <p:cNvPr id="79" name="Rectangle 78">
            <a:extLst>
              <a:ext uri="{FF2B5EF4-FFF2-40B4-BE49-F238E27FC236}">
                <a16:creationId xmlns:a16="http://schemas.microsoft.com/office/drawing/2014/main" id="{8D1AA55E-40D5-461B-A5A8-4AE8AAB71B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4F73DAF8-791B-6942-849E-B3F7E0A06BB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15890" y="1026715"/>
            <a:ext cx="10550025" cy="675993"/>
          </a:xfrm>
        </p:spPr>
        <p:txBody>
          <a:bodyPr vert="horz" lIns="91440" tIns="45720" rIns="91440" bIns="45720" rtlCol="0" anchor="b">
            <a:normAutofit/>
          </a:bodyPr>
          <a:lstStyle/>
          <a:p>
            <a:pPr marL="857250" indent="-857250">
              <a:buFont typeface="+mj-lt"/>
              <a:buAutoNum type="alphaUcPeriod" startAt="2"/>
            </a:pPr>
            <a:r>
              <a:rPr lang="en-US" sz="2400" kern="1200" cap="none" dirty="0">
                <a:solidFill>
                  <a:srgbClr val="002060"/>
                </a:solidFill>
                <a:latin typeface="+mn-lt"/>
                <a:ea typeface="+mj-ea"/>
                <a:cs typeface="+mj-cs"/>
              </a:rPr>
              <a:t>Régulation hormonale sur le fonctionnement testiculaire</a:t>
            </a:r>
          </a:p>
        </p:txBody>
      </p:sp>
      <p:cxnSp>
        <p:nvCxnSpPr>
          <p:cNvPr id="81" name="Straight Connector 80">
            <a:extLst>
              <a:ext uri="{FF2B5EF4-FFF2-40B4-BE49-F238E27FC236}">
                <a16:creationId xmlns:a16="http://schemas.microsoft.com/office/drawing/2014/main" id="{7EB498BD-8089-4626-91EA-4978EBEF53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8878" y="806470"/>
            <a:ext cx="7903723" cy="0"/>
          </a:xfrm>
          <a:prstGeom prst="line">
            <a:avLst/>
          </a:prstGeom>
          <a:ln w="25400" cap="sq">
            <a:gradFill flip="none" rotWithShape="1">
              <a:gsLst>
                <a:gs pos="0">
                  <a:schemeClr val="accent2"/>
                </a:gs>
                <a:gs pos="100000">
                  <a:schemeClr val="accent4"/>
                </a:gs>
              </a:gsLst>
              <a:lin ang="10800000" scaled="1"/>
              <a:tileRect/>
            </a:gra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3" name="Graphic 11">
            <a:extLst>
              <a:ext uri="{FF2B5EF4-FFF2-40B4-BE49-F238E27FC236}">
                <a16:creationId xmlns:a16="http://schemas.microsoft.com/office/drawing/2014/main" id="{6CB927A4-E432-4310-9CD5-E89FF506317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403764" y="2325422"/>
            <a:ext cx="139039" cy="139039"/>
          </a:xfrm>
          <a:custGeom>
            <a:avLst/>
            <a:gdLst>
              <a:gd name="connsiteX0" fmla="*/ 129602 w 139039"/>
              <a:gd name="connsiteY0" fmla="*/ 60082 h 139039"/>
              <a:gd name="connsiteX1" fmla="*/ 78957 w 139039"/>
              <a:gd name="connsiteY1" fmla="*/ 60082 h 139039"/>
              <a:gd name="connsiteX2" fmla="*/ 78957 w 139039"/>
              <a:gd name="connsiteY2" fmla="*/ 9437 h 139039"/>
              <a:gd name="connsiteX3" fmla="*/ 69520 w 139039"/>
              <a:gd name="connsiteY3" fmla="*/ 0 h 139039"/>
              <a:gd name="connsiteX4" fmla="*/ 60082 w 139039"/>
              <a:gd name="connsiteY4" fmla="*/ 9437 h 139039"/>
              <a:gd name="connsiteX5" fmla="*/ 60082 w 139039"/>
              <a:gd name="connsiteY5" fmla="*/ 60082 h 139039"/>
              <a:gd name="connsiteX6" fmla="*/ 9437 w 139039"/>
              <a:gd name="connsiteY6" fmla="*/ 60082 h 139039"/>
              <a:gd name="connsiteX7" fmla="*/ 0 w 139039"/>
              <a:gd name="connsiteY7" fmla="*/ 69520 h 139039"/>
              <a:gd name="connsiteX8" fmla="*/ 9437 w 139039"/>
              <a:gd name="connsiteY8" fmla="*/ 78957 h 139039"/>
              <a:gd name="connsiteX9" fmla="*/ 60082 w 139039"/>
              <a:gd name="connsiteY9" fmla="*/ 78957 h 139039"/>
              <a:gd name="connsiteX10" fmla="*/ 60082 w 139039"/>
              <a:gd name="connsiteY10" fmla="*/ 129602 h 139039"/>
              <a:gd name="connsiteX11" fmla="*/ 69520 w 139039"/>
              <a:gd name="connsiteY11" fmla="*/ 139039 h 139039"/>
              <a:gd name="connsiteX12" fmla="*/ 78957 w 139039"/>
              <a:gd name="connsiteY12" fmla="*/ 129602 h 139039"/>
              <a:gd name="connsiteX13" fmla="*/ 78957 w 139039"/>
              <a:gd name="connsiteY13" fmla="*/ 78957 h 139039"/>
              <a:gd name="connsiteX14" fmla="*/ 129602 w 139039"/>
              <a:gd name="connsiteY14" fmla="*/ 78957 h 139039"/>
              <a:gd name="connsiteX15" fmla="*/ 139039 w 139039"/>
              <a:gd name="connsiteY15" fmla="*/ 69520 h 139039"/>
              <a:gd name="connsiteX16" fmla="*/ 129602 w 139039"/>
              <a:gd name="connsiteY16" fmla="*/ 60082 h 1390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139039" h="139039">
                <a:moveTo>
                  <a:pt x="129602" y="60082"/>
                </a:moveTo>
                <a:lnTo>
                  <a:pt x="78957" y="60082"/>
                </a:lnTo>
                <a:lnTo>
                  <a:pt x="78957" y="9437"/>
                </a:lnTo>
                <a:cubicBezTo>
                  <a:pt x="78957" y="4225"/>
                  <a:pt x="74731" y="0"/>
                  <a:pt x="69520" y="0"/>
                </a:cubicBezTo>
                <a:cubicBezTo>
                  <a:pt x="64308" y="0"/>
                  <a:pt x="60082" y="4225"/>
                  <a:pt x="60082" y="9437"/>
                </a:cubicBezTo>
                <a:lnTo>
                  <a:pt x="60082" y="60082"/>
                </a:lnTo>
                <a:lnTo>
                  <a:pt x="9437" y="60082"/>
                </a:lnTo>
                <a:cubicBezTo>
                  <a:pt x="4225" y="60082"/>
                  <a:pt x="0" y="64308"/>
                  <a:pt x="0" y="69520"/>
                </a:cubicBezTo>
                <a:cubicBezTo>
                  <a:pt x="0" y="74731"/>
                  <a:pt x="4225" y="78957"/>
                  <a:pt x="9437" y="78957"/>
                </a:cubicBezTo>
                <a:lnTo>
                  <a:pt x="60082" y="78957"/>
                </a:lnTo>
                <a:lnTo>
                  <a:pt x="60082" y="129602"/>
                </a:lnTo>
                <a:cubicBezTo>
                  <a:pt x="60082" y="134814"/>
                  <a:pt x="64308" y="139039"/>
                  <a:pt x="69520" y="139039"/>
                </a:cubicBezTo>
                <a:cubicBezTo>
                  <a:pt x="74731" y="139039"/>
                  <a:pt x="78957" y="134814"/>
                  <a:pt x="78957" y="129602"/>
                </a:cubicBezTo>
                <a:lnTo>
                  <a:pt x="78957" y="78957"/>
                </a:lnTo>
                <a:lnTo>
                  <a:pt x="129602" y="78957"/>
                </a:lnTo>
                <a:cubicBezTo>
                  <a:pt x="134814" y="78957"/>
                  <a:pt x="139039" y="74731"/>
                  <a:pt x="139039" y="69520"/>
                </a:cubicBezTo>
                <a:cubicBezTo>
                  <a:pt x="139039" y="64308"/>
                  <a:pt x="134814" y="60082"/>
                  <a:pt x="129602" y="60082"/>
                </a:cubicBezTo>
                <a:close/>
              </a:path>
            </a:pathLst>
          </a:custGeom>
          <a:solidFill>
            <a:schemeClr val="accent2"/>
          </a:solidFill>
          <a:ln w="603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5DC37C58-6D5E-0D44-8BFF-BA093B5F138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376634" y="2325422"/>
            <a:ext cx="9228536" cy="3677348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342900" algn="ctr"/>
            <a:r>
              <a:rPr lang="en-US" sz="1800" dirty="0">
                <a:latin typeface="Calibri" panose="020F0502020204030204" pitchFamily="34" charset="0"/>
                <a:cs typeface="Calibri" panose="020F0502020204030204" pitchFamily="34" charset="0"/>
              </a:rPr>
              <a:t>Formation testosterone par </a:t>
            </a:r>
            <a:r>
              <a:rPr lang="en-US" sz="1800" b="1" dirty="0">
                <a:solidFill>
                  <a:srgbClr val="FFC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L</a:t>
            </a:r>
            <a:r>
              <a:rPr lang="en-US" sz="1800" b="1" dirty="0">
                <a:latin typeface="Calibri" panose="020F0502020204030204" pitchFamily="34" charset="0"/>
                <a:cs typeface="Calibri" panose="020F0502020204030204" pitchFamily="34" charset="0"/>
              </a:rPr>
              <a:t>eydig</a:t>
            </a:r>
            <a:r>
              <a:rPr lang="en-US" sz="1800" dirty="0">
                <a:latin typeface="Calibri" panose="020F0502020204030204" pitchFamily="34" charset="0"/>
                <a:cs typeface="Calibri" panose="020F0502020204030204" pitchFamily="34" charset="0"/>
              </a:rPr>
              <a:t> sous la dépendance de:</a:t>
            </a:r>
          </a:p>
          <a:p>
            <a:pPr marL="628650" indent="-285750" algn="ctr">
              <a:lnSpc>
                <a:spcPct val="100000"/>
              </a:lnSpc>
              <a:buClr>
                <a:schemeClr val="tx1"/>
              </a:buClr>
              <a:buFont typeface="Police système Courant"/>
              <a:buChar char="★"/>
            </a:pPr>
            <a:r>
              <a:rPr lang="en-US" sz="1800" b="1" dirty="0">
                <a:solidFill>
                  <a:srgbClr val="FFC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L</a:t>
            </a:r>
            <a:r>
              <a:rPr lang="en-US" sz="1800" b="1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H hypophysaire</a:t>
            </a:r>
          </a:p>
          <a:p>
            <a:pPr marL="628650" indent="-285750" algn="ctr">
              <a:lnSpc>
                <a:spcPct val="100000"/>
              </a:lnSpc>
              <a:buClr>
                <a:schemeClr val="tx1"/>
              </a:buClr>
              <a:buFont typeface="Police système Courant"/>
              <a:buChar char="★"/>
            </a:pPr>
            <a:r>
              <a:rPr lang="en-US" sz="1800" b="1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HCG</a:t>
            </a:r>
            <a:r>
              <a:rPr lang="en-US" sz="1800" dirty="0">
                <a:latin typeface="Calibri" panose="020F0502020204030204" pitchFamily="34" charset="0"/>
                <a:cs typeface="Calibri" panose="020F0502020204030204" pitchFamily="34" charset="0"/>
              </a:rPr>
              <a:t> pendant la vie placentaire car pas de LH les 20-24 premières semaines de grossesse</a:t>
            </a:r>
          </a:p>
          <a:p>
            <a:pPr marL="628650" indent="-285750" algn="ctr">
              <a:buFontTx/>
              <a:buChar char="-"/>
            </a:pPr>
            <a:endParaRPr lang="en-US" sz="1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342900" algn="ctr"/>
            <a:r>
              <a:rPr lang="en-US" sz="1800" b="1" u="sng" dirty="0">
                <a:latin typeface="Calibri" panose="020F0502020204030204" pitchFamily="34" charset="0"/>
                <a:cs typeface="Calibri" panose="020F0502020204030204" pitchFamily="34" charset="0"/>
              </a:rPr>
              <a:t>Testostérone</a:t>
            </a:r>
            <a:r>
              <a:rPr lang="en-US" sz="1800" dirty="0">
                <a:latin typeface="Calibri" panose="020F0502020204030204" pitchFamily="34" charset="0"/>
                <a:cs typeface="Calibri" panose="020F0502020204030204" pitchFamily="34" charset="0"/>
              </a:rPr>
              <a:t>:</a:t>
            </a:r>
          </a:p>
          <a:p>
            <a:pPr marL="628650" indent="-285750" algn="ctr">
              <a:lnSpc>
                <a:spcPct val="100000"/>
              </a:lnSpc>
              <a:buClr>
                <a:schemeClr val="tx1"/>
              </a:buClr>
              <a:buFont typeface="Police système Courant"/>
              <a:buChar char="★"/>
            </a:pPr>
            <a:r>
              <a:rPr lang="en-US" sz="1800" dirty="0">
                <a:latin typeface="Calibri" panose="020F0502020204030204" pitchFamily="34" charset="0"/>
                <a:cs typeface="Calibri" panose="020F0502020204030204" pitchFamily="34" charset="0"/>
              </a:rPr>
              <a:t>Autocrine → croissance</a:t>
            </a:r>
          </a:p>
          <a:p>
            <a:pPr marL="628650" indent="-285750" algn="ctr">
              <a:lnSpc>
                <a:spcPct val="100000"/>
              </a:lnSpc>
              <a:buClr>
                <a:schemeClr val="tx1"/>
              </a:buClr>
              <a:buFont typeface="Police système Courant"/>
              <a:buChar char="★"/>
            </a:pPr>
            <a:r>
              <a:rPr lang="en-US" sz="1800" dirty="0">
                <a:latin typeface="Calibri" panose="020F0502020204030204" pitchFamily="34" charset="0"/>
                <a:cs typeface="Calibri" panose="020F0502020204030204" pitchFamily="34" charset="0"/>
              </a:rPr>
              <a:t>Paracrine → Sertoli</a:t>
            </a:r>
          </a:p>
          <a:p>
            <a:pPr marL="628650" indent="-285750" algn="ctr">
              <a:lnSpc>
                <a:spcPct val="100000"/>
              </a:lnSpc>
              <a:buClr>
                <a:schemeClr val="tx1"/>
              </a:buClr>
              <a:buFont typeface="Police système Courant"/>
              <a:buChar char="★"/>
            </a:pPr>
            <a:r>
              <a:rPr lang="en-US" sz="1800" dirty="0">
                <a:latin typeface="Calibri" panose="020F0502020204030204" pitchFamily="34" charset="0"/>
                <a:cs typeface="Calibri" panose="020F0502020204030204" pitchFamily="34" charset="0"/>
              </a:rPr>
              <a:t>Endocrine → Organisme</a:t>
            </a:r>
          </a:p>
          <a:p>
            <a:pPr marL="628650" indent="-285750" algn="ctr">
              <a:lnSpc>
                <a:spcPct val="100000"/>
              </a:lnSpc>
              <a:buClr>
                <a:schemeClr val="tx1"/>
              </a:buClr>
              <a:buFont typeface="Police système Courant"/>
              <a:buChar char="★"/>
            </a:pPr>
            <a:r>
              <a:rPr lang="en-US" sz="1800" b="1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Rétrocontrôle négatif</a:t>
            </a:r>
          </a:p>
        </p:txBody>
      </p:sp>
      <p:sp>
        <p:nvSpPr>
          <p:cNvPr id="85" name="Graphic 10">
            <a:extLst>
              <a:ext uri="{FF2B5EF4-FFF2-40B4-BE49-F238E27FC236}">
                <a16:creationId xmlns:a16="http://schemas.microsoft.com/office/drawing/2014/main" id="{E3020543-B24B-4EC4-8FFC-8DD88EEA91A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762544" y="2554717"/>
            <a:ext cx="91138" cy="91138"/>
          </a:xfrm>
          <a:custGeom>
            <a:avLst/>
            <a:gdLst>
              <a:gd name="connsiteX0" fmla="*/ 91138 w 91138"/>
              <a:gd name="connsiteY0" fmla="*/ 45569 h 91138"/>
              <a:gd name="connsiteX1" fmla="*/ 45569 w 91138"/>
              <a:gd name="connsiteY1" fmla="*/ 91138 h 91138"/>
              <a:gd name="connsiteX2" fmla="*/ 0 w 91138"/>
              <a:gd name="connsiteY2" fmla="*/ 45569 h 91138"/>
              <a:gd name="connsiteX3" fmla="*/ 45569 w 91138"/>
              <a:gd name="connsiteY3" fmla="*/ 0 h 91138"/>
              <a:gd name="connsiteX4" fmla="*/ 91138 w 91138"/>
              <a:gd name="connsiteY4" fmla="*/ 45569 h 911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138" h="91138">
                <a:moveTo>
                  <a:pt x="91138" y="45569"/>
                </a:moveTo>
                <a:cubicBezTo>
                  <a:pt x="91138" y="70736"/>
                  <a:pt x="70736" y="91138"/>
                  <a:pt x="45569" y="91138"/>
                </a:cubicBezTo>
                <a:cubicBezTo>
                  <a:pt x="20402" y="91138"/>
                  <a:pt x="0" y="70736"/>
                  <a:pt x="0" y="45569"/>
                </a:cubicBezTo>
                <a:cubicBezTo>
                  <a:pt x="0" y="20402"/>
                  <a:pt x="20402" y="0"/>
                  <a:pt x="45569" y="0"/>
                </a:cubicBezTo>
                <a:cubicBezTo>
                  <a:pt x="70736" y="0"/>
                  <a:pt x="91138" y="20402"/>
                  <a:pt x="91138" y="45569"/>
                </a:cubicBezTo>
                <a:close/>
              </a:path>
            </a:pathLst>
          </a:custGeom>
          <a:solidFill>
            <a:schemeClr val="accent2"/>
          </a:solidFill>
          <a:ln w="422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sp>
        <p:nvSpPr>
          <p:cNvPr id="87" name="Graphic 12">
            <a:extLst>
              <a:ext uri="{FF2B5EF4-FFF2-40B4-BE49-F238E27FC236}">
                <a16:creationId xmlns:a16="http://schemas.microsoft.com/office/drawing/2014/main" id="{1453BF6C-B012-48B7-B4E8-6D7AC7C27D0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388224" y="3069861"/>
            <a:ext cx="127714" cy="127714"/>
          </a:xfrm>
          <a:custGeom>
            <a:avLst/>
            <a:gdLst>
              <a:gd name="connsiteX0" fmla="*/ 63857 w 127714"/>
              <a:gd name="connsiteY0" fmla="*/ 18874 h 127714"/>
              <a:gd name="connsiteX1" fmla="*/ 108840 w 127714"/>
              <a:gd name="connsiteY1" fmla="*/ 63857 h 127714"/>
              <a:gd name="connsiteX2" fmla="*/ 63857 w 127714"/>
              <a:gd name="connsiteY2" fmla="*/ 108840 h 127714"/>
              <a:gd name="connsiteX3" fmla="*/ 18874 w 127714"/>
              <a:gd name="connsiteY3" fmla="*/ 63857 h 127714"/>
              <a:gd name="connsiteX4" fmla="*/ 63857 w 127714"/>
              <a:gd name="connsiteY4" fmla="*/ 18874 h 127714"/>
              <a:gd name="connsiteX5" fmla="*/ 63857 w 127714"/>
              <a:gd name="connsiteY5" fmla="*/ 0 h 127714"/>
              <a:gd name="connsiteX6" fmla="*/ 0 w 127714"/>
              <a:gd name="connsiteY6" fmla="*/ 63857 h 127714"/>
              <a:gd name="connsiteX7" fmla="*/ 63857 w 127714"/>
              <a:gd name="connsiteY7" fmla="*/ 127714 h 127714"/>
              <a:gd name="connsiteX8" fmla="*/ 127714 w 127714"/>
              <a:gd name="connsiteY8" fmla="*/ 63857 h 127714"/>
              <a:gd name="connsiteX9" fmla="*/ 63857 w 127714"/>
              <a:gd name="connsiteY9" fmla="*/ 0 h 12771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27714" h="127714">
                <a:moveTo>
                  <a:pt x="63857" y="18874"/>
                </a:moveTo>
                <a:cubicBezTo>
                  <a:pt x="88700" y="18874"/>
                  <a:pt x="108840" y="39014"/>
                  <a:pt x="108840" y="63857"/>
                </a:cubicBezTo>
                <a:cubicBezTo>
                  <a:pt x="108840" y="88700"/>
                  <a:pt x="88700" y="108840"/>
                  <a:pt x="63857" y="108840"/>
                </a:cubicBezTo>
                <a:cubicBezTo>
                  <a:pt x="39014" y="108840"/>
                  <a:pt x="18874" y="88700"/>
                  <a:pt x="18874" y="63857"/>
                </a:cubicBezTo>
                <a:cubicBezTo>
                  <a:pt x="18898" y="39024"/>
                  <a:pt x="39024" y="18898"/>
                  <a:pt x="63857" y="18874"/>
                </a:cubicBezTo>
                <a:moveTo>
                  <a:pt x="63857" y="0"/>
                </a:moveTo>
                <a:cubicBezTo>
                  <a:pt x="28590" y="0"/>
                  <a:pt x="0" y="28590"/>
                  <a:pt x="0" y="63857"/>
                </a:cubicBezTo>
                <a:cubicBezTo>
                  <a:pt x="0" y="99124"/>
                  <a:pt x="28590" y="127714"/>
                  <a:pt x="63857" y="127714"/>
                </a:cubicBezTo>
                <a:cubicBezTo>
                  <a:pt x="99124" y="127714"/>
                  <a:pt x="127714" y="99124"/>
                  <a:pt x="127714" y="63857"/>
                </a:cubicBezTo>
                <a:cubicBezTo>
                  <a:pt x="127714" y="28590"/>
                  <a:pt x="99124" y="0"/>
                  <a:pt x="63857" y="0"/>
                </a:cubicBezTo>
                <a:close/>
              </a:path>
            </a:pathLst>
          </a:custGeom>
          <a:solidFill>
            <a:schemeClr val="accent2"/>
          </a:solidFill>
          <a:ln w="61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339591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7" name="Straight Connector 76">
            <a:extLst>
              <a:ext uri="{FF2B5EF4-FFF2-40B4-BE49-F238E27FC236}">
                <a16:creationId xmlns:a16="http://schemas.microsoft.com/office/drawing/2014/main" id="{5C05CAAB-DBA2-4548-AD5F-01BB97FBB20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715890" y="356812"/>
            <a:ext cx="0" cy="6492875"/>
          </a:xfrm>
          <a:prstGeom prst="line">
            <a:avLst/>
          </a:prstGeom>
          <a:ln w="25400" cap="sq">
            <a:gradFill flip="none" rotWithShape="1">
              <a:gsLst>
                <a:gs pos="0">
                  <a:schemeClr val="accent2"/>
                </a:gs>
                <a:gs pos="100000">
                  <a:schemeClr val="accent4"/>
                </a:gs>
              </a:gsLst>
              <a:lin ang="16200000" scaled="1"/>
              <a:tileRect/>
            </a:gra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 useBgFill="1">
        <p:nvSpPr>
          <p:cNvPr id="79" name="Rectangle 78">
            <a:extLst>
              <a:ext uri="{FF2B5EF4-FFF2-40B4-BE49-F238E27FC236}">
                <a16:creationId xmlns:a16="http://schemas.microsoft.com/office/drawing/2014/main" id="{8D1AA55E-40D5-461B-A5A8-4AE8AAB71B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4F73DAF8-791B-6942-849E-B3F7E0A06BB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15890" y="1026715"/>
            <a:ext cx="10550025" cy="675993"/>
          </a:xfrm>
        </p:spPr>
        <p:txBody>
          <a:bodyPr vert="horz" lIns="91440" tIns="45720" rIns="91440" bIns="45720" rtlCol="0" anchor="b">
            <a:normAutofit/>
          </a:bodyPr>
          <a:lstStyle/>
          <a:p>
            <a:pPr marL="857250" indent="-857250">
              <a:buFont typeface="+mj-lt"/>
              <a:buAutoNum type="alphaUcPeriod" startAt="2"/>
            </a:pPr>
            <a:r>
              <a:rPr lang="en-US" sz="2400" kern="1200" cap="none" dirty="0">
                <a:solidFill>
                  <a:srgbClr val="002060"/>
                </a:solidFill>
                <a:latin typeface="+mn-lt"/>
                <a:ea typeface="+mj-ea"/>
                <a:cs typeface="+mj-cs"/>
              </a:rPr>
              <a:t>Régulation hormonale sur le fonctionnement testiculaire</a:t>
            </a:r>
          </a:p>
        </p:txBody>
      </p:sp>
      <p:cxnSp>
        <p:nvCxnSpPr>
          <p:cNvPr id="81" name="Straight Connector 80">
            <a:extLst>
              <a:ext uri="{FF2B5EF4-FFF2-40B4-BE49-F238E27FC236}">
                <a16:creationId xmlns:a16="http://schemas.microsoft.com/office/drawing/2014/main" id="{7EB498BD-8089-4626-91EA-4978EBEF53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8878" y="806470"/>
            <a:ext cx="7903723" cy="0"/>
          </a:xfrm>
          <a:prstGeom prst="line">
            <a:avLst/>
          </a:prstGeom>
          <a:ln w="25400" cap="sq">
            <a:gradFill flip="none" rotWithShape="1">
              <a:gsLst>
                <a:gs pos="0">
                  <a:schemeClr val="accent2"/>
                </a:gs>
                <a:gs pos="100000">
                  <a:schemeClr val="accent4"/>
                </a:gs>
              </a:gsLst>
              <a:lin ang="10800000" scaled="1"/>
              <a:tileRect/>
            </a:gra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3" name="Graphic 11">
            <a:extLst>
              <a:ext uri="{FF2B5EF4-FFF2-40B4-BE49-F238E27FC236}">
                <a16:creationId xmlns:a16="http://schemas.microsoft.com/office/drawing/2014/main" id="{6CB927A4-E432-4310-9CD5-E89FF506317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403764" y="2325422"/>
            <a:ext cx="139039" cy="139039"/>
          </a:xfrm>
          <a:custGeom>
            <a:avLst/>
            <a:gdLst>
              <a:gd name="connsiteX0" fmla="*/ 129602 w 139039"/>
              <a:gd name="connsiteY0" fmla="*/ 60082 h 139039"/>
              <a:gd name="connsiteX1" fmla="*/ 78957 w 139039"/>
              <a:gd name="connsiteY1" fmla="*/ 60082 h 139039"/>
              <a:gd name="connsiteX2" fmla="*/ 78957 w 139039"/>
              <a:gd name="connsiteY2" fmla="*/ 9437 h 139039"/>
              <a:gd name="connsiteX3" fmla="*/ 69520 w 139039"/>
              <a:gd name="connsiteY3" fmla="*/ 0 h 139039"/>
              <a:gd name="connsiteX4" fmla="*/ 60082 w 139039"/>
              <a:gd name="connsiteY4" fmla="*/ 9437 h 139039"/>
              <a:gd name="connsiteX5" fmla="*/ 60082 w 139039"/>
              <a:gd name="connsiteY5" fmla="*/ 60082 h 139039"/>
              <a:gd name="connsiteX6" fmla="*/ 9437 w 139039"/>
              <a:gd name="connsiteY6" fmla="*/ 60082 h 139039"/>
              <a:gd name="connsiteX7" fmla="*/ 0 w 139039"/>
              <a:gd name="connsiteY7" fmla="*/ 69520 h 139039"/>
              <a:gd name="connsiteX8" fmla="*/ 9437 w 139039"/>
              <a:gd name="connsiteY8" fmla="*/ 78957 h 139039"/>
              <a:gd name="connsiteX9" fmla="*/ 60082 w 139039"/>
              <a:gd name="connsiteY9" fmla="*/ 78957 h 139039"/>
              <a:gd name="connsiteX10" fmla="*/ 60082 w 139039"/>
              <a:gd name="connsiteY10" fmla="*/ 129602 h 139039"/>
              <a:gd name="connsiteX11" fmla="*/ 69520 w 139039"/>
              <a:gd name="connsiteY11" fmla="*/ 139039 h 139039"/>
              <a:gd name="connsiteX12" fmla="*/ 78957 w 139039"/>
              <a:gd name="connsiteY12" fmla="*/ 129602 h 139039"/>
              <a:gd name="connsiteX13" fmla="*/ 78957 w 139039"/>
              <a:gd name="connsiteY13" fmla="*/ 78957 h 139039"/>
              <a:gd name="connsiteX14" fmla="*/ 129602 w 139039"/>
              <a:gd name="connsiteY14" fmla="*/ 78957 h 139039"/>
              <a:gd name="connsiteX15" fmla="*/ 139039 w 139039"/>
              <a:gd name="connsiteY15" fmla="*/ 69520 h 139039"/>
              <a:gd name="connsiteX16" fmla="*/ 129602 w 139039"/>
              <a:gd name="connsiteY16" fmla="*/ 60082 h 1390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139039" h="139039">
                <a:moveTo>
                  <a:pt x="129602" y="60082"/>
                </a:moveTo>
                <a:lnTo>
                  <a:pt x="78957" y="60082"/>
                </a:lnTo>
                <a:lnTo>
                  <a:pt x="78957" y="9437"/>
                </a:lnTo>
                <a:cubicBezTo>
                  <a:pt x="78957" y="4225"/>
                  <a:pt x="74731" y="0"/>
                  <a:pt x="69520" y="0"/>
                </a:cubicBezTo>
                <a:cubicBezTo>
                  <a:pt x="64308" y="0"/>
                  <a:pt x="60082" y="4225"/>
                  <a:pt x="60082" y="9437"/>
                </a:cubicBezTo>
                <a:lnTo>
                  <a:pt x="60082" y="60082"/>
                </a:lnTo>
                <a:lnTo>
                  <a:pt x="9437" y="60082"/>
                </a:lnTo>
                <a:cubicBezTo>
                  <a:pt x="4225" y="60082"/>
                  <a:pt x="0" y="64308"/>
                  <a:pt x="0" y="69520"/>
                </a:cubicBezTo>
                <a:cubicBezTo>
                  <a:pt x="0" y="74731"/>
                  <a:pt x="4225" y="78957"/>
                  <a:pt x="9437" y="78957"/>
                </a:cubicBezTo>
                <a:lnTo>
                  <a:pt x="60082" y="78957"/>
                </a:lnTo>
                <a:lnTo>
                  <a:pt x="60082" y="129602"/>
                </a:lnTo>
                <a:cubicBezTo>
                  <a:pt x="60082" y="134814"/>
                  <a:pt x="64308" y="139039"/>
                  <a:pt x="69520" y="139039"/>
                </a:cubicBezTo>
                <a:cubicBezTo>
                  <a:pt x="74731" y="139039"/>
                  <a:pt x="78957" y="134814"/>
                  <a:pt x="78957" y="129602"/>
                </a:cubicBezTo>
                <a:lnTo>
                  <a:pt x="78957" y="78957"/>
                </a:lnTo>
                <a:lnTo>
                  <a:pt x="129602" y="78957"/>
                </a:lnTo>
                <a:cubicBezTo>
                  <a:pt x="134814" y="78957"/>
                  <a:pt x="139039" y="74731"/>
                  <a:pt x="139039" y="69520"/>
                </a:cubicBezTo>
                <a:cubicBezTo>
                  <a:pt x="139039" y="64308"/>
                  <a:pt x="134814" y="60082"/>
                  <a:pt x="129602" y="60082"/>
                </a:cubicBezTo>
                <a:close/>
              </a:path>
            </a:pathLst>
          </a:custGeom>
          <a:solidFill>
            <a:schemeClr val="accent2"/>
          </a:solidFill>
          <a:ln w="603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5DC37C58-6D5E-0D44-8BFF-BA093B5F138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38318" y="2096322"/>
            <a:ext cx="10634480" cy="4093759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342900" algn="ctr">
              <a:lnSpc>
                <a:spcPct val="110000"/>
              </a:lnSpc>
            </a:pPr>
            <a:r>
              <a:rPr lang="en-US" sz="1800" dirty="0">
                <a:latin typeface="Calibri" panose="020F0502020204030204" pitchFamily="34" charset="0"/>
                <a:cs typeface="Calibri" panose="020F0502020204030204" pitchFamily="34" charset="0"/>
              </a:rPr>
              <a:t>Cellule de </a:t>
            </a:r>
            <a:r>
              <a:rPr lang="en-US" sz="1800" b="1" dirty="0">
                <a:solidFill>
                  <a:srgbClr val="FFC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</a:t>
            </a:r>
            <a:r>
              <a:rPr lang="en-US" sz="1800" b="1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ertoli</a:t>
            </a:r>
            <a:r>
              <a:rPr lang="en-US" sz="18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800" dirty="0">
                <a:latin typeface="Calibri" panose="020F0502020204030204" pitchFamily="34" charset="0"/>
                <a:cs typeface="Calibri" panose="020F0502020204030204" pitchFamily="34" charset="0"/>
              </a:rPr>
              <a:t>stimulée par </a:t>
            </a:r>
            <a:r>
              <a:rPr lang="en-US" sz="1800" b="1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F</a:t>
            </a:r>
            <a:r>
              <a:rPr lang="en-US" sz="1800" b="1" dirty="0">
                <a:solidFill>
                  <a:srgbClr val="FFC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</a:t>
            </a:r>
            <a:r>
              <a:rPr lang="en-US" sz="1800" b="1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H</a:t>
            </a:r>
          </a:p>
          <a:p>
            <a:pPr marL="342900" algn="ctr">
              <a:lnSpc>
                <a:spcPct val="110000"/>
              </a:lnSpc>
            </a:pPr>
            <a:r>
              <a:rPr lang="en-US" sz="1800" dirty="0">
                <a:latin typeface="Calibri" panose="020F0502020204030204" pitchFamily="34" charset="0"/>
                <a:cs typeface="Calibri" panose="020F0502020204030204" pitchFamily="34" charset="0"/>
              </a:rPr>
              <a:t>Sécrète </a:t>
            </a:r>
            <a:r>
              <a:rPr lang="en-US" sz="1800" b="1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inhibine</a:t>
            </a:r>
            <a:r>
              <a:rPr lang="en-US" sz="1800" dirty="0">
                <a:latin typeface="Calibri" panose="020F0502020204030204" pitchFamily="34" charset="0"/>
                <a:cs typeface="Calibri" panose="020F0502020204030204" pitchFamily="34" charset="0"/>
              </a:rPr>
              <a:t> → rétrocontrôle négatif</a:t>
            </a:r>
          </a:p>
          <a:p>
            <a:pPr marL="342900" algn="ctr">
              <a:lnSpc>
                <a:spcPct val="110000"/>
              </a:lnSpc>
            </a:pPr>
            <a:endParaRPr lang="en-US" sz="1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342900" algn="ctr">
              <a:lnSpc>
                <a:spcPct val="110000"/>
              </a:lnSpc>
            </a:pPr>
            <a:r>
              <a:rPr lang="en-US" sz="1800" dirty="0">
                <a:latin typeface="Calibri" panose="020F0502020204030204" pitchFamily="34" charset="0"/>
                <a:cs typeface="Calibri" panose="020F0502020204030204" pitchFamily="34" charset="0"/>
              </a:rPr>
              <a:t>FSH sécrétée après la différenciation de l’hypophyse</a:t>
            </a:r>
          </a:p>
          <a:p>
            <a:pPr marL="342900" algn="ctr">
              <a:lnSpc>
                <a:spcPct val="110000"/>
              </a:lnSpc>
            </a:pPr>
            <a:r>
              <a:rPr lang="en-US" sz="1800" dirty="0">
                <a:latin typeface="Calibri" panose="020F0502020204030204" pitchFamily="34" charset="0"/>
                <a:cs typeface="Calibri" panose="020F0502020204030204" pitchFamily="34" charset="0"/>
              </a:rPr>
              <a:t>Sertoli stimulée qu’à partir du </a:t>
            </a:r>
            <a:r>
              <a:rPr lang="en-US" sz="1800" b="1" dirty="0">
                <a:solidFill>
                  <a:srgbClr val="00B0F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3ème trimestre </a:t>
            </a:r>
            <a:r>
              <a:rPr lang="en-US" sz="1800" dirty="0">
                <a:latin typeface="Calibri" panose="020F0502020204030204" pitchFamily="34" charset="0"/>
                <a:cs typeface="Calibri" panose="020F0502020204030204" pitchFamily="34" charset="0"/>
              </a:rPr>
              <a:t>de grossesse</a:t>
            </a:r>
          </a:p>
          <a:p>
            <a:pPr marL="342900" algn="ctr">
              <a:lnSpc>
                <a:spcPct val="110000"/>
              </a:lnSpc>
            </a:pPr>
            <a:r>
              <a:rPr lang="en-US" sz="1800" dirty="0">
                <a:latin typeface="Calibri" panose="020F0502020204030204" pitchFamily="34" charset="0"/>
                <a:cs typeface="Calibri" panose="020F0502020204030204" pitchFamily="34" charset="0"/>
              </a:rPr>
              <a:t>→ </a:t>
            </a:r>
            <a:r>
              <a:rPr lang="en-US" sz="1800" b="1" dirty="0">
                <a:solidFill>
                  <a:srgbClr val="00B0F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pic d’hormone jusqu’à 6 mois après la naissance</a:t>
            </a:r>
            <a:r>
              <a:rPr lang="en-US" sz="1800" dirty="0">
                <a:latin typeface="Calibri" panose="020F0502020204030204" pitchFamily="34" charset="0"/>
                <a:cs typeface="Calibri" panose="020F0502020204030204" pitchFamily="34" charset="0"/>
              </a:rPr>
              <a:t>: </a:t>
            </a:r>
            <a:r>
              <a:rPr lang="en-US" sz="1800" b="1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mini puberté:</a:t>
            </a:r>
            <a:r>
              <a:rPr lang="en-US" sz="1800" dirty="0">
                <a:latin typeface="Calibri" panose="020F0502020204030204" pitchFamily="34" charset="0"/>
                <a:cs typeface="Calibri" panose="020F0502020204030204" pitchFamily="34" charset="0"/>
              </a:rPr>
              <a:t> rendement de la spermatogénèse à l’âge adulte (pas d’intêret chez la fille)</a:t>
            </a:r>
          </a:p>
          <a:p>
            <a:pPr marL="342900" algn="ctr">
              <a:lnSpc>
                <a:spcPct val="110000"/>
              </a:lnSpc>
            </a:pPr>
            <a:endParaRPr lang="en-US" sz="1800" b="1" dirty="0">
              <a:solidFill>
                <a:srgbClr val="0070C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342900" algn="ctr">
              <a:lnSpc>
                <a:spcPct val="110000"/>
              </a:lnSpc>
            </a:pPr>
            <a:r>
              <a:rPr lang="en-US" sz="1800" b="1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Après 6 premiers mois</a:t>
            </a:r>
            <a:r>
              <a:rPr lang="en-US" sz="1800" dirty="0">
                <a:latin typeface="Calibri" panose="020F0502020204030204" pitchFamily="34" charset="0"/>
                <a:cs typeface="Calibri" panose="020F0502020204030204" pitchFamily="34" charset="0"/>
              </a:rPr>
              <a:t>: hypothalamus au repos → perte de pulsatilité de la GnRH → plus de secretion de LH et FSH → puberté: reprise sans arrêt</a:t>
            </a:r>
          </a:p>
          <a:p>
            <a:pPr marL="342900" algn="ctr"/>
            <a:endParaRPr lang="en-US" sz="1800" dirty="0"/>
          </a:p>
        </p:txBody>
      </p:sp>
      <p:sp>
        <p:nvSpPr>
          <p:cNvPr id="85" name="Graphic 10">
            <a:extLst>
              <a:ext uri="{FF2B5EF4-FFF2-40B4-BE49-F238E27FC236}">
                <a16:creationId xmlns:a16="http://schemas.microsoft.com/office/drawing/2014/main" id="{E3020543-B24B-4EC4-8FFC-8DD88EEA91A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762544" y="2554717"/>
            <a:ext cx="91138" cy="91138"/>
          </a:xfrm>
          <a:custGeom>
            <a:avLst/>
            <a:gdLst>
              <a:gd name="connsiteX0" fmla="*/ 91138 w 91138"/>
              <a:gd name="connsiteY0" fmla="*/ 45569 h 91138"/>
              <a:gd name="connsiteX1" fmla="*/ 45569 w 91138"/>
              <a:gd name="connsiteY1" fmla="*/ 91138 h 91138"/>
              <a:gd name="connsiteX2" fmla="*/ 0 w 91138"/>
              <a:gd name="connsiteY2" fmla="*/ 45569 h 91138"/>
              <a:gd name="connsiteX3" fmla="*/ 45569 w 91138"/>
              <a:gd name="connsiteY3" fmla="*/ 0 h 91138"/>
              <a:gd name="connsiteX4" fmla="*/ 91138 w 91138"/>
              <a:gd name="connsiteY4" fmla="*/ 45569 h 911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138" h="91138">
                <a:moveTo>
                  <a:pt x="91138" y="45569"/>
                </a:moveTo>
                <a:cubicBezTo>
                  <a:pt x="91138" y="70736"/>
                  <a:pt x="70736" y="91138"/>
                  <a:pt x="45569" y="91138"/>
                </a:cubicBezTo>
                <a:cubicBezTo>
                  <a:pt x="20402" y="91138"/>
                  <a:pt x="0" y="70736"/>
                  <a:pt x="0" y="45569"/>
                </a:cubicBezTo>
                <a:cubicBezTo>
                  <a:pt x="0" y="20402"/>
                  <a:pt x="20402" y="0"/>
                  <a:pt x="45569" y="0"/>
                </a:cubicBezTo>
                <a:cubicBezTo>
                  <a:pt x="70736" y="0"/>
                  <a:pt x="91138" y="20402"/>
                  <a:pt x="91138" y="45569"/>
                </a:cubicBezTo>
                <a:close/>
              </a:path>
            </a:pathLst>
          </a:custGeom>
          <a:solidFill>
            <a:schemeClr val="accent2"/>
          </a:solidFill>
          <a:ln w="422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sp>
        <p:nvSpPr>
          <p:cNvPr id="87" name="Graphic 12">
            <a:extLst>
              <a:ext uri="{FF2B5EF4-FFF2-40B4-BE49-F238E27FC236}">
                <a16:creationId xmlns:a16="http://schemas.microsoft.com/office/drawing/2014/main" id="{1453BF6C-B012-48B7-B4E8-6D7AC7C27D0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388224" y="3069861"/>
            <a:ext cx="127714" cy="127714"/>
          </a:xfrm>
          <a:custGeom>
            <a:avLst/>
            <a:gdLst>
              <a:gd name="connsiteX0" fmla="*/ 63857 w 127714"/>
              <a:gd name="connsiteY0" fmla="*/ 18874 h 127714"/>
              <a:gd name="connsiteX1" fmla="*/ 108840 w 127714"/>
              <a:gd name="connsiteY1" fmla="*/ 63857 h 127714"/>
              <a:gd name="connsiteX2" fmla="*/ 63857 w 127714"/>
              <a:gd name="connsiteY2" fmla="*/ 108840 h 127714"/>
              <a:gd name="connsiteX3" fmla="*/ 18874 w 127714"/>
              <a:gd name="connsiteY3" fmla="*/ 63857 h 127714"/>
              <a:gd name="connsiteX4" fmla="*/ 63857 w 127714"/>
              <a:gd name="connsiteY4" fmla="*/ 18874 h 127714"/>
              <a:gd name="connsiteX5" fmla="*/ 63857 w 127714"/>
              <a:gd name="connsiteY5" fmla="*/ 0 h 127714"/>
              <a:gd name="connsiteX6" fmla="*/ 0 w 127714"/>
              <a:gd name="connsiteY6" fmla="*/ 63857 h 127714"/>
              <a:gd name="connsiteX7" fmla="*/ 63857 w 127714"/>
              <a:gd name="connsiteY7" fmla="*/ 127714 h 127714"/>
              <a:gd name="connsiteX8" fmla="*/ 127714 w 127714"/>
              <a:gd name="connsiteY8" fmla="*/ 63857 h 127714"/>
              <a:gd name="connsiteX9" fmla="*/ 63857 w 127714"/>
              <a:gd name="connsiteY9" fmla="*/ 0 h 12771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27714" h="127714">
                <a:moveTo>
                  <a:pt x="63857" y="18874"/>
                </a:moveTo>
                <a:cubicBezTo>
                  <a:pt x="88700" y="18874"/>
                  <a:pt x="108840" y="39014"/>
                  <a:pt x="108840" y="63857"/>
                </a:cubicBezTo>
                <a:cubicBezTo>
                  <a:pt x="108840" y="88700"/>
                  <a:pt x="88700" y="108840"/>
                  <a:pt x="63857" y="108840"/>
                </a:cubicBezTo>
                <a:cubicBezTo>
                  <a:pt x="39014" y="108840"/>
                  <a:pt x="18874" y="88700"/>
                  <a:pt x="18874" y="63857"/>
                </a:cubicBezTo>
                <a:cubicBezTo>
                  <a:pt x="18898" y="39024"/>
                  <a:pt x="39024" y="18898"/>
                  <a:pt x="63857" y="18874"/>
                </a:cubicBezTo>
                <a:moveTo>
                  <a:pt x="63857" y="0"/>
                </a:moveTo>
                <a:cubicBezTo>
                  <a:pt x="28590" y="0"/>
                  <a:pt x="0" y="28590"/>
                  <a:pt x="0" y="63857"/>
                </a:cubicBezTo>
                <a:cubicBezTo>
                  <a:pt x="0" y="99124"/>
                  <a:pt x="28590" y="127714"/>
                  <a:pt x="63857" y="127714"/>
                </a:cubicBezTo>
                <a:cubicBezTo>
                  <a:pt x="99124" y="127714"/>
                  <a:pt x="127714" y="99124"/>
                  <a:pt x="127714" y="63857"/>
                </a:cubicBezTo>
                <a:cubicBezTo>
                  <a:pt x="127714" y="28590"/>
                  <a:pt x="99124" y="0"/>
                  <a:pt x="63857" y="0"/>
                </a:cubicBezTo>
                <a:close/>
              </a:path>
            </a:pathLst>
          </a:custGeom>
          <a:solidFill>
            <a:schemeClr val="accent2"/>
          </a:solidFill>
          <a:ln w="61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6893970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7" name="Straight Connector 76">
            <a:extLst>
              <a:ext uri="{FF2B5EF4-FFF2-40B4-BE49-F238E27FC236}">
                <a16:creationId xmlns:a16="http://schemas.microsoft.com/office/drawing/2014/main" id="{5C05CAAB-DBA2-4548-AD5F-01BB97FBB20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715890" y="356812"/>
            <a:ext cx="0" cy="6492875"/>
          </a:xfrm>
          <a:prstGeom prst="line">
            <a:avLst/>
          </a:prstGeom>
          <a:ln w="25400" cap="sq">
            <a:gradFill flip="none" rotWithShape="1">
              <a:gsLst>
                <a:gs pos="0">
                  <a:schemeClr val="accent2"/>
                </a:gs>
                <a:gs pos="100000">
                  <a:schemeClr val="accent4"/>
                </a:gs>
              </a:gsLst>
              <a:lin ang="16200000" scaled="1"/>
              <a:tileRect/>
            </a:gra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 useBgFill="1">
        <p:nvSpPr>
          <p:cNvPr id="79" name="Rectangle 78">
            <a:extLst>
              <a:ext uri="{FF2B5EF4-FFF2-40B4-BE49-F238E27FC236}">
                <a16:creationId xmlns:a16="http://schemas.microsoft.com/office/drawing/2014/main" id="{8D1AA55E-40D5-461B-A5A8-4AE8AAB71B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4F73DAF8-791B-6942-849E-B3F7E0A06BB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15890" y="1026715"/>
            <a:ext cx="10550025" cy="675993"/>
          </a:xfrm>
        </p:spPr>
        <p:txBody>
          <a:bodyPr vert="horz" lIns="91440" tIns="45720" rIns="91440" bIns="45720" rtlCol="0" anchor="b">
            <a:normAutofit/>
          </a:bodyPr>
          <a:lstStyle/>
          <a:p>
            <a:pPr marL="857250" indent="-857250">
              <a:buFont typeface="+mj-lt"/>
              <a:buAutoNum type="alphaUcPeriod" startAt="2"/>
            </a:pPr>
            <a:r>
              <a:rPr lang="en-US" sz="2400" kern="1200" cap="none" dirty="0">
                <a:solidFill>
                  <a:srgbClr val="002060"/>
                </a:solidFill>
                <a:latin typeface="+mn-lt"/>
                <a:ea typeface="+mj-ea"/>
                <a:cs typeface="+mj-cs"/>
              </a:rPr>
              <a:t>Régulation hormonale sur le fonctionnement testiculaire</a:t>
            </a:r>
          </a:p>
        </p:txBody>
      </p:sp>
      <p:cxnSp>
        <p:nvCxnSpPr>
          <p:cNvPr id="81" name="Straight Connector 80">
            <a:extLst>
              <a:ext uri="{FF2B5EF4-FFF2-40B4-BE49-F238E27FC236}">
                <a16:creationId xmlns:a16="http://schemas.microsoft.com/office/drawing/2014/main" id="{7EB498BD-8089-4626-91EA-4978EBEF53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8878" y="806470"/>
            <a:ext cx="7903723" cy="0"/>
          </a:xfrm>
          <a:prstGeom prst="line">
            <a:avLst/>
          </a:prstGeom>
          <a:ln w="25400" cap="sq">
            <a:gradFill flip="none" rotWithShape="1">
              <a:gsLst>
                <a:gs pos="0">
                  <a:schemeClr val="accent2"/>
                </a:gs>
                <a:gs pos="100000">
                  <a:schemeClr val="accent4"/>
                </a:gs>
              </a:gsLst>
              <a:lin ang="10800000" scaled="1"/>
              <a:tileRect/>
            </a:gra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3" name="Graphic 11">
            <a:extLst>
              <a:ext uri="{FF2B5EF4-FFF2-40B4-BE49-F238E27FC236}">
                <a16:creationId xmlns:a16="http://schemas.microsoft.com/office/drawing/2014/main" id="{6CB927A4-E432-4310-9CD5-E89FF506317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403764" y="2325422"/>
            <a:ext cx="139039" cy="139039"/>
          </a:xfrm>
          <a:custGeom>
            <a:avLst/>
            <a:gdLst>
              <a:gd name="connsiteX0" fmla="*/ 129602 w 139039"/>
              <a:gd name="connsiteY0" fmla="*/ 60082 h 139039"/>
              <a:gd name="connsiteX1" fmla="*/ 78957 w 139039"/>
              <a:gd name="connsiteY1" fmla="*/ 60082 h 139039"/>
              <a:gd name="connsiteX2" fmla="*/ 78957 w 139039"/>
              <a:gd name="connsiteY2" fmla="*/ 9437 h 139039"/>
              <a:gd name="connsiteX3" fmla="*/ 69520 w 139039"/>
              <a:gd name="connsiteY3" fmla="*/ 0 h 139039"/>
              <a:gd name="connsiteX4" fmla="*/ 60082 w 139039"/>
              <a:gd name="connsiteY4" fmla="*/ 9437 h 139039"/>
              <a:gd name="connsiteX5" fmla="*/ 60082 w 139039"/>
              <a:gd name="connsiteY5" fmla="*/ 60082 h 139039"/>
              <a:gd name="connsiteX6" fmla="*/ 9437 w 139039"/>
              <a:gd name="connsiteY6" fmla="*/ 60082 h 139039"/>
              <a:gd name="connsiteX7" fmla="*/ 0 w 139039"/>
              <a:gd name="connsiteY7" fmla="*/ 69520 h 139039"/>
              <a:gd name="connsiteX8" fmla="*/ 9437 w 139039"/>
              <a:gd name="connsiteY8" fmla="*/ 78957 h 139039"/>
              <a:gd name="connsiteX9" fmla="*/ 60082 w 139039"/>
              <a:gd name="connsiteY9" fmla="*/ 78957 h 139039"/>
              <a:gd name="connsiteX10" fmla="*/ 60082 w 139039"/>
              <a:gd name="connsiteY10" fmla="*/ 129602 h 139039"/>
              <a:gd name="connsiteX11" fmla="*/ 69520 w 139039"/>
              <a:gd name="connsiteY11" fmla="*/ 139039 h 139039"/>
              <a:gd name="connsiteX12" fmla="*/ 78957 w 139039"/>
              <a:gd name="connsiteY12" fmla="*/ 129602 h 139039"/>
              <a:gd name="connsiteX13" fmla="*/ 78957 w 139039"/>
              <a:gd name="connsiteY13" fmla="*/ 78957 h 139039"/>
              <a:gd name="connsiteX14" fmla="*/ 129602 w 139039"/>
              <a:gd name="connsiteY14" fmla="*/ 78957 h 139039"/>
              <a:gd name="connsiteX15" fmla="*/ 139039 w 139039"/>
              <a:gd name="connsiteY15" fmla="*/ 69520 h 139039"/>
              <a:gd name="connsiteX16" fmla="*/ 129602 w 139039"/>
              <a:gd name="connsiteY16" fmla="*/ 60082 h 1390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139039" h="139039">
                <a:moveTo>
                  <a:pt x="129602" y="60082"/>
                </a:moveTo>
                <a:lnTo>
                  <a:pt x="78957" y="60082"/>
                </a:lnTo>
                <a:lnTo>
                  <a:pt x="78957" y="9437"/>
                </a:lnTo>
                <a:cubicBezTo>
                  <a:pt x="78957" y="4225"/>
                  <a:pt x="74731" y="0"/>
                  <a:pt x="69520" y="0"/>
                </a:cubicBezTo>
                <a:cubicBezTo>
                  <a:pt x="64308" y="0"/>
                  <a:pt x="60082" y="4225"/>
                  <a:pt x="60082" y="9437"/>
                </a:cubicBezTo>
                <a:lnTo>
                  <a:pt x="60082" y="60082"/>
                </a:lnTo>
                <a:lnTo>
                  <a:pt x="9437" y="60082"/>
                </a:lnTo>
                <a:cubicBezTo>
                  <a:pt x="4225" y="60082"/>
                  <a:pt x="0" y="64308"/>
                  <a:pt x="0" y="69520"/>
                </a:cubicBezTo>
                <a:cubicBezTo>
                  <a:pt x="0" y="74731"/>
                  <a:pt x="4225" y="78957"/>
                  <a:pt x="9437" y="78957"/>
                </a:cubicBezTo>
                <a:lnTo>
                  <a:pt x="60082" y="78957"/>
                </a:lnTo>
                <a:lnTo>
                  <a:pt x="60082" y="129602"/>
                </a:lnTo>
                <a:cubicBezTo>
                  <a:pt x="60082" y="134814"/>
                  <a:pt x="64308" y="139039"/>
                  <a:pt x="69520" y="139039"/>
                </a:cubicBezTo>
                <a:cubicBezTo>
                  <a:pt x="74731" y="139039"/>
                  <a:pt x="78957" y="134814"/>
                  <a:pt x="78957" y="129602"/>
                </a:cubicBezTo>
                <a:lnTo>
                  <a:pt x="78957" y="78957"/>
                </a:lnTo>
                <a:lnTo>
                  <a:pt x="129602" y="78957"/>
                </a:lnTo>
                <a:cubicBezTo>
                  <a:pt x="134814" y="78957"/>
                  <a:pt x="139039" y="74731"/>
                  <a:pt x="139039" y="69520"/>
                </a:cubicBezTo>
                <a:cubicBezTo>
                  <a:pt x="139039" y="64308"/>
                  <a:pt x="134814" y="60082"/>
                  <a:pt x="129602" y="60082"/>
                </a:cubicBezTo>
                <a:close/>
              </a:path>
            </a:pathLst>
          </a:custGeom>
          <a:solidFill>
            <a:schemeClr val="accent2"/>
          </a:solidFill>
          <a:ln w="603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5DC37C58-6D5E-0D44-8BFF-BA093B5F138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38318" y="2096323"/>
            <a:ext cx="10634480" cy="3461548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342900" algn="ctr">
              <a:lnSpc>
                <a:spcPct val="100000"/>
              </a:lnSpc>
            </a:pPr>
            <a:r>
              <a:rPr lang="en-US" sz="1800" u="sng" dirty="0">
                <a:latin typeface="Calibri" panose="020F0502020204030204" pitchFamily="34" charset="0"/>
                <a:cs typeface="Calibri" panose="020F0502020204030204" pitchFamily="34" charset="0"/>
              </a:rPr>
              <a:t>Rôle de la testostérone</a:t>
            </a:r>
            <a:r>
              <a:rPr lang="en-US" sz="1800" dirty="0">
                <a:latin typeface="Calibri" panose="020F0502020204030204" pitchFamily="34" charset="0"/>
                <a:cs typeface="Calibri" panose="020F0502020204030204" pitchFamily="34" charset="0"/>
              </a:rPr>
              <a:t>:</a:t>
            </a:r>
          </a:p>
          <a:p>
            <a:pPr marL="628650" indent="-285750" algn="ctr">
              <a:lnSpc>
                <a:spcPct val="150000"/>
              </a:lnSpc>
              <a:spcBef>
                <a:spcPts val="400"/>
              </a:spcBef>
              <a:buClr>
                <a:schemeClr val="tx1"/>
              </a:buClr>
              <a:buFont typeface="Police système Courant"/>
              <a:buChar char="★"/>
            </a:pPr>
            <a:r>
              <a:rPr lang="en-US" sz="18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Différenciation sexuelle</a:t>
            </a:r>
          </a:p>
          <a:p>
            <a:pPr marL="628650" indent="-285750" algn="ctr">
              <a:lnSpc>
                <a:spcPct val="100000"/>
              </a:lnSpc>
              <a:spcBef>
                <a:spcPts val="400"/>
              </a:spcBef>
              <a:buClr>
                <a:schemeClr val="tx1"/>
              </a:buClr>
              <a:buFont typeface="Police système Courant"/>
              <a:buChar char="★"/>
            </a:pPr>
            <a:r>
              <a:rPr lang="en-US" sz="18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Développement des caractères sexuels primaires et secondaires</a:t>
            </a:r>
          </a:p>
          <a:p>
            <a:pPr marL="628650" indent="-285750" algn="ctr">
              <a:lnSpc>
                <a:spcPct val="100000"/>
              </a:lnSpc>
              <a:spcBef>
                <a:spcPts val="400"/>
              </a:spcBef>
              <a:buClr>
                <a:schemeClr val="tx1"/>
              </a:buClr>
              <a:buFont typeface="Police système Courant"/>
              <a:buChar char="★"/>
            </a:pPr>
            <a:r>
              <a:rPr lang="en-US" sz="18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Contrôle de la spermatogenèse</a:t>
            </a:r>
          </a:p>
          <a:p>
            <a:pPr marL="628650" indent="-285750" algn="ctr">
              <a:lnSpc>
                <a:spcPct val="100000"/>
              </a:lnSpc>
              <a:spcBef>
                <a:spcPts val="400"/>
              </a:spcBef>
              <a:buClr>
                <a:schemeClr val="tx1"/>
              </a:buClr>
              <a:buFont typeface="Police système Courant"/>
              <a:buChar char="★"/>
            </a:pPr>
            <a:r>
              <a:rPr lang="en-US" sz="18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Contrôle de la trophicité des organes génitaux via la réduction en DHT</a:t>
            </a:r>
          </a:p>
          <a:p>
            <a:pPr marL="628650" indent="-285750" algn="ctr">
              <a:lnSpc>
                <a:spcPct val="100000"/>
              </a:lnSpc>
              <a:spcBef>
                <a:spcPts val="400"/>
              </a:spcBef>
              <a:buClr>
                <a:schemeClr val="tx1"/>
              </a:buClr>
              <a:buFont typeface="Police système Courant"/>
              <a:buChar char="★"/>
            </a:pPr>
            <a:endParaRPr lang="en-US" sz="1800" dirty="0">
              <a:solidFill>
                <a:srgbClr val="0070C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342900" algn="ctr">
              <a:lnSpc>
                <a:spcPct val="100000"/>
              </a:lnSpc>
              <a:spcBef>
                <a:spcPts val="400"/>
              </a:spcBef>
              <a:buClr>
                <a:schemeClr val="tx1"/>
              </a:buClr>
            </a:pPr>
            <a:r>
              <a:rPr lang="en-US" sz="1800" dirty="0">
                <a:latin typeface="Calibri" panose="020F0502020204030204" pitchFamily="34" charset="0"/>
                <a:cs typeface="Calibri" panose="020F0502020204030204" pitchFamily="34" charset="0"/>
              </a:rPr>
              <a:t>Système pilaire lié à la </a:t>
            </a:r>
            <a:r>
              <a:rPr lang="en-US" sz="1800" b="1" dirty="0">
                <a:solidFill>
                  <a:srgbClr val="FFC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DHT </a:t>
            </a:r>
            <a:r>
              <a:rPr lang="en-US" sz="1800" dirty="0">
                <a:latin typeface="Calibri" panose="020F0502020204030204" pitchFamily="34" charset="0"/>
                <a:cs typeface="Calibri" panose="020F0502020204030204" pitchFamily="34" charset="0"/>
              </a:rPr>
              <a:t>(</a:t>
            </a:r>
            <a:r>
              <a:rPr lang="en-US" sz="1800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pas testostérone</a:t>
            </a:r>
            <a:r>
              <a:rPr lang="en-US" sz="1800" dirty="0">
                <a:latin typeface="Calibri" panose="020F0502020204030204" pitchFamily="34" charset="0"/>
                <a:cs typeface="Calibri" panose="020F0502020204030204" pitchFamily="34" charset="0"/>
              </a:rPr>
              <a:t>)</a:t>
            </a:r>
          </a:p>
          <a:p>
            <a:pPr marL="342900" algn="ctr">
              <a:lnSpc>
                <a:spcPct val="100000"/>
              </a:lnSpc>
              <a:spcBef>
                <a:spcPts val="400"/>
              </a:spcBef>
              <a:buClr>
                <a:schemeClr val="tx1"/>
              </a:buClr>
            </a:pPr>
            <a:endParaRPr lang="en-US" sz="1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342900" algn="ctr">
              <a:lnSpc>
                <a:spcPct val="100000"/>
              </a:lnSpc>
              <a:spcBef>
                <a:spcPts val="400"/>
              </a:spcBef>
              <a:buClr>
                <a:schemeClr val="tx1"/>
              </a:buClr>
            </a:pPr>
            <a:r>
              <a:rPr lang="en-US" sz="1800" b="1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Réceptivité</a:t>
            </a:r>
            <a:r>
              <a:rPr lang="en-US" sz="1800" dirty="0">
                <a:latin typeface="Calibri" panose="020F0502020204030204" pitchFamily="34" charset="0"/>
                <a:cs typeface="Calibri" panose="020F0502020204030204" pitchFamily="34" charset="0"/>
              </a:rPr>
              <a:t> à la DHT varie en fonction des individus (</a:t>
            </a:r>
            <a:r>
              <a:rPr lang="en-US" sz="1800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pas la quantité</a:t>
            </a:r>
            <a:r>
              <a:rPr lang="en-US" sz="1800" dirty="0">
                <a:latin typeface="Calibri" panose="020F0502020204030204" pitchFamily="34" charset="0"/>
                <a:cs typeface="Calibri" panose="020F0502020204030204" pitchFamily="34" charset="0"/>
              </a:rPr>
              <a:t>)</a:t>
            </a:r>
          </a:p>
        </p:txBody>
      </p:sp>
      <p:sp>
        <p:nvSpPr>
          <p:cNvPr id="85" name="Graphic 10">
            <a:extLst>
              <a:ext uri="{FF2B5EF4-FFF2-40B4-BE49-F238E27FC236}">
                <a16:creationId xmlns:a16="http://schemas.microsoft.com/office/drawing/2014/main" id="{E3020543-B24B-4EC4-8FFC-8DD88EEA91A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762544" y="2554717"/>
            <a:ext cx="91138" cy="91138"/>
          </a:xfrm>
          <a:custGeom>
            <a:avLst/>
            <a:gdLst>
              <a:gd name="connsiteX0" fmla="*/ 91138 w 91138"/>
              <a:gd name="connsiteY0" fmla="*/ 45569 h 91138"/>
              <a:gd name="connsiteX1" fmla="*/ 45569 w 91138"/>
              <a:gd name="connsiteY1" fmla="*/ 91138 h 91138"/>
              <a:gd name="connsiteX2" fmla="*/ 0 w 91138"/>
              <a:gd name="connsiteY2" fmla="*/ 45569 h 91138"/>
              <a:gd name="connsiteX3" fmla="*/ 45569 w 91138"/>
              <a:gd name="connsiteY3" fmla="*/ 0 h 91138"/>
              <a:gd name="connsiteX4" fmla="*/ 91138 w 91138"/>
              <a:gd name="connsiteY4" fmla="*/ 45569 h 911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138" h="91138">
                <a:moveTo>
                  <a:pt x="91138" y="45569"/>
                </a:moveTo>
                <a:cubicBezTo>
                  <a:pt x="91138" y="70736"/>
                  <a:pt x="70736" y="91138"/>
                  <a:pt x="45569" y="91138"/>
                </a:cubicBezTo>
                <a:cubicBezTo>
                  <a:pt x="20402" y="91138"/>
                  <a:pt x="0" y="70736"/>
                  <a:pt x="0" y="45569"/>
                </a:cubicBezTo>
                <a:cubicBezTo>
                  <a:pt x="0" y="20402"/>
                  <a:pt x="20402" y="0"/>
                  <a:pt x="45569" y="0"/>
                </a:cubicBezTo>
                <a:cubicBezTo>
                  <a:pt x="70736" y="0"/>
                  <a:pt x="91138" y="20402"/>
                  <a:pt x="91138" y="45569"/>
                </a:cubicBezTo>
                <a:close/>
              </a:path>
            </a:pathLst>
          </a:custGeom>
          <a:solidFill>
            <a:schemeClr val="accent2"/>
          </a:solidFill>
          <a:ln w="422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87" name="Graphic 12">
            <a:extLst>
              <a:ext uri="{FF2B5EF4-FFF2-40B4-BE49-F238E27FC236}">
                <a16:creationId xmlns:a16="http://schemas.microsoft.com/office/drawing/2014/main" id="{1453BF6C-B012-48B7-B4E8-6D7AC7C27D0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388224" y="3069861"/>
            <a:ext cx="127714" cy="127714"/>
          </a:xfrm>
          <a:custGeom>
            <a:avLst/>
            <a:gdLst>
              <a:gd name="connsiteX0" fmla="*/ 63857 w 127714"/>
              <a:gd name="connsiteY0" fmla="*/ 18874 h 127714"/>
              <a:gd name="connsiteX1" fmla="*/ 108840 w 127714"/>
              <a:gd name="connsiteY1" fmla="*/ 63857 h 127714"/>
              <a:gd name="connsiteX2" fmla="*/ 63857 w 127714"/>
              <a:gd name="connsiteY2" fmla="*/ 108840 h 127714"/>
              <a:gd name="connsiteX3" fmla="*/ 18874 w 127714"/>
              <a:gd name="connsiteY3" fmla="*/ 63857 h 127714"/>
              <a:gd name="connsiteX4" fmla="*/ 63857 w 127714"/>
              <a:gd name="connsiteY4" fmla="*/ 18874 h 127714"/>
              <a:gd name="connsiteX5" fmla="*/ 63857 w 127714"/>
              <a:gd name="connsiteY5" fmla="*/ 0 h 127714"/>
              <a:gd name="connsiteX6" fmla="*/ 0 w 127714"/>
              <a:gd name="connsiteY6" fmla="*/ 63857 h 127714"/>
              <a:gd name="connsiteX7" fmla="*/ 63857 w 127714"/>
              <a:gd name="connsiteY7" fmla="*/ 127714 h 127714"/>
              <a:gd name="connsiteX8" fmla="*/ 127714 w 127714"/>
              <a:gd name="connsiteY8" fmla="*/ 63857 h 127714"/>
              <a:gd name="connsiteX9" fmla="*/ 63857 w 127714"/>
              <a:gd name="connsiteY9" fmla="*/ 0 h 12771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27714" h="127714">
                <a:moveTo>
                  <a:pt x="63857" y="18874"/>
                </a:moveTo>
                <a:cubicBezTo>
                  <a:pt x="88700" y="18874"/>
                  <a:pt x="108840" y="39014"/>
                  <a:pt x="108840" y="63857"/>
                </a:cubicBezTo>
                <a:cubicBezTo>
                  <a:pt x="108840" y="88700"/>
                  <a:pt x="88700" y="108840"/>
                  <a:pt x="63857" y="108840"/>
                </a:cubicBezTo>
                <a:cubicBezTo>
                  <a:pt x="39014" y="108840"/>
                  <a:pt x="18874" y="88700"/>
                  <a:pt x="18874" y="63857"/>
                </a:cubicBezTo>
                <a:cubicBezTo>
                  <a:pt x="18898" y="39024"/>
                  <a:pt x="39024" y="18898"/>
                  <a:pt x="63857" y="18874"/>
                </a:cubicBezTo>
                <a:moveTo>
                  <a:pt x="63857" y="0"/>
                </a:moveTo>
                <a:cubicBezTo>
                  <a:pt x="28590" y="0"/>
                  <a:pt x="0" y="28590"/>
                  <a:pt x="0" y="63857"/>
                </a:cubicBezTo>
                <a:cubicBezTo>
                  <a:pt x="0" y="99124"/>
                  <a:pt x="28590" y="127714"/>
                  <a:pt x="63857" y="127714"/>
                </a:cubicBezTo>
                <a:cubicBezTo>
                  <a:pt x="99124" y="127714"/>
                  <a:pt x="127714" y="99124"/>
                  <a:pt x="127714" y="63857"/>
                </a:cubicBezTo>
                <a:cubicBezTo>
                  <a:pt x="127714" y="28590"/>
                  <a:pt x="99124" y="0"/>
                  <a:pt x="63857" y="0"/>
                </a:cubicBezTo>
                <a:close/>
              </a:path>
            </a:pathLst>
          </a:custGeom>
          <a:solidFill>
            <a:schemeClr val="accent2"/>
          </a:solidFill>
          <a:ln w="610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3750538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7" name="Straight Connector 76">
            <a:extLst>
              <a:ext uri="{FF2B5EF4-FFF2-40B4-BE49-F238E27FC236}">
                <a16:creationId xmlns:a16="http://schemas.microsoft.com/office/drawing/2014/main" id="{5C05CAAB-DBA2-4548-AD5F-01BB97FBB20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715890" y="356812"/>
            <a:ext cx="0" cy="6492875"/>
          </a:xfrm>
          <a:prstGeom prst="line">
            <a:avLst/>
          </a:prstGeom>
          <a:ln w="25400" cap="sq">
            <a:gradFill flip="none" rotWithShape="1">
              <a:gsLst>
                <a:gs pos="0">
                  <a:schemeClr val="accent2"/>
                </a:gs>
                <a:gs pos="100000">
                  <a:schemeClr val="accent4"/>
                </a:gs>
              </a:gsLst>
              <a:lin ang="16200000" scaled="1"/>
              <a:tileRect/>
            </a:gra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 useBgFill="1">
        <p:nvSpPr>
          <p:cNvPr id="79" name="Rectangle 78">
            <a:extLst>
              <a:ext uri="{FF2B5EF4-FFF2-40B4-BE49-F238E27FC236}">
                <a16:creationId xmlns:a16="http://schemas.microsoft.com/office/drawing/2014/main" id="{8D1AA55E-40D5-461B-A5A8-4AE8AAB71B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4F73DAF8-791B-6942-849E-B3F7E0A06BB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15890" y="1026715"/>
            <a:ext cx="10550025" cy="675993"/>
          </a:xfrm>
        </p:spPr>
        <p:txBody>
          <a:bodyPr vert="horz" lIns="91440" tIns="45720" rIns="91440" bIns="45720" rtlCol="0" anchor="b">
            <a:normAutofit/>
          </a:bodyPr>
          <a:lstStyle/>
          <a:p>
            <a:pPr marL="857250" indent="-857250">
              <a:buFont typeface="+mj-lt"/>
              <a:buAutoNum type="alphaUcPeriod" startAt="2"/>
            </a:pPr>
            <a:r>
              <a:rPr lang="en-US" sz="2400" kern="1200" cap="none" dirty="0">
                <a:solidFill>
                  <a:srgbClr val="002060"/>
                </a:solidFill>
                <a:latin typeface="+mn-lt"/>
                <a:ea typeface="+mj-ea"/>
                <a:cs typeface="+mj-cs"/>
              </a:rPr>
              <a:t>Régulation hormonale sur le fonctionnement testiculaire</a:t>
            </a:r>
          </a:p>
        </p:txBody>
      </p:sp>
      <p:cxnSp>
        <p:nvCxnSpPr>
          <p:cNvPr id="81" name="Straight Connector 80">
            <a:extLst>
              <a:ext uri="{FF2B5EF4-FFF2-40B4-BE49-F238E27FC236}">
                <a16:creationId xmlns:a16="http://schemas.microsoft.com/office/drawing/2014/main" id="{7EB498BD-8089-4626-91EA-4978EBEF53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8878" y="806470"/>
            <a:ext cx="7903723" cy="0"/>
          </a:xfrm>
          <a:prstGeom prst="line">
            <a:avLst/>
          </a:prstGeom>
          <a:ln w="25400" cap="sq">
            <a:gradFill flip="none" rotWithShape="1">
              <a:gsLst>
                <a:gs pos="0">
                  <a:schemeClr val="accent2"/>
                </a:gs>
                <a:gs pos="100000">
                  <a:schemeClr val="accent4"/>
                </a:gs>
              </a:gsLst>
              <a:lin ang="10800000" scaled="1"/>
              <a:tileRect/>
            </a:gra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3" name="Graphic 11">
            <a:extLst>
              <a:ext uri="{FF2B5EF4-FFF2-40B4-BE49-F238E27FC236}">
                <a16:creationId xmlns:a16="http://schemas.microsoft.com/office/drawing/2014/main" id="{6CB927A4-E432-4310-9CD5-E89FF506317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403764" y="2325422"/>
            <a:ext cx="139039" cy="139039"/>
          </a:xfrm>
          <a:custGeom>
            <a:avLst/>
            <a:gdLst>
              <a:gd name="connsiteX0" fmla="*/ 129602 w 139039"/>
              <a:gd name="connsiteY0" fmla="*/ 60082 h 139039"/>
              <a:gd name="connsiteX1" fmla="*/ 78957 w 139039"/>
              <a:gd name="connsiteY1" fmla="*/ 60082 h 139039"/>
              <a:gd name="connsiteX2" fmla="*/ 78957 w 139039"/>
              <a:gd name="connsiteY2" fmla="*/ 9437 h 139039"/>
              <a:gd name="connsiteX3" fmla="*/ 69520 w 139039"/>
              <a:gd name="connsiteY3" fmla="*/ 0 h 139039"/>
              <a:gd name="connsiteX4" fmla="*/ 60082 w 139039"/>
              <a:gd name="connsiteY4" fmla="*/ 9437 h 139039"/>
              <a:gd name="connsiteX5" fmla="*/ 60082 w 139039"/>
              <a:gd name="connsiteY5" fmla="*/ 60082 h 139039"/>
              <a:gd name="connsiteX6" fmla="*/ 9437 w 139039"/>
              <a:gd name="connsiteY6" fmla="*/ 60082 h 139039"/>
              <a:gd name="connsiteX7" fmla="*/ 0 w 139039"/>
              <a:gd name="connsiteY7" fmla="*/ 69520 h 139039"/>
              <a:gd name="connsiteX8" fmla="*/ 9437 w 139039"/>
              <a:gd name="connsiteY8" fmla="*/ 78957 h 139039"/>
              <a:gd name="connsiteX9" fmla="*/ 60082 w 139039"/>
              <a:gd name="connsiteY9" fmla="*/ 78957 h 139039"/>
              <a:gd name="connsiteX10" fmla="*/ 60082 w 139039"/>
              <a:gd name="connsiteY10" fmla="*/ 129602 h 139039"/>
              <a:gd name="connsiteX11" fmla="*/ 69520 w 139039"/>
              <a:gd name="connsiteY11" fmla="*/ 139039 h 139039"/>
              <a:gd name="connsiteX12" fmla="*/ 78957 w 139039"/>
              <a:gd name="connsiteY12" fmla="*/ 129602 h 139039"/>
              <a:gd name="connsiteX13" fmla="*/ 78957 w 139039"/>
              <a:gd name="connsiteY13" fmla="*/ 78957 h 139039"/>
              <a:gd name="connsiteX14" fmla="*/ 129602 w 139039"/>
              <a:gd name="connsiteY14" fmla="*/ 78957 h 139039"/>
              <a:gd name="connsiteX15" fmla="*/ 139039 w 139039"/>
              <a:gd name="connsiteY15" fmla="*/ 69520 h 139039"/>
              <a:gd name="connsiteX16" fmla="*/ 129602 w 139039"/>
              <a:gd name="connsiteY16" fmla="*/ 60082 h 1390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139039" h="139039">
                <a:moveTo>
                  <a:pt x="129602" y="60082"/>
                </a:moveTo>
                <a:lnTo>
                  <a:pt x="78957" y="60082"/>
                </a:lnTo>
                <a:lnTo>
                  <a:pt x="78957" y="9437"/>
                </a:lnTo>
                <a:cubicBezTo>
                  <a:pt x="78957" y="4225"/>
                  <a:pt x="74731" y="0"/>
                  <a:pt x="69520" y="0"/>
                </a:cubicBezTo>
                <a:cubicBezTo>
                  <a:pt x="64308" y="0"/>
                  <a:pt x="60082" y="4225"/>
                  <a:pt x="60082" y="9437"/>
                </a:cubicBezTo>
                <a:lnTo>
                  <a:pt x="60082" y="60082"/>
                </a:lnTo>
                <a:lnTo>
                  <a:pt x="9437" y="60082"/>
                </a:lnTo>
                <a:cubicBezTo>
                  <a:pt x="4225" y="60082"/>
                  <a:pt x="0" y="64308"/>
                  <a:pt x="0" y="69520"/>
                </a:cubicBezTo>
                <a:cubicBezTo>
                  <a:pt x="0" y="74731"/>
                  <a:pt x="4225" y="78957"/>
                  <a:pt x="9437" y="78957"/>
                </a:cubicBezTo>
                <a:lnTo>
                  <a:pt x="60082" y="78957"/>
                </a:lnTo>
                <a:lnTo>
                  <a:pt x="60082" y="129602"/>
                </a:lnTo>
                <a:cubicBezTo>
                  <a:pt x="60082" y="134814"/>
                  <a:pt x="64308" y="139039"/>
                  <a:pt x="69520" y="139039"/>
                </a:cubicBezTo>
                <a:cubicBezTo>
                  <a:pt x="74731" y="139039"/>
                  <a:pt x="78957" y="134814"/>
                  <a:pt x="78957" y="129602"/>
                </a:cubicBezTo>
                <a:lnTo>
                  <a:pt x="78957" y="78957"/>
                </a:lnTo>
                <a:lnTo>
                  <a:pt x="129602" y="78957"/>
                </a:lnTo>
                <a:cubicBezTo>
                  <a:pt x="134814" y="78957"/>
                  <a:pt x="139039" y="74731"/>
                  <a:pt x="139039" y="69520"/>
                </a:cubicBezTo>
                <a:cubicBezTo>
                  <a:pt x="139039" y="64308"/>
                  <a:pt x="134814" y="60082"/>
                  <a:pt x="129602" y="60082"/>
                </a:cubicBezTo>
                <a:close/>
              </a:path>
            </a:pathLst>
          </a:custGeom>
          <a:solidFill>
            <a:schemeClr val="accent2"/>
          </a:solidFill>
          <a:ln w="603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5DC37C58-6D5E-0D44-8BFF-BA093B5F138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38318" y="2464461"/>
            <a:ext cx="10634480" cy="3333834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342900" algn="ctr">
              <a:lnSpc>
                <a:spcPct val="100000"/>
              </a:lnSpc>
            </a:pPr>
            <a:r>
              <a:rPr lang="en-US" sz="1800" b="1" u="sng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Testostérone aromatisée en oestradiol</a:t>
            </a:r>
            <a:r>
              <a:rPr lang="en-US" sz="1800" dirty="0">
                <a:latin typeface="Calibri" panose="020F0502020204030204" pitchFamily="34" charset="0"/>
                <a:cs typeface="Calibri" panose="020F0502020204030204" pitchFamily="34" charset="0"/>
              </a:rPr>
              <a:t>:</a:t>
            </a:r>
          </a:p>
          <a:p>
            <a:pPr marL="342900" algn="ctr">
              <a:lnSpc>
                <a:spcPct val="100000"/>
              </a:lnSpc>
            </a:pPr>
            <a:r>
              <a:rPr lang="en-US" sz="1800" dirty="0">
                <a:latin typeface="Calibri" panose="020F0502020204030204" pitchFamily="34" charset="0"/>
                <a:cs typeface="Calibri" panose="020F0502020204030204" pitchFamily="34" charset="0"/>
              </a:rPr>
              <a:t>Détermination et maintien de la masse osseuse</a:t>
            </a:r>
          </a:p>
          <a:p>
            <a:pPr marL="342900" algn="ctr">
              <a:lnSpc>
                <a:spcPct val="100000"/>
              </a:lnSpc>
            </a:pPr>
            <a:endParaRPr lang="en-US" sz="1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342900" algn="ctr">
              <a:lnSpc>
                <a:spcPct val="100000"/>
              </a:lnSpc>
            </a:pPr>
            <a:r>
              <a:rPr lang="en-US" sz="1800" b="1" u="sng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Oestrogènes</a:t>
            </a:r>
            <a:r>
              <a:rPr lang="en-US" sz="1800" dirty="0">
                <a:latin typeface="Calibri" panose="020F0502020204030204" pitchFamily="34" charset="0"/>
                <a:cs typeface="Calibri" panose="020F0502020204030204" pitchFamily="34" charset="0"/>
              </a:rPr>
              <a:t>:</a:t>
            </a:r>
          </a:p>
          <a:p>
            <a:pPr marL="628650" indent="-285750" algn="ctr">
              <a:lnSpc>
                <a:spcPct val="100000"/>
              </a:lnSpc>
              <a:buClr>
                <a:schemeClr val="tx1"/>
              </a:buClr>
              <a:buFont typeface="Police système Courant"/>
              <a:buChar char="★"/>
            </a:pPr>
            <a:r>
              <a:rPr lang="en-US" sz="1800" dirty="0">
                <a:latin typeface="Calibri" panose="020F0502020204030204" pitchFamily="34" charset="0"/>
                <a:cs typeface="Calibri" panose="020F0502020204030204" pitchFamily="34" charset="0"/>
              </a:rPr>
              <a:t>Soudent les cartilages de conjugaison</a:t>
            </a:r>
          </a:p>
          <a:p>
            <a:pPr marL="628650" indent="-285750" algn="ctr">
              <a:lnSpc>
                <a:spcPct val="100000"/>
              </a:lnSpc>
              <a:buClr>
                <a:schemeClr val="tx1"/>
              </a:buClr>
              <a:buFont typeface="Police système Courant"/>
              <a:buChar char="★"/>
            </a:pPr>
            <a:r>
              <a:rPr lang="en-US" sz="1800" dirty="0">
                <a:latin typeface="Calibri" panose="020F0502020204030204" pitchFamily="34" charset="0"/>
                <a:cs typeface="Calibri" panose="020F0502020204030204" pitchFamily="34" charset="0"/>
              </a:rPr>
              <a:t>Effet sur système cardio-</a:t>
            </a:r>
            <a:r>
              <a:rPr lang="en-US" sz="1800" dirty="0" err="1">
                <a:latin typeface="Calibri" panose="020F0502020204030204" pitchFamily="34" charset="0"/>
                <a:cs typeface="Calibri" panose="020F0502020204030204" pitchFamily="34" charset="0"/>
              </a:rPr>
              <a:t>vasculaire</a:t>
            </a:r>
            <a:endParaRPr lang="en-US" sz="1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628650" indent="-285750" algn="ctr">
              <a:lnSpc>
                <a:spcPct val="100000"/>
              </a:lnSpc>
              <a:buClr>
                <a:schemeClr val="tx1"/>
              </a:buClr>
              <a:buFont typeface="Police système Courant"/>
              <a:buChar char="★"/>
            </a:pPr>
            <a:r>
              <a:rPr lang="en-US" sz="1800" dirty="0">
                <a:latin typeface="Calibri" panose="020F0502020204030204" pitchFamily="34" charset="0"/>
                <a:cs typeface="Calibri" panose="020F0502020204030204" pitchFamily="34" charset="0"/>
              </a:rPr>
              <a:t>Si excès → gynécomastie</a:t>
            </a:r>
          </a:p>
        </p:txBody>
      </p:sp>
      <p:sp>
        <p:nvSpPr>
          <p:cNvPr id="85" name="Graphic 10">
            <a:extLst>
              <a:ext uri="{FF2B5EF4-FFF2-40B4-BE49-F238E27FC236}">
                <a16:creationId xmlns:a16="http://schemas.microsoft.com/office/drawing/2014/main" id="{E3020543-B24B-4EC4-8FFC-8DD88EEA91A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762544" y="2554717"/>
            <a:ext cx="91138" cy="91138"/>
          </a:xfrm>
          <a:custGeom>
            <a:avLst/>
            <a:gdLst>
              <a:gd name="connsiteX0" fmla="*/ 91138 w 91138"/>
              <a:gd name="connsiteY0" fmla="*/ 45569 h 91138"/>
              <a:gd name="connsiteX1" fmla="*/ 45569 w 91138"/>
              <a:gd name="connsiteY1" fmla="*/ 91138 h 91138"/>
              <a:gd name="connsiteX2" fmla="*/ 0 w 91138"/>
              <a:gd name="connsiteY2" fmla="*/ 45569 h 91138"/>
              <a:gd name="connsiteX3" fmla="*/ 45569 w 91138"/>
              <a:gd name="connsiteY3" fmla="*/ 0 h 91138"/>
              <a:gd name="connsiteX4" fmla="*/ 91138 w 91138"/>
              <a:gd name="connsiteY4" fmla="*/ 45569 h 911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138" h="91138">
                <a:moveTo>
                  <a:pt x="91138" y="45569"/>
                </a:moveTo>
                <a:cubicBezTo>
                  <a:pt x="91138" y="70736"/>
                  <a:pt x="70736" y="91138"/>
                  <a:pt x="45569" y="91138"/>
                </a:cubicBezTo>
                <a:cubicBezTo>
                  <a:pt x="20402" y="91138"/>
                  <a:pt x="0" y="70736"/>
                  <a:pt x="0" y="45569"/>
                </a:cubicBezTo>
                <a:cubicBezTo>
                  <a:pt x="0" y="20402"/>
                  <a:pt x="20402" y="0"/>
                  <a:pt x="45569" y="0"/>
                </a:cubicBezTo>
                <a:cubicBezTo>
                  <a:pt x="70736" y="0"/>
                  <a:pt x="91138" y="20402"/>
                  <a:pt x="91138" y="45569"/>
                </a:cubicBezTo>
                <a:close/>
              </a:path>
            </a:pathLst>
          </a:custGeom>
          <a:solidFill>
            <a:schemeClr val="accent2"/>
          </a:solidFill>
          <a:ln w="422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87" name="Graphic 12">
            <a:extLst>
              <a:ext uri="{FF2B5EF4-FFF2-40B4-BE49-F238E27FC236}">
                <a16:creationId xmlns:a16="http://schemas.microsoft.com/office/drawing/2014/main" id="{1453BF6C-B012-48B7-B4E8-6D7AC7C27D0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388224" y="3069861"/>
            <a:ext cx="127714" cy="127714"/>
          </a:xfrm>
          <a:custGeom>
            <a:avLst/>
            <a:gdLst>
              <a:gd name="connsiteX0" fmla="*/ 63857 w 127714"/>
              <a:gd name="connsiteY0" fmla="*/ 18874 h 127714"/>
              <a:gd name="connsiteX1" fmla="*/ 108840 w 127714"/>
              <a:gd name="connsiteY1" fmla="*/ 63857 h 127714"/>
              <a:gd name="connsiteX2" fmla="*/ 63857 w 127714"/>
              <a:gd name="connsiteY2" fmla="*/ 108840 h 127714"/>
              <a:gd name="connsiteX3" fmla="*/ 18874 w 127714"/>
              <a:gd name="connsiteY3" fmla="*/ 63857 h 127714"/>
              <a:gd name="connsiteX4" fmla="*/ 63857 w 127714"/>
              <a:gd name="connsiteY4" fmla="*/ 18874 h 127714"/>
              <a:gd name="connsiteX5" fmla="*/ 63857 w 127714"/>
              <a:gd name="connsiteY5" fmla="*/ 0 h 127714"/>
              <a:gd name="connsiteX6" fmla="*/ 0 w 127714"/>
              <a:gd name="connsiteY6" fmla="*/ 63857 h 127714"/>
              <a:gd name="connsiteX7" fmla="*/ 63857 w 127714"/>
              <a:gd name="connsiteY7" fmla="*/ 127714 h 127714"/>
              <a:gd name="connsiteX8" fmla="*/ 127714 w 127714"/>
              <a:gd name="connsiteY8" fmla="*/ 63857 h 127714"/>
              <a:gd name="connsiteX9" fmla="*/ 63857 w 127714"/>
              <a:gd name="connsiteY9" fmla="*/ 0 h 12771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27714" h="127714">
                <a:moveTo>
                  <a:pt x="63857" y="18874"/>
                </a:moveTo>
                <a:cubicBezTo>
                  <a:pt x="88700" y="18874"/>
                  <a:pt x="108840" y="39014"/>
                  <a:pt x="108840" y="63857"/>
                </a:cubicBezTo>
                <a:cubicBezTo>
                  <a:pt x="108840" y="88700"/>
                  <a:pt x="88700" y="108840"/>
                  <a:pt x="63857" y="108840"/>
                </a:cubicBezTo>
                <a:cubicBezTo>
                  <a:pt x="39014" y="108840"/>
                  <a:pt x="18874" y="88700"/>
                  <a:pt x="18874" y="63857"/>
                </a:cubicBezTo>
                <a:cubicBezTo>
                  <a:pt x="18898" y="39024"/>
                  <a:pt x="39024" y="18898"/>
                  <a:pt x="63857" y="18874"/>
                </a:cubicBezTo>
                <a:moveTo>
                  <a:pt x="63857" y="0"/>
                </a:moveTo>
                <a:cubicBezTo>
                  <a:pt x="28590" y="0"/>
                  <a:pt x="0" y="28590"/>
                  <a:pt x="0" y="63857"/>
                </a:cubicBezTo>
                <a:cubicBezTo>
                  <a:pt x="0" y="99124"/>
                  <a:pt x="28590" y="127714"/>
                  <a:pt x="63857" y="127714"/>
                </a:cubicBezTo>
                <a:cubicBezTo>
                  <a:pt x="99124" y="127714"/>
                  <a:pt x="127714" y="99124"/>
                  <a:pt x="127714" y="63857"/>
                </a:cubicBezTo>
                <a:cubicBezTo>
                  <a:pt x="127714" y="28590"/>
                  <a:pt x="99124" y="0"/>
                  <a:pt x="63857" y="0"/>
                </a:cubicBezTo>
                <a:close/>
              </a:path>
            </a:pathLst>
          </a:custGeom>
          <a:solidFill>
            <a:schemeClr val="accent2"/>
          </a:solidFill>
          <a:ln w="610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170168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0" name="Straight Connector 59">
            <a:extLst>
              <a:ext uri="{FF2B5EF4-FFF2-40B4-BE49-F238E27FC236}">
                <a16:creationId xmlns:a16="http://schemas.microsoft.com/office/drawing/2014/main" id="{5C05CAAB-DBA2-4548-AD5F-01BB97FBB20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715890" y="356812"/>
            <a:ext cx="0" cy="6492875"/>
          </a:xfrm>
          <a:prstGeom prst="line">
            <a:avLst/>
          </a:prstGeom>
          <a:ln w="25400" cap="sq">
            <a:gradFill flip="none" rotWithShape="1">
              <a:gsLst>
                <a:gs pos="0">
                  <a:schemeClr val="accent2"/>
                </a:gs>
                <a:gs pos="100000">
                  <a:schemeClr val="accent4"/>
                </a:gs>
              </a:gsLst>
              <a:lin ang="16200000" scaled="1"/>
              <a:tileRect/>
            </a:gra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 useBgFill="1">
        <p:nvSpPr>
          <p:cNvPr id="62" name="Rectangle 61">
            <a:extLst>
              <a:ext uri="{FF2B5EF4-FFF2-40B4-BE49-F238E27FC236}">
                <a16:creationId xmlns:a16="http://schemas.microsoft.com/office/drawing/2014/main" id="{327D73B4-9F5C-4A64-A179-51B9500CB8B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4" name="Oval 63">
            <a:extLst>
              <a:ext uri="{FF2B5EF4-FFF2-40B4-BE49-F238E27FC236}">
                <a16:creationId xmlns:a16="http://schemas.microsoft.com/office/drawing/2014/main" id="{C1F06963-6374-4B48-844F-071A9BAAAE0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99528" y="554152"/>
            <a:ext cx="5742189" cy="5742189"/>
          </a:xfrm>
          <a:prstGeom prst="ellipse">
            <a:avLst/>
          </a:prstGeom>
          <a:gradFill flip="none" rotWithShape="1">
            <a:gsLst>
              <a:gs pos="100000">
                <a:schemeClr val="accent4"/>
              </a:gs>
              <a:gs pos="0">
                <a:schemeClr val="accent2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4F73DAF8-791B-6942-849E-B3F7E0A06BB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245072" y="1289765"/>
            <a:ext cx="3873453" cy="4270963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marL="857250" indent="-857250" algn="ctr">
              <a:buFont typeface="+mj-lt"/>
              <a:buAutoNum type="romanUcPeriod" startAt="2"/>
            </a:pPr>
            <a:r>
              <a:rPr lang="en-US" sz="2300" kern="1200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Chez la femme</a:t>
            </a:r>
          </a:p>
        </p:txBody>
      </p:sp>
      <p:sp>
        <p:nvSpPr>
          <p:cNvPr id="66" name="Graphic 11">
            <a:extLst>
              <a:ext uri="{FF2B5EF4-FFF2-40B4-BE49-F238E27FC236}">
                <a16:creationId xmlns:a16="http://schemas.microsoft.com/office/drawing/2014/main" id="{6CB927A4-E432-4310-9CD5-E89FF506317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23493" y="374394"/>
            <a:ext cx="171515" cy="171515"/>
          </a:xfrm>
          <a:custGeom>
            <a:avLst/>
            <a:gdLst>
              <a:gd name="connsiteX0" fmla="*/ 159874 w 171515"/>
              <a:gd name="connsiteY0" fmla="*/ 74116 h 171515"/>
              <a:gd name="connsiteX1" fmla="*/ 97399 w 171515"/>
              <a:gd name="connsiteY1" fmla="*/ 74116 h 171515"/>
              <a:gd name="connsiteX2" fmla="*/ 97399 w 171515"/>
              <a:gd name="connsiteY2" fmla="*/ 11641 h 171515"/>
              <a:gd name="connsiteX3" fmla="*/ 85758 w 171515"/>
              <a:gd name="connsiteY3" fmla="*/ 0 h 171515"/>
              <a:gd name="connsiteX4" fmla="*/ 74116 w 171515"/>
              <a:gd name="connsiteY4" fmla="*/ 11641 h 171515"/>
              <a:gd name="connsiteX5" fmla="*/ 74116 w 171515"/>
              <a:gd name="connsiteY5" fmla="*/ 74116 h 171515"/>
              <a:gd name="connsiteX6" fmla="*/ 11641 w 171515"/>
              <a:gd name="connsiteY6" fmla="*/ 74116 h 171515"/>
              <a:gd name="connsiteX7" fmla="*/ 0 w 171515"/>
              <a:gd name="connsiteY7" fmla="*/ 85758 h 171515"/>
              <a:gd name="connsiteX8" fmla="*/ 11641 w 171515"/>
              <a:gd name="connsiteY8" fmla="*/ 97399 h 171515"/>
              <a:gd name="connsiteX9" fmla="*/ 74116 w 171515"/>
              <a:gd name="connsiteY9" fmla="*/ 97399 h 171515"/>
              <a:gd name="connsiteX10" fmla="*/ 74116 w 171515"/>
              <a:gd name="connsiteY10" fmla="*/ 159874 h 171515"/>
              <a:gd name="connsiteX11" fmla="*/ 85758 w 171515"/>
              <a:gd name="connsiteY11" fmla="*/ 171515 h 171515"/>
              <a:gd name="connsiteX12" fmla="*/ 97399 w 171515"/>
              <a:gd name="connsiteY12" fmla="*/ 159874 h 171515"/>
              <a:gd name="connsiteX13" fmla="*/ 97399 w 171515"/>
              <a:gd name="connsiteY13" fmla="*/ 97399 h 171515"/>
              <a:gd name="connsiteX14" fmla="*/ 159874 w 171515"/>
              <a:gd name="connsiteY14" fmla="*/ 97399 h 171515"/>
              <a:gd name="connsiteX15" fmla="*/ 171515 w 171515"/>
              <a:gd name="connsiteY15" fmla="*/ 85758 h 171515"/>
              <a:gd name="connsiteX16" fmla="*/ 159874 w 171515"/>
              <a:gd name="connsiteY16" fmla="*/ 74116 h 1715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171515" h="171515">
                <a:moveTo>
                  <a:pt x="159874" y="74116"/>
                </a:moveTo>
                <a:lnTo>
                  <a:pt x="97399" y="74116"/>
                </a:lnTo>
                <a:lnTo>
                  <a:pt x="97399" y="11641"/>
                </a:lnTo>
                <a:cubicBezTo>
                  <a:pt x="97399" y="5212"/>
                  <a:pt x="92187" y="0"/>
                  <a:pt x="85758" y="0"/>
                </a:cubicBezTo>
                <a:cubicBezTo>
                  <a:pt x="79328" y="0"/>
                  <a:pt x="74116" y="5212"/>
                  <a:pt x="74116" y="11641"/>
                </a:cubicBezTo>
                <a:lnTo>
                  <a:pt x="74116" y="74116"/>
                </a:lnTo>
                <a:lnTo>
                  <a:pt x="11641" y="74116"/>
                </a:lnTo>
                <a:cubicBezTo>
                  <a:pt x="5212" y="74116"/>
                  <a:pt x="0" y="79328"/>
                  <a:pt x="0" y="85758"/>
                </a:cubicBezTo>
                <a:cubicBezTo>
                  <a:pt x="0" y="92187"/>
                  <a:pt x="5212" y="97399"/>
                  <a:pt x="11641" y="97399"/>
                </a:cubicBezTo>
                <a:lnTo>
                  <a:pt x="74116" y="97399"/>
                </a:lnTo>
                <a:lnTo>
                  <a:pt x="74116" y="159874"/>
                </a:lnTo>
                <a:cubicBezTo>
                  <a:pt x="74116" y="166303"/>
                  <a:pt x="79328" y="171515"/>
                  <a:pt x="85758" y="171515"/>
                </a:cubicBezTo>
                <a:cubicBezTo>
                  <a:pt x="92187" y="171515"/>
                  <a:pt x="97399" y="166303"/>
                  <a:pt x="97399" y="159874"/>
                </a:cubicBezTo>
                <a:lnTo>
                  <a:pt x="97399" y="97399"/>
                </a:lnTo>
                <a:lnTo>
                  <a:pt x="159874" y="97399"/>
                </a:lnTo>
                <a:cubicBezTo>
                  <a:pt x="166303" y="97399"/>
                  <a:pt x="171515" y="92187"/>
                  <a:pt x="171515" y="85758"/>
                </a:cubicBezTo>
                <a:cubicBezTo>
                  <a:pt x="171515" y="79328"/>
                  <a:pt x="166303" y="74116"/>
                  <a:pt x="159874" y="74116"/>
                </a:cubicBezTo>
                <a:close/>
              </a:path>
            </a:pathLst>
          </a:custGeom>
          <a:solidFill>
            <a:schemeClr val="accent2"/>
          </a:solidFill>
          <a:ln w="776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sp>
        <p:nvSpPr>
          <p:cNvPr id="68" name="Graphic 12">
            <a:extLst>
              <a:ext uri="{FF2B5EF4-FFF2-40B4-BE49-F238E27FC236}">
                <a16:creationId xmlns:a16="http://schemas.microsoft.com/office/drawing/2014/main" id="{1453BF6C-B012-48B7-B4E8-6D7AC7C27D0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50109" y="1084507"/>
            <a:ext cx="157545" cy="157545"/>
          </a:xfrm>
          <a:custGeom>
            <a:avLst/>
            <a:gdLst>
              <a:gd name="connsiteX0" fmla="*/ 78773 w 157545"/>
              <a:gd name="connsiteY0" fmla="*/ 23283 h 157545"/>
              <a:gd name="connsiteX1" fmla="*/ 134262 w 157545"/>
              <a:gd name="connsiteY1" fmla="*/ 78773 h 157545"/>
              <a:gd name="connsiteX2" fmla="*/ 78773 w 157545"/>
              <a:gd name="connsiteY2" fmla="*/ 134262 h 157545"/>
              <a:gd name="connsiteX3" fmla="*/ 23283 w 157545"/>
              <a:gd name="connsiteY3" fmla="*/ 78773 h 157545"/>
              <a:gd name="connsiteX4" fmla="*/ 78773 w 157545"/>
              <a:gd name="connsiteY4" fmla="*/ 23283 h 157545"/>
              <a:gd name="connsiteX5" fmla="*/ 78773 w 157545"/>
              <a:gd name="connsiteY5" fmla="*/ 0 h 157545"/>
              <a:gd name="connsiteX6" fmla="*/ 0 w 157545"/>
              <a:gd name="connsiteY6" fmla="*/ 78773 h 157545"/>
              <a:gd name="connsiteX7" fmla="*/ 78773 w 157545"/>
              <a:gd name="connsiteY7" fmla="*/ 157545 h 157545"/>
              <a:gd name="connsiteX8" fmla="*/ 157545 w 157545"/>
              <a:gd name="connsiteY8" fmla="*/ 78773 h 157545"/>
              <a:gd name="connsiteX9" fmla="*/ 78773 w 157545"/>
              <a:gd name="connsiteY9" fmla="*/ 0 h 1575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57545" h="157545">
                <a:moveTo>
                  <a:pt x="78773" y="23283"/>
                </a:moveTo>
                <a:cubicBezTo>
                  <a:pt x="109419" y="23283"/>
                  <a:pt x="134262" y="48126"/>
                  <a:pt x="134262" y="78773"/>
                </a:cubicBezTo>
                <a:cubicBezTo>
                  <a:pt x="134262" y="109419"/>
                  <a:pt x="109419" y="134262"/>
                  <a:pt x="78773" y="134262"/>
                </a:cubicBezTo>
                <a:cubicBezTo>
                  <a:pt x="48126" y="134262"/>
                  <a:pt x="23283" y="109419"/>
                  <a:pt x="23283" y="78773"/>
                </a:cubicBezTo>
                <a:cubicBezTo>
                  <a:pt x="23312" y="48139"/>
                  <a:pt x="48139" y="23312"/>
                  <a:pt x="78773" y="23283"/>
                </a:cubicBezTo>
                <a:moveTo>
                  <a:pt x="78773" y="0"/>
                </a:moveTo>
                <a:cubicBezTo>
                  <a:pt x="35268" y="0"/>
                  <a:pt x="0" y="35268"/>
                  <a:pt x="0" y="78773"/>
                </a:cubicBezTo>
                <a:cubicBezTo>
                  <a:pt x="0" y="122277"/>
                  <a:pt x="35268" y="157545"/>
                  <a:pt x="78773" y="157545"/>
                </a:cubicBezTo>
                <a:cubicBezTo>
                  <a:pt x="122277" y="157545"/>
                  <a:pt x="157545" y="122277"/>
                  <a:pt x="157545" y="78773"/>
                </a:cubicBezTo>
                <a:cubicBezTo>
                  <a:pt x="157545" y="35268"/>
                  <a:pt x="122277" y="0"/>
                  <a:pt x="78773" y="0"/>
                </a:cubicBezTo>
                <a:close/>
              </a:path>
            </a:pathLst>
          </a:custGeom>
          <a:solidFill>
            <a:schemeClr val="accent2"/>
          </a:solidFill>
          <a:ln w="751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5DC37C58-6D5E-0D44-8BFF-BA093B5F138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015101" y="672664"/>
            <a:ext cx="5461007" cy="617102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571500" indent="-342900">
              <a:buFont typeface="+mj-lt"/>
              <a:buAutoNum type="alphaUcPeriod"/>
            </a:pPr>
            <a:r>
              <a:rPr lang="en-US" sz="2800" b="1" dirty="0">
                <a:solidFill>
                  <a:srgbClr val="002060"/>
                </a:solidFill>
              </a:rPr>
              <a:t> Ontogénèse</a:t>
            </a:r>
          </a:p>
        </p:txBody>
      </p:sp>
      <p:sp>
        <p:nvSpPr>
          <p:cNvPr id="70" name="Graphic 10">
            <a:extLst>
              <a:ext uri="{FF2B5EF4-FFF2-40B4-BE49-F238E27FC236}">
                <a16:creationId xmlns:a16="http://schemas.microsoft.com/office/drawing/2014/main" id="{E3020543-B24B-4EC4-8FFC-8DD88EEA91A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436547" y="5751820"/>
            <a:ext cx="112426" cy="112426"/>
          </a:xfrm>
          <a:custGeom>
            <a:avLst/>
            <a:gdLst>
              <a:gd name="connsiteX0" fmla="*/ 112426 w 112426"/>
              <a:gd name="connsiteY0" fmla="*/ 56213 h 112426"/>
              <a:gd name="connsiteX1" fmla="*/ 56213 w 112426"/>
              <a:gd name="connsiteY1" fmla="*/ 112426 h 112426"/>
              <a:gd name="connsiteX2" fmla="*/ 0 w 112426"/>
              <a:gd name="connsiteY2" fmla="*/ 56213 h 112426"/>
              <a:gd name="connsiteX3" fmla="*/ 56213 w 112426"/>
              <a:gd name="connsiteY3" fmla="*/ 0 h 112426"/>
              <a:gd name="connsiteX4" fmla="*/ 112426 w 112426"/>
              <a:gd name="connsiteY4" fmla="*/ 56213 h 1124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2426" h="112426">
                <a:moveTo>
                  <a:pt x="112426" y="56213"/>
                </a:moveTo>
                <a:cubicBezTo>
                  <a:pt x="112426" y="87259"/>
                  <a:pt x="87259" y="112426"/>
                  <a:pt x="56213" y="112426"/>
                </a:cubicBezTo>
                <a:cubicBezTo>
                  <a:pt x="25167" y="112426"/>
                  <a:pt x="0" y="87259"/>
                  <a:pt x="0" y="56213"/>
                </a:cubicBezTo>
                <a:cubicBezTo>
                  <a:pt x="0" y="25167"/>
                  <a:pt x="25167" y="0"/>
                  <a:pt x="56213" y="0"/>
                </a:cubicBezTo>
                <a:cubicBezTo>
                  <a:pt x="87259" y="0"/>
                  <a:pt x="112426" y="25167"/>
                  <a:pt x="112426" y="56213"/>
                </a:cubicBezTo>
                <a:close/>
              </a:path>
            </a:pathLst>
          </a:custGeom>
          <a:solidFill>
            <a:schemeClr val="accent2"/>
          </a:solidFill>
          <a:ln w="516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cxnSp>
        <p:nvCxnSpPr>
          <p:cNvPr id="72" name="Straight Connector 71">
            <a:extLst>
              <a:ext uri="{FF2B5EF4-FFF2-40B4-BE49-F238E27FC236}">
                <a16:creationId xmlns:a16="http://schemas.microsoft.com/office/drawing/2014/main" id="{C49DA8F6-BCC1-4447-B54C-57856834B9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1586162" y="3610394"/>
            <a:ext cx="0" cy="3238728"/>
          </a:xfrm>
          <a:prstGeom prst="line">
            <a:avLst/>
          </a:prstGeom>
          <a:ln w="25400" cap="sq">
            <a:gradFill flip="none" rotWithShape="1">
              <a:gsLst>
                <a:gs pos="0">
                  <a:schemeClr val="accent2"/>
                </a:gs>
                <a:gs pos="100000">
                  <a:schemeClr val="accent4"/>
                </a:gs>
              </a:gsLst>
              <a:lin ang="5400000" scaled="1"/>
              <a:tileRect/>
            </a:gra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ZoneTexte 3">
            <a:extLst>
              <a:ext uri="{FF2B5EF4-FFF2-40B4-BE49-F238E27FC236}">
                <a16:creationId xmlns:a16="http://schemas.microsoft.com/office/drawing/2014/main" id="{3CFE28BE-CAE0-EE48-A0A2-BD32D6783D9C}"/>
              </a:ext>
            </a:extLst>
          </p:cNvPr>
          <p:cNvSpPr txBox="1"/>
          <p:nvPr/>
        </p:nvSpPr>
        <p:spPr>
          <a:xfrm>
            <a:off x="6841441" y="1289765"/>
            <a:ext cx="523470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fr-FR" sz="2400" b="1" dirty="0">
                <a:solidFill>
                  <a:schemeClr val="accent2">
                    <a:lumMod val="75000"/>
                  </a:schemeClr>
                </a:solidFill>
                <a:latin typeface="+mj-lt"/>
              </a:rPr>
              <a:t>Gonade primitive indifférenciée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A4D723C4-4DA4-494D-9933-3806F90486E6}"/>
              </a:ext>
            </a:extLst>
          </p:cNvPr>
          <p:cNvSpPr txBox="1"/>
          <p:nvPr/>
        </p:nvSpPr>
        <p:spPr>
          <a:xfrm>
            <a:off x="6250285" y="2521248"/>
            <a:ext cx="5335839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dirty="0">
                <a:latin typeface="Calibri" panose="020F0502020204030204" pitchFamily="34" charset="0"/>
                <a:cs typeface="Calibri" panose="020F0502020204030204" pitchFamily="34" charset="0"/>
              </a:rPr>
              <a:t>4</a:t>
            </a:r>
            <a:r>
              <a:rPr lang="fr-FR" baseline="30000" dirty="0">
                <a:latin typeface="Calibri" panose="020F0502020204030204" pitchFamily="34" charset="0"/>
                <a:cs typeface="Calibri" panose="020F0502020204030204" pitchFamily="34" charset="0"/>
              </a:rPr>
              <a:t>ème</a:t>
            </a:r>
            <a:r>
              <a:rPr lang="fr-FR" dirty="0">
                <a:latin typeface="Calibri" panose="020F0502020204030204" pitchFamily="34" charset="0"/>
                <a:cs typeface="Calibri" panose="020F0502020204030204" pitchFamily="34" charset="0"/>
              </a:rPr>
              <a:t>-6</a:t>
            </a:r>
            <a:r>
              <a:rPr lang="fr-FR" baseline="30000" dirty="0">
                <a:latin typeface="Calibri" panose="020F0502020204030204" pitchFamily="34" charset="0"/>
                <a:cs typeface="Calibri" panose="020F0502020204030204" pitchFamily="34" charset="0"/>
              </a:rPr>
              <a:t>ème</a:t>
            </a:r>
            <a:r>
              <a:rPr lang="fr-FR" dirty="0">
                <a:latin typeface="Calibri" panose="020F0502020204030204" pitchFamily="34" charset="0"/>
                <a:cs typeface="Calibri" panose="020F0502020204030204" pitchFamily="34" charset="0"/>
              </a:rPr>
              <a:t> semaine de grossesse</a:t>
            </a:r>
          </a:p>
          <a:p>
            <a:pPr algn="ctr"/>
            <a:r>
              <a:rPr lang="fr-FR" b="1" dirty="0">
                <a:solidFill>
                  <a:srgbClr val="FFC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Bipotente</a:t>
            </a:r>
          </a:p>
          <a:p>
            <a:pPr algn="ctr"/>
            <a:endParaRPr lang="fr-FR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r>
              <a:rPr lang="fr-FR" u="sng" dirty="0">
                <a:latin typeface="Calibri" panose="020F0502020204030204" pitchFamily="34" charset="0"/>
                <a:cs typeface="Calibri" panose="020F0502020204030204" pitchFamily="34" charset="0"/>
              </a:rPr>
              <a:t>3 éléments constitutifs</a:t>
            </a:r>
            <a:r>
              <a:rPr lang="fr-FR" dirty="0">
                <a:latin typeface="Calibri" panose="020F0502020204030204" pitchFamily="34" charset="0"/>
                <a:cs typeface="Calibri" panose="020F0502020204030204" pitchFamily="34" charset="0"/>
              </a:rPr>
              <a:t>:</a:t>
            </a:r>
          </a:p>
          <a:p>
            <a:pPr marL="285750" indent="-285750" algn="ctr">
              <a:buClr>
                <a:schemeClr val="tx1"/>
              </a:buClr>
              <a:buFont typeface="Police système Courant"/>
              <a:buChar char="★"/>
            </a:pPr>
            <a:r>
              <a:rPr lang="fr-FR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Blastème mésonéphrotique</a:t>
            </a:r>
          </a:p>
          <a:p>
            <a:pPr marL="285750" indent="-285750" algn="ctr">
              <a:buClr>
                <a:schemeClr val="tx1"/>
              </a:buClr>
              <a:buFont typeface="Police système Courant"/>
              <a:buChar char="★"/>
            </a:pPr>
            <a:r>
              <a:rPr lang="fr-FR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Canaux de Wolf</a:t>
            </a:r>
          </a:p>
          <a:p>
            <a:pPr marL="285750" indent="-285750" algn="ctr">
              <a:buClr>
                <a:schemeClr val="tx1"/>
              </a:buClr>
              <a:buFont typeface="Police système Courant"/>
              <a:buChar char="★"/>
            </a:pPr>
            <a:r>
              <a:rPr lang="fr-FR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Canaux de Müller</a:t>
            </a:r>
          </a:p>
          <a:p>
            <a:pPr marL="285750" indent="-285750" algn="ctr">
              <a:buFontTx/>
              <a:buChar char="-"/>
            </a:pPr>
            <a:endParaRPr lang="fr-FR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r>
              <a:rPr lang="fr-FR" dirty="0">
                <a:latin typeface="Calibri" panose="020F0502020204030204" pitchFamily="34" charset="0"/>
                <a:cs typeface="Calibri" panose="020F0502020204030204" pitchFamily="34" charset="0"/>
              </a:rPr>
              <a:t>Se différencie à la </a:t>
            </a:r>
            <a:r>
              <a:rPr lang="fr-FR" b="1" dirty="0">
                <a:solidFill>
                  <a:srgbClr val="FFC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5</a:t>
            </a:r>
            <a:r>
              <a:rPr lang="fr-FR" b="1" baseline="30000" dirty="0">
                <a:solidFill>
                  <a:srgbClr val="FFC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ème</a:t>
            </a:r>
            <a:r>
              <a:rPr lang="fr-FR" b="1" dirty="0">
                <a:solidFill>
                  <a:srgbClr val="FFC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semaine de vie</a:t>
            </a:r>
          </a:p>
        </p:txBody>
      </p:sp>
    </p:spTree>
    <p:extLst>
      <p:ext uri="{BB962C8B-B14F-4D97-AF65-F5344CB8AC3E}">
        <p14:creationId xmlns:p14="http://schemas.microsoft.com/office/powerpoint/2010/main" val="369510227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2" name="Straight Connector 91">
            <a:extLst>
              <a:ext uri="{FF2B5EF4-FFF2-40B4-BE49-F238E27FC236}">
                <a16:creationId xmlns:a16="http://schemas.microsoft.com/office/drawing/2014/main" id="{5C05CAAB-DBA2-4548-AD5F-01BB97FBB20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715890" y="356812"/>
            <a:ext cx="0" cy="6492875"/>
          </a:xfrm>
          <a:prstGeom prst="line">
            <a:avLst/>
          </a:prstGeom>
          <a:ln w="25400" cap="sq">
            <a:gradFill flip="none" rotWithShape="1">
              <a:gsLst>
                <a:gs pos="0">
                  <a:schemeClr val="accent2"/>
                </a:gs>
                <a:gs pos="100000">
                  <a:schemeClr val="accent4"/>
                </a:gs>
              </a:gsLst>
              <a:lin ang="16200000" scaled="1"/>
              <a:tileRect/>
            </a:gra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 useBgFill="1">
        <p:nvSpPr>
          <p:cNvPr id="94" name="Rectangle 93">
            <a:extLst>
              <a:ext uri="{FF2B5EF4-FFF2-40B4-BE49-F238E27FC236}">
                <a16:creationId xmlns:a16="http://schemas.microsoft.com/office/drawing/2014/main" id="{8D1AA55E-40D5-461B-A5A8-4AE8AAB71B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4F73DAF8-791B-6942-849E-B3F7E0A06BB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03775" y="1026715"/>
            <a:ext cx="10550025" cy="675993"/>
          </a:xfrm>
        </p:spPr>
        <p:txBody>
          <a:bodyPr vert="horz" lIns="91440" tIns="45720" rIns="91440" bIns="45720" rtlCol="0" anchor="b">
            <a:norm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fr-FR" sz="2400" cap="none" dirty="0">
                <a:solidFill>
                  <a:schemeClr val="accent2">
                    <a:lumMod val="75000"/>
                  </a:schemeClr>
                </a:solidFill>
                <a:latin typeface="+mn-lt"/>
              </a:rPr>
              <a:t>Gonade primitive indifférenciée</a:t>
            </a:r>
          </a:p>
        </p:txBody>
      </p:sp>
      <p:cxnSp>
        <p:nvCxnSpPr>
          <p:cNvPr id="96" name="Straight Connector 95">
            <a:extLst>
              <a:ext uri="{FF2B5EF4-FFF2-40B4-BE49-F238E27FC236}">
                <a16:creationId xmlns:a16="http://schemas.microsoft.com/office/drawing/2014/main" id="{7EB498BD-8089-4626-91EA-4978EBEF53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8878" y="806470"/>
            <a:ext cx="7903723" cy="0"/>
          </a:xfrm>
          <a:prstGeom prst="line">
            <a:avLst/>
          </a:prstGeom>
          <a:ln w="25400" cap="sq">
            <a:gradFill flip="none" rotWithShape="1">
              <a:gsLst>
                <a:gs pos="0">
                  <a:schemeClr val="accent2"/>
                </a:gs>
                <a:gs pos="100000">
                  <a:schemeClr val="accent4"/>
                </a:gs>
              </a:gsLst>
              <a:lin ang="10800000" scaled="1"/>
              <a:tileRect/>
            </a:gra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8" name="Graphic 11">
            <a:extLst>
              <a:ext uri="{FF2B5EF4-FFF2-40B4-BE49-F238E27FC236}">
                <a16:creationId xmlns:a16="http://schemas.microsoft.com/office/drawing/2014/main" id="{6CB927A4-E432-4310-9CD5-E89FF506317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403764" y="2325422"/>
            <a:ext cx="139039" cy="139039"/>
          </a:xfrm>
          <a:custGeom>
            <a:avLst/>
            <a:gdLst>
              <a:gd name="connsiteX0" fmla="*/ 129602 w 139039"/>
              <a:gd name="connsiteY0" fmla="*/ 60082 h 139039"/>
              <a:gd name="connsiteX1" fmla="*/ 78957 w 139039"/>
              <a:gd name="connsiteY1" fmla="*/ 60082 h 139039"/>
              <a:gd name="connsiteX2" fmla="*/ 78957 w 139039"/>
              <a:gd name="connsiteY2" fmla="*/ 9437 h 139039"/>
              <a:gd name="connsiteX3" fmla="*/ 69520 w 139039"/>
              <a:gd name="connsiteY3" fmla="*/ 0 h 139039"/>
              <a:gd name="connsiteX4" fmla="*/ 60082 w 139039"/>
              <a:gd name="connsiteY4" fmla="*/ 9437 h 139039"/>
              <a:gd name="connsiteX5" fmla="*/ 60082 w 139039"/>
              <a:gd name="connsiteY5" fmla="*/ 60082 h 139039"/>
              <a:gd name="connsiteX6" fmla="*/ 9437 w 139039"/>
              <a:gd name="connsiteY6" fmla="*/ 60082 h 139039"/>
              <a:gd name="connsiteX7" fmla="*/ 0 w 139039"/>
              <a:gd name="connsiteY7" fmla="*/ 69520 h 139039"/>
              <a:gd name="connsiteX8" fmla="*/ 9437 w 139039"/>
              <a:gd name="connsiteY8" fmla="*/ 78957 h 139039"/>
              <a:gd name="connsiteX9" fmla="*/ 60082 w 139039"/>
              <a:gd name="connsiteY9" fmla="*/ 78957 h 139039"/>
              <a:gd name="connsiteX10" fmla="*/ 60082 w 139039"/>
              <a:gd name="connsiteY10" fmla="*/ 129602 h 139039"/>
              <a:gd name="connsiteX11" fmla="*/ 69520 w 139039"/>
              <a:gd name="connsiteY11" fmla="*/ 139039 h 139039"/>
              <a:gd name="connsiteX12" fmla="*/ 78957 w 139039"/>
              <a:gd name="connsiteY12" fmla="*/ 129602 h 139039"/>
              <a:gd name="connsiteX13" fmla="*/ 78957 w 139039"/>
              <a:gd name="connsiteY13" fmla="*/ 78957 h 139039"/>
              <a:gd name="connsiteX14" fmla="*/ 129602 w 139039"/>
              <a:gd name="connsiteY14" fmla="*/ 78957 h 139039"/>
              <a:gd name="connsiteX15" fmla="*/ 139039 w 139039"/>
              <a:gd name="connsiteY15" fmla="*/ 69520 h 139039"/>
              <a:gd name="connsiteX16" fmla="*/ 129602 w 139039"/>
              <a:gd name="connsiteY16" fmla="*/ 60082 h 1390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139039" h="139039">
                <a:moveTo>
                  <a:pt x="129602" y="60082"/>
                </a:moveTo>
                <a:lnTo>
                  <a:pt x="78957" y="60082"/>
                </a:lnTo>
                <a:lnTo>
                  <a:pt x="78957" y="9437"/>
                </a:lnTo>
                <a:cubicBezTo>
                  <a:pt x="78957" y="4225"/>
                  <a:pt x="74731" y="0"/>
                  <a:pt x="69520" y="0"/>
                </a:cubicBezTo>
                <a:cubicBezTo>
                  <a:pt x="64308" y="0"/>
                  <a:pt x="60082" y="4225"/>
                  <a:pt x="60082" y="9437"/>
                </a:cubicBezTo>
                <a:lnTo>
                  <a:pt x="60082" y="60082"/>
                </a:lnTo>
                <a:lnTo>
                  <a:pt x="9437" y="60082"/>
                </a:lnTo>
                <a:cubicBezTo>
                  <a:pt x="4225" y="60082"/>
                  <a:pt x="0" y="64308"/>
                  <a:pt x="0" y="69520"/>
                </a:cubicBezTo>
                <a:cubicBezTo>
                  <a:pt x="0" y="74731"/>
                  <a:pt x="4225" y="78957"/>
                  <a:pt x="9437" y="78957"/>
                </a:cubicBezTo>
                <a:lnTo>
                  <a:pt x="60082" y="78957"/>
                </a:lnTo>
                <a:lnTo>
                  <a:pt x="60082" y="129602"/>
                </a:lnTo>
                <a:cubicBezTo>
                  <a:pt x="60082" y="134814"/>
                  <a:pt x="64308" y="139039"/>
                  <a:pt x="69520" y="139039"/>
                </a:cubicBezTo>
                <a:cubicBezTo>
                  <a:pt x="74731" y="139039"/>
                  <a:pt x="78957" y="134814"/>
                  <a:pt x="78957" y="129602"/>
                </a:cubicBezTo>
                <a:lnTo>
                  <a:pt x="78957" y="78957"/>
                </a:lnTo>
                <a:lnTo>
                  <a:pt x="129602" y="78957"/>
                </a:lnTo>
                <a:cubicBezTo>
                  <a:pt x="134814" y="78957"/>
                  <a:pt x="139039" y="74731"/>
                  <a:pt x="139039" y="69520"/>
                </a:cubicBezTo>
                <a:cubicBezTo>
                  <a:pt x="139039" y="64308"/>
                  <a:pt x="134814" y="60082"/>
                  <a:pt x="129602" y="60082"/>
                </a:cubicBezTo>
                <a:close/>
              </a:path>
            </a:pathLst>
          </a:custGeom>
          <a:solidFill>
            <a:schemeClr val="accent2"/>
          </a:solidFill>
          <a:ln w="603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5DC37C58-6D5E-0D44-8BFF-BA093B5F138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23451" y="2102621"/>
            <a:ext cx="10441674" cy="3686182"/>
          </a:xfrm>
        </p:spPr>
        <p:txBody>
          <a:bodyPr vert="horz" lIns="91440" tIns="45720" rIns="91440" bIns="45720" rtlCol="0" anchor="t">
            <a:normAutofit/>
          </a:bodyPr>
          <a:lstStyle/>
          <a:p>
            <a:pPr algn="ctr"/>
            <a:r>
              <a:rPr lang="en-US" sz="1800" dirty="0">
                <a:latin typeface="Calibri" panose="020F0502020204030204" pitchFamily="34" charset="0"/>
                <a:cs typeface="Calibri" panose="020F0502020204030204" pitchFamily="34" charset="0"/>
              </a:rPr>
              <a:t>La différence entre sexe masculin et féminin débute </a:t>
            </a:r>
            <a:r>
              <a:rPr lang="en-US" sz="1800" b="1" dirty="0">
                <a:latin typeface="Calibri" panose="020F0502020204030204" pitchFamily="34" charset="0"/>
                <a:cs typeface="Calibri" panose="020F0502020204030204" pitchFamily="34" charset="0"/>
              </a:rPr>
              <a:t>après la colonisation des cellules germinales</a:t>
            </a:r>
            <a:endParaRPr lang="en-US" sz="1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endParaRPr lang="en-US" sz="1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r>
              <a:rPr lang="en-US" sz="1800" dirty="0">
                <a:latin typeface="Calibri" panose="020F0502020204030204" pitchFamily="34" charset="0"/>
                <a:cs typeface="Calibri" panose="020F0502020204030204" pitchFamily="34" charset="0"/>
              </a:rPr>
              <a:t>Pas de gène SRY</a:t>
            </a:r>
          </a:p>
          <a:p>
            <a:pPr algn="ctr"/>
            <a:r>
              <a:rPr lang="en-US" sz="1800" dirty="0">
                <a:latin typeface="Calibri" panose="020F0502020204030204" pitchFamily="34" charset="0"/>
                <a:cs typeface="Calibri" panose="020F0502020204030204" pitchFamily="34" charset="0"/>
              </a:rPr>
              <a:t>→ pas de stimulation du développement des canaux de Wolf et pas de différenciation des cellules de Sertoli → pas d’AMH → pas de régression des canaux de Muller</a:t>
            </a:r>
          </a:p>
          <a:p>
            <a:pPr algn="ctr"/>
            <a:endParaRPr lang="en-US" sz="1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r>
              <a:rPr lang="en-US" sz="1800" dirty="0">
                <a:latin typeface="Calibri" panose="020F0502020204030204" pitchFamily="34" charset="0"/>
                <a:cs typeface="Calibri" panose="020F0502020204030204" pitchFamily="34" charset="0"/>
              </a:rPr>
              <a:t>La différenciation ne se fait pas par défaut car 2 éléments indispensables: </a:t>
            </a:r>
          </a:p>
          <a:p>
            <a:pPr marL="57150" indent="-285750" algn="ctr">
              <a:buClr>
                <a:schemeClr val="tx1"/>
              </a:buClr>
              <a:buFont typeface="Police système Courant"/>
              <a:buChar char="★"/>
            </a:pPr>
            <a:r>
              <a:rPr lang="en-US" sz="1800" b="1" dirty="0">
                <a:solidFill>
                  <a:srgbClr val="FFC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WNT4</a:t>
            </a:r>
            <a:r>
              <a:rPr lang="en-US" sz="1800" dirty="0">
                <a:latin typeface="Calibri" panose="020F0502020204030204" pitchFamily="34" charset="0"/>
                <a:cs typeface="Calibri" panose="020F0502020204030204" pitchFamily="34" charset="0"/>
              </a:rPr>
              <a:t>:</a:t>
            </a:r>
            <a:r>
              <a:rPr lang="en-US" sz="1800" b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800" dirty="0">
                <a:latin typeface="Calibri" panose="020F0502020204030204" pitchFamily="34" charset="0"/>
                <a:cs typeface="Calibri" panose="020F0502020204030204" pitchFamily="34" charset="0"/>
              </a:rPr>
              <a:t>voie de la béta-caténine</a:t>
            </a:r>
          </a:p>
          <a:p>
            <a:pPr marL="57150" indent="-285750" algn="ctr">
              <a:buClr>
                <a:schemeClr val="tx1"/>
              </a:buClr>
              <a:buFont typeface="Police système Courant"/>
              <a:buChar char="★"/>
            </a:pPr>
            <a:r>
              <a:rPr lang="en-US" sz="1800" b="1" dirty="0">
                <a:solidFill>
                  <a:srgbClr val="FFC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FOXL2</a:t>
            </a:r>
            <a:r>
              <a:rPr lang="en-US" sz="1800" b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800" dirty="0">
                <a:latin typeface="Calibri" panose="020F0502020204030204" pitchFamily="34" charset="0"/>
                <a:cs typeface="Calibri" panose="020F0502020204030204" pitchFamily="34" charset="0"/>
              </a:rPr>
              <a:t>: différenciation de l’ovaire </a:t>
            </a:r>
          </a:p>
        </p:txBody>
      </p:sp>
      <p:sp>
        <p:nvSpPr>
          <p:cNvPr id="100" name="Graphic 10">
            <a:extLst>
              <a:ext uri="{FF2B5EF4-FFF2-40B4-BE49-F238E27FC236}">
                <a16:creationId xmlns:a16="http://schemas.microsoft.com/office/drawing/2014/main" id="{E3020543-B24B-4EC4-8FFC-8DD88EEA91A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762544" y="2554717"/>
            <a:ext cx="91138" cy="91138"/>
          </a:xfrm>
          <a:custGeom>
            <a:avLst/>
            <a:gdLst>
              <a:gd name="connsiteX0" fmla="*/ 91138 w 91138"/>
              <a:gd name="connsiteY0" fmla="*/ 45569 h 91138"/>
              <a:gd name="connsiteX1" fmla="*/ 45569 w 91138"/>
              <a:gd name="connsiteY1" fmla="*/ 91138 h 91138"/>
              <a:gd name="connsiteX2" fmla="*/ 0 w 91138"/>
              <a:gd name="connsiteY2" fmla="*/ 45569 h 91138"/>
              <a:gd name="connsiteX3" fmla="*/ 45569 w 91138"/>
              <a:gd name="connsiteY3" fmla="*/ 0 h 91138"/>
              <a:gd name="connsiteX4" fmla="*/ 91138 w 91138"/>
              <a:gd name="connsiteY4" fmla="*/ 45569 h 911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138" h="91138">
                <a:moveTo>
                  <a:pt x="91138" y="45569"/>
                </a:moveTo>
                <a:cubicBezTo>
                  <a:pt x="91138" y="70736"/>
                  <a:pt x="70736" y="91138"/>
                  <a:pt x="45569" y="91138"/>
                </a:cubicBezTo>
                <a:cubicBezTo>
                  <a:pt x="20402" y="91138"/>
                  <a:pt x="0" y="70736"/>
                  <a:pt x="0" y="45569"/>
                </a:cubicBezTo>
                <a:cubicBezTo>
                  <a:pt x="0" y="20402"/>
                  <a:pt x="20402" y="0"/>
                  <a:pt x="45569" y="0"/>
                </a:cubicBezTo>
                <a:cubicBezTo>
                  <a:pt x="70736" y="0"/>
                  <a:pt x="91138" y="20402"/>
                  <a:pt x="91138" y="45569"/>
                </a:cubicBezTo>
                <a:close/>
              </a:path>
            </a:pathLst>
          </a:custGeom>
          <a:solidFill>
            <a:schemeClr val="accent2"/>
          </a:solidFill>
          <a:ln w="422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102" name="Graphic 12">
            <a:extLst>
              <a:ext uri="{FF2B5EF4-FFF2-40B4-BE49-F238E27FC236}">
                <a16:creationId xmlns:a16="http://schemas.microsoft.com/office/drawing/2014/main" id="{1453BF6C-B012-48B7-B4E8-6D7AC7C27D0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388224" y="3069861"/>
            <a:ext cx="127714" cy="127714"/>
          </a:xfrm>
          <a:custGeom>
            <a:avLst/>
            <a:gdLst>
              <a:gd name="connsiteX0" fmla="*/ 63857 w 127714"/>
              <a:gd name="connsiteY0" fmla="*/ 18874 h 127714"/>
              <a:gd name="connsiteX1" fmla="*/ 108840 w 127714"/>
              <a:gd name="connsiteY1" fmla="*/ 63857 h 127714"/>
              <a:gd name="connsiteX2" fmla="*/ 63857 w 127714"/>
              <a:gd name="connsiteY2" fmla="*/ 108840 h 127714"/>
              <a:gd name="connsiteX3" fmla="*/ 18874 w 127714"/>
              <a:gd name="connsiteY3" fmla="*/ 63857 h 127714"/>
              <a:gd name="connsiteX4" fmla="*/ 63857 w 127714"/>
              <a:gd name="connsiteY4" fmla="*/ 18874 h 127714"/>
              <a:gd name="connsiteX5" fmla="*/ 63857 w 127714"/>
              <a:gd name="connsiteY5" fmla="*/ 0 h 127714"/>
              <a:gd name="connsiteX6" fmla="*/ 0 w 127714"/>
              <a:gd name="connsiteY6" fmla="*/ 63857 h 127714"/>
              <a:gd name="connsiteX7" fmla="*/ 63857 w 127714"/>
              <a:gd name="connsiteY7" fmla="*/ 127714 h 127714"/>
              <a:gd name="connsiteX8" fmla="*/ 127714 w 127714"/>
              <a:gd name="connsiteY8" fmla="*/ 63857 h 127714"/>
              <a:gd name="connsiteX9" fmla="*/ 63857 w 127714"/>
              <a:gd name="connsiteY9" fmla="*/ 0 h 12771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27714" h="127714">
                <a:moveTo>
                  <a:pt x="63857" y="18874"/>
                </a:moveTo>
                <a:cubicBezTo>
                  <a:pt x="88700" y="18874"/>
                  <a:pt x="108840" y="39014"/>
                  <a:pt x="108840" y="63857"/>
                </a:cubicBezTo>
                <a:cubicBezTo>
                  <a:pt x="108840" y="88700"/>
                  <a:pt x="88700" y="108840"/>
                  <a:pt x="63857" y="108840"/>
                </a:cubicBezTo>
                <a:cubicBezTo>
                  <a:pt x="39014" y="108840"/>
                  <a:pt x="18874" y="88700"/>
                  <a:pt x="18874" y="63857"/>
                </a:cubicBezTo>
                <a:cubicBezTo>
                  <a:pt x="18898" y="39024"/>
                  <a:pt x="39024" y="18898"/>
                  <a:pt x="63857" y="18874"/>
                </a:cubicBezTo>
                <a:moveTo>
                  <a:pt x="63857" y="0"/>
                </a:moveTo>
                <a:cubicBezTo>
                  <a:pt x="28590" y="0"/>
                  <a:pt x="0" y="28590"/>
                  <a:pt x="0" y="63857"/>
                </a:cubicBezTo>
                <a:cubicBezTo>
                  <a:pt x="0" y="99124"/>
                  <a:pt x="28590" y="127714"/>
                  <a:pt x="63857" y="127714"/>
                </a:cubicBezTo>
                <a:cubicBezTo>
                  <a:pt x="99124" y="127714"/>
                  <a:pt x="127714" y="99124"/>
                  <a:pt x="127714" y="63857"/>
                </a:cubicBezTo>
                <a:cubicBezTo>
                  <a:pt x="127714" y="28590"/>
                  <a:pt x="99124" y="0"/>
                  <a:pt x="63857" y="0"/>
                </a:cubicBezTo>
                <a:close/>
              </a:path>
            </a:pathLst>
          </a:custGeom>
          <a:solidFill>
            <a:schemeClr val="accent2"/>
          </a:solidFill>
          <a:ln w="610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095777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7" name="Straight Connector 76">
            <a:extLst>
              <a:ext uri="{FF2B5EF4-FFF2-40B4-BE49-F238E27FC236}">
                <a16:creationId xmlns:a16="http://schemas.microsoft.com/office/drawing/2014/main" id="{5C05CAAB-DBA2-4548-AD5F-01BB97FBB20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715890" y="356812"/>
            <a:ext cx="0" cy="6492875"/>
          </a:xfrm>
          <a:prstGeom prst="line">
            <a:avLst/>
          </a:prstGeom>
          <a:ln w="25400" cap="sq">
            <a:gradFill flip="none" rotWithShape="1">
              <a:gsLst>
                <a:gs pos="0">
                  <a:schemeClr val="accent2"/>
                </a:gs>
                <a:gs pos="100000">
                  <a:schemeClr val="accent4"/>
                </a:gs>
              </a:gsLst>
              <a:lin ang="16200000" scaled="1"/>
              <a:tileRect/>
            </a:gra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 useBgFill="1">
        <p:nvSpPr>
          <p:cNvPr id="79" name="Rectangle 78">
            <a:extLst>
              <a:ext uri="{FF2B5EF4-FFF2-40B4-BE49-F238E27FC236}">
                <a16:creationId xmlns:a16="http://schemas.microsoft.com/office/drawing/2014/main" id="{8D1AA55E-40D5-461B-A5A8-4AE8AAB71B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4F73DAF8-791B-6942-849E-B3F7E0A06BB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15890" y="1026715"/>
            <a:ext cx="10550025" cy="675993"/>
          </a:xfrm>
        </p:spPr>
        <p:txBody>
          <a:bodyPr vert="horz" lIns="91440" tIns="45720" rIns="91440" bIns="45720" rtlCol="0" anchor="b">
            <a:normAutofit/>
          </a:bodyPr>
          <a:lstStyle/>
          <a:p>
            <a:pPr marL="857250" indent="-857250">
              <a:buFont typeface="+mj-lt"/>
              <a:buAutoNum type="alphaUcPeriod" startAt="2"/>
            </a:pPr>
            <a:r>
              <a:rPr lang="en-US" sz="2400" cap="none" dirty="0">
                <a:solidFill>
                  <a:srgbClr val="002060"/>
                </a:solidFill>
                <a:latin typeface="+mn-lt"/>
              </a:rPr>
              <a:t>Contrôle endocrinien de la folliculogénèse</a:t>
            </a:r>
            <a:endParaRPr lang="en-US" sz="2400" kern="1200" cap="none" dirty="0">
              <a:solidFill>
                <a:srgbClr val="002060"/>
              </a:solidFill>
              <a:latin typeface="+mn-lt"/>
              <a:ea typeface="+mj-ea"/>
              <a:cs typeface="+mj-cs"/>
            </a:endParaRPr>
          </a:p>
        </p:txBody>
      </p:sp>
      <p:cxnSp>
        <p:nvCxnSpPr>
          <p:cNvPr id="81" name="Straight Connector 80">
            <a:extLst>
              <a:ext uri="{FF2B5EF4-FFF2-40B4-BE49-F238E27FC236}">
                <a16:creationId xmlns:a16="http://schemas.microsoft.com/office/drawing/2014/main" id="{7EB498BD-8089-4626-91EA-4978EBEF53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8878" y="806470"/>
            <a:ext cx="7903723" cy="0"/>
          </a:xfrm>
          <a:prstGeom prst="line">
            <a:avLst/>
          </a:prstGeom>
          <a:ln w="25400" cap="sq">
            <a:gradFill flip="none" rotWithShape="1">
              <a:gsLst>
                <a:gs pos="0">
                  <a:schemeClr val="accent2"/>
                </a:gs>
                <a:gs pos="100000">
                  <a:schemeClr val="accent4"/>
                </a:gs>
              </a:gsLst>
              <a:lin ang="10800000" scaled="1"/>
              <a:tileRect/>
            </a:gra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3" name="Graphic 11">
            <a:extLst>
              <a:ext uri="{FF2B5EF4-FFF2-40B4-BE49-F238E27FC236}">
                <a16:creationId xmlns:a16="http://schemas.microsoft.com/office/drawing/2014/main" id="{6CB927A4-E432-4310-9CD5-E89FF506317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403764" y="2325422"/>
            <a:ext cx="139039" cy="139039"/>
          </a:xfrm>
          <a:custGeom>
            <a:avLst/>
            <a:gdLst>
              <a:gd name="connsiteX0" fmla="*/ 129602 w 139039"/>
              <a:gd name="connsiteY0" fmla="*/ 60082 h 139039"/>
              <a:gd name="connsiteX1" fmla="*/ 78957 w 139039"/>
              <a:gd name="connsiteY1" fmla="*/ 60082 h 139039"/>
              <a:gd name="connsiteX2" fmla="*/ 78957 w 139039"/>
              <a:gd name="connsiteY2" fmla="*/ 9437 h 139039"/>
              <a:gd name="connsiteX3" fmla="*/ 69520 w 139039"/>
              <a:gd name="connsiteY3" fmla="*/ 0 h 139039"/>
              <a:gd name="connsiteX4" fmla="*/ 60082 w 139039"/>
              <a:gd name="connsiteY4" fmla="*/ 9437 h 139039"/>
              <a:gd name="connsiteX5" fmla="*/ 60082 w 139039"/>
              <a:gd name="connsiteY5" fmla="*/ 60082 h 139039"/>
              <a:gd name="connsiteX6" fmla="*/ 9437 w 139039"/>
              <a:gd name="connsiteY6" fmla="*/ 60082 h 139039"/>
              <a:gd name="connsiteX7" fmla="*/ 0 w 139039"/>
              <a:gd name="connsiteY7" fmla="*/ 69520 h 139039"/>
              <a:gd name="connsiteX8" fmla="*/ 9437 w 139039"/>
              <a:gd name="connsiteY8" fmla="*/ 78957 h 139039"/>
              <a:gd name="connsiteX9" fmla="*/ 60082 w 139039"/>
              <a:gd name="connsiteY9" fmla="*/ 78957 h 139039"/>
              <a:gd name="connsiteX10" fmla="*/ 60082 w 139039"/>
              <a:gd name="connsiteY10" fmla="*/ 129602 h 139039"/>
              <a:gd name="connsiteX11" fmla="*/ 69520 w 139039"/>
              <a:gd name="connsiteY11" fmla="*/ 139039 h 139039"/>
              <a:gd name="connsiteX12" fmla="*/ 78957 w 139039"/>
              <a:gd name="connsiteY12" fmla="*/ 129602 h 139039"/>
              <a:gd name="connsiteX13" fmla="*/ 78957 w 139039"/>
              <a:gd name="connsiteY13" fmla="*/ 78957 h 139039"/>
              <a:gd name="connsiteX14" fmla="*/ 129602 w 139039"/>
              <a:gd name="connsiteY14" fmla="*/ 78957 h 139039"/>
              <a:gd name="connsiteX15" fmla="*/ 139039 w 139039"/>
              <a:gd name="connsiteY15" fmla="*/ 69520 h 139039"/>
              <a:gd name="connsiteX16" fmla="*/ 129602 w 139039"/>
              <a:gd name="connsiteY16" fmla="*/ 60082 h 1390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139039" h="139039">
                <a:moveTo>
                  <a:pt x="129602" y="60082"/>
                </a:moveTo>
                <a:lnTo>
                  <a:pt x="78957" y="60082"/>
                </a:lnTo>
                <a:lnTo>
                  <a:pt x="78957" y="9437"/>
                </a:lnTo>
                <a:cubicBezTo>
                  <a:pt x="78957" y="4225"/>
                  <a:pt x="74731" y="0"/>
                  <a:pt x="69520" y="0"/>
                </a:cubicBezTo>
                <a:cubicBezTo>
                  <a:pt x="64308" y="0"/>
                  <a:pt x="60082" y="4225"/>
                  <a:pt x="60082" y="9437"/>
                </a:cubicBezTo>
                <a:lnTo>
                  <a:pt x="60082" y="60082"/>
                </a:lnTo>
                <a:lnTo>
                  <a:pt x="9437" y="60082"/>
                </a:lnTo>
                <a:cubicBezTo>
                  <a:pt x="4225" y="60082"/>
                  <a:pt x="0" y="64308"/>
                  <a:pt x="0" y="69520"/>
                </a:cubicBezTo>
                <a:cubicBezTo>
                  <a:pt x="0" y="74731"/>
                  <a:pt x="4225" y="78957"/>
                  <a:pt x="9437" y="78957"/>
                </a:cubicBezTo>
                <a:lnTo>
                  <a:pt x="60082" y="78957"/>
                </a:lnTo>
                <a:lnTo>
                  <a:pt x="60082" y="129602"/>
                </a:lnTo>
                <a:cubicBezTo>
                  <a:pt x="60082" y="134814"/>
                  <a:pt x="64308" y="139039"/>
                  <a:pt x="69520" y="139039"/>
                </a:cubicBezTo>
                <a:cubicBezTo>
                  <a:pt x="74731" y="139039"/>
                  <a:pt x="78957" y="134814"/>
                  <a:pt x="78957" y="129602"/>
                </a:cubicBezTo>
                <a:lnTo>
                  <a:pt x="78957" y="78957"/>
                </a:lnTo>
                <a:lnTo>
                  <a:pt x="129602" y="78957"/>
                </a:lnTo>
                <a:cubicBezTo>
                  <a:pt x="134814" y="78957"/>
                  <a:pt x="139039" y="74731"/>
                  <a:pt x="139039" y="69520"/>
                </a:cubicBezTo>
                <a:cubicBezTo>
                  <a:pt x="139039" y="64308"/>
                  <a:pt x="134814" y="60082"/>
                  <a:pt x="129602" y="60082"/>
                </a:cubicBezTo>
                <a:close/>
              </a:path>
            </a:pathLst>
          </a:custGeom>
          <a:solidFill>
            <a:schemeClr val="accent2"/>
          </a:solidFill>
          <a:ln w="603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5DC37C58-6D5E-0D44-8BFF-BA093B5F138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38318" y="2661297"/>
            <a:ext cx="10634480" cy="3275686"/>
          </a:xfrm>
        </p:spPr>
        <p:txBody>
          <a:bodyPr vert="horz" lIns="91440" tIns="45720" rIns="91440" bIns="45720" rtlCol="0" anchor="t">
            <a:normAutofit/>
          </a:bodyPr>
          <a:lstStyle/>
          <a:p>
            <a:pPr algn="ctr"/>
            <a:r>
              <a:rPr lang="fr-FR" sz="1800" dirty="0">
                <a:latin typeface="Calibri" panose="020F0502020204030204" pitchFamily="34" charset="0"/>
                <a:cs typeface="Calibri" panose="020F0502020204030204" pitchFamily="34" charset="0"/>
              </a:rPr>
              <a:t>C’est long: environ </a:t>
            </a:r>
            <a:r>
              <a:rPr lang="fr-FR" sz="1800" b="1" dirty="0">
                <a:solidFill>
                  <a:srgbClr val="FFC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80/85 jours</a:t>
            </a:r>
          </a:p>
          <a:p>
            <a:pPr algn="ctr"/>
            <a:endParaRPr lang="fr-FR" sz="1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r>
              <a:rPr lang="fr-FR" sz="2000" b="1" u="sng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1ère phase</a:t>
            </a:r>
            <a:r>
              <a:rPr lang="fr-FR" sz="2000" b="1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:</a:t>
            </a:r>
          </a:p>
          <a:p>
            <a:pPr algn="ctr"/>
            <a:r>
              <a:rPr lang="fr-FR" sz="1800" b="1" dirty="0">
                <a:solidFill>
                  <a:srgbClr val="00B0F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Indépendante des gonadotrophines </a:t>
            </a:r>
            <a:r>
              <a:rPr lang="fr-FR" sz="1800" dirty="0">
                <a:latin typeface="Calibri" panose="020F0502020204030204" pitchFamily="34" charset="0"/>
                <a:cs typeface="Calibri" panose="020F0502020204030204" pitchFamily="34" charset="0"/>
              </a:rPr>
              <a:t>→ pas besoin de FSH ni de LH </a:t>
            </a:r>
          </a:p>
          <a:p>
            <a:pPr algn="ctr"/>
            <a:r>
              <a:rPr lang="fr-FR" sz="1800" dirty="0">
                <a:latin typeface="Calibri" panose="020F0502020204030204" pitchFamily="34" charset="0"/>
                <a:cs typeface="Calibri" panose="020F0502020204030204" pitchFamily="34" charset="0"/>
              </a:rPr>
              <a:t>Croissance basale: augmentation de volume de l’ovocyte et du follicule</a:t>
            </a:r>
          </a:p>
          <a:p>
            <a:pPr algn="ctr"/>
            <a:r>
              <a:rPr lang="fr-FR" sz="1800" dirty="0">
                <a:latin typeface="Calibri" panose="020F0502020204030204" pitchFamily="34" charset="0"/>
                <a:cs typeface="Calibri" panose="020F0502020204030204" pitchFamily="34" charset="0"/>
              </a:rPr>
              <a:t>Aucune production de stéroïdes et pas d’</a:t>
            </a:r>
            <a:r>
              <a:rPr lang="fr-FR" sz="1800" dirty="0" err="1">
                <a:latin typeface="Calibri" panose="020F0502020204030204" pitchFamily="34" charset="0"/>
                <a:cs typeface="Calibri" panose="020F0502020204030204" pitchFamily="34" charset="0"/>
              </a:rPr>
              <a:t>œstrogène</a:t>
            </a:r>
            <a:endParaRPr lang="fr-FR" sz="1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r>
              <a:rPr lang="fr-FR" sz="1800" dirty="0">
                <a:latin typeface="Calibri" panose="020F0502020204030204" pitchFamily="34" charset="0"/>
                <a:cs typeface="Calibri" panose="020F0502020204030204" pitchFamily="34" charset="0"/>
              </a:rPr>
              <a:t>Dure à peu près </a:t>
            </a:r>
            <a:r>
              <a:rPr lang="fr-FR" sz="1800" b="1" dirty="0">
                <a:solidFill>
                  <a:srgbClr val="FFC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60/70 jours </a:t>
            </a:r>
            <a:r>
              <a:rPr lang="fr-FR" sz="1800" dirty="0">
                <a:latin typeface="Calibri" panose="020F0502020204030204" pitchFamily="34" charset="0"/>
                <a:cs typeface="Calibri" panose="020F0502020204030204" pitchFamily="34" charset="0"/>
              </a:rPr>
              <a:t>→ débute au moins </a:t>
            </a:r>
            <a:r>
              <a:rPr lang="fr-FR" sz="1800" b="1" dirty="0">
                <a:solidFill>
                  <a:srgbClr val="00B0F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3 cycles avant l’ovulation</a:t>
            </a:r>
          </a:p>
        </p:txBody>
      </p:sp>
      <p:sp>
        <p:nvSpPr>
          <p:cNvPr id="85" name="Graphic 10">
            <a:extLst>
              <a:ext uri="{FF2B5EF4-FFF2-40B4-BE49-F238E27FC236}">
                <a16:creationId xmlns:a16="http://schemas.microsoft.com/office/drawing/2014/main" id="{E3020543-B24B-4EC4-8FFC-8DD88EEA91A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762544" y="2554717"/>
            <a:ext cx="91138" cy="91138"/>
          </a:xfrm>
          <a:custGeom>
            <a:avLst/>
            <a:gdLst>
              <a:gd name="connsiteX0" fmla="*/ 91138 w 91138"/>
              <a:gd name="connsiteY0" fmla="*/ 45569 h 91138"/>
              <a:gd name="connsiteX1" fmla="*/ 45569 w 91138"/>
              <a:gd name="connsiteY1" fmla="*/ 91138 h 91138"/>
              <a:gd name="connsiteX2" fmla="*/ 0 w 91138"/>
              <a:gd name="connsiteY2" fmla="*/ 45569 h 91138"/>
              <a:gd name="connsiteX3" fmla="*/ 45569 w 91138"/>
              <a:gd name="connsiteY3" fmla="*/ 0 h 91138"/>
              <a:gd name="connsiteX4" fmla="*/ 91138 w 91138"/>
              <a:gd name="connsiteY4" fmla="*/ 45569 h 911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138" h="91138">
                <a:moveTo>
                  <a:pt x="91138" y="45569"/>
                </a:moveTo>
                <a:cubicBezTo>
                  <a:pt x="91138" y="70736"/>
                  <a:pt x="70736" y="91138"/>
                  <a:pt x="45569" y="91138"/>
                </a:cubicBezTo>
                <a:cubicBezTo>
                  <a:pt x="20402" y="91138"/>
                  <a:pt x="0" y="70736"/>
                  <a:pt x="0" y="45569"/>
                </a:cubicBezTo>
                <a:cubicBezTo>
                  <a:pt x="0" y="20402"/>
                  <a:pt x="20402" y="0"/>
                  <a:pt x="45569" y="0"/>
                </a:cubicBezTo>
                <a:cubicBezTo>
                  <a:pt x="70736" y="0"/>
                  <a:pt x="91138" y="20402"/>
                  <a:pt x="91138" y="45569"/>
                </a:cubicBezTo>
                <a:close/>
              </a:path>
            </a:pathLst>
          </a:custGeom>
          <a:solidFill>
            <a:schemeClr val="accent2"/>
          </a:solidFill>
          <a:ln w="422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87" name="Graphic 12">
            <a:extLst>
              <a:ext uri="{FF2B5EF4-FFF2-40B4-BE49-F238E27FC236}">
                <a16:creationId xmlns:a16="http://schemas.microsoft.com/office/drawing/2014/main" id="{1453BF6C-B012-48B7-B4E8-6D7AC7C27D0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388224" y="3069861"/>
            <a:ext cx="127714" cy="127714"/>
          </a:xfrm>
          <a:custGeom>
            <a:avLst/>
            <a:gdLst>
              <a:gd name="connsiteX0" fmla="*/ 63857 w 127714"/>
              <a:gd name="connsiteY0" fmla="*/ 18874 h 127714"/>
              <a:gd name="connsiteX1" fmla="*/ 108840 w 127714"/>
              <a:gd name="connsiteY1" fmla="*/ 63857 h 127714"/>
              <a:gd name="connsiteX2" fmla="*/ 63857 w 127714"/>
              <a:gd name="connsiteY2" fmla="*/ 108840 h 127714"/>
              <a:gd name="connsiteX3" fmla="*/ 18874 w 127714"/>
              <a:gd name="connsiteY3" fmla="*/ 63857 h 127714"/>
              <a:gd name="connsiteX4" fmla="*/ 63857 w 127714"/>
              <a:gd name="connsiteY4" fmla="*/ 18874 h 127714"/>
              <a:gd name="connsiteX5" fmla="*/ 63857 w 127714"/>
              <a:gd name="connsiteY5" fmla="*/ 0 h 127714"/>
              <a:gd name="connsiteX6" fmla="*/ 0 w 127714"/>
              <a:gd name="connsiteY6" fmla="*/ 63857 h 127714"/>
              <a:gd name="connsiteX7" fmla="*/ 63857 w 127714"/>
              <a:gd name="connsiteY7" fmla="*/ 127714 h 127714"/>
              <a:gd name="connsiteX8" fmla="*/ 127714 w 127714"/>
              <a:gd name="connsiteY8" fmla="*/ 63857 h 127714"/>
              <a:gd name="connsiteX9" fmla="*/ 63857 w 127714"/>
              <a:gd name="connsiteY9" fmla="*/ 0 h 12771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27714" h="127714">
                <a:moveTo>
                  <a:pt x="63857" y="18874"/>
                </a:moveTo>
                <a:cubicBezTo>
                  <a:pt x="88700" y="18874"/>
                  <a:pt x="108840" y="39014"/>
                  <a:pt x="108840" y="63857"/>
                </a:cubicBezTo>
                <a:cubicBezTo>
                  <a:pt x="108840" y="88700"/>
                  <a:pt x="88700" y="108840"/>
                  <a:pt x="63857" y="108840"/>
                </a:cubicBezTo>
                <a:cubicBezTo>
                  <a:pt x="39014" y="108840"/>
                  <a:pt x="18874" y="88700"/>
                  <a:pt x="18874" y="63857"/>
                </a:cubicBezTo>
                <a:cubicBezTo>
                  <a:pt x="18898" y="39024"/>
                  <a:pt x="39024" y="18898"/>
                  <a:pt x="63857" y="18874"/>
                </a:cubicBezTo>
                <a:moveTo>
                  <a:pt x="63857" y="0"/>
                </a:moveTo>
                <a:cubicBezTo>
                  <a:pt x="28590" y="0"/>
                  <a:pt x="0" y="28590"/>
                  <a:pt x="0" y="63857"/>
                </a:cubicBezTo>
                <a:cubicBezTo>
                  <a:pt x="0" y="99124"/>
                  <a:pt x="28590" y="127714"/>
                  <a:pt x="63857" y="127714"/>
                </a:cubicBezTo>
                <a:cubicBezTo>
                  <a:pt x="99124" y="127714"/>
                  <a:pt x="127714" y="99124"/>
                  <a:pt x="127714" y="63857"/>
                </a:cubicBezTo>
                <a:cubicBezTo>
                  <a:pt x="127714" y="28590"/>
                  <a:pt x="99124" y="0"/>
                  <a:pt x="63857" y="0"/>
                </a:cubicBezTo>
                <a:close/>
              </a:path>
            </a:pathLst>
          </a:custGeom>
          <a:solidFill>
            <a:schemeClr val="accent2"/>
          </a:solidFill>
          <a:ln w="610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10" name="Titre 1">
            <a:extLst>
              <a:ext uri="{FF2B5EF4-FFF2-40B4-BE49-F238E27FC236}">
                <a16:creationId xmlns:a16="http://schemas.microsoft.com/office/drawing/2014/main" id="{6BFD9707-CF33-D24B-93E8-347E679B8F07}"/>
              </a:ext>
            </a:extLst>
          </p:cNvPr>
          <p:cNvSpPr txBox="1">
            <a:spLocks/>
          </p:cNvSpPr>
          <p:nvPr/>
        </p:nvSpPr>
        <p:spPr>
          <a:xfrm>
            <a:off x="2866172" y="1612941"/>
            <a:ext cx="8522052" cy="675993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b="1" i="0" kern="1200" cap="all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342900" indent="-342900">
              <a:buFont typeface="+mj-lt"/>
              <a:buAutoNum type="arabicPeriod"/>
            </a:pPr>
            <a:r>
              <a:rPr lang="fr-FR" sz="2400" cap="none" dirty="0">
                <a:solidFill>
                  <a:schemeClr val="accent2">
                    <a:lumMod val="75000"/>
                  </a:schemeClr>
                </a:solidFill>
                <a:latin typeface="+mn-lt"/>
              </a:rPr>
              <a:t>Niveaux de régulation</a:t>
            </a:r>
          </a:p>
        </p:txBody>
      </p:sp>
    </p:spTree>
    <p:extLst>
      <p:ext uri="{BB962C8B-B14F-4D97-AF65-F5344CB8AC3E}">
        <p14:creationId xmlns:p14="http://schemas.microsoft.com/office/powerpoint/2010/main" val="322759295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7" name="Straight Connector 76">
            <a:extLst>
              <a:ext uri="{FF2B5EF4-FFF2-40B4-BE49-F238E27FC236}">
                <a16:creationId xmlns:a16="http://schemas.microsoft.com/office/drawing/2014/main" id="{5C05CAAB-DBA2-4548-AD5F-01BB97FBB20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715890" y="356812"/>
            <a:ext cx="0" cy="6492875"/>
          </a:xfrm>
          <a:prstGeom prst="line">
            <a:avLst/>
          </a:prstGeom>
          <a:ln w="25400" cap="sq">
            <a:gradFill flip="none" rotWithShape="1">
              <a:gsLst>
                <a:gs pos="0">
                  <a:schemeClr val="accent2"/>
                </a:gs>
                <a:gs pos="100000">
                  <a:schemeClr val="accent4"/>
                </a:gs>
              </a:gsLst>
              <a:lin ang="16200000" scaled="1"/>
              <a:tileRect/>
            </a:gra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 useBgFill="1">
        <p:nvSpPr>
          <p:cNvPr id="79" name="Rectangle 78">
            <a:extLst>
              <a:ext uri="{FF2B5EF4-FFF2-40B4-BE49-F238E27FC236}">
                <a16:creationId xmlns:a16="http://schemas.microsoft.com/office/drawing/2014/main" id="{8D1AA55E-40D5-461B-A5A8-4AE8AAB71B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4F73DAF8-791B-6942-849E-B3F7E0A06BB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15890" y="1026715"/>
            <a:ext cx="10550025" cy="675993"/>
          </a:xfrm>
        </p:spPr>
        <p:txBody>
          <a:bodyPr vert="horz" lIns="91440" tIns="45720" rIns="91440" bIns="45720" rtlCol="0" anchor="b">
            <a:normAutofit/>
          </a:bodyPr>
          <a:lstStyle/>
          <a:p>
            <a:pPr marL="857250" indent="-857250">
              <a:buSzPct val="100000"/>
              <a:buFont typeface="+mj-lt"/>
              <a:buAutoNum type="alphaUcPeriod" startAt="2"/>
            </a:pPr>
            <a:r>
              <a:rPr lang="en-US" sz="2400" cap="none" dirty="0">
                <a:solidFill>
                  <a:srgbClr val="002060"/>
                </a:solidFill>
                <a:latin typeface="+mn-lt"/>
              </a:rPr>
              <a:t>Contrôle endocrinien de la folliculogénèse</a:t>
            </a:r>
            <a:endParaRPr lang="en-US" sz="2400" kern="1200" cap="none" dirty="0">
              <a:solidFill>
                <a:srgbClr val="002060"/>
              </a:solidFill>
              <a:latin typeface="+mn-lt"/>
              <a:ea typeface="+mj-ea"/>
              <a:cs typeface="+mj-cs"/>
            </a:endParaRPr>
          </a:p>
        </p:txBody>
      </p:sp>
      <p:cxnSp>
        <p:nvCxnSpPr>
          <p:cNvPr id="81" name="Straight Connector 80">
            <a:extLst>
              <a:ext uri="{FF2B5EF4-FFF2-40B4-BE49-F238E27FC236}">
                <a16:creationId xmlns:a16="http://schemas.microsoft.com/office/drawing/2014/main" id="{7EB498BD-8089-4626-91EA-4978EBEF53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8878" y="806470"/>
            <a:ext cx="7903723" cy="0"/>
          </a:xfrm>
          <a:prstGeom prst="line">
            <a:avLst/>
          </a:prstGeom>
          <a:ln w="25400" cap="sq">
            <a:gradFill flip="none" rotWithShape="1">
              <a:gsLst>
                <a:gs pos="0">
                  <a:schemeClr val="accent2"/>
                </a:gs>
                <a:gs pos="100000">
                  <a:schemeClr val="accent4"/>
                </a:gs>
              </a:gsLst>
              <a:lin ang="10800000" scaled="1"/>
              <a:tileRect/>
            </a:gra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3" name="Graphic 11">
            <a:extLst>
              <a:ext uri="{FF2B5EF4-FFF2-40B4-BE49-F238E27FC236}">
                <a16:creationId xmlns:a16="http://schemas.microsoft.com/office/drawing/2014/main" id="{6CB927A4-E432-4310-9CD5-E89FF506317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403764" y="2325422"/>
            <a:ext cx="139039" cy="139039"/>
          </a:xfrm>
          <a:custGeom>
            <a:avLst/>
            <a:gdLst>
              <a:gd name="connsiteX0" fmla="*/ 129602 w 139039"/>
              <a:gd name="connsiteY0" fmla="*/ 60082 h 139039"/>
              <a:gd name="connsiteX1" fmla="*/ 78957 w 139039"/>
              <a:gd name="connsiteY1" fmla="*/ 60082 h 139039"/>
              <a:gd name="connsiteX2" fmla="*/ 78957 w 139039"/>
              <a:gd name="connsiteY2" fmla="*/ 9437 h 139039"/>
              <a:gd name="connsiteX3" fmla="*/ 69520 w 139039"/>
              <a:gd name="connsiteY3" fmla="*/ 0 h 139039"/>
              <a:gd name="connsiteX4" fmla="*/ 60082 w 139039"/>
              <a:gd name="connsiteY4" fmla="*/ 9437 h 139039"/>
              <a:gd name="connsiteX5" fmla="*/ 60082 w 139039"/>
              <a:gd name="connsiteY5" fmla="*/ 60082 h 139039"/>
              <a:gd name="connsiteX6" fmla="*/ 9437 w 139039"/>
              <a:gd name="connsiteY6" fmla="*/ 60082 h 139039"/>
              <a:gd name="connsiteX7" fmla="*/ 0 w 139039"/>
              <a:gd name="connsiteY7" fmla="*/ 69520 h 139039"/>
              <a:gd name="connsiteX8" fmla="*/ 9437 w 139039"/>
              <a:gd name="connsiteY8" fmla="*/ 78957 h 139039"/>
              <a:gd name="connsiteX9" fmla="*/ 60082 w 139039"/>
              <a:gd name="connsiteY9" fmla="*/ 78957 h 139039"/>
              <a:gd name="connsiteX10" fmla="*/ 60082 w 139039"/>
              <a:gd name="connsiteY10" fmla="*/ 129602 h 139039"/>
              <a:gd name="connsiteX11" fmla="*/ 69520 w 139039"/>
              <a:gd name="connsiteY11" fmla="*/ 139039 h 139039"/>
              <a:gd name="connsiteX12" fmla="*/ 78957 w 139039"/>
              <a:gd name="connsiteY12" fmla="*/ 129602 h 139039"/>
              <a:gd name="connsiteX13" fmla="*/ 78957 w 139039"/>
              <a:gd name="connsiteY13" fmla="*/ 78957 h 139039"/>
              <a:gd name="connsiteX14" fmla="*/ 129602 w 139039"/>
              <a:gd name="connsiteY14" fmla="*/ 78957 h 139039"/>
              <a:gd name="connsiteX15" fmla="*/ 139039 w 139039"/>
              <a:gd name="connsiteY15" fmla="*/ 69520 h 139039"/>
              <a:gd name="connsiteX16" fmla="*/ 129602 w 139039"/>
              <a:gd name="connsiteY16" fmla="*/ 60082 h 1390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139039" h="139039">
                <a:moveTo>
                  <a:pt x="129602" y="60082"/>
                </a:moveTo>
                <a:lnTo>
                  <a:pt x="78957" y="60082"/>
                </a:lnTo>
                <a:lnTo>
                  <a:pt x="78957" y="9437"/>
                </a:lnTo>
                <a:cubicBezTo>
                  <a:pt x="78957" y="4225"/>
                  <a:pt x="74731" y="0"/>
                  <a:pt x="69520" y="0"/>
                </a:cubicBezTo>
                <a:cubicBezTo>
                  <a:pt x="64308" y="0"/>
                  <a:pt x="60082" y="4225"/>
                  <a:pt x="60082" y="9437"/>
                </a:cubicBezTo>
                <a:lnTo>
                  <a:pt x="60082" y="60082"/>
                </a:lnTo>
                <a:lnTo>
                  <a:pt x="9437" y="60082"/>
                </a:lnTo>
                <a:cubicBezTo>
                  <a:pt x="4225" y="60082"/>
                  <a:pt x="0" y="64308"/>
                  <a:pt x="0" y="69520"/>
                </a:cubicBezTo>
                <a:cubicBezTo>
                  <a:pt x="0" y="74731"/>
                  <a:pt x="4225" y="78957"/>
                  <a:pt x="9437" y="78957"/>
                </a:cubicBezTo>
                <a:lnTo>
                  <a:pt x="60082" y="78957"/>
                </a:lnTo>
                <a:lnTo>
                  <a:pt x="60082" y="129602"/>
                </a:lnTo>
                <a:cubicBezTo>
                  <a:pt x="60082" y="134814"/>
                  <a:pt x="64308" y="139039"/>
                  <a:pt x="69520" y="139039"/>
                </a:cubicBezTo>
                <a:cubicBezTo>
                  <a:pt x="74731" y="139039"/>
                  <a:pt x="78957" y="134814"/>
                  <a:pt x="78957" y="129602"/>
                </a:cubicBezTo>
                <a:lnTo>
                  <a:pt x="78957" y="78957"/>
                </a:lnTo>
                <a:lnTo>
                  <a:pt x="129602" y="78957"/>
                </a:lnTo>
                <a:cubicBezTo>
                  <a:pt x="134814" y="78957"/>
                  <a:pt x="139039" y="74731"/>
                  <a:pt x="139039" y="69520"/>
                </a:cubicBezTo>
                <a:cubicBezTo>
                  <a:pt x="139039" y="64308"/>
                  <a:pt x="134814" y="60082"/>
                  <a:pt x="129602" y="60082"/>
                </a:cubicBezTo>
                <a:close/>
              </a:path>
            </a:pathLst>
          </a:custGeom>
          <a:solidFill>
            <a:schemeClr val="accent2"/>
          </a:solidFill>
          <a:ln w="603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5DC37C58-6D5E-0D44-8BFF-BA093B5F138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459189" y="2721093"/>
            <a:ext cx="7063427" cy="3275686"/>
          </a:xfrm>
        </p:spPr>
        <p:txBody>
          <a:bodyPr vert="horz" lIns="91440" tIns="45720" rIns="91440" bIns="45720" rtlCol="0" anchor="t">
            <a:normAutofit/>
          </a:bodyPr>
          <a:lstStyle/>
          <a:p>
            <a:pPr algn="ctr"/>
            <a:r>
              <a:rPr lang="fr-FR" sz="2000" b="1" u="sng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2ème phase</a:t>
            </a:r>
            <a:r>
              <a:rPr lang="fr-FR" sz="2000" b="1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:</a:t>
            </a:r>
          </a:p>
          <a:p>
            <a:pPr algn="ctr"/>
            <a:endParaRPr lang="fr-FR" b="1" dirty="0">
              <a:solidFill>
                <a:srgbClr val="0070C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r>
              <a:rPr lang="fr-FR" sz="1800" dirty="0">
                <a:latin typeface="Calibri" panose="020F0502020204030204" pitchFamily="34" charset="0"/>
                <a:cs typeface="Calibri" panose="020F0502020204030204" pitchFamily="34" charset="0"/>
              </a:rPr>
              <a:t>Recrutement de la cohorte folliculaire: </a:t>
            </a:r>
            <a:r>
              <a:rPr lang="fr-FR" sz="1800" b="1" dirty="0">
                <a:solidFill>
                  <a:srgbClr val="00B0F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asynchrone</a:t>
            </a:r>
          </a:p>
          <a:p>
            <a:pPr algn="ctr"/>
            <a:endParaRPr lang="fr-FR" sz="1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r>
              <a:rPr lang="fr-FR" sz="1800" dirty="0">
                <a:latin typeface="Calibri" panose="020F0502020204030204" pitchFamily="34" charset="0"/>
                <a:cs typeface="Calibri" panose="020F0502020204030204" pitchFamily="34" charset="0"/>
              </a:rPr>
              <a:t>Croissance terminale d’une cohorte de follicules directement lié à la sécrétion de </a:t>
            </a:r>
            <a:r>
              <a:rPr lang="fr-FR" sz="1800" b="1" dirty="0">
                <a:solidFill>
                  <a:srgbClr val="00B0F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FSH</a:t>
            </a:r>
            <a:endParaRPr lang="fr-FR" sz="18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85" name="Graphic 10">
            <a:extLst>
              <a:ext uri="{FF2B5EF4-FFF2-40B4-BE49-F238E27FC236}">
                <a16:creationId xmlns:a16="http://schemas.microsoft.com/office/drawing/2014/main" id="{E3020543-B24B-4EC4-8FFC-8DD88EEA91A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762544" y="2554717"/>
            <a:ext cx="91138" cy="91138"/>
          </a:xfrm>
          <a:custGeom>
            <a:avLst/>
            <a:gdLst>
              <a:gd name="connsiteX0" fmla="*/ 91138 w 91138"/>
              <a:gd name="connsiteY0" fmla="*/ 45569 h 91138"/>
              <a:gd name="connsiteX1" fmla="*/ 45569 w 91138"/>
              <a:gd name="connsiteY1" fmla="*/ 91138 h 91138"/>
              <a:gd name="connsiteX2" fmla="*/ 0 w 91138"/>
              <a:gd name="connsiteY2" fmla="*/ 45569 h 91138"/>
              <a:gd name="connsiteX3" fmla="*/ 45569 w 91138"/>
              <a:gd name="connsiteY3" fmla="*/ 0 h 91138"/>
              <a:gd name="connsiteX4" fmla="*/ 91138 w 91138"/>
              <a:gd name="connsiteY4" fmla="*/ 45569 h 911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138" h="91138">
                <a:moveTo>
                  <a:pt x="91138" y="45569"/>
                </a:moveTo>
                <a:cubicBezTo>
                  <a:pt x="91138" y="70736"/>
                  <a:pt x="70736" y="91138"/>
                  <a:pt x="45569" y="91138"/>
                </a:cubicBezTo>
                <a:cubicBezTo>
                  <a:pt x="20402" y="91138"/>
                  <a:pt x="0" y="70736"/>
                  <a:pt x="0" y="45569"/>
                </a:cubicBezTo>
                <a:cubicBezTo>
                  <a:pt x="0" y="20402"/>
                  <a:pt x="20402" y="0"/>
                  <a:pt x="45569" y="0"/>
                </a:cubicBezTo>
                <a:cubicBezTo>
                  <a:pt x="70736" y="0"/>
                  <a:pt x="91138" y="20402"/>
                  <a:pt x="91138" y="45569"/>
                </a:cubicBezTo>
                <a:close/>
              </a:path>
            </a:pathLst>
          </a:custGeom>
          <a:solidFill>
            <a:schemeClr val="accent2"/>
          </a:solidFill>
          <a:ln w="422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87" name="Graphic 12">
            <a:extLst>
              <a:ext uri="{FF2B5EF4-FFF2-40B4-BE49-F238E27FC236}">
                <a16:creationId xmlns:a16="http://schemas.microsoft.com/office/drawing/2014/main" id="{1453BF6C-B012-48B7-B4E8-6D7AC7C27D0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388224" y="3069861"/>
            <a:ext cx="127714" cy="127714"/>
          </a:xfrm>
          <a:custGeom>
            <a:avLst/>
            <a:gdLst>
              <a:gd name="connsiteX0" fmla="*/ 63857 w 127714"/>
              <a:gd name="connsiteY0" fmla="*/ 18874 h 127714"/>
              <a:gd name="connsiteX1" fmla="*/ 108840 w 127714"/>
              <a:gd name="connsiteY1" fmla="*/ 63857 h 127714"/>
              <a:gd name="connsiteX2" fmla="*/ 63857 w 127714"/>
              <a:gd name="connsiteY2" fmla="*/ 108840 h 127714"/>
              <a:gd name="connsiteX3" fmla="*/ 18874 w 127714"/>
              <a:gd name="connsiteY3" fmla="*/ 63857 h 127714"/>
              <a:gd name="connsiteX4" fmla="*/ 63857 w 127714"/>
              <a:gd name="connsiteY4" fmla="*/ 18874 h 127714"/>
              <a:gd name="connsiteX5" fmla="*/ 63857 w 127714"/>
              <a:gd name="connsiteY5" fmla="*/ 0 h 127714"/>
              <a:gd name="connsiteX6" fmla="*/ 0 w 127714"/>
              <a:gd name="connsiteY6" fmla="*/ 63857 h 127714"/>
              <a:gd name="connsiteX7" fmla="*/ 63857 w 127714"/>
              <a:gd name="connsiteY7" fmla="*/ 127714 h 127714"/>
              <a:gd name="connsiteX8" fmla="*/ 127714 w 127714"/>
              <a:gd name="connsiteY8" fmla="*/ 63857 h 127714"/>
              <a:gd name="connsiteX9" fmla="*/ 63857 w 127714"/>
              <a:gd name="connsiteY9" fmla="*/ 0 h 12771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27714" h="127714">
                <a:moveTo>
                  <a:pt x="63857" y="18874"/>
                </a:moveTo>
                <a:cubicBezTo>
                  <a:pt x="88700" y="18874"/>
                  <a:pt x="108840" y="39014"/>
                  <a:pt x="108840" y="63857"/>
                </a:cubicBezTo>
                <a:cubicBezTo>
                  <a:pt x="108840" y="88700"/>
                  <a:pt x="88700" y="108840"/>
                  <a:pt x="63857" y="108840"/>
                </a:cubicBezTo>
                <a:cubicBezTo>
                  <a:pt x="39014" y="108840"/>
                  <a:pt x="18874" y="88700"/>
                  <a:pt x="18874" y="63857"/>
                </a:cubicBezTo>
                <a:cubicBezTo>
                  <a:pt x="18898" y="39024"/>
                  <a:pt x="39024" y="18898"/>
                  <a:pt x="63857" y="18874"/>
                </a:cubicBezTo>
                <a:moveTo>
                  <a:pt x="63857" y="0"/>
                </a:moveTo>
                <a:cubicBezTo>
                  <a:pt x="28590" y="0"/>
                  <a:pt x="0" y="28590"/>
                  <a:pt x="0" y="63857"/>
                </a:cubicBezTo>
                <a:cubicBezTo>
                  <a:pt x="0" y="99124"/>
                  <a:pt x="28590" y="127714"/>
                  <a:pt x="63857" y="127714"/>
                </a:cubicBezTo>
                <a:cubicBezTo>
                  <a:pt x="99124" y="127714"/>
                  <a:pt x="127714" y="99124"/>
                  <a:pt x="127714" y="63857"/>
                </a:cubicBezTo>
                <a:cubicBezTo>
                  <a:pt x="127714" y="28590"/>
                  <a:pt x="99124" y="0"/>
                  <a:pt x="63857" y="0"/>
                </a:cubicBezTo>
                <a:close/>
              </a:path>
            </a:pathLst>
          </a:custGeom>
          <a:solidFill>
            <a:schemeClr val="accent2"/>
          </a:solidFill>
          <a:ln w="610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10" name="Titre 1">
            <a:extLst>
              <a:ext uri="{FF2B5EF4-FFF2-40B4-BE49-F238E27FC236}">
                <a16:creationId xmlns:a16="http://schemas.microsoft.com/office/drawing/2014/main" id="{6BFD9707-CF33-D24B-93E8-347E679B8F07}"/>
              </a:ext>
            </a:extLst>
          </p:cNvPr>
          <p:cNvSpPr txBox="1">
            <a:spLocks/>
          </p:cNvSpPr>
          <p:nvPr/>
        </p:nvSpPr>
        <p:spPr>
          <a:xfrm>
            <a:off x="2866172" y="1612941"/>
            <a:ext cx="8522052" cy="675993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b="1" i="0" kern="1200" cap="all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342900" indent="-342900">
              <a:buFont typeface="+mj-lt"/>
              <a:buAutoNum type="arabicPeriod"/>
            </a:pPr>
            <a:r>
              <a:rPr lang="fr-FR" sz="2400" cap="none" dirty="0">
                <a:solidFill>
                  <a:schemeClr val="accent2">
                    <a:lumMod val="75000"/>
                  </a:schemeClr>
                </a:solidFill>
                <a:latin typeface="+mn-lt"/>
              </a:rPr>
              <a:t>Niveaux de régulation</a:t>
            </a:r>
          </a:p>
        </p:txBody>
      </p:sp>
    </p:spTree>
    <p:extLst>
      <p:ext uri="{BB962C8B-B14F-4D97-AF65-F5344CB8AC3E}">
        <p14:creationId xmlns:p14="http://schemas.microsoft.com/office/powerpoint/2010/main" val="286770842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7" name="Straight Connector 76">
            <a:extLst>
              <a:ext uri="{FF2B5EF4-FFF2-40B4-BE49-F238E27FC236}">
                <a16:creationId xmlns:a16="http://schemas.microsoft.com/office/drawing/2014/main" id="{5C05CAAB-DBA2-4548-AD5F-01BB97FBB20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715890" y="356812"/>
            <a:ext cx="0" cy="6492875"/>
          </a:xfrm>
          <a:prstGeom prst="line">
            <a:avLst/>
          </a:prstGeom>
          <a:ln w="25400" cap="sq">
            <a:gradFill flip="none" rotWithShape="1">
              <a:gsLst>
                <a:gs pos="0">
                  <a:schemeClr val="accent2"/>
                </a:gs>
                <a:gs pos="100000">
                  <a:schemeClr val="accent4"/>
                </a:gs>
              </a:gsLst>
              <a:lin ang="16200000" scaled="1"/>
              <a:tileRect/>
            </a:gra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 useBgFill="1">
        <p:nvSpPr>
          <p:cNvPr id="79" name="Rectangle 78">
            <a:extLst>
              <a:ext uri="{FF2B5EF4-FFF2-40B4-BE49-F238E27FC236}">
                <a16:creationId xmlns:a16="http://schemas.microsoft.com/office/drawing/2014/main" id="{8D1AA55E-40D5-461B-A5A8-4AE8AAB71B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4F73DAF8-791B-6942-849E-B3F7E0A06BB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15890" y="1026715"/>
            <a:ext cx="10550025" cy="675993"/>
          </a:xfrm>
        </p:spPr>
        <p:txBody>
          <a:bodyPr vert="horz" lIns="91440" tIns="45720" rIns="91440" bIns="45720" rtlCol="0" anchor="b">
            <a:normAutofit/>
          </a:bodyPr>
          <a:lstStyle/>
          <a:p>
            <a:pPr marL="857250" indent="-857250">
              <a:buFont typeface="+mj-lt"/>
              <a:buAutoNum type="alphaUcPeriod" startAt="2"/>
            </a:pPr>
            <a:r>
              <a:rPr lang="en-US" sz="2400" cap="none" dirty="0">
                <a:solidFill>
                  <a:srgbClr val="002060"/>
                </a:solidFill>
                <a:latin typeface="+mn-lt"/>
              </a:rPr>
              <a:t>Contrôle endocrinien de la folliculogénèse</a:t>
            </a:r>
            <a:endParaRPr lang="en-US" sz="2400" kern="1200" cap="none" dirty="0">
              <a:solidFill>
                <a:srgbClr val="002060"/>
              </a:solidFill>
              <a:latin typeface="+mn-lt"/>
              <a:ea typeface="+mj-ea"/>
              <a:cs typeface="+mj-cs"/>
            </a:endParaRPr>
          </a:p>
        </p:txBody>
      </p:sp>
      <p:cxnSp>
        <p:nvCxnSpPr>
          <p:cNvPr id="81" name="Straight Connector 80">
            <a:extLst>
              <a:ext uri="{FF2B5EF4-FFF2-40B4-BE49-F238E27FC236}">
                <a16:creationId xmlns:a16="http://schemas.microsoft.com/office/drawing/2014/main" id="{7EB498BD-8089-4626-91EA-4978EBEF53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8878" y="806470"/>
            <a:ext cx="7903723" cy="0"/>
          </a:xfrm>
          <a:prstGeom prst="line">
            <a:avLst/>
          </a:prstGeom>
          <a:ln w="25400" cap="sq">
            <a:gradFill flip="none" rotWithShape="1">
              <a:gsLst>
                <a:gs pos="0">
                  <a:schemeClr val="accent2"/>
                </a:gs>
                <a:gs pos="100000">
                  <a:schemeClr val="accent4"/>
                </a:gs>
              </a:gsLst>
              <a:lin ang="10800000" scaled="1"/>
              <a:tileRect/>
            </a:gra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3" name="Graphic 11">
            <a:extLst>
              <a:ext uri="{FF2B5EF4-FFF2-40B4-BE49-F238E27FC236}">
                <a16:creationId xmlns:a16="http://schemas.microsoft.com/office/drawing/2014/main" id="{6CB927A4-E432-4310-9CD5-E89FF506317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403764" y="2325422"/>
            <a:ext cx="139039" cy="139039"/>
          </a:xfrm>
          <a:custGeom>
            <a:avLst/>
            <a:gdLst>
              <a:gd name="connsiteX0" fmla="*/ 129602 w 139039"/>
              <a:gd name="connsiteY0" fmla="*/ 60082 h 139039"/>
              <a:gd name="connsiteX1" fmla="*/ 78957 w 139039"/>
              <a:gd name="connsiteY1" fmla="*/ 60082 h 139039"/>
              <a:gd name="connsiteX2" fmla="*/ 78957 w 139039"/>
              <a:gd name="connsiteY2" fmla="*/ 9437 h 139039"/>
              <a:gd name="connsiteX3" fmla="*/ 69520 w 139039"/>
              <a:gd name="connsiteY3" fmla="*/ 0 h 139039"/>
              <a:gd name="connsiteX4" fmla="*/ 60082 w 139039"/>
              <a:gd name="connsiteY4" fmla="*/ 9437 h 139039"/>
              <a:gd name="connsiteX5" fmla="*/ 60082 w 139039"/>
              <a:gd name="connsiteY5" fmla="*/ 60082 h 139039"/>
              <a:gd name="connsiteX6" fmla="*/ 9437 w 139039"/>
              <a:gd name="connsiteY6" fmla="*/ 60082 h 139039"/>
              <a:gd name="connsiteX7" fmla="*/ 0 w 139039"/>
              <a:gd name="connsiteY7" fmla="*/ 69520 h 139039"/>
              <a:gd name="connsiteX8" fmla="*/ 9437 w 139039"/>
              <a:gd name="connsiteY8" fmla="*/ 78957 h 139039"/>
              <a:gd name="connsiteX9" fmla="*/ 60082 w 139039"/>
              <a:gd name="connsiteY9" fmla="*/ 78957 h 139039"/>
              <a:gd name="connsiteX10" fmla="*/ 60082 w 139039"/>
              <a:gd name="connsiteY10" fmla="*/ 129602 h 139039"/>
              <a:gd name="connsiteX11" fmla="*/ 69520 w 139039"/>
              <a:gd name="connsiteY11" fmla="*/ 139039 h 139039"/>
              <a:gd name="connsiteX12" fmla="*/ 78957 w 139039"/>
              <a:gd name="connsiteY12" fmla="*/ 129602 h 139039"/>
              <a:gd name="connsiteX13" fmla="*/ 78957 w 139039"/>
              <a:gd name="connsiteY13" fmla="*/ 78957 h 139039"/>
              <a:gd name="connsiteX14" fmla="*/ 129602 w 139039"/>
              <a:gd name="connsiteY14" fmla="*/ 78957 h 139039"/>
              <a:gd name="connsiteX15" fmla="*/ 139039 w 139039"/>
              <a:gd name="connsiteY15" fmla="*/ 69520 h 139039"/>
              <a:gd name="connsiteX16" fmla="*/ 129602 w 139039"/>
              <a:gd name="connsiteY16" fmla="*/ 60082 h 1390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139039" h="139039">
                <a:moveTo>
                  <a:pt x="129602" y="60082"/>
                </a:moveTo>
                <a:lnTo>
                  <a:pt x="78957" y="60082"/>
                </a:lnTo>
                <a:lnTo>
                  <a:pt x="78957" y="9437"/>
                </a:lnTo>
                <a:cubicBezTo>
                  <a:pt x="78957" y="4225"/>
                  <a:pt x="74731" y="0"/>
                  <a:pt x="69520" y="0"/>
                </a:cubicBezTo>
                <a:cubicBezTo>
                  <a:pt x="64308" y="0"/>
                  <a:pt x="60082" y="4225"/>
                  <a:pt x="60082" y="9437"/>
                </a:cubicBezTo>
                <a:lnTo>
                  <a:pt x="60082" y="60082"/>
                </a:lnTo>
                <a:lnTo>
                  <a:pt x="9437" y="60082"/>
                </a:lnTo>
                <a:cubicBezTo>
                  <a:pt x="4225" y="60082"/>
                  <a:pt x="0" y="64308"/>
                  <a:pt x="0" y="69520"/>
                </a:cubicBezTo>
                <a:cubicBezTo>
                  <a:pt x="0" y="74731"/>
                  <a:pt x="4225" y="78957"/>
                  <a:pt x="9437" y="78957"/>
                </a:cubicBezTo>
                <a:lnTo>
                  <a:pt x="60082" y="78957"/>
                </a:lnTo>
                <a:lnTo>
                  <a:pt x="60082" y="129602"/>
                </a:lnTo>
                <a:cubicBezTo>
                  <a:pt x="60082" y="134814"/>
                  <a:pt x="64308" y="139039"/>
                  <a:pt x="69520" y="139039"/>
                </a:cubicBezTo>
                <a:cubicBezTo>
                  <a:pt x="74731" y="139039"/>
                  <a:pt x="78957" y="134814"/>
                  <a:pt x="78957" y="129602"/>
                </a:cubicBezTo>
                <a:lnTo>
                  <a:pt x="78957" y="78957"/>
                </a:lnTo>
                <a:lnTo>
                  <a:pt x="129602" y="78957"/>
                </a:lnTo>
                <a:cubicBezTo>
                  <a:pt x="134814" y="78957"/>
                  <a:pt x="139039" y="74731"/>
                  <a:pt x="139039" y="69520"/>
                </a:cubicBezTo>
                <a:cubicBezTo>
                  <a:pt x="139039" y="64308"/>
                  <a:pt x="134814" y="60082"/>
                  <a:pt x="129602" y="60082"/>
                </a:cubicBezTo>
                <a:close/>
              </a:path>
            </a:pathLst>
          </a:custGeom>
          <a:solidFill>
            <a:schemeClr val="accent2"/>
          </a:solidFill>
          <a:ln w="603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5DC37C58-6D5E-0D44-8BFF-BA093B5F138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870846" y="2729423"/>
            <a:ext cx="8240112" cy="3275686"/>
          </a:xfrm>
        </p:spPr>
        <p:txBody>
          <a:bodyPr vert="horz" lIns="91440" tIns="45720" rIns="91440" bIns="45720" rtlCol="0" anchor="t">
            <a:normAutofit/>
          </a:bodyPr>
          <a:lstStyle/>
          <a:p>
            <a:pPr algn="ctr"/>
            <a:r>
              <a:rPr lang="fr-FR" sz="2000" b="1" u="sng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3ème phase:</a:t>
            </a:r>
          </a:p>
          <a:p>
            <a:pPr algn="ctr"/>
            <a:endParaRPr lang="fr-FR" b="1" u="sng" dirty="0">
              <a:solidFill>
                <a:srgbClr val="0070C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r>
              <a:rPr lang="fr-FR" sz="1800" dirty="0">
                <a:latin typeface="Calibri" panose="020F0502020204030204" pitchFamily="34" charset="0"/>
                <a:cs typeface="Calibri" panose="020F0502020204030204" pitchFamily="34" charset="0"/>
              </a:rPr>
              <a:t>Domaine de dominance ou de croissance régulée:</a:t>
            </a:r>
          </a:p>
          <a:p>
            <a:pPr algn="ctr"/>
            <a:r>
              <a:rPr lang="fr-FR" sz="1800" b="1" dirty="0">
                <a:solidFill>
                  <a:srgbClr val="00B0F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Indépendante des gonadotrophines </a:t>
            </a:r>
            <a:r>
              <a:rPr lang="fr-FR" sz="1800" dirty="0">
                <a:latin typeface="Calibri" panose="020F0502020204030204" pitchFamily="34" charset="0"/>
                <a:cs typeface="Calibri" panose="020F0502020204030204" pitchFamily="34" charset="0"/>
              </a:rPr>
              <a:t>pour aller jusqu’à l’ovulation</a:t>
            </a:r>
          </a:p>
        </p:txBody>
      </p:sp>
      <p:sp>
        <p:nvSpPr>
          <p:cNvPr id="85" name="Graphic 10">
            <a:extLst>
              <a:ext uri="{FF2B5EF4-FFF2-40B4-BE49-F238E27FC236}">
                <a16:creationId xmlns:a16="http://schemas.microsoft.com/office/drawing/2014/main" id="{E3020543-B24B-4EC4-8FFC-8DD88EEA91A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762544" y="2554717"/>
            <a:ext cx="91138" cy="91138"/>
          </a:xfrm>
          <a:custGeom>
            <a:avLst/>
            <a:gdLst>
              <a:gd name="connsiteX0" fmla="*/ 91138 w 91138"/>
              <a:gd name="connsiteY0" fmla="*/ 45569 h 91138"/>
              <a:gd name="connsiteX1" fmla="*/ 45569 w 91138"/>
              <a:gd name="connsiteY1" fmla="*/ 91138 h 91138"/>
              <a:gd name="connsiteX2" fmla="*/ 0 w 91138"/>
              <a:gd name="connsiteY2" fmla="*/ 45569 h 91138"/>
              <a:gd name="connsiteX3" fmla="*/ 45569 w 91138"/>
              <a:gd name="connsiteY3" fmla="*/ 0 h 91138"/>
              <a:gd name="connsiteX4" fmla="*/ 91138 w 91138"/>
              <a:gd name="connsiteY4" fmla="*/ 45569 h 911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138" h="91138">
                <a:moveTo>
                  <a:pt x="91138" y="45569"/>
                </a:moveTo>
                <a:cubicBezTo>
                  <a:pt x="91138" y="70736"/>
                  <a:pt x="70736" y="91138"/>
                  <a:pt x="45569" y="91138"/>
                </a:cubicBezTo>
                <a:cubicBezTo>
                  <a:pt x="20402" y="91138"/>
                  <a:pt x="0" y="70736"/>
                  <a:pt x="0" y="45569"/>
                </a:cubicBezTo>
                <a:cubicBezTo>
                  <a:pt x="0" y="20402"/>
                  <a:pt x="20402" y="0"/>
                  <a:pt x="45569" y="0"/>
                </a:cubicBezTo>
                <a:cubicBezTo>
                  <a:pt x="70736" y="0"/>
                  <a:pt x="91138" y="20402"/>
                  <a:pt x="91138" y="45569"/>
                </a:cubicBezTo>
                <a:close/>
              </a:path>
            </a:pathLst>
          </a:custGeom>
          <a:solidFill>
            <a:schemeClr val="accent2"/>
          </a:solidFill>
          <a:ln w="422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87" name="Graphic 12">
            <a:extLst>
              <a:ext uri="{FF2B5EF4-FFF2-40B4-BE49-F238E27FC236}">
                <a16:creationId xmlns:a16="http://schemas.microsoft.com/office/drawing/2014/main" id="{1453BF6C-B012-48B7-B4E8-6D7AC7C27D0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388224" y="3069861"/>
            <a:ext cx="127714" cy="127714"/>
          </a:xfrm>
          <a:custGeom>
            <a:avLst/>
            <a:gdLst>
              <a:gd name="connsiteX0" fmla="*/ 63857 w 127714"/>
              <a:gd name="connsiteY0" fmla="*/ 18874 h 127714"/>
              <a:gd name="connsiteX1" fmla="*/ 108840 w 127714"/>
              <a:gd name="connsiteY1" fmla="*/ 63857 h 127714"/>
              <a:gd name="connsiteX2" fmla="*/ 63857 w 127714"/>
              <a:gd name="connsiteY2" fmla="*/ 108840 h 127714"/>
              <a:gd name="connsiteX3" fmla="*/ 18874 w 127714"/>
              <a:gd name="connsiteY3" fmla="*/ 63857 h 127714"/>
              <a:gd name="connsiteX4" fmla="*/ 63857 w 127714"/>
              <a:gd name="connsiteY4" fmla="*/ 18874 h 127714"/>
              <a:gd name="connsiteX5" fmla="*/ 63857 w 127714"/>
              <a:gd name="connsiteY5" fmla="*/ 0 h 127714"/>
              <a:gd name="connsiteX6" fmla="*/ 0 w 127714"/>
              <a:gd name="connsiteY6" fmla="*/ 63857 h 127714"/>
              <a:gd name="connsiteX7" fmla="*/ 63857 w 127714"/>
              <a:gd name="connsiteY7" fmla="*/ 127714 h 127714"/>
              <a:gd name="connsiteX8" fmla="*/ 127714 w 127714"/>
              <a:gd name="connsiteY8" fmla="*/ 63857 h 127714"/>
              <a:gd name="connsiteX9" fmla="*/ 63857 w 127714"/>
              <a:gd name="connsiteY9" fmla="*/ 0 h 12771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27714" h="127714">
                <a:moveTo>
                  <a:pt x="63857" y="18874"/>
                </a:moveTo>
                <a:cubicBezTo>
                  <a:pt x="88700" y="18874"/>
                  <a:pt x="108840" y="39014"/>
                  <a:pt x="108840" y="63857"/>
                </a:cubicBezTo>
                <a:cubicBezTo>
                  <a:pt x="108840" y="88700"/>
                  <a:pt x="88700" y="108840"/>
                  <a:pt x="63857" y="108840"/>
                </a:cubicBezTo>
                <a:cubicBezTo>
                  <a:pt x="39014" y="108840"/>
                  <a:pt x="18874" y="88700"/>
                  <a:pt x="18874" y="63857"/>
                </a:cubicBezTo>
                <a:cubicBezTo>
                  <a:pt x="18898" y="39024"/>
                  <a:pt x="39024" y="18898"/>
                  <a:pt x="63857" y="18874"/>
                </a:cubicBezTo>
                <a:moveTo>
                  <a:pt x="63857" y="0"/>
                </a:moveTo>
                <a:cubicBezTo>
                  <a:pt x="28590" y="0"/>
                  <a:pt x="0" y="28590"/>
                  <a:pt x="0" y="63857"/>
                </a:cubicBezTo>
                <a:cubicBezTo>
                  <a:pt x="0" y="99124"/>
                  <a:pt x="28590" y="127714"/>
                  <a:pt x="63857" y="127714"/>
                </a:cubicBezTo>
                <a:cubicBezTo>
                  <a:pt x="99124" y="127714"/>
                  <a:pt x="127714" y="99124"/>
                  <a:pt x="127714" y="63857"/>
                </a:cubicBezTo>
                <a:cubicBezTo>
                  <a:pt x="127714" y="28590"/>
                  <a:pt x="99124" y="0"/>
                  <a:pt x="63857" y="0"/>
                </a:cubicBezTo>
                <a:close/>
              </a:path>
            </a:pathLst>
          </a:custGeom>
          <a:solidFill>
            <a:schemeClr val="accent2"/>
          </a:solidFill>
          <a:ln w="610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10" name="Titre 1">
            <a:extLst>
              <a:ext uri="{FF2B5EF4-FFF2-40B4-BE49-F238E27FC236}">
                <a16:creationId xmlns:a16="http://schemas.microsoft.com/office/drawing/2014/main" id="{6BFD9707-CF33-D24B-93E8-347E679B8F07}"/>
              </a:ext>
            </a:extLst>
          </p:cNvPr>
          <p:cNvSpPr txBox="1">
            <a:spLocks/>
          </p:cNvSpPr>
          <p:nvPr/>
        </p:nvSpPr>
        <p:spPr>
          <a:xfrm>
            <a:off x="2866172" y="1612941"/>
            <a:ext cx="8522052" cy="675993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b="1" i="0" kern="1200" cap="all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342900" indent="-342900">
              <a:buFont typeface="+mj-lt"/>
              <a:buAutoNum type="arabicPeriod"/>
            </a:pPr>
            <a:r>
              <a:rPr lang="fr-FR" sz="2400" cap="none" dirty="0">
                <a:solidFill>
                  <a:schemeClr val="accent2">
                    <a:lumMod val="75000"/>
                  </a:schemeClr>
                </a:solidFill>
                <a:latin typeface="+mn-lt"/>
              </a:rPr>
              <a:t>Niveaux de régulation</a:t>
            </a:r>
          </a:p>
        </p:txBody>
      </p:sp>
    </p:spTree>
    <p:extLst>
      <p:ext uri="{BB962C8B-B14F-4D97-AF65-F5344CB8AC3E}">
        <p14:creationId xmlns:p14="http://schemas.microsoft.com/office/powerpoint/2010/main" val="299747471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7" name="Straight Connector 76">
            <a:extLst>
              <a:ext uri="{FF2B5EF4-FFF2-40B4-BE49-F238E27FC236}">
                <a16:creationId xmlns:a16="http://schemas.microsoft.com/office/drawing/2014/main" id="{5C05CAAB-DBA2-4548-AD5F-01BB97FBB20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715890" y="356812"/>
            <a:ext cx="0" cy="6492875"/>
          </a:xfrm>
          <a:prstGeom prst="line">
            <a:avLst/>
          </a:prstGeom>
          <a:ln w="25400" cap="sq">
            <a:gradFill flip="none" rotWithShape="1">
              <a:gsLst>
                <a:gs pos="0">
                  <a:schemeClr val="accent2"/>
                </a:gs>
                <a:gs pos="100000">
                  <a:schemeClr val="accent4"/>
                </a:gs>
              </a:gsLst>
              <a:lin ang="16200000" scaled="1"/>
              <a:tileRect/>
            </a:gra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 useBgFill="1">
        <p:nvSpPr>
          <p:cNvPr id="79" name="Rectangle 78">
            <a:extLst>
              <a:ext uri="{FF2B5EF4-FFF2-40B4-BE49-F238E27FC236}">
                <a16:creationId xmlns:a16="http://schemas.microsoft.com/office/drawing/2014/main" id="{8D1AA55E-40D5-461B-A5A8-4AE8AAB71B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4F73DAF8-791B-6942-849E-B3F7E0A06BB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15890" y="1026715"/>
            <a:ext cx="10550025" cy="675993"/>
          </a:xfrm>
        </p:spPr>
        <p:txBody>
          <a:bodyPr vert="horz" lIns="91440" tIns="45720" rIns="91440" bIns="45720" rtlCol="0" anchor="b">
            <a:normAutofit/>
          </a:bodyPr>
          <a:lstStyle/>
          <a:p>
            <a:pPr marL="857250" indent="-857250">
              <a:buFont typeface="+mj-lt"/>
              <a:buAutoNum type="alphaUcPeriod" startAt="2"/>
            </a:pPr>
            <a:r>
              <a:rPr lang="en-US" sz="2400" cap="none" dirty="0">
                <a:solidFill>
                  <a:srgbClr val="002060"/>
                </a:solidFill>
                <a:latin typeface="+mn-lt"/>
              </a:rPr>
              <a:t>Contrôle endocrinien de la folliculogénèse</a:t>
            </a:r>
            <a:endParaRPr lang="en-US" sz="2400" kern="1200" cap="none" dirty="0">
              <a:solidFill>
                <a:srgbClr val="002060"/>
              </a:solidFill>
              <a:latin typeface="+mn-lt"/>
              <a:ea typeface="+mj-ea"/>
              <a:cs typeface="+mj-cs"/>
            </a:endParaRPr>
          </a:p>
        </p:txBody>
      </p:sp>
      <p:cxnSp>
        <p:nvCxnSpPr>
          <p:cNvPr id="81" name="Straight Connector 80">
            <a:extLst>
              <a:ext uri="{FF2B5EF4-FFF2-40B4-BE49-F238E27FC236}">
                <a16:creationId xmlns:a16="http://schemas.microsoft.com/office/drawing/2014/main" id="{7EB498BD-8089-4626-91EA-4978EBEF53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8878" y="806470"/>
            <a:ext cx="7903723" cy="0"/>
          </a:xfrm>
          <a:prstGeom prst="line">
            <a:avLst/>
          </a:prstGeom>
          <a:ln w="25400" cap="sq">
            <a:gradFill flip="none" rotWithShape="1">
              <a:gsLst>
                <a:gs pos="0">
                  <a:schemeClr val="accent2"/>
                </a:gs>
                <a:gs pos="100000">
                  <a:schemeClr val="accent4"/>
                </a:gs>
              </a:gsLst>
              <a:lin ang="10800000" scaled="1"/>
              <a:tileRect/>
            </a:gra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3" name="Graphic 11">
            <a:extLst>
              <a:ext uri="{FF2B5EF4-FFF2-40B4-BE49-F238E27FC236}">
                <a16:creationId xmlns:a16="http://schemas.microsoft.com/office/drawing/2014/main" id="{6CB927A4-E432-4310-9CD5-E89FF506317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403764" y="2325422"/>
            <a:ext cx="139039" cy="139039"/>
          </a:xfrm>
          <a:custGeom>
            <a:avLst/>
            <a:gdLst>
              <a:gd name="connsiteX0" fmla="*/ 129602 w 139039"/>
              <a:gd name="connsiteY0" fmla="*/ 60082 h 139039"/>
              <a:gd name="connsiteX1" fmla="*/ 78957 w 139039"/>
              <a:gd name="connsiteY1" fmla="*/ 60082 h 139039"/>
              <a:gd name="connsiteX2" fmla="*/ 78957 w 139039"/>
              <a:gd name="connsiteY2" fmla="*/ 9437 h 139039"/>
              <a:gd name="connsiteX3" fmla="*/ 69520 w 139039"/>
              <a:gd name="connsiteY3" fmla="*/ 0 h 139039"/>
              <a:gd name="connsiteX4" fmla="*/ 60082 w 139039"/>
              <a:gd name="connsiteY4" fmla="*/ 9437 h 139039"/>
              <a:gd name="connsiteX5" fmla="*/ 60082 w 139039"/>
              <a:gd name="connsiteY5" fmla="*/ 60082 h 139039"/>
              <a:gd name="connsiteX6" fmla="*/ 9437 w 139039"/>
              <a:gd name="connsiteY6" fmla="*/ 60082 h 139039"/>
              <a:gd name="connsiteX7" fmla="*/ 0 w 139039"/>
              <a:gd name="connsiteY7" fmla="*/ 69520 h 139039"/>
              <a:gd name="connsiteX8" fmla="*/ 9437 w 139039"/>
              <a:gd name="connsiteY8" fmla="*/ 78957 h 139039"/>
              <a:gd name="connsiteX9" fmla="*/ 60082 w 139039"/>
              <a:gd name="connsiteY9" fmla="*/ 78957 h 139039"/>
              <a:gd name="connsiteX10" fmla="*/ 60082 w 139039"/>
              <a:gd name="connsiteY10" fmla="*/ 129602 h 139039"/>
              <a:gd name="connsiteX11" fmla="*/ 69520 w 139039"/>
              <a:gd name="connsiteY11" fmla="*/ 139039 h 139039"/>
              <a:gd name="connsiteX12" fmla="*/ 78957 w 139039"/>
              <a:gd name="connsiteY12" fmla="*/ 129602 h 139039"/>
              <a:gd name="connsiteX13" fmla="*/ 78957 w 139039"/>
              <a:gd name="connsiteY13" fmla="*/ 78957 h 139039"/>
              <a:gd name="connsiteX14" fmla="*/ 129602 w 139039"/>
              <a:gd name="connsiteY14" fmla="*/ 78957 h 139039"/>
              <a:gd name="connsiteX15" fmla="*/ 139039 w 139039"/>
              <a:gd name="connsiteY15" fmla="*/ 69520 h 139039"/>
              <a:gd name="connsiteX16" fmla="*/ 129602 w 139039"/>
              <a:gd name="connsiteY16" fmla="*/ 60082 h 1390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139039" h="139039">
                <a:moveTo>
                  <a:pt x="129602" y="60082"/>
                </a:moveTo>
                <a:lnTo>
                  <a:pt x="78957" y="60082"/>
                </a:lnTo>
                <a:lnTo>
                  <a:pt x="78957" y="9437"/>
                </a:lnTo>
                <a:cubicBezTo>
                  <a:pt x="78957" y="4225"/>
                  <a:pt x="74731" y="0"/>
                  <a:pt x="69520" y="0"/>
                </a:cubicBezTo>
                <a:cubicBezTo>
                  <a:pt x="64308" y="0"/>
                  <a:pt x="60082" y="4225"/>
                  <a:pt x="60082" y="9437"/>
                </a:cubicBezTo>
                <a:lnTo>
                  <a:pt x="60082" y="60082"/>
                </a:lnTo>
                <a:lnTo>
                  <a:pt x="9437" y="60082"/>
                </a:lnTo>
                <a:cubicBezTo>
                  <a:pt x="4225" y="60082"/>
                  <a:pt x="0" y="64308"/>
                  <a:pt x="0" y="69520"/>
                </a:cubicBezTo>
                <a:cubicBezTo>
                  <a:pt x="0" y="74731"/>
                  <a:pt x="4225" y="78957"/>
                  <a:pt x="9437" y="78957"/>
                </a:cubicBezTo>
                <a:lnTo>
                  <a:pt x="60082" y="78957"/>
                </a:lnTo>
                <a:lnTo>
                  <a:pt x="60082" y="129602"/>
                </a:lnTo>
                <a:cubicBezTo>
                  <a:pt x="60082" y="134814"/>
                  <a:pt x="64308" y="139039"/>
                  <a:pt x="69520" y="139039"/>
                </a:cubicBezTo>
                <a:cubicBezTo>
                  <a:pt x="74731" y="139039"/>
                  <a:pt x="78957" y="134814"/>
                  <a:pt x="78957" y="129602"/>
                </a:cubicBezTo>
                <a:lnTo>
                  <a:pt x="78957" y="78957"/>
                </a:lnTo>
                <a:lnTo>
                  <a:pt x="129602" y="78957"/>
                </a:lnTo>
                <a:cubicBezTo>
                  <a:pt x="134814" y="78957"/>
                  <a:pt x="139039" y="74731"/>
                  <a:pt x="139039" y="69520"/>
                </a:cubicBezTo>
                <a:cubicBezTo>
                  <a:pt x="139039" y="64308"/>
                  <a:pt x="134814" y="60082"/>
                  <a:pt x="129602" y="60082"/>
                </a:cubicBezTo>
                <a:close/>
              </a:path>
            </a:pathLst>
          </a:custGeom>
          <a:solidFill>
            <a:schemeClr val="accent2"/>
          </a:solidFill>
          <a:ln w="603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5DC37C58-6D5E-0D44-8BFF-BA093B5F138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04505" y="2729423"/>
            <a:ext cx="10761408" cy="3275686"/>
          </a:xfrm>
        </p:spPr>
        <p:txBody>
          <a:bodyPr vert="horz" lIns="91440" tIns="45720" rIns="91440" bIns="45720" rtlCol="0" anchor="t">
            <a:normAutofit/>
          </a:bodyPr>
          <a:lstStyle/>
          <a:p>
            <a:pPr algn="ctr"/>
            <a:r>
              <a:rPr lang="fr-FR" sz="2000" b="1" u="sng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Endocrine:</a:t>
            </a:r>
          </a:p>
          <a:p>
            <a:pPr algn="ctr"/>
            <a:endParaRPr lang="fr-FR" b="1" u="sng" dirty="0">
              <a:solidFill>
                <a:srgbClr val="0070C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r>
              <a:rPr lang="fr-FR" sz="1800" b="1" dirty="0">
                <a:solidFill>
                  <a:srgbClr val="00B0F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Récepteurs FSH uniquement sur la granulosa</a:t>
            </a:r>
            <a:r>
              <a:rPr lang="fr-FR" sz="1800" dirty="0">
                <a:latin typeface="Calibri" panose="020F0502020204030204" pitchFamily="34" charset="0"/>
                <a:cs typeface="Calibri" panose="020F0502020204030204" pitchFamily="34" charset="0"/>
              </a:rPr>
              <a:t>: </a:t>
            </a:r>
            <a:r>
              <a:rPr lang="fr-FR" sz="1800" b="1" dirty="0">
                <a:latin typeface="Calibri" panose="020F0502020204030204" pitchFamily="34" charset="0"/>
                <a:cs typeface="Calibri" panose="020F0502020204030204" pitchFamily="34" charset="0"/>
              </a:rPr>
              <a:t>sélection</a:t>
            </a:r>
            <a:r>
              <a:rPr lang="fr-FR" sz="1800" dirty="0">
                <a:latin typeface="Calibri" panose="020F0502020204030204" pitchFamily="34" charset="0"/>
                <a:cs typeface="Calibri" panose="020F0502020204030204" pitchFamily="34" charset="0"/>
              </a:rPr>
              <a:t> de la cohorte folliculaire et </a:t>
            </a:r>
            <a:r>
              <a:rPr lang="fr-FR" sz="1800" b="1" dirty="0">
                <a:latin typeface="Calibri" panose="020F0502020204030204" pitchFamily="34" charset="0"/>
                <a:cs typeface="Calibri" panose="020F0502020204030204" pitchFamily="34" charset="0"/>
              </a:rPr>
              <a:t>dominance du follicule ovulatoire</a:t>
            </a:r>
          </a:p>
          <a:p>
            <a:pPr algn="ctr"/>
            <a:r>
              <a:rPr lang="fr-FR" sz="1800" dirty="0">
                <a:latin typeface="Calibri" panose="020F0502020204030204" pitchFamily="34" charset="0"/>
                <a:cs typeface="Calibri" panose="020F0502020204030204" pitchFamily="34" charset="0"/>
              </a:rPr>
              <a:t>Cohorte asynchrone → entrée en croissance terminale: </a:t>
            </a:r>
            <a:r>
              <a:rPr lang="fr-FR" sz="1800" b="1" dirty="0">
                <a:solidFill>
                  <a:srgbClr val="00B0F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10 à 12 follicules </a:t>
            </a:r>
            <a:r>
              <a:rPr lang="fr-FR" sz="1800" dirty="0">
                <a:latin typeface="Calibri" panose="020F0502020204030204" pitchFamily="34" charset="0"/>
                <a:cs typeface="Calibri" panose="020F0502020204030204" pitchFamily="34" charset="0"/>
              </a:rPr>
              <a:t>(certains plus avancés que d’autres) → </a:t>
            </a:r>
            <a:r>
              <a:rPr lang="fr-FR" sz="1800" b="1" dirty="0">
                <a:solidFill>
                  <a:srgbClr val="00B0F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sécrétion FSH → Rc granulosa </a:t>
            </a:r>
            <a:r>
              <a:rPr lang="fr-FR" sz="1800" dirty="0">
                <a:latin typeface="Calibri" panose="020F0502020204030204" pitchFamily="34" charset="0"/>
                <a:cs typeface="Calibri" panose="020F0502020204030204" pitchFamily="34" charset="0"/>
              </a:rPr>
              <a:t>→ une cohorte de follicules grossit différemment</a:t>
            </a:r>
          </a:p>
          <a:p>
            <a:pPr algn="ctr"/>
            <a:endParaRPr lang="fr-FR" sz="1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r>
              <a:rPr lang="fr-FR" sz="1800" dirty="0">
                <a:latin typeface="Calibri" panose="020F0502020204030204" pitchFamily="34" charset="0"/>
                <a:cs typeface="Calibri" panose="020F0502020204030204" pitchFamily="34" charset="0"/>
              </a:rPr>
              <a:t>FSH: hormone de croissance du follicule</a:t>
            </a:r>
          </a:p>
          <a:p>
            <a:pPr algn="ctr"/>
            <a:endParaRPr lang="fr-FR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85" name="Graphic 10">
            <a:extLst>
              <a:ext uri="{FF2B5EF4-FFF2-40B4-BE49-F238E27FC236}">
                <a16:creationId xmlns:a16="http://schemas.microsoft.com/office/drawing/2014/main" id="{E3020543-B24B-4EC4-8FFC-8DD88EEA91A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762544" y="2554717"/>
            <a:ext cx="91138" cy="91138"/>
          </a:xfrm>
          <a:custGeom>
            <a:avLst/>
            <a:gdLst>
              <a:gd name="connsiteX0" fmla="*/ 91138 w 91138"/>
              <a:gd name="connsiteY0" fmla="*/ 45569 h 91138"/>
              <a:gd name="connsiteX1" fmla="*/ 45569 w 91138"/>
              <a:gd name="connsiteY1" fmla="*/ 91138 h 91138"/>
              <a:gd name="connsiteX2" fmla="*/ 0 w 91138"/>
              <a:gd name="connsiteY2" fmla="*/ 45569 h 91138"/>
              <a:gd name="connsiteX3" fmla="*/ 45569 w 91138"/>
              <a:gd name="connsiteY3" fmla="*/ 0 h 91138"/>
              <a:gd name="connsiteX4" fmla="*/ 91138 w 91138"/>
              <a:gd name="connsiteY4" fmla="*/ 45569 h 911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138" h="91138">
                <a:moveTo>
                  <a:pt x="91138" y="45569"/>
                </a:moveTo>
                <a:cubicBezTo>
                  <a:pt x="91138" y="70736"/>
                  <a:pt x="70736" y="91138"/>
                  <a:pt x="45569" y="91138"/>
                </a:cubicBezTo>
                <a:cubicBezTo>
                  <a:pt x="20402" y="91138"/>
                  <a:pt x="0" y="70736"/>
                  <a:pt x="0" y="45569"/>
                </a:cubicBezTo>
                <a:cubicBezTo>
                  <a:pt x="0" y="20402"/>
                  <a:pt x="20402" y="0"/>
                  <a:pt x="45569" y="0"/>
                </a:cubicBezTo>
                <a:cubicBezTo>
                  <a:pt x="70736" y="0"/>
                  <a:pt x="91138" y="20402"/>
                  <a:pt x="91138" y="45569"/>
                </a:cubicBezTo>
                <a:close/>
              </a:path>
            </a:pathLst>
          </a:custGeom>
          <a:solidFill>
            <a:schemeClr val="accent2"/>
          </a:solidFill>
          <a:ln w="422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87" name="Graphic 12">
            <a:extLst>
              <a:ext uri="{FF2B5EF4-FFF2-40B4-BE49-F238E27FC236}">
                <a16:creationId xmlns:a16="http://schemas.microsoft.com/office/drawing/2014/main" id="{1453BF6C-B012-48B7-B4E8-6D7AC7C27D0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388224" y="3069861"/>
            <a:ext cx="127714" cy="127714"/>
          </a:xfrm>
          <a:custGeom>
            <a:avLst/>
            <a:gdLst>
              <a:gd name="connsiteX0" fmla="*/ 63857 w 127714"/>
              <a:gd name="connsiteY0" fmla="*/ 18874 h 127714"/>
              <a:gd name="connsiteX1" fmla="*/ 108840 w 127714"/>
              <a:gd name="connsiteY1" fmla="*/ 63857 h 127714"/>
              <a:gd name="connsiteX2" fmla="*/ 63857 w 127714"/>
              <a:gd name="connsiteY2" fmla="*/ 108840 h 127714"/>
              <a:gd name="connsiteX3" fmla="*/ 18874 w 127714"/>
              <a:gd name="connsiteY3" fmla="*/ 63857 h 127714"/>
              <a:gd name="connsiteX4" fmla="*/ 63857 w 127714"/>
              <a:gd name="connsiteY4" fmla="*/ 18874 h 127714"/>
              <a:gd name="connsiteX5" fmla="*/ 63857 w 127714"/>
              <a:gd name="connsiteY5" fmla="*/ 0 h 127714"/>
              <a:gd name="connsiteX6" fmla="*/ 0 w 127714"/>
              <a:gd name="connsiteY6" fmla="*/ 63857 h 127714"/>
              <a:gd name="connsiteX7" fmla="*/ 63857 w 127714"/>
              <a:gd name="connsiteY7" fmla="*/ 127714 h 127714"/>
              <a:gd name="connsiteX8" fmla="*/ 127714 w 127714"/>
              <a:gd name="connsiteY8" fmla="*/ 63857 h 127714"/>
              <a:gd name="connsiteX9" fmla="*/ 63857 w 127714"/>
              <a:gd name="connsiteY9" fmla="*/ 0 h 12771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27714" h="127714">
                <a:moveTo>
                  <a:pt x="63857" y="18874"/>
                </a:moveTo>
                <a:cubicBezTo>
                  <a:pt x="88700" y="18874"/>
                  <a:pt x="108840" y="39014"/>
                  <a:pt x="108840" y="63857"/>
                </a:cubicBezTo>
                <a:cubicBezTo>
                  <a:pt x="108840" y="88700"/>
                  <a:pt x="88700" y="108840"/>
                  <a:pt x="63857" y="108840"/>
                </a:cubicBezTo>
                <a:cubicBezTo>
                  <a:pt x="39014" y="108840"/>
                  <a:pt x="18874" y="88700"/>
                  <a:pt x="18874" y="63857"/>
                </a:cubicBezTo>
                <a:cubicBezTo>
                  <a:pt x="18898" y="39024"/>
                  <a:pt x="39024" y="18898"/>
                  <a:pt x="63857" y="18874"/>
                </a:cubicBezTo>
                <a:moveTo>
                  <a:pt x="63857" y="0"/>
                </a:moveTo>
                <a:cubicBezTo>
                  <a:pt x="28590" y="0"/>
                  <a:pt x="0" y="28590"/>
                  <a:pt x="0" y="63857"/>
                </a:cubicBezTo>
                <a:cubicBezTo>
                  <a:pt x="0" y="99124"/>
                  <a:pt x="28590" y="127714"/>
                  <a:pt x="63857" y="127714"/>
                </a:cubicBezTo>
                <a:cubicBezTo>
                  <a:pt x="99124" y="127714"/>
                  <a:pt x="127714" y="99124"/>
                  <a:pt x="127714" y="63857"/>
                </a:cubicBezTo>
                <a:cubicBezTo>
                  <a:pt x="127714" y="28590"/>
                  <a:pt x="99124" y="0"/>
                  <a:pt x="63857" y="0"/>
                </a:cubicBezTo>
                <a:close/>
              </a:path>
            </a:pathLst>
          </a:custGeom>
          <a:solidFill>
            <a:schemeClr val="accent2"/>
          </a:solidFill>
          <a:ln w="610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10" name="Titre 1">
            <a:extLst>
              <a:ext uri="{FF2B5EF4-FFF2-40B4-BE49-F238E27FC236}">
                <a16:creationId xmlns:a16="http://schemas.microsoft.com/office/drawing/2014/main" id="{6BFD9707-CF33-D24B-93E8-347E679B8F07}"/>
              </a:ext>
            </a:extLst>
          </p:cNvPr>
          <p:cNvSpPr txBox="1">
            <a:spLocks/>
          </p:cNvSpPr>
          <p:nvPr/>
        </p:nvSpPr>
        <p:spPr>
          <a:xfrm>
            <a:off x="2866172" y="1612941"/>
            <a:ext cx="8522052" cy="675993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b="1" i="0" kern="1200" cap="all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342900" indent="-342900">
              <a:buFont typeface="+mj-lt"/>
              <a:buAutoNum type="arabicPeriod"/>
            </a:pPr>
            <a:r>
              <a:rPr lang="fr-FR" sz="2400" cap="none" dirty="0">
                <a:solidFill>
                  <a:schemeClr val="accent2">
                    <a:lumMod val="75000"/>
                  </a:schemeClr>
                </a:solidFill>
                <a:latin typeface="+mn-lt"/>
              </a:rPr>
              <a:t>Niveaux de régulation</a:t>
            </a:r>
          </a:p>
        </p:txBody>
      </p:sp>
    </p:spTree>
    <p:extLst>
      <p:ext uri="{BB962C8B-B14F-4D97-AF65-F5344CB8AC3E}">
        <p14:creationId xmlns:p14="http://schemas.microsoft.com/office/powerpoint/2010/main" val="273092951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7" name="Straight Connector 76">
            <a:extLst>
              <a:ext uri="{FF2B5EF4-FFF2-40B4-BE49-F238E27FC236}">
                <a16:creationId xmlns:a16="http://schemas.microsoft.com/office/drawing/2014/main" id="{5C05CAAB-DBA2-4548-AD5F-01BB97FBB20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715890" y="356812"/>
            <a:ext cx="0" cy="6492875"/>
          </a:xfrm>
          <a:prstGeom prst="line">
            <a:avLst/>
          </a:prstGeom>
          <a:ln w="25400" cap="sq">
            <a:gradFill flip="none" rotWithShape="1">
              <a:gsLst>
                <a:gs pos="0">
                  <a:schemeClr val="accent2"/>
                </a:gs>
                <a:gs pos="100000">
                  <a:schemeClr val="accent4"/>
                </a:gs>
              </a:gsLst>
              <a:lin ang="16200000" scaled="1"/>
              <a:tileRect/>
            </a:gra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 useBgFill="1">
        <p:nvSpPr>
          <p:cNvPr id="79" name="Rectangle 78">
            <a:extLst>
              <a:ext uri="{FF2B5EF4-FFF2-40B4-BE49-F238E27FC236}">
                <a16:creationId xmlns:a16="http://schemas.microsoft.com/office/drawing/2014/main" id="{8D1AA55E-40D5-461B-A5A8-4AE8AAB71B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4F73DAF8-791B-6942-849E-B3F7E0A06BB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15890" y="1026715"/>
            <a:ext cx="10550025" cy="675993"/>
          </a:xfrm>
        </p:spPr>
        <p:txBody>
          <a:bodyPr vert="horz" lIns="91440" tIns="45720" rIns="91440" bIns="45720" rtlCol="0" anchor="b">
            <a:normAutofit/>
          </a:bodyPr>
          <a:lstStyle/>
          <a:p>
            <a:pPr marL="857250" indent="-857250">
              <a:buFont typeface="+mj-lt"/>
              <a:buAutoNum type="alphaUcPeriod" startAt="2"/>
            </a:pPr>
            <a:r>
              <a:rPr lang="en-US" sz="2400" cap="none" dirty="0">
                <a:solidFill>
                  <a:srgbClr val="002060"/>
                </a:solidFill>
                <a:latin typeface="+mn-lt"/>
              </a:rPr>
              <a:t>Contrôle endocrinien de la folliculogénèse</a:t>
            </a:r>
            <a:endParaRPr lang="en-US" sz="2400" kern="1200" cap="none" dirty="0">
              <a:solidFill>
                <a:srgbClr val="002060"/>
              </a:solidFill>
              <a:latin typeface="+mn-lt"/>
              <a:ea typeface="+mj-ea"/>
              <a:cs typeface="+mj-cs"/>
            </a:endParaRPr>
          </a:p>
        </p:txBody>
      </p:sp>
      <p:cxnSp>
        <p:nvCxnSpPr>
          <p:cNvPr id="81" name="Straight Connector 80">
            <a:extLst>
              <a:ext uri="{FF2B5EF4-FFF2-40B4-BE49-F238E27FC236}">
                <a16:creationId xmlns:a16="http://schemas.microsoft.com/office/drawing/2014/main" id="{7EB498BD-8089-4626-91EA-4978EBEF53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8878" y="806470"/>
            <a:ext cx="7903723" cy="0"/>
          </a:xfrm>
          <a:prstGeom prst="line">
            <a:avLst/>
          </a:prstGeom>
          <a:ln w="25400" cap="sq">
            <a:gradFill flip="none" rotWithShape="1">
              <a:gsLst>
                <a:gs pos="0">
                  <a:schemeClr val="accent2"/>
                </a:gs>
                <a:gs pos="100000">
                  <a:schemeClr val="accent4"/>
                </a:gs>
              </a:gsLst>
              <a:lin ang="10800000" scaled="1"/>
              <a:tileRect/>
            </a:gra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3" name="Graphic 11">
            <a:extLst>
              <a:ext uri="{FF2B5EF4-FFF2-40B4-BE49-F238E27FC236}">
                <a16:creationId xmlns:a16="http://schemas.microsoft.com/office/drawing/2014/main" id="{6CB927A4-E432-4310-9CD5-E89FF506317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403764" y="2325422"/>
            <a:ext cx="139039" cy="139039"/>
          </a:xfrm>
          <a:custGeom>
            <a:avLst/>
            <a:gdLst>
              <a:gd name="connsiteX0" fmla="*/ 129602 w 139039"/>
              <a:gd name="connsiteY0" fmla="*/ 60082 h 139039"/>
              <a:gd name="connsiteX1" fmla="*/ 78957 w 139039"/>
              <a:gd name="connsiteY1" fmla="*/ 60082 h 139039"/>
              <a:gd name="connsiteX2" fmla="*/ 78957 w 139039"/>
              <a:gd name="connsiteY2" fmla="*/ 9437 h 139039"/>
              <a:gd name="connsiteX3" fmla="*/ 69520 w 139039"/>
              <a:gd name="connsiteY3" fmla="*/ 0 h 139039"/>
              <a:gd name="connsiteX4" fmla="*/ 60082 w 139039"/>
              <a:gd name="connsiteY4" fmla="*/ 9437 h 139039"/>
              <a:gd name="connsiteX5" fmla="*/ 60082 w 139039"/>
              <a:gd name="connsiteY5" fmla="*/ 60082 h 139039"/>
              <a:gd name="connsiteX6" fmla="*/ 9437 w 139039"/>
              <a:gd name="connsiteY6" fmla="*/ 60082 h 139039"/>
              <a:gd name="connsiteX7" fmla="*/ 0 w 139039"/>
              <a:gd name="connsiteY7" fmla="*/ 69520 h 139039"/>
              <a:gd name="connsiteX8" fmla="*/ 9437 w 139039"/>
              <a:gd name="connsiteY8" fmla="*/ 78957 h 139039"/>
              <a:gd name="connsiteX9" fmla="*/ 60082 w 139039"/>
              <a:gd name="connsiteY9" fmla="*/ 78957 h 139039"/>
              <a:gd name="connsiteX10" fmla="*/ 60082 w 139039"/>
              <a:gd name="connsiteY10" fmla="*/ 129602 h 139039"/>
              <a:gd name="connsiteX11" fmla="*/ 69520 w 139039"/>
              <a:gd name="connsiteY11" fmla="*/ 139039 h 139039"/>
              <a:gd name="connsiteX12" fmla="*/ 78957 w 139039"/>
              <a:gd name="connsiteY12" fmla="*/ 129602 h 139039"/>
              <a:gd name="connsiteX13" fmla="*/ 78957 w 139039"/>
              <a:gd name="connsiteY13" fmla="*/ 78957 h 139039"/>
              <a:gd name="connsiteX14" fmla="*/ 129602 w 139039"/>
              <a:gd name="connsiteY14" fmla="*/ 78957 h 139039"/>
              <a:gd name="connsiteX15" fmla="*/ 139039 w 139039"/>
              <a:gd name="connsiteY15" fmla="*/ 69520 h 139039"/>
              <a:gd name="connsiteX16" fmla="*/ 129602 w 139039"/>
              <a:gd name="connsiteY16" fmla="*/ 60082 h 1390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139039" h="139039">
                <a:moveTo>
                  <a:pt x="129602" y="60082"/>
                </a:moveTo>
                <a:lnTo>
                  <a:pt x="78957" y="60082"/>
                </a:lnTo>
                <a:lnTo>
                  <a:pt x="78957" y="9437"/>
                </a:lnTo>
                <a:cubicBezTo>
                  <a:pt x="78957" y="4225"/>
                  <a:pt x="74731" y="0"/>
                  <a:pt x="69520" y="0"/>
                </a:cubicBezTo>
                <a:cubicBezTo>
                  <a:pt x="64308" y="0"/>
                  <a:pt x="60082" y="4225"/>
                  <a:pt x="60082" y="9437"/>
                </a:cubicBezTo>
                <a:lnTo>
                  <a:pt x="60082" y="60082"/>
                </a:lnTo>
                <a:lnTo>
                  <a:pt x="9437" y="60082"/>
                </a:lnTo>
                <a:cubicBezTo>
                  <a:pt x="4225" y="60082"/>
                  <a:pt x="0" y="64308"/>
                  <a:pt x="0" y="69520"/>
                </a:cubicBezTo>
                <a:cubicBezTo>
                  <a:pt x="0" y="74731"/>
                  <a:pt x="4225" y="78957"/>
                  <a:pt x="9437" y="78957"/>
                </a:cubicBezTo>
                <a:lnTo>
                  <a:pt x="60082" y="78957"/>
                </a:lnTo>
                <a:lnTo>
                  <a:pt x="60082" y="129602"/>
                </a:lnTo>
                <a:cubicBezTo>
                  <a:pt x="60082" y="134814"/>
                  <a:pt x="64308" y="139039"/>
                  <a:pt x="69520" y="139039"/>
                </a:cubicBezTo>
                <a:cubicBezTo>
                  <a:pt x="74731" y="139039"/>
                  <a:pt x="78957" y="134814"/>
                  <a:pt x="78957" y="129602"/>
                </a:cubicBezTo>
                <a:lnTo>
                  <a:pt x="78957" y="78957"/>
                </a:lnTo>
                <a:lnTo>
                  <a:pt x="129602" y="78957"/>
                </a:lnTo>
                <a:cubicBezTo>
                  <a:pt x="134814" y="78957"/>
                  <a:pt x="139039" y="74731"/>
                  <a:pt x="139039" y="69520"/>
                </a:cubicBezTo>
                <a:cubicBezTo>
                  <a:pt x="139039" y="64308"/>
                  <a:pt x="134814" y="60082"/>
                  <a:pt x="129602" y="60082"/>
                </a:cubicBezTo>
                <a:close/>
              </a:path>
            </a:pathLst>
          </a:custGeom>
          <a:solidFill>
            <a:schemeClr val="accent2"/>
          </a:solidFill>
          <a:ln w="603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5DC37C58-6D5E-0D44-8BFF-BA093B5F138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04505" y="2729423"/>
            <a:ext cx="10761408" cy="3275686"/>
          </a:xfrm>
        </p:spPr>
        <p:txBody>
          <a:bodyPr vert="horz" lIns="91440" tIns="45720" rIns="91440" bIns="45720" rtlCol="0" anchor="t">
            <a:normAutofit/>
          </a:bodyPr>
          <a:lstStyle/>
          <a:p>
            <a:pPr algn="ctr"/>
            <a:r>
              <a:rPr lang="fr-FR" sz="2000" b="1" u="sng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Endocrine:</a:t>
            </a:r>
          </a:p>
          <a:p>
            <a:pPr algn="ctr"/>
            <a:endParaRPr lang="fr-FR" sz="1800" b="1" u="sng" dirty="0">
              <a:solidFill>
                <a:srgbClr val="0070C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r>
              <a:rPr lang="fr-FR" sz="1800" b="1" dirty="0">
                <a:solidFill>
                  <a:srgbClr val="FFC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7 jours après le début des règles</a:t>
            </a:r>
            <a:r>
              <a:rPr lang="fr-FR" sz="1800" dirty="0">
                <a:latin typeface="Calibri" panose="020F0502020204030204" pitchFamily="34" charset="0"/>
                <a:cs typeface="Calibri" panose="020F0502020204030204" pitchFamily="34" charset="0"/>
              </a:rPr>
              <a:t>: ↘︎ de FSH</a:t>
            </a:r>
          </a:p>
          <a:p>
            <a:pPr algn="ctr"/>
            <a:r>
              <a:rPr lang="fr-FR" sz="1800" dirty="0">
                <a:latin typeface="Calibri" panose="020F0502020204030204" pitchFamily="34" charset="0"/>
                <a:cs typeface="Calibri" panose="020F0502020204030204" pitchFamily="34" charset="0"/>
              </a:rPr>
              <a:t>Taux relativement bas juste avant ovulation</a:t>
            </a:r>
          </a:p>
          <a:p>
            <a:pPr algn="ctr"/>
            <a:r>
              <a:rPr lang="fr-FR" sz="1800" dirty="0">
                <a:latin typeface="Calibri" panose="020F0502020204030204" pitchFamily="34" charset="0"/>
                <a:cs typeface="Calibri" panose="020F0502020204030204" pitchFamily="34" charset="0"/>
              </a:rPr>
              <a:t>Follicules insuffisamment développés → incapables de passer au stade pré-ovulatoires</a:t>
            </a:r>
          </a:p>
          <a:p>
            <a:pPr algn="ctr"/>
            <a:r>
              <a:rPr lang="fr-FR" sz="1800" dirty="0">
                <a:latin typeface="Calibri" panose="020F0502020204030204" pitchFamily="34" charset="0"/>
                <a:cs typeface="Calibri" panose="020F0502020204030204" pitchFamily="34" charset="0"/>
              </a:rPr>
              <a:t>Permis uniquement car la FSH remonte en début de cycle et redescend avant l’ovulation</a:t>
            </a:r>
          </a:p>
          <a:p>
            <a:pPr algn="ctr"/>
            <a:r>
              <a:rPr lang="fr-FR" sz="1800" dirty="0">
                <a:latin typeface="Calibri" panose="020F0502020204030204" pitchFamily="34" charset="0"/>
                <a:cs typeface="Calibri" panose="020F0502020204030204" pitchFamily="34" charset="0"/>
              </a:rPr>
              <a:t>→ </a:t>
            </a:r>
            <a:r>
              <a:rPr lang="fr-FR" sz="1800" b="1" dirty="0">
                <a:solidFill>
                  <a:srgbClr val="00B0F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fenêtre de la FSH </a:t>
            </a:r>
            <a:r>
              <a:rPr lang="fr-FR" sz="1800" dirty="0">
                <a:latin typeface="Calibri" panose="020F0502020204030204" pitchFamily="34" charset="0"/>
                <a:cs typeface="Calibri" panose="020F0502020204030204" pitchFamily="34" charset="0"/>
              </a:rPr>
              <a:t>→ </a:t>
            </a:r>
            <a:r>
              <a:rPr lang="fr-FR" sz="1800" b="1" dirty="0">
                <a:solidFill>
                  <a:srgbClr val="00B0F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 seul follicule </a:t>
            </a:r>
            <a:r>
              <a:rPr lang="fr-FR" sz="1800" dirty="0">
                <a:latin typeface="Calibri" panose="020F0502020204030204" pitchFamily="34" charset="0"/>
                <a:cs typeface="Calibri" panose="020F0502020204030204" pitchFamily="34" charset="0"/>
              </a:rPr>
              <a:t>capable d’aller jusqu’à l’ovulation</a:t>
            </a:r>
          </a:p>
        </p:txBody>
      </p:sp>
      <p:sp>
        <p:nvSpPr>
          <p:cNvPr id="85" name="Graphic 10">
            <a:extLst>
              <a:ext uri="{FF2B5EF4-FFF2-40B4-BE49-F238E27FC236}">
                <a16:creationId xmlns:a16="http://schemas.microsoft.com/office/drawing/2014/main" id="{E3020543-B24B-4EC4-8FFC-8DD88EEA91A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762544" y="2554717"/>
            <a:ext cx="91138" cy="91138"/>
          </a:xfrm>
          <a:custGeom>
            <a:avLst/>
            <a:gdLst>
              <a:gd name="connsiteX0" fmla="*/ 91138 w 91138"/>
              <a:gd name="connsiteY0" fmla="*/ 45569 h 91138"/>
              <a:gd name="connsiteX1" fmla="*/ 45569 w 91138"/>
              <a:gd name="connsiteY1" fmla="*/ 91138 h 91138"/>
              <a:gd name="connsiteX2" fmla="*/ 0 w 91138"/>
              <a:gd name="connsiteY2" fmla="*/ 45569 h 91138"/>
              <a:gd name="connsiteX3" fmla="*/ 45569 w 91138"/>
              <a:gd name="connsiteY3" fmla="*/ 0 h 91138"/>
              <a:gd name="connsiteX4" fmla="*/ 91138 w 91138"/>
              <a:gd name="connsiteY4" fmla="*/ 45569 h 911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138" h="91138">
                <a:moveTo>
                  <a:pt x="91138" y="45569"/>
                </a:moveTo>
                <a:cubicBezTo>
                  <a:pt x="91138" y="70736"/>
                  <a:pt x="70736" y="91138"/>
                  <a:pt x="45569" y="91138"/>
                </a:cubicBezTo>
                <a:cubicBezTo>
                  <a:pt x="20402" y="91138"/>
                  <a:pt x="0" y="70736"/>
                  <a:pt x="0" y="45569"/>
                </a:cubicBezTo>
                <a:cubicBezTo>
                  <a:pt x="0" y="20402"/>
                  <a:pt x="20402" y="0"/>
                  <a:pt x="45569" y="0"/>
                </a:cubicBezTo>
                <a:cubicBezTo>
                  <a:pt x="70736" y="0"/>
                  <a:pt x="91138" y="20402"/>
                  <a:pt x="91138" y="45569"/>
                </a:cubicBezTo>
                <a:close/>
              </a:path>
            </a:pathLst>
          </a:custGeom>
          <a:solidFill>
            <a:schemeClr val="accent2"/>
          </a:solidFill>
          <a:ln w="422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87" name="Graphic 12">
            <a:extLst>
              <a:ext uri="{FF2B5EF4-FFF2-40B4-BE49-F238E27FC236}">
                <a16:creationId xmlns:a16="http://schemas.microsoft.com/office/drawing/2014/main" id="{1453BF6C-B012-48B7-B4E8-6D7AC7C27D0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388224" y="3069861"/>
            <a:ext cx="127714" cy="127714"/>
          </a:xfrm>
          <a:custGeom>
            <a:avLst/>
            <a:gdLst>
              <a:gd name="connsiteX0" fmla="*/ 63857 w 127714"/>
              <a:gd name="connsiteY0" fmla="*/ 18874 h 127714"/>
              <a:gd name="connsiteX1" fmla="*/ 108840 w 127714"/>
              <a:gd name="connsiteY1" fmla="*/ 63857 h 127714"/>
              <a:gd name="connsiteX2" fmla="*/ 63857 w 127714"/>
              <a:gd name="connsiteY2" fmla="*/ 108840 h 127714"/>
              <a:gd name="connsiteX3" fmla="*/ 18874 w 127714"/>
              <a:gd name="connsiteY3" fmla="*/ 63857 h 127714"/>
              <a:gd name="connsiteX4" fmla="*/ 63857 w 127714"/>
              <a:gd name="connsiteY4" fmla="*/ 18874 h 127714"/>
              <a:gd name="connsiteX5" fmla="*/ 63857 w 127714"/>
              <a:gd name="connsiteY5" fmla="*/ 0 h 127714"/>
              <a:gd name="connsiteX6" fmla="*/ 0 w 127714"/>
              <a:gd name="connsiteY6" fmla="*/ 63857 h 127714"/>
              <a:gd name="connsiteX7" fmla="*/ 63857 w 127714"/>
              <a:gd name="connsiteY7" fmla="*/ 127714 h 127714"/>
              <a:gd name="connsiteX8" fmla="*/ 127714 w 127714"/>
              <a:gd name="connsiteY8" fmla="*/ 63857 h 127714"/>
              <a:gd name="connsiteX9" fmla="*/ 63857 w 127714"/>
              <a:gd name="connsiteY9" fmla="*/ 0 h 12771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27714" h="127714">
                <a:moveTo>
                  <a:pt x="63857" y="18874"/>
                </a:moveTo>
                <a:cubicBezTo>
                  <a:pt x="88700" y="18874"/>
                  <a:pt x="108840" y="39014"/>
                  <a:pt x="108840" y="63857"/>
                </a:cubicBezTo>
                <a:cubicBezTo>
                  <a:pt x="108840" y="88700"/>
                  <a:pt x="88700" y="108840"/>
                  <a:pt x="63857" y="108840"/>
                </a:cubicBezTo>
                <a:cubicBezTo>
                  <a:pt x="39014" y="108840"/>
                  <a:pt x="18874" y="88700"/>
                  <a:pt x="18874" y="63857"/>
                </a:cubicBezTo>
                <a:cubicBezTo>
                  <a:pt x="18898" y="39024"/>
                  <a:pt x="39024" y="18898"/>
                  <a:pt x="63857" y="18874"/>
                </a:cubicBezTo>
                <a:moveTo>
                  <a:pt x="63857" y="0"/>
                </a:moveTo>
                <a:cubicBezTo>
                  <a:pt x="28590" y="0"/>
                  <a:pt x="0" y="28590"/>
                  <a:pt x="0" y="63857"/>
                </a:cubicBezTo>
                <a:cubicBezTo>
                  <a:pt x="0" y="99124"/>
                  <a:pt x="28590" y="127714"/>
                  <a:pt x="63857" y="127714"/>
                </a:cubicBezTo>
                <a:cubicBezTo>
                  <a:pt x="99124" y="127714"/>
                  <a:pt x="127714" y="99124"/>
                  <a:pt x="127714" y="63857"/>
                </a:cubicBezTo>
                <a:cubicBezTo>
                  <a:pt x="127714" y="28590"/>
                  <a:pt x="99124" y="0"/>
                  <a:pt x="63857" y="0"/>
                </a:cubicBezTo>
                <a:close/>
              </a:path>
            </a:pathLst>
          </a:custGeom>
          <a:solidFill>
            <a:schemeClr val="accent2"/>
          </a:solidFill>
          <a:ln w="610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10" name="Titre 1">
            <a:extLst>
              <a:ext uri="{FF2B5EF4-FFF2-40B4-BE49-F238E27FC236}">
                <a16:creationId xmlns:a16="http://schemas.microsoft.com/office/drawing/2014/main" id="{6BFD9707-CF33-D24B-93E8-347E679B8F07}"/>
              </a:ext>
            </a:extLst>
          </p:cNvPr>
          <p:cNvSpPr txBox="1">
            <a:spLocks/>
          </p:cNvSpPr>
          <p:nvPr/>
        </p:nvSpPr>
        <p:spPr>
          <a:xfrm>
            <a:off x="2866172" y="1612941"/>
            <a:ext cx="8522052" cy="675993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b="1" i="0" kern="1200" cap="all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342900" indent="-342900">
              <a:buFont typeface="+mj-lt"/>
              <a:buAutoNum type="arabicPeriod"/>
            </a:pPr>
            <a:r>
              <a:rPr lang="fr-FR" sz="2400" cap="none" dirty="0">
                <a:solidFill>
                  <a:schemeClr val="accent2">
                    <a:lumMod val="75000"/>
                  </a:schemeClr>
                </a:solidFill>
                <a:latin typeface="+mn-lt"/>
              </a:rPr>
              <a:t>Niveaux de régulation</a:t>
            </a:r>
          </a:p>
        </p:txBody>
      </p:sp>
    </p:spTree>
    <p:extLst>
      <p:ext uri="{BB962C8B-B14F-4D97-AF65-F5344CB8AC3E}">
        <p14:creationId xmlns:p14="http://schemas.microsoft.com/office/powerpoint/2010/main" val="197196586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7" name="Straight Connector 76">
            <a:extLst>
              <a:ext uri="{FF2B5EF4-FFF2-40B4-BE49-F238E27FC236}">
                <a16:creationId xmlns:a16="http://schemas.microsoft.com/office/drawing/2014/main" id="{5C05CAAB-DBA2-4548-AD5F-01BB97FBB20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715890" y="356812"/>
            <a:ext cx="0" cy="6492875"/>
          </a:xfrm>
          <a:prstGeom prst="line">
            <a:avLst/>
          </a:prstGeom>
          <a:ln w="25400" cap="sq">
            <a:gradFill flip="none" rotWithShape="1">
              <a:gsLst>
                <a:gs pos="0">
                  <a:schemeClr val="accent2"/>
                </a:gs>
                <a:gs pos="100000">
                  <a:schemeClr val="accent4"/>
                </a:gs>
              </a:gsLst>
              <a:lin ang="16200000" scaled="1"/>
              <a:tileRect/>
            </a:gra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 useBgFill="1">
        <p:nvSpPr>
          <p:cNvPr id="79" name="Rectangle 78">
            <a:extLst>
              <a:ext uri="{FF2B5EF4-FFF2-40B4-BE49-F238E27FC236}">
                <a16:creationId xmlns:a16="http://schemas.microsoft.com/office/drawing/2014/main" id="{8D1AA55E-40D5-461B-A5A8-4AE8AAB71B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4F73DAF8-791B-6942-849E-B3F7E0A06BB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15890" y="1026715"/>
            <a:ext cx="10550025" cy="675993"/>
          </a:xfrm>
        </p:spPr>
        <p:txBody>
          <a:bodyPr vert="horz" lIns="91440" tIns="45720" rIns="91440" bIns="45720" rtlCol="0" anchor="b">
            <a:normAutofit/>
          </a:bodyPr>
          <a:lstStyle/>
          <a:p>
            <a:pPr marL="857250" indent="-857250">
              <a:buFont typeface="+mj-lt"/>
              <a:buAutoNum type="alphaUcPeriod" startAt="2"/>
            </a:pPr>
            <a:r>
              <a:rPr lang="en-US" sz="2400" cap="none" dirty="0">
                <a:solidFill>
                  <a:srgbClr val="002060"/>
                </a:solidFill>
                <a:latin typeface="+mn-lt"/>
              </a:rPr>
              <a:t>Contrôle endocrinien de la folliculogénèse</a:t>
            </a:r>
            <a:endParaRPr lang="en-US" sz="2400" kern="1200" cap="none" dirty="0">
              <a:solidFill>
                <a:srgbClr val="002060"/>
              </a:solidFill>
              <a:latin typeface="+mn-lt"/>
              <a:ea typeface="+mj-ea"/>
              <a:cs typeface="+mj-cs"/>
            </a:endParaRPr>
          </a:p>
        </p:txBody>
      </p:sp>
      <p:cxnSp>
        <p:nvCxnSpPr>
          <p:cNvPr id="81" name="Straight Connector 80">
            <a:extLst>
              <a:ext uri="{FF2B5EF4-FFF2-40B4-BE49-F238E27FC236}">
                <a16:creationId xmlns:a16="http://schemas.microsoft.com/office/drawing/2014/main" id="{7EB498BD-8089-4626-91EA-4978EBEF53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8878" y="806470"/>
            <a:ext cx="7903723" cy="0"/>
          </a:xfrm>
          <a:prstGeom prst="line">
            <a:avLst/>
          </a:prstGeom>
          <a:ln w="25400" cap="sq">
            <a:gradFill flip="none" rotWithShape="1">
              <a:gsLst>
                <a:gs pos="0">
                  <a:schemeClr val="accent2"/>
                </a:gs>
                <a:gs pos="100000">
                  <a:schemeClr val="accent4"/>
                </a:gs>
              </a:gsLst>
              <a:lin ang="10800000" scaled="1"/>
              <a:tileRect/>
            </a:gra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3" name="Graphic 11">
            <a:extLst>
              <a:ext uri="{FF2B5EF4-FFF2-40B4-BE49-F238E27FC236}">
                <a16:creationId xmlns:a16="http://schemas.microsoft.com/office/drawing/2014/main" id="{6CB927A4-E432-4310-9CD5-E89FF506317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403764" y="2325422"/>
            <a:ext cx="139039" cy="139039"/>
          </a:xfrm>
          <a:custGeom>
            <a:avLst/>
            <a:gdLst>
              <a:gd name="connsiteX0" fmla="*/ 129602 w 139039"/>
              <a:gd name="connsiteY0" fmla="*/ 60082 h 139039"/>
              <a:gd name="connsiteX1" fmla="*/ 78957 w 139039"/>
              <a:gd name="connsiteY1" fmla="*/ 60082 h 139039"/>
              <a:gd name="connsiteX2" fmla="*/ 78957 w 139039"/>
              <a:gd name="connsiteY2" fmla="*/ 9437 h 139039"/>
              <a:gd name="connsiteX3" fmla="*/ 69520 w 139039"/>
              <a:gd name="connsiteY3" fmla="*/ 0 h 139039"/>
              <a:gd name="connsiteX4" fmla="*/ 60082 w 139039"/>
              <a:gd name="connsiteY4" fmla="*/ 9437 h 139039"/>
              <a:gd name="connsiteX5" fmla="*/ 60082 w 139039"/>
              <a:gd name="connsiteY5" fmla="*/ 60082 h 139039"/>
              <a:gd name="connsiteX6" fmla="*/ 9437 w 139039"/>
              <a:gd name="connsiteY6" fmla="*/ 60082 h 139039"/>
              <a:gd name="connsiteX7" fmla="*/ 0 w 139039"/>
              <a:gd name="connsiteY7" fmla="*/ 69520 h 139039"/>
              <a:gd name="connsiteX8" fmla="*/ 9437 w 139039"/>
              <a:gd name="connsiteY8" fmla="*/ 78957 h 139039"/>
              <a:gd name="connsiteX9" fmla="*/ 60082 w 139039"/>
              <a:gd name="connsiteY9" fmla="*/ 78957 h 139039"/>
              <a:gd name="connsiteX10" fmla="*/ 60082 w 139039"/>
              <a:gd name="connsiteY10" fmla="*/ 129602 h 139039"/>
              <a:gd name="connsiteX11" fmla="*/ 69520 w 139039"/>
              <a:gd name="connsiteY11" fmla="*/ 139039 h 139039"/>
              <a:gd name="connsiteX12" fmla="*/ 78957 w 139039"/>
              <a:gd name="connsiteY12" fmla="*/ 129602 h 139039"/>
              <a:gd name="connsiteX13" fmla="*/ 78957 w 139039"/>
              <a:gd name="connsiteY13" fmla="*/ 78957 h 139039"/>
              <a:gd name="connsiteX14" fmla="*/ 129602 w 139039"/>
              <a:gd name="connsiteY14" fmla="*/ 78957 h 139039"/>
              <a:gd name="connsiteX15" fmla="*/ 139039 w 139039"/>
              <a:gd name="connsiteY15" fmla="*/ 69520 h 139039"/>
              <a:gd name="connsiteX16" fmla="*/ 129602 w 139039"/>
              <a:gd name="connsiteY16" fmla="*/ 60082 h 1390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139039" h="139039">
                <a:moveTo>
                  <a:pt x="129602" y="60082"/>
                </a:moveTo>
                <a:lnTo>
                  <a:pt x="78957" y="60082"/>
                </a:lnTo>
                <a:lnTo>
                  <a:pt x="78957" y="9437"/>
                </a:lnTo>
                <a:cubicBezTo>
                  <a:pt x="78957" y="4225"/>
                  <a:pt x="74731" y="0"/>
                  <a:pt x="69520" y="0"/>
                </a:cubicBezTo>
                <a:cubicBezTo>
                  <a:pt x="64308" y="0"/>
                  <a:pt x="60082" y="4225"/>
                  <a:pt x="60082" y="9437"/>
                </a:cubicBezTo>
                <a:lnTo>
                  <a:pt x="60082" y="60082"/>
                </a:lnTo>
                <a:lnTo>
                  <a:pt x="9437" y="60082"/>
                </a:lnTo>
                <a:cubicBezTo>
                  <a:pt x="4225" y="60082"/>
                  <a:pt x="0" y="64308"/>
                  <a:pt x="0" y="69520"/>
                </a:cubicBezTo>
                <a:cubicBezTo>
                  <a:pt x="0" y="74731"/>
                  <a:pt x="4225" y="78957"/>
                  <a:pt x="9437" y="78957"/>
                </a:cubicBezTo>
                <a:lnTo>
                  <a:pt x="60082" y="78957"/>
                </a:lnTo>
                <a:lnTo>
                  <a:pt x="60082" y="129602"/>
                </a:lnTo>
                <a:cubicBezTo>
                  <a:pt x="60082" y="134814"/>
                  <a:pt x="64308" y="139039"/>
                  <a:pt x="69520" y="139039"/>
                </a:cubicBezTo>
                <a:cubicBezTo>
                  <a:pt x="74731" y="139039"/>
                  <a:pt x="78957" y="134814"/>
                  <a:pt x="78957" y="129602"/>
                </a:cubicBezTo>
                <a:lnTo>
                  <a:pt x="78957" y="78957"/>
                </a:lnTo>
                <a:lnTo>
                  <a:pt x="129602" y="78957"/>
                </a:lnTo>
                <a:cubicBezTo>
                  <a:pt x="134814" y="78957"/>
                  <a:pt x="139039" y="74731"/>
                  <a:pt x="139039" y="69520"/>
                </a:cubicBezTo>
                <a:cubicBezTo>
                  <a:pt x="139039" y="64308"/>
                  <a:pt x="134814" y="60082"/>
                  <a:pt x="129602" y="60082"/>
                </a:cubicBezTo>
                <a:close/>
              </a:path>
            </a:pathLst>
          </a:custGeom>
          <a:solidFill>
            <a:schemeClr val="accent2"/>
          </a:solidFill>
          <a:ln w="603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5DC37C58-6D5E-0D44-8BFF-BA093B5F138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04505" y="2729423"/>
            <a:ext cx="10761408" cy="3275686"/>
          </a:xfrm>
        </p:spPr>
        <p:txBody>
          <a:bodyPr vert="horz" lIns="91440" tIns="45720" rIns="91440" bIns="45720" rtlCol="0" anchor="t">
            <a:normAutofit/>
          </a:bodyPr>
          <a:lstStyle/>
          <a:p>
            <a:pPr algn="ctr"/>
            <a:r>
              <a:rPr lang="fr-FR" sz="2000" b="1" u="sng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Endocrine:</a:t>
            </a:r>
          </a:p>
          <a:p>
            <a:pPr algn="ctr"/>
            <a:endParaRPr lang="fr-FR" sz="1800" b="1" u="sng" dirty="0">
              <a:solidFill>
                <a:srgbClr val="0070C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endParaRPr lang="fr-FR" sz="1800" b="1" u="sng" dirty="0">
              <a:solidFill>
                <a:srgbClr val="0070C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r>
              <a:rPr lang="fr-FR" sz="1800" dirty="0">
                <a:latin typeface="Calibri" panose="020F0502020204030204" pitchFamily="34" charset="0"/>
                <a:cs typeface="Calibri" panose="020F0502020204030204" pitchFamily="34" charset="0"/>
              </a:rPr>
              <a:t>LH agit sur la thèque du follicule → synthèse d’</a:t>
            </a:r>
            <a:r>
              <a:rPr lang="fr-FR" sz="1800" dirty="0" err="1">
                <a:latin typeface="Calibri" panose="020F0502020204030204" pitchFamily="34" charset="0"/>
                <a:cs typeface="Calibri" panose="020F0502020204030204" pitchFamily="34" charset="0"/>
              </a:rPr>
              <a:t>androgènes</a:t>
            </a:r>
            <a:r>
              <a:rPr lang="fr-FR" sz="18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</a:p>
          <a:p>
            <a:pPr algn="ctr"/>
            <a:r>
              <a:rPr lang="fr-FR" sz="1800" dirty="0">
                <a:latin typeface="Calibri" panose="020F0502020204030204" pitchFamily="34" charset="0"/>
                <a:cs typeface="Calibri" panose="020F0502020204030204" pitchFamily="34" charset="0"/>
              </a:rPr>
              <a:t>Sécrétion d’</a:t>
            </a:r>
            <a:r>
              <a:rPr lang="fr-FR" sz="1800" dirty="0" err="1">
                <a:latin typeface="Calibri" panose="020F0502020204030204" pitchFamily="34" charset="0"/>
                <a:cs typeface="Calibri" panose="020F0502020204030204" pitchFamily="34" charset="0"/>
              </a:rPr>
              <a:t>androgènes</a:t>
            </a:r>
            <a:r>
              <a:rPr lang="fr-FR" sz="1800" dirty="0">
                <a:latin typeface="Calibri" panose="020F0502020204030204" pitchFamily="34" charset="0"/>
                <a:cs typeface="Calibri" panose="020F0502020204030204" pitchFamily="34" charset="0"/>
              </a:rPr>
              <a:t> au niveau de la thèque transformés en œstrogènes → réguler l’ovulation</a:t>
            </a:r>
          </a:p>
          <a:p>
            <a:pPr algn="ctr"/>
            <a:r>
              <a:rPr lang="fr-FR" sz="1800" dirty="0">
                <a:latin typeface="Calibri" panose="020F0502020204030204" pitchFamily="34" charset="0"/>
                <a:cs typeface="Calibri" panose="020F0502020204030204" pitchFamily="34" charset="0"/>
              </a:rPr>
              <a:t>Sans androgènes pas de dominance</a:t>
            </a:r>
            <a:endParaRPr lang="fr-FR" sz="16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85" name="Graphic 10">
            <a:extLst>
              <a:ext uri="{FF2B5EF4-FFF2-40B4-BE49-F238E27FC236}">
                <a16:creationId xmlns:a16="http://schemas.microsoft.com/office/drawing/2014/main" id="{E3020543-B24B-4EC4-8FFC-8DD88EEA91A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762544" y="2554717"/>
            <a:ext cx="91138" cy="91138"/>
          </a:xfrm>
          <a:custGeom>
            <a:avLst/>
            <a:gdLst>
              <a:gd name="connsiteX0" fmla="*/ 91138 w 91138"/>
              <a:gd name="connsiteY0" fmla="*/ 45569 h 91138"/>
              <a:gd name="connsiteX1" fmla="*/ 45569 w 91138"/>
              <a:gd name="connsiteY1" fmla="*/ 91138 h 91138"/>
              <a:gd name="connsiteX2" fmla="*/ 0 w 91138"/>
              <a:gd name="connsiteY2" fmla="*/ 45569 h 91138"/>
              <a:gd name="connsiteX3" fmla="*/ 45569 w 91138"/>
              <a:gd name="connsiteY3" fmla="*/ 0 h 91138"/>
              <a:gd name="connsiteX4" fmla="*/ 91138 w 91138"/>
              <a:gd name="connsiteY4" fmla="*/ 45569 h 911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138" h="91138">
                <a:moveTo>
                  <a:pt x="91138" y="45569"/>
                </a:moveTo>
                <a:cubicBezTo>
                  <a:pt x="91138" y="70736"/>
                  <a:pt x="70736" y="91138"/>
                  <a:pt x="45569" y="91138"/>
                </a:cubicBezTo>
                <a:cubicBezTo>
                  <a:pt x="20402" y="91138"/>
                  <a:pt x="0" y="70736"/>
                  <a:pt x="0" y="45569"/>
                </a:cubicBezTo>
                <a:cubicBezTo>
                  <a:pt x="0" y="20402"/>
                  <a:pt x="20402" y="0"/>
                  <a:pt x="45569" y="0"/>
                </a:cubicBezTo>
                <a:cubicBezTo>
                  <a:pt x="70736" y="0"/>
                  <a:pt x="91138" y="20402"/>
                  <a:pt x="91138" y="45569"/>
                </a:cubicBezTo>
                <a:close/>
              </a:path>
            </a:pathLst>
          </a:custGeom>
          <a:solidFill>
            <a:schemeClr val="accent2"/>
          </a:solidFill>
          <a:ln w="422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87" name="Graphic 12">
            <a:extLst>
              <a:ext uri="{FF2B5EF4-FFF2-40B4-BE49-F238E27FC236}">
                <a16:creationId xmlns:a16="http://schemas.microsoft.com/office/drawing/2014/main" id="{1453BF6C-B012-48B7-B4E8-6D7AC7C27D0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388224" y="3069861"/>
            <a:ext cx="127714" cy="127714"/>
          </a:xfrm>
          <a:custGeom>
            <a:avLst/>
            <a:gdLst>
              <a:gd name="connsiteX0" fmla="*/ 63857 w 127714"/>
              <a:gd name="connsiteY0" fmla="*/ 18874 h 127714"/>
              <a:gd name="connsiteX1" fmla="*/ 108840 w 127714"/>
              <a:gd name="connsiteY1" fmla="*/ 63857 h 127714"/>
              <a:gd name="connsiteX2" fmla="*/ 63857 w 127714"/>
              <a:gd name="connsiteY2" fmla="*/ 108840 h 127714"/>
              <a:gd name="connsiteX3" fmla="*/ 18874 w 127714"/>
              <a:gd name="connsiteY3" fmla="*/ 63857 h 127714"/>
              <a:gd name="connsiteX4" fmla="*/ 63857 w 127714"/>
              <a:gd name="connsiteY4" fmla="*/ 18874 h 127714"/>
              <a:gd name="connsiteX5" fmla="*/ 63857 w 127714"/>
              <a:gd name="connsiteY5" fmla="*/ 0 h 127714"/>
              <a:gd name="connsiteX6" fmla="*/ 0 w 127714"/>
              <a:gd name="connsiteY6" fmla="*/ 63857 h 127714"/>
              <a:gd name="connsiteX7" fmla="*/ 63857 w 127714"/>
              <a:gd name="connsiteY7" fmla="*/ 127714 h 127714"/>
              <a:gd name="connsiteX8" fmla="*/ 127714 w 127714"/>
              <a:gd name="connsiteY8" fmla="*/ 63857 h 127714"/>
              <a:gd name="connsiteX9" fmla="*/ 63857 w 127714"/>
              <a:gd name="connsiteY9" fmla="*/ 0 h 12771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27714" h="127714">
                <a:moveTo>
                  <a:pt x="63857" y="18874"/>
                </a:moveTo>
                <a:cubicBezTo>
                  <a:pt x="88700" y="18874"/>
                  <a:pt x="108840" y="39014"/>
                  <a:pt x="108840" y="63857"/>
                </a:cubicBezTo>
                <a:cubicBezTo>
                  <a:pt x="108840" y="88700"/>
                  <a:pt x="88700" y="108840"/>
                  <a:pt x="63857" y="108840"/>
                </a:cubicBezTo>
                <a:cubicBezTo>
                  <a:pt x="39014" y="108840"/>
                  <a:pt x="18874" y="88700"/>
                  <a:pt x="18874" y="63857"/>
                </a:cubicBezTo>
                <a:cubicBezTo>
                  <a:pt x="18898" y="39024"/>
                  <a:pt x="39024" y="18898"/>
                  <a:pt x="63857" y="18874"/>
                </a:cubicBezTo>
                <a:moveTo>
                  <a:pt x="63857" y="0"/>
                </a:moveTo>
                <a:cubicBezTo>
                  <a:pt x="28590" y="0"/>
                  <a:pt x="0" y="28590"/>
                  <a:pt x="0" y="63857"/>
                </a:cubicBezTo>
                <a:cubicBezTo>
                  <a:pt x="0" y="99124"/>
                  <a:pt x="28590" y="127714"/>
                  <a:pt x="63857" y="127714"/>
                </a:cubicBezTo>
                <a:cubicBezTo>
                  <a:pt x="99124" y="127714"/>
                  <a:pt x="127714" y="99124"/>
                  <a:pt x="127714" y="63857"/>
                </a:cubicBezTo>
                <a:cubicBezTo>
                  <a:pt x="127714" y="28590"/>
                  <a:pt x="99124" y="0"/>
                  <a:pt x="63857" y="0"/>
                </a:cubicBezTo>
                <a:close/>
              </a:path>
            </a:pathLst>
          </a:custGeom>
          <a:solidFill>
            <a:schemeClr val="accent2"/>
          </a:solidFill>
          <a:ln w="610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10" name="Titre 1">
            <a:extLst>
              <a:ext uri="{FF2B5EF4-FFF2-40B4-BE49-F238E27FC236}">
                <a16:creationId xmlns:a16="http://schemas.microsoft.com/office/drawing/2014/main" id="{6BFD9707-CF33-D24B-93E8-347E679B8F07}"/>
              </a:ext>
            </a:extLst>
          </p:cNvPr>
          <p:cNvSpPr txBox="1">
            <a:spLocks/>
          </p:cNvSpPr>
          <p:nvPr/>
        </p:nvSpPr>
        <p:spPr>
          <a:xfrm>
            <a:off x="2866172" y="1612941"/>
            <a:ext cx="8522052" cy="675993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b="1" i="0" kern="1200" cap="all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342900" indent="-342900">
              <a:buFont typeface="+mj-lt"/>
              <a:buAutoNum type="arabicPeriod"/>
            </a:pPr>
            <a:r>
              <a:rPr lang="fr-FR" sz="2400" cap="none" dirty="0">
                <a:solidFill>
                  <a:schemeClr val="accent2">
                    <a:lumMod val="75000"/>
                  </a:schemeClr>
                </a:solidFill>
                <a:latin typeface="+mn-lt"/>
              </a:rPr>
              <a:t>Niveaux de régulation</a:t>
            </a:r>
          </a:p>
        </p:txBody>
      </p:sp>
    </p:spTree>
    <p:extLst>
      <p:ext uri="{BB962C8B-B14F-4D97-AF65-F5344CB8AC3E}">
        <p14:creationId xmlns:p14="http://schemas.microsoft.com/office/powerpoint/2010/main" val="172249827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7" name="Straight Connector 76">
            <a:extLst>
              <a:ext uri="{FF2B5EF4-FFF2-40B4-BE49-F238E27FC236}">
                <a16:creationId xmlns:a16="http://schemas.microsoft.com/office/drawing/2014/main" id="{5C05CAAB-DBA2-4548-AD5F-01BB97FBB20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715890" y="356812"/>
            <a:ext cx="0" cy="6492875"/>
          </a:xfrm>
          <a:prstGeom prst="line">
            <a:avLst/>
          </a:prstGeom>
          <a:ln w="25400" cap="sq">
            <a:gradFill flip="none" rotWithShape="1">
              <a:gsLst>
                <a:gs pos="0">
                  <a:schemeClr val="accent2"/>
                </a:gs>
                <a:gs pos="100000">
                  <a:schemeClr val="accent4"/>
                </a:gs>
              </a:gsLst>
              <a:lin ang="16200000" scaled="1"/>
              <a:tileRect/>
            </a:gra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 useBgFill="1">
        <p:nvSpPr>
          <p:cNvPr id="79" name="Rectangle 78">
            <a:extLst>
              <a:ext uri="{FF2B5EF4-FFF2-40B4-BE49-F238E27FC236}">
                <a16:creationId xmlns:a16="http://schemas.microsoft.com/office/drawing/2014/main" id="{8D1AA55E-40D5-461B-A5A8-4AE8AAB71B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4F73DAF8-791B-6942-849E-B3F7E0A06BB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15890" y="1026715"/>
            <a:ext cx="10550025" cy="675993"/>
          </a:xfrm>
        </p:spPr>
        <p:txBody>
          <a:bodyPr vert="horz" lIns="91440" tIns="45720" rIns="91440" bIns="45720" rtlCol="0" anchor="b">
            <a:normAutofit/>
          </a:bodyPr>
          <a:lstStyle/>
          <a:p>
            <a:pPr marL="857250" indent="-857250">
              <a:buFont typeface="+mj-lt"/>
              <a:buAutoNum type="alphaUcPeriod" startAt="2"/>
            </a:pPr>
            <a:r>
              <a:rPr lang="en-US" sz="2400" cap="none" dirty="0">
                <a:solidFill>
                  <a:srgbClr val="002060"/>
                </a:solidFill>
                <a:latin typeface="+mn-lt"/>
              </a:rPr>
              <a:t>Contrôle endocrinien de la folliculogénèse</a:t>
            </a:r>
            <a:endParaRPr lang="en-US" sz="2400" kern="1200" cap="none" dirty="0">
              <a:solidFill>
                <a:srgbClr val="002060"/>
              </a:solidFill>
              <a:latin typeface="+mn-lt"/>
              <a:ea typeface="+mj-ea"/>
              <a:cs typeface="+mj-cs"/>
            </a:endParaRPr>
          </a:p>
        </p:txBody>
      </p:sp>
      <p:cxnSp>
        <p:nvCxnSpPr>
          <p:cNvPr id="81" name="Straight Connector 80">
            <a:extLst>
              <a:ext uri="{FF2B5EF4-FFF2-40B4-BE49-F238E27FC236}">
                <a16:creationId xmlns:a16="http://schemas.microsoft.com/office/drawing/2014/main" id="{7EB498BD-8089-4626-91EA-4978EBEF53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8878" y="806470"/>
            <a:ext cx="7903723" cy="0"/>
          </a:xfrm>
          <a:prstGeom prst="line">
            <a:avLst/>
          </a:prstGeom>
          <a:ln w="25400" cap="sq">
            <a:gradFill flip="none" rotWithShape="1">
              <a:gsLst>
                <a:gs pos="0">
                  <a:schemeClr val="accent2"/>
                </a:gs>
                <a:gs pos="100000">
                  <a:schemeClr val="accent4"/>
                </a:gs>
              </a:gsLst>
              <a:lin ang="10800000" scaled="1"/>
              <a:tileRect/>
            </a:gra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3" name="Graphic 11">
            <a:extLst>
              <a:ext uri="{FF2B5EF4-FFF2-40B4-BE49-F238E27FC236}">
                <a16:creationId xmlns:a16="http://schemas.microsoft.com/office/drawing/2014/main" id="{6CB927A4-E432-4310-9CD5-E89FF506317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403764" y="2325422"/>
            <a:ext cx="139039" cy="139039"/>
          </a:xfrm>
          <a:custGeom>
            <a:avLst/>
            <a:gdLst>
              <a:gd name="connsiteX0" fmla="*/ 129602 w 139039"/>
              <a:gd name="connsiteY0" fmla="*/ 60082 h 139039"/>
              <a:gd name="connsiteX1" fmla="*/ 78957 w 139039"/>
              <a:gd name="connsiteY1" fmla="*/ 60082 h 139039"/>
              <a:gd name="connsiteX2" fmla="*/ 78957 w 139039"/>
              <a:gd name="connsiteY2" fmla="*/ 9437 h 139039"/>
              <a:gd name="connsiteX3" fmla="*/ 69520 w 139039"/>
              <a:gd name="connsiteY3" fmla="*/ 0 h 139039"/>
              <a:gd name="connsiteX4" fmla="*/ 60082 w 139039"/>
              <a:gd name="connsiteY4" fmla="*/ 9437 h 139039"/>
              <a:gd name="connsiteX5" fmla="*/ 60082 w 139039"/>
              <a:gd name="connsiteY5" fmla="*/ 60082 h 139039"/>
              <a:gd name="connsiteX6" fmla="*/ 9437 w 139039"/>
              <a:gd name="connsiteY6" fmla="*/ 60082 h 139039"/>
              <a:gd name="connsiteX7" fmla="*/ 0 w 139039"/>
              <a:gd name="connsiteY7" fmla="*/ 69520 h 139039"/>
              <a:gd name="connsiteX8" fmla="*/ 9437 w 139039"/>
              <a:gd name="connsiteY8" fmla="*/ 78957 h 139039"/>
              <a:gd name="connsiteX9" fmla="*/ 60082 w 139039"/>
              <a:gd name="connsiteY9" fmla="*/ 78957 h 139039"/>
              <a:gd name="connsiteX10" fmla="*/ 60082 w 139039"/>
              <a:gd name="connsiteY10" fmla="*/ 129602 h 139039"/>
              <a:gd name="connsiteX11" fmla="*/ 69520 w 139039"/>
              <a:gd name="connsiteY11" fmla="*/ 139039 h 139039"/>
              <a:gd name="connsiteX12" fmla="*/ 78957 w 139039"/>
              <a:gd name="connsiteY12" fmla="*/ 129602 h 139039"/>
              <a:gd name="connsiteX13" fmla="*/ 78957 w 139039"/>
              <a:gd name="connsiteY13" fmla="*/ 78957 h 139039"/>
              <a:gd name="connsiteX14" fmla="*/ 129602 w 139039"/>
              <a:gd name="connsiteY14" fmla="*/ 78957 h 139039"/>
              <a:gd name="connsiteX15" fmla="*/ 139039 w 139039"/>
              <a:gd name="connsiteY15" fmla="*/ 69520 h 139039"/>
              <a:gd name="connsiteX16" fmla="*/ 129602 w 139039"/>
              <a:gd name="connsiteY16" fmla="*/ 60082 h 1390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139039" h="139039">
                <a:moveTo>
                  <a:pt x="129602" y="60082"/>
                </a:moveTo>
                <a:lnTo>
                  <a:pt x="78957" y="60082"/>
                </a:lnTo>
                <a:lnTo>
                  <a:pt x="78957" y="9437"/>
                </a:lnTo>
                <a:cubicBezTo>
                  <a:pt x="78957" y="4225"/>
                  <a:pt x="74731" y="0"/>
                  <a:pt x="69520" y="0"/>
                </a:cubicBezTo>
                <a:cubicBezTo>
                  <a:pt x="64308" y="0"/>
                  <a:pt x="60082" y="4225"/>
                  <a:pt x="60082" y="9437"/>
                </a:cubicBezTo>
                <a:lnTo>
                  <a:pt x="60082" y="60082"/>
                </a:lnTo>
                <a:lnTo>
                  <a:pt x="9437" y="60082"/>
                </a:lnTo>
                <a:cubicBezTo>
                  <a:pt x="4225" y="60082"/>
                  <a:pt x="0" y="64308"/>
                  <a:pt x="0" y="69520"/>
                </a:cubicBezTo>
                <a:cubicBezTo>
                  <a:pt x="0" y="74731"/>
                  <a:pt x="4225" y="78957"/>
                  <a:pt x="9437" y="78957"/>
                </a:cubicBezTo>
                <a:lnTo>
                  <a:pt x="60082" y="78957"/>
                </a:lnTo>
                <a:lnTo>
                  <a:pt x="60082" y="129602"/>
                </a:lnTo>
                <a:cubicBezTo>
                  <a:pt x="60082" y="134814"/>
                  <a:pt x="64308" y="139039"/>
                  <a:pt x="69520" y="139039"/>
                </a:cubicBezTo>
                <a:cubicBezTo>
                  <a:pt x="74731" y="139039"/>
                  <a:pt x="78957" y="134814"/>
                  <a:pt x="78957" y="129602"/>
                </a:cubicBezTo>
                <a:lnTo>
                  <a:pt x="78957" y="78957"/>
                </a:lnTo>
                <a:lnTo>
                  <a:pt x="129602" y="78957"/>
                </a:lnTo>
                <a:cubicBezTo>
                  <a:pt x="134814" y="78957"/>
                  <a:pt x="139039" y="74731"/>
                  <a:pt x="139039" y="69520"/>
                </a:cubicBezTo>
                <a:cubicBezTo>
                  <a:pt x="139039" y="64308"/>
                  <a:pt x="134814" y="60082"/>
                  <a:pt x="129602" y="60082"/>
                </a:cubicBezTo>
                <a:close/>
              </a:path>
            </a:pathLst>
          </a:custGeom>
          <a:solidFill>
            <a:schemeClr val="accent2"/>
          </a:solidFill>
          <a:ln w="603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5DC37C58-6D5E-0D44-8BFF-BA093B5F138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039041" y="2729423"/>
            <a:ext cx="7903722" cy="3545253"/>
          </a:xfrm>
        </p:spPr>
        <p:txBody>
          <a:bodyPr vert="horz" lIns="91440" tIns="45720" rIns="91440" bIns="45720" rtlCol="0" anchor="t">
            <a:normAutofit lnSpcReduction="10000"/>
          </a:bodyPr>
          <a:lstStyle/>
          <a:p>
            <a:pPr algn="ctr"/>
            <a:r>
              <a:rPr lang="fr-FR" sz="2000" b="1" u="sng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Endocrine:</a:t>
            </a:r>
          </a:p>
          <a:p>
            <a:pPr algn="ctr"/>
            <a:endParaRPr lang="fr-FR" sz="1800" b="1" u="sng" dirty="0">
              <a:solidFill>
                <a:srgbClr val="0070C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r>
              <a:rPr lang="fr-FR" sz="1800" b="1" dirty="0">
                <a:solidFill>
                  <a:srgbClr val="00B0F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AMH</a:t>
            </a:r>
            <a:r>
              <a:rPr lang="fr-FR" sz="1800" dirty="0">
                <a:latin typeface="Calibri" panose="020F0502020204030204" pitchFamily="34" charset="0"/>
                <a:cs typeface="Calibri" panose="020F0502020204030204" pitchFamily="34" charset="0"/>
              </a:rPr>
              <a:t> permet la régression des canaux de Müller</a:t>
            </a:r>
          </a:p>
          <a:p>
            <a:pPr algn="ctr"/>
            <a:endParaRPr lang="fr-FR" sz="1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r>
              <a:rPr lang="fr-FR" sz="1800" dirty="0">
                <a:latin typeface="Calibri" panose="020F0502020204030204" pitchFamily="34" charset="0"/>
                <a:cs typeface="Calibri" panose="020F0502020204030204" pitchFamily="34" charset="0"/>
              </a:rPr>
              <a:t>Follicules primordiaux et primaires sécrètent l’AMH pendant phase de croissance </a:t>
            </a:r>
            <a:r>
              <a:rPr lang="fr-FR" sz="1800" b="1" dirty="0">
                <a:solidFill>
                  <a:srgbClr val="FFC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entre le 1er et le 7ème jour</a:t>
            </a:r>
          </a:p>
          <a:p>
            <a:pPr algn="ctr"/>
            <a:endParaRPr lang="fr-FR" sz="1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r>
              <a:rPr lang="fr-FR" sz="1800" dirty="0">
                <a:latin typeface="Calibri" panose="020F0502020204030204" pitchFamily="34" charset="0"/>
                <a:cs typeface="Calibri" panose="020F0502020204030204" pitchFamily="34" charset="0"/>
              </a:rPr>
              <a:t>Mesurer le nombre de follicules en croissance</a:t>
            </a:r>
          </a:p>
          <a:p>
            <a:pPr algn="ctr"/>
            <a:endParaRPr lang="fr-FR" sz="1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r>
              <a:rPr lang="fr-FR" sz="1800" dirty="0">
                <a:latin typeface="Calibri" panose="020F0502020204030204" pitchFamily="34" charset="0"/>
                <a:cs typeface="Calibri" panose="020F0502020204030204" pitchFamily="34" charset="0"/>
              </a:rPr>
              <a:t>Évaluer la réserve ovarienne d’une jeune fille en mesurant le taux d’AMH sanguin </a:t>
            </a:r>
            <a:endParaRPr lang="fr-FR" sz="19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85" name="Graphic 10">
            <a:extLst>
              <a:ext uri="{FF2B5EF4-FFF2-40B4-BE49-F238E27FC236}">
                <a16:creationId xmlns:a16="http://schemas.microsoft.com/office/drawing/2014/main" id="{E3020543-B24B-4EC4-8FFC-8DD88EEA91A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762544" y="2554717"/>
            <a:ext cx="91138" cy="91138"/>
          </a:xfrm>
          <a:custGeom>
            <a:avLst/>
            <a:gdLst>
              <a:gd name="connsiteX0" fmla="*/ 91138 w 91138"/>
              <a:gd name="connsiteY0" fmla="*/ 45569 h 91138"/>
              <a:gd name="connsiteX1" fmla="*/ 45569 w 91138"/>
              <a:gd name="connsiteY1" fmla="*/ 91138 h 91138"/>
              <a:gd name="connsiteX2" fmla="*/ 0 w 91138"/>
              <a:gd name="connsiteY2" fmla="*/ 45569 h 91138"/>
              <a:gd name="connsiteX3" fmla="*/ 45569 w 91138"/>
              <a:gd name="connsiteY3" fmla="*/ 0 h 91138"/>
              <a:gd name="connsiteX4" fmla="*/ 91138 w 91138"/>
              <a:gd name="connsiteY4" fmla="*/ 45569 h 911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138" h="91138">
                <a:moveTo>
                  <a:pt x="91138" y="45569"/>
                </a:moveTo>
                <a:cubicBezTo>
                  <a:pt x="91138" y="70736"/>
                  <a:pt x="70736" y="91138"/>
                  <a:pt x="45569" y="91138"/>
                </a:cubicBezTo>
                <a:cubicBezTo>
                  <a:pt x="20402" y="91138"/>
                  <a:pt x="0" y="70736"/>
                  <a:pt x="0" y="45569"/>
                </a:cubicBezTo>
                <a:cubicBezTo>
                  <a:pt x="0" y="20402"/>
                  <a:pt x="20402" y="0"/>
                  <a:pt x="45569" y="0"/>
                </a:cubicBezTo>
                <a:cubicBezTo>
                  <a:pt x="70736" y="0"/>
                  <a:pt x="91138" y="20402"/>
                  <a:pt x="91138" y="45569"/>
                </a:cubicBezTo>
                <a:close/>
              </a:path>
            </a:pathLst>
          </a:custGeom>
          <a:solidFill>
            <a:schemeClr val="accent2"/>
          </a:solidFill>
          <a:ln w="422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87" name="Graphic 12">
            <a:extLst>
              <a:ext uri="{FF2B5EF4-FFF2-40B4-BE49-F238E27FC236}">
                <a16:creationId xmlns:a16="http://schemas.microsoft.com/office/drawing/2014/main" id="{1453BF6C-B012-48B7-B4E8-6D7AC7C27D0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388224" y="3069861"/>
            <a:ext cx="127714" cy="127714"/>
          </a:xfrm>
          <a:custGeom>
            <a:avLst/>
            <a:gdLst>
              <a:gd name="connsiteX0" fmla="*/ 63857 w 127714"/>
              <a:gd name="connsiteY0" fmla="*/ 18874 h 127714"/>
              <a:gd name="connsiteX1" fmla="*/ 108840 w 127714"/>
              <a:gd name="connsiteY1" fmla="*/ 63857 h 127714"/>
              <a:gd name="connsiteX2" fmla="*/ 63857 w 127714"/>
              <a:gd name="connsiteY2" fmla="*/ 108840 h 127714"/>
              <a:gd name="connsiteX3" fmla="*/ 18874 w 127714"/>
              <a:gd name="connsiteY3" fmla="*/ 63857 h 127714"/>
              <a:gd name="connsiteX4" fmla="*/ 63857 w 127714"/>
              <a:gd name="connsiteY4" fmla="*/ 18874 h 127714"/>
              <a:gd name="connsiteX5" fmla="*/ 63857 w 127714"/>
              <a:gd name="connsiteY5" fmla="*/ 0 h 127714"/>
              <a:gd name="connsiteX6" fmla="*/ 0 w 127714"/>
              <a:gd name="connsiteY6" fmla="*/ 63857 h 127714"/>
              <a:gd name="connsiteX7" fmla="*/ 63857 w 127714"/>
              <a:gd name="connsiteY7" fmla="*/ 127714 h 127714"/>
              <a:gd name="connsiteX8" fmla="*/ 127714 w 127714"/>
              <a:gd name="connsiteY8" fmla="*/ 63857 h 127714"/>
              <a:gd name="connsiteX9" fmla="*/ 63857 w 127714"/>
              <a:gd name="connsiteY9" fmla="*/ 0 h 12771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27714" h="127714">
                <a:moveTo>
                  <a:pt x="63857" y="18874"/>
                </a:moveTo>
                <a:cubicBezTo>
                  <a:pt x="88700" y="18874"/>
                  <a:pt x="108840" y="39014"/>
                  <a:pt x="108840" y="63857"/>
                </a:cubicBezTo>
                <a:cubicBezTo>
                  <a:pt x="108840" y="88700"/>
                  <a:pt x="88700" y="108840"/>
                  <a:pt x="63857" y="108840"/>
                </a:cubicBezTo>
                <a:cubicBezTo>
                  <a:pt x="39014" y="108840"/>
                  <a:pt x="18874" y="88700"/>
                  <a:pt x="18874" y="63857"/>
                </a:cubicBezTo>
                <a:cubicBezTo>
                  <a:pt x="18898" y="39024"/>
                  <a:pt x="39024" y="18898"/>
                  <a:pt x="63857" y="18874"/>
                </a:cubicBezTo>
                <a:moveTo>
                  <a:pt x="63857" y="0"/>
                </a:moveTo>
                <a:cubicBezTo>
                  <a:pt x="28590" y="0"/>
                  <a:pt x="0" y="28590"/>
                  <a:pt x="0" y="63857"/>
                </a:cubicBezTo>
                <a:cubicBezTo>
                  <a:pt x="0" y="99124"/>
                  <a:pt x="28590" y="127714"/>
                  <a:pt x="63857" y="127714"/>
                </a:cubicBezTo>
                <a:cubicBezTo>
                  <a:pt x="99124" y="127714"/>
                  <a:pt x="127714" y="99124"/>
                  <a:pt x="127714" y="63857"/>
                </a:cubicBezTo>
                <a:cubicBezTo>
                  <a:pt x="127714" y="28590"/>
                  <a:pt x="99124" y="0"/>
                  <a:pt x="63857" y="0"/>
                </a:cubicBezTo>
                <a:close/>
              </a:path>
            </a:pathLst>
          </a:custGeom>
          <a:solidFill>
            <a:schemeClr val="accent2"/>
          </a:solidFill>
          <a:ln w="610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10" name="Titre 1">
            <a:extLst>
              <a:ext uri="{FF2B5EF4-FFF2-40B4-BE49-F238E27FC236}">
                <a16:creationId xmlns:a16="http://schemas.microsoft.com/office/drawing/2014/main" id="{6BFD9707-CF33-D24B-93E8-347E679B8F07}"/>
              </a:ext>
            </a:extLst>
          </p:cNvPr>
          <p:cNvSpPr txBox="1">
            <a:spLocks/>
          </p:cNvSpPr>
          <p:nvPr/>
        </p:nvSpPr>
        <p:spPr>
          <a:xfrm>
            <a:off x="2866172" y="1612941"/>
            <a:ext cx="8522052" cy="675993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b="1" i="0" kern="1200" cap="all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342900" indent="-342900">
              <a:buFont typeface="+mj-lt"/>
              <a:buAutoNum type="arabicPeriod"/>
            </a:pPr>
            <a:r>
              <a:rPr lang="fr-FR" sz="2400" cap="none" dirty="0">
                <a:solidFill>
                  <a:schemeClr val="accent2">
                    <a:lumMod val="75000"/>
                  </a:schemeClr>
                </a:solidFill>
                <a:latin typeface="+mn-lt"/>
              </a:rPr>
              <a:t>Niveaux de régulation</a:t>
            </a:r>
          </a:p>
        </p:txBody>
      </p:sp>
    </p:spTree>
    <p:extLst>
      <p:ext uri="{BB962C8B-B14F-4D97-AF65-F5344CB8AC3E}">
        <p14:creationId xmlns:p14="http://schemas.microsoft.com/office/powerpoint/2010/main" val="51870745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7" name="Straight Connector 76">
            <a:extLst>
              <a:ext uri="{FF2B5EF4-FFF2-40B4-BE49-F238E27FC236}">
                <a16:creationId xmlns:a16="http://schemas.microsoft.com/office/drawing/2014/main" id="{5C05CAAB-DBA2-4548-AD5F-01BB97FBB20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715890" y="356812"/>
            <a:ext cx="0" cy="6492875"/>
          </a:xfrm>
          <a:prstGeom prst="line">
            <a:avLst/>
          </a:prstGeom>
          <a:ln w="25400" cap="sq">
            <a:gradFill flip="none" rotWithShape="1">
              <a:gsLst>
                <a:gs pos="0">
                  <a:schemeClr val="accent2"/>
                </a:gs>
                <a:gs pos="100000">
                  <a:schemeClr val="accent4"/>
                </a:gs>
              </a:gsLst>
              <a:lin ang="16200000" scaled="1"/>
              <a:tileRect/>
            </a:gra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 useBgFill="1">
        <p:nvSpPr>
          <p:cNvPr id="79" name="Rectangle 78">
            <a:extLst>
              <a:ext uri="{FF2B5EF4-FFF2-40B4-BE49-F238E27FC236}">
                <a16:creationId xmlns:a16="http://schemas.microsoft.com/office/drawing/2014/main" id="{8D1AA55E-40D5-461B-A5A8-4AE8AAB71B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4F73DAF8-791B-6942-849E-B3F7E0A06BB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15890" y="1026715"/>
            <a:ext cx="10550025" cy="675993"/>
          </a:xfrm>
        </p:spPr>
        <p:txBody>
          <a:bodyPr vert="horz" lIns="91440" tIns="45720" rIns="91440" bIns="45720" rtlCol="0" anchor="b">
            <a:normAutofit/>
          </a:bodyPr>
          <a:lstStyle/>
          <a:p>
            <a:pPr marL="857250" indent="-857250">
              <a:buFont typeface="+mj-lt"/>
              <a:buAutoNum type="alphaUcPeriod" startAt="2"/>
            </a:pPr>
            <a:r>
              <a:rPr lang="en-US" sz="2400" cap="none" dirty="0">
                <a:solidFill>
                  <a:srgbClr val="002060"/>
                </a:solidFill>
                <a:latin typeface="+mn-lt"/>
              </a:rPr>
              <a:t>Contrôle endocrinien de la folliculogénèse</a:t>
            </a:r>
            <a:endParaRPr lang="en-US" sz="2400" kern="1200" cap="none" dirty="0">
              <a:solidFill>
                <a:srgbClr val="002060"/>
              </a:solidFill>
              <a:latin typeface="+mn-lt"/>
              <a:ea typeface="+mj-ea"/>
              <a:cs typeface="+mj-cs"/>
            </a:endParaRPr>
          </a:p>
        </p:txBody>
      </p:sp>
      <p:cxnSp>
        <p:nvCxnSpPr>
          <p:cNvPr id="81" name="Straight Connector 80">
            <a:extLst>
              <a:ext uri="{FF2B5EF4-FFF2-40B4-BE49-F238E27FC236}">
                <a16:creationId xmlns:a16="http://schemas.microsoft.com/office/drawing/2014/main" id="{7EB498BD-8089-4626-91EA-4978EBEF53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8878" y="806470"/>
            <a:ext cx="7903723" cy="0"/>
          </a:xfrm>
          <a:prstGeom prst="line">
            <a:avLst/>
          </a:prstGeom>
          <a:ln w="25400" cap="sq">
            <a:gradFill flip="none" rotWithShape="1">
              <a:gsLst>
                <a:gs pos="0">
                  <a:schemeClr val="accent2"/>
                </a:gs>
                <a:gs pos="100000">
                  <a:schemeClr val="accent4"/>
                </a:gs>
              </a:gsLst>
              <a:lin ang="10800000" scaled="1"/>
              <a:tileRect/>
            </a:gra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3" name="Graphic 11">
            <a:extLst>
              <a:ext uri="{FF2B5EF4-FFF2-40B4-BE49-F238E27FC236}">
                <a16:creationId xmlns:a16="http://schemas.microsoft.com/office/drawing/2014/main" id="{6CB927A4-E432-4310-9CD5-E89FF506317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403764" y="2325422"/>
            <a:ext cx="139039" cy="139039"/>
          </a:xfrm>
          <a:custGeom>
            <a:avLst/>
            <a:gdLst>
              <a:gd name="connsiteX0" fmla="*/ 129602 w 139039"/>
              <a:gd name="connsiteY0" fmla="*/ 60082 h 139039"/>
              <a:gd name="connsiteX1" fmla="*/ 78957 w 139039"/>
              <a:gd name="connsiteY1" fmla="*/ 60082 h 139039"/>
              <a:gd name="connsiteX2" fmla="*/ 78957 w 139039"/>
              <a:gd name="connsiteY2" fmla="*/ 9437 h 139039"/>
              <a:gd name="connsiteX3" fmla="*/ 69520 w 139039"/>
              <a:gd name="connsiteY3" fmla="*/ 0 h 139039"/>
              <a:gd name="connsiteX4" fmla="*/ 60082 w 139039"/>
              <a:gd name="connsiteY4" fmla="*/ 9437 h 139039"/>
              <a:gd name="connsiteX5" fmla="*/ 60082 w 139039"/>
              <a:gd name="connsiteY5" fmla="*/ 60082 h 139039"/>
              <a:gd name="connsiteX6" fmla="*/ 9437 w 139039"/>
              <a:gd name="connsiteY6" fmla="*/ 60082 h 139039"/>
              <a:gd name="connsiteX7" fmla="*/ 0 w 139039"/>
              <a:gd name="connsiteY7" fmla="*/ 69520 h 139039"/>
              <a:gd name="connsiteX8" fmla="*/ 9437 w 139039"/>
              <a:gd name="connsiteY8" fmla="*/ 78957 h 139039"/>
              <a:gd name="connsiteX9" fmla="*/ 60082 w 139039"/>
              <a:gd name="connsiteY9" fmla="*/ 78957 h 139039"/>
              <a:gd name="connsiteX10" fmla="*/ 60082 w 139039"/>
              <a:gd name="connsiteY10" fmla="*/ 129602 h 139039"/>
              <a:gd name="connsiteX11" fmla="*/ 69520 w 139039"/>
              <a:gd name="connsiteY11" fmla="*/ 139039 h 139039"/>
              <a:gd name="connsiteX12" fmla="*/ 78957 w 139039"/>
              <a:gd name="connsiteY12" fmla="*/ 129602 h 139039"/>
              <a:gd name="connsiteX13" fmla="*/ 78957 w 139039"/>
              <a:gd name="connsiteY13" fmla="*/ 78957 h 139039"/>
              <a:gd name="connsiteX14" fmla="*/ 129602 w 139039"/>
              <a:gd name="connsiteY14" fmla="*/ 78957 h 139039"/>
              <a:gd name="connsiteX15" fmla="*/ 139039 w 139039"/>
              <a:gd name="connsiteY15" fmla="*/ 69520 h 139039"/>
              <a:gd name="connsiteX16" fmla="*/ 129602 w 139039"/>
              <a:gd name="connsiteY16" fmla="*/ 60082 h 1390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139039" h="139039">
                <a:moveTo>
                  <a:pt x="129602" y="60082"/>
                </a:moveTo>
                <a:lnTo>
                  <a:pt x="78957" y="60082"/>
                </a:lnTo>
                <a:lnTo>
                  <a:pt x="78957" y="9437"/>
                </a:lnTo>
                <a:cubicBezTo>
                  <a:pt x="78957" y="4225"/>
                  <a:pt x="74731" y="0"/>
                  <a:pt x="69520" y="0"/>
                </a:cubicBezTo>
                <a:cubicBezTo>
                  <a:pt x="64308" y="0"/>
                  <a:pt x="60082" y="4225"/>
                  <a:pt x="60082" y="9437"/>
                </a:cubicBezTo>
                <a:lnTo>
                  <a:pt x="60082" y="60082"/>
                </a:lnTo>
                <a:lnTo>
                  <a:pt x="9437" y="60082"/>
                </a:lnTo>
                <a:cubicBezTo>
                  <a:pt x="4225" y="60082"/>
                  <a:pt x="0" y="64308"/>
                  <a:pt x="0" y="69520"/>
                </a:cubicBezTo>
                <a:cubicBezTo>
                  <a:pt x="0" y="74731"/>
                  <a:pt x="4225" y="78957"/>
                  <a:pt x="9437" y="78957"/>
                </a:cubicBezTo>
                <a:lnTo>
                  <a:pt x="60082" y="78957"/>
                </a:lnTo>
                <a:lnTo>
                  <a:pt x="60082" y="129602"/>
                </a:lnTo>
                <a:cubicBezTo>
                  <a:pt x="60082" y="134814"/>
                  <a:pt x="64308" y="139039"/>
                  <a:pt x="69520" y="139039"/>
                </a:cubicBezTo>
                <a:cubicBezTo>
                  <a:pt x="74731" y="139039"/>
                  <a:pt x="78957" y="134814"/>
                  <a:pt x="78957" y="129602"/>
                </a:cubicBezTo>
                <a:lnTo>
                  <a:pt x="78957" y="78957"/>
                </a:lnTo>
                <a:lnTo>
                  <a:pt x="129602" y="78957"/>
                </a:lnTo>
                <a:cubicBezTo>
                  <a:pt x="134814" y="78957"/>
                  <a:pt x="139039" y="74731"/>
                  <a:pt x="139039" y="69520"/>
                </a:cubicBezTo>
                <a:cubicBezTo>
                  <a:pt x="139039" y="64308"/>
                  <a:pt x="134814" y="60082"/>
                  <a:pt x="129602" y="60082"/>
                </a:cubicBezTo>
                <a:close/>
              </a:path>
            </a:pathLst>
          </a:custGeom>
          <a:solidFill>
            <a:schemeClr val="accent2"/>
          </a:solidFill>
          <a:ln w="603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5DC37C58-6D5E-0D44-8BFF-BA093B5F138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039041" y="2729423"/>
            <a:ext cx="7903722" cy="3545253"/>
          </a:xfrm>
        </p:spPr>
        <p:txBody>
          <a:bodyPr vert="horz" lIns="91440" tIns="45720" rIns="91440" bIns="45720" rtlCol="0" anchor="t">
            <a:normAutofit/>
          </a:bodyPr>
          <a:lstStyle/>
          <a:p>
            <a:pPr algn="ctr"/>
            <a:r>
              <a:rPr lang="fr-FR" sz="1900" b="1" u="sng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Œstrogènes (E2)</a:t>
            </a:r>
            <a:br>
              <a:rPr lang="fr-FR" sz="1900" dirty="0">
                <a:latin typeface="Calibri" panose="020F0502020204030204" pitchFamily="34" charset="0"/>
                <a:cs typeface="Calibri" panose="020F0502020204030204" pitchFamily="34" charset="0"/>
              </a:rPr>
            </a:br>
            <a:endParaRPr lang="fr-FR" sz="19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r>
              <a:rPr lang="fr-FR" sz="1900" dirty="0">
                <a:latin typeface="Calibri" panose="020F0502020204030204" pitchFamily="34" charset="0"/>
                <a:cs typeface="Calibri" panose="020F0502020204030204" pitchFamily="34" charset="0"/>
              </a:rPr>
              <a:t>Hormone principale: </a:t>
            </a:r>
            <a:r>
              <a:rPr lang="fr-FR" sz="1900" b="1" dirty="0">
                <a:solidFill>
                  <a:srgbClr val="00B0F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œstradiol</a:t>
            </a:r>
            <a:r>
              <a:rPr lang="fr-FR" sz="1900" dirty="0">
                <a:latin typeface="Calibri" panose="020F0502020204030204" pitchFamily="34" charset="0"/>
                <a:cs typeface="Calibri" panose="020F0502020204030204" pitchFamily="34" charset="0"/>
              </a:rPr>
              <a:t> → permet:</a:t>
            </a:r>
            <a:br>
              <a:rPr lang="fr-FR" sz="1900" dirty="0">
                <a:latin typeface="Calibri" panose="020F0502020204030204" pitchFamily="34" charset="0"/>
                <a:cs typeface="Calibri" panose="020F0502020204030204" pitchFamily="34" charset="0"/>
              </a:rPr>
            </a:br>
            <a:endParaRPr lang="fr-FR" sz="19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342900" indent="-342900" algn="ctr">
              <a:buClr>
                <a:schemeClr val="tx1"/>
              </a:buClr>
              <a:buFont typeface="Police système Courant"/>
              <a:buChar char="★"/>
            </a:pPr>
            <a:r>
              <a:rPr lang="fr-FR" sz="1900" dirty="0">
                <a:latin typeface="Calibri" panose="020F0502020204030204" pitchFamily="34" charset="0"/>
                <a:cs typeface="Calibri" panose="020F0502020204030204" pitchFamily="34" charset="0"/>
              </a:rPr>
              <a:t>Développement des caractères sexuels secondaires à la puberté</a:t>
            </a:r>
          </a:p>
          <a:p>
            <a:pPr marL="342900" indent="-342900" algn="ctr">
              <a:buClr>
                <a:schemeClr val="tx1"/>
              </a:buClr>
              <a:buFont typeface="Police système Courant"/>
              <a:buChar char="★"/>
            </a:pPr>
            <a:r>
              <a:rPr lang="fr-FR" sz="1900" dirty="0">
                <a:latin typeface="Calibri" panose="020F0502020204030204" pitchFamily="34" charset="0"/>
                <a:cs typeface="Calibri" panose="020F0502020204030204" pitchFamily="34" charset="0"/>
              </a:rPr>
              <a:t>Développement de l'</a:t>
            </a:r>
            <a:r>
              <a:rPr lang="fr-FR" sz="1900" dirty="0" err="1">
                <a:latin typeface="Calibri" panose="020F0502020204030204" pitchFamily="34" charset="0"/>
                <a:cs typeface="Calibri" panose="020F0502020204030204" pitchFamily="34" charset="0"/>
              </a:rPr>
              <a:t>endomètre</a:t>
            </a:r>
            <a:r>
              <a:rPr lang="fr-FR" sz="1900" dirty="0">
                <a:latin typeface="Calibri" panose="020F0502020204030204" pitchFamily="34" charset="0"/>
                <a:cs typeface="Calibri" panose="020F0502020204030204" pitchFamily="34" charset="0"/>
              </a:rPr>
              <a:t> au cours du cycle</a:t>
            </a:r>
          </a:p>
          <a:p>
            <a:pPr marL="342900" indent="-342900" algn="ctr">
              <a:buClr>
                <a:schemeClr val="tx1"/>
              </a:buClr>
              <a:buFont typeface="Police système Courant"/>
              <a:buChar char="★"/>
            </a:pPr>
            <a:r>
              <a:rPr lang="fr-FR" sz="1900" dirty="0">
                <a:latin typeface="Calibri" panose="020F0502020204030204" pitchFamily="34" charset="0"/>
                <a:cs typeface="Calibri" panose="020F0502020204030204" pitchFamily="34" charset="0"/>
              </a:rPr>
              <a:t>Rétrocontrôle positif sur LH </a:t>
            </a:r>
          </a:p>
          <a:p>
            <a:pPr algn="ctr"/>
            <a:endParaRPr lang="fr-FR" sz="18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85" name="Graphic 10">
            <a:extLst>
              <a:ext uri="{FF2B5EF4-FFF2-40B4-BE49-F238E27FC236}">
                <a16:creationId xmlns:a16="http://schemas.microsoft.com/office/drawing/2014/main" id="{E3020543-B24B-4EC4-8FFC-8DD88EEA91A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762544" y="2554717"/>
            <a:ext cx="91138" cy="91138"/>
          </a:xfrm>
          <a:custGeom>
            <a:avLst/>
            <a:gdLst>
              <a:gd name="connsiteX0" fmla="*/ 91138 w 91138"/>
              <a:gd name="connsiteY0" fmla="*/ 45569 h 91138"/>
              <a:gd name="connsiteX1" fmla="*/ 45569 w 91138"/>
              <a:gd name="connsiteY1" fmla="*/ 91138 h 91138"/>
              <a:gd name="connsiteX2" fmla="*/ 0 w 91138"/>
              <a:gd name="connsiteY2" fmla="*/ 45569 h 91138"/>
              <a:gd name="connsiteX3" fmla="*/ 45569 w 91138"/>
              <a:gd name="connsiteY3" fmla="*/ 0 h 91138"/>
              <a:gd name="connsiteX4" fmla="*/ 91138 w 91138"/>
              <a:gd name="connsiteY4" fmla="*/ 45569 h 911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138" h="91138">
                <a:moveTo>
                  <a:pt x="91138" y="45569"/>
                </a:moveTo>
                <a:cubicBezTo>
                  <a:pt x="91138" y="70736"/>
                  <a:pt x="70736" y="91138"/>
                  <a:pt x="45569" y="91138"/>
                </a:cubicBezTo>
                <a:cubicBezTo>
                  <a:pt x="20402" y="91138"/>
                  <a:pt x="0" y="70736"/>
                  <a:pt x="0" y="45569"/>
                </a:cubicBezTo>
                <a:cubicBezTo>
                  <a:pt x="0" y="20402"/>
                  <a:pt x="20402" y="0"/>
                  <a:pt x="45569" y="0"/>
                </a:cubicBezTo>
                <a:cubicBezTo>
                  <a:pt x="70736" y="0"/>
                  <a:pt x="91138" y="20402"/>
                  <a:pt x="91138" y="45569"/>
                </a:cubicBezTo>
                <a:close/>
              </a:path>
            </a:pathLst>
          </a:custGeom>
          <a:solidFill>
            <a:schemeClr val="accent2"/>
          </a:solidFill>
          <a:ln w="422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87" name="Graphic 12">
            <a:extLst>
              <a:ext uri="{FF2B5EF4-FFF2-40B4-BE49-F238E27FC236}">
                <a16:creationId xmlns:a16="http://schemas.microsoft.com/office/drawing/2014/main" id="{1453BF6C-B012-48B7-B4E8-6D7AC7C27D0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388224" y="3069861"/>
            <a:ext cx="127714" cy="127714"/>
          </a:xfrm>
          <a:custGeom>
            <a:avLst/>
            <a:gdLst>
              <a:gd name="connsiteX0" fmla="*/ 63857 w 127714"/>
              <a:gd name="connsiteY0" fmla="*/ 18874 h 127714"/>
              <a:gd name="connsiteX1" fmla="*/ 108840 w 127714"/>
              <a:gd name="connsiteY1" fmla="*/ 63857 h 127714"/>
              <a:gd name="connsiteX2" fmla="*/ 63857 w 127714"/>
              <a:gd name="connsiteY2" fmla="*/ 108840 h 127714"/>
              <a:gd name="connsiteX3" fmla="*/ 18874 w 127714"/>
              <a:gd name="connsiteY3" fmla="*/ 63857 h 127714"/>
              <a:gd name="connsiteX4" fmla="*/ 63857 w 127714"/>
              <a:gd name="connsiteY4" fmla="*/ 18874 h 127714"/>
              <a:gd name="connsiteX5" fmla="*/ 63857 w 127714"/>
              <a:gd name="connsiteY5" fmla="*/ 0 h 127714"/>
              <a:gd name="connsiteX6" fmla="*/ 0 w 127714"/>
              <a:gd name="connsiteY6" fmla="*/ 63857 h 127714"/>
              <a:gd name="connsiteX7" fmla="*/ 63857 w 127714"/>
              <a:gd name="connsiteY7" fmla="*/ 127714 h 127714"/>
              <a:gd name="connsiteX8" fmla="*/ 127714 w 127714"/>
              <a:gd name="connsiteY8" fmla="*/ 63857 h 127714"/>
              <a:gd name="connsiteX9" fmla="*/ 63857 w 127714"/>
              <a:gd name="connsiteY9" fmla="*/ 0 h 12771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27714" h="127714">
                <a:moveTo>
                  <a:pt x="63857" y="18874"/>
                </a:moveTo>
                <a:cubicBezTo>
                  <a:pt x="88700" y="18874"/>
                  <a:pt x="108840" y="39014"/>
                  <a:pt x="108840" y="63857"/>
                </a:cubicBezTo>
                <a:cubicBezTo>
                  <a:pt x="108840" y="88700"/>
                  <a:pt x="88700" y="108840"/>
                  <a:pt x="63857" y="108840"/>
                </a:cubicBezTo>
                <a:cubicBezTo>
                  <a:pt x="39014" y="108840"/>
                  <a:pt x="18874" y="88700"/>
                  <a:pt x="18874" y="63857"/>
                </a:cubicBezTo>
                <a:cubicBezTo>
                  <a:pt x="18898" y="39024"/>
                  <a:pt x="39024" y="18898"/>
                  <a:pt x="63857" y="18874"/>
                </a:cubicBezTo>
                <a:moveTo>
                  <a:pt x="63857" y="0"/>
                </a:moveTo>
                <a:cubicBezTo>
                  <a:pt x="28590" y="0"/>
                  <a:pt x="0" y="28590"/>
                  <a:pt x="0" y="63857"/>
                </a:cubicBezTo>
                <a:cubicBezTo>
                  <a:pt x="0" y="99124"/>
                  <a:pt x="28590" y="127714"/>
                  <a:pt x="63857" y="127714"/>
                </a:cubicBezTo>
                <a:cubicBezTo>
                  <a:pt x="99124" y="127714"/>
                  <a:pt x="127714" y="99124"/>
                  <a:pt x="127714" y="63857"/>
                </a:cubicBezTo>
                <a:cubicBezTo>
                  <a:pt x="127714" y="28590"/>
                  <a:pt x="99124" y="0"/>
                  <a:pt x="63857" y="0"/>
                </a:cubicBezTo>
                <a:close/>
              </a:path>
            </a:pathLst>
          </a:custGeom>
          <a:solidFill>
            <a:schemeClr val="accent2"/>
          </a:solidFill>
          <a:ln w="610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10" name="Titre 1">
            <a:extLst>
              <a:ext uri="{FF2B5EF4-FFF2-40B4-BE49-F238E27FC236}">
                <a16:creationId xmlns:a16="http://schemas.microsoft.com/office/drawing/2014/main" id="{6BFD9707-CF33-D24B-93E8-347E679B8F07}"/>
              </a:ext>
            </a:extLst>
          </p:cNvPr>
          <p:cNvSpPr txBox="1">
            <a:spLocks/>
          </p:cNvSpPr>
          <p:nvPr/>
        </p:nvSpPr>
        <p:spPr>
          <a:xfrm>
            <a:off x="2866172" y="1612941"/>
            <a:ext cx="8522052" cy="675993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b="1" i="0" kern="1200" cap="all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457200" indent="-457200">
              <a:buFont typeface="+mj-lt"/>
              <a:buAutoNum type="arabicPeriod" startAt="2"/>
            </a:pPr>
            <a:r>
              <a:rPr lang="fr-FR" sz="2400" cap="none" dirty="0">
                <a:solidFill>
                  <a:schemeClr val="accent2">
                    <a:lumMod val="75000"/>
                  </a:schemeClr>
                </a:solidFill>
                <a:latin typeface="+mn-lt"/>
              </a:rPr>
              <a:t>Fonction endocrine de l’ovaire</a:t>
            </a:r>
          </a:p>
        </p:txBody>
      </p:sp>
    </p:spTree>
    <p:extLst>
      <p:ext uri="{BB962C8B-B14F-4D97-AF65-F5344CB8AC3E}">
        <p14:creationId xmlns:p14="http://schemas.microsoft.com/office/powerpoint/2010/main" val="140840731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7" name="Straight Connector 76">
            <a:extLst>
              <a:ext uri="{FF2B5EF4-FFF2-40B4-BE49-F238E27FC236}">
                <a16:creationId xmlns:a16="http://schemas.microsoft.com/office/drawing/2014/main" id="{5C05CAAB-DBA2-4548-AD5F-01BB97FBB20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715890" y="356812"/>
            <a:ext cx="0" cy="6492875"/>
          </a:xfrm>
          <a:prstGeom prst="line">
            <a:avLst/>
          </a:prstGeom>
          <a:ln w="25400" cap="sq">
            <a:gradFill flip="none" rotWithShape="1">
              <a:gsLst>
                <a:gs pos="0">
                  <a:schemeClr val="accent2"/>
                </a:gs>
                <a:gs pos="100000">
                  <a:schemeClr val="accent4"/>
                </a:gs>
              </a:gsLst>
              <a:lin ang="16200000" scaled="1"/>
              <a:tileRect/>
            </a:gra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 useBgFill="1">
        <p:nvSpPr>
          <p:cNvPr id="79" name="Rectangle 78">
            <a:extLst>
              <a:ext uri="{FF2B5EF4-FFF2-40B4-BE49-F238E27FC236}">
                <a16:creationId xmlns:a16="http://schemas.microsoft.com/office/drawing/2014/main" id="{8D1AA55E-40D5-461B-A5A8-4AE8AAB71B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4F73DAF8-791B-6942-849E-B3F7E0A06BB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15890" y="1026715"/>
            <a:ext cx="10550025" cy="675993"/>
          </a:xfrm>
        </p:spPr>
        <p:txBody>
          <a:bodyPr vert="horz" lIns="91440" tIns="45720" rIns="91440" bIns="45720" rtlCol="0" anchor="b">
            <a:normAutofit/>
          </a:bodyPr>
          <a:lstStyle/>
          <a:p>
            <a:pPr marL="857250" indent="-857250">
              <a:buFont typeface="+mj-lt"/>
              <a:buAutoNum type="alphaUcPeriod" startAt="2"/>
            </a:pPr>
            <a:r>
              <a:rPr lang="en-US" sz="2400" cap="none" dirty="0">
                <a:solidFill>
                  <a:srgbClr val="002060"/>
                </a:solidFill>
                <a:latin typeface="+mn-lt"/>
              </a:rPr>
              <a:t>Contrôle endocrinien de la folliculogénèse</a:t>
            </a:r>
            <a:endParaRPr lang="en-US" sz="2400" kern="1200" cap="none" dirty="0">
              <a:solidFill>
                <a:srgbClr val="002060"/>
              </a:solidFill>
              <a:latin typeface="+mn-lt"/>
              <a:ea typeface="+mj-ea"/>
              <a:cs typeface="+mj-cs"/>
            </a:endParaRPr>
          </a:p>
        </p:txBody>
      </p:sp>
      <p:cxnSp>
        <p:nvCxnSpPr>
          <p:cNvPr id="81" name="Straight Connector 80">
            <a:extLst>
              <a:ext uri="{FF2B5EF4-FFF2-40B4-BE49-F238E27FC236}">
                <a16:creationId xmlns:a16="http://schemas.microsoft.com/office/drawing/2014/main" id="{7EB498BD-8089-4626-91EA-4978EBEF53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8878" y="806470"/>
            <a:ext cx="7903723" cy="0"/>
          </a:xfrm>
          <a:prstGeom prst="line">
            <a:avLst/>
          </a:prstGeom>
          <a:ln w="25400" cap="sq">
            <a:gradFill flip="none" rotWithShape="1">
              <a:gsLst>
                <a:gs pos="0">
                  <a:schemeClr val="accent2"/>
                </a:gs>
                <a:gs pos="100000">
                  <a:schemeClr val="accent4"/>
                </a:gs>
              </a:gsLst>
              <a:lin ang="10800000" scaled="1"/>
              <a:tileRect/>
            </a:gra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3" name="Graphic 11">
            <a:extLst>
              <a:ext uri="{FF2B5EF4-FFF2-40B4-BE49-F238E27FC236}">
                <a16:creationId xmlns:a16="http://schemas.microsoft.com/office/drawing/2014/main" id="{6CB927A4-E432-4310-9CD5-E89FF506317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403764" y="2325422"/>
            <a:ext cx="139039" cy="139039"/>
          </a:xfrm>
          <a:custGeom>
            <a:avLst/>
            <a:gdLst>
              <a:gd name="connsiteX0" fmla="*/ 129602 w 139039"/>
              <a:gd name="connsiteY0" fmla="*/ 60082 h 139039"/>
              <a:gd name="connsiteX1" fmla="*/ 78957 w 139039"/>
              <a:gd name="connsiteY1" fmla="*/ 60082 h 139039"/>
              <a:gd name="connsiteX2" fmla="*/ 78957 w 139039"/>
              <a:gd name="connsiteY2" fmla="*/ 9437 h 139039"/>
              <a:gd name="connsiteX3" fmla="*/ 69520 w 139039"/>
              <a:gd name="connsiteY3" fmla="*/ 0 h 139039"/>
              <a:gd name="connsiteX4" fmla="*/ 60082 w 139039"/>
              <a:gd name="connsiteY4" fmla="*/ 9437 h 139039"/>
              <a:gd name="connsiteX5" fmla="*/ 60082 w 139039"/>
              <a:gd name="connsiteY5" fmla="*/ 60082 h 139039"/>
              <a:gd name="connsiteX6" fmla="*/ 9437 w 139039"/>
              <a:gd name="connsiteY6" fmla="*/ 60082 h 139039"/>
              <a:gd name="connsiteX7" fmla="*/ 0 w 139039"/>
              <a:gd name="connsiteY7" fmla="*/ 69520 h 139039"/>
              <a:gd name="connsiteX8" fmla="*/ 9437 w 139039"/>
              <a:gd name="connsiteY8" fmla="*/ 78957 h 139039"/>
              <a:gd name="connsiteX9" fmla="*/ 60082 w 139039"/>
              <a:gd name="connsiteY9" fmla="*/ 78957 h 139039"/>
              <a:gd name="connsiteX10" fmla="*/ 60082 w 139039"/>
              <a:gd name="connsiteY10" fmla="*/ 129602 h 139039"/>
              <a:gd name="connsiteX11" fmla="*/ 69520 w 139039"/>
              <a:gd name="connsiteY11" fmla="*/ 139039 h 139039"/>
              <a:gd name="connsiteX12" fmla="*/ 78957 w 139039"/>
              <a:gd name="connsiteY12" fmla="*/ 129602 h 139039"/>
              <a:gd name="connsiteX13" fmla="*/ 78957 w 139039"/>
              <a:gd name="connsiteY13" fmla="*/ 78957 h 139039"/>
              <a:gd name="connsiteX14" fmla="*/ 129602 w 139039"/>
              <a:gd name="connsiteY14" fmla="*/ 78957 h 139039"/>
              <a:gd name="connsiteX15" fmla="*/ 139039 w 139039"/>
              <a:gd name="connsiteY15" fmla="*/ 69520 h 139039"/>
              <a:gd name="connsiteX16" fmla="*/ 129602 w 139039"/>
              <a:gd name="connsiteY16" fmla="*/ 60082 h 1390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139039" h="139039">
                <a:moveTo>
                  <a:pt x="129602" y="60082"/>
                </a:moveTo>
                <a:lnTo>
                  <a:pt x="78957" y="60082"/>
                </a:lnTo>
                <a:lnTo>
                  <a:pt x="78957" y="9437"/>
                </a:lnTo>
                <a:cubicBezTo>
                  <a:pt x="78957" y="4225"/>
                  <a:pt x="74731" y="0"/>
                  <a:pt x="69520" y="0"/>
                </a:cubicBezTo>
                <a:cubicBezTo>
                  <a:pt x="64308" y="0"/>
                  <a:pt x="60082" y="4225"/>
                  <a:pt x="60082" y="9437"/>
                </a:cubicBezTo>
                <a:lnTo>
                  <a:pt x="60082" y="60082"/>
                </a:lnTo>
                <a:lnTo>
                  <a:pt x="9437" y="60082"/>
                </a:lnTo>
                <a:cubicBezTo>
                  <a:pt x="4225" y="60082"/>
                  <a:pt x="0" y="64308"/>
                  <a:pt x="0" y="69520"/>
                </a:cubicBezTo>
                <a:cubicBezTo>
                  <a:pt x="0" y="74731"/>
                  <a:pt x="4225" y="78957"/>
                  <a:pt x="9437" y="78957"/>
                </a:cubicBezTo>
                <a:lnTo>
                  <a:pt x="60082" y="78957"/>
                </a:lnTo>
                <a:lnTo>
                  <a:pt x="60082" y="129602"/>
                </a:lnTo>
                <a:cubicBezTo>
                  <a:pt x="60082" y="134814"/>
                  <a:pt x="64308" y="139039"/>
                  <a:pt x="69520" y="139039"/>
                </a:cubicBezTo>
                <a:cubicBezTo>
                  <a:pt x="74731" y="139039"/>
                  <a:pt x="78957" y="134814"/>
                  <a:pt x="78957" y="129602"/>
                </a:cubicBezTo>
                <a:lnTo>
                  <a:pt x="78957" y="78957"/>
                </a:lnTo>
                <a:lnTo>
                  <a:pt x="129602" y="78957"/>
                </a:lnTo>
                <a:cubicBezTo>
                  <a:pt x="134814" y="78957"/>
                  <a:pt x="139039" y="74731"/>
                  <a:pt x="139039" y="69520"/>
                </a:cubicBezTo>
                <a:cubicBezTo>
                  <a:pt x="139039" y="64308"/>
                  <a:pt x="134814" y="60082"/>
                  <a:pt x="129602" y="60082"/>
                </a:cubicBezTo>
                <a:close/>
              </a:path>
            </a:pathLst>
          </a:custGeom>
          <a:solidFill>
            <a:schemeClr val="accent2"/>
          </a:solidFill>
          <a:ln w="603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5DC37C58-6D5E-0D44-8BFF-BA093B5F138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039041" y="2729423"/>
            <a:ext cx="7903722" cy="3545253"/>
          </a:xfrm>
        </p:spPr>
        <p:txBody>
          <a:bodyPr vert="horz" lIns="91440" tIns="45720" rIns="91440" bIns="45720" rtlCol="0" anchor="t">
            <a:normAutofit/>
          </a:bodyPr>
          <a:lstStyle/>
          <a:p>
            <a:pPr algn="ctr"/>
            <a:r>
              <a:rPr lang="fr-FR" sz="1800" dirty="0">
                <a:latin typeface="Calibri" panose="020F0502020204030204" pitchFamily="34" charset="0"/>
                <a:cs typeface="Calibri" panose="020F0502020204030204" pitchFamily="34" charset="0"/>
              </a:rPr>
              <a:t>RCN des œstrogènes sur l’hypophyse pendant la phase folliculaire et lutéale</a:t>
            </a:r>
          </a:p>
          <a:p>
            <a:pPr algn="ctr"/>
            <a:endParaRPr lang="fr-FR" sz="1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r>
              <a:rPr lang="fr-FR" sz="1800" dirty="0">
                <a:latin typeface="Calibri" panose="020F0502020204030204" pitchFamily="34" charset="0"/>
                <a:cs typeface="Calibri" panose="020F0502020204030204" pitchFamily="34" charset="0"/>
              </a:rPr>
              <a:t>Particularité au moment de l’ovulation</a:t>
            </a:r>
            <a:r>
              <a:rPr lang="fr-FR" sz="1800" b="1" dirty="0">
                <a:latin typeface="Calibri" panose="020F0502020204030204" pitchFamily="34" charset="0"/>
                <a:cs typeface="Calibri" panose="020F0502020204030204" pitchFamily="34" charset="0"/>
              </a:rPr>
              <a:t> RCP </a:t>
            </a:r>
            <a:r>
              <a:rPr lang="fr-FR" sz="1800" dirty="0">
                <a:latin typeface="Calibri" panose="020F0502020204030204" pitchFamily="34" charset="0"/>
                <a:cs typeface="Calibri" panose="020F0502020204030204" pitchFamily="34" charset="0"/>
              </a:rPr>
              <a:t>→ décharge de LH → ovulation </a:t>
            </a:r>
          </a:p>
          <a:p>
            <a:pPr algn="ctr"/>
            <a:r>
              <a:rPr lang="fr-FR" sz="1800" dirty="0">
                <a:latin typeface="Calibri" panose="020F0502020204030204" pitchFamily="34" charset="0"/>
                <a:cs typeface="Calibri" panose="020F0502020204030204" pitchFamily="34" charset="0"/>
              </a:rPr>
              <a:t>Quand concentration suffisante dans le sang → stimule l’hypophyse → pic de LH pour permettre l’ovulation </a:t>
            </a:r>
          </a:p>
          <a:p>
            <a:pPr algn="ctr"/>
            <a:endParaRPr lang="fr-FR" sz="1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r>
              <a:rPr lang="fr-FR" sz="1800" dirty="0">
                <a:latin typeface="Calibri" panose="020F0502020204030204" pitchFamily="34" charset="0"/>
                <a:cs typeface="Calibri" panose="020F0502020204030204" pitchFamily="34" charset="0"/>
              </a:rPr>
              <a:t>Cellules lutéinisées par invasion vasculaire</a:t>
            </a:r>
          </a:p>
          <a:p>
            <a:pPr algn="ctr"/>
            <a:r>
              <a:rPr lang="fr-FR" sz="1800" dirty="0">
                <a:latin typeface="Calibri" panose="020F0502020204030204" pitchFamily="34" charset="0"/>
                <a:cs typeface="Calibri" panose="020F0502020204030204" pitchFamily="34" charset="0"/>
              </a:rPr>
              <a:t>→ changer équipement enzymatique et sécréter de la progestérone</a:t>
            </a:r>
          </a:p>
          <a:p>
            <a:pPr algn="ctr"/>
            <a:endParaRPr lang="fr-FR" sz="1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endParaRPr lang="fr-FR" sz="18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85" name="Graphic 10">
            <a:extLst>
              <a:ext uri="{FF2B5EF4-FFF2-40B4-BE49-F238E27FC236}">
                <a16:creationId xmlns:a16="http://schemas.microsoft.com/office/drawing/2014/main" id="{E3020543-B24B-4EC4-8FFC-8DD88EEA91A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762544" y="2554717"/>
            <a:ext cx="91138" cy="91138"/>
          </a:xfrm>
          <a:custGeom>
            <a:avLst/>
            <a:gdLst>
              <a:gd name="connsiteX0" fmla="*/ 91138 w 91138"/>
              <a:gd name="connsiteY0" fmla="*/ 45569 h 91138"/>
              <a:gd name="connsiteX1" fmla="*/ 45569 w 91138"/>
              <a:gd name="connsiteY1" fmla="*/ 91138 h 91138"/>
              <a:gd name="connsiteX2" fmla="*/ 0 w 91138"/>
              <a:gd name="connsiteY2" fmla="*/ 45569 h 91138"/>
              <a:gd name="connsiteX3" fmla="*/ 45569 w 91138"/>
              <a:gd name="connsiteY3" fmla="*/ 0 h 91138"/>
              <a:gd name="connsiteX4" fmla="*/ 91138 w 91138"/>
              <a:gd name="connsiteY4" fmla="*/ 45569 h 911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138" h="91138">
                <a:moveTo>
                  <a:pt x="91138" y="45569"/>
                </a:moveTo>
                <a:cubicBezTo>
                  <a:pt x="91138" y="70736"/>
                  <a:pt x="70736" y="91138"/>
                  <a:pt x="45569" y="91138"/>
                </a:cubicBezTo>
                <a:cubicBezTo>
                  <a:pt x="20402" y="91138"/>
                  <a:pt x="0" y="70736"/>
                  <a:pt x="0" y="45569"/>
                </a:cubicBezTo>
                <a:cubicBezTo>
                  <a:pt x="0" y="20402"/>
                  <a:pt x="20402" y="0"/>
                  <a:pt x="45569" y="0"/>
                </a:cubicBezTo>
                <a:cubicBezTo>
                  <a:pt x="70736" y="0"/>
                  <a:pt x="91138" y="20402"/>
                  <a:pt x="91138" y="45569"/>
                </a:cubicBezTo>
                <a:close/>
              </a:path>
            </a:pathLst>
          </a:custGeom>
          <a:solidFill>
            <a:schemeClr val="accent2"/>
          </a:solidFill>
          <a:ln w="422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87" name="Graphic 12">
            <a:extLst>
              <a:ext uri="{FF2B5EF4-FFF2-40B4-BE49-F238E27FC236}">
                <a16:creationId xmlns:a16="http://schemas.microsoft.com/office/drawing/2014/main" id="{1453BF6C-B012-48B7-B4E8-6D7AC7C27D0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388224" y="3069861"/>
            <a:ext cx="127714" cy="127714"/>
          </a:xfrm>
          <a:custGeom>
            <a:avLst/>
            <a:gdLst>
              <a:gd name="connsiteX0" fmla="*/ 63857 w 127714"/>
              <a:gd name="connsiteY0" fmla="*/ 18874 h 127714"/>
              <a:gd name="connsiteX1" fmla="*/ 108840 w 127714"/>
              <a:gd name="connsiteY1" fmla="*/ 63857 h 127714"/>
              <a:gd name="connsiteX2" fmla="*/ 63857 w 127714"/>
              <a:gd name="connsiteY2" fmla="*/ 108840 h 127714"/>
              <a:gd name="connsiteX3" fmla="*/ 18874 w 127714"/>
              <a:gd name="connsiteY3" fmla="*/ 63857 h 127714"/>
              <a:gd name="connsiteX4" fmla="*/ 63857 w 127714"/>
              <a:gd name="connsiteY4" fmla="*/ 18874 h 127714"/>
              <a:gd name="connsiteX5" fmla="*/ 63857 w 127714"/>
              <a:gd name="connsiteY5" fmla="*/ 0 h 127714"/>
              <a:gd name="connsiteX6" fmla="*/ 0 w 127714"/>
              <a:gd name="connsiteY6" fmla="*/ 63857 h 127714"/>
              <a:gd name="connsiteX7" fmla="*/ 63857 w 127714"/>
              <a:gd name="connsiteY7" fmla="*/ 127714 h 127714"/>
              <a:gd name="connsiteX8" fmla="*/ 127714 w 127714"/>
              <a:gd name="connsiteY8" fmla="*/ 63857 h 127714"/>
              <a:gd name="connsiteX9" fmla="*/ 63857 w 127714"/>
              <a:gd name="connsiteY9" fmla="*/ 0 h 12771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27714" h="127714">
                <a:moveTo>
                  <a:pt x="63857" y="18874"/>
                </a:moveTo>
                <a:cubicBezTo>
                  <a:pt x="88700" y="18874"/>
                  <a:pt x="108840" y="39014"/>
                  <a:pt x="108840" y="63857"/>
                </a:cubicBezTo>
                <a:cubicBezTo>
                  <a:pt x="108840" y="88700"/>
                  <a:pt x="88700" y="108840"/>
                  <a:pt x="63857" y="108840"/>
                </a:cubicBezTo>
                <a:cubicBezTo>
                  <a:pt x="39014" y="108840"/>
                  <a:pt x="18874" y="88700"/>
                  <a:pt x="18874" y="63857"/>
                </a:cubicBezTo>
                <a:cubicBezTo>
                  <a:pt x="18898" y="39024"/>
                  <a:pt x="39024" y="18898"/>
                  <a:pt x="63857" y="18874"/>
                </a:cubicBezTo>
                <a:moveTo>
                  <a:pt x="63857" y="0"/>
                </a:moveTo>
                <a:cubicBezTo>
                  <a:pt x="28590" y="0"/>
                  <a:pt x="0" y="28590"/>
                  <a:pt x="0" y="63857"/>
                </a:cubicBezTo>
                <a:cubicBezTo>
                  <a:pt x="0" y="99124"/>
                  <a:pt x="28590" y="127714"/>
                  <a:pt x="63857" y="127714"/>
                </a:cubicBezTo>
                <a:cubicBezTo>
                  <a:pt x="99124" y="127714"/>
                  <a:pt x="127714" y="99124"/>
                  <a:pt x="127714" y="63857"/>
                </a:cubicBezTo>
                <a:cubicBezTo>
                  <a:pt x="127714" y="28590"/>
                  <a:pt x="99124" y="0"/>
                  <a:pt x="63857" y="0"/>
                </a:cubicBezTo>
                <a:close/>
              </a:path>
            </a:pathLst>
          </a:custGeom>
          <a:solidFill>
            <a:schemeClr val="accent2"/>
          </a:solidFill>
          <a:ln w="610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10" name="Titre 1">
            <a:extLst>
              <a:ext uri="{FF2B5EF4-FFF2-40B4-BE49-F238E27FC236}">
                <a16:creationId xmlns:a16="http://schemas.microsoft.com/office/drawing/2014/main" id="{6BFD9707-CF33-D24B-93E8-347E679B8F07}"/>
              </a:ext>
            </a:extLst>
          </p:cNvPr>
          <p:cNvSpPr txBox="1">
            <a:spLocks/>
          </p:cNvSpPr>
          <p:nvPr/>
        </p:nvSpPr>
        <p:spPr>
          <a:xfrm>
            <a:off x="2866172" y="1612941"/>
            <a:ext cx="8522052" cy="675993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b="1" i="0" kern="1200" cap="all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457200" indent="-457200">
              <a:buFont typeface="+mj-lt"/>
              <a:buAutoNum type="arabicPeriod" startAt="2"/>
            </a:pPr>
            <a:r>
              <a:rPr lang="fr-FR" sz="2400" cap="none" dirty="0">
                <a:solidFill>
                  <a:schemeClr val="accent2">
                    <a:lumMod val="75000"/>
                  </a:schemeClr>
                </a:solidFill>
                <a:latin typeface="+mn-lt"/>
              </a:rPr>
              <a:t>Fonction endocrine de l’ovaire</a:t>
            </a:r>
          </a:p>
        </p:txBody>
      </p:sp>
    </p:spTree>
    <p:extLst>
      <p:ext uri="{BB962C8B-B14F-4D97-AF65-F5344CB8AC3E}">
        <p14:creationId xmlns:p14="http://schemas.microsoft.com/office/powerpoint/2010/main" val="277778364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7" name="Straight Connector 76">
            <a:extLst>
              <a:ext uri="{FF2B5EF4-FFF2-40B4-BE49-F238E27FC236}">
                <a16:creationId xmlns:a16="http://schemas.microsoft.com/office/drawing/2014/main" id="{5C05CAAB-DBA2-4548-AD5F-01BB97FBB20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715890" y="356812"/>
            <a:ext cx="0" cy="6492875"/>
          </a:xfrm>
          <a:prstGeom prst="line">
            <a:avLst/>
          </a:prstGeom>
          <a:ln w="25400" cap="sq">
            <a:gradFill flip="none" rotWithShape="1">
              <a:gsLst>
                <a:gs pos="0">
                  <a:schemeClr val="accent2"/>
                </a:gs>
                <a:gs pos="100000">
                  <a:schemeClr val="accent4"/>
                </a:gs>
              </a:gsLst>
              <a:lin ang="16200000" scaled="1"/>
              <a:tileRect/>
            </a:gra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 useBgFill="1">
        <p:nvSpPr>
          <p:cNvPr id="79" name="Rectangle 78">
            <a:extLst>
              <a:ext uri="{FF2B5EF4-FFF2-40B4-BE49-F238E27FC236}">
                <a16:creationId xmlns:a16="http://schemas.microsoft.com/office/drawing/2014/main" id="{8D1AA55E-40D5-461B-A5A8-4AE8AAB71B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4F73DAF8-791B-6942-849E-B3F7E0A06BB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15890" y="1026715"/>
            <a:ext cx="10550025" cy="675993"/>
          </a:xfrm>
        </p:spPr>
        <p:txBody>
          <a:bodyPr vert="horz" lIns="91440" tIns="45720" rIns="91440" bIns="45720" rtlCol="0" anchor="b">
            <a:normAutofit/>
          </a:bodyPr>
          <a:lstStyle/>
          <a:p>
            <a:pPr marL="857250" indent="-857250">
              <a:buFont typeface="+mj-lt"/>
              <a:buAutoNum type="alphaUcPeriod" startAt="2"/>
            </a:pPr>
            <a:r>
              <a:rPr lang="en-US" sz="2400" cap="none" dirty="0">
                <a:solidFill>
                  <a:srgbClr val="002060"/>
                </a:solidFill>
                <a:latin typeface="+mn-lt"/>
              </a:rPr>
              <a:t>Contrôle endocrinien de la folliculogénèse</a:t>
            </a:r>
            <a:endParaRPr lang="en-US" sz="2400" kern="1200" cap="none" dirty="0">
              <a:solidFill>
                <a:srgbClr val="002060"/>
              </a:solidFill>
              <a:latin typeface="+mn-lt"/>
              <a:ea typeface="+mj-ea"/>
              <a:cs typeface="+mj-cs"/>
            </a:endParaRPr>
          </a:p>
        </p:txBody>
      </p:sp>
      <p:cxnSp>
        <p:nvCxnSpPr>
          <p:cNvPr id="81" name="Straight Connector 80">
            <a:extLst>
              <a:ext uri="{FF2B5EF4-FFF2-40B4-BE49-F238E27FC236}">
                <a16:creationId xmlns:a16="http://schemas.microsoft.com/office/drawing/2014/main" id="{7EB498BD-8089-4626-91EA-4978EBEF53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8878" y="806470"/>
            <a:ext cx="7903723" cy="0"/>
          </a:xfrm>
          <a:prstGeom prst="line">
            <a:avLst/>
          </a:prstGeom>
          <a:ln w="25400" cap="sq">
            <a:gradFill flip="none" rotWithShape="1">
              <a:gsLst>
                <a:gs pos="0">
                  <a:schemeClr val="accent2"/>
                </a:gs>
                <a:gs pos="100000">
                  <a:schemeClr val="accent4"/>
                </a:gs>
              </a:gsLst>
              <a:lin ang="10800000" scaled="1"/>
              <a:tileRect/>
            </a:gra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3" name="Graphic 11">
            <a:extLst>
              <a:ext uri="{FF2B5EF4-FFF2-40B4-BE49-F238E27FC236}">
                <a16:creationId xmlns:a16="http://schemas.microsoft.com/office/drawing/2014/main" id="{6CB927A4-E432-4310-9CD5-E89FF506317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403764" y="2325422"/>
            <a:ext cx="139039" cy="139039"/>
          </a:xfrm>
          <a:custGeom>
            <a:avLst/>
            <a:gdLst>
              <a:gd name="connsiteX0" fmla="*/ 129602 w 139039"/>
              <a:gd name="connsiteY0" fmla="*/ 60082 h 139039"/>
              <a:gd name="connsiteX1" fmla="*/ 78957 w 139039"/>
              <a:gd name="connsiteY1" fmla="*/ 60082 h 139039"/>
              <a:gd name="connsiteX2" fmla="*/ 78957 w 139039"/>
              <a:gd name="connsiteY2" fmla="*/ 9437 h 139039"/>
              <a:gd name="connsiteX3" fmla="*/ 69520 w 139039"/>
              <a:gd name="connsiteY3" fmla="*/ 0 h 139039"/>
              <a:gd name="connsiteX4" fmla="*/ 60082 w 139039"/>
              <a:gd name="connsiteY4" fmla="*/ 9437 h 139039"/>
              <a:gd name="connsiteX5" fmla="*/ 60082 w 139039"/>
              <a:gd name="connsiteY5" fmla="*/ 60082 h 139039"/>
              <a:gd name="connsiteX6" fmla="*/ 9437 w 139039"/>
              <a:gd name="connsiteY6" fmla="*/ 60082 h 139039"/>
              <a:gd name="connsiteX7" fmla="*/ 0 w 139039"/>
              <a:gd name="connsiteY7" fmla="*/ 69520 h 139039"/>
              <a:gd name="connsiteX8" fmla="*/ 9437 w 139039"/>
              <a:gd name="connsiteY8" fmla="*/ 78957 h 139039"/>
              <a:gd name="connsiteX9" fmla="*/ 60082 w 139039"/>
              <a:gd name="connsiteY9" fmla="*/ 78957 h 139039"/>
              <a:gd name="connsiteX10" fmla="*/ 60082 w 139039"/>
              <a:gd name="connsiteY10" fmla="*/ 129602 h 139039"/>
              <a:gd name="connsiteX11" fmla="*/ 69520 w 139039"/>
              <a:gd name="connsiteY11" fmla="*/ 139039 h 139039"/>
              <a:gd name="connsiteX12" fmla="*/ 78957 w 139039"/>
              <a:gd name="connsiteY12" fmla="*/ 129602 h 139039"/>
              <a:gd name="connsiteX13" fmla="*/ 78957 w 139039"/>
              <a:gd name="connsiteY13" fmla="*/ 78957 h 139039"/>
              <a:gd name="connsiteX14" fmla="*/ 129602 w 139039"/>
              <a:gd name="connsiteY14" fmla="*/ 78957 h 139039"/>
              <a:gd name="connsiteX15" fmla="*/ 139039 w 139039"/>
              <a:gd name="connsiteY15" fmla="*/ 69520 h 139039"/>
              <a:gd name="connsiteX16" fmla="*/ 129602 w 139039"/>
              <a:gd name="connsiteY16" fmla="*/ 60082 h 1390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139039" h="139039">
                <a:moveTo>
                  <a:pt x="129602" y="60082"/>
                </a:moveTo>
                <a:lnTo>
                  <a:pt x="78957" y="60082"/>
                </a:lnTo>
                <a:lnTo>
                  <a:pt x="78957" y="9437"/>
                </a:lnTo>
                <a:cubicBezTo>
                  <a:pt x="78957" y="4225"/>
                  <a:pt x="74731" y="0"/>
                  <a:pt x="69520" y="0"/>
                </a:cubicBezTo>
                <a:cubicBezTo>
                  <a:pt x="64308" y="0"/>
                  <a:pt x="60082" y="4225"/>
                  <a:pt x="60082" y="9437"/>
                </a:cubicBezTo>
                <a:lnTo>
                  <a:pt x="60082" y="60082"/>
                </a:lnTo>
                <a:lnTo>
                  <a:pt x="9437" y="60082"/>
                </a:lnTo>
                <a:cubicBezTo>
                  <a:pt x="4225" y="60082"/>
                  <a:pt x="0" y="64308"/>
                  <a:pt x="0" y="69520"/>
                </a:cubicBezTo>
                <a:cubicBezTo>
                  <a:pt x="0" y="74731"/>
                  <a:pt x="4225" y="78957"/>
                  <a:pt x="9437" y="78957"/>
                </a:cubicBezTo>
                <a:lnTo>
                  <a:pt x="60082" y="78957"/>
                </a:lnTo>
                <a:lnTo>
                  <a:pt x="60082" y="129602"/>
                </a:lnTo>
                <a:cubicBezTo>
                  <a:pt x="60082" y="134814"/>
                  <a:pt x="64308" y="139039"/>
                  <a:pt x="69520" y="139039"/>
                </a:cubicBezTo>
                <a:cubicBezTo>
                  <a:pt x="74731" y="139039"/>
                  <a:pt x="78957" y="134814"/>
                  <a:pt x="78957" y="129602"/>
                </a:cubicBezTo>
                <a:lnTo>
                  <a:pt x="78957" y="78957"/>
                </a:lnTo>
                <a:lnTo>
                  <a:pt x="129602" y="78957"/>
                </a:lnTo>
                <a:cubicBezTo>
                  <a:pt x="134814" y="78957"/>
                  <a:pt x="139039" y="74731"/>
                  <a:pt x="139039" y="69520"/>
                </a:cubicBezTo>
                <a:cubicBezTo>
                  <a:pt x="139039" y="64308"/>
                  <a:pt x="134814" y="60082"/>
                  <a:pt x="129602" y="60082"/>
                </a:cubicBezTo>
                <a:close/>
              </a:path>
            </a:pathLst>
          </a:custGeom>
          <a:solidFill>
            <a:schemeClr val="accent2"/>
          </a:solidFill>
          <a:ln w="603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5DC37C58-6D5E-0D44-8BFF-BA093B5F138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039041" y="2729423"/>
            <a:ext cx="7903722" cy="3545253"/>
          </a:xfrm>
        </p:spPr>
        <p:txBody>
          <a:bodyPr vert="horz" lIns="91440" tIns="45720" rIns="91440" bIns="45720" rtlCol="0" anchor="t">
            <a:normAutofit/>
          </a:bodyPr>
          <a:lstStyle/>
          <a:p>
            <a:pPr algn="ctr"/>
            <a:r>
              <a:rPr lang="fr-FR" sz="2000" b="1" u="sng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Progestérone</a:t>
            </a:r>
            <a:r>
              <a:rPr lang="fr-FR" sz="1800" b="1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:</a:t>
            </a:r>
          </a:p>
          <a:p>
            <a:pPr algn="ctr"/>
            <a:r>
              <a:rPr lang="fr-FR" sz="18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</a:p>
          <a:p>
            <a:pPr marL="742950" lvl="1" indent="-285750">
              <a:lnSpc>
                <a:spcPct val="100000"/>
              </a:lnSpc>
              <a:buClr>
                <a:schemeClr val="tx1"/>
              </a:buClr>
              <a:buFont typeface="Police système Courant"/>
              <a:buChar char="★"/>
            </a:pPr>
            <a:r>
              <a:rPr lang="fr-FR" sz="1800" b="1" dirty="0">
                <a:solidFill>
                  <a:srgbClr val="00B0F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Maintien et développement de l’endomètre </a:t>
            </a:r>
            <a:r>
              <a:rPr lang="fr-FR" sz="1800" dirty="0">
                <a:latin typeface="Calibri" panose="020F0502020204030204" pitchFamily="34" charset="0"/>
                <a:cs typeface="Calibri" panose="020F0502020204030204" pitchFamily="34" charset="0"/>
              </a:rPr>
              <a:t>après ovulation (devient apte à la nidation) + </a:t>
            </a:r>
            <a:r>
              <a:rPr lang="fr-FR" sz="1800" b="1" dirty="0">
                <a:solidFill>
                  <a:srgbClr val="00B0F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verrouille la glaire cervicale </a:t>
            </a:r>
            <a:r>
              <a:rPr lang="fr-FR" sz="1800" dirty="0">
                <a:latin typeface="Calibri" panose="020F0502020204030204" pitchFamily="34" charset="0"/>
                <a:cs typeface="Calibri" panose="020F0502020204030204" pitchFamily="34" charset="0"/>
              </a:rPr>
              <a:t>→ imperméable aux spermatozoïdes</a:t>
            </a:r>
          </a:p>
          <a:p>
            <a:pPr marL="742950" lvl="1" indent="-285750">
              <a:lnSpc>
                <a:spcPct val="100000"/>
              </a:lnSpc>
              <a:buClr>
                <a:schemeClr val="tx1"/>
              </a:buClr>
              <a:buFont typeface="Police système Courant"/>
              <a:buChar char="★"/>
            </a:pPr>
            <a:r>
              <a:rPr lang="fr-FR" sz="1800" b="1" dirty="0">
                <a:solidFill>
                  <a:srgbClr val="00B0F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Trophicité de la glande mammaire </a:t>
            </a:r>
          </a:p>
          <a:p>
            <a:pPr marL="285750" indent="-285750" algn="ctr">
              <a:lnSpc>
                <a:spcPct val="100000"/>
              </a:lnSpc>
              <a:buClr>
                <a:schemeClr val="tx1"/>
              </a:buClr>
              <a:buFont typeface="Police système Courant"/>
              <a:buChar char="★"/>
            </a:pPr>
            <a:r>
              <a:rPr lang="fr-FR" sz="1800" b="1" dirty="0">
                <a:solidFill>
                  <a:srgbClr val="00B0F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Rôle utéro-relaxant </a:t>
            </a:r>
            <a:r>
              <a:rPr lang="fr-FR" sz="1800" dirty="0">
                <a:latin typeface="Calibri" panose="020F0502020204030204" pitchFamily="34" charset="0"/>
                <a:cs typeface="Calibri" panose="020F0502020204030204" pitchFamily="34" charset="0"/>
              </a:rPr>
              <a:t>pour empêcher les contractions de l’utérus</a:t>
            </a:r>
          </a:p>
          <a:p>
            <a:pPr marL="285750" indent="-285750" algn="ctr">
              <a:lnSpc>
                <a:spcPct val="100000"/>
              </a:lnSpc>
              <a:buClr>
                <a:schemeClr val="tx1"/>
              </a:buClr>
              <a:buFont typeface="Police système Courant"/>
              <a:buChar char="★"/>
            </a:pPr>
            <a:r>
              <a:rPr lang="fr-FR" sz="1900" b="1" dirty="0">
                <a:solidFill>
                  <a:srgbClr val="00B0F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Inhibe sécrétion de FSH et LH</a:t>
            </a:r>
            <a:r>
              <a:rPr lang="fr-FR" sz="1900" dirty="0">
                <a:latin typeface="Calibri" panose="020F0502020204030204" pitchFamily="34" charset="0"/>
                <a:cs typeface="Calibri" panose="020F0502020204030204" pitchFamily="34" charset="0"/>
              </a:rPr>
              <a:t>: évite une nouvelle ovulation et un nouveau recrutement folliculaire alors que le cycle n’est pas terminé</a:t>
            </a:r>
          </a:p>
        </p:txBody>
      </p:sp>
      <p:sp>
        <p:nvSpPr>
          <p:cNvPr id="85" name="Graphic 10">
            <a:extLst>
              <a:ext uri="{FF2B5EF4-FFF2-40B4-BE49-F238E27FC236}">
                <a16:creationId xmlns:a16="http://schemas.microsoft.com/office/drawing/2014/main" id="{E3020543-B24B-4EC4-8FFC-8DD88EEA91A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762544" y="2554717"/>
            <a:ext cx="91138" cy="91138"/>
          </a:xfrm>
          <a:custGeom>
            <a:avLst/>
            <a:gdLst>
              <a:gd name="connsiteX0" fmla="*/ 91138 w 91138"/>
              <a:gd name="connsiteY0" fmla="*/ 45569 h 91138"/>
              <a:gd name="connsiteX1" fmla="*/ 45569 w 91138"/>
              <a:gd name="connsiteY1" fmla="*/ 91138 h 91138"/>
              <a:gd name="connsiteX2" fmla="*/ 0 w 91138"/>
              <a:gd name="connsiteY2" fmla="*/ 45569 h 91138"/>
              <a:gd name="connsiteX3" fmla="*/ 45569 w 91138"/>
              <a:gd name="connsiteY3" fmla="*/ 0 h 91138"/>
              <a:gd name="connsiteX4" fmla="*/ 91138 w 91138"/>
              <a:gd name="connsiteY4" fmla="*/ 45569 h 911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138" h="91138">
                <a:moveTo>
                  <a:pt x="91138" y="45569"/>
                </a:moveTo>
                <a:cubicBezTo>
                  <a:pt x="91138" y="70736"/>
                  <a:pt x="70736" y="91138"/>
                  <a:pt x="45569" y="91138"/>
                </a:cubicBezTo>
                <a:cubicBezTo>
                  <a:pt x="20402" y="91138"/>
                  <a:pt x="0" y="70736"/>
                  <a:pt x="0" y="45569"/>
                </a:cubicBezTo>
                <a:cubicBezTo>
                  <a:pt x="0" y="20402"/>
                  <a:pt x="20402" y="0"/>
                  <a:pt x="45569" y="0"/>
                </a:cubicBezTo>
                <a:cubicBezTo>
                  <a:pt x="70736" y="0"/>
                  <a:pt x="91138" y="20402"/>
                  <a:pt x="91138" y="45569"/>
                </a:cubicBezTo>
                <a:close/>
              </a:path>
            </a:pathLst>
          </a:custGeom>
          <a:solidFill>
            <a:schemeClr val="accent2"/>
          </a:solidFill>
          <a:ln w="422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87" name="Graphic 12">
            <a:extLst>
              <a:ext uri="{FF2B5EF4-FFF2-40B4-BE49-F238E27FC236}">
                <a16:creationId xmlns:a16="http://schemas.microsoft.com/office/drawing/2014/main" id="{1453BF6C-B012-48B7-B4E8-6D7AC7C27D0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388224" y="3069861"/>
            <a:ext cx="127714" cy="127714"/>
          </a:xfrm>
          <a:custGeom>
            <a:avLst/>
            <a:gdLst>
              <a:gd name="connsiteX0" fmla="*/ 63857 w 127714"/>
              <a:gd name="connsiteY0" fmla="*/ 18874 h 127714"/>
              <a:gd name="connsiteX1" fmla="*/ 108840 w 127714"/>
              <a:gd name="connsiteY1" fmla="*/ 63857 h 127714"/>
              <a:gd name="connsiteX2" fmla="*/ 63857 w 127714"/>
              <a:gd name="connsiteY2" fmla="*/ 108840 h 127714"/>
              <a:gd name="connsiteX3" fmla="*/ 18874 w 127714"/>
              <a:gd name="connsiteY3" fmla="*/ 63857 h 127714"/>
              <a:gd name="connsiteX4" fmla="*/ 63857 w 127714"/>
              <a:gd name="connsiteY4" fmla="*/ 18874 h 127714"/>
              <a:gd name="connsiteX5" fmla="*/ 63857 w 127714"/>
              <a:gd name="connsiteY5" fmla="*/ 0 h 127714"/>
              <a:gd name="connsiteX6" fmla="*/ 0 w 127714"/>
              <a:gd name="connsiteY6" fmla="*/ 63857 h 127714"/>
              <a:gd name="connsiteX7" fmla="*/ 63857 w 127714"/>
              <a:gd name="connsiteY7" fmla="*/ 127714 h 127714"/>
              <a:gd name="connsiteX8" fmla="*/ 127714 w 127714"/>
              <a:gd name="connsiteY8" fmla="*/ 63857 h 127714"/>
              <a:gd name="connsiteX9" fmla="*/ 63857 w 127714"/>
              <a:gd name="connsiteY9" fmla="*/ 0 h 12771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27714" h="127714">
                <a:moveTo>
                  <a:pt x="63857" y="18874"/>
                </a:moveTo>
                <a:cubicBezTo>
                  <a:pt x="88700" y="18874"/>
                  <a:pt x="108840" y="39014"/>
                  <a:pt x="108840" y="63857"/>
                </a:cubicBezTo>
                <a:cubicBezTo>
                  <a:pt x="108840" y="88700"/>
                  <a:pt x="88700" y="108840"/>
                  <a:pt x="63857" y="108840"/>
                </a:cubicBezTo>
                <a:cubicBezTo>
                  <a:pt x="39014" y="108840"/>
                  <a:pt x="18874" y="88700"/>
                  <a:pt x="18874" y="63857"/>
                </a:cubicBezTo>
                <a:cubicBezTo>
                  <a:pt x="18898" y="39024"/>
                  <a:pt x="39024" y="18898"/>
                  <a:pt x="63857" y="18874"/>
                </a:cubicBezTo>
                <a:moveTo>
                  <a:pt x="63857" y="0"/>
                </a:moveTo>
                <a:cubicBezTo>
                  <a:pt x="28590" y="0"/>
                  <a:pt x="0" y="28590"/>
                  <a:pt x="0" y="63857"/>
                </a:cubicBezTo>
                <a:cubicBezTo>
                  <a:pt x="0" y="99124"/>
                  <a:pt x="28590" y="127714"/>
                  <a:pt x="63857" y="127714"/>
                </a:cubicBezTo>
                <a:cubicBezTo>
                  <a:pt x="99124" y="127714"/>
                  <a:pt x="127714" y="99124"/>
                  <a:pt x="127714" y="63857"/>
                </a:cubicBezTo>
                <a:cubicBezTo>
                  <a:pt x="127714" y="28590"/>
                  <a:pt x="99124" y="0"/>
                  <a:pt x="63857" y="0"/>
                </a:cubicBezTo>
                <a:close/>
              </a:path>
            </a:pathLst>
          </a:custGeom>
          <a:solidFill>
            <a:schemeClr val="accent2"/>
          </a:solidFill>
          <a:ln w="610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10" name="Titre 1">
            <a:extLst>
              <a:ext uri="{FF2B5EF4-FFF2-40B4-BE49-F238E27FC236}">
                <a16:creationId xmlns:a16="http://schemas.microsoft.com/office/drawing/2014/main" id="{6BFD9707-CF33-D24B-93E8-347E679B8F07}"/>
              </a:ext>
            </a:extLst>
          </p:cNvPr>
          <p:cNvSpPr txBox="1">
            <a:spLocks/>
          </p:cNvSpPr>
          <p:nvPr/>
        </p:nvSpPr>
        <p:spPr>
          <a:xfrm>
            <a:off x="2866172" y="1612941"/>
            <a:ext cx="8522052" cy="675993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b="1" i="0" kern="1200" cap="all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457200" indent="-457200">
              <a:buFont typeface="+mj-lt"/>
              <a:buAutoNum type="arabicPeriod" startAt="2"/>
            </a:pPr>
            <a:r>
              <a:rPr lang="fr-FR" sz="2400" cap="none" dirty="0">
                <a:solidFill>
                  <a:schemeClr val="accent2">
                    <a:lumMod val="75000"/>
                  </a:schemeClr>
                </a:solidFill>
                <a:latin typeface="+mn-lt"/>
              </a:rPr>
              <a:t>Fonction endocrine de l’ovaire</a:t>
            </a:r>
          </a:p>
        </p:txBody>
      </p:sp>
    </p:spTree>
    <p:extLst>
      <p:ext uri="{BB962C8B-B14F-4D97-AF65-F5344CB8AC3E}">
        <p14:creationId xmlns:p14="http://schemas.microsoft.com/office/powerpoint/2010/main" val="19028496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7" name="Straight Connector 76">
            <a:extLst>
              <a:ext uri="{FF2B5EF4-FFF2-40B4-BE49-F238E27FC236}">
                <a16:creationId xmlns:a16="http://schemas.microsoft.com/office/drawing/2014/main" id="{5C05CAAB-DBA2-4548-AD5F-01BB97FBB20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715890" y="356812"/>
            <a:ext cx="0" cy="6492875"/>
          </a:xfrm>
          <a:prstGeom prst="line">
            <a:avLst/>
          </a:prstGeom>
          <a:ln w="25400" cap="sq">
            <a:gradFill flip="none" rotWithShape="1">
              <a:gsLst>
                <a:gs pos="0">
                  <a:schemeClr val="accent2"/>
                </a:gs>
                <a:gs pos="100000">
                  <a:schemeClr val="accent4"/>
                </a:gs>
              </a:gsLst>
              <a:lin ang="16200000" scaled="1"/>
              <a:tileRect/>
            </a:gra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 useBgFill="1">
        <p:nvSpPr>
          <p:cNvPr id="79" name="Rectangle 78">
            <a:extLst>
              <a:ext uri="{FF2B5EF4-FFF2-40B4-BE49-F238E27FC236}">
                <a16:creationId xmlns:a16="http://schemas.microsoft.com/office/drawing/2014/main" id="{8D1AA55E-40D5-461B-A5A8-4AE8AAB71B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4F73DAF8-791B-6942-849E-B3F7E0A06BB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15890" y="1026715"/>
            <a:ext cx="10550025" cy="675993"/>
          </a:xfrm>
        </p:spPr>
        <p:txBody>
          <a:bodyPr vert="horz" lIns="91440" tIns="45720" rIns="91440" bIns="45720" rtlCol="0" anchor="b">
            <a:normAutofit/>
          </a:bodyPr>
          <a:lstStyle/>
          <a:p>
            <a:pPr marL="857250" indent="-857250">
              <a:buFont typeface="+mj-lt"/>
              <a:buAutoNum type="alphaUcPeriod" startAt="2"/>
            </a:pPr>
            <a:r>
              <a:rPr lang="en-US" sz="2400" cap="none" dirty="0">
                <a:solidFill>
                  <a:srgbClr val="002060"/>
                </a:solidFill>
                <a:latin typeface="+mn-lt"/>
              </a:rPr>
              <a:t>Contrôle endocrinien de la folliculogénèse</a:t>
            </a:r>
            <a:endParaRPr lang="en-US" sz="2400" kern="1200" cap="none" dirty="0">
              <a:solidFill>
                <a:srgbClr val="002060"/>
              </a:solidFill>
              <a:latin typeface="+mn-lt"/>
              <a:ea typeface="+mj-ea"/>
              <a:cs typeface="+mj-cs"/>
            </a:endParaRPr>
          </a:p>
        </p:txBody>
      </p:sp>
      <p:cxnSp>
        <p:nvCxnSpPr>
          <p:cNvPr id="81" name="Straight Connector 80">
            <a:extLst>
              <a:ext uri="{FF2B5EF4-FFF2-40B4-BE49-F238E27FC236}">
                <a16:creationId xmlns:a16="http://schemas.microsoft.com/office/drawing/2014/main" id="{7EB498BD-8089-4626-91EA-4978EBEF53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8878" y="806470"/>
            <a:ext cx="7903723" cy="0"/>
          </a:xfrm>
          <a:prstGeom prst="line">
            <a:avLst/>
          </a:prstGeom>
          <a:ln w="25400" cap="sq">
            <a:gradFill flip="none" rotWithShape="1">
              <a:gsLst>
                <a:gs pos="0">
                  <a:schemeClr val="accent2"/>
                </a:gs>
                <a:gs pos="100000">
                  <a:schemeClr val="accent4"/>
                </a:gs>
              </a:gsLst>
              <a:lin ang="10800000" scaled="1"/>
              <a:tileRect/>
            </a:gra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3" name="Graphic 11">
            <a:extLst>
              <a:ext uri="{FF2B5EF4-FFF2-40B4-BE49-F238E27FC236}">
                <a16:creationId xmlns:a16="http://schemas.microsoft.com/office/drawing/2014/main" id="{6CB927A4-E432-4310-9CD5-E89FF506317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403764" y="2325422"/>
            <a:ext cx="139039" cy="139039"/>
          </a:xfrm>
          <a:custGeom>
            <a:avLst/>
            <a:gdLst>
              <a:gd name="connsiteX0" fmla="*/ 129602 w 139039"/>
              <a:gd name="connsiteY0" fmla="*/ 60082 h 139039"/>
              <a:gd name="connsiteX1" fmla="*/ 78957 w 139039"/>
              <a:gd name="connsiteY1" fmla="*/ 60082 h 139039"/>
              <a:gd name="connsiteX2" fmla="*/ 78957 w 139039"/>
              <a:gd name="connsiteY2" fmla="*/ 9437 h 139039"/>
              <a:gd name="connsiteX3" fmla="*/ 69520 w 139039"/>
              <a:gd name="connsiteY3" fmla="*/ 0 h 139039"/>
              <a:gd name="connsiteX4" fmla="*/ 60082 w 139039"/>
              <a:gd name="connsiteY4" fmla="*/ 9437 h 139039"/>
              <a:gd name="connsiteX5" fmla="*/ 60082 w 139039"/>
              <a:gd name="connsiteY5" fmla="*/ 60082 h 139039"/>
              <a:gd name="connsiteX6" fmla="*/ 9437 w 139039"/>
              <a:gd name="connsiteY6" fmla="*/ 60082 h 139039"/>
              <a:gd name="connsiteX7" fmla="*/ 0 w 139039"/>
              <a:gd name="connsiteY7" fmla="*/ 69520 h 139039"/>
              <a:gd name="connsiteX8" fmla="*/ 9437 w 139039"/>
              <a:gd name="connsiteY8" fmla="*/ 78957 h 139039"/>
              <a:gd name="connsiteX9" fmla="*/ 60082 w 139039"/>
              <a:gd name="connsiteY9" fmla="*/ 78957 h 139039"/>
              <a:gd name="connsiteX10" fmla="*/ 60082 w 139039"/>
              <a:gd name="connsiteY10" fmla="*/ 129602 h 139039"/>
              <a:gd name="connsiteX11" fmla="*/ 69520 w 139039"/>
              <a:gd name="connsiteY11" fmla="*/ 139039 h 139039"/>
              <a:gd name="connsiteX12" fmla="*/ 78957 w 139039"/>
              <a:gd name="connsiteY12" fmla="*/ 129602 h 139039"/>
              <a:gd name="connsiteX13" fmla="*/ 78957 w 139039"/>
              <a:gd name="connsiteY13" fmla="*/ 78957 h 139039"/>
              <a:gd name="connsiteX14" fmla="*/ 129602 w 139039"/>
              <a:gd name="connsiteY14" fmla="*/ 78957 h 139039"/>
              <a:gd name="connsiteX15" fmla="*/ 139039 w 139039"/>
              <a:gd name="connsiteY15" fmla="*/ 69520 h 139039"/>
              <a:gd name="connsiteX16" fmla="*/ 129602 w 139039"/>
              <a:gd name="connsiteY16" fmla="*/ 60082 h 1390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139039" h="139039">
                <a:moveTo>
                  <a:pt x="129602" y="60082"/>
                </a:moveTo>
                <a:lnTo>
                  <a:pt x="78957" y="60082"/>
                </a:lnTo>
                <a:lnTo>
                  <a:pt x="78957" y="9437"/>
                </a:lnTo>
                <a:cubicBezTo>
                  <a:pt x="78957" y="4225"/>
                  <a:pt x="74731" y="0"/>
                  <a:pt x="69520" y="0"/>
                </a:cubicBezTo>
                <a:cubicBezTo>
                  <a:pt x="64308" y="0"/>
                  <a:pt x="60082" y="4225"/>
                  <a:pt x="60082" y="9437"/>
                </a:cubicBezTo>
                <a:lnTo>
                  <a:pt x="60082" y="60082"/>
                </a:lnTo>
                <a:lnTo>
                  <a:pt x="9437" y="60082"/>
                </a:lnTo>
                <a:cubicBezTo>
                  <a:pt x="4225" y="60082"/>
                  <a:pt x="0" y="64308"/>
                  <a:pt x="0" y="69520"/>
                </a:cubicBezTo>
                <a:cubicBezTo>
                  <a:pt x="0" y="74731"/>
                  <a:pt x="4225" y="78957"/>
                  <a:pt x="9437" y="78957"/>
                </a:cubicBezTo>
                <a:lnTo>
                  <a:pt x="60082" y="78957"/>
                </a:lnTo>
                <a:lnTo>
                  <a:pt x="60082" y="129602"/>
                </a:lnTo>
                <a:cubicBezTo>
                  <a:pt x="60082" y="134814"/>
                  <a:pt x="64308" y="139039"/>
                  <a:pt x="69520" y="139039"/>
                </a:cubicBezTo>
                <a:cubicBezTo>
                  <a:pt x="74731" y="139039"/>
                  <a:pt x="78957" y="134814"/>
                  <a:pt x="78957" y="129602"/>
                </a:cubicBezTo>
                <a:lnTo>
                  <a:pt x="78957" y="78957"/>
                </a:lnTo>
                <a:lnTo>
                  <a:pt x="129602" y="78957"/>
                </a:lnTo>
                <a:cubicBezTo>
                  <a:pt x="134814" y="78957"/>
                  <a:pt x="139039" y="74731"/>
                  <a:pt x="139039" y="69520"/>
                </a:cubicBezTo>
                <a:cubicBezTo>
                  <a:pt x="139039" y="64308"/>
                  <a:pt x="134814" y="60082"/>
                  <a:pt x="129602" y="60082"/>
                </a:cubicBezTo>
                <a:close/>
              </a:path>
            </a:pathLst>
          </a:custGeom>
          <a:solidFill>
            <a:schemeClr val="accent2"/>
          </a:solidFill>
          <a:ln w="603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sp>
        <p:nvSpPr>
          <p:cNvPr id="85" name="Graphic 10">
            <a:extLst>
              <a:ext uri="{FF2B5EF4-FFF2-40B4-BE49-F238E27FC236}">
                <a16:creationId xmlns:a16="http://schemas.microsoft.com/office/drawing/2014/main" id="{E3020543-B24B-4EC4-8FFC-8DD88EEA91A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762544" y="2554717"/>
            <a:ext cx="91138" cy="91138"/>
          </a:xfrm>
          <a:custGeom>
            <a:avLst/>
            <a:gdLst>
              <a:gd name="connsiteX0" fmla="*/ 91138 w 91138"/>
              <a:gd name="connsiteY0" fmla="*/ 45569 h 91138"/>
              <a:gd name="connsiteX1" fmla="*/ 45569 w 91138"/>
              <a:gd name="connsiteY1" fmla="*/ 91138 h 91138"/>
              <a:gd name="connsiteX2" fmla="*/ 0 w 91138"/>
              <a:gd name="connsiteY2" fmla="*/ 45569 h 91138"/>
              <a:gd name="connsiteX3" fmla="*/ 45569 w 91138"/>
              <a:gd name="connsiteY3" fmla="*/ 0 h 91138"/>
              <a:gd name="connsiteX4" fmla="*/ 91138 w 91138"/>
              <a:gd name="connsiteY4" fmla="*/ 45569 h 911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138" h="91138">
                <a:moveTo>
                  <a:pt x="91138" y="45569"/>
                </a:moveTo>
                <a:cubicBezTo>
                  <a:pt x="91138" y="70736"/>
                  <a:pt x="70736" y="91138"/>
                  <a:pt x="45569" y="91138"/>
                </a:cubicBezTo>
                <a:cubicBezTo>
                  <a:pt x="20402" y="91138"/>
                  <a:pt x="0" y="70736"/>
                  <a:pt x="0" y="45569"/>
                </a:cubicBezTo>
                <a:cubicBezTo>
                  <a:pt x="0" y="20402"/>
                  <a:pt x="20402" y="0"/>
                  <a:pt x="45569" y="0"/>
                </a:cubicBezTo>
                <a:cubicBezTo>
                  <a:pt x="70736" y="0"/>
                  <a:pt x="91138" y="20402"/>
                  <a:pt x="91138" y="45569"/>
                </a:cubicBezTo>
                <a:close/>
              </a:path>
            </a:pathLst>
          </a:custGeom>
          <a:solidFill>
            <a:schemeClr val="accent2"/>
          </a:solidFill>
          <a:ln w="422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87" name="Graphic 12">
            <a:extLst>
              <a:ext uri="{FF2B5EF4-FFF2-40B4-BE49-F238E27FC236}">
                <a16:creationId xmlns:a16="http://schemas.microsoft.com/office/drawing/2014/main" id="{1453BF6C-B012-48B7-B4E8-6D7AC7C27D0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388224" y="3069861"/>
            <a:ext cx="127714" cy="127714"/>
          </a:xfrm>
          <a:custGeom>
            <a:avLst/>
            <a:gdLst>
              <a:gd name="connsiteX0" fmla="*/ 63857 w 127714"/>
              <a:gd name="connsiteY0" fmla="*/ 18874 h 127714"/>
              <a:gd name="connsiteX1" fmla="*/ 108840 w 127714"/>
              <a:gd name="connsiteY1" fmla="*/ 63857 h 127714"/>
              <a:gd name="connsiteX2" fmla="*/ 63857 w 127714"/>
              <a:gd name="connsiteY2" fmla="*/ 108840 h 127714"/>
              <a:gd name="connsiteX3" fmla="*/ 18874 w 127714"/>
              <a:gd name="connsiteY3" fmla="*/ 63857 h 127714"/>
              <a:gd name="connsiteX4" fmla="*/ 63857 w 127714"/>
              <a:gd name="connsiteY4" fmla="*/ 18874 h 127714"/>
              <a:gd name="connsiteX5" fmla="*/ 63857 w 127714"/>
              <a:gd name="connsiteY5" fmla="*/ 0 h 127714"/>
              <a:gd name="connsiteX6" fmla="*/ 0 w 127714"/>
              <a:gd name="connsiteY6" fmla="*/ 63857 h 127714"/>
              <a:gd name="connsiteX7" fmla="*/ 63857 w 127714"/>
              <a:gd name="connsiteY7" fmla="*/ 127714 h 127714"/>
              <a:gd name="connsiteX8" fmla="*/ 127714 w 127714"/>
              <a:gd name="connsiteY8" fmla="*/ 63857 h 127714"/>
              <a:gd name="connsiteX9" fmla="*/ 63857 w 127714"/>
              <a:gd name="connsiteY9" fmla="*/ 0 h 12771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27714" h="127714">
                <a:moveTo>
                  <a:pt x="63857" y="18874"/>
                </a:moveTo>
                <a:cubicBezTo>
                  <a:pt x="88700" y="18874"/>
                  <a:pt x="108840" y="39014"/>
                  <a:pt x="108840" y="63857"/>
                </a:cubicBezTo>
                <a:cubicBezTo>
                  <a:pt x="108840" y="88700"/>
                  <a:pt x="88700" y="108840"/>
                  <a:pt x="63857" y="108840"/>
                </a:cubicBezTo>
                <a:cubicBezTo>
                  <a:pt x="39014" y="108840"/>
                  <a:pt x="18874" y="88700"/>
                  <a:pt x="18874" y="63857"/>
                </a:cubicBezTo>
                <a:cubicBezTo>
                  <a:pt x="18898" y="39024"/>
                  <a:pt x="39024" y="18898"/>
                  <a:pt x="63857" y="18874"/>
                </a:cubicBezTo>
                <a:moveTo>
                  <a:pt x="63857" y="0"/>
                </a:moveTo>
                <a:cubicBezTo>
                  <a:pt x="28590" y="0"/>
                  <a:pt x="0" y="28590"/>
                  <a:pt x="0" y="63857"/>
                </a:cubicBezTo>
                <a:cubicBezTo>
                  <a:pt x="0" y="99124"/>
                  <a:pt x="28590" y="127714"/>
                  <a:pt x="63857" y="127714"/>
                </a:cubicBezTo>
                <a:cubicBezTo>
                  <a:pt x="99124" y="127714"/>
                  <a:pt x="127714" y="99124"/>
                  <a:pt x="127714" y="63857"/>
                </a:cubicBezTo>
                <a:cubicBezTo>
                  <a:pt x="127714" y="28590"/>
                  <a:pt x="99124" y="0"/>
                  <a:pt x="63857" y="0"/>
                </a:cubicBezTo>
                <a:close/>
              </a:path>
            </a:pathLst>
          </a:custGeom>
          <a:solidFill>
            <a:schemeClr val="accent2"/>
          </a:solidFill>
          <a:ln w="610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10" name="Titre 1">
            <a:extLst>
              <a:ext uri="{FF2B5EF4-FFF2-40B4-BE49-F238E27FC236}">
                <a16:creationId xmlns:a16="http://schemas.microsoft.com/office/drawing/2014/main" id="{6BFD9707-CF33-D24B-93E8-347E679B8F07}"/>
              </a:ext>
            </a:extLst>
          </p:cNvPr>
          <p:cNvSpPr txBox="1">
            <a:spLocks/>
          </p:cNvSpPr>
          <p:nvPr/>
        </p:nvSpPr>
        <p:spPr>
          <a:xfrm>
            <a:off x="2866172" y="1612941"/>
            <a:ext cx="8522052" cy="675993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b="1" i="0" kern="1200" cap="all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457200" indent="-457200">
              <a:buFont typeface="+mj-lt"/>
              <a:buAutoNum type="arabicPeriod" startAt="3"/>
            </a:pPr>
            <a:r>
              <a:rPr lang="fr-FR" sz="2400" cap="none" dirty="0">
                <a:solidFill>
                  <a:schemeClr val="accent2">
                    <a:lumMod val="75000"/>
                  </a:schemeClr>
                </a:solidFill>
                <a:latin typeface="+mn-lt"/>
              </a:rPr>
              <a:t>Mode d’action de la GnRH</a:t>
            </a:r>
          </a:p>
        </p:txBody>
      </p:sp>
      <p:sp>
        <p:nvSpPr>
          <p:cNvPr id="5" name="Sous-titre 4">
            <a:extLst>
              <a:ext uri="{FF2B5EF4-FFF2-40B4-BE49-F238E27FC236}">
                <a16:creationId xmlns:a16="http://schemas.microsoft.com/office/drawing/2014/main" id="{06532BF7-8D90-E243-8881-EC92F50A6AA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422903" y="2654808"/>
            <a:ext cx="9343693" cy="3828517"/>
          </a:xfrm>
        </p:spPr>
        <p:txBody>
          <a:bodyPr>
            <a:noAutofit/>
          </a:bodyPr>
          <a:lstStyle/>
          <a:p>
            <a:pPr algn="ctr">
              <a:lnSpc>
                <a:spcPct val="150000"/>
              </a:lnSpc>
            </a:pPr>
            <a:r>
              <a:rPr lang="fr-FR" sz="1800" b="1" dirty="0">
                <a:solidFill>
                  <a:srgbClr val="FFC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Demi-vie courte: 4-7 min</a:t>
            </a:r>
          </a:p>
          <a:p>
            <a:pPr algn="ctr">
              <a:lnSpc>
                <a:spcPct val="150000"/>
              </a:lnSpc>
            </a:pPr>
            <a:r>
              <a:rPr lang="fr-FR" sz="1800" b="1" dirty="0">
                <a:solidFill>
                  <a:srgbClr val="00B0F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Sécrétion pulsatile</a:t>
            </a:r>
          </a:p>
          <a:p>
            <a:pPr algn="ctr">
              <a:lnSpc>
                <a:spcPct val="150000"/>
              </a:lnSpc>
            </a:pPr>
            <a:r>
              <a:rPr lang="fr-FR" sz="1800" dirty="0">
                <a:latin typeface="Calibri" panose="020F0502020204030204" pitchFamily="34" charset="0"/>
                <a:cs typeface="Calibri" panose="020F0502020204030204" pitchFamily="34" charset="0"/>
              </a:rPr>
              <a:t>Début phase folliculaire: </a:t>
            </a:r>
            <a:r>
              <a:rPr lang="fr-FR" sz="1800" b="1" dirty="0">
                <a:solidFill>
                  <a:srgbClr val="FFC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 à 2 pulses par heure</a:t>
            </a:r>
          </a:p>
          <a:p>
            <a:pPr algn="ctr">
              <a:lnSpc>
                <a:spcPct val="150000"/>
              </a:lnSpc>
            </a:pPr>
            <a:r>
              <a:rPr lang="fr-FR" sz="1800" b="1" dirty="0">
                <a:solidFill>
                  <a:srgbClr val="00B0F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Fin phase folliculaire et période pré-ovulatoire: fréquence augmentée au moment de l’ovulation</a:t>
            </a:r>
          </a:p>
          <a:p>
            <a:pPr algn="ctr">
              <a:lnSpc>
                <a:spcPct val="150000"/>
              </a:lnSpc>
            </a:pPr>
            <a:r>
              <a:rPr lang="fr-FR" sz="1800" b="1" dirty="0">
                <a:solidFill>
                  <a:srgbClr val="00B0F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Phase lutéale: ralentissement </a:t>
            </a:r>
            <a:r>
              <a:rPr lang="fr-FR" sz="1800" dirty="0">
                <a:latin typeface="Calibri" panose="020F0502020204030204" pitchFamily="34" charset="0"/>
                <a:cs typeface="Calibri" panose="020F0502020204030204" pitchFamily="34" charset="0"/>
              </a:rPr>
              <a:t>1 pulse/4h, principalement lié à la progestérone</a:t>
            </a:r>
          </a:p>
          <a:p>
            <a:pPr algn="ctr"/>
            <a:endParaRPr lang="fr-FR" sz="18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0009598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7" name="Straight Connector 76">
            <a:extLst>
              <a:ext uri="{FF2B5EF4-FFF2-40B4-BE49-F238E27FC236}">
                <a16:creationId xmlns:a16="http://schemas.microsoft.com/office/drawing/2014/main" id="{5C05CAAB-DBA2-4548-AD5F-01BB97FBB20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715890" y="356812"/>
            <a:ext cx="0" cy="6492875"/>
          </a:xfrm>
          <a:prstGeom prst="line">
            <a:avLst/>
          </a:prstGeom>
          <a:ln w="25400" cap="sq">
            <a:gradFill flip="none" rotWithShape="1">
              <a:gsLst>
                <a:gs pos="0">
                  <a:schemeClr val="accent2"/>
                </a:gs>
                <a:gs pos="100000">
                  <a:schemeClr val="accent4"/>
                </a:gs>
              </a:gsLst>
              <a:lin ang="16200000" scaled="1"/>
              <a:tileRect/>
            </a:gra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 useBgFill="1">
        <p:nvSpPr>
          <p:cNvPr id="79" name="Rectangle 78">
            <a:extLst>
              <a:ext uri="{FF2B5EF4-FFF2-40B4-BE49-F238E27FC236}">
                <a16:creationId xmlns:a16="http://schemas.microsoft.com/office/drawing/2014/main" id="{8D1AA55E-40D5-461B-A5A8-4AE8AAB71B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4F73DAF8-791B-6942-849E-B3F7E0A06BB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15890" y="1026715"/>
            <a:ext cx="10550025" cy="675993"/>
          </a:xfrm>
        </p:spPr>
        <p:txBody>
          <a:bodyPr vert="horz" lIns="91440" tIns="45720" rIns="91440" bIns="45720" rtlCol="0" anchor="b">
            <a:normAutofit/>
          </a:bodyPr>
          <a:lstStyle/>
          <a:p>
            <a:pPr marL="857250" indent="-857250">
              <a:buFont typeface="+mj-lt"/>
              <a:buAutoNum type="alphaUcPeriod" startAt="2"/>
            </a:pPr>
            <a:r>
              <a:rPr lang="en-US" sz="2400" cap="none" dirty="0">
                <a:solidFill>
                  <a:srgbClr val="002060"/>
                </a:solidFill>
                <a:latin typeface="+mn-lt"/>
              </a:rPr>
              <a:t>Contrôle endocrinien de la folliculogénèse</a:t>
            </a:r>
            <a:endParaRPr lang="en-US" sz="2400" kern="1200" cap="none" dirty="0">
              <a:solidFill>
                <a:srgbClr val="002060"/>
              </a:solidFill>
              <a:latin typeface="+mn-lt"/>
              <a:ea typeface="+mj-ea"/>
              <a:cs typeface="+mj-cs"/>
            </a:endParaRPr>
          </a:p>
        </p:txBody>
      </p:sp>
      <p:cxnSp>
        <p:nvCxnSpPr>
          <p:cNvPr id="81" name="Straight Connector 80">
            <a:extLst>
              <a:ext uri="{FF2B5EF4-FFF2-40B4-BE49-F238E27FC236}">
                <a16:creationId xmlns:a16="http://schemas.microsoft.com/office/drawing/2014/main" id="{7EB498BD-8089-4626-91EA-4978EBEF53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8878" y="806470"/>
            <a:ext cx="7903723" cy="0"/>
          </a:xfrm>
          <a:prstGeom prst="line">
            <a:avLst/>
          </a:prstGeom>
          <a:ln w="25400" cap="sq">
            <a:gradFill flip="none" rotWithShape="1">
              <a:gsLst>
                <a:gs pos="0">
                  <a:schemeClr val="accent2"/>
                </a:gs>
                <a:gs pos="100000">
                  <a:schemeClr val="accent4"/>
                </a:gs>
              </a:gsLst>
              <a:lin ang="10800000" scaled="1"/>
              <a:tileRect/>
            </a:gra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3" name="Graphic 11">
            <a:extLst>
              <a:ext uri="{FF2B5EF4-FFF2-40B4-BE49-F238E27FC236}">
                <a16:creationId xmlns:a16="http://schemas.microsoft.com/office/drawing/2014/main" id="{6CB927A4-E432-4310-9CD5-E89FF506317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403764" y="2325422"/>
            <a:ext cx="139039" cy="139039"/>
          </a:xfrm>
          <a:custGeom>
            <a:avLst/>
            <a:gdLst>
              <a:gd name="connsiteX0" fmla="*/ 129602 w 139039"/>
              <a:gd name="connsiteY0" fmla="*/ 60082 h 139039"/>
              <a:gd name="connsiteX1" fmla="*/ 78957 w 139039"/>
              <a:gd name="connsiteY1" fmla="*/ 60082 h 139039"/>
              <a:gd name="connsiteX2" fmla="*/ 78957 w 139039"/>
              <a:gd name="connsiteY2" fmla="*/ 9437 h 139039"/>
              <a:gd name="connsiteX3" fmla="*/ 69520 w 139039"/>
              <a:gd name="connsiteY3" fmla="*/ 0 h 139039"/>
              <a:gd name="connsiteX4" fmla="*/ 60082 w 139039"/>
              <a:gd name="connsiteY4" fmla="*/ 9437 h 139039"/>
              <a:gd name="connsiteX5" fmla="*/ 60082 w 139039"/>
              <a:gd name="connsiteY5" fmla="*/ 60082 h 139039"/>
              <a:gd name="connsiteX6" fmla="*/ 9437 w 139039"/>
              <a:gd name="connsiteY6" fmla="*/ 60082 h 139039"/>
              <a:gd name="connsiteX7" fmla="*/ 0 w 139039"/>
              <a:gd name="connsiteY7" fmla="*/ 69520 h 139039"/>
              <a:gd name="connsiteX8" fmla="*/ 9437 w 139039"/>
              <a:gd name="connsiteY8" fmla="*/ 78957 h 139039"/>
              <a:gd name="connsiteX9" fmla="*/ 60082 w 139039"/>
              <a:gd name="connsiteY9" fmla="*/ 78957 h 139039"/>
              <a:gd name="connsiteX10" fmla="*/ 60082 w 139039"/>
              <a:gd name="connsiteY10" fmla="*/ 129602 h 139039"/>
              <a:gd name="connsiteX11" fmla="*/ 69520 w 139039"/>
              <a:gd name="connsiteY11" fmla="*/ 139039 h 139039"/>
              <a:gd name="connsiteX12" fmla="*/ 78957 w 139039"/>
              <a:gd name="connsiteY12" fmla="*/ 129602 h 139039"/>
              <a:gd name="connsiteX13" fmla="*/ 78957 w 139039"/>
              <a:gd name="connsiteY13" fmla="*/ 78957 h 139039"/>
              <a:gd name="connsiteX14" fmla="*/ 129602 w 139039"/>
              <a:gd name="connsiteY14" fmla="*/ 78957 h 139039"/>
              <a:gd name="connsiteX15" fmla="*/ 139039 w 139039"/>
              <a:gd name="connsiteY15" fmla="*/ 69520 h 139039"/>
              <a:gd name="connsiteX16" fmla="*/ 129602 w 139039"/>
              <a:gd name="connsiteY16" fmla="*/ 60082 h 1390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139039" h="139039">
                <a:moveTo>
                  <a:pt x="129602" y="60082"/>
                </a:moveTo>
                <a:lnTo>
                  <a:pt x="78957" y="60082"/>
                </a:lnTo>
                <a:lnTo>
                  <a:pt x="78957" y="9437"/>
                </a:lnTo>
                <a:cubicBezTo>
                  <a:pt x="78957" y="4225"/>
                  <a:pt x="74731" y="0"/>
                  <a:pt x="69520" y="0"/>
                </a:cubicBezTo>
                <a:cubicBezTo>
                  <a:pt x="64308" y="0"/>
                  <a:pt x="60082" y="4225"/>
                  <a:pt x="60082" y="9437"/>
                </a:cubicBezTo>
                <a:lnTo>
                  <a:pt x="60082" y="60082"/>
                </a:lnTo>
                <a:lnTo>
                  <a:pt x="9437" y="60082"/>
                </a:lnTo>
                <a:cubicBezTo>
                  <a:pt x="4225" y="60082"/>
                  <a:pt x="0" y="64308"/>
                  <a:pt x="0" y="69520"/>
                </a:cubicBezTo>
                <a:cubicBezTo>
                  <a:pt x="0" y="74731"/>
                  <a:pt x="4225" y="78957"/>
                  <a:pt x="9437" y="78957"/>
                </a:cubicBezTo>
                <a:lnTo>
                  <a:pt x="60082" y="78957"/>
                </a:lnTo>
                <a:lnTo>
                  <a:pt x="60082" y="129602"/>
                </a:lnTo>
                <a:cubicBezTo>
                  <a:pt x="60082" y="134814"/>
                  <a:pt x="64308" y="139039"/>
                  <a:pt x="69520" y="139039"/>
                </a:cubicBezTo>
                <a:cubicBezTo>
                  <a:pt x="74731" y="139039"/>
                  <a:pt x="78957" y="134814"/>
                  <a:pt x="78957" y="129602"/>
                </a:cubicBezTo>
                <a:lnTo>
                  <a:pt x="78957" y="78957"/>
                </a:lnTo>
                <a:lnTo>
                  <a:pt x="129602" y="78957"/>
                </a:lnTo>
                <a:cubicBezTo>
                  <a:pt x="134814" y="78957"/>
                  <a:pt x="139039" y="74731"/>
                  <a:pt x="139039" y="69520"/>
                </a:cubicBezTo>
                <a:cubicBezTo>
                  <a:pt x="139039" y="64308"/>
                  <a:pt x="134814" y="60082"/>
                  <a:pt x="129602" y="60082"/>
                </a:cubicBezTo>
                <a:close/>
              </a:path>
            </a:pathLst>
          </a:custGeom>
          <a:solidFill>
            <a:schemeClr val="accent2"/>
          </a:solidFill>
          <a:ln w="603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sp>
        <p:nvSpPr>
          <p:cNvPr id="85" name="Graphic 10">
            <a:extLst>
              <a:ext uri="{FF2B5EF4-FFF2-40B4-BE49-F238E27FC236}">
                <a16:creationId xmlns:a16="http://schemas.microsoft.com/office/drawing/2014/main" id="{E3020543-B24B-4EC4-8FFC-8DD88EEA91A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762544" y="2554717"/>
            <a:ext cx="91138" cy="91138"/>
          </a:xfrm>
          <a:custGeom>
            <a:avLst/>
            <a:gdLst>
              <a:gd name="connsiteX0" fmla="*/ 91138 w 91138"/>
              <a:gd name="connsiteY0" fmla="*/ 45569 h 91138"/>
              <a:gd name="connsiteX1" fmla="*/ 45569 w 91138"/>
              <a:gd name="connsiteY1" fmla="*/ 91138 h 91138"/>
              <a:gd name="connsiteX2" fmla="*/ 0 w 91138"/>
              <a:gd name="connsiteY2" fmla="*/ 45569 h 91138"/>
              <a:gd name="connsiteX3" fmla="*/ 45569 w 91138"/>
              <a:gd name="connsiteY3" fmla="*/ 0 h 91138"/>
              <a:gd name="connsiteX4" fmla="*/ 91138 w 91138"/>
              <a:gd name="connsiteY4" fmla="*/ 45569 h 911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138" h="91138">
                <a:moveTo>
                  <a:pt x="91138" y="45569"/>
                </a:moveTo>
                <a:cubicBezTo>
                  <a:pt x="91138" y="70736"/>
                  <a:pt x="70736" y="91138"/>
                  <a:pt x="45569" y="91138"/>
                </a:cubicBezTo>
                <a:cubicBezTo>
                  <a:pt x="20402" y="91138"/>
                  <a:pt x="0" y="70736"/>
                  <a:pt x="0" y="45569"/>
                </a:cubicBezTo>
                <a:cubicBezTo>
                  <a:pt x="0" y="20402"/>
                  <a:pt x="20402" y="0"/>
                  <a:pt x="45569" y="0"/>
                </a:cubicBezTo>
                <a:cubicBezTo>
                  <a:pt x="70736" y="0"/>
                  <a:pt x="91138" y="20402"/>
                  <a:pt x="91138" y="45569"/>
                </a:cubicBezTo>
                <a:close/>
              </a:path>
            </a:pathLst>
          </a:custGeom>
          <a:solidFill>
            <a:schemeClr val="accent2"/>
          </a:solidFill>
          <a:ln w="422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87" name="Graphic 12">
            <a:extLst>
              <a:ext uri="{FF2B5EF4-FFF2-40B4-BE49-F238E27FC236}">
                <a16:creationId xmlns:a16="http://schemas.microsoft.com/office/drawing/2014/main" id="{1453BF6C-B012-48B7-B4E8-6D7AC7C27D0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388224" y="3069861"/>
            <a:ext cx="127714" cy="127714"/>
          </a:xfrm>
          <a:custGeom>
            <a:avLst/>
            <a:gdLst>
              <a:gd name="connsiteX0" fmla="*/ 63857 w 127714"/>
              <a:gd name="connsiteY0" fmla="*/ 18874 h 127714"/>
              <a:gd name="connsiteX1" fmla="*/ 108840 w 127714"/>
              <a:gd name="connsiteY1" fmla="*/ 63857 h 127714"/>
              <a:gd name="connsiteX2" fmla="*/ 63857 w 127714"/>
              <a:gd name="connsiteY2" fmla="*/ 108840 h 127714"/>
              <a:gd name="connsiteX3" fmla="*/ 18874 w 127714"/>
              <a:gd name="connsiteY3" fmla="*/ 63857 h 127714"/>
              <a:gd name="connsiteX4" fmla="*/ 63857 w 127714"/>
              <a:gd name="connsiteY4" fmla="*/ 18874 h 127714"/>
              <a:gd name="connsiteX5" fmla="*/ 63857 w 127714"/>
              <a:gd name="connsiteY5" fmla="*/ 0 h 127714"/>
              <a:gd name="connsiteX6" fmla="*/ 0 w 127714"/>
              <a:gd name="connsiteY6" fmla="*/ 63857 h 127714"/>
              <a:gd name="connsiteX7" fmla="*/ 63857 w 127714"/>
              <a:gd name="connsiteY7" fmla="*/ 127714 h 127714"/>
              <a:gd name="connsiteX8" fmla="*/ 127714 w 127714"/>
              <a:gd name="connsiteY8" fmla="*/ 63857 h 127714"/>
              <a:gd name="connsiteX9" fmla="*/ 63857 w 127714"/>
              <a:gd name="connsiteY9" fmla="*/ 0 h 12771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27714" h="127714">
                <a:moveTo>
                  <a:pt x="63857" y="18874"/>
                </a:moveTo>
                <a:cubicBezTo>
                  <a:pt x="88700" y="18874"/>
                  <a:pt x="108840" y="39014"/>
                  <a:pt x="108840" y="63857"/>
                </a:cubicBezTo>
                <a:cubicBezTo>
                  <a:pt x="108840" y="88700"/>
                  <a:pt x="88700" y="108840"/>
                  <a:pt x="63857" y="108840"/>
                </a:cubicBezTo>
                <a:cubicBezTo>
                  <a:pt x="39014" y="108840"/>
                  <a:pt x="18874" y="88700"/>
                  <a:pt x="18874" y="63857"/>
                </a:cubicBezTo>
                <a:cubicBezTo>
                  <a:pt x="18898" y="39024"/>
                  <a:pt x="39024" y="18898"/>
                  <a:pt x="63857" y="18874"/>
                </a:cubicBezTo>
                <a:moveTo>
                  <a:pt x="63857" y="0"/>
                </a:moveTo>
                <a:cubicBezTo>
                  <a:pt x="28590" y="0"/>
                  <a:pt x="0" y="28590"/>
                  <a:pt x="0" y="63857"/>
                </a:cubicBezTo>
                <a:cubicBezTo>
                  <a:pt x="0" y="99124"/>
                  <a:pt x="28590" y="127714"/>
                  <a:pt x="63857" y="127714"/>
                </a:cubicBezTo>
                <a:cubicBezTo>
                  <a:pt x="99124" y="127714"/>
                  <a:pt x="127714" y="99124"/>
                  <a:pt x="127714" y="63857"/>
                </a:cubicBezTo>
                <a:cubicBezTo>
                  <a:pt x="127714" y="28590"/>
                  <a:pt x="99124" y="0"/>
                  <a:pt x="63857" y="0"/>
                </a:cubicBezTo>
                <a:close/>
              </a:path>
            </a:pathLst>
          </a:custGeom>
          <a:solidFill>
            <a:schemeClr val="accent2"/>
          </a:solidFill>
          <a:ln w="610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10" name="Titre 1">
            <a:extLst>
              <a:ext uri="{FF2B5EF4-FFF2-40B4-BE49-F238E27FC236}">
                <a16:creationId xmlns:a16="http://schemas.microsoft.com/office/drawing/2014/main" id="{6BFD9707-CF33-D24B-93E8-347E679B8F07}"/>
              </a:ext>
            </a:extLst>
          </p:cNvPr>
          <p:cNvSpPr txBox="1">
            <a:spLocks/>
          </p:cNvSpPr>
          <p:nvPr/>
        </p:nvSpPr>
        <p:spPr>
          <a:xfrm>
            <a:off x="2866172" y="1612941"/>
            <a:ext cx="8522052" cy="675993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b="1" i="0" kern="1200" cap="all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457200" indent="-457200">
              <a:buFont typeface="+mj-lt"/>
              <a:buAutoNum type="arabicPeriod" startAt="3"/>
            </a:pPr>
            <a:r>
              <a:rPr lang="fr-FR" sz="2400" cap="none" dirty="0">
                <a:solidFill>
                  <a:schemeClr val="accent2">
                    <a:lumMod val="75000"/>
                  </a:schemeClr>
                </a:solidFill>
                <a:latin typeface="+mn-lt"/>
              </a:rPr>
              <a:t>Mode d’action de la GnRH</a:t>
            </a:r>
          </a:p>
        </p:txBody>
      </p:sp>
      <p:sp>
        <p:nvSpPr>
          <p:cNvPr id="5" name="Sous-titre 4">
            <a:extLst>
              <a:ext uri="{FF2B5EF4-FFF2-40B4-BE49-F238E27FC236}">
                <a16:creationId xmlns:a16="http://schemas.microsoft.com/office/drawing/2014/main" id="{06532BF7-8D90-E243-8881-EC92F50A6AA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219693" y="2645856"/>
            <a:ext cx="7542420" cy="2599204"/>
          </a:xfrm>
        </p:spPr>
        <p:txBody>
          <a:bodyPr>
            <a:noAutofit/>
          </a:bodyPr>
          <a:lstStyle/>
          <a:p>
            <a:pPr marL="285750" indent="-285750" algn="ctr">
              <a:lnSpc>
                <a:spcPct val="150000"/>
              </a:lnSpc>
              <a:buClr>
                <a:schemeClr val="tx1"/>
              </a:buClr>
              <a:buFont typeface="Police système Courant"/>
              <a:buChar char="★"/>
            </a:pPr>
            <a:r>
              <a:rPr lang="fr-FR" sz="1800" b="1" dirty="0">
                <a:solidFill>
                  <a:srgbClr val="00B0F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Si sécrétion pulsatile </a:t>
            </a:r>
            <a:r>
              <a:rPr lang="fr-FR" sz="1800" dirty="0">
                <a:latin typeface="Calibri" panose="020F0502020204030204" pitchFamily="34" charset="0"/>
                <a:cs typeface="Calibri" panose="020F0502020204030204" pitchFamily="34" charset="0"/>
              </a:rPr>
              <a:t>(normal): sécrétion FSH et LH </a:t>
            </a:r>
          </a:p>
          <a:p>
            <a:pPr marL="285750" indent="-285750" algn="ctr">
              <a:lnSpc>
                <a:spcPct val="150000"/>
              </a:lnSpc>
              <a:buClr>
                <a:schemeClr val="tx1"/>
              </a:buClr>
              <a:buFont typeface="Police système Courant"/>
              <a:buChar char="★"/>
            </a:pPr>
            <a:r>
              <a:rPr lang="fr-FR" sz="1800" b="1" dirty="0">
                <a:solidFill>
                  <a:srgbClr val="00B0F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Si sécrétion continue </a:t>
            </a:r>
            <a:r>
              <a:rPr lang="fr-FR" sz="1800" dirty="0">
                <a:latin typeface="Calibri" panose="020F0502020204030204" pitchFamily="34" charset="0"/>
                <a:cs typeface="Calibri" panose="020F0502020204030204" pitchFamily="34" charset="0"/>
              </a:rPr>
              <a:t>(anormal): saturation des Rc → inhibe la sécrétion de FSH et de LH</a:t>
            </a:r>
          </a:p>
          <a:p>
            <a:pPr marL="285750" indent="-285750" algn="ctr">
              <a:lnSpc>
                <a:spcPct val="150000"/>
              </a:lnSpc>
              <a:buClr>
                <a:schemeClr val="tx1"/>
              </a:buClr>
              <a:buFont typeface="Police système Courant"/>
              <a:buChar char="★"/>
            </a:pPr>
            <a:r>
              <a:rPr lang="fr-FR" sz="1800" b="1" dirty="0">
                <a:solidFill>
                  <a:srgbClr val="00B0F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Si pas de FSH / LH</a:t>
            </a:r>
            <a:r>
              <a:rPr lang="fr-FR" sz="1800" dirty="0">
                <a:latin typeface="Calibri" panose="020F0502020204030204" pitchFamily="34" charset="0"/>
                <a:cs typeface="Calibri" panose="020F0502020204030204" pitchFamily="34" charset="0"/>
              </a:rPr>
              <a:t>: pas de cycle menstruel ni d’ovulation → pas de règles ni spermatogenèse</a:t>
            </a:r>
          </a:p>
        </p:txBody>
      </p:sp>
    </p:spTree>
    <p:extLst>
      <p:ext uri="{BB962C8B-B14F-4D97-AF65-F5344CB8AC3E}">
        <p14:creationId xmlns:p14="http://schemas.microsoft.com/office/powerpoint/2010/main" val="321991086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7" name="Straight Connector 76">
            <a:extLst>
              <a:ext uri="{FF2B5EF4-FFF2-40B4-BE49-F238E27FC236}">
                <a16:creationId xmlns:a16="http://schemas.microsoft.com/office/drawing/2014/main" id="{5C05CAAB-DBA2-4548-AD5F-01BB97FBB20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715890" y="356812"/>
            <a:ext cx="0" cy="6492875"/>
          </a:xfrm>
          <a:prstGeom prst="line">
            <a:avLst/>
          </a:prstGeom>
          <a:ln w="25400" cap="sq">
            <a:gradFill flip="none" rotWithShape="1">
              <a:gsLst>
                <a:gs pos="0">
                  <a:schemeClr val="accent2"/>
                </a:gs>
                <a:gs pos="100000">
                  <a:schemeClr val="accent4"/>
                </a:gs>
              </a:gsLst>
              <a:lin ang="16200000" scaled="1"/>
              <a:tileRect/>
            </a:gra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 useBgFill="1">
        <p:nvSpPr>
          <p:cNvPr id="79" name="Rectangle 78">
            <a:extLst>
              <a:ext uri="{FF2B5EF4-FFF2-40B4-BE49-F238E27FC236}">
                <a16:creationId xmlns:a16="http://schemas.microsoft.com/office/drawing/2014/main" id="{8D1AA55E-40D5-461B-A5A8-4AE8AAB71B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4F73DAF8-791B-6942-849E-B3F7E0A06BB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15890" y="1026715"/>
            <a:ext cx="10550025" cy="675993"/>
          </a:xfrm>
        </p:spPr>
        <p:txBody>
          <a:bodyPr vert="horz" lIns="91440" tIns="45720" rIns="91440" bIns="45720" rtlCol="0" anchor="b">
            <a:normAutofit/>
          </a:bodyPr>
          <a:lstStyle/>
          <a:p>
            <a:pPr marL="857250" indent="-857250">
              <a:buFont typeface="+mj-lt"/>
              <a:buAutoNum type="alphaUcPeriod" startAt="2"/>
            </a:pPr>
            <a:r>
              <a:rPr lang="en-US" sz="2400" cap="none" dirty="0">
                <a:solidFill>
                  <a:srgbClr val="002060"/>
                </a:solidFill>
                <a:latin typeface="+mn-lt"/>
              </a:rPr>
              <a:t>Contrôle endocrinien de la folliculogénèse</a:t>
            </a:r>
            <a:endParaRPr lang="en-US" sz="2400" kern="1200" cap="none" dirty="0">
              <a:solidFill>
                <a:srgbClr val="002060"/>
              </a:solidFill>
              <a:latin typeface="+mn-lt"/>
              <a:ea typeface="+mj-ea"/>
              <a:cs typeface="+mj-cs"/>
            </a:endParaRPr>
          </a:p>
        </p:txBody>
      </p:sp>
      <p:cxnSp>
        <p:nvCxnSpPr>
          <p:cNvPr id="81" name="Straight Connector 80">
            <a:extLst>
              <a:ext uri="{FF2B5EF4-FFF2-40B4-BE49-F238E27FC236}">
                <a16:creationId xmlns:a16="http://schemas.microsoft.com/office/drawing/2014/main" id="{7EB498BD-8089-4626-91EA-4978EBEF53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8878" y="806470"/>
            <a:ext cx="7903723" cy="0"/>
          </a:xfrm>
          <a:prstGeom prst="line">
            <a:avLst/>
          </a:prstGeom>
          <a:ln w="25400" cap="sq">
            <a:gradFill flip="none" rotWithShape="1">
              <a:gsLst>
                <a:gs pos="0">
                  <a:schemeClr val="accent2"/>
                </a:gs>
                <a:gs pos="100000">
                  <a:schemeClr val="accent4"/>
                </a:gs>
              </a:gsLst>
              <a:lin ang="10800000" scaled="1"/>
              <a:tileRect/>
            </a:gra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3" name="Graphic 11">
            <a:extLst>
              <a:ext uri="{FF2B5EF4-FFF2-40B4-BE49-F238E27FC236}">
                <a16:creationId xmlns:a16="http://schemas.microsoft.com/office/drawing/2014/main" id="{6CB927A4-E432-4310-9CD5-E89FF506317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403764" y="2325422"/>
            <a:ext cx="139039" cy="139039"/>
          </a:xfrm>
          <a:custGeom>
            <a:avLst/>
            <a:gdLst>
              <a:gd name="connsiteX0" fmla="*/ 129602 w 139039"/>
              <a:gd name="connsiteY0" fmla="*/ 60082 h 139039"/>
              <a:gd name="connsiteX1" fmla="*/ 78957 w 139039"/>
              <a:gd name="connsiteY1" fmla="*/ 60082 h 139039"/>
              <a:gd name="connsiteX2" fmla="*/ 78957 w 139039"/>
              <a:gd name="connsiteY2" fmla="*/ 9437 h 139039"/>
              <a:gd name="connsiteX3" fmla="*/ 69520 w 139039"/>
              <a:gd name="connsiteY3" fmla="*/ 0 h 139039"/>
              <a:gd name="connsiteX4" fmla="*/ 60082 w 139039"/>
              <a:gd name="connsiteY4" fmla="*/ 9437 h 139039"/>
              <a:gd name="connsiteX5" fmla="*/ 60082 w 139039"/>
              <a:gd name="connsiteY5" fmla="*/ 60082 h 139039"/>
              <a:gd name="connsiteX6" fmla="*/ 9437 w 139039"/>
              <a:gd name="connsiteY6" fmla="*/ 60082 h 139039"/>
              <a:gd name="connsiteX7" fmla="*/ 0 w 139039"/>
              <a:gd name="connsiteY7" fmla="*/ 69520 h 139039"/>
              <a:gd name="connsiteX8" fmla="*/ 9437 w 139039"/>
              <a:gd name="connsiteY8" fmla="*/ 78957 h 139039"/>
              <a:gd name="connsiteX9" fmla="*/ 60082 w 139039"/>
              <a:gd name="connsiteY9" fmla="*/ 78957 h 139039"/>
              <a:gd name="connsiteX10" fmla="*/ 60082 w 139039"/>
              <a:gd name="connsiteY10" fmla="*/ 129602 h 139039"/>
              <a:gd name="connsiteX11" fmla="*/ 69520 w 139039"/>
              <a:gd name="connsiteY11" fmla="*/ 139039 h 139039"/>
              <a:gd name="connsiteX12" fmla="*/ 78957 w 139039"/>
              <a:gd name="connsiteY12" fmla="*/ 129602 h 139039"/>
              <a:gd name="connsiteX13" fmla="*/ 78957 w 139039"/>
              <a:gd name="connsiteY13" fmla="*/ 78957 h 139039"/>
              <a:gd name="connsiteX14" fmla="*/ 129602 w 139039"/>
              <a:gd name="connsiteY14" fmla="*/ 78957 h 139039"/>
              <a:gd name="connsiteX15" fmla="*/ 139039 w 139039"/>
              <a:gd name="connsiteY15" fmla="*/ 69520 h 139039"/>
              <a:gd name="connsiteX16" fmla="*/ 129602 w 139039"/>
              <a:gd name="connsiteY16" fmla="*/ 60082 h 1390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139039" h="139039">
                <a:moveTo>
                  <a:pt x="129602" y="60082"/>
                </a:moveTo>
                <a:lnTo>
                  <a:pt x="78957" y="60082"/>
                </a:lnTo>
                <a:lnTo>
                  <a:pt x="78957" y="9437"/>
                </a:lnTo>
                <a:cubicBezTo>
                  <a:pt x="78957" y="4225"/>
                  <a:pt x="74731" y="0"/>
                  <a:pt x="69520" y="0"/>
                </a:cubicBezTo>
                <a:cubicBezTo>
                  <a:pt x="64308" y="0"/>
                  <a:pt x="60082" y="4225"/>
                  <a:pt x="60082" y="9437"/>
                </a:cubicBezTo>
                <a:lnTo>
                  <a:pt x="60082" y="60082"/>
                </a:lnTo>
                <a:lnTo>
                  <a:pt x="9437" y="60082"/>
                </a:lnTo>
                <a:cubicBezTo>
                  <a:pt x="4225" y="60082"/>
                  <a:pt x="0" y="64308"/>
                  <a:pt x="0" y="69520"/>
                </a:cubicBezTo>
                <a:cubicBezTo>
                  <a:pt x="0" y="74731"/>
                  <a:pt x="4225" y="78957"/>
                  <a:pt x="9437" y="78957"/>
                </a:cubicBezTo>
                <a:lnTo>
                  <a:pt x="60082" y="78957"/>
                </a:lnTo>
                <a:lnTo>
                  <a:pt x="60082" y="129602"/>
                </a:lnTo>
                <a:cubicBezTo>
                  <a:pt x="60082" y="134814"/>
                  <a:pt x="64308" y="139039"/>
                  <a:pt x="69520" y="139039"/>
                </a:cubicBezTo>
                <a:cubicBezTo>
                  <a:pt x="74731" y="139039"/>
                  <a:pt x="78957" y="134814"/>
                  <a:pt x="78957" y="129602"/>
                </a:cubicBezTo>
                <a:lnTo>
                  <a:pt x="78957" y="78957"/>
                </a:lnTo>
                <a:lnTo>
                  <a:pt x="129602" y="78957"/>
                </a:lnTo>
                <a:cubicBezTo>
                  <a:pt x="134814" y="78957"/>
                  <a:pt x="139039" y="74731"/>
                  <a:pt x="139039" y="69520"/>
                </a:cubicBezTo>
                <a:cubicBezTo>
                  <a:pt x="139039" y="64308"/>
                  <a:pt x="134814" y="60082"/>
                  <a:pt x="129602" y="60082"/>
                </a:cubicBezTo>
                <a:close/>
              </a:path>
            </a:pathLst>
          </a:custGeom>
          <a:solidFill>
            <a:schemeClr val="accent2"/>
          </a:solidFill>
          <a:ln w="603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sp>
        <p:nvSpPr>
          <p:cNvPr id="85" name="Graphic 10">
            <a:extLst>
              <a:ext uri="{FF2B5EF4-FFF2-40B4-BE49-F238E27FC236}">
                <a16:creationId xmlns:a16="http://schemas.microsoft.com/office/drawing/2014/main" id="{E3020543-B24B-4EC4-8FFC-8DD88EEA91A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762544" y="2554717"/>
            <a:ext cx="91138" cy="91138"/>
          </a:xfrm>
          <a:custGeom>
            <a:avLst/>
            <a:gdLst>
              <a:gd name="connsiteX0" fmla="*/ 91138 w 91138"/>
              <a:gd name="connsiteY0" fmla="*/ 45569 h 91138"/>
              <a:gd name="connsiteX1" fmla="*/ 45569 w 91138"/>
              <a:gd name="connsiteY1" fmla="*/ 91138 h 91138"/>
              <a:gd name="connsiteX2" fmla="*/ 0 w 91138"/>
              <a:gd name="connsiteY2" fmla="*/ 45569 h 91138"/>
              <a:gd name="connsiteX3" fmla="*/ 45569 w 91138"/>
              <a:gd name="connsiteY3" fmla="*/ 0 h 91138"/>
              <a:gd name="connsiteX4" fmla="*/ 91138 w 91138"/>
              <a:gd name="connsiteY4" fmla="*/ 45569 h 911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138" h="91138">
                <a:moveTo>
                  <a:pt x="91138" y="45569"/>
                </a:moveTo>
                <a:cubicBezTo>
                  <a:pt x="91138" y="70736"/>
                  <a:pt x="70736" y="91138"/>
                  <a:pt x="45569" y="91138"/>
                </a:cubicBezTo>
                <a:cubicBezTo>
                  <a:pt x="20402" y="91138"/>
                  <a:pt x="0" y="70736"/>
                  <a:pt x="0" y="45569"/>
                </a:cubicBezTo>
                <a:cubicBezTo>
                  <a:pt x="0" y="20402"/>
                  <a:pt x="20402" y="0"/>
                  <a:pt x="45569" y="0"/>
                </a:cubicBezTo>
                <a:cubicBezTo>
                  <a:pt x="70736" y="0"/>
                  <a:pt x="91138" y="20402"/>
                  <a:pt x="91138" y="45569"/>
                </a:cubicBezTo>
                <a:close/>
              </a:path>
            </a:pathLst>
          </a:custGeom>
          <a:solidFill>
            <a:schemeClr val="accent2"/>
          </a:solidFill>
          <a:ln w="422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87" name="Graphic 12">
            <a:extLst>
              <a:ext uri="{FF2B5EF4-FFF2-40B4-BE49-F238E27FC236}">
                <a16:creationId xmlns:a16="http://schemas.microsoft.com/office/drawing/2014/main" id="{1453BF6C-B012-48B7-B4E8-6D7AC7C27D0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388224" y="3069861"/>
            <a:ext cx="127714" cy="127714"/>
          </a:xfrm>
          <a:custGeom>
            <a:avLst/>
            <a:gdLst>
              <a:gd name="connsiteX0" fmla="*/ 63857 w 127714"/>
              <a:gd name="connsiteY0" fmla="*/ 18874 h 127714"/>
              <a:gd name="connsiteX1" fmla="*/ 108840 w 127714"/>
              <a:gd name="connsiteY1" fmla="*/ 63857 h 127714"/>
              <a:gd name="connsiteX2" fmla="*/ 63857 w 127714"/>
              <a:gd name="connsiteY2" fmla="*/ 108840 h 127714"/>
              <a:gd name="connsiteX3" fmla="*/ 18874 w 127714"/>
              <a:gd name="connsiteY3" fmla="*/ 63857 h 127714"/>
              <a:gd name="connsiteX4" fmla="*/ 63857 w 127714"/>
              <a:gd name="connsiteY4" fmla="*/ 18874 h 127714"/>
              <a:gd name="connsiteX5" fmla="*/ 63857 w 127714"/>
              <a:gd name="connsiteY5" fmla="*/ 0 h 127714"/>
              <a:gd name="connsiteX6" fmla="*/ 0 w 127714"/>
              <a:gd name="connsiteY6" fmla="*/ 63857 h 127714"/>
              <a:gd name="connsiteX7" fmla="*/ 63857 w 127714"/>
              <a:gd name="connsiteY7" fmla="*/ 127714 h 127714"/>
              <a:gd name="connsiteX8" fmla="*/ 127714 w 127714"/>
              <a:gd name="connsiteY8" fmla="*/ 63857 h 127714"/>
              <a:gd name="connsiteX9" fmla="*/ 63857 w 127714"/>
              <a:gd name="connsiteY9" fmla="*/ 0 h 12771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27714" h="127714">
                <a:moveTo>
                  <a:pt x="63857" y="18874"/>
                </a:moveTo>
                <a:cubicBezTo>
                  <a:pt x="88700" y="18874"/>
                  <a:pt x="108840" y="39014"/>
                  <a:pt x="108840" y="63857"/>
                </a:cubicBezTo>
                <a:cubicBezTo>
                  <a:pt x="108840" y="88700"/>
                  <a:pt x="88700" y="108840"/>
                  <a:pt x="63857" y="108840"/>
                </a:cubicBezTo>
                <a:cubicBezTo>
                  <a:pt x="39014" y="108840"/>
                  <a:pt x="18874" y="88700"/>
                  <a:pt x="18874" y="63857"/>
                </a:cubicBezTo>
                <a:cubicBezTo>
                  <a:pt x="18898" y="39024"/>
                  <a:pt x="39024" y="18898"/>
                  <a:pt x="63857" y="18874"/>
                </a:cubicBezTo>
                <a:moveTo>
                  <a:pt x="63857" y="0"/>
                </a:moveTo>
                <a:cubicBezTo>
                  <a:pt x="28590" y="0"/>
                  <a:pt x="0" y="28590"/>
                  <a:pt x="0" y="63857"/>
                </a:cubicBezTo>
                <a:cubicBezTo>
                  <a:pt x="0" y="99124"/>
                  <a:pt x="28590" y="127714"/>
                  <a:pt x="63857" y="127714"/>
                </a:cubicBezTo>
                <a:cubicBezTo>
                  <a:pt x="99124" y="127714"/>
                  <a:pt x="127714" y="99124"/>
                  <a:pt x="127714" y="63857"/>
                </a:cubicBezTo>
                <a:cubicBezTo>
                  <a:pt x="127714" y="28590"/>
                  <a:pt x="99124" y="0"/>
                  <a:pt x="63857" y="0"/>
                </a:cubicBezTo>
                <a:close/>
              </a:path>
            </a:pathLst>
          </a:custGeom>
          <a:solidFill>
            <a:schemeClr val="accent2"/>
          </a:solidFill>
          <a:ln w="610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10" name="Titre 1">
            <a:extLst>
              <a:ext uri="{FF2B5EF4-FFF2-40B4-BE49-F238E27FC236}">
                <a16:creationId xmlns:a16="http://schemas.microsoft.com/office/drawing/2014/main" id="{6BFD9707-CF33-D24B-93E8-347E679B8F07}"/>
              </a:ext>
            </a:extLst>
          </p:cNvPr>
          <p:cNvSpPr txBox="1">
            <a:spLocks/>
          </p:cNvSpPr>
          <p:nvPr/>
        </p:nvSpPr>
        <p:spPr>
          <a:xfrm>
            <a:off x="2866172" y="1612941"/>
            <a:ext cx="8522052" cy="675993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b="1" i="0" kern="1200" cap="all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457200" indent="-457200">
              <a:buFont typeface="+mj-lt"/>
              <a:buAutoNum type="arabicPeriod" startAt="4"/>
            </a:pPr>
            <a:r>
              <a:rPr lang="fr-FR" sz="2400" cap="none" dirty="0">
                <a:solidFill>
                  <a:schemeClr val="accent2">
                    <a:lumMod val="75000"/>
                  </a:schemeClr>
                </a:solidFill>
                <a:latin typeface="+mn-lt"/>
              </a:rPr>
              <a:t>Mode d’action des gonadotrophines</a:t>
            </a:r>
          </a:p>
        </p:txBody>
      </p:sp>
      <p:sp>
        <p:nvSpPr>
          <p:cNvPr id="5" name="Sous-titre 4">
            <a:extLst>
              <a:ext uri="{FF2B5EF4-FFF2-40B4-BE49-F238E27FC236}">
                <a16:creationId xmlns:a16="http://schemas.microsoft.com/office/drawing/2014/main" id="{06532BF7-8D90-E243-8881-EC92F50A6AA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88581" y="2645855"/>
            <a:ext cx="10237074" cy="3733921"/>
          </a:xfrm>
        </p:spPr>
        <p:txBody>
          <a:bodyPr>
            <a:noAutofit/>
          </a:bodyPr>
          <a:lstStyle/>
          <a:p>
            <a:pPr algn="ctr"/>
            <a:r>
              <a:rPr lang="fr-FR" sz="1800" b="1" dirty="0">
                <a:solidFill>
                  <a:srgbClr val="FFC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1⁄2 vie FSH = 2-3h </a:t>
            </a:r>
          </a:p>
          <a:p>
            <a:pPr algn="ctr"/>
            <a:r>
              <a:rPr lang="fr-FR" sz="1800" b="1" dirty="0">
                <a:solidFill>
                  <a:srgbClr val="FFC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1⁄2 vie LH = 20-30 min</a:t>
            </a:r>
          </a:p>
          <a:p>
            <a:pPr algn="ctr"/>
            <a:endParaRPr lang="fr-FR" sz="1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r>
              <a:rPr lang="fr-FR" sz="1800" dirty="0">
                <a:latin typeface="Calibri" panose="020F0502020204030204" pitchFamily="34" charset="0"/>
                <a:cs typeface="Calibri" panose="020F0502020204030204" pitchFamily="34" charset="0"/>
              </a:rPr>
              <a:t>Hétérodimère à 2 chaînes peptidiques avec une sous-unité </a:t>
            </a:r>
            <a:r>
              <a:rPr lang="el-GR" sz="1800" dirty="0">
                <a:latin typeface="Calibri" panose="020F0502020204030204" pitchFamily="34" charset="0"/>
                <a:cs typeface="Calibri" panose="020F0502020204030204" pitchFamily="34" charset="0"/>
              </a:rPr>
              <a:t>α </a:t>
            </a:r>
            <a:r>
              <a:rPr lang="fr-FR" sz="1800" dirty="0">
                <a:latin typeface="Calibri" panose="020F0502020204030204" pitchFamily="34" charset="0"/>
                <a:cs typeface="Calibri" panose="020F0502020204030204" pitchFamily="34" charset="0"/>
              </a:rPr>
              <a:t>et une sous-unité </a:t>
            </a:r>
            <a:r>
              <a:rPr lang="el-GR" sz="1800" dirty="0">
                <a:latin typeface="Calibri" panose="020F0502020204030204" pitchFamily="34" charset="0"/>
                <a:cs typeface="Calibri" panose="020F0502020204030204" pitchFamily="34" charset="0"/>
              </a:rPr>
              <a:t>β</a:t>
            </a:r>
            <a:r>
              <a:rPr lang="fr-FR" sz="1800" dirty="0">
                <a:latin typeface="Calibri" panose="020F0502020204030204" pitchFamily="34" charset="0"/>
                <a:cs typeface="Calibri" panose="020F0502020204030204" pitchFamily="34" charset="0"/>
              </a:rPr>
              <a:t>:</a:t>
            </a:r>
            <a:endParaRPr lang="el-GR" sz="1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285750" indent="-285750" algn="ctr">
              <a:lnSpc>
                <a:spcPct val="100000"/>
              </a:lnSpc>
              <a:buClr>
                <a:schemeClr val="tx1"/>
              </a:buClr>
              <a:buFont typeface="Police système Courant"/>
              <a:buChar char="★"/>
            </a:pPr>
            <a:r>
              <a:rPr lang="fr-FR" sz="1800" dirty="0">
                <a:latin typeface="Calibri" panose="020F0502020204030204" pitchFamily="34" charset="0"/>
                <a:cs typeface="Calibri" panose="020F0502020204030204" pitchFamily="34" charset="0"/>
              </a:rPr>
              <a:t>Ss-unité </a:t>
            </a:r>
            <a:r>
              <a:rPr lang="el-GR" sz="1800" dirty="0">
                <a:latin typeface="Calibri" panose="020F0502020204030204" pitchFamily="34" charset="0"/>
                <a:cs typeface="Calibri" panose="020F0502020204030204" pitchFamily="34" charset="0"/>
              </a:rPr>
              <a:t>α </a:t>
            </a:r>
            <a:r>
              <a:rPr lang="fr-FR" sz="1800" dirty="0">
                <a:latin typeface="Calibri" panose="020F0502020204030204" pitchFamily="34" charset="0"/>
                <a:cs typeface="Calibri" panose="020F0502020204030204" pitchFamily="34" charset="0"/>
              </a:rPr>
              <a:t>identique pour FSH, LH, TSH et hCG → permet la liaison au Rc </a:t>
            </a:r>
          </a:p>
          <a:p>
            <a:pPr marL="285750" indent="-285750" algn="ctr">
              <a:lnSpc>
                <a:spcPct val="100000"/>
              </a:lnSpc>
              <a:buClr>
                <a:schemeClr val="tx1"/>
              </a:buClr>
              <a:buFont typeface="Police système Courant"/>
              <a:buChar char="★"/>
            </a:pPr>
            <a:r>
              <a:rPr lang="fr-FR" sz="1800" b="1" dirty="0">
                <a:solidFill>
                  <a:srgbClr val="00B0F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Ss-unité </a:t>
            </a:r>
            <a:r>
              <a:rPr lang="el-GR" sz="1800" b="1" dirty="0">
                <a:solidFill>
                  <a:srgbClr val="00B0F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β </a:t>
            </a:r>
            <a:r>
              <a:rPr lang="fr-FR" sz="1800" b="1" dirty="0">
                <a:solidFill>
                  <a:srgbClr val="00B0F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spécifique</a:t>
            </a:r>
            <a:endParaRPr lang="fr-FR" sz="1800" dirty="0">
              <a:solidFill>
                <a:srgbClr val="00B0F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endParaRPr lang="fr-FR" sz="1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r>
              <a:rPr lang="fr-FR" sz="1800" dirty="0">
                <a:latin typeface="Calibri" panose="020F0502020204030204" pitchFamily="34" charset="0"/>
                <a:cs typeface="Calibri" panose="020F0502020204030204" pitchFamily="34" charset="0"/>
              </a:rPr>
              <a:t>Synthèse sous stimulation de GnRH : </a:t>
            </a:r>
            <a:r>
              <a:rPr lang="fr-FR" sz="1800" b="1" dirty="0">
                <a:solidFill>
                  <a:srgbClr val="00B0F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pics de LH/5h</a:t>
            </a:r>
          </a:p>
        </p:txBody>
      </p:sp>
    </p:spTree>
    <p:extLst>
      <p:ext uri="{BB962C8B-B14F-4D97-AF65-F5344CB8AC3E}">
        <p14:creationId xmlns:p14="http://schemas.microsoft.com/office/powerpoint/2010/main" val="330226235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Rectangle 91">
            <a:extLst>
              <a:ext uri="{FF2B5EF4-FFF2-40B4-BE49-F238E27FC236}">
                <a16:creationId xmlns:a16="http://schemas.microsoft.com/office/drawing/2014/main" id="{EFA9B6C6-A247-48A8-9A1C-1E36FA9456B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7480300" cy="6858000"/>
          </a:xfrm>
          <a:prstGeom prst="rect">
            <a:avLst/>
          </a:prstGeom>
          <a:gradFill flip="none" rotWithShape="1">
            <a:gsLst>
              <a:gs pos="100000">
                <a:schemeClr val="accent4"/>
              </a:gs>
              <a:gs pos="0">
                <a:schemeClr val="accent2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itre 6">
            <a:extLst>
              <a:ext uri="{FF2B5EF4-FFF2-40B4-BE49-F238E27FC236}">
                <a16:creationId xmlns:a16="http://schemas.microsoft.com/office/drawing/2014/main" id="{5608471C-BA44-3643-90DF-D509D78B779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00136" y="590062"/>
            <a:ext cx="5141964" cy="2838938"/>
          </a:xfrm>
        </p:spPr>
        <p:txBody>
          <a:bodyPr>
            <a:normAutofit/>
          </a:bodyPr>
          <a:lstStyle/>
          <a:p>
            <a:r>
              <a:rPr lang="fr-FR" sz="5400" dirty="0" err="1">
                <a:solidFill>
                  <a:schemeClr val="bg1"/>
                </a:solidFill>
              </a:rPr>
              <a:t>Finito</a:t>
            </a:r>
            <a:r>
              <a:rPr lang="fr-FR" sz="5400" dirty="0">
                <a:solidFill>
                  <a:schemeClr val="bg1"/>
                </a:solidFill>
              </a:rPr>
              <a:t> !</a:t>
            </a:r>
          </a:p>
        </p:txBody>
      </p:sp>
      <p:sp>
        <p:nvSpPr>
          <p:cNvPr id="4" name="Sous-titre 3">
            <a:extLst>
              <a:ext uri="{FF2B5EF4-FFF2-40B4-BE49-F238E27FC236}">
                <a16:creationId xmlns:a16="http://schemas.microsoft.com/office/drawing/2014/main" id="{3366907F-2AFD-1940-AF6D-F4C675943CE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00136" y="3505199"/>
            <a:ext cx="5141949" cy="1198120"/>
          </a:xfrm>
        </p:spPr>
        <p:txBody>
          <a:bodyPr>
            <a:normAutofit/>
          </a:bodyPr>
          <a:lstStyle/>
          <a:p>
            <a:r>
              <a:rPr lang="fr-FR" sz="2000" dirty="0" err="1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Dédi</a:t>
            </a:r>
            <a:r>
              <a:rPr lang="fr-FR" sz="20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à vous tous qui allez gérer la BDR 2.0 ♡</a:t>
            </a:r>
          </a:p>
          <a:p>
            <a:pPr algn="ctr"/>
            <a:r>
              <a:rPr lang="fr-FR" sz="16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(Et  </a:t>
            </a:r>
            <a:r>
              <a:rPr lang="fr-FR" sz="1600" dirty="0" err="1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dédi</a:t>
            </a:r>
            <a:r>
              <a:rPr lang="fr-FR" sz="16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à nos têtes de fatiguées pleines d’amour)</a:t>
            </a:r>
          </a:p>
        </p:txBody>
      </p:sp>
      <p:pic>
        <p:nvPicPr>
          <p:cNvPr id="9" name="Image 8" descr="Une image contenant mur, intérieur, posant&#10;&#10;Description générée automatiquement">
            <a:extLst>
              <a:ext uri="{FF2B5EF4-FFF2-40B4-BE49-F238E27FC236}">
                <a16:creationId xmlns:a16="http://schemas.microsoft.com/office/drawing/2014/main" id="{E54462B5-FACF-E144-9010-320D1364C09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22857"/>
          <a:stretch/>
        </p:blipFill>
        <p:spPr>
          <a:xfrm>
            <a:off x="7480300" y="10"/>
            <a:ext cx="4711700" cy="6857990"/>
          </a:xfrm>
          <a:prstGeom prst="rect">
            <a:avLst/>
          </a:prstGeom>
        </p:spPr>
      </p:pic>
      <p:sp>
        <p:nvSpPr>
          <p:cNvPr id="94" name="Graphic 13">
            <a:extLst>
              <a:ext uri="{FF2B5EF4-FFF2-40B4-BE49-F238E27FC236}">
                <a16:creationId xmlns:a16="http://schemas.microsoft.com/office/drawing/2014/main" id="{C5CB530E-515E-412C-9DF1-5F8FFBD6F38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757334" y="1931746"/>
            <a:ext cx="139038" cy="139038"/>
          </a:xfrm>
          <a:custGeom>
            <a:avLst/>
            <a:gdLst>
              <a:gd name="connsiteX0" fmla="*/ 129601 w 139038"/>
              <a:gd name="connsiteY0" fmla="*/ 60082 h 139038"/>
              <a:gd name="connsiteX1" fmla="*/ 78956 w 139038"/>
              <a:gd name="connsiteY1" fmla="*/ 60082 h 139038"/>
              <a:gd name="connsiteX2" fmla="*/ 78956 w 139038"/>
              <a:gd name="connsiteY2" fmla="*/ 9437 h 139038"/>
              <a:gd name="connsiteX3" fmla="*/ 69519 w 139038"/>
              <a:gd name="connsiteY3" fmla="*/ 0 h 139038"/>
              <a:gd name="connsiteX4" fmla="*/ 60082 w 139038"/>
              <a:gd name="connsiteY4" fmla="*/ 9437 h 139038"/>
              <a:gd name="connsiteX5" fmla="*/ 60082 w 139038"/>
              <a:gd name="connsiteY5" fmla="*/ 60082 h 139038"/>
              <a:gd name="connsiteX6" fmla="*/ 9437 w 139038"/>
              <a:gd name="connsiteY6" fmla="*/ 60082 h 139038"/>
              <a:gd name="connsiteX7" fmla="*/ 0 w 139038"/>
              <a:gd name="connsiteY7" fmla="*/ 69519 h 139038"/>
              <a:gd name="connsiteX8" fmla="*/ 9437 w 139038"/>
              <a:gd name="connsiteY8" fmla="*/ 78956 h 139038"/>
              <a:gd name="connsiteX9" fmla="*/ 60082 w 139038"/>
              <a:gd name="connsiteY9" fmla="*/ 78956 h 139038"/>
              <a:gd name="connsiteX10" fmla="*/ 60082 w 139038"/>
              <a:gd name="connsiteY10" fmla="*/ 129601 h 139038"/>
              <a:gd name="connsiteX11" fmla="*/ 69519 w 139038"/>
              <a:gd name="connsiteY11" fmla="*/ 139038 h 139038"/>
              <a:gd name="connsiteX12" fmla="*/ 78956 w 139038"/>
              <a:gd name="connsiteY12" fmla="*/ 129601 h 139038"/>
              <a:gd name="connsiteX13" fmla="*/ 78956 w 139038"/>
              <a:gd name="connsiteY13" fmla="*/ 78956 h 139038"/>
              <a:gd name="connsiteX14" fmla="*/ 129601 w 139038"/>
              <a:gd name="connsiteY14" fmla="*/ 78956 h 139038"/>
              <a:gd name="connsiteX15" fmla="*/ 139038 w 139038"/>
              <a:gd name="connsiteY15" fmla="*/ 69519 h 139038"/>
              <a:gd name="connsiteX16" fmla="*/ 129601 w 139038"/>
              <a:gd name="connsiteY16" fmla="*/ 60082 h 1390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139038" h="139038">
                <a:moveTo>
                  <a:pt x="129601" y="60082"/>
                </a:moveTo>
                <a:lnTo>
                  <a:pt x="78956" y="60082"/>
                </a:lnTo>
                <a:lnTo>
                  <a:pt x="78956" y="9437"/>
                </a:lnTo>
                <a:cubicBezTo>
                  <a:pt x="78956" y="4225"/>
                  <a:pt x="74731" y="0"/>
                  <a:pt x="69519" y="0"/>
                </a:cubicBezTo>
                <a:cubicBezTo>
                  <a:pt x="64307" y="0"/>
                  <a:pt x="60082" y="4225"/>
                  <a:pt x="60082" y="9437"/>
                </a:cubicBezTo>
                <a:lnTo>
                  <a:pt x="60082" y="60082"/>
                </a:lnTo>
                <a:lnTo>
                  <a:pt x="9437" y="60082"/>
                </a:lnTo>
                <a:cubicBezTo>
                  <a:pt x="4225" y="60082"/>
                  <a:pt x="0" y="64307"/>
                  <a:pt x="0" y="69519"/>
                </a:cubicBezTo>
                <a:cubicBezTo>
                  <a:pt x="0" y="74731"/>
                  <a:pt x="4225" y="78956"/>
                  <a:pt x="9437" y="78956"/>
                </a:cubicBezTo>
                <a:lnTo>
                  <a:pt x="60082" y="78956"/>
                </a:lnTo>
                <a:lnTo>
                  <a:pt x="60082" y="129601"/>
                </a:lnTo>
                <a:cubicBezTo>
                  <a:pt x="60082" y="134813"/>
                  <a:pt x="64307" y="139038"/>
                  <a:pt x="69519" y="139038"/>
                </a:cubicBezTo>
                <a:cubicBezTo>
                  <a:pt x="74731" y="139038"/>
                  <a:pt x="78956" y="134813"/>
                  <a:pt x="78956" y="129601"/>
                </a:cubicBezTo>
                <a:lnTo>
                  <a:pt x="78956" y="78956"/>
                </a:lnTo>
                <a:lnTo>
                  <a:pt x="129601" y="78956"/>
                </a:lnTo>
                <a:cubicBezTo>
                  <a:pt x="134813" y="78956"/>
                  <a:pt x="139038" y="74731"/>
                  <a:pt x="139038" y="69519"/>
                </a:cubicBezTo>
                <a:cubicBezTo>
                  <a:pt x="139038" y="64307"/>
                  <a:pt x="134813" y="60082"/>
                  <a:pt x="129601" y="60082"/>
                </a:cubicBezTo>
                <a:close/>
              </a:path>
            </a:pathLst>
          </a:custGeom>
          <a:solidFill>
            <a:schemeClr val="bg1"/>
          </a:solidFill>
          <a:ln w="603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96" name="Graphic 12">
            <a:extLst>
              <a:ext uri="{FF2B5EF4-FFF2-40B4-BE49-F238E27FC236}">
                <a16:creationId xmlns:a16="http://schemas.microsoft.com/office/drawing/2014/main" id="{712D4376-A578-4FF1-94FC-245E7A6A48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116112" y="2141584"/>
            <a:ext cx="91138" cy="91138"/>
          </a:xfrm>
          <a:custGeom>
            <a:avLst/>
            <a:gdLst>
              <a:gd name="connsiteX0" fmla="*/ 91138 w 91138"/>
              <a:gd name="connsiteY0" fmla="*/ 45569 h 91138"/>
              <a:gd name="connsiteX1" fmla="*/ 45569 w 91138"/>
              <a:gd name="connsiteY1" fmla="*/ 91138 h 91138"/>
              <a:gd name="connsiteX2" fmla="*/ 0 w 91138"/>
              <a:gd name="connsiteY2" fmla="*/ 45569 h 91138"/>
              <a:gd name="connsiteX3" fmla="*/ 45569 w 91138"/>
              <a:gd name="connsiteY3" fmla="*/ 0 h 91138"/>
              <a:gd name="connsiteX4" fmla="*/ 91138 w 91138"/>
              <a:gd name="connsiteY4" fmla="*/ 45569 h 911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138" h="91138">
                <a:moveTo>
                  <a:pt x="91138" y="45569"/>
                </a:moveTo>
                <a:cubicBezTo>
                  <a:pt x="91138" y="70736"/>
                  <a:pt x="70736" y="91138"/>
                  <a:pt x="45569" y="91138"/>
                </a:cubicBezTo>
                <a:cubicBezTo>
                  <a:pt x="20402" y="91138"/>
                  <a:pt x="0" y="70736"/>
                  <a:pt x="0" y="45569"/>
                </a:cubicBezTo>
                <a:cubicBezTo>
                  <a:pt x="0" y="20402"/>
                  <a:pt x="20402" y="0"/>
                  <a:pt x="45569" y="0"/>
                </a:cubicBezTo>
                <a:cubicBezTo>
                  <a:pt x="70736" y="0"/>
                  <a:pt x="91138" y="20402"/>
                  <a:pt x="91138" y="45569"/>
                </a:cubicBezTo>
                <a:close/>
              </a:path>
            </a:pathLst>
          </a:custGeom>
          <a:solidFill>
            <a:schemeClr val="bg1"/>
          </a:solidFill>
          <a:ln w="422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98" name="Graphic 15">
            <a:extLst>
              <a:ext uri="{FF2B5EF4-FFF2-40B4-BE49-F238E27FC236}">
                <a16:creationId xmlns:a16="http://schemas.microsoft.com/office/drawing/2014/main" id="{AEA7509D-F04F-40CB-A0B3-EEF16499CC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741794" y="2385465"/>
            <a:ext cx="127713" cy="127713"/>
          </a:xfrm>
          <a:custGeom>
            <a:avLst/>
            <a:gdLst>
              <a:gd name="connsiteX0" fmla="*/ 63857 w 127713"/>
              <a:gd name="connsiteY0" fmla="*/ 18874 h 127713"/>
              <a:gd name="connsiteX1" fmla="*/ 108839 w 127713"/>
              <a:gd name="connsiteY1" fmla="*/ 63857 h 127713"/>
              <a:gd name="connsiteX2" fmla="*/ 63857 w 127713"/>
              <a:gd name="connsiteY2" fmla="*/ 108839 h 127713"/>
              <a:gd name="connsiteX3" fmla="*/ 18874 w 127713"/>
              <a:gd name="connsiteY3" fmla="*/ 63857 h 127713"/>
              <a:gd name="connsiteX4" fmla="*/ 63857 w 127713"/>
              <a:gd name="connsiteY4" fmla="*/ 18874 h 127713"/>
              <a:gd name="connsiteX5" fmla="*/ 63857 w 127713"/>
              <a:gd name="connsiteY5" fmla="*/ 0 h 127713"/>
              <a:gd name="connsiteX6" fmla="*/ 0 w 127713"/>
              <a:gd name="connsiteY6" fmla="*/ 63857 h 127713"/>
              <a:gd name="connsiteX7" fmla="*/ 63857 w 127713"/>
              <a:gd name="connsiteY7" fmla="*/ 127713 h 127713"/>
              <a:gd name="connsiteX8" fmla="*/ 127713 w 127713"/>
              <a:gd name="connsiteY8" fmla="*/ 63857 h 127713"/>
              <a:gd name="connsiteX9" fmla="*/ 63857 w 127713"/>
              <a:gd name="connsiteY9" fmla="*/ 0 h 1277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27713" h="127713">
                <a:moveTo>
                  <a:pt x="63857" y="18874"/>
                </a:moveTo>
                <a:cubicBezTo>
                  <a:pt x="88700" y="18874"/>
                  <a:pt x="108839" y="39013"/>
                  <a:pt x="108839" y="63857"/>
                </a:cubicBezTo>
                <a:cubicBezTo>
                  <a:pt x="108839" y="88700"/>
                  <a:pt x="88700" y="108839"/>
                  <a:pt x="63857" y="108839"/>
                </a:cubicBezTo>
                <a:cubicBezTo>
                  <a:pt x="39013" y="108839"/>
                  <a:pt x="18874" y="88700"/>
                  <a:pt x="18874" y="63857"/>
                </a:cubicBezTo>
                <a:cubicBezTo>
                  <a:pt x="18898" y="39023"/>
                  <a:pt x="39023" y="18898"/>
                  <a:pt x="63857" y="18874"/>
                </a:cubicBezTo>
                <a:moveTo>
                  <a:pt x="63857" y="0"/>
                </a:moveTo>
                <a:cubicBezTo>
                  <a:pt x="28590" y="0"/>
                  <a:pt x="0" y="28590"/>
                  <a:pt x="0" y="63857"/>
                </a:cubicBezTo>
                <a:cubicBezTo>
                  <a:pt x="0" y="99124"/>
                  <a:pt x="28590" y="127713"/>
                  <a:pt x="63857" y="127713"/>
                </a:cubicBezTo>
                <a:cubicBezTo>
                  <a:pt x="99124" y="127713"/>
                  <a:pt x="127713" y="99124"/>
                  <a:pt x="127713" y="63857"/>
                </a:cubicBezTo>
                <a:cubicBezTo>
                  <a:pt x="127713" y="28590"/>
                  <a:pt x="99124" y="0"/>
                  <a:pt x="63857" y="0"/>
                </a:cubicBezTo>
                <a:close/>
              </a:path>
            </a:pathLst>
          </a:custGeom>
          <a:solidFill>
            <a:schemeClr val="bg1"/>
          </a:solidFill>
          <a:ln w="610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cxnSp>
        <p:nvCxnSpPr>
          <p:cNvPr id="100" name="Straight Connector 99">
            <a:extLst>
              <a:ext uri="{FF2B5EF4-FFF2-40B4-BE49-F238E27FC236}">
                <a16:creationId xmlns:a16="http://schemas.microsoft.com/office/drawing/2014/main" id="{56020367-4FD5-4596-8E10-C5F095CD8DB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875145" y="3505200"/>
            <a:ext cx="0" cy="3352800"/>
          </a:xfrm>
          <a:prstGeom prst="line">
            <a:avLst/>
          </a:prstGeom>
          <a:ln w="25400" cap="sq">
            <a:solidFill>
              <a:schemeClr val="bg1"/>
            </a:soli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75959005"/>
      </p:ext>
    </p:extLst>
  </p:cSld>
  <p:clrMapOvr>
    <a:masterClrMapping/>
  </p:clrMapOvr>
</p:sld>
</file>

<file path=ppt/theme/theme1.xml><?xml version="1.0" encoding="utf-8"?>
<a:theme xmlns:a="http://schemas.openxmlformats.org/drawingml/2006/main" name="GradientVTI">
  <a:themeElements>
    <a:clrScheme name="Organic">
      <a:dk1>
        <a:srgbClr val="000000"/>
      </a:dk1>
      <a:lt1>
        <a:srgbClr val="FFFFFF"/>
      </a:lt1>
      <a:dk2>
        <a:srgbClr val="335B74"/>
      </a:dk2>
      <a:lt2>
        <a:srgbClr val="DFE3E5"/>
      </a:lt2>
      <a:accent1>
        <a:srgbClr val="1CADE4"/>
      </a:accent1>
      <a:accent2>
        <a:srgbClr val="2683C6"/>
      </a:accent2>
      <a:accent3>
        <a:srgbClr val="27CED7"/>
      </a:accent3>
      <a:accent4>
        <a:srgbClr val="42BA97"/>
      </a:accent4>
      <a:accent5>
        <a:srgbClr val="3E8853"/>
      </a:accent5>
      <a:accent6>
        <a:srgbClr val="62A39F"/>
      </a:accent6>
      <a:hlink>
        <a:srgbClr val="6EAC1C"/>
      </a:hlink>
      <a:folHlink>
        <a:srgbClr val="B26B02"/>
      </a:folHlink>
    </a:clrScheme>
    <a:fontScheme name="Univers">
      <a:majorFont>
        <a:latin typeface="Gill Sans Nova"/>
        <a:ea typeface=""/>
        <a:cs typeface=""/>
      </a:majorFont>
      <a:minorFont>
        <a:latin typeface="Gill Sans Nov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GradientVTI" id="{605F9078-86F9-4258-A3E1-F8EFF02AE8CC}" vid="{4848699B-BB01-41E3-9EC4-3D97DFE5292B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181</TotalTime>
  <Words>1099</Words>
  <Application>Microsoft Macintosh PowerPoint</Application>
  <PresentationFormat>Grand écran</PresentationFormat>
  <Paragraphs>177</Paragraphs>
  <Slides>22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22</vt:i4>
      </vt:variant>
    </vt:vector>
  </HeadingPairs>
  <TitlesOfParts>
    <vt:vector size="27" baseType="lpstr">
      <vt:lpstr>Arial</vt:lpstr>
      <vt:lpstr>Calibri</vt:lpstr>
      <vt:lpstr>Gill Sans Nova</vt:lpstr>
      <vt:lpstr>Police système Courant</vt:lpstr>
      <vt:lpstr>GradientVTI</vt:lpstr>
      <vt:lpstr>Contrôle endocrine</vt:lpstr>
      <vt:lpstr>Chez l’Homme</vt:lpstr>
      <vt:lpstr>Régulation hormonale sur le fonctionnement testiculaire</vt:lpstr>
      <vt:lpstr>Régulation hormonale sur le fonctionnement testiculaire</vt:lpstr>
      <vt:lpstr>Régulation hormonale sur le fonctionnement testiculaire</vt:lpstr>
      <vt:lpstr>Régulation hormonale sur le fonctionnement testiculaire</vt:lpstr>
      <vt:lpstr>Chez la femme</vt:lpstr>
      <vt:lpstr>Gonade primitive indifférenciée</vt:lpstr>
      <vt:lpstr>Contrôle endocrinien de la folliculogénèse</vt:lpstr>
      <vt:lpstr>Contrôle endocrinien de la folliculogénèse</vt:lpstr>
      <vt:lpstr>Contrôle endocrinien de la folliculogénèse</vt:lpstr>
      <vt:lpstr>Contrôle endocrinien de la folliculogénèse</vt:lpstr>
      <vt:lpstr>Contrôle endocrinien de la folliculogénèse</vt:lpstr>
      <vt:lpstr>Contrôle endocrinien de la folliculogénèse</vt:lpstr>
      <vt:lpstr>Contrôle endocrinien de la folliculogénèse</vt:lpstr>
      <vt:lpstr>Contrôle endocrinien de la folliculogénèse</vt:lpstr>
      <vt:lpstr>Contrôle endocrinien de la folliculogénèse</vt:lpstr>
      <vt:lpstr>Contrôle endocrinien de la folliculogénèse</vt:lpstr>
      <vt:lpstr>Contrôle endocrinien de la folliculogénèse</vt:lpstr>
      <vt:lpstr>Contrôle endocrinien de la folliculogénèse</vt:lpstr>
      <vt:lpstr>Contrôle endocrinien de la folliculogénèse</vt:lpstr>
      <vt:lpstr>Finito !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Contrôle endocrine</dc:title>
  <dc:creator>Anahita Gandjizadeh</dc:creator>
  <cp:lastModifiedBy>Anahita Gandjizadeh</cp:lastModifiedBy>
  <cp:revision>9</cp:revision>
  <dcterms:created xsi:type="dcterms:W3CDTF">2020-12-30T22:21:00Z</dcterms:created>
  <dcterms:modified xsi:type="dcterms:W3CDTF">2021-01-02T13:38:09Z</dcterms:modified>
</cp:coreProperties>
</file>