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8288000" cy="10287000"/>
  <p:notesSz cx="6858000" cy="9144000"/>
  <p:embeddedFontLst>
    <p:embeddedFont>
      <p:font typeface="Alice" pitchFamily="2" charset="77"/>
      <p:regular r:id="rId44"/>
    </p:embeddedFont>
    <p:embeddedFont>
      <p:font typeface="Arimo" panose="020B0604020202020204" pitchFamily="34" charset="0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Open Sans" panose="020B0606030504020204" pitchFamily="34" charset="0"/>
      <p:regular r:id="rId52"/>
      <p:bold r:id="rId53"/>
      <p:italic r:id="rId54"/>
      <p:boldItalic r:id="rId55"/>
    </p:embeddedFont>
    <p:embeddedFont>
      <p:font typeface="Open Sans ExtraBold" panose="020B0606030504020204" pitchFamily="34" charset="0"/>
      <p:bold r:id="rId56"/>
      <p:italic r:id="rId57"/>
      <p:boldItalic r:id="rId58"/>
    </p:embeddedFont>
    <p:embeddedFont>
      <p:font typeface="Open Sans Light" panose="020B0306030504020204" pitchFamily="34" charset="0"/>
      <p:regular r:id="rId59"/>
      <p:bold r:id="rId60"/>
      <p:italic r:id="rId61"/>
      <p:boldItalic r:id="rId62"/>
    </p:embeddedFont>
    <p:embeddedFont>
      <p:font typeface="Tenor Sans" panose="02000000000000000000" pitchFamily="2" charset="77"/>
      <p:regular r:id="rId6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4" roundtripDataSignature="AMtx7mgcFSBDHL7oRbiBloAhouQzF8ro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70" d="100"/>
          <a:sy n="70" d="100"/>
        </p:scale>
        <p:origin x="84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schemas.openxmlformats.org/officeDocument/2006/relationships/font" Target="fonts/font20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font" Target="fonts/font18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59" Type="http://schemas.openxmlformats.org/officeDocument/2006/relationships/font" Target="fonts/font16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62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font" Target="fonts/font17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eb4f69e56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geb4f69e56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eb4f69e562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8" name="Google Shape;538;geb4f69e562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4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4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4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4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4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9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9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4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50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5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5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5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5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5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48109" y="436418"/>
            <a:ext cx="11039819" cy="7359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19309" y="4201311"/>
            <a:ext cx="4397281" cy="608568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445349" y="3791650"/>
            <a:ext cx="8253300" cy="22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998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700" b="0" i="0" u="none" strike="noStrike" cap="none">
                <a:solidFill>
                  <a:srgbClr val="FDF9F5"/>
                </a:solidFill>
                <a:latin typeface="Tenor Sans"/>
                <a:ea typeface="Tenor Sans"/>
                <a:cs typeface="Tenor Sans"/>
                <a:sym typeface="Tenor Sans"/>
              </a:rPr>
              <a:t>L'INTELLIGENCE ARTIFICIELLE</a:t>
            </a:r>
            <a:endParaRPr/>
          </a:p>
        </p:txBody>
      </p:sp>
      <p:pic>
        <p:nvPicPr>
          <p:cNvPr id="87" name="Google Shape;87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4" name="Google Shape;94;p2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" name="Google Shape;95;p2"/>
          <p:cNvGrpSpPr/>
          <p:nvPr/>
        </p:nvGrpSpPr>
        <p:grpSpPr>
          <a:xfrm>
            <a:off x="4788249" y="4149976"/>
            <a:ext cx="8711501" cy="2599310"/>
            <a:chOff x="0" y="816349"/>
            <a:chExt cx="11615335" cy="3465747"/>
          </a:xfrm>
        </p:grpSpPr>
        <p:sp>
          <p:nvSpPr>
            <p:cNvPr id="96" name="Google Shape;96;p2"/>
            <p:cNvSpPr txBox="1"/>
            <p:nvPr/>
          </p:nvSpPr>
          <p:spPr>
            <a:xfrm>
              <a:off x="0" y="816349"/>
              <a:ext cx="11615335" cy="17764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1000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176" b="0" i="0" u="none" strike="noStrike" cap="none">
                  <a:solidFill>
                    <a:srgbClr val="FDF9F5"/>
                  </a:solidFill>
                  <a:latin typeface="Tenor Sans"/>
                  <a:ea typeface="Tenor Sans"/>
                  <a:cs typeface="Tenor Sans"/>
                  <a:sym typeface="Tenor Sans"/>
                </a:rPr>
                <a:t>I-DÉFINITION</a:t>
              </a:r>
              <a:endParaRPr/>
            </a:p>
          </p:txBody>
        </p:sp>
        <p:sp>
          <p:nvSpPr>
            <p:cNvPr id="97" name="Google Shape;97;p2"/>
            <p:cNvSpPr txBox="1"/>
            <p:nvPr/>
          </p:nvSpPr>
          <p:spPr>
            <a:xfrm>
              <a:off x="0" y="3767532"/>
              <a:ext cx="11615335" cy="5145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79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8" name="Google Shape;98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7575" y="109021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3"/>
          <p:cNvPicPr preferRelativeResize="0"/>
          <p:nvPr/>
        </p:nvPicPr>
        <p:blipFill rotWithShape="1">
          <a:blip r:embed="rId3">
            <a:alphaModFix amt="20000"/>
          </a:blip>
          <a:srcRect l="13919" t="37079" r="13919"/>
          <a:stretch/>
        </p:blipFill>
        <p:spPr>
          <a:xfrm rot="-5400000">
            <a:off x="9770437" y="1520012"/>
            <a:ext cx="10466976" cy="7739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154891" y="4285137"/>
            <a:ext cx="4345983" cy="618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549062" y="-733425"/>
            <a:ext cx="8195890" cy="5256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91694" y="7665913"/>
            <a:ext cx="2514737" cy="2808123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3"/>
          <p:cNvSpPr txBox="1"/>
          <p:nvPr/>
        </p:nvSpPr>
        <p:spPr>
          <a:xfrm>
            <a:off x="545563" y="156210"/>
            <a:ext cx="10712946" cy="1659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7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cap="none">
                <a:solidFill>
                  <a:srgbClr val="000000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A-Intelligence articielle à proprement parler</a:t>
            </a:r>
            <a:endParaRPr/>
          </a:p>
        </p:txBody>
      </p:sp>
      <p:sp>
        <p:nvSpPr>
          <p:cNvPr id="109" name="Google Shape;109;p3"/>
          <p:cNvSpPr txBox="1"/>
          <p:nvPr/>
        </p:nvSpPr>
        <p:spPr>
          <a:xfrm>
            <a:off x="886968" y="2485546"/>
            <a:ext cx="6621918" cy="1799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Flou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Très médiatisé</a:t>
            </a:r>
            <a:endParaRPr/>
          </a:p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 b="0" i="0" u="none" strike="noStrike" cap="none">
              <a:solidFill>
                <a:srgbClr val="000000"/>
              </a:solidFill>
              <a:latin typeface="Alice"/>
              <a:ea typeface="Alice"/>
              <a:cs typeface="Alice"/>
              <a:sym typeface="Alice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886968" y="4374361"/>
            <a:ext cx="10077600" cy="276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sng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Larousse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: "Ensemble de théories et de techniques mises en oeuvre en vue de réaliser des machines capables de </a:t>
            </a:r>
            <a:r>
              <a:rPr lang="en-US" sz="3599" b="1" i="0" u="none" strike="noStrike" cap="none">
                <a:solidFill>
                  <a:srgbClr val="BF2626"/>
                </a:solidFill>
                <a:latin typeface="Alice"/>
                <a:ea typeface="Alice"/>
                <a:cs typeface="Alice"/>
                <a:sym typeface="Alice"/>
              </a:rPr>
              <a:t>simuler</a:t>
            </a: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l’intelligence humaine”.</a:t>
            </a:r>
            <a:endParaRPr/>
          </a:p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 b="0" i="0" u="none" strike="noStrike" cap="none">
              <a:solidFill>
                <a:srgbClr val="000000"/>
              </a:solidFill>
              <a:latin typeface="Alice"/>
              <a:ea typeface="Alice"/>
              <a:cs typeface="Alice"/>
              <a:sym typeface="Alice"/>
            </a:endParaRPr>
          </a:p>
        </p:txBody>
      </p:sp>
      <p:sp>
        <p:nvSpPr>
          <p:cNvPr id="111" name="Google Shape;111;p3"/>
          <p:cNvSpPr txBox="1"/>
          <p:nvPr/>
        </p:nvSpPr>
        <p:spPr>
          <a:xfrm>
            <a:off x="545563" y="7056443"/>
            <a:ext cx="10077612" cy="239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--&gt; ensemble de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concepts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et de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techniques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Alice"/>
                <a:ea typeface="Alice"/>
                <a:cs typeface="Alice"/>
                <a:sym typeface="Alice"/>
              </a:rPr>
              <a:t>interdisciplinaires</a:t>
            </a:r>
            <a:endParaRPr/>
          </a:p>
          <a:p>
            <a:pPr marL="0" marR="0" lvl="0" indent="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BF2626"/>
                </a:solidFill>
                <a:latin typeface="Alice"/>
                <a:ea typeface="Alice"/>
                <a:cs typeface="Alice"/>
                <a:sym typeface="Alice"/>
              </a:rPr>
              <a:t>/!\ ce n'est pas l'intelligence humaine</a:t>
            </a:r>
            <a:endParaRPr/>
          </a:p>
          <a:p>
            <a:pPr marL="0" marR="0" lvl="0" indent="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--&gt; reproduit le résultat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similaire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7" name="Google Shape;117;p4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4"/>
          <p:cNvSpPr txBox="1"/>
          <p:nvPr/>
        </p:nvSpPr>
        <p:spPr>
          <a:xfrm>
            <a:off x="4788249" y="4150995"/>
            <a:ext cx="8711501" cy="202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99" b="0" i="0" u="none" strike="noStrike" cap="none">
                <a:solidFill>
                  <a:srgbClr val="FDF9F5"/>
                </a:solidFill>
                <a:latin typeface="Alice"/>
                <a:ea typeface="Alice"/>
                <a:cs typeface="Alice"/>
                <a:sym typeface="Alice"/>
              </a:rPr>
              <a:t>B-INTELLIGENCE ARTIFICIELLE DANS UN MONDE GRANDISSANT</a:t>
            </a:r>
            <a:endParaRPr/>
          </a:p>
        </p:txBody>
      </p:sp>
      <p:pic>
        <p:nvPicPr>
          <p:cNvPr id="119" name="Google Shape;119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4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5"/>
          <p:cNvGrpSpPr/>
          <p:nvPr/>
        </p:nvGrpSpPr>
        <p:grpSpPr>
          <a:xfrm>
            <a:off x="-571500" y="324532"/>
            <a:ext cx="9093400" cy="5215865"/>
            <a:chOff x="0" y="0"/>
            <a:chExt cx="7981950" cy="4578350"/>
          </a:xfrm>
        </p:grpSpPr>
        <p:sp>
          <p:nvSpPr>
            <p:cNvPr id="126" name="Google Shape;126;p5"/>
            <p:cNvSpPr/>
            <p:nvPr/>
          </p:nvSpPr>
          <p:spPr>
            <a:xfrm>
              <a:off x="765810" y="21590"/>
              <a:ext cx="6451600" cy="4326890"/>
            </a:xfrm>
            <a:custGeom>
              <a:avLst/>
              <a:gdLst/>
              <a:ahLst/>
              <a:cxnLst/>
              <a:rect l="l" t="t" r="r" b="b"/>
              <a:pathLst>
                <a:path w="6451600" h="4326890" extrusionOk="0">
                  <a:moveTo>
                    <a:pt x="6224270" y="0"/>
                  </a:moveTo>
                  <a:lnTo>
                    <a:pt x="226060" y="0"/>
                  </a:lnTo>
                  <a:cubicBezTo>
                    <a:pt x="101600" y="0"/>
                    <a:pt x="0" y="101600"/>
                    <a:pt x="0" y="226060"/>
                  </a:cubicBezTo>
                  <a:lnTo>
                    <a:pt x="0" y="4326890"/>
                  </a:lnTo>
                  <a:lnTo>
                    <a:pt x="6451601" y="4326890"/>
                  </a:lnTo>
                  <a:lnTo>
                    <a:pt x="6451601" y="226060"/>
                  </a:lnTo>
                  <a:cubicBezTo>
                    <a:pt x="6450331" y="101600"/>
                    <a:pt x="6348731" y="0"/>
                    <a:pt x="6224270" y="0"/>
                  </a:cubicBezTo>
                  <a:close/>
                  <a:moveTo>
                    <a:pt x="6252210" y="4043680"/>
                  </a:moveTo>
                  <a:lnTo>
                    <a:pt x="196851" y="4043680"/>
                  </a:lnTo>
                  <a:lnTo>
                    <a:pt x="196851" y="255270"/>
                  </a:lnTo>
                  <a:lnTo>
                    <a:pt x="6252210" y="255270"/>
                  </a:lnTo>
                  <a:lnTo>
                    <a:pt x="6252210" y="4043680"/>
                  </a:lnTo>
                  <a:close/>
                </a:path>
              </a:pathLst>
            </a:custGeom>
            <a:solidFill>
              <a:srgbClr val="44494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5"/>
            <p:cNvSpPr/>
            <p:nvPr/>
          </p:nvSpPr>
          <p:spPr>
            <a:xfrm>
              <a:off x="0" y="0"/>
              <a:ext cx="7981950" cy="4542790"/>
            </a:xfrm>
            <a:custGeom>
              <a:avLst/>
              <a:gdLst/>
              <a:ahLst/>
              <a:cxnLst/>
              <a:rect l="l" t="t" r="r" b="b"/>
              <a:pathLst>
                <a:path w="7981950" h="4542790" extrusionOk="0">
                  <a:moveTo>
                    <a:pt x="7239000" y="4348480"/>
                  </a:moveTo>
                  <a:lnTo>
                    <a:pt x="7239000" y="243840"/>
                  </a:lnTo>
                  <a:cubicBezTo>
                    <a:pt x="7239000" y="109220"/>
                    <a:pt x="7129780" y="0"/>
                    <a:pt x="6995160" y="0"/>
                  </a:cubicBezTo>
                  <a:lnTo>
                    <a:pt x="985520" y="0"/>
                  </a:lnTo>
                  <a:cubicBezTo>
                    <a:pt x="852170" y="0"/>
                    <a:pt x="742950" y="109220"/>
                    <a:pt x="742950" y="243840"/>
                  </a:cubicBezTo>
                  <a:lnTo>
                    <a:pt x="742950" y="4349750"/>
                  </a:lnTo>
                  <a:lnTo>
                    <a:pt x="0" y="4349750"/>
                  </a:lnTo>
                  <a:lnTo>
                    <a:pt x="0" y="4447540"/>
                  </a:lnTo>
                  <a:cubicBezTo>
                    <a:pt x="0" y="4500880"/>
                    <a:pt x="43180" y="4542790"/>
                    <a:pt x="95250" y="4542790"/>
                  </a:cubicBezTo>
                  <a:lnTo>
                    <a:pt x="7886700" y="4542790"/>
                  </a:lnTo>
                  <a:cubicBezTo>
                    <a:pt x="7940040" y="4542790"/>
                    <a:pt x="7981950" y="4499610"/>
                    <a:pt x="7981950" y="4447540"/>
                  </a:cubicBezTo>
                  <a:lnTo>
                    <a:pt x="7981950" y="4349750"/>
                  </a:lnTo>
                  <a:lnTo>
                    <a:pt x="7239000" y="4349750"/>
                  </a:lnTo>
                  <a:close/>
                  <a:moveTo>
                    <a:pt x="4519930" y="4348480"/>
                  </a:moveTo>
                  <a:lnTo>
                    <a:pt x="4519930" y="4349750"/>
                  </a:lnTo>
                  <a:cubicBezTo>
                    <a:pt x="4519930" y="4403090"/>
                    <a:pt x="4476750" y="4445000"/>
                    <a:pt x="4424680" y="4445000"/>
                  </a:cubicBezTo>
                  <a:lnTo>
                    <a:pt x="3557270" y="4445000"/>
                  </a:lnTo>
                  <a:cubicBezTo>
                    <a:pt x="3503930" y="4445000"/>
                    <a:pt x="3462020" y="4401820"/>
                    <a:pt x="3462020" y="4349750"/>
                  </a:cubicBezTo>
                  <a:lnTo>
                    <a:pt x="3462020" y="4348480"/>
                  </a:lnTo>
                  <a:lnTo>
                    <a:pt x="765810" y="4348480"/>
                  </a:lnTo>
                  <a:lnTo>
                    <a:pt x="765810" y="247650"/>
                  </a:lnTo>
                  <a:cubicBezTo>
                    <a:pt x="765810" y="123190"/>
                    <a:pt x="867410" y="21590"/>
                    <a:pt x="991870" y="21590"/>
                  </a:cubicBezTo>
                  <a:lnTo>
                    <a:pt x="6990080" y="21590"/>
                  </a:lnTo>
                  <a:cubicBezTo>
                    <a:pt x="7114539" y="21590"/>
                    <a:pt x="7216139" y="123190"/>
                    <a:pt x="7216139" y="247650"/>
                  </a:cubicBezTo>
                  <a:lnTo>
                    <a:pt x="7216139" y="4348480"/>
                  </a:lnTo>
                  <a:lnTo>
                    <a:pt x="4519930" y="4348480"/>
                  </a:lnTo>
                  <a:close/>
                </a:path>
              </a:pathLst>
            </a:custGeom>
            <a:solidFill>
              <a:srgbClr val="BBCD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5"/>
            <p:cNvSpPr/>
            <p:nvPr/>
          </p:nvSpPr>
          <p:spPr>
            <a:xfrm>
              <a:off x="3460750" y="4349750"/>
              <a:ext cx="1059180" cy="96520"/>
            </a:xfrm>
            <a:custGeom>
              <a:avLst/>
              <a:gdLst/>
              <a:ahLst/>
              <a:cxnLst/>
              <a:rect l="l" t="t" r="r" b="b"/>
              <a:pathLst>
                <a:path w="1059180" h="96520" extrusionOk="0">
                  <a:moveTo>
                    <a:pt x="96520" y="96520"/>
                  </a:moveTo>
                  <a:lnTo>
                    <a:pt x="963930" y="96520"/>
                  </a:lnTo>
                  <a:cubicBezTo>
                    <a:pt x="1017270" y="96520"/>
                    <a:pt x="1059180" y="53340"/>
                    <a:pt x="1059180" y="1270"/>
                  </a:cubicBezTo>
                  <a:lnTo>
                    <a:pt x="1059180" y="0"/>
                  </a:lnTo>
                  <a:lnTo>
                    <a:pt x="0" y="0"/>
                  </a:lnTo>
                  <a:lnTo>
                    <a:pt x="0" y="1270"/>
                  </a:lnTo>
                  <a:cubicBezTo>
                    <a:pt x="0" y="53340"/>
                    <a:pt x="43180" y="96520"/>
                    <a:pt x="96520" y="96520"/>
                  </a:cubicBezTo>
                  <a:close/>
                </a:path>
              </a:pathLst>
            </a:custGeom>
            <a:solidFill>
              <a:srgbClr val="FDF9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5"/>
            <p:cNvSpPr/>
            <p:nvPr/>
          </p:nvSpPr>
          <p:spPr>
            <a:xfrm>
              <a:off x="163830" y="4542790"/>
              <a:ext cx="7654290" cy="35560"/>
            </a:xfrm>
            <a:custGeom>
              <a:avLst/>
              <a:gdLst/>
              <a:ahLst/>
              <a:cxnLst/>
              <a:rect l="l" t="t" r="r" b="b"/>
              <a:pathLst>
                <a:path w="7654290" h="35560" extrusionOk="0">
                  <a:moveTo>
                    <a:pt x="0" y="0"/>
                  </a:moveTo>
                  <a:cubicBezTo>
                    <a:pt x="0" y="20320"/>
                    <a:pt x="16510" y="35560"/>
                    <a:pt x="35560" y="35560"/>
                  </a:cubicBezTo>
                  <a:lnTo>
                    <a:pt x="7618730" y="35560"/>
                  </a:lnTo>
                  <a:cubicBezTo>
                    <a:pt x="7639050" y="35560"/>
                    <a:pt x="7654290" y="19050"/>
                    <a:pt x="76542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BCD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5"/>
            <p:cNvSpPr/>
            <p:nvPr/>
          </p:nvSpPr>
          <p:spPr>
            <a:xfrm>
              <a:off x="962660" y="276860"/>
              <a:ext cx="6055360" cy="3789680"/>
            </a:xfrm>
            <a:custGeom>
              <a:avLst/>
              <a:gdLst/>
              <a:ahLst/>
              <a:cxnLst/>
              <a:rect l="l" t="t" r="r" b="b"/>
              <a:pathLst>
                <a:path w="6055360" h="3789680" extrusionOk="0">
                  <a:moveTo>
                    <a:pt x="0" y="0"/>
                  </a:moveTo>
                  <a:lnTo>
                    <a:pt x="6055360" y="0"/>
                  </a:lnTo>
                  <a:lnTo>
                    <a:pt x="6055360" y="3789680"/>
                  </a:lnTo>
                  <a:lnTo>
                    <a:pt x="0" y="3789680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l="7689" t="6046" r="7705" b="11177"/>
              </a:stretch>
            </a:blipFill>
            <a:ln>
              <a:noFill/>
            </a:ln>
          </p:spPr>
        </p:sp>
      </p:grpSp>
      <p:grpSp>
        <p:nvGrpSpPr>
          <p:cNvPr id="131" name="Google Shape;131;p5"/>
          <p:cNvGrpSpPr/>
          <p:nvPr/>
        </p:nvGrpSpPr>
        <p:grpSpPr>
          <a:xfrm>
            <a:off x="5349778" y="1424623"/>
            <a:ext cx="5919247" cy="12029821"/>
            <a:chOff x="0" y="0"/>
            <a:chExt cx="5000993" cy="10163632"/>
          </a:xfrm>
        </p:grpSpPr>
        <p:sp>
          <p:nvSpPr>
            <p:cNvPr id="132" name="Google Shape;132;p5"/>
            <p:cNvSpPr/>
            <p:nvPr/>
          </p:nvSpPr>
          <p:spPr>
            <a:xfrm>
              <a:off x="0" y="0"/>
              <a:ext cx="5000993" cy="10163632"/>
            </a:xfrm>
            <a:custGeom>
              <a:avLst/>
              <a:gdLst/>
              <a:ahLst/>
              <a:cxnLst/>
              <a:rect l="l" t="t" r="r" b="b"/>
              <a:pathLst>
                <a:path w="5000993" h="10163632" extrusionOk="0">
                  <a:moveTo>
                    <a:pt x="0" y="0"/>
                  </a:moveTo>
                  <a:lnTo>
                    <a:pt x="5000993" y="0"/>
                  </a:lnTo>
                  <a:lnTo>
                    <a:pt x="5000993" y="10163632"/>
                  </a:lnTo>
                  <a:lnTo>
                    <a:pt x="0" y="10163632"/>
                  </a:ln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l="-44" r="-38"/>
              </a:stretch>
            </a:blipFill>
            <a:ln>
              <a:noFill/>
            </a:ln>
          </p:spPr>
        </p:sp>
        <p:sp>
          <p:nvSpPr>
            <p:cNvPr id="133" name="Google Shape;133;p5"/>
            <p:cNvSpPr/>
            <p:nvPr/>
          </p:nvSpPr>
          <p:spPr>
            <a:xfrm>
              <a:off x="338760" y="288798"/>
              <a:ext cx="4330776" cy="9398000"/>
            </a:xfrm>
            <a:custGeom>
              <a:avLst/>
              <a:gdLst/>
              <a:ahLst/>
              <a:cxnLst/>
              <a:rect l="l" t="t" r="r" b="b"/>
              <a:pathLst>
                <a:path w="4330776" h="9398000" extrusionOk="0">
                  <a:moveTo>
                    <a:pt x="3894366" y="9398000"/>
                  </a:moveTo>
                  <a:lnTo>
                    <a:pt x="436410" y="9398000"/>
                  </a:lnTo>
                  <a:cubicBezTo>
                    <a:pt x="195389" y="9398000"/>
                    <a:pt x="0" y="9202610"/>
                    <a:pt x="0" y="8961590"/>
                  </a:cubicBezTo>
                  <a:lnTo>
                    <a:pt x="0" y="436410"/>
                  </a:lnTo>
                  <a:cubicBezTo>
                    <a:pt x="0" y="195390"/>
                    <a:pt x="195389" y="0"/>
                    <a:pt x="436410" y="0"/>
                  </a:cubicBezTo>
                  <a:lnTo>
                    <a:pt x="861580" y="0"/>
                  </a:lnTo>
                  <a:cubicBezTo>
                    <a:pt x="902373" y="0"/>
                    <a:pt x="935444" y="33071"/>
                    <a:pt x="935444" y="73863"/>
                  </a:cubicBezTo>
                  <a:lnTo>
                    <a:pt x="935444" y="73863"/>
                  </a:lnTo>
                  <a:cubicBezTo>
                    <a:pt x="935444" y="225019"/>
                    <a:pt x="1057745" y="347688"/>
                    <a:pt x="1208913" y="348120"/>
                  </a:cubicBezTo>
                  <a:lnTo>
                    <a:pt x="3105874" y="353619"/>
                  </a:lnTo>
                  <a:cubicBezTo>
                    <a:pt x="3257651" y="354063"/>
                    <a:pt x="3380930" y="231140"/>
                    <a:pt x="3380930" y="79362"/>
                  </a:cubicBezTo>
                  <a:lnTo>
                    <a:pt x="3380930" y="73863"/>
                  </a:lnTo>
                  <a:cubicBezTo>
                    <a:pt x="3380930" y="33071"/>
                    <a:pt x="3414001" y="0"/>
                    <a:pt x="3454794" y="0"/>
                  </a:cubicBezTo>
                  <a:lnTo>
                    <a:pt x="3894366" y="0"/>
                  </a:lnTo>
                  <a:cubicBezTo>
                    <a:pt x="4135387" y="0"/>
                    <a:pt x="4330776" y="195390"/>
                    <a:pt x="4330776" y="436410"/>
                  </a:cubicBezTo>
                  <a:lnTo>
                    <a:pt x="4330776" y="8961603"/>
                  </a:lnTo>
                  <a:cubicBezTo>
                    <a:pt x="4330776" y="9202610"/>
                    <a:pt x="4135387" y="9398000"/>
                    <a:pt x="3894366" y="9398000"/>
                  </a:cubicBezTo>
                  <a:close/>
                </a:path>
              </a:pathLst>
            </a:custGeom>
            <a:blipFill rotWithShape="1">
              <a:blip r:embed="rId5">
                <a:alphaModFix/>
              </a:blip>
              <a:stretch>
                <a:fillRect l="-60625" t="2840" r="-60765" b="4691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34" name="Google Shape;134;p5"/>
          <p:cNvPicPr preferRelativeResize="0"/>
          <p:nvPr/>
        </p:nvPicPr>
        <p:blipFill rotWithShape="1">
          <a:blip r:embed="rId6">
            <a:alphaModFix amt="19999"/>
          </a:blip>
          <a:srcRect l="13920" t="37081" r="13919"/>
          <a:stretch/>
        </p:blipFill>
        <p:spPr>
          <a:xfrm rot="-5400000">
            <a:off x="264789" y="-836289"/>
            <a:ext cx="10287000" cy="11959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190182" y="2486706"/>
            <a:ext cx="1331720" cy="133172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5"/>
          <p:cNvSpPr txBox="1"/>
          <p:nvPr/>
        </p:nvSpPr>
        <p:spPr>
          <a:xfrm>
            <a:off x="9139238" y="4392969"/>
            <a:ext cx="9525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699944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5"/>
          <p:cNvSpPr txBox="1"/>
          <p:nvPr/>
        </p:nvSpPr>
        <p:spPr>
          <a:xfrm>
            <a:off x="8309560" y="537527"/>
            <a:ext cx="9522172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IA dans un monde grandissant </a:t>
            </a:r>
            <a:endParaRPr/>
          </a:p>
        </p:txBody>
      </p:sp>
      <p:sp>
        <p:nvSpPr>
          <p:cNvPr id="138" name="Google Shape;138;p5"/>
          <p:cNvSpPr txBox="1"/>
          <p:nvPr/>
        </p:nvSpPr>
        <p:spPr>
          <a:xfrm>
            <a:off x="11388078" y="2348154"/>
            <a:ext cx="6494373" cy="804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5" b="0" i="0" u="none" strike="noStrike" cap="none">
                <a:solidFill>
                  <a:srgbClr val="679681"/>
                </a:solidFill>
                <a:latin typeface="Alice"/>
                <a:ea typeface="Alice"/>
                <a:cs typeface="Alice"/>
                <a:sym typeface="Alice"/>
              </a:rPr>
              <a:t>Computeur vision</a:t>
            </a:r>
            <a:endParaRPr/>
          </a:p>
        </p:txBody>
      </p:sp>
      <p:sp>
        <p:nvSpPr>
          <p:cNvPr id="139" name="Google Shape;139;p5"/>
          <p:cNvSpPr txBox="1"/>
          <p:nvPr/>
        </p:nvSpPr>
        <p:spPr>
          <a:xfrm>
            <a:off x="11388078" y="4008799"/>
            <a:ext cx="5751909" cy="37765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931932" marR="0" lvl="1" indent="-465966" algn="l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6"/>
              <a:buFont typeface="Arial"/>
              <a:buChar char="•"/>
            </a:pPr>
            <a:r>
              <a:rPr lang="en-US" sz="4316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Filtre snapchat</a:t>
            </a:r>
            <a:endParaRPr/>
          </a:p>
          <a:p>
            <a:pPr marL="931932" marR="0" lvl="1" indent="-465966" algn="l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6"/>
              <a:buFont typeface="Arial"/>
              <a:buChar char="•"/>
            </a:pPr>
            <a:r>
              <a:rPr lang="en-US" sz="4316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Reconnaissance faciale</a:t>
            </a:r>
            <a:endParaRPr/>
          </a:p>
          <a:p>
            <a:pPr marL="931932" marR="0" lvl="1" indent="-465966" algn="l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6"/>
              <a:buFont typeface="Arial"/>
              <a:buChar char="•"/>
            </a:pPr>
            <a:r>
              <a:rPr lang="en-US" sz="4316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Ordinateur analyse des images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6"/>
          <p:cNvPicPr preferRelativeResize="0"/>
          <p:nvPr/>
        </p:nvPicPr>
        <p:blipFill rotWithShape="1">
          <a:blip r:embed="rId3">
            <a:alphaModFix amt="30000"/>
          </a:blip>
          <a:srcRect l="13920" t="51012" r="13919"/>
          <a:stretch/>
        </p:blipFill>
        <p:spPr>
          <a:xfrm rot="-5400000">
            <a:off x="8488686" y="487686"/>
            <a:ext cx="10287000" cy="9311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26580" y="517458"/>
            <a:ext cx="8084411" cy="5270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32251" y="5143500"/>
            <a:ext cx="5131213" cy="5131213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6"/>
          <p:cNvSpPr txBox="1"/>
          <p:nvPr/>
        </p:nvSpPr>
        <p:spPr>
          <a:xfrm>
            <a:off x="8309560" y="537527"/>
            <a:ext cx="9522172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IA dans un monde grandissant </a:t>
            </a:r>
            <a:endParaRPr/>
          </a:p>
        </p:txBody>
      </p:sp>
      <p:sp>
        <p:nvSpPr>
          <p:cNvPr id="148" name="Google Shape;148;p6"/>
          <p:cNvSpPr txBox="1"/>
          <p:nvPr/>
        </p:nvSpPr>
        <p:spPr>
          <a:xfrm>
            <a:off x="9394259" y="2348154"/>
            <a:ext cx="6494373" cy="804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05" b="0" i="0" u="none" strike="noStrike" cap="none">
                <a:solidFill>
                  <a:srgbClr val="679681"/>
                </a:solidFill>
                <a:latin typeface="Alice"/>
                <a:ea typeface="Alice"/>
                <a:cs typeface="Alice"/>
                <a:sym typeface="Alice"/>
              </a:rPr>
              <a:t>Reconnaissance vocale</a:t>
            </a:r>
            <a:endParaRPr/>
          </a:p>
        </p:txBody>
      </p:sp>
      <p:sp>
        <p:nvSpPr>
          <p:cNvPr id="149" name="Google Shape;149;p6"/>
          <p:cNvSpPr txBox="1"/>
          <p:nvPr/>
        </p:nvSpPr>
        <p:spPr>
          <a:xfrm>
            <a:off x="10572875" y="5067300"/>
            <a:ext cx="3059311" cy="2089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Siri </a:t>
            </a:r>
            <a:endParaRPr/>
          </a:p>
          <a:p>
            <a:pPr marL="0" marR="0" lvl="0" indent="0" algn="l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99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0" marR="0" lvl="0" indent="0" algn="l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Google home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51874" y="3083605"/>
            <a:ext cx="12836126" cy="7203395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/>
          <p:nvPr/>
        </p:nvSpPr>
        <p:spPr>
          <a:xfrm>
            <a:off x="1166019" y="3942505"/>
            <a:ext cx="7234445" cy="3456465"/>
          </a:xfrm>
          <a:custGeom>
            <a:avLst/>
            <a:gdLst/>
            <a:ahLst/>
            <a:cxnLst/>
            <a:rect l="l" t="t" r="r" b="b"/>
            <a:pathLst>
              <a:path w="6350000" h="3033896" extrusionOk="0">
                <a:moveTo>
                  <a:pt x="496570" y="0"/>
                </a:moveTo>
                <a:lnTo>
                  <a:pt x="496570" y="3033896"/>
                </a:lnTo>
                <a:lnTo>
                  <a:pt x="4603750" y="3033896"/>
                </a:lnTo>
                <a:lnTo>
                  <a:pt x="4603750" y="0"/>
                </a:lnTo>
                <a:cubicBezTo>
                  <a:pt x="4603750" y="0"/>
                  <a:pt x="496570" y="0"/>
                  <a:pt x="496570" y="0"/>
                </a:cubicBezTo>
                <a:close/>
                <a:moveTo>
                  <a:pt x="5100320" y="485006"/>
                </a:moveTo>
                <a:lnTo>
                  <a:pt x="5100320" y="455887"/>
                </a:lnTo>
                <a:cubicBezTo>
                  <a:pt x="5100320" y="222250"/>
                  <a:pt x="4878070" y="0"/>
                  <a:pt x="4603750" y="0"/>
                </a:cubicBezTo>
                <a:lnTo>
                  <a:pt x="4603750" y="3033896"/>
                </a:lnTo>
                <a:cubicBezTo>
                  <a:pt x="4878070" y="3033896"/>
                  <a:pt x="5100320" y="2811646"/>
                  <a:pt x="5100320" y="2537326"/>
                </a:cubicBezTo>
                <a:lnTo>
                  <a:pt x="5100320" y="957446"/>
                </a:lnTo>
                <a:cubicBezTo>
                  <a:pt x="5608320" y="972686"/>
                  <a:pt x="6112510" y="948556"/>
                  <a:pt x="6350000" y="991736"/>
                </a:cubicBezTo>
                <a:cubicBezTo>
                  <a:pt x="5946140" y="805046"/>
                  <a:pt x="5511800" y="669156"/>
                  <a:pt x="5100320" y="485006"/>
                </a:cubicBezTo>
                <a:close/>
                <a:moveTo>
                  <a:pt x="0" y="455887"/>
                </a:moveTo>
                <a:lnTo>
                  <a:pt x="0" y="2537326"/>
                </a:lnTo>
                <a:cubicBezTo>
                  <a:pt x="0" y="2811646"/>
                  <a:pt x="222250" y="3033896"/>
                  <a:pt x="496570" y="3033896"/>
                </a:cubicBezTo>
                <a:lnTo>
                  <a:pt x="496570" y="0"/>
                </a:lnTo>
                <a:cubicBezTo>
                  <a:pt x="222250" y="0"/>
                  <a:pt x="0" y="222250"/>
                  <a:pt x="0" y="455887"/>
                </a:cubicBezTo>
                <a:close/>
              </a:path>
            </a:pathLst>
          </a:cu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8"/>
          <p:cNvSpPr txBox="1"/>
          <p:nvPr/>
        </p:nvSpPr>
        <p:spPr>
          <a:xfrm>
            <a:off x="4382914" y="537527"/>
            <a:ext cx="9522172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IA dans un monde grandissant </a:t>
            </a:r>
            <a:endParaRPr/>
          </a:p>
        </p:txBody>
      </p:sp>
      <p:sp>
        <p:nvSpPr>
          <p:cNvPr id="161" name="Google Shape;161;p8"/>
          <p:cNvSpPr txBox="1"/>
          <p:nvPr/>
        </p:nvSpPr>
        <p:spPr>
          <a:xfrm>
            <a:off x="7888560" y="1670546"/>
            <a:ext cx="308424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679681"/>
                </a:solidFill>
                <a:latin typeface="Open Sans"/>
                <a:ea typeface="Open Sans"/>
                <a:cs typeface="Open Sans"/>
                <a:sym typeface="Open Sans"/>
              </a:rPr>
              <a:t>Alphago</a:t>
            </a:r>
            <a:endParaRPr sz="5199" b="0" i="0" u="none" strike="noStrike" cap="none">
              <a:solidFill>
                <a:srgbClr val="67968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2" name="Google Shape;162;p8"/>
          <p:cNvSpPr txBox="1"/>
          <p:nvPr/>
        </p:nvSpPr>
        <p:spPr>
          <a:xfrm>
            <a:off x="1585584" y="4447092"/>
            <a:ext cx="5014868" cy="178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Je vais te détruire en trois coup tu voudras plus jamais jouer au échec!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895819" y="1898421"/>
            <a:ext cx="11039819" cy="7359879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9"/>
          <p:cNvSpPr txBox="1"/>
          <p:nvPr/>
        </p:nvSpPr>
        <p:spPr>
          <a:xfrm>
            <a:off x="8309560" y="537527"/>
            <a:ext cx="9522172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IA dans un monde grandissant </a:t>
            </a:r>
            <a:endParaRPr/>
          </a:p>
        </p:txBody>
      </p:sp>
      <p:sp>
        <p:nvSpPr>
          <p:cNvPr id="169" name="Google Shape;169;p9"/>
          <p:cNvSpPr txBox="1"/>
          <p:nvPr/>
        </p:nvSpPr>
        <p:spPr>
          <a:xfrm>
            <a:off x="11582400" y="1803171"/>
            <a:ext cx="4053299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679681"/>
                </a:solidFill>
                <a:latin typeface="Open Sans"/>
                <a:ea typeface="Open Sans"/>
                <a:cs typeface="Open Sans"/>
                <a:sym typeface="Open Sans"/>
              </a:rPr>
              <a:t>Big Data</a:t>
            </a:r>
            <a:endParaRPr/>
          </a:p>
        </p:txBody>
      </p:sp>
      <p:sp>
        <p:nvSpPr>
          <p:cNvPr id="170" name="Google Shape;170;p9"/>
          <p:cNvSpPr txBox="1"/>
          <p:nvPr/>
        </p:nvSpPr>
        <p:spPr>
          <a:xfrm>
            <a:off x="9574340" y="3943553"/>
            <a:ext cx="8713660" cy="3202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Données </a:t>
            </a:r>
            <a:r>
              <a:rPr lang="en-US" sz="35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massives</a:t>
            </a:r>
            <a:r>
              <a:rPr lang="en-US" sz="35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numériques </a:t>
            </a:r>
            <a:r>
              <a:rPr lang="en-US" sz="35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analysées, classées </a:t>
            </a:r>
            <a:r>
              <a:rPr lang="en-US" sz="35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par des algorithmes d’IA</a:t>
            </a:r>
            <a:endParaRPr/>
          </a:p>
          <a:p>
            <a:pPr marL="0" marR="0" lvl="0" indent="0" algn="l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5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Trop</a:t>
            </a:r>
            <a:r>
              <a:rPr lang="en-US" sz="36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r>
              <a:rPr lang="en-US" sz="36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nombreuses </a:t>
            </a:r>
            <a:r>
              <a:rPr lang="en-US" sz="36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pour le cerveau humain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6" name="Google Shape;176;p10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0"/>
          <p:cNvSpPr txBox="1"/>
          <p:nvPr/>
        </p:nvSpPr>
        <p:spPr>
          <a:xfrm>
            <a:off x="4788249" y="4484370"/>
            <a:ext cx="8711501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99" b="0" i="0" u="none" strike="noStrike" cap="none">
                <a:solidFill>
                  <a:srgbClr val="FDF9F5"/>
                </a:solidFill>
                <a:latin typeface="Alice"/>
                <a:ea typeface="Alice"/>
                <a:cs typeface="Alice"/>
                <a:sym typeface="Alice"/>
              </a:rPr>
              <a:t>C-DÉVELOPPEMENT ET MARCHÉ DE L'IA</a:t>
            </a:r>
            <a:endParaRPr/>
          </a:p>
        </p:txBody>
      </p:sp>
      <p:pic>
        <p:nvPicPr>
          <p:cNvPr id="178" name="Google Shape;178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0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" name="Google Shape;184;p11"/>
          <p:cNvGrpSpPr/>
          <p:nvPr/>
        </p:nvGrpSpPr>
        <p:grpSpPr>
          <a:xfrm>
            <a:off x="889515" y="0"/>
            <a:ext cx="14843238" cy="11008735"/>
            <a:chOff x="0" y="0"/>
            <a:chExt cx="13716000" cy="10172700"/>
          </a:xfrm>
        </p:grpSpPr>
        <p:sp>
          <p:nvSpPr>
            <p:cNvPr id="185" name="Google Shape;185;p11"/>
            <p:cNvSpPr/>
            <p:nvPr/>
          </p:nvSpPr>
          <p:spPr>
            <a:xfrm>
              <a:off x="0" y="0"/>
              <a:ext cx="13716000" cy="10172700"/>
            </a:xfrm>
            <a:custGeom>
              <a:avLst/>
              <a:gdLst/>
              <a:ahLst/>
              <a:cxnLst/>
              <a:rect l="l" t="t" r="r" b="b"/>
              <a:pathLst>
                <a:path w="13716000" h="10172700" extrusionOk="0">
                  <a:moveTo>
                    <a:pt x="0" y="0"/>
                  </a:moveTo>
                  <a:lnTo>
                    <a:pt x="13716000" y="0"/>
                  </a:lnTo>
                  <a:lnTo>
                    <a:pt x="13716000" y="10172700"/>
                  </a:lnTo>
                  <a:lnTo>
                    <a:pt x="0" y="10172700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t="-392" b="-391"/>
              </a:stretch>
            </a:blipFill>
            <a:ln>
              <a:noFill/>
            </a:ln>
          </p:spPr>
        </p:sp>
        <p:sp>
          <p:nvSpPr>
            <p:cNvPr id="186" name="Google Shape;186;p11"/>
            <p:cNvSpPr/>
            <p:nvPr/>
          </p:nvSpPr>
          <p:spPr>
            <a:xfrm>
              <a:off x="393700" y="615950"/>
              <a:ext cx="12941300" cy="9107742"/>
            </a:xfrm>
            <a:custGeom>
              <a:avLst/>
              <a:gdLst/>
              <a:ahLst/>
              <a:cxnLst/>
              <a:rect l="l" t="t" r="r" b="b"/>
              <a:pathLst>
                <a:path w="12941300" h="9107742" extrusionOk="0">
                  <a:moveTo>
                    <a:pt x="12815112" y="9107742"/>
                  </a:moveTo>
                  <a:lnTo>
                    <a:pt x="126187" y="9107742"/>
                  </a:lnTo>
                  <a:cubicBezTo>
                    <a:pt x="56502" y="9107742"/>
                    <a:pt x="0" y="9051252"/>
                    <a:pt x="0" y="8981555"/>
                  </a:cubicBezTo>
                  <a:lnTo>
                    <a:pt x="0" y="0"/>
                  </a:lnTo>
                  <a:lnTo>
                    <a:pt x="12941300" y="0"/>
                  </a:lnTo>
                  <a:lnTo>
                    <a:pt x="12941300" y="8981554"/>
                  </a:lnTo>
                  <a:cubicBezTo>
                    <a:pt x="12941300" y="9051239"/>
                    <a:pt x="12884810" y="9107742"/>
                    <a:pt x="12815112" y="9107742"/>
                  </a:cubicBezTo>
                  <a:close/>
                </a:path>
              </a:pathLst>
            </a:custGeom>
            <a:blipFill rotWithShape="1">
              <a:blip r:embed="rId4">
                <a:alphaModFix/>
              </a:blip>
              <a:stretch>
                <a:fillRect l="24" t="6053" r="-64" b="4412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87" name="Google Shape;187;p11"/>
          <p:cNvPicPr preferRelativeResize="0"/>
          <p:nvPr/>
        </p:nvPicPr>
        <p:blipFill rotWithShape="1">
          <a:blip r:embed="rId5">
            <a:alphaModFix amt="19999"/>
          </a:blip>
          <a:srcRect/>
          <a:stretch/>
        </p:blipFill>
        <p:spPr>
          <a:xfrm>
            <a:off x="6415898" y="-4356190"/>
            <a:ext cx="16330086" cy="916526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1"/>
          <p:cNvSpPr txBox="1"/>
          <p:nvPr/>
        </p:nvSpPr>
        <p:spPr>
          <a:xfrm>
            <a:off x="2478177" y="4799545"/>
            <a:ext cx="4436581" cy="10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998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700" b="0" i="0" u="none" strike="noStrike" cap="none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CHATBOT</a:t>
            </a:r>
            <a:endParaRPr/>
          </a:p>
        </p:txBody>
      </p:sp>
      <p:cxnSp>
        <p:nvCxnSpPr>
          <p:cNvPr id="189" name="Google Shape;189;p11"/>
          <p:cNvCxnSpPr/>
          <p:nvPr/>
        </p:nvCxnSpPr>
        <p:spPr>
          <a:xfrm rot="-1070417">
            <a:off x="6755870" y="4722779"/>
            <a:ext cx="3728770" cy="0"/>
          </a:xfrm>
          <a:prstGeom prst="straightConnector1">
            <a:avLst/>
          </a:prstGeom>
          <a:noFill/>
          <a:ln w="47625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190" name="Google Shape;190;p11"/>
          <p:cNvCxnSpPr/>
          <p:nvPr/>
        </p:nvCxnSpPr>
        <p:spPr>
          <a:xfrm>
            <a:off x="13413156" y="4596649"/>
            <a:ext cx="1442700" cy="0"/>
          </a:xfrm>
          <a:prstGeom prst="straightConnector1">
            <a:avLst/>
          </a:prstGeom>
          <a:noFill/>
          <a:ln w="47625" cap="rnd" cmpd="sng">
            <a:solidFill>
              <a:srgbClr val="BF262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1" name="Google Shape;191;p11"/>
          <p:cNvCxnSpPr/>
          <p:nvPr/>
        </p:nvCxnSpPr>
        <p:spPr>
          <a:xfrm>
            <a:off x="13413156" y="4308492"/>
            <a:ext cx="1442700" cy="0"/>
          </a:xfrm>
          <a:prstGeom prst="straightConnector1">
            <a:avLst/>
          </a:prstGeom>
          <a:noFill/>
          <a:ln w="47625" cap="rnd" cmpd="sng">
            <a:solidFill>
              <a:srgbClr val="BF262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2" name="Google Shape;192;p11"/>
          <p:cNvCxnSpPr/>
          <p:nvPr/>
        </p:nvCxnSpPr>
        <p:spPr>
          <a:xfrm rot="5400000">
            <a:off x="13256244" y="4439797"/>
            <a:ext cx="313800" cy="0"/>
          </a:xfrm>
          <a:prstGeom prst="straightConnector1">
            <a:avLst/>
          </a:prstGeom>
          <a:noFill/>
          <a:ln w="47625" cap="rnd" cmpd="sng">
            <a:solidFill>
              <a:srgbClr val="BF262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3" name="Google Shape;193;p11"/>
          <p:cNvCxnSpPr/>
          <p:nvPr/>
        </p:nvCxnSpPr>
        <p:spPr>
          <a:xfrm rot="5400000">
            <a:off x="14698942" y="4439809"/>
            <a:ext cx="313800" cy="0"/>
          </a:xfrm>
          <a:prstGeom prst="straightConnector1">
            <a:avLst/>
          </a:prstGeom>
          <a:noFill/>
          <a:ln w="47625" cap="rnd" cmpd="sng">
            <a:solidFill>
              <a:srgbClr val="BF262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63214" y="-506023"/>
            <a:ext cx="7955175" cy="5286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08083" y="2543187"/>
            <a:ext cx="8679917" cy="520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28664" y="6055546"/>
            <a:ext cx="5430672" cy="3838133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2"/>
          <p:cNvSpPr txBox="1"/>
          <p:nvPr/>
        </p:nvSpPr>
        <p:spPr>
          <a:xfrm>
            <a:off x="9144" y="1838529"/>
            <a:ext cx="6803375" cy="4785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55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Développement </a:t>
            </a:r>
            <a:r>
              <a:rPr lang="en-US" sz="3955" b="0" i="0" u="sng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très rapide</a:t>
            </a:r>
            <a:endParaRPr sz="3955" b="0" i="0" u="sng" strike="noStrike" cap="none">
              <a:solidFill>
                <a:srgbClr val="BF2626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0" marR="0" lvl="0" indent="0" algn="just" rtl="0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955" b="0" i="0" u="sng" strike="noStrike" cap="none">
              <a:solidFill>
                <a:srgbClr val="BF2626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854043" marR="0" lvl="1" indent="-427021" algn="just" rtl="0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55"/>
              <a:buFont typeface="Arial"/>
              <a:buChar char="•"/>
            </a:pPr>
            <a:r>
              <a:rPr lang="en-US" sz="3955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Gestion des finances</a:t>
            </a:r>
            <a:endParaRPr/>
          </a:p>
          <a:p>
            <a:pPr marL="810864" marR="0" lvl="1" indent="-405432" algn="just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5"/>
              <a:buFont typeface="Arial"/>
              <a:buChar char="•"/>
            </a:pPr>
            <a:r>
              <a:rPr lang="en-US" sz="3755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Aide au diagnostic en médecine</a:t>
            </a:r>
            <a:endParaRPr sz="3755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854043" marR="0" lvl="1" indent="-427021" algn="just" rtl="0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55"/>
              <a:buFont typeface="Arial"/>
              <a:buChar char="•"/>
            </a:pPr>
            <a:r>
              <a:rPr lang="en-US" sz="3955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Evaluation prêt bancaire</a:t>
            </a:r>
            <a:endParaRPr sz="3955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854043" marR="0" lvl="1" indent="-427021" algn="just" rtl="0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55"/>
              <a:buFont typeface="Arial"/>
              <a:buChar char="•"/>
            </a:pPr>
            <a:r>
              <a:rPr lang="en-US" sz="3955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Terrain militaire</a:t>
            </a:r>
            <a:endParaRPr sz="3955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3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7" name="Google Shape;207;p13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3"/>
          <p:cNvSpPr txBox="1"/>
          <p:nvPr/>
        </p:nvSpPr>
        <p:spPr>
          <a:xfrm>
            <a:off x="4788249" y="4484370"/>
            <a:ext cx="8711501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99" b="0" i="0" u="none" strike="noStrike" cap="none">
                <a:solidFill>
                  <a:srgbClr val="FDF9F5"/>
                </a:solidFill>
                <a:latin typeface="Alice"/>
                <a:ea typeface="Alice"/>
                <a:cs typeface="Alice"/>
                <a:sym typeface="Alice"/>
              </a:rPr>
              <a:t>D-LES DEUX INTELLIGENCES ARTIFICIELLES</a:t>
            </a:r>
            <a:endParaRPr/>
          </a:p>
        </p:txBody>
      </p:sp>
      <p:pic>
        <p:nvPicPr>
          <p:cNvPr id="209" name="Google Shape;20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3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4"/>
          <p:cNvSpPr/>
          <p:nvPr/>
        </p:nvSpPr>
        <p:spPr>
          <a:xfrm>
            <a:off x="9294487" y="0"/>
            <a:ext cx="8993513" cy="10287000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16" name="Google Shape;216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8621" y="4549320"/>
            <a:ext cx="8705866" cy="5197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230358" y="-897835"/>
            <a:ext cx="9027881" cy="506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2732183"/>
            <a:ext cx="4024522" cy="4822634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4"/>
          <p:cNvSpPr txBox="1"/>
          <p:nvPr/>
        </p:nvSpPr>
        <p:spPr>
          <a:xfrm>
            <a:off x="9747603" y="141605"/>
            <a:ext cx="8300145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Intelligence artificielle forte</a:t>
            </a:r>
            <a:endParaRPr/>
          </a:p>
        </p:txBody>
      </p:sp>
      <p:sp>
        <p:nvSpPr>
          <p:cNvPr id="220" name="Google Shape;220;p14"/>
          <p:cNvSpPr txBox="1"/>
          <p:nvPr/>
        </p:nvSpPr>
        <p:spPr>
          <a:xfrm>
            <a:off x="9747603" y="2044687"/>
            <a:ext cx="7840117" cy="5498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Comparable à l'intelligence humaine</a:t>
            </a:r>
            <a:endParaRPr sz="3399" b="1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 b="1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734059" marR="0" lvl="1" indent="-36703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Conscient de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soi</a:t>
            </a:r>
            <a:endParaRPr sz="3399" b="0" i="0" u="none" strike="noStrike" cap="none">
              <a:solidFill>
                <a:srgbClr val="BF2626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734059" marR="0" lvl="1" indent="-36703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Conscience de ses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raisonnements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endParaRPr/>
          </a:p>
          <a:p>
            <a:pPr marL="734059" marR="0" lvl="1" indent="-36703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Capable d’avoir des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emotions</a:t>
            </a:r>
            <a:endParaRPr/>
          </a:p>
          <a:p>
            <a:pPr marL="734059" marR="0" lvl="1" indent="-36703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Avoir des </a:t>
            </a:r>
            <a:r>
              <a:rPr lang="en-US" sz="3399" b="0" i="0" u="none" strike="noStrike" cap="none">
                <a:solidFill>
                  <a:srgbClr val="C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ntentions </a:t>
            </a:r>
            <a:endParaRPr/>
          </a:p>
          <a:p>
            <a:pPr marL="734059" marR="0" lvl="1" indent="-367030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Avoir de la </a:t>
            </a:r>
            <a:r>
              <a:rPr lang="en-US" sz="3399" b="0" i="0" u="none" strike="noStrike" cap="none">
                <a:solidFill>
                  <a:srgbClr val="C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réativité.</a:t>
            </a:r>
            <a:endParaRPr/>
          </a:p>
          <a:p>
            <a:pPr marL="734059" marR="0" lvl="1" indent="-151193" algn="just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99"/>
              <a:buFont typeface="Arial"/>
              <a:buNone/>
            </a:pPr>
            <a:endParaRPr sz="3399" b="0" i="0" u="none" strike="noStrike" cap="none">
              <a:solidFill>
                <a:srgbClr val="BF2626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221" name="Google Shape;221;p14"/>
          <p:cNvSpPr txBox="1"/>
          <p:nvPr/>
        </p:nvSpPr>
        <p:spPr>
          <a:xfrm>
            <a:off x="9738376" y="8276525"/>
            <a:ext cx="8318599" cy="712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BF2626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/!\ n'existe que dans la fiction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"/>
          <p:cNvSpPr/>
          <p:nvPr/>
        </p:nvSpPr>
        <p:spPr>
          <a:xfrm>
            <a:off x="9105484" y="2773927"/>
            <a:ext cx="9182516" cy="4739146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27" name="Google Shape;227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26914" y="1436728"/>
            <a:ext cx="10043566" cy="8200127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5"/>
          <p:cNvSpPr txBox="1"/>
          <p:nvPr/>
        </p:nvSpPr>
        <p:spPr>
          <a:xfrm>
            <a:off x="9645879" y="141605"/>
            <a:ext cx="8503593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Intelligence artificielle faible</a:t>
            </a:r>
            <a:endParaRPr/>
          </a:p>
        </p:txBody>
      </p:sp>
      <p:sp>
        <p:nvSpPr>
          <p:cNvPr id="229" name="Google Shape;229;p15"/>
          <p:cNvSpPr txBox="1"/>
          <p:nvPr/>
        </p:nvSpPr>
        <p:spPr>
          <a:xfrm>
            <a:off x="9944270" y="3112997"/>
            <a:ext cx="7906800" cy="49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Intégrer et générer des Big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Data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Apprendre 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à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partir de ces données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Automatiser 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certaines tâches répétitives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Simule un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comportement/raisonnement humain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 b="0" i="0" u="none" strike="noStrike" cap="none">
              <a:solidFill>
                <a:srgbClr val="BF2626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5" name="Google Shape;235;p16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16"/>
          <p:cNvSpPr txBox="1"/>
          <p:nvPr/>
        </p:nvSpPr>
        <p:spPr>
          <a:xfrm>
            <a:off x="4788249" y="4150995"/>
            <a:ext cx="8711501" cy="202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99" b="0" i="0" u="none" strike="noStrike" cap="none">
                <a:solidFill>
                  <a:srgbClr val="FDF9F5"/>
                </a:solidFill>
                <a:latin typeface="Alice"/>
                <a:ea typeface="Alice"/>
                <a:cs typeface="Alice"/>
                <a:sym typeface="Alice"/>
              </a:rPr>
              <a:t>E-CLASH INTELLIGENCE ARTIFICIELLE VS INTELLIGENCE HUMAINE</a:t>
            </a:r>
            <a:endParaRPr/>
          </a:p>
        </p:txBody>
      </p:sp>
      <p:pic>
        <p:nvPicPr>
          <p:cNvPr id="237" name="Google Shape;237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6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54602" y="5229138"/>
            <a:ext cx="10115723" cy="5057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1645" y="2651045"/>
            <a:ext cx="7644711" cy="10175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7"/>
          <p:cNvPicPr preferRelativeResize="0"/>
          <p:nvPr/>
        </p:nvPicPr>
        <p:blipFill rotWithShape="1">
          <a:blip r:embed="rId5">
            <a:alphaModFix/>
          </a:blip>
          <a:srcRect r="16012"/>
          <a:stretch/>
        </p:blipFill>
        <p:spPr>
          <a:xfrm>
            <a:off x="0" y="4596906"/>
            <a:ext cx="4778995" cy="5690094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7"/>
          <p:cNvSpPr/>
          <p:nvPr/>
        </p:nvSpPr>
        <p:spPr>
          <a:xfrm rot="10800000">
            <a:off x="15529885" y="6938570"/>
            <a:ext cx="2589141" cy="2011721"/>
          </a:xfrm>
          <a:custGeom>
            <a:avLst/>
            <a:gdLst/>
            <a:ahLst/>
            <a:cxnLst/>
            <a:rect l="l" t="t" r="r" b="b"/>
            <a:pathLst>
              <a:path w="3904709" h="3033896" extrusionOk="0">
                <a:moveTo>
                  <a:pt x="496570" y="0"/>
                </a:moveTo>
                <a:lnTo>
                  <a:pt x="496570" y="3033896"/>
                </a:lnTo>
                <a:lnTo>
                  <a:pt x="2158459" y="3033896"/>
                </a:lnTo>
                <a:lnTo>
                  <a:pt x="2158459" y="0"/>
                </a:lnTo>
                <a:cubicBezTo>
                  <a:pt x="2158459" y="0"/>
                  <a:pt x="496570" y="0"/>
                  <a:pt x="496570" y="0"/>
                </a:cubicBezTo>
                <a:close/>
                <a:moveTo>
                  <a:pt x="2655029" y="485006"/>
                </a:moveTo>
                <a:lnTo>
                  <a:pt x="2655029" y="455887"/>
                </a:lnTo>
                <a:cubicBezTo>
                  <a:pt x="2655029" y="222250"/>
                  <a:pt x="2432779" y="0"/>
                  <a:pt x="2158459" y="0"/>
                </a:cubicBezTo>
                <a:lnTo>
                  <a:pt x="2158459" y="3033896"/>
                </a:lnTo>
                <a:cubicBezTo>
                  <a:pt x="2432779" y="3033896"/>
                  <a:pt x="2655029" y="2811646"/>
                  <a:pt x="2655029" y="2537326"/>
                </a:cubicBezTo>
                <a:lnTo>
                  <a:pt x="2655029" y="957446"/>
                </a:lnTo>
                <a:cubicBezTo>
                  <a:pt x="3163029" y="972686"/>
                  <a:pt x="3667219" y="948556"/>
                  <a:pt x="3904709" y="991736"/>
                </a:cubicBezTo>
                <a:cubicBezTo>
                  <a:pt x="3500849" y="805046"/>
                  <a:pt x="3066509" y="669156"/>
                  <a:pt x="2655029" y="485006"/>
                </a:cubicBezTo>
                <a:close/>
                <a:moveTo>
                  <a:pt x="0" y="455887"/>
                </a:moveTo>
                <a:lnTo>
                  <a:pt x="0" y="2537326"/>
                </a:lnTo>
                <a:cubicBezTo>
                  <a:pt x="0" y="2811646"/>
                  <a:pt x="222250" y="3033896"/>
                  <a:pt x="496570" y="3033896"/>
                </a:cubicBezTo>
                <a:lnTo>
                  <a:pt x="496570" y="0"/>
                </a:lnTo>
                <a:cubicBezTo>
                  <a:pt x="222250" y="0"/>
                  <a:pt x="0" y="222250"/>
                  <a:pt x="0" y="455887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7"/>
          <p:cNvSpPr/>
          <p:nvPr/>
        </p:nvSpPr>
        <p:spPr>
          <a:xfrm rot="10800000">
            <a:off x="2189853" y="4596906"/>
            <a:ext cx="2589141" cy="2011721"/>
          </a:xfrm>
          <a:custGeom>
            <a:avLst/>
            <a:gdLst/>
            <a:ahLst/>
            <a:cxnLst/>
            <a:rect l="l" t="t" r="r" b="b"/>
            <a:pathLst>
              <a:path w="3904709" h="3033896" extrusionOk="0">
                <a:moveTo>
                  <a:pt x="496570" y="0"/>
                </a:moveTo>
                <a:lnTo>
                  <a:pt x="496570" y="3033896"/>
                </a:lnTo>
                <a:lnTo>
                  <a:pt x="2158459" y="3033896"/>
                </a:lnTo>
                <a:lnTo>
                  <a:pt x="2158459" y="0"/>
                </a:lnTo>
                <a:cubicBezTo>
                  <a:pt x="2158459" y="0"/>
                  <a:pt x="496570" y="0"/>
                  <a:pt x="496570" y="0"/>
                </a:cubicBezTo>
                <a:close/>
                <a:moveTo>
                  <a:pt x="2655029" y="485006"/>
                </a:moveTo>
                <a:lnTo>
                  <a:pt x="2655029" y="455887"/>
                </a:lnTo>
                <a:cubicBezTo>
                  <a:pt x="2655029" y="222250"/>
                  <a:pt x="2432779" y="0"/>
                  <a:pt x="2158459" y="0"/>
                </a:cubicBezTo>
                <a:lnTo>
                  <a:pt x="2158459" y="3033896"/>
                </a:lnTo>
                <a:cubicBezTo>
                  <a:pt x="2432779" y="3033896"/>
                  <a:pt x="2655029" y="2811646"/>
                  <a:pt x="2655029" y="2537326"/>
                </a:cubicBezTo>
                <a:lnTo>
                  <a:pt x="2655029" y="957446"/>
                </a:lnTo>
                <a:cubicBezTo>
                  <a:pt x="3163029" y="972686"/>
                  <a:pt x="3667219" y="948556"/>
                  <a:pt x="3904709" y="991736"/>
                </a:cubicBezTo>
                <a:cubicBezTo>
                  <a:pt x="3500849" y="805046"/>
                  <a:pt x="3066509" y="669156"/>
                  <a:pt x="2655029" y="485006"/>
                </a:cubicBezTo>
                <a:close/>
                <a:moveTo>
                  <a:pt x="0" y="455887"/>
                </a:moveTo>
                <a:lnTo>
                  <a:pt x="0" y="2537326"/>
                </a:lnTo>
                <a:cubicBezTo>
                  <a:pt x="0" y="2811646"/>
                  <a:pt x="222250" y="3033896"/>
                  <a:pt x="496570" y="3033896"/>
                </a:cubicBezTo>
                <a:lnTo>
                  <a:pt x="496570" y="0"/>
                </a:lnTo>
                <a:cubicBezTo>
                  <a:pt x="222250" y="0"/>
                  <a:pt x="0" y="222250"/>
                  <a:pt x="0" y="455887"/>
                </a:cubicBezTo>
                <a:close/>
              </a:path>
            </a:pathLst>
          </a:custGeom>
          <a:solidFill>
            <a:srgbClr val="EACAB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7"/>
          <p:cNvSpPr txBox="1"/>
          <p:nvPr/>
        </p:nvSpPr>
        <p:spPr>
          <a:xfrm>
            <a:off x="16504667" y="7423732"/>
            <a:ext cx="1509266" cy="936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500" b="1" i="0" u="none" strike="noStrike" cap="none">
                <a:solidFill>
                  <a:srgbClr val="000000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SSA!</a:t>
            </a:r>
            <a:endParaRPr/>
          </a:p>
        </p:txBody>
      </p:sp>
      <p:sp>
        <p:nvSpPr>
          <p:cNvPr id="249" name="Google Shape;249;p17"/>
          <p:cNvSpPr txBox="1"/>
          <p:nvPr/>
        </p:nvSpPr>
        <p:spPr>
          <a:xfrm>
            <a:off x="3108845" y="5082067"/>
            <a:ext cx="1670149" cy="936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500" b="1" i="0" u="none" strike="noStrike" cap="none">
                <a:solidFill>
                  <a:srgbClr val="000000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Chat</a:t>
            </a:r>
            <a:endParaRPr/>
          </a:p>
        </p:txBody>
      </p:sp>
      <p:sp>
        <p:nvSpPr>
          <p:cNvPr id="250" name="Google Shape;250;p17"/>
          <p:cNvSpPr txBox="1"/>
          <p:nvPr/>
        </p:nvSpPr>
        <p:spPr>
          <a:xfrm>
            <a:off x="233486" y="1470580"/>
            <a:ext cx="5088159" cy="1180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 put : +100k photo de chats </a:t>
            </a:r>
            <a:endParaRPr/>
          </a:p>
        </p:txBody>
      </p:sp>
      <p:sp>
        <p:nvSpPr>
          <p:cNvPr id="251" name="Google Shape;251;p17"/>
          <p:cNvSpPr txBox="1"/>
          <p:nvPr/>
        </p:nvSpPr>
        <p:spPr>
          <a:xfrm>
            <a:off x="233486" y="2999911"/>
            <a:ext cx="2701230" cy="580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Out put : Chat</a:t>
            </a:r>
            <a:endParaRPr/>
          </a:p>
        </p:txBody>
      </p:sp>
      <p:sp>
        <p:nvSpPr>
          <p:cNvPr id="252" name="Google Shape;252;p17"/>
          <p:cNvSpPr txBox="1"/>
          <p:nvPr/>
        </p:nvSpPr>
        <p:spPr>
          <a:xfrm>
            <a:off x="2777565" y="-161925"/>
            <a:ext cx="11570196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i="0" u="none" strike="noStrike" cap="none">
                <a:solidFill>
                  <a:srgbClr val="BF2626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Clash humain robot</a:t>
            </a:r>
            <a:endParaRPr/>
          </a:p>
        </p:txBody>
      </p:sp>
      <p:sp>
        <p:nvSpPr>
          <p:cNvPr id="253" name="Google Shape;253;p17"/>
          <p:cNvSpPr txBox="1"/>
          <p:nvPr/>
        </p:nvSpPr>
        <p:spPr>
          <a:xfrm>
            <a:off x="13199841" y="1470580"/>
            <a:ext cx="5088159" cy="1180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 put : observe quelques chat</a:t>
            </a:r>
            <a:endParaRPr/>
          </a:p>
        </p:txBody>
      </p:sp>
      <p:sp>
        <p:nvSpPr>
          <p:cNvPr id="254" name="Google Shape;254;p17"/>
          <p:cNvSpPr txBox="1"/>
          <p:nvPr/>
        </p:nvSpPr>
        <p:spPr>
          <a:xfrm>
            <a:off x="13199841" y="2956731"/>
            <a:ext cx="5088159" cy="1180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Out put : comprends le concept du chat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8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0" name="Google Shape;260;p18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18"/>
          <p:cNvSpPr txBox="1"/>
          <p:nvPr/>
        </p:nvSpPr>
        <p:spPr>
          <a:xfrm>
            <a:off x="4788249" y="4817745"/>
            <a:ext cx="8711501" cy="689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99" b="0" i="0" u="none" strike="noStrike" cap="none">
                <a:solidFill>
                  <a:srgbClr val="FDF9F5"/>
                </a:solidFill>
                <a:latin typeface="Alice"/>
                <a:ea typeface="Alice"/>
                <a:cs typeface="Alice"/>
                <a:sym typeface="Alice"/>
              </a:rPr>
              <a:t>F-POINT FAIBLE DE L'IA</a:t>
            </a:r>
            <a:endParaRPr/>
          </a:p>
        </p:txBody>
      </p:sp>
      <p:pic>
        <p:nvPicPr>
          <p:cNvPr id="262" name="Google Shape;26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8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19"/>
          <p:cNvPicPr preferRelativeResize="0"/>
          <p:nvPr/>
        </p:nvPicPr>
        <p:blipFill rotWithShape="1">
          <a:blip r:embed="rId3">
            <a:alphaModFix amt="30000"/>
          </a:blip>
          <a:srcRect l="13920" t="51012" r="13919"/>
          <a:stretch/>
        </p:blipFill>
        <p:spPr>
          <a:xfrm rot="-5400000">
            <a:off x="8488686" y="487686"/>
            <a:ext cx="10287000" cy="9311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6970" y="0"/>
            <a:ext cx="6806391" cy="1020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72382" y="4345825"/>
            <a:ext cx="8565228" cy="5856474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9"/>
          <p:cNvSpPr txBox="1"/>
          <p:nvPr/>
        </p:nvSpPr>
        <p:spPr>
          <a:xfrm>
            <a:off x="9172382" y="189161"/>
            <a:ext cx="8210848" cy="29806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IA non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flexible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Entraîné à résoudre une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tâche très précise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Si on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modifie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la question =&gt;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ECHEC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Il faut tout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réapprendre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IA n'est pas doué de </a:t>
            </a:r>
            <a:r>
              <a:rPr lang="en-US" sz="3399" b="0" i="0" u="none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neuro-modulation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4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7" name="Google Shape;277;p24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8" name="Google Shape;278;p24"/>
          <p:cNvGrpSpPr/>
          <p:nvPr/>
        </p:nvGrpSpPr>
        <p:grpSpPr>
          <a:xfrm>
            <a:off x="3566547" y="3266290"/>
            <a:ext cx="11008876" cy="5145185"/>
            <a:chOff x="0" y="816349"/>
            <a:chExt cx="14678503" cy="6860247"/>
          </a:xfrm>
        </p:grpSpPr>
        <p:sp>
          <p:nvSpPr>
            <p:cNvPr id="279" name="Google Shape;279;p24"/>
            <p:cNvSpPr txBox="1"/>
            <p:nvPr/>
          </p:nvSpPr>
          <p:spPr>
            <a:xfrm>
              <a:off x="0" y="816349"/>
              <a:ext cx="14678400" cy="602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1000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176">
                  <a:solidFill>
                    <a:srgbClr val="FDF9F5"/>
                  </a:solidFill>
                  <a:latin typeface="Tenor Sans"/>
                  <a:ea typeface="Tenor Sans"/>
                  <a:cs typeface="Tenor Sans"/>
                  <a:sym typeface="Tenor Sans"/>
                </a:rPr>
                <a:t>II-"MODEL” DRIVEN" ET "DATA DRIVEN"</a:t>
              </a:r>
              <a:endParaRPr/>
            </a:p>
          </p:txBody>
        </p:sp>
        <p:sp>
          <p:nvSpPr>
            <p:cNvPr id="280" name="Google Shape;280;p24"/>
            <p:cNvSpPr txBox="1"/>
            <p:nvPr/>
          </p:nvSpPr>
          <p:spPr>
            <a:xfrm>
              <a:off x="0" y="7162032"/>
              <a:ext cx="14678503" cy="5145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79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81" name="Google Shape;281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7225" y="271525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24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3" name="Google Shape;283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240875" y="179300"/>
            <a:ext cx="4904725" cy="379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3413" y="3524250"/>
            <a:ext cx="6166249" cy="6356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33272" y="6786123"/>
            <a:ext cx="5730744" cy="309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664016" y="6702729"/>
            <a:ext cx="3178479" cy="3178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44000" y="0"/>
            <a:ext cx="7315200" cy="1529542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25"/>
          <p:cNvSpPr txBox="1"/>
          <p:nvPr/>
        </p:nvSpPr>
        <p:spPr>
          <a:xfrm>
            <a:off x="533429" y="295275"/>
            <a:ext cx="7559700" cy="324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74">
                <a:solidFill>
                  <a:srgbClr val="FDF9F5"/>
                </a:solidFill>
                <a:latin typeface="Tenor Sans"/>
                <a:ea typeface="Tenor Sans"/>
                <a:cs typeface="Tenor Sans"/>
                <a:sym typeface="Tenor Sans"/>
              </a:rPr>
              <a:t>MODEL DRIVEN</a:t>
            </a:r>
            <a:endParaRPr/>
          </a:p>
        </p:txBody>
      </p:sp>
      <p:sp>
        <p:nvSpPr>
          <p:cNvPr id="293" name="Google Shape;293;p25"/>
          <p:cNvSpPr txBox="1"/>
          <p:nvPr/>
        </p:nvSpPr>
        <p:spPr>
          <a:xfrm>
            <a:off x="8093174" y="1687557"/>
            <a:ext cx="10106400" cy="35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3528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99"/>
              <a:buFont typeface="Arial"/>
              <a:buChar char="•"/>
            </a:pP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Part de </a:t>
            </a:r>
            <a:r>
              <a:rPr lang="en-US" sz="2899" b="1" i="0" u="none" strike="noStrike" cap="none">
                <a:solidFill>
                  <a:srgbClr val="D35345"/>
                </a:solidFill>
                <a:latin typeface="Open Sans"/>
                <a:ea typeface="Open Sans"/>
                <a:cs typeface="Open Sans"/>
                <a:sym typeface="Open Sans"/>
              </a:rPr>
              <a:t>connaissance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sur le corps humain</a:t>
            </a:r>
            <a:endParaRPr sz="900"/>
          </a:p>
          <a:p>
            <a:pPr marL="734059" marR="0" lvl="1" indent="-33528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99"/>
              <a:buFont typeface="Arial"/>
              <a:buChar char="•"/>
            </a:pPr>
            <a:r>
              <a:rPr lang="en-US" sz="28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statistique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, </a:t>
            </a:r>
            <a:r>
              <a:rPr lang="en-US" sz="28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numérique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, </a:t>
            </a:r>
            <a:r>
              <a:rPr lang="en-US" sz="28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anatomique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, </a:t>
            </a:r>
            <a:r>
              <a:rPr lang="en-US" sz="28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biologique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, </a:t>
            </a:r>
            <a:r>
              <a:rPr lang="en-US" sz="28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physique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, </a:t>
            </a:r>
            <a:r>
              <a:rPr lang="en-US" sz="28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mécanique</a:t>
            </a:r>
            <a:endParaRPr sz="900"/>
          </a:p>
          <a:p>
            <a:pPr marL="734059" marR="0" lvl="1" indent="-33528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99"/>
              <a:buFont typeface="Arial"/>
              <a:buChar char="•"/>
            </a:pP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Créer un </a:t>
            </a:r>
            <a:r>
              <a:rPr lang="en-US" sz="2899" b="1" i="0" u="none" strike="noStrike" cap="none">
                <a:solidFill>
                  <a:srgbClr val="D35345"/>
                </a:solidFill>
                <a:latin typeface="Open Sans"/>
                <a:ea typeface="Open Sans"/>
                <a:cs typeface="Open Sans"/>
                <a:sym typeface="Open Sans"/>
              </a:rPr>
              <a:t>modèle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à partir </a:t>
            </a:r>
            <a:r>
              <a:rPr lang="en-US" sz="2899" b="0" i="0" u="none" strike="noStrike" cap="none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d'</a:t>
            </a:r>
            <a:r>
              <a:rPr lang="en-US" sz="2899" b="1" i="0" u="none" strike="noStrike" cap="none">
                <a:solidFill>
                  <a:srgbClr val="D35345"/>
                </a:solidFill>
                <a:latin typeface="Open Sans"/>
                <a:ea typeface="Open Sans"/>
                <a:cs typeface="Open Sans"/>
                <a:sym typeface="Open Sans"/>
              </a:rPr>
              <a:t>équations</a:t>
            </a:r>
            <a:r>
              <a:rPr lang="en-US" sz="28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899" b="1" i="0" u="none" strike="noStrike" cap="none">
                <a:solidFill>
                  <a:srgbClr val="D35345"/>
                </a:solidFill>
                <a:latin typeface="Open Sans"/>
                <a:ea typeface="Open Sans"/>
                <a:cs typeface="Open Sans"/>
                <a:sym typeface="Open Sans"/>
              </a:rPr>
              <a:t>mathématique</a:t>
            </a:r>
            <a:r>
              <a:rPr lang="en-US" sz="28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900"/>
          </a:p>
          <a:p>
            <a:pPr marL="734059" marR="0" lvl="1" indent="-33528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D35345"/>
              </a:buClr>
              <a:buSzPts val="2899"/>
              <a:buFont typeface="Arial"/>
              <a:buChar char="•"/>
            </a:pPr>
            <a:r>
              <a:rPr lang="en-US" sz="2899" b="1" i="0" u="none" strike="noStrike" cap="none">
                <a:solidFill>
                  <a:srgbClr val="D35345"/>
                </a:solidFill>
                <a:latin typeface="Open Sans"/>
                <a:ea typeface="Open Sans"/>
                <a:cs typeface="Open Sans"/>
                <a:sym typeface="Open Sans"/>
              </a:rPr>
              <a:t>phénomène</a:t>
            </a: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du corps humain</a:t>
            </a:r>
            <a:endParaRPr sz="900"/>
          </a:p>
          <a:p>
            <a:pPr marL="734059" marR="0" lvl="1" indent="-33528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99"/>
              <a:buFont typeface="Arial"/>
              <a:buChar char="•"/>
            </a:pPr>
            <a:r>
              <a:rPr lang="en-US" sz="28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Jumeau numérique</a:t>
            </a:r>
            <a:endParaRPr sz="900"/>
          </a:p>
        </p:txBody>
      </p:sp>
      <p:sp>
        <p:nvSpPr>
          <p:cNvPr id="294" name="Google Shape;294;p25"/>
          <p:cNvSpPr txBox="1"/>
          <p:nvPr/>
        </p:nvSpPr>
        <p:spPr>
          <a:xfrm>
            <a:off x="7152903" y="5336571"/>
            <a:ext cx="11135100" cy="136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Aide au </a:t>
            </a:r>
            <a:r>
              <a:rPr lang="en-US" sz="3699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diagnostic</a:t>
            </a:r>
            <a:r>
              <a:rPr lang="en-US" sz="36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médical/</a:t>
            </a:r>
            <a:r>
              <a:rPr lang="en-US" sz="3699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pronostic</a:t>
            </a:r>
            <a:r>
              <a:rPr lang="en-US" sz="36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/</a:t>
            </a:r>
            <a:r>
              <a:rPr lang="en-US" sz="3699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décision</a:t>
            </a:r>
            <a:r>
              <a:rPr lang="en-US" sz="36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thérapeutique</a:t>
            </a:r>
            <a:endParaRPr/>
          </a:p>
        </p:txBody>
      </p:sp>
      <p:sp>
        <p:nvSpPr>
          <p:cNvPr id="295" name="Google Shape;295;p25"/>
          <p:cNvSpPr txBox="1"/>
          <p:nvPr/>
        </p:nvSpPr>
        <p:spPr>
          <a:xfrm>
            <a:off x="8332046" y="364575"/>
            <a:ext cx="92547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Top to down 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3190" y="3600450"/>
            <a:ext cx="6166250" cy="6356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92134" y="659852"/>
            <a:ext cx="7315200" cy="1529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09427" y="6521053"/>
            <a:ext cx="4302548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26"/>
          <p:cNvSpPr txBox="1"/>
          <p:nvPr/>
        </p:nvSpPr>
        <p:spPr>
          <a:xfrm>
            <a:off x="533413" y="295275"/>
            <a:ext cx="5785778" cy="2912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74">
                <a:solidFill>
                  <a:srgbClr val="FDF9F5"/>
                </a:solidFill>
                <a:latin typeface="Tenor Sans"/>
                <a:ea typeface="Tenor Sans"/>
                <a:cs typeface="Tenor Sans"/>
                <a:sym typeface="Tenor Sans"/>
              </a:rPr>
              <a:t>DATA</a:t>
            </a:r>
            <a:endParaRPr/>
          </a:p>
          <a:p>
            <a:pPr marL="0" marR="0" lvl="0" indent="0" algn="l" rtl="0">
              <a:lnSpc>
                <a:spcPct val="12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74">
                <a:solidFill>
                  <a:srgbClr val="FDF9F5"/>
                </a:solidFill>
                <a:latin typeface="Tenor Sans"/>
                <a:ea typeface="Tenor Sans"/>
                <a:cs typeface="Tenor Sans"/>
                <a:sym typeface="Tenor Sans"/>
              </a:rPr>
              <a:t>DRIVEN</a:t>
            </a:r>
            <a:endParaRPr/>
          </a:p>
        </p:txBody>
      </p:sp>
      <p:sp>
        <p:nvSpPr>
          <p:cNvPr id="304" name="Google Shape;304;p26"/>
          <p:cNvSpPr txBox="1"/>
          <p:nvPr/>
        </p:nvSpPr>
        <p:spPr>
          <a:xfrm>
            <a:off x="11129367" y="973888"/>
            <a:ext cx="4440734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Bottom up</a:t>
            </a:r>
            <a:endParaRPr/>
          </a:p>
        </p:txBody>
      </p:sp>
      <p:sp>
        <p:nvSpPr>
          <p:cNvPr id="305" name="Google Shape;305;p26"/>
          <p:cNvSpPr txBox="1"/>
          <p:nvPr/>
        </p:nvSpPr>
        <p:spPr>
          <a:xfrm>
            <a:off x="9478268" y="2419667"/>
            <a:ext cx="8208600" cy="63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Part de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données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mesures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BF2626"/>
              </a:buClr>
              <a:buSzPts val="3399"/>
              <a:buFont typeface="Arial"/>
              <a:buChar char="•"/>
            </a:pPr>
            <a:r>
              <a:rPr lang="en-US" sz="3399" u="sng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Modèle</a:t>
            </a:r>
            <a:r>
              <a:rPr lang="en-US" sz="3399" b="0" i="0" u="sng" strike="noStrike" cap="none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statistique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(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classification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)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BF2626"/>
              </a:buClr>
              <a:buSzPts val="3399"/>
              <a:buFont typeface="Arial"/>
              <a:buChar char="•"/>
            </a:pP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Observations +++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Données 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quantitatives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qualitatives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4V :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    --&gt; vélocité (vitesse)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    --&gt; volume (quantité de données)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    --&gt; variété (differents types de données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     --&gt; véracité (fiabilité) 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CDC5"/>
        </a:solidFill>
        <a:effectLst/>
      </p:bgPr>
    </p:bg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1839732"/>
            <a:ext cx="13084230" cy="6607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54719" y="4893080"/>
            <a:ext cx="7202023" cy="5393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2" y="57150"/>
            <a:ext cx="4047467" cy="411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27"/>
          <p:cNvSpPr txBox="1"/>
          <p:nvPr/>
        </p:nvSpPr>
        <p:spPr>
          <a:xfrm>
            <a:off x="5366445" y="-161925"/>
            <a:ext cx="7555111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>
                <a:solidFill>
                  <a:srgbClr val="FFFFFF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Conclusion II</a:t>
            </a:r>
            <a:endParaRPr/>
          </a:p>
        </p:txBody>
      </p:sp>
      <p:pic>
        <p:nvPicPr>
          <p:cNvPr id="314" name="Google Shape;314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5400000">
            <a:off x="33667" y="6205867"/>
            <a:ext cx="4047467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0800000">
            <a:off x="14473566" y="6172200"/>
            <a:ext cx="4047467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5400000">
            <a:off x="14206867" y="-217668"/>
            <a:ext cx="4047467" cy="411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Google Shape;321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100" y="5985175"/>
            <a:ext cx="11445924" cy="5262775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30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3" name="Google Shape;323;p30"/>
          <p:cNvPicPr preferRelativeResize="0"/>
          <p:nvPr/>
        </p:nvPicPr>
        <p:blipFill rotWithShape="1">
          <a:blip r:embed="rId5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4" name="Google Shape;324;p30"/>
          <p:cNvGrpSpPr/>
          <p:nvPr/>
        </p:nvGrpSpPr>
        <p:grpSpPr>
          <a:xfrm>
            <a:off x="3566547" y="3266290"/>
            <a:ext cx="11008876" cy="5145185"/>
            <a:chOff x="0" y="816349"/>
            <a:chExt cx="14678503" cy="6860247"/>
          </a:xfrm>
        </p:grpSpPr>
        <p:sp>
          <p:nvSpPr>
            <p:cNvPr id="325" name="Google Shape;325;p30"/>
            <p:cNvSpPr txBox="1"/>
            <p:nvPr/>
          </p:nvSpPr>
          <p:spPr>
            <a:xfrm>
              <a:off x="0" y="816349"/>
              <a:ext cx="14678400" cy="602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1000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176">
                  <a:solidFill>
                    <a:srgbClr val="FDF9F5"/>
                  </a:solidFill>
                  <a:latin typeface="Tenor Sans"/>
                  <a:ea typeface="Tenor Sans"/>
                  <a:cs typeface="Tenor Sans"/>
                  <a:sym typeface="Tenor Sans"/>
                </a:rPr>
                <a:t>III-MACHIN LEARNING ET DEEP LEARNING</a:t>
              </a:r>
              <a:endParaRPr/>
            </a:p>
          </p:txBody>
        </p:sp>
        <p:sp>
          <p:nvSpPr>
            <p:cNvPr id="326" name="Google Shape;326;p30"/>
            <p:cNvSpPr txBox="1"/>
            <p:nvPr/>
          </p:nvSpPr>
          <p:spPr>
            <a:xfrm>
              <a:off x="0" y="7162032"/>
              <a:ext cx="14678503" cy="5145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79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27" name="Google Shape;327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1300" y="20210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30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Google Shape;333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77115" y="3714750"/>
            <a:ext cx="8210885" cy="6297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643047">
            <a:off x="-266702" y="323850"/>
            <a:ext cx="4460977" cy="2962832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31"/>
          <p:cNvSpPr txBox="1"/>
          <p:nvPr/>
        </p:nvSpPr>
        <p:spPr>
          <a:xfrm>
            <a:off x="4194274" y="180975"/>
            <a:ext cx="102465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>
                <a:solidFill>
                  <a:srgbClr val="679681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Machin learning</a:t>
            </a:r>
            <a:endParaRPr/>
          </a:p>
        </p:txBody>
      </p:sp>
      <p:sp>
        <p:nvSpPr>
          <p:cNvPr id="336" name="Google Shape;336;p31"/>
          <p:cNvSpPr txBox="1"/>
          <p:nvPr/>
        </p:nvSpPr>
        <p:spPr>
          <a:xfrm>
            <a:off x="2918147" y="1619250"/>
            <a:ext cx="12451705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Traduction : apprentissage automatique </a:t>
            </a:r>
            <a:endParaRPr/>
          </a:p>
        </p:txBody>
      </p:sp>
      <p:pic>
        <p:nvPicPr>
          <p:cNvPr id="337" name="Google Shape;337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7125440">
            <a:off x="14323865" y="233084"/>
            <a:ext cx="4460977" cy="2962832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31"/>
          <p:cNvSpPr txBox="1"/>
          <p:nvPr/>
        </p:nvSpPr>
        <p:spPr>
          <a:xfrm>
            <a:off x="0" y="4139791"/>
            <a:ext cx="10077000" cy="63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L'homme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entraîne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la machine à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apprendre d'elle même</a:t>
            </a:r>
            <a:r>
              <a:rPr lang="en-US" sz="1200" b="1" i="0" u="none" strike="noStrike" cap="non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Machin learning = aproche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 data driven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Ordinateur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déduit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des règles qu'il va suivre à partir de 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données analysées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méthode statistiques ++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apprends et améliore ses performances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peu de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programmation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!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  <p:sp>
        <p:nvSpPr>
          <p:cNvPr id="339" name="Google Shape;339;p31"/>
          <p:cNvSpPr txBox="1"/>
          <p:nvPr/>
        </p:nvSpPr>
        <p:spPr>
          <a:xfrm>
            <a:off x="11353633" y="8753475"/>
            <a:ext cx="6305550" cy="580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FFFFFF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"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99622" y="1028700"/>
            <a:ext cx="5859678" cy="4374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399622" y="4883427"/>
            <a:ext cx="5859678" cy="4374873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2"/>
          <p:cNvSpPr txBox="1"/>
          <p:nvPr/>
        </p:nvSpPr>
        <p:spPr>
          <a:xfrm>
            <a:off x="2067818" y="952500"/>
            <a:ext cx="7980300" cy="15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>
                <a:solidFill>
                  <a:srgbClr val="000000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Nearest </a:t>
            </a:r>
            <a:r>
              <a:rPr lang="en-US" sz="4200" b="1">
                <a:latin typeface="Open Sans ExtraBold"/>
                <a:ea typeface="Open Sans ExtraBold"/>
                <a:cs typeface="Open Sans ExtraBold"/>
                <a:sym typeface="Open Sans ExtraBold"/>
              </a:rPr>
              <a:t>neighbors</a:t>
            </a:r>
            <a:r>
              <a:rPr lang="en-US" sz="4200" b="1">
                <a:solidFill>
                  <a:srgbClr val="000000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 algorithm</a:t>
            </a:r>
            <a:endParaRPr/>
          </a:p>
        </p:txBody>
      </p:sp>
      <p:sp>
        <p:nvSpPr>
          <p:cNvPr id="347" name="Google Shape;347;p32"/>
          <p:cNvSpPr txBox="1"/>
          <p:nvPr/>
        </p:nvSpPr>
        <p:spPr>
          <a:xfrm>
            <a:off x="1028700" y="2749729"/>
            <a:ext cx="7980300" cy="19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4 patientes qui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guérissent</a:t>
            </a: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une patiente qui récidive =&gt; probabilité </a:t>
            </a:r>
            <a:endParaRPr sz="3399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gu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é</a:t>
            </a: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rir &gt; récidive</a:t>
            </a:r>
            <a:endParaRPr/>
          </a:p>
        </p:txBody>
      </p:sp>
      <p:sp>
        <p:nvSpPr>
          <p:cNvPr id="348" name="Google Shape;348;p32"/>
          <p:cNvSpPr txBox="1"/>
          <p:nvPr/>
        </p:nvSpPr>
        <p:spPr>
          <a:xfrm>
            <a:off x="1173064" y="5076825"/>
            <a:ext cx="7970936" cy="1180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outils s'améliorent avec des données</a:t>
            </a:r>
            <a:endParaRPr/>
          </a:p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intègre des caractéristique de la patiente </a:t>
            </a:r>
            <a:endParaRPr/>
          </a:p>
        </p:txBody>
      </p:sp>
      <p:sp>
        <p:nvSpPr>
          <p:cNvPr id="349" name="Google Shape;349;p32"/>
          <p:cNvSpPr txBox="1"/>
          <p:nvPr/>
        </p:nvSpPr>
        <p:spPr>
          <a:xfrm>
            <a:off x="469851" y="7004189"/>
            <a:ext cx="9309300" cy="125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++ plus l'algorithme à de données plus précise sera la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prédiction++</a:t>
            </a: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Google Shape;354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82400" y="171449"/>
            <a:ext cx="7934098" cy="5289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77600" y="5657849"/>
            <a:ext cx="9412676" cy="5718200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3"/>
          <p:cNvSpPr/>
          <p:nvPr/>
        </p:nvSpPr>
        <p:spPr>
          <a:xfrm>
            <a:off x="4571997" y="-19049"/>
            <a:ext cx="10058400" cy="3405358"/>
          </a:xfrm>
          <a:custGeom>
            <a:avLst/>
            <a:gdLst/>
            <a:ahLst/>
            <a:cxnLst/>
            <a:rect l="l" t="t" r="r" b="b"/>
            <a:pathLst>
              <a:path w="6238240" h="2112010" extrusionOk="0">
                <a:moveTo>
                  <a:pt x="5615940" y="1541780"/>
                </a:moveTo>
                <a:cubicBezTo>
                  <a:pt x="5615940" y="1535430"/>
                  <a:pt x="5617210" y="1530350"/>
                  <a:pt x="5617210" y="1522730"/>
                </a:cubicBezTo>
                <a:lnTo>
                  <a:pt x="5617210" y="490220"/>
                </a:lnTo>
                <a:cubicBezTo>
                  <a:pt x="5617210" y="220980"/>
                  <a:pt x="5407660" y="0"/>
                  <a:pt x="5151120" y="0"/>
                </a:cubicBezTo>
                <a:lnTo>
                  <a:pt x="467360" y="0"/>
                </a:lnTo>
                <a:cubicBezTo>
                  <a:pt x="210820" y="0"/>
                  <a:pt x="0" y="220980"/>
                  <a:pt x="0" y="490220"/>
                </a:cubicBezTo>
                <a:lnTo>
                  <a:pt x="0" y="1522730"/>
                </a:lnTo>
                <a:cubicBezTo>
                  <a:pt x="0" y="1791970"/>
                  <a:pt x="209550" y="2012950"/>
                  <a:pt x="466090" y="2012950"/>
                </a:cubicBezTo>
                <a:lnTo>
                  <a:pt x="5149850" y="2012950"/>
                </a:lnTo>
                <a:cubicBezTo>
                  <a:pt x="5262880" y="2012950"/>
                  <a:pt x="5367020" y="1969770"/>
                  <a:pt x="5447030" y="1899920"/>
                </a:cubicBezTo>
                <a:cubicBezTo>
                  <a:pt x="5577840" y="1971040"/>
                  <a:pt x="5890260" y="2112010"/>
                  <a:pt x="6236970" y="1905000"/>
                </a:cubicBezTo>
                <a:cubicBezTo>
                  <a:pt x="6238240" y="1905000"/>
                  <a:pt x="5925820" y="1906270"/>
                  <a:pt x="5615940" y="1541780"/>
                </a:cubicBezTo>
                <a:lnTo>
                  <a:pt x="5615940" y="1541780"/>
                </a:lnTo>
                <a:close/>
              </a:path>
            </a:pathLst>
          </a:custGeom>
          <a:solidFill>
            <a:srgbClr val="67968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33"/>
          <p:cNvSpPr txBox="1"/>
          <p:nvPr/>
        </p:nvSpPr>
        <p:spPr>
          <a:xfrm>
            <a:off x="411470" y="2642859"/>
            <a:ext cx="8006700" cy="19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++</a:t>
            </a:r>
            <a:r>
              <a:rPr lang="en-US" sz="3399" b="1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Feed back</a:t>
            </a: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++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!</a:t>
            </a:r>
            <a:r>
              <a:rPr lang="en-US" sz="3399" b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processus dynamique!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 phases </a:t>
            </a:r>
            <a:r>
              <a:rPr lang="en-US" sz="3399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apprentissage</a:t>
            </a: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puis </a:t>
            </a:r>
            <a:r>
              <a:rPr lang="en-US" sz="3399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amélioration</a:t>
            </a:r>
            <a:endParaRPr/>
          </a:p>
        </p:txBody>
      </p:sp>
      <p:sp>
        <p:nvSpPr>
          <p:cNvPr id="358" name="Google Shape;358;p33"/>
          <p:cNvSpPr txBox="1"/>
          <p:nvPr/>
        </p:nvSpPr>
        <p:spPr>
          <a:xfrm>
            <a:off x="161100" y="4898475"/>
            <a:ext cx="9134700" cy="27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Differentes approches du </a:t>
            </a:r>
            <a:r>
              <a:rPr lang="en-US" sz="3399" b="1" u="sng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maching learning :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-apprentissage supervisé (données + label)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 apprentissage non supervisé (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données)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-apprentissage par renforcement</a:t>
            </a:r>
            <a:endParaRPr/>
          </a:p>
        </p:txBody>
      </p:sp>
      <p:sp>
        <p:nvSpPr>
          <p:cNvPr id="359" name="Google Shape;359;p33"/>
          <p:cNvSpPr txBox="1"/>
          <p:nvPr/>
        </p:nvSpPr>
        <p:spPr>
          <a:xfrm>
            <a:off x="4806255" y="980199"/>
            <a:ext cx="8458200" cy="1180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FEFEFE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Après cette scéance tut je serais imbattable en QCM sur l'IA!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772897" y="3864380"/>
            <a:ext cx="7202023" cy="5393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794230" y="1"/>
            <a:ext cx="3493770" cy="426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917659">
            <a:off x="-417377" y="-746774"/>
            <a:ext cx="5388429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44000" y="8078985"/>
            <a:ext cx="2125215" cy="2208015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34"/>
          <p:cNvSpPr txBox="1"/>
          <p:nvPr/>
        </p:nvSpPr>
        <p:spPr>
          <a:xfrm>
            <a:off x="4463263" y="381875"/>
            <a:ext cx="114867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>
                <a:solidFill>
                  <a:srgbClr val="679681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Deep learning</a:t>
            </a:r>
            <a:endParaRPr/>
          </a:p>
        </p:txBody>
      </p:sp>
      <p:sp>
        <p:nvSpPr>
          <p:cNvPr id="369" name="Google Shape;369;p34"/>
          <p:cNvSpPr txBox="1"/>
          <p:nvPr/>
        </p:nvSpPr>
        <p:spPr>
          <a:xfrm>
            <a:off x="495300" y="3994775"/>
            <a:ext cx="9613800" cy="49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Catégorie de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machin learning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Gère des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big datas</a:t>
            </a:r>
            <a:endParaRPr/>
          </a:p>
          <a:p>
            <a:pPr marL="734058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Avantages sur machin learning : </a:t>
            </a:r>
            <a:endParaRPr sz="3399" b="0" i="0" u="none" strike="noStrike" cap="none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45720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" performance continue à croitre même après un certains seuil "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Utilise le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réseau en neurones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(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polyvalent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sans 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programmation)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5"/>
          <p:cNvSpPr/>
          <p:nvPr/>
        </p:nvSpPr>
        <p:spPr>
          <a:xfrm>
            <a:off x="3712576" y="2654028"/>
            <a:ext cx="10862847" cy="4978943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75" name="Google Shape;375;p35"/>
          <p:cNvPicPr preferRelativeResize="0"/>
          <p:nvPr/>
        </p:nvPicPr>
        <p:blipFill rotWithShape="1">
          <a:blip r:embed="rId4">
            <a:alphaModFix amt="30000"/>
          </a:blip>
          <a:srcRect t="4846" b="13315"/>
          <a:stretch/>
        </p:blipFill>
        <p:spPr>
          <a:xfrm rot="-1939411">
            <a:off x="11797738" y="-4657461"/>
            <a:ext cx="11233278" cy="231270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6" name="Google Shape;376;p35"/>
          <p:cNvGrpSpPr/>
          <p:nvPr/>
        </p:nvGrpSpPr>
        <p:grpSpPr>
          <a:xfrm>
            <a:off x="3566547" y="3902759"/>
            <a:ext cx="11008876" cy="3872247"/>
            <a:chOff x="0" y="816349"/>
            <a:chExt cx="14678503" cy="5162997"/>
          </a:xfrm>
        </p:grpSpPr>
        <p:sp>
          <p:nvSpPr>
            <p:cNvPr id="377" name="Google Shape;377;p35"/>
            <p:cNvSpPr txBox="1"/>
            <p:nvPr/>
          </p:nvSpPr>
          <p:spPr>
            <a:xfrm>
              <a:off x="0" y="816349"/>
              <a:ext cx="14678503" cy="347368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1000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9176">
                  <a:solidFill>
                    <a:srgbClr val="FDF9F5"/>
                  </a:solidFill>
                  <a:latin typeface="Tenor Sans"/>
                  <a:ea typeface="Tenor Sans"/>
                  <a:cs typeface="Tenor Sans"/>
                  <a:sym typeface="Tenor Sans"/>
                </a:rPr>
                <a:t>IV-IA ET MÉDECINE</a:t>
              </a:r>
              <a:endParaRPr/>
            </a:p>
          </p:txBody>
        </p:sp>
        <p:sp>
          <p:nvSpPr>
            <p:cNvPr id="378" name="Google Shape;378;p35"/>
            <p:cNvSpPr txBox="1"/>
            <p:nvPr/>
          </p:nvSpPr>
          <p:spPr>
            <a:xfrm>
              <a:off x="0" y="5464782"/>
              <a:ext cx="14678503" cy="5145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rtl="0">
                <a:lnSpc>
                  <a:spcPct val="1793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79" name="Google Shape;379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72931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380" name="Google Shape;380;p35"/>
          <p:cNvSpPr txBox="1"/>
          <p:nvPr/>
        </p:nvSpPr>
        <p:spPr>
          <a:xfrm>
            <a:off x="2076100" y="392775"/>
            <a:ext cx="6452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latin typeface="Calibri"/>
                <a:ea typeface="Calibri"/>
                <a:cs typeface="Calibri"/>
                <a:sym typeface="Calibri"/>
              </a:rPr>
              <a:t>Le tutorat est gratuit</a:t>
            </a:r>
            <a:endParaRPr sz="33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173711">
            <a:off x="19174" y="-511244"/>
            <a:ext cx="3847853" cy="5365888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36"/>
          <p:cNvSpPr/>
          <p:nvPr/>
        </p:nvSpPr>
        <p:spPr>
          <a:xfrm rot="10800000">
            <a:off x="2707284" y="488930"/>
            <a:ext cx="14816533" cy="3365539"/>
          </a:xfrm>
          <a:custGeom>
            <a:avLst/>
            <a:gdLst/>
            <a:ahLst/>
            <a:cxnLst/>
            <a:rect l="l" t="t" r="r" b="b"/>
            <a:pathLst>
              <a:path w="13356499" h="3033896" extrusionOk="0">
                <a:moveTo>
                  <a:pt x="496570" y="0"/>
                </a:moveTo>
                <a:lnTo>
                  <a:pt x="496570" y="3033896"/>
                </a:lnTo>
                <a:lnTo>
                  <a:pt x="11610249" y="3033896"/>
                </a:lnTo>
                <a:lnTo>
                  <a:pt x="11610249" y="0"/>
                </a:lnTo>
                <a:cubicBezTo>
                  <a:pt x="11610249" y="0"/>
                  <a:pt x="496570" y="0"/>
                  <a:pt x="496570" y="0"/>
                </a:cubicBezTo>
                <a:close/>
                <a:moveTo>
                  <a:pt x="12106820" y="485006"/>
                </a:moveTo>
                <a:lnTo>
                  <a:pt x="12106820" y="455887"/>
                </a:lnTo>
                <a:cubicBezTo>
                  <a:pt x="12106820" y="222250"/>
                  <a:pt x="11884570" y="0"/>
                  <a:pt x="11610250" y="0"/>
                </a:cubicBezTo>
                <a:lnTo>
                  <a:pt x="11610250" y="3033896"/>
                </a:lnTo>
                <a:cubicBezTo>
                  <a:pt x="11884570" y="3033896"/>
                  <a:pt x="12106820" y="2811646"/>
                  <a:pt x="12106820" y="2537326"/>
                </a:cubicBezTo>
                <a:lnTo>
                  <a:pt x="12106820" y="957446"/>
                </a:lnTo>
                <a:cubicBezTo>
                  <a:pt x="12614820" y="972686"/>
                  <a:pt x="13119010" y="948556"/>
                  <a:pt x="13356499" y="991736"/>
                </a:cubicBezTo>
                <a:cubicBezTo>
                  <a:pt x="12952640" y="805046"/>
                  <a:pt x="12518299" y="669156"/>
                  <a:pt x="12106820" y="485006"/>
                </a:cubicBezTo>
                <a:close/>
                <a:moveTo>
                  <a:pt x="0" y="455887"/>
                </a:moveTo>
                <a:lnTo>
                  <a:pt x="0" y="2537326"/>
                </a:lnTo>
                <a:cubicBezTo>
                  <a:pt x="0" y="2811646"/>
                  <a:pt x="222250" y="3033896"/>
                  <a:pt x="496570" y="3033896"/>
                </a:cubicBezTo>
                <a:lnTo>
                  <a:pt x="496570" y="0"/>
                </a:lnTo>
                <a:cubicBezTo>
                  <a:pt x="222250" y="0"/>
                  <a:pt x="0" y="222250"/>
                  <a:pt x="0" y="455887"/>
                </a:cubicBezTo>
                <a:close/>
              </a:path>
            </a:pathLst>
          </a:cu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87" name="Google Shape;387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86997" y="4552950"/>
            <a:ext cx="8679917" cy="5200625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36"/>
          <p:cNvSpPr txBox="1"/>
          <p:nvPr/>
        </p:nvSpPr>
        <p:spPr>
          <a:xfrm>
            <a:off x="4644628" y="1680527"/>
            <a:ext cx="10941844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Quand utilise-t-on l'ia en médecine?</a:t>
            </a:r>
            <a:endParaRPr/>
          </a:p>
        </p:txBody>
      </p:sp>
      <p:sp>
        <p:nvSpPr>
          <p:cNvPr id="389" name="Google Shape;389;p36"/>
          <p:cNvSpPr txBox="1"/>
          <p:nvPr/>
        </p:nvSpPr>
        <p:spPr>
          <a:xfrm>
            <a:off x="400050" y="5629580"/>
            <a:ext cx="10401300" cy="3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Tâches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répétitives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peu valorisantes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données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trop complexes 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= </a:t>
            </a:r>
            <a:r>
              <a:rPr lang="en-US" sz="3399" b="0" i="0" u="none" strike="noStrike" cap="none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dépasse </a:t>
            </a:r>
            <a:r>
              <a:rPr lang="en-US" sz="3399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facultés</a:t>
            </a:r>
            <a:r>
              <a:rPr lang="en-US" sz="3399" b="0" i="0" u="none" strike="noStrike" cap="none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cognitives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identifie de </a:t>
            </a:r>
            <a:r>
              <a:rPr lang="en-US" sz="3399" b="0" i="0" u="none" strike="noStrike" cap="none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nouveaux facteurs de risques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biomarqueurs/nouvelles pistes de recherches 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7"/>
          <p:cNvSpPr/>
          <p:nvPr/>
        </p:nvSpPr>
        <p:spPr>
          <a:xfrm>
            <a:off x="0" y="2586044"/>
            <a:ext cx="14233927" cy="7700956"/>
          </a:xfrm>
          <a:prstGeom prst="rect">
            <a:avLst/>
          </a:prstGeom>
          <a:solidFill>
            <a:srgbClr val="BBCD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95" name="Google Shape;395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76309" y="514350"/>
            <a:ext cx="7811691" cy="9258300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37"/>
          <p:cNvSpPr txBox="1"/>
          <p:nvPr/>
        </p:nvSpPr>
        <p:spPr>
          <a:xfrm>
            <a:off x="462750" y="4550492"/>
            <a:ext cx="9372600" cy="3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Par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 deep learning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 put : milliers d'images de lésions cutanées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Output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: IA capable de </a:t>
            </a:r>
            <a:r>
              <a:rPr lang="en-US" sz="3399" u="sng">
                <a:latin typeface="Open Sans Light"/>
                <a:ea typeface="Open Sans Light"/>
                <a:cs typeface="Open Sans Light"/>
                <a:sym typeface="Open Sans Light"/>
              </a:rPr>
              <a:t>différencier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une lésion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bénigne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maligne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aussi bien qu'un dermatologue confirmé</a:t>
            </a:r>
            <a:endParaRPr/>
          </a:p>
        </p:txBody>
      </p:sp>
      <p:sp>
        <p:nvSpPr>
          <p:cNvPr id="397" name="Google Shape;397;p37"/>
          <p:cNvSpPr txBox="1"/>
          <p:nvPr/>
        </p:nvSpPr>
        <p:spPr>
          <a:xfrm>
            <a:off x="1790700" y="464184"/>
            <a:ext cx="9372601" cy="1005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799">
                <a:solidFill>
                  <a:srgbClr val="447821"/>
                </a:solidFill>
                <a:latin typeface="Alice"/>
                <a:ea typeface="Alice"/>
                <a:cs typeface="Alice"/>
                <a:sym typeface="Alice"/>
              </a:rPr>
              <a:t>IA en Dermatologie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" name="Google Shape;402;p38"/>
          <p:cNvPicPr preferRelativeResize="0"/>
          <p:nvPr/>
        </p:nvPicPr>
        <p:blipFill rotWithShape="1">
          <a:blip r:embed="rId3">
            <a:alphaModFix amt="30000"/>
          </a:blip>
          <a:srcRect l="13920" t="51012" r="13919"/>
          <a:stretch/>
        </p:blipFill>
        <p:spPr>
          <a:xfrm rot="-5400000">
            <a:off x="8488686" y="487686"/>
            <a:ext cx="10287000" cy="9311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25466" y="4869852"/>
            <a:ext cx="8062534" cy="5272966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38"/>
          <p:cNvSpPr txBox="1"/>
          <p:nvPr/>
        </p:nvSpPr>
        <p:spPr>
          <a:xfrm>
            <a:off x="266700" y="23493"/>
            <a:ext cx="9372600" cy="8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799">
                <a:solidFill>
                  <a:srgbClr val="447821"/>
                </a:solidFill>
                <a:latin typeface="Alice"/>
                <a:ea typeface="Alice"/>
                <a:cs typeface="Alice"/>
                <a:sym typeface="Alice"/>
              </a:rPr>
              <a:t>IA en Ophtalmologie</a:t>
            </a:r>
            <a:endParaRPr/>
          </a:p>
        </p:txBody>
      </p:sp>
      <p:sp>
        <p:nvSpPr>
          <p:cNvPr id="405" name="Google Shape;405;p38"/>
          <p:cNvSpPr txBox="1"/>
          <p:nvPr/>
        </p:nvSpPr>
        <p:spPr>
          <a:xfrm>
            <a:off x="-255907" y="3108910"/>
            <a:ext cx="9655800" cy="71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Rétines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normales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et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pathologiques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 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patients diabétiques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= rétinopathie diabétique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130 000 images + validé sur les images de 10 000 patients.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algorithme de </a:t>
            </a:r>
            <a:r>
              <a:rPr lang="en-US" sz="3399" b="1" i="0" u="none" strike="noStrike" cap="none">
                <a:solidFill>
                  <a:srgbClr val="BF2626"/>
                </a:solidFill>
                <a:latin typeface="Open Sans"/>
                <a:ea typeface="Open Sans"/>
                <a:cs typeface="Open Sans"/>
                <a:sym typeface="Open Sans"/>
              </a:rPr>
              <a:t>deep learning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était capable de dire si on avait une </a:t>
            </a:r>
            <a:r>
              <a:rPr lang="en-US" sz="3399" b="0" i="0" u="sng" strike="noStrike" cap="none">
                <a:solidFill>
                  <a:srgbClr val="D35345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rétinopathie diabétique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.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2018 FDA autorise le logiciel à être utilisé routine 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99">
              <a:solidFill>
                <a:srgbClr val="000000"/>
              </a:solidFill>
              <a:latin typeface="Open Sans Light"/>
              <a:ea typeface="Open Sans Light"/>
              <a:cs typeface="Open Sans Light"/>
              <a:sym typeface="Open Sans Ligh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Google Shape;410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5594" y="0"/>
            <a:ext cx="10308342" cy="689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980103" y="4497585"/>
            <a:ext cx="5307897" cy="5789415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39"/>
          <p:cNvSpPr/>
          <p:nvPr/>
        </p:nvSpPr>
        <p:spPr>
          <a:xfrm>
            <a:off x="7143450" y="7139305"/>
            <a:ext cx="7770518" cy="3016130"/>
          </a:xfrm>
          <a:custGeom>
            <a:avLst/>
            <a:gdLst/>
            <a:ahLst/>
            <a:cxnLst/>
            <a:rect l="l" t="t" r="r" b="b"/>
            <a:pathLst>
              <a:path w="10282494" h="3991155" extrusionOk="0">
                <a:moveTo>
                  <a:pt x="496570" y="0"/>
                </a:moveTo>
                <a:lnTo>
                  <a:pt x="496570" y="3991155"/>
                </a:lnTo>
                <a:lnTo>
                  <a:pt x="8536244" y="3991155"/>
                </a:lnTo>
                <a:lnTo>
                  <a:pt x="8536244" y="0"/>
                </a:lnTo>
                <a:cubicBezTo>
                  <a:pt x="8536244" y="0"/>
                  <a:pt x="496570" y="0"/>
                  <a:pt x="496570" y="0"/>
                </a:cubicBezTo>
                <a:close/>
                <a:moveTo>
                  <a:pt x="9032814" y="1442265"/>
                </a:moveTo>
                <a:lnTo>
                  <a:pt x="9032814" y="474733"/>
                </a:lnTo>
                <a:cubicBezTo>
                  <a:pt x="9032814" y="222250"/>
                  <a:pt x="8810564" y="0"/>
                  <a:pt x="8536244" y="0"/>
                </a:cubicBezTo>
                <a:lnTo>
                  <a:pt x="8536244" y="3991155"/>
                </a:lnTo>
                <a:cubicBezTo>
                  <a:pt x="8810564" y="3991155"/>
                  <a:pt x="9032814" y="3768905"/>
                  <a:pt x="9032814" y="3494585"/>
                </a:cubicBezTo>
                <a:lnTo>
                  <a:pt x="9032814" y="1914705"/>
                </a:lnTo>
                <a:cubicBezTo>
                  <a:pt x="9540814" y="1929945"/>
                  <a:pt x="10045004" y="1905815"/>
                  <a:pt x="10282494" y="1948995"/>
                </a:cubicBezTo>
                <a:cubicBezTo>
                  <a:pt x="9878634" y="1762305"/>
                  <a:pt x="9444294" y="1626415"/>
                  <a:pt x="9032814" y="1442265"/>
                </a:cubicBezTo>
                <a:close/>
                <a:moveTo>
                  <a:pt x="0" y="474733"/>
                </a:moveTo>
                <a:lnTo>
                  <a:pt x="0" y="3494585"/>
                </a:lnTo>
                <a:cubicBezTo>
                  <a:pt x="0" y="3768905"/>
                  <a:pt x="222250" y="3991155"/>
                  <a:pt x="496570" y="3991155"/>
                </a:cubicBezTo>
                <a:lnTo>
                  <a:pt x="496570" y="0"/>
                </a:lnTo>
                <a:cubicBezTo>
                  <a:pt x="222250" y="0"/>
                  <a:pt x="0" y="222250"/>
                  <a:pt x="0" y="474733"/>
                </a:cubicBezTo>
                <a:close/>
              </a:path>
            </a:pathLst>
          </a:custGeom>
          <a:solidFill>
            <a:srgbClr val="AADE8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9"/>
          <p:cNvSpPr txBox="1"/>
          <p:nvPr/>
        </p:nvSpPr>
        <p:spPr>
          <a:xfrm>
            <a:off x="469106" y="933450"/>
            <a:ext cx="5043488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>
                <a:solidFill>
                  <a:srgbClr val="447821"/>
                </a:solidFill>
                <a:latin typeface="Open Sans"/>
                <a:ea typeface="Open Sans"/>
                <a:cs typeface="Open Sans"/>
                <a:sym typeface="Open Sans"/>
              </a:rPr>
              <a:t>IA en psychiatrie</a:t>
            </a:r>
            <a:endParaRPr/>
          </a:p>
        </p:txBody>
      </p:sp>
      <p:sp>
        <p:nvSpPr>
          <p:cNvPr id="414" name="Google Shape;414;p39"/>
          <p:cNvSpPr txBox="1"/>
          <p:nvPr/>
        </p:nvSpPr>
        <p:spPr>
          <a:xfrm>
            <a:off x="130925" y="3266380"/>
            <a:ext cx="6186600" cy="638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Algorithme analyse fil d'actualité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facebook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d'une personne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Capable de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prédire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aussi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précisément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qu'un psychiatre la </a:t>
            </a:r>
            <a:r>
              <a:rPr lang="en-US" sz="3399" u="sng">
                <a:solidFill>
                  <a:srgbClr val="BF262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dépression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 couleur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 temps passée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contenu</a:t>
            </a: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des publications </a:t>
            </a:r>
            <a:endParaRPr/>
          </a:p>
        </p:txBody>
      </p:sp>
      <p:sp>
        <p:nvSpPr>
          <p:cNvPr id="415" name="Google Shape;415;p39"/>
          <p:cNvSpPr txBox="1"/>
          <p:nvPr/>
        </p:nvSpPr>
        <p:spPr>
          <a:xfrm>
            <a:off x="7716191" y="7423725"/>
            <a:ext cx="5786700" cy="27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 en juger par ton profil, tu es dépressive!</a:t>
            </a:r>
            <a:endParaRPr/>
          </a:p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Vers l'infini et les scéances chez le psy! 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20"/>
          <p:cNvPicPr preferRelativeResize="0"/>
          <p:nvPr/>
        </p:nvPicPr>
        <p:blipFill rotWithShape="1">
          <a:blip r:embed="rId3">
            <a:alphaModFix amt="30000"/>
          </a:blip>
          <a:srcRect l="13920" t="69468" r="13919"/>
          <a:stretch/>
        </p:blipFill>
        <p:spPr>
          <a:xfrm rot="-5400000">
            <a:off x="10242820" y="2241820"/>
            <a:ext cx="10287000" cy="5803360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20"/>
          <p:cNvSpPr txBox="1"/>
          <p:nvPr/>
        </p:nvSpPr>
        <p:spPr>
          <a:xfrm>
            <a:off x="1461813" y="2964158"/>
            <a:ext cx="1289406" cy="149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 b="0" i="0" u="none" strike="noStrike" cap="none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422" name="Google Shape;422;p20"/>
          <p:cNvSpPr txBox="1"/>
          <p:nvPr/>
        </p:nvSpPr>
        <p:spPr>
          <a:xfrm>
            <a:off x="1205435" y="561219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 b="0" i="0" u="none" strike="noStrike" cap="none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423" name="Google Shape;423;p20"/>
          <p:cNvSpPr txBox="1"/>
          <p:nvPr/>
        </p:nvSpPr>
        <p:spPr>
          <a:xfrm>
            <a:off x="1411454" y="4290125"/>
            <a:ext cx="1390125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 b="0" i="0" u="none" strike="noStrike" cap="none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424" name="Google Shape;424;p20"/>
          <p:cNvSpPr txBox="1"/>
          <p:nvPr/>
        </p:nvSpPr>
        <p:spPr>
          <a:xfrm>
            <a:off x="1205435" y="693426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 b="0" i="0" u="none" strike="noStrike" cap="none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425" name="Google Shape;425;p20"/>
          <p:cNvSpPr txBox="1"/>
          <p:nvPr/>
        </p:nvSpPr>
        <p:spPr>
          <a:xfrm>
            <a:off x="1205435" y="842581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 b="0" i="0" u="none" strike="noStrike" cap="none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426" name="Google Shape;426;p20"/>
          <p:cNvSpPr txBox="1"/>
          <p:nvPr/>
        </p:nvSpPr>
        <p:spPr>
          <a:xfrm>
            <a:off x="1205435" y="872443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de l’intelligence artificielle, donne LA bonne réponses :</a:t>
            </a:r>
            <a:endParaRPr/>
          </a:p>
        </p:txBody>
      </p:sp>
      <p:sp>
        <p:nvSpPr>
          <p:cNvPr id="427" name="Google Shape;427;p20"/>
          <p:cNvSpPr txBox="1"/>
          <p:nvPr/>
        </p:nvSpPr>
        <p:spPr>
          <a:xfrm>
            <a:off x="2998453" y="3499724"/>
            <a:ext cx="10551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des avantage de l’IA c’est qu’elle est très flexible</a:t>
            </a:r>
            <a:endParaRPr/>
          </a:p>
        </p:txBody>
      </p:sp>
      <p:sp>
        <p:nvSpPr>
          <p:cNvPr id="428" name="Google Shape;428;p20"/>
          <p:cNvSpPr txBox="1"/>
          <p:nvPr/>
        </p:nvSpPr>
        <p:spPr>
          <a:xfrm>
            <a:off x="3007597" y="48203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L’IA n’est pas doté de neuro-modulations</a:t>
            </a:r>
            <a:endParaRPr/>
          </a:p>
        </p:txBody>
      </p:sp>
      <p:sp>
        <p:nvSpPr>
          <p:cNvPr id="429" name="Google Shape;429;p20"/>
          <p:cNvSpPr txBox="1"/>
          <p:nvPr/>
        </p:nvSpPr>
        <p:spPr>
          <a:xfrm>
            <a:off x="3013693" y="61404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L’IA forte existe aussi dans le monde réel</a:t>
            </a:r>
            <a:endParaRPr/>
          </a:p>
        </p:txBody>
      </p:sp>
      <p:sp>
        <p:nvSpPr>
          <p:cNvPr id="430" name="Google Shape;430;p20"/>
          <p:cNvSpPr txBox="1"/>
          <p:nvPr/>
        </p:nvSpPr>
        <p:spPr>
          <a:xfrm>
            <a:off x="3007597" y="7456318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définition de l’IA est très précise et réglementé</a:t>
            </a:r>
            <a:endParaRPr/>
          </a:p>
        </p:txBody>
      </p:sp>
      <p:sp>
        <p:nvSpPr>
          <p:cNvPr id="431" name="Google Shape;431;p20"/>
          <p:cNvSpPr txBox="1"/>
          <p:nvPr/>
        </p:nvSpPr>
        <p:spPr>
          <a:xfrm>
            <a:off x="2801579" y="8873629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6" name="Google Shape;436;p21"/>
          <p:cNvPicPr preferRelativeResize="0"/>
          <p:nvPr/>
        </p:nvPicPr>
        <p:blipFill rotWithShape="1">
          <a:blip r:embed="rId3">
            <a:alphaModFix amt="30000"/>
          </a:blip>
          <a:srcRect l="13920" t="69468" r="13919"/>
          <a:stretch/>
        </p:blipFill>
        <p:spPr>
          <a:xfrm rot="-5400000">
            <a:off x="10242820" y="2241820"/>
            <a:ext cx="10287000" cy="5803360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21"/>
          <p:cNvSpPr txBox="1"/>
          <p:nvPr/>
        </p:nvSpPr>
        <p:spPr>
          <a:xfrm>
            <a:off x="1461813" y="2964158"/>
            <a:ext cx="1289406" cy="149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438" name="Google Shape;438;p21"/>
          <p:cNvSpPr txBox="1"/>
          <p:nvPr/>
        </p:nvSpPr>
        <p:spPr>
          <a:xfrm>
            <a:off x="1205435" y="561219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439" name="Google Shape;439;p21"/>
          <p:cNvSpPr txBox="1"/>
          <p:nvPr/>
        </p:nvSpPr>
        <p:spPr>
          <a:xfrm>
            <a:off x="1411454" y="4290125"/>
            <a:ext cx="1390125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440" name="Google Shape;440;p21"/>
          <p:cNvSpPr txBox="1"/>
          <p:nvPr/>
        </p:nvSpPr>
        <p:spPr>
          <a:xfrm>
            <a:off x="1205435" y="693426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441" name="Google Shape;441;p21"/>
          <p:cNvSpPr txBox="1"/>
          <p:nvPr/>
        </p:nvSpPr>
        <p:spPr>
          <a:xfrm>
            <a:off x="1205435" y="842581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442" name="Google Shape;442;p21"/>
          <p:cNvSpPr txBox="1"/>
          <p:nvPr/>
        </p:nvSpPr>
        <p:spPr>
          <a:xfrm>
            <a:off x="1205435" y="872443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de l’intelligence artificielle, donne LA bonne réponses :</a:t>
            </a:r>
            <a:endParaRPr/>
          </a:p>
        </p:txBody>
      </p:sp>
      <p:sp>
        <p:nvSpPr>
          <p:cNvPr id="443" name="Google Shape;443;p21"/>
          <p:cNvSpPr txBox="1"/>
          <p:nvPr/>
        </p:nvSpPr>
        <p:spPr>
          <a:xfrm>
            <a:off x="2998453" y="349972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des avantage de l’IA c’est qu’elle est très flexible</a:t>
            </a:r>
            <a:endParaRPr/>
          </a:p>
        </p:txBody>
      </p:sp>
      <p:sp>
        <p:nvSpPr>
          <p:cNvPr id="444" name="Google Shape;444;p21"/>
          <p:cNvSpPr txBox="1"/>
          <p:nvPr/>
        </p:nvSpPr>
        <p:spPr>
          <a:xfrm>
            <a:off x="3007597" y="48203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L’IA n’est pas doté de neuro-modulations</a:t>
            </a:r>
            <a:endParaRPr/>
          </a:p>
        </p:txBody>
      </p:sp>
      <p:sp>
        <p:nvSpPr>
          <p:cNvPr id="445" name="Google Shape;445;p21"/>
          <p:cNvSpPr txBox="1"/>
          <p:nvPr/>
        </p:nvSpPr>
        <p:spPr>
          <a:xfrm>
            <a:off x="3013693" y="61404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L’IA forte existe aussi dans le monde réel</a:t>
            </a:r>
            <a:endParaRPr/>
          </a:p>
        </p:txBody>
      </p:sp>
      <p:sp>
        <p:nvSpPr>
          <p:cNvPr id="446" name="Google Shape;446;p21"/>
          <p:cNvSpPr txBox="1"/>
          <p:nvPr/>
        </p:nvSpPr>
        <p:spPr>
          <a:xfrm>
            <a:off x="3007597" y="7456318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définition de l’IA est très précise et réglementé</a:t>
            </a:r>
            <a:endParaRPr/>
          </a:p>
        </p:txBody>
      </p:sp>
      <p:sp>
        <p:nvSpPr>
          <p:cNvPr id="447" name="Google Shape;447;p21"/>
          <p:cNvSpPr txBox="1"/>
          <p:nvPr/>
        </p:nvSpPr>
        <p:spPr>
          <a:xfrm>
            <a:off x="2801579" y="8873629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  <p:sp>
        <p:nvSpPr>
          <p:cNvPr id="448" name="Google Shape;448;p21"/>
          <p:cNvSpPr txBox="1"/>
          <p:nvPr/>
        </p:nvSpPr>
        <p:spPr>
          <a:xfrm>
            <a:off x="13624809" y="3287227"/>
            <a:ext cx="3523022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 contraire elle ne l’est pas voir Item B</a:t>
            </a:r>
            <a:endParaRPr/>
          </a:p>
        </p:txBody>
      </p:sp>
      <p:sp>
        <p:nvSpPr>
          <p:cNvPr id="449" name="Google Shape;449;p21"/>
          <p:cNvSpPr txBox="1"/>
          <p:nvPr/>
        </p:nvSpPr>
        <p:spPr>
          <a:xfrm>
            <a:off x="13792200" y="5924990"/>
            <a:ext cx="3523022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Seulement dans le monde fictif!</a:t>
            </a:r>
            <a:endParaRPr/>
          </a:p>
        </p:txBody>
      </p:sp>
      <p:sp>
        <p:nvSpPr>
          <p:cNvPr id="450" name="Google Shape;450;p21"/>
          <p:cNvSpPr txBox="1"/>
          <p:nvPr/>
        </p:nvSpPr>
        <p:spPr>
          <a:xfrm>
            <a:off x="13792200" y="7361669"/>
            <a:ext cx="3523022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Elle est flou bien que très médiatisé</a:t>
            </a:r>
            <a:endParaRPr/>
          </a:p>
        </p:txBody>
      </p:sp>
      <p:sp>
        <p:nvSpPr>
          <p:cNvPr id="451" name="Google Shape;451;p21"/>
          <p:cNvSpPr txBox="1"/>
          <p:nvPr/>
        </p:nvSpPr>
        <p:spPr>
          <a:xfrm>
            <a:off x="13242175" y="710750"/>
            <a:ext cx="4451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latin typeface="Calibri"/>
                <a:ea typeface="Calibri"/>
                <a:cs typeface="Calibri"/>
                <a:sym typeface="Calibri"/>
              </a:rPr>
              <a:t>Réponse : B</a:t>
            </a:r>
            <a:endParaRPr sz="4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6" name="Google Shape;456;p22"/>
          <p:cNvPicPr preferRelativeResize="0"/>
          <p:nvPr/>
        </p:nvPicPr>
        <p:blipFill rotWithShape="1">
          <a:blip r:embed="rId3">
            <a:alphaModFix amt="30000"/>
          </a:blip>
          <a:srcRect l="13920" t="69468" r="13919"/>
          <a:stretch/>
        </p:blipFill>
        <p:spPr>
          <a:xfrm rot="-5400000">
            <a:off x="10242820" y="2241820"/>
            <a:ext cx="10287000" cy="5803360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22"/>
          <p:cNvSpPr txBox="1"/>
          <p:nvPr/>
        </p:nvSpPr>
        <p:spPr>
          <a:xfrm>
            <a:off x="1461813" y="2964158"/>
            <a:ext cx="1289406" cy="149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458" name="Google Shape;458;p22"/>
          <p:cNvSpPr txBox="1"/>
          <p:nvPr/>
        </p:nvSpPr>
        <p:spPr>
          <a:xfrm>
            <a:off x="1205435" y="561219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459" name="Google Shape;459;p22"/>
          <p:cNvSpPr txBox="1"/>
          <p:nvPr/>
        </p:nvSpPr>
        <p:spPr>
          <a:xfrm>
            <a:off x="1411454" y="4290125"/>
            <a:ext cx="1390125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460" name="Google Shape;460;p22"/>
          <p:cNvSpPr txBox="1"/>
          <p:nvPr/>
        </p:nvSpPr>
        <p:spPr>
          <a:xfrm>
            <a:off x="1205435" y="693426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461" name="Google Shape;461;p22"/>
          <p:cNvSpPr txBox="1"/>
          <p:nvPr/>
        </p:nvSpPr>
        <p:spPr>
          <a:xfrm>
            <a:off x="1205435" y="842581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462" name="Google Shape;462;p22"/>
          <p:cNvSpPr txBox="1"/>
          <p:nvPr/>
        </p:nvSpPr>
        <p:spPr>
          <a:xfrm>
            <a:off x="1205434" y="872443"/>
            <a:ext cx="1289156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Parmis les propositions suivante LAQUELLE n’est pas L’intelligence artificielle à proprement parler:</a:t>
            </a:r>
            <a:endParaRPr/>
          </a:p>
        </p:txBody>
      </p:sp>
      <p:sp>
        <p:nvSpPr>
          <p:cNvPr id="463" name="Google Shape;463;p22"/>
          <p:cNvSpPr txBox="1"/>
          <p:nvPr/>
        </p:nvSpPr>
        <p:spPr>
          <a:xfrm>
            <a:off x="2998453" y="349972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robots humanoïdes</a:t>
            </a:r>
            <a:endParaRPr/>
          </a:p>
        </p:txBody>
      </p:sp>
      <p:sp>
        <p:nvSpPr>
          <p:cNvPr id="464" name="Google Shape;464;p22"/>
          <p:cNvSpPr txBox="1"/>
          <p:nvPr/>
        </p:nvSpPr>
        <p:spPr>
          <a:xfrm>
            <a:off x="3007597" y="48203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reconnaissance vocale</a:t>
            </a:r>
            <a:endParaRPr/>
          </a:p>
        </p:txBody>
      </p:sp>
      <p:sp>
        <p:nvSpPr>
          <p:cNvPr id="465" name="Google Shape;465;p22"/>
          <p:cNvSpPr txBox="1"/>
          <p:nvPr/>
        </p:nvSpPr>
        <p:spPr>
          <a:xfrm>
            <a:off x="2998453" y="5958676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robot de Netflix qui te propose de regarder kissing Booth 3 après avoir regardé hors du temps</a:t>
            </a:r>
            <a:endParaRPr/>
          </a:p>
        </p:txBody>
      </p:sp>
      <p:sp>
        <p:nvSpPr>
          <p:cNvPr id="466" name="Google Shape;466;p22"/>
          <p:cNvSpPr txBox="1"/>
          <p:nvPr/>
        </p:nvSpPr>
        <p:spPr>
          <a:xfrm>
            <a:off x="3007597" y="7456318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Ton téléphone qui ne reconnait pas ta tête quand tu te lève le lendemain de nouvelle an</a:t>
            </a:r>
            <a:endParaRPr/>
          </a:p>
        </p:txBody>
      </p:sp>
      <p:sp>
        <p:nvSpPr>
          <p:cNvPr id="467" name="Google Shape;467;p22"/>
          <p:cNvSpPr txBox="1"/>
          <p:nvPr/>
        </p:nvSpPr>
        <p:spPr>
          <a:xfrm>
            <a:off x="2801579" y="8873629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2" name="Google Shape;472;p23"/>
          <p:cNvPicPr preferRelativeResize="0"/>
          <p:nvPr/>
        </p:nvPicPr>
        <p:blipFill rotWithShape="1">
          <a:blip r:embed="rId3">
            <a:alphaModFix amt="30000"/>
          </a:blip>
          <a:srcRect l="13920" t="69468" r="13919"/>
          <a:stretch/>
        </p:blipFill>
        <p:spPr>
          <a:xfrm rot="-5400000">
            <a:off x="10242820" y="2241820"/>
            <a:ext cx="10287000" cy="5803360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p23"/>
          <p:cNvSpPr txBox="1"/>
          <p:nvPr/>
        </p:nvSpPr>
        <p:spPr>
          <a:xfrm>
            <a:off x="1461813" y="2964158"/>
            <a:ext cx="1289406" cy="149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474" name="Google Shape;474;p23"/>
          <p:cNvSpPr txBox="1"/>
          <p:nvPr/>
        </p:nvSpPr>
        <p:spPr>
          <a:xfrm>
            <a:off x="1205435" y="561219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475" name="Google Shape;475;p23"/>
          <p:cNvSpPr txBox="1"/>
          <p:nvPr/>
        </p:nvSpPr>
        <p:spPr>
          <a:xfrm>
            <a:off x="1411454" y="4290125"/>
            <a:ext cx="1390125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476" name="Google Shape;476;p23"/>
          <p:cNvSpPr txBox="1"/>
          <p:nvPr/>
        </p:nvSpPr>
        <p:spPr>
          <a:xfrm>
            <a:off x="1205435" y="693426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477" name="Google Shape;477;p23"/>
          <p:cNvSpPr txBox="1"/>
          <p:nvPr/>
        </p:nvSpPr>
        <p:spPr>
          <a:xfrm>
            <a:off x="1205435" y="842581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478" name="Google Shape;478;p23"/>
          <p:cNvSpPr txBox="1"/>
          <p:nvPr/>
        </p:nvSpPr>
        <p:spPr>
          <a:xfrm>
            <a:off x="1205434" y="872443"/>
            <a:ext cx="1289156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Parmis les propositions suivante LAQUELLE n’est pas L’intelligence artificielle à proprement parler:</a:t>
            </a:r>
            <a:endParaRPr/>
          </a:p>
        </p:txBody>
      </p:sp>
      <p:sp>
        <p:nvSpPr>
          <p:cNvPr id="479" name="Google Shape;479;p23"/>
          <p:cNvSpPr txBox="1"/>
          <p:nvPr/>
        </p:nvSpPr>
        <p:spPr>
          <a:xfrm>
            <a:off x="2998453" y="349972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robots humanoïdes</a:t>
            </a:r>
            <a:endParaRPr/>
          </a:p>
        </p:txBody>
      </p:sp>
      <p:sp>
        <p:nvSpPr>
          <p:cNvPr id="480" name="Google Shape;480;p23"/>
          <p:cNvSpPr txBox="1"/>
          <p:nvPr/>
        </p:nvSpPr>
        <p:spPr>
          <a:xfrm>
            <a:off x="3007597" y="48203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reconnaissance vocale</a:t>
            </a:r>
            <a:endParaRPr/>
          </a:p>
        </p:txBody>
      </p:sp>
      <p:sp>
        <p:nvSpPr>
          <p:cNvPr id="481" name="Google Shape;481;p23"/>
          <p:cNvSpPr txBox="1"/>
          <p:nvPr/>
        </p:nvSpPr>
        <p:spPr>
          <a:xfrm>
            <a:off x="2998453" y="5958676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 robot de Netflix qui te propose de regarder kissing Booth 3 après avoir regardé hors du temps</a:t>
            </a:r>
            <a:endParaRPr/>
          </a:p>
        </p:txBody>
      </p:sp>
      <p:sp>
        <p:nvSpPr>
          <p:cNvPr id="482" name="Google Shape;482;p23"/>
          <p:cNvSpPr txBox="1"/>
          <p:nvPr/>
        </p:nvSpPr>
        <p:spPr>
          <a:xfrm>
            <a:off x="3007597" y="7456318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Ton téléphone qui ne reconnait pas ta tête quand tu te lève le lendemain de nouvelle an</a:t>
            </a:r>
            <a:endParaRPr/>
          </a:p>
        </p:txBody>
      </p:sp>
      <p:sp>
        <p:nvSpPr>
          <p:cNvPr id="483" name="Google Shape;483;p23"/>
          <p:cNvSpPr txBox="1"/>
          <p:nvPr/>
        </p:nvSpPr>
        <p:spPr>
          <a:xfrm>
            <a:off x="2801579" y="8873629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  <p:sp>
        <p:nvSpPr>
          <p:cNvPr id="484" name="Google Shape;484;p23"/>
          <p:cNvSpPr txBox="1"/>
          <p:nvPr/>
        </p:nvSpPr>
        <p:spPr>
          <a:xfrm>
            <a:off x="8274426" y="3253125"/>
            <a:ext cx="6643165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Piège!! Ils utilisent un logicielle d’IA mais ce n’est pas de l’IA</a:t>
            </a:r>
            <a:endParaRPr/>
          </a:p>
        </p:txBody>
      </p:sp>
      <p:sp>
        <p:nvSpPr>
          <p:cNvPr id="485" name="Google Shape;485;p23"/>
          <p:cNvSpPr txBox="1"/>
          <p:nvPr/>
        </p:nvSpPr>
        <p:spPr>
          <a:xfrm>
            <a:off x="13353525" y="1814275"/>
            <a:ext cx="4451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latin typeface="Calibri"/>
                <a:ea typeface="Calibri"/>
                <a:cs typeface="Calibri"/>
                <a:sym typeface="Calibri"/>
              </a:rPr>
              <a:t>Réponse : A</a:t>
            </a:r>
            <a:endParaRPr sz="4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" name="Google Shape;490;p28"/>
          <p:cNvPicPr preferRelativeResize="0"/>
          <p:nvPr/>
        </p:nvPicPr>
        <p:blipFill rotWithShape="1">
          <a:blip r:embed="rId3">
            <a:alphaModFix amt="30000"/>
          </a:blip>
          <a:srcRect l="13920" t="69468" r="13919"/>
          <a:stretch/>
        </p:blipFill>
        <p:spPr>
          <a:xfrm rot="-5400000">
            <a:off x="10242820" y="2241820"/>
            <a:ext cx="10287000" cy="5803360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28"/>
          <p:cNvSpPr txBox="1"/>
          <p:nvPr/>
        </p:nvSpPr>
        <p:spPr>
          <a:xfrm>
            <a:off x="1461813" y="2964158"/>
            <a:ext cx="1289406" cy="149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492" name="Google Shape;492;p28"/>
          <p:cNvSpPr txBox="1"/>
          <p:nvPr/>
        </p:nvSpPr>
        <p:spPr>
          <a:xfrm>
            <a:off x="1205435" y="561219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493" name="Google Shape;493;p28"/>
          <p:cNvSpPr txBox="1"/>
          <p:nvPr/>
        </p:nvSpPr>
        <p:spPr>
          <a:xfrm>
            <a:off x="1411454" y="4290125"/>
            <a:ext cx="1390125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494" name="Google Shape;494;p28"/>
          <p:cNvSpPr txBox="1"/>
          <p:nvPr/>
        </p:nvSpPr>
        <p:spPr>
          <a:xfrm>
            <a:off x="1205435" y="693426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495" name="Google Shape;495;p28"/>
          <p:cNvSpPr txBox="1"/>
          <p:nvPr/>
        </p:nvSpPr>
        <p:spPr>
          <a:xfrm>
            <a:off x="1205435" y="842581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496" name="Google Shape;496;p28"/>
          <p:cNvSpPr txBox="1"/>
          <p:nvPr/>
        </p:nvSpPr>
        <p:spPr>
          <a:xfrm>
            <a:off x="812646" y="910025"/>
            <a:ext cx="14355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du Modèle driven et du Data driven, LAQUELLE de ces propositions fait partie des caractéristiques du DATA driven:</a:t>
            </a:r>
            <a:endParaRPr/>
          </a:p>
        </p:txBody>
      </p:sp>
      <p:sp>
        <p:nvSpPr>
          <p:cNvPr id="497" name="Google Shape;497;p28"/>
          <p:cNvSpPr txBox="1"/>
          <p:nvPr/>
        </p:nvSpPr>
        <p:spPr>
          <a:xfrm>
            <a:off x="3007597" y="3261245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Partir de connaissance sur le corps humain pour développer un modèle d’aide au diagnostic</a:t>
            </a:r>
            <a:endParaRPr/>
          </a:p>
        </p:txBody>
      </p:sp>
      <p:sp>
        <p:nvSpPr>
          <p:cNvPr id="498" name="Google Shape;498;p28"/>
          <p:cNvSpPr txBox="1"/>
          <p:nvPr/>
        </p:nvSpPr>
        <p:spPr>
          <a:xfrm>
            <a:off x="3007597" y="48203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Créer un modèle d’équation mathématique</a:t>
            </a:r>
            <a:endParaRPr/>
          </a:p>
        </p:txBody>
      </p:sp>
      <p:sp>
        <p:nvSpPr>
          <p:cNvPr id="499" name="Google Shape;499;p28"/>
          <p:cNvSpPr txBox="1"/>
          <p:nvPr/>
        </p:nvSpPr>
        <p:spPr>
          <a:xfrm>
            <a:off x="3013693" y="61404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Créer un modèle statistiques</a:t>
            </a:r>
            <a:endParaRPr/>
          </a:p>
        </p:txBody>
      </p:sp>
      <p:sp>
        <p:nvSpPr>
          <p:cNvPr id="500" name="Google Shape;500;p28"/>
          <p:cNvSpPr txBox="1"/>
          <p:nvPr/>
        </p:nvSpPr>
        <p:spPr>
          <a:xfrm>
            <a:off x="3007597" y="7456318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Utilise la physiologie, les mathématiques, la géométrie</a:t>
            </a:r>
            <a:endParaRPr/>
          </a:p>
        </p:txBody>
      </p:sp>
      <p:sp>
        <p:nvSpPr>
          <p:cNvPr id="501" name="Google Shape;501;p28"/>
          <p:cNvSpPr txBox="1"/>
          <p:nvPr/>
        </p:nvSpPr>
        <p:spPr>
          <a:xfrm>
            <a:off x="2801579" y="8873629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6" name="Google Shape;506;p29"/>
          <p:cNvPicPr preferRelativeResize="0"/>
          <p:nvPr/>
        </p:nvPicPr>
        <p:blipFill rotWithShape="1">
          <a:blip r:embed="rId3">
            <a:alphaModFix amt="30000"/>
          </a:blip>
          <a:srcRect l="13920" t="69468" r="13919"/>
          <a:stretch/>
        </p:blipFill>
        <p:spPr>
          <a:xfrm rot="-5400000">
            <a:off x="10242820" y="2241820"/>
            <a:ext cx="10287000" cy="5803360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29"/>
          <p:cNvSpPr txBox="1"/>
          <p:nvPr/>
        </p:nvSpPr>
        <p:spPr>
          <a:xfrm>
            <a:off x="1461813" y="2964158"/>
            <a:ext cx="1289406" cy="1497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508" name="Google Shape;508;p29"/>
          <p:cNvSpPr txBox="1"/>
          <p:nvPr/>
        </p:nvSpPr>
        <p:spPr>
          <a:xfrm>
            <a:off x="1205435" y="561219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509" name="Google Shape;509;p29"/>
          <p:cNvSpPr txBox="1"/>
          <p:nvPr/>
        </p:nvSpPr>
        <p:spPr>
          <a:xfrm>
            <a:off x="1411454" y="4290125"/>
            <a:ext cx="1390125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510" name="Google Shape;510;p29"/>
          <p:cNvSpPr txBox="1"/>
          <p:nvPr/>
        </p:nvSpPr>
        <p:spPr>
          <a:xfrm>
            <a:off x="1205435" y="693426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511" name="Google Shape;511;p29"/>
          <p:cNvSpPr txBox="1"/>
          <p:nvPr/>
        </p:nvSpPr>
        <p:spPr>
          <a:xfrm>
            <a:off x="1205435" y="8425815"/>
            <a:ext cx="1802162" cy="1493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512" name="Google Shape;512;p29"/>
          <p:cNvSpPr txBox="1"/>
          <p:nvPr/>
        </p:nvSpPr>
        <p:spPr>
          <a:xfrm>
            <a:off x="1205425" y="612925"/>
            <a:ext cx="150252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du Modèle driven et du Data driven, LAQUELLE de ces propositions fait partie des caractéristiques du DATA driven:</a:t>
            </a:r>
            <a:endParaRPr/>
          </a:p>
        </p:txBody>
      </p:sp>
      <p:sp>
        <p:nvSpPr>
          <p:cNvPr id="513" name="Google Shape;513;p29"/>
          <p:cNvSpPr txBox="1"/>
          <p:nvPr/>
        </p:nvSpPr>
        <p:spPr>
          <a:xfrm>
            <a:off x="3007597" y="3261245"/>
            <a:ext cx="1055194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Partir de connaissance sur le corps humain pour développer un modèle d’aide au diagnostic</a:t>
            </a:r>
            <a:endParaRPr/>
          </a:p>
        </p:txBody>
      </p:sp>
      <p:sp>
        <p:nvSpPr>
          <p:cNvPr id="514" name="Google Shape;514;p29"/>
          <p:cNvSpPr txBox="1"/>
          <p:nvPr/>
        </p:nvSpPr>
        <p:spPr>
          <a:xfrm>
            <a:off x="3007597" y="48203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Créer un modèle d’équation mathématique</a:t>
            </a:r>
            <a:endParaRPr/>
          </a:p>
        </p:txBody>
      </p:sp>
      <p:sp>
        <p:nvSpPr>
          <p:cNvPr id="515" name="Google Shape;515;p29"/>
          <p:cNvSpPr txBox="1"/>
          <p:nvPr/>
        </p:nvSpPr>
        <p:spPr>
          <a:xfrm>
            <a:off x="3013693" y="6140434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Créer un modèle statistiques</a:t>
            </a:r>
            <a:endParaRPr/>
          </a:p>
        </p:txBody>
      </p:sp>
      <p:sp>
        <p:nvSpPr>
          <p:cNvPr id="516" name="Google Shape;516;p29"/>
          <p:cNvSpPr txBox="1"/>
          <p:nvPr/>
        </p:nvSpPr>
        <p:spPr>
          <a:xfrm>
            <a:off x="3007597" y="7456318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Utilise la physiologie, les mathématiques, la géométrie</a:t>
            </a:r>
            <a:endParaRPr/>
          </a:p>
        </p:txBody>
      </p:sp>
      <p:sp>
        <p:nvSpPr>
          <p:cNvPr id="517" name="Google Shape;517;p29"/>
          <p:cNvSpPr txBox="1"/>
          <p:nvPr/>
        </p:nvSpPr>
        <p:spPr>
          <a:xfrm>
            <a:off x="2801579" y="8873629"/>
            <a:ext cx="105519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  <p:sp>
        <p:nvSpPr>
          <p:cNvPr id="518" name="Google Shape;518;p29"/>
          <p:cNvSpPr txBox="1"/>
          <p:nvPr/>
        </p:nvSpPr>
        <p:spPr>
          <a:xfrm>
            <a:off x="11582400" y="5598928"/>
            <a:ext cx="4648200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Il applique un modèle statistique à partir des données qu’il a récolté</a:t>
            </a:r>
            <a:endParaRPr/>
          </a:p>
        </p:txBody>
      </p:sp>
      <p:sp>
        <p:nvSpPr>
          <p:cNvPr id="519" name="Google Shape;519;p29"/>
          <p:cNvSpPr txBox="1"/>
          <p:nvPr/>
        </p:nvSpPr>
        <p:spPr>
          <a:xfrm>
            <a:off x="13353525" y="1814275"/>
            <a:ext cx="4451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latin typeface="Calibri"/>
                <a:ea typeface="Calibri"/>
                <a:cs typeface="Calibri"/>
                <a:sym typeface="Calibri"/>
              </a:rPr>
              <a:t>Réponse : C</a:t>
            </a:r>
            <a:endParaRPr sz="4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4" name="Google Shape;524;geb4f69e562_0_0"/>
          <p:cNvPicPr preferRelativeResize="0"/>
          <p:nvPr/>
        </p:nvPicPr>
        <p:blipFill rotWithShape="1">
          <a:blip r:embed="rId3">
            <a:alphaModFix amt="30000"/>
          </a:blip>
          <a:srcRect l="13919" t="69468" r="13919"/>
          <a:stretch/>
        </p:blipFill>
        <p:spPr>
          <a:xfrm rot="-5400000">
            <a:off x="10242821" y="2241820"/>
            <a:ext cx="10286998" cy="5803361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geb4f69e562_0_0"/>
          <p:cNvSpPr txBox="1"/>
          <p:nvPr/>
        </p:nvSpPr>
        <p:spPr>
          <a:xfrm>
            <a:off x="523963" y="2950933"/>
            <a:ext cx="12894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526" name="Google Shape;526;geb4f69e562_0_0"/>
          <p:cNvSpPr txBox="1"/>
          <p:nvPr/>
        </p:nvSpPr>
        <p:spPr>
          <a:xfrm>
            <a:off x="267635" y="5688370"/>
            <a:ext cx="18021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527" name="Google Shape;527;geb4f69e562_0_0"/>
          <p:cNvSpPr txBox="1"/>
          <p:nvPr/>
        </p:nvSpPr>
        <p:spPr>
          <a:xfrm>
            <a:off x="473579" y="4290125"/>
            <a:ext cx="13902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528" name="Google Shape;528;geb4f69e562_0_0"/>
          <p:cNvSpPr txBox="1"/>
          <p:nvPr/>
        </p:nvSpPr>
        <p:spPr>
          <a:xfrm>
            <a:off x="267635" y="7027565"/>
            <a:ext cx="18021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529" name="Google Shape;529;geb4f69e562_0_0"/>
          <p:cNvSpPr txBox="1"/>
          <p:nvPr/>
        </p:nvSpPr>
        <p:spPr>
          <a:xfrm>
            <a:off x="267635" y="8425815"/>
            <a:ext cx="18021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/>
          </a:p>
        </p:txBody>
      </p:sp>
      <p:sp>
        <p:nvSpPr>
          <p:cNvPr id="530" name="Google Shape;530;geb4f69e562_0_0"/>
          <p:cNvSpPr txBox="1"/>
          <p:nvPr/>
        </p:nvSpPr>
        <p:spPr>
          <a:xfrm>
            <a:off x="812646" y="910025"/>
            <a:ext cx="14355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du Machin learnin et du Deep learning, LAQUELLE de ces propositions est correcte :</a:t>
            </a:r>
            <a:endParaRPr/>
          </a:p>
        </p:txBody>
      </p:sp>
      <p:sp>
        <p:nvSpPr>
          <p:cNvPr id="531" name="Google Shape;531;geb4f69e562_0_0"/>
          <p:cNvSpPr txBox="1"/>
          <p:nvPr/>
        </p:nvSpPr>
        <p:spPr>
          <a:xfrm>
            <a:off x="2017600" y="3297275"/>
            <a:ext cx="11946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Le machin learning est une approche "model driven"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geb4f69e562_0_0"/>
          <p:cNvSpPr txBox="1"/>
          <p:nvPr/>
        </p:nvSpPr>
        <p:spPr>
          <a:xfrm>
            <a:off x="2069722" y="4820334"/>
            <a:ext cx="10551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Le deep learning est une approche "data driven"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geb4f69e562_0_0"/>
          <p:cNvSpPr txBox="1"/>
          <p:nvPr/>
        </p:nvSpPr>
        <p:spPr>
          <a:xfrm>
            <a:off x="2069725" y="5897875"/>
            <a:ext cx="14355900" cy="12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L'avantage du machin learning est qu'il n'y a pas de limite de capacité de performance de l'algorithmes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geb4f69e562_0_0"/>
          <p:cNvSpPr txBox="1"/>
          <p:nvPr/>
        </p:nvSpPr>
        <p:spPr>
          <a:xfrm>
            <a:off x="2069726" y="7612625"/>
            <a:ext cx="12441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Le machin learning demande beaucoup de programation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geb4f69e562_0_0"/>
          <p:cNvSpPr txBox="1"/>
          <p:nvPr/>
        </p:nvSpPr>
        <p:spPr>
          <a:xfrm>
            <a:off x="2230204" y="8925729"/>
            <a:ext cx="10551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F5"/>
        </a:solidFill>
        <a:effectLst/>
      </p:bgPr>
    </p:bg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0" name="Google Shape;540;geb4f69e562_0_19"/>
          <p:cNvPicPr preferRelativeResize="0"/>
          <p:nvPr/>
        </p:nvPicPr>
        <p:blipFill rotWithShape="1">
          <a:blip r:embed="rId3">
            <a:alphaModFix amt="30000"/>
          </a:blip>
          <a:srcRect l="13919" t="69468" r="13919"/>
          <a:stretch/>
        </p:blipFill>
        <p:spPr>
          <a:xfrm rot="-5400000">
            <a:off x="10242821" y="2241820"/>
            <a:ext cx="10286998" cy="5803361"/>
          </a:xfrm>
          <a:prstGeom prst="rect">
            <a:avLst/>
          </a:prstGeom>
          <a:noFill/>
          <a:ln>
            <a:noFill/>
          </a:ln>
        </p:spPr>
      </p:pic>
      <p:sp>
        <p:nvSpPr>
          <p:cNvPr id="541" name="Google Shape;541;geb4f69e562_0_19"/>
          <p:cNvSpPr txBox="1"/>
          <p:nvPr/>
        </p:nvSpPr>
        <p:spPr>
          <a:xfrm>
            <a:off x="523963" y="2950933"/>
            <a:ext cx="12894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1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A)</a:t>
            </a:r>
            <a:endParaRPr/>
          </a:p>
        </p:txBody>
      </p:sp>
      <p:sp>
        <p:nvSpPr>
          <p:cNvPr id="542" name="Google Shape;542;geb4f69e562_0_19"/>
          <p:cNvSpPr txBox="1"/>
          <p:nvPr/>
        </p:nvSpPr>
        <p:spPr>
          <a:xfrm>
            <a:off x="267635" y="5688370"/>
            <a:ext cx="18021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C)</a:t>
            </a:r>
            <a:endParaRPr/>
          </a:p>
        </p:txBody>
      </p:sp>
      <p:sp>
        <p:nvSpPr>
          <p:cNvPr id="543" name="Google Shape;543;geb4f69e562_0_19"/>
          <p:cNvSpPr txBox="1"/>
          <p:nvPr/>
        </p:nvSpPr>
        <p:spPr>
          <a:xfrm>
            <a:off x="473579" y="4290125"/>
            <a:ext cx="13902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B)</a:t>
            </a:r>
            <a:endParaRPr/>
          </a:p>
        </p:txBody>
      </p:sp>
      <p:sp>
        <p:nvSpPr>
          <p:cNvPr id="544" name="Google Shape;544;geb4f69e562_0_19"/>
          <p:cNvSpPr txBox="1"/>
          <p:nvPr/>
        </p:nvSpPr>
        <p:spPr>
          <a:xfrm>
            <a:off x="267635" y="7027565"/>
            <a:ext cx="18021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121212"/>
                </a:solidFill>
                <a:latin typeface="Arial"/>
                <a:ea typeface="Arial"/>
                <a:cs typeface="Arial"/>
                <a:sym typeface="Arial"/>
              </a:rPr>
              <a:t>D)</a:t>
            </a:r>
            <a:endParaRPr/>
          </a:p>
        </p:txBody>
      </p:sp>
      <p:sp>
        <p:nvSpPr>
          <p:cNvPr id="545" name="Google Shape;545;geb4f69e562_0_19"/>
          <p:cNvSpPr txBox="1"/>
          <p:nvPr/>
        </p:nvSpPr>
        <p:spPr>
          <a:xfrm>
            <a:off x="267635" y="8425815"/>
            <a:ext cx="1802100" cy="13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E)</a:t>
            </a:r>
            <a:endParaRPr>
              <a:solidFill>
                <a:srgbClr val="00B050"/>
              </a:solidFill>
            </a:endParaRPr>
          </a:p>
        </p:txBody>
      </p:sp>
      <p:sp>
        <p:nvSpPr>
          <p:cNvPr id="546" name="Google Shape;546;geb4f69e562_0_19"/>
          <p:cNvSpPr txBox="1"/>
          <p:nvPr/>
        </p:nvSpPr>
        <p:spPr>
          <a:xfrm>
            <a:off x="812646" y="910025"/>
            <a:ext cx="14355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du Machin learnin et du Deep learning, LAQUELLE de ces propositions est correcte :</a:t>
            </a:r>
            <a:endParaRPr/>
          </a:p>
        </p:txBody>
      </p:sp>
      <p:sp>
        <p:nvSpPr>
          <p:cNvPr id="547" name="Google Shape;547;geb4f69e562_0_19"/>
          <p:cNvSpPr txBox="1"/>
          <p:nvPr/>
        </p:nvSpPr>
        <p:spPr>
          <a:xfrm>
            <a:off x="2017600" y="3297275"/>
            <a:ext cx="11946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Le machin learning est une approche "model driven"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geb4f69e562_0_19"/>
          <p:cNvSpPr txBox="1"/>
          <p:nvPr/>
        </p:nvSpPr>
        <p:spPr>
          <a:xfrm>
            <a:off x="2069722" y="4820334"/>
            <a:ext cx="10551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Le deep learning est une approche "data driven"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geb4f69e562_0_19"/>
          <p:cNvSpPr txBox="1"/>
          <p:nvPr/>
        </p:nvSpPr>
        <p:spPr>
          <a:xfrm>
            <a:off x="2069725" y="5897875"/>
            <a:ext cx="14355900" cy="12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L'avantage du machin learning est qu'il n'y a pas de limite de capacité de performance de l'algorithmes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geb4f69e562_0_19"/>
          <p:cNvSpPr txBox="1"/>
          <p:nvPr/>
        </p:nvSpPr>
        <p:spPr>
          <a:xfrm>
            <a:off x="2069726" y="7612625"/>
            <a:ext cx="12441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3600">
                <a:solidFill>
                  <a:schemeClr val="dk1"/>
                </a:solidFill>
              </a:rPr>
              <a:t>Le machin learning demande beaucoup de programation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geb4f69e562_0_19"/>
          <p:cNvSpPr txBox="1"/>
          <p:nvPr/>
        </p:nvSpPr>
        <p:spPr>
          <a:xfrm>
            <a:off x="2230204" y="8925729"/>
            <a:ext cx="10551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 propositions A, B, C et D sont fausses </a:t>
            </a:r>
            <a:endParaRPr/>
          </a:p>
        </p:txBody>
      </p:sp>
      <p:sp>
        <p:nvSpPr>
          <p:cNvPr id="552" name="Google Shape;552;geb4f69e562_0_19"/>
          <p:cNvSpPr txBox="1"/>
          <p:nvPr/>
        </p:nvSpPr>
        <p:spPr>
          <a:xfrm>
            <a:off x="6078675" y="4012600"/>
            <a:ext cx="46011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C’est l’inverse</a:t>
            </a:r>
            <a:endParaRPr sz="36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geb4f69e562_0_19"/>
          <p:cNvSpPr txBox="1"/>
          <p:nvPr/>
        </p:nvSpPr>
        <p:spPr>
          <a:xfrm>
            <a:off x="5850925" y="5307725"/>
            <a:ext cx="46011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C’est l’inverse</a:t>
            </a:r>
            <a:endParaRPr sz="36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geb4f69e562_0_19"/>
          <p:cNvSpPr txBox="1"/>
          <p:nvPr/>
        </p:nvSpPr>
        <p:spPr>
          <a:xfrm>
            <a:off x="9576250" y="6677200"/>
            <a:ext cx="7219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C’est l’avantage du Deep learning</a:t>
            </a:r>
            <a:endParaRPr sz="36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geb4f69e562_0_19"/>
          <p:cNvSpPr txBox="1"/>
          <p:nvPr/>
        </p:nvSpPr>
        <p:spPr>
          <a:xfrm>
            <a:off x="2912500" y="8176525"/>
            <a:ext cx="10156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Très peu! Le robot apprends de lui même</a:t>
            </a:r>
            <a:endParaRPr sz="36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geb4f69e562_0_19"/>
          <p:cNvSpPr txBox="1"/>
          <p:nvPr/>
        </p:nvSpPr>
        <p:spPr>
          <a:xfrm>
            <a:off x="14196050" y="1440175"/>
            <a:ext cx="4638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latin typeface="Calibri"/>
                <a:ea typeface="Calibri"/>
                <a:cs typeface="Calibri"/>
                <a:sym typeface="Calibri"/>
              </a:rPr>
              <a:t>Réponses : E</a:t>
            </a:r>
            <a:endParaRPr sz="4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1439</Words>
  <Application>Microsoft Macintosh PowerPoint</Application>
  <PresentationFormat>Personnalisé</PresentationFormat>
  <Paragraphs>249</Paragraphs>
  <Slides>41</Slides>
  <Notes>41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50" baseType="lpstr">
      <vt:lpstr>Calibri</vt:lpstr>
      <vt:lpstr>Open Sans ExtraBold</vt:lpstr>
      <vt:lpstr>Arial</vt:lpstr>
      <vt:lpstr>Open Sans Light</vt:lpstr>
      <vt:lpstr>Alice</vt:lpstr>
      <vt:lpstr>Arimo</vt:lpstr>
      <vt:lpstr>Tenor Sans</vt:lpstr>
      <vt:lpstr>Open Sans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Clementine Schwartz</cp:lastModifiedBy>
  <cp:revision>1</cp:revision>
  <dcterms:created xsi:type="dcterms:W3CDTF">2006-08-16T00:00:00Z</dcterms:created>
  <dcterms:modified xsi:type="dcterms:W3CDTF">2021-08-27T16:36:43Z</dcterms:modified>
</cp:coreProperties>
</file>