
<file path=[Content_Types].xml><?xml version="1.0" encoding="utf-8"?>
<Types xmlns="http://schemas.openxmlformats.org/package/2006/content-types">
  <Default Extension="xml" ContentType="application/xml"/>
  <Default Extension="jpg" ContentType="image/jpeg"/>
  <Default Extension="tiff" ContentType="image/tiff"/>
  <Default Extension="jpeg" ContentType="image/jpeg"/>
  <Default Extension="rels" ContentType="application/vnd.openxmlformats-package.relationships+xml"/>
  <Default Extension="tif" ContentType="image/tif"/>
  <Default Extension="wdp" ContentType="image/vnd.ms-photo"/>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58" r:id="rId4"/>
    <p:sldId id="280" r:id="rId5"/>
    <p:sldId id="259" r:id="rId6"/>
    <p:sldId id="260" r:id="rId7"/>
    <p:sldId id="261" r:id="rId8"/>
    <p:sldId id="262" r:id="rId9"/>
    <p:sldId id="283" r:id="rId10"/>
    <p:sldId id="263" r:id="rId11"/>
    <p:sldId id="264" r:id="rId12"/>
    <p:sldId id="266" r:id="rId13"/>
    <p:sldId id="267" r:id="rId14"/>
    <p:sldId id="268" r:id="rId15"/>
    <p:sldId id="296" r:id="rId16"/>
    <p:sldId id="269" r:id="rId17"/>
    <p:sldId id="281" r:id="rId18"/>
    <p:sldId id="270" r:id="rId19"/>
    <p:sldId id="271" r:id="rId20"/>
    <p:sldId id="272" r:id="rId21"/>
    <p:sldId id="273" r:id="rId22"/>
    <p:sldId id="274" r:id="rId23"/>
    <p:sldId id="275" r:id="rId24"/>
    <p:sldId id="276" r:id="rId25"/>
    <p:sldId id="277" r:id="rId26"/>
    <p:sldId id="278" r:id="rId27"/>
    <p:sldId id="279" r:id="rId28"/>
    <p:sldId id="285" r:id="rId29"/>
    <p:sldId id="295" r:id="rId30"/>
    <p:sldId id="289" r:id="rId31"/>
    <p:sldId id="291" r:id="rId32"/>
    <p:sldId id="292" r:id="rId33"/>
    <p:sldId id="287" r:id="rId34"/>
    <p:sldId id="288" r:id="rId35"/>
  </p:sldIdLst>
  <p:sldSz cx="24384000" cy="13716000"/>
  <p:notesSz cx="6858000" cy="9144000"/>
  <p:defaultTextStyle>
    <a:lvl1pPr algn="ctr" defTabSz="825500">
      <a:defRPr sz="5000">
        <a:latin typeface="+mn-lt"/>
        <a:ea typeface="+mn-ea"/>
        <a:cs typeface="+mn-cs"/>
        <a:sym typeface="Helvetica Light"/>
      </a:defRPr>
    </a:lvl1pPr>
    <a:lvl2pPr indent="228600" algn="ctr" defTabSz="825500">
      <a:defRPr sz="5000">
        <a:latin typeface="+mn-lt"/>
        <a:ea typeface="+mn-ea"/>
        <a:cs typeface="+mn-cs"/>
        <a:sym typeface="Helvetica Light"/>
      </a:defRPr>
    </a:lvl2pPr>
    <a:lvl3pPr indent="457200" algn="ctr" defTabSz="825500">
      <a:defRPr sz="5000">
        <a:latin typeface="+mn-lt"/>
        <a:ea typeface="+mn-ea"/>
        <a:cs typeface="+mn-cs"/>
        <a:sym typeface="Helvetica Light"/>
      </a:defRPr>
    </a:lvl3pPr>
    <a:lvl4pPr indent="685800" algn="ctr" defTabSz="825500">
      <a:defRPr sz="5000">
        <a:latin typeface="+mn-lt"/>
        <a:ea typeface="+mn-ea"/>
        <a:cs typeface="+mn-cs"/>
        <a:sym typeface="Helvetica Light"/>
      </a:defRPr>
    </a:lvl4pPr>
    <a:lvl5pPr indent="914400" algn="ctr" defTabSz="825500">
      <a:defRPr sz="5000">
        <a:latin typeface="+mn-lt"/>
        <a:ea typeface="+mn-ea"/>
        <a:cs typeface="+mn-cs"/>
        <a:sym typeface="Helvetica Light"/>
      </a:defRPr>
    </a:lvl5pPr>
    <a:lvl6pPr indent="1143000" algn="ctr" defTabSz="825500">
      <a:defRPr sz="5000">
        <a:latin typeface="+mn-lt"/>
        <a:ea typeface="+mn-ea"/>
        <a:cs typeface="+mn-cs"/>
        <a:sym typeface="Helvetica Light"/>
      </a:defRPr>
    </a:lvl6pPr>
    <a:lvl7pPr indent="1371600" algn="ctr" defTabSz="825500">
      <a:defRPr sz="5000">
        <a:latin typeface="+mn-lt"/>
        <a:ea typeface="+mn-ea"/>
        <a:cs typeface="+mn-cs"/>
        <a:sym typeface="Helvetica Light"/>
      </a:defRPr>
    </a:lvl7pPr>
    <a:lvl8pPr indent="1600200" algn="ctr" defTabSz="825500">
      <a:defRPr sz="5000">
        <a:latin typeface="+mn-lt"/>
        <a:ea typeface="+mn-ea"/>
        <a:cs typeface="+mn-cs"/>
        <a:sym typeface="Helvetica Light"/>
      </a:defRPr>
    </a:lvl8pPr>
    <a:lvl9pPr indent="1828800" algn="ctr" defTabSz="825500">
      <a:defRPr sz="5000">
        <a:latin typeface="+mn-lt"/>
        <a:ea typeface="+mn-ea"/>
        <a:cs typeface="+mn-cs"/>
        <a:sym typeface="Helvetica Light"/>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FF9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4D7"/>
          </a:solidFill>
        </a:fill>
      </a:tcStyle>
    </a:wholeTbl>
    <a:band2H>
      <a:tcTxStyle/>
      <a:tcStyle>
        <a:tcBdr/>
        <a:fill>
          <a:solidFill>
            <a:srgbClr val="C3C2C2"/>
          </a:solidFill>
        </a:fill>
      </a:tcStyle>
    </a:band2H>
    <a:firstCol>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4092"/>
    <p:restoredTop sz="94599"/>
  </p:normalViewPr>
  <p:slideViewPr>
    <p:cSldViewPr snapToGrid="0" snapToObjects="1">
      <p:cViewPr>
        <p:scale>
          <a:sx n="44" d="100"/>
          <a:sy n="44" d="100"/>
        </p:scale>
        <p:origin x="176" y="5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1883604580"/>
      </p:ext>
    </p:extLst>
  </p:cSld>
  <p:clrMap bg1="lt1" tx1="dk1" bg2="lt2" tx2="dk2" accent1="accent1" accent2="accent2" accent3="accent3" accent4="accent4" accent5="accent5" accent6="accent6" hlink="hlink" folHlink="folHlink"/>
  <p:notesStyle>
    <a:lvl1pPr defTabSz="457200">
      <a:lnSpc>
        <a:spcPct val="125000"/>
      </a:lnSpc>
      <a:defRPr sz="2400">
        <a:latin typeface="Avenir Roman"/>
        <a:ea typeface="Avenir Roman"/>
        <a:cs typeface="Avenir Roman"/>
        <a:sym typeface="Avenir Roman"/>
      </a:defRPr>
    </a:lvl1pPr>
    <a:lvl2pPr indent="228600" defTabSz="457200">
      <a:lnSpc>
        <a:spcPct val="125000"/>
      </a:lnSpc>
      <a:defRPr sz="2400">
        <a:latin typeface="Avenir Roman"/>
        <a:ea typeface="Avenir Roman"/>
        <a:cs typeface="Avenir Roman"/>
        <a:sym typeface="Avenir Roman"/>
      </a:defRPr>
    </a:lvl2pPr>
    <a:lvl3pPr indent="457200" defTabSz="457200">
      <a:lnSpc>
        <a:spcPct val="125000"/>
      </a:lnSpc>
      <a:defRPr sz="2400">
        <a:latin typeface="Avenir Roman"/>
        <a:ea typeface="Avenir Roman"/>
        <a:cs typeface="Avenir Roman"/>
        <a:sym typeface="Avenir Roman"/>
      </a:defRPr>
    </a:lvl3pPr>
    <a:lvl4pPr indent="685800" defTabSz="457200">
      <a:lnSpc>
        <a:spcPct val="125000"/>
      </a:lnSpc>
      <a:defRPr sz="2400">
        <a:latin typeface="Avenir Roman"/>
        <a:ea typeface="Avenir Roman"/>
        <a:cs typeface="Avenir Roman"/>
        <a:sym typeface="Avenir Roman"/>
      </a:defRPr>
    </a:lvl4pPr>
    <a:lvl5pPr indent="914400" defTabSz="457200">
      <a:lnSpc>
        <a:spcPct val="125000"/>
      </a:lnSpc>
      <a:defRPr sz="2400">
        <a:latin typeface="Avenir Roman"/>
        <a:ea typeface="Avenir Roman"/>
        <a:cs typeface="Avenir Roman"/>
        <a:sym typeface="Avenir Roman"/>
      </a:defRPr>
    </a:lvl5pPr>
    <a:lvl6pPr indent="1143000" defTabSz="457200">
      <a:lnSpc>
        <a:spcPct val="125000"/>
      </a:lnSpc>
      <a:defRPr sz="2400">
        <a:latin typeface="Avenir Roman"/>
        <a:ea typeface="Avenir Roman"/>
        <a:cs typeface="Avenir Roman"/>
        <a:sym typeface="Avenir Roman"/>
      </a:defRPr>
    </a:lvl6pPr>
    <a:lvl7pPr indent="1371600" defTabSz="457200">
      <a:lnSpc>
        <a:spcPct val="125000"/>
      </a:lnSpc>
      <a:defRPr sz="2400">
        <a:latin typeface="Avenir Roman"/>
        <a:ea typeface="Avenir Roman"/>
        <a:cs typeface="Avenir Roman"/>
        <a:sym typeface="Avenir Roman"/>
      </a:defRPr>
    </a:lvl7pPr>
    <a:lvl8pPr indent="1600200" defTabSz="457200">
      <a:lnSpc>
        <a:spcPct val="125000"/>
      </a:lnSpc>
      <a:defRPr sz="2400">
        <a:latin typeface="Avenir Roman"/>
        <a:ea typeface="Avenir Roman"/>
        <a:cs typeface="Avenir Roman"/>
        <a:sym typeface="Avenir Roman"/>
      </a:defRPr>
    </a:lvl8pPr>
    <a:lvl9pPr indent="1828800" defTabSz="457200">
      <a:lnSpc>
        <a:spcPct val="125000"/>
      </a:lnSpc>
      <a:defRPr sz="2400">
        <a:latin typeface="Avenir Roman"/>
        <a:ea typeface="Avenir Roman"/>
        <a:cs typeface="Avenir Roman"/>
        <a:sym typeface="Avenir Roman"/>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re et sous-titre">
    <p:spTree>
      <p:nvGrpSpPr>
        <p:cNvPr id="1" name=""/>
        <p:cNvGrpSpPr/>
        <p:nvPr/>
      </p:nvGrpSpPr>
      <p:grpSpPr>
        <a:xfrm>
          <a:off x="0" y="0"/>
          <a:ext cx="0" cy="0"/>
          <a:chOff x="0" y="0"/>
          <a:chExt cx="0" cy="0"/>
        </a:xfrm>
      </p:grpSpPr>
      <p:sp>
        <p:nvSpPr>
          <p:cNvPr id="5" name="Shape 5"/>
          <p:cNvSpPr>
            <a:spLocks noGrp="1"/>
          </p:cNvSpPr>
          <p:nvPr>
            <p:ph type="title"/>
          </p:nvPr>
        </p:nvSpPr>
        <p:spPr>
          <a:xfrm>
            <a:off x="1778000" y="2298700"/>
            <a:ext cx="20828000" cy="4648200"/>
          </a:xfrm>
          <a:prstGeom prst="rect">
            <a:avLst/>
          </a:prstGeom>
        </p:spPr>
        <p:txBody>
          <a:bodyPr anchor="b"/>
          <a:lstStyle/>
          <a:p>
            <a:pPr lvl="0">
              <a:defRPr sz="1800"/>
            </a:pPr>
            <a:r>
              <a:rPr sz="11200"/>
              <a:t>Texte du titre</a:t>
            </a:r>
          </a:p>
        </p:txBody>
      </p:sp>
      <p:sp>
        <p:nvSpPr>
          <p:cNvPr id="6" name="Shape 6"/>
          <p:cNvSpPr>
            <a:spLocks noGrp="1"/>
          </p:cNvSpPr>
          <p:nvPr>
            <p:ph type="body" idx="1"/>
          </p:nvPr>
        </p:nvSpPr>
        <p:spPr>
          <a:xfrm>
            <a:off x="1778000" y="7073900"/>
            <a:ext cx="20828000" cy="1587500"/>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lvl="0">
              <a:defRPr sz="1800"/>
            </a:pPr>
            <a:r>
              <a:rPr sz="4400"/>
              <a:t>Texte niveau 1</a:t>
            </a:r>
          </a:p>
          <a:p>
            <a:pPr lvl="1">
              <a:defRPr sz="1800"/>
            </a:pPr>
            <a:r>
              <a:rPr sz="4400"/>
              <a:t>Texte niveau 2</a:t>
            </a:r>
          </a:p>
          <a:p>
            <a:pPr lvl="2">
              <a:defRPr sz="1800"/>
            </a:pPr>
            <a:r>
              <a:rPr sz="4400"/>
              <a:t>Texte niveau 3</a:t>
            </a:r>
          </a:p>
          <a:p>
            <a:pPr lvl="3">
              <a:defRPr sz="1800"/>
            </a:pPr>
            <a:r>
              <a:rPr sz="4400"/>
              <a:t>Texte niveau 4</a:t>
            </a:r>
          </a:p>
          <a:p>
            <a:pPr lvl="4">
              <a:defRPr sz="1800"/>
            </a:pPr>
            <a:r>
              <a:rPr sz="4400"/>
              <a:t>Texte niveau 5</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e">
    <p:spTree>
      <p:nvGrpSpPr>
        <p:cNvPr id="1" name=""/>
        <p:cNvGrpSpPr/>
        <p:nvPr/>
      </p:nvGrpSpPr>
      <p:grpSpPr>
        <a:xfrm>
          <a:off x="0" y="0"/>
          <a:ext cx="0" cy="0"/>
          <a:chOff x="0" y="0"/>
          <a:chExt cx="0" cy="0"/>
        </a:xfrm>
      </p:grpSpPr>
      <p:sp>
        <p:nvSpPr>
          <p:cNvPr id="8" name="Shape 8"/>
          <p:cNvSpPr>
            <a:spLocks noGrp="1"/>
          </p:cNvSpPr>
          <p:nvPr>
            <p:ph type="title"/>
          </p:nvPr>
        </p:nvSpPr>
        <p:spPr>
          <a:xfrm>
            <a:off x="635000" y="9448800"/>
            <a:ext cx="23114000" cy="2006600"/>
          </a:xfrm>
          <a:prstGeom prst="rect">
            <a:avLst/>
          </a:prstGeom>
        </p:spPr>
        <p:txBody>
          <a:bodyPr anchor="b"/>
          <a:lstStyle/>
          <a:p>
            <a:pPr lvl="0">
              <a:defRPr sz="1800"/>
            </a:pPr>
            <a:r>
              <a:rPr sz="11200"/>
              <a:t>Texte du titre</a:t>
            </a:r>
          </a:p>
        </p:txBody>
      </p:sp>
      <p:sp>
        <p:nvSpPr>
          <p:cNvPr id="9" name="Shape 9"/>
          <p:cNvSpPr>
            <a:spLocks noGrp="1"/>
          </p:cNvSpPr>
          <p:nvPr>
            <p:ph type="body" idx="1"/>
          </p:nvPr>
        </p:nvSpPr>
        <p:spPr>
          <a:xfrm>
            <a:off x="635000" y="11518900"/>
            <a:ext cx="23114000" cy="1587500"/>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lvl="0">
              <a:defRPr sz="1800"/>
            </a:pPr>
            <a:r>
              <a:rPr sz="4400"/>
              <a:t>Texte niveau 1</a:t>
            </a:r>
          </a:p>
          <a:p>
            <a:pPr lvl="1">
              <a:defRPr sz="1800"/>
            </a:pPr>
            <a:r>
              <a:rPr sz="4400"/>
              <a:t>Texte niveau 2</a:t>
            </a:r>
          </a:p>
          <a:p>
            <a:pPr lvl="2">
              <a:defRPr sz="1800"/>
            </a:pPr>
            <a:r>
              <a:rPr sz="4400"/>
              <a:t>Texte niveau 3</a:t>
            </a:r>
          </a:p>
          <a:p>
            <a:pPr lvl="3">
              <a:defRPr sz="1800"/>
            </a:pPr>
            <a:r>
              <a:rPr sz="4400"/>
              <a:t>Texte niveau 4</a:t>
            </a:r>
          </a:p>
          <a:p>
            <a:pPr lvl="4">
              <a:defRPr sz="1800"/>
            </a:pPr>
            <a:r>
              <a:rPr sz="4400"/>
              <a:t>Texte niveau 5</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re - Centré">
    <p:spTree>
      <p:nvGrpSpPr>
        <p:cNvPr id="1" name=""/>
        <p:cNvGrpSpPr/>
        <p:nvPr/>
      </p:nvGrpSpPr>
      <p:grpSpPr>
        <a:xfrm>
          <a:off x="0" y="0"/>
          <a:ext cx="0" cy="0"/>
          <a:chOff x="0" y="0"/>
          <a:chExt cx="0" cy="0"/>
        </a:xfrm>
      </p:grpSpPr>
      <p:sp>
        <p:nvSpPr>
          <p:cNvPr id="11" name="Shape 11"/>
          <p:cNvSpPr>
            <a:spLocks noGrp="1"/>
          </p:cNvSpPr>
          <p:nvPr>
            <p:ph type="title"/>
          </p:nvPr>
        </p:nvSpPr>
        <p:spPr>
          <a:xfrm>
            <a:off x="1778000" y="4533900"/>
            <a:ext cx="20828000" cy="4648200"/>
          </a:xfrm>
          <a:prstGeom prst="rect">
            <a:avLst/>
          </a:prstGeom>
        </p:spPr>
        <p:txBody>
          <a:bodyPr/>
          <a:lstStyle/>
          <a:p>
            <a:pPr lvl="0">
              <a:defRPr sz="1800"/>
            </a:pPr>
            <a:r>
              <a:rPr sz="11200"/>
              <a:t>Texte du titre</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e">
    <p:spTree>
      <p:nvGrpSpPr>
        <p:cNvPr id="1" name=""/>
        <p:cNvGrpSpPr/>
        <p:nvPr/>
      </p:nvGrpSpPr>
      <p:grpSpPr>
        <a:xfrm>
          <a:off x="0" y="0"/>
          <a:ext cx="0" cy="0"/>
          <a:chOff x="0" y="0"/>
          <a:chExt cx="0" cy="0"/>
        </a:xfrm>
      </p:grpSpPr>
      <p:sp>
        <p:nvSpPr>
          <p:cNvPr id="13" name="Shape 13"/>
          <p:cNvSpPr>
            <a:spLocks noGrp="1"/>
          </p:cNvSpPr>
          <p:nvPr>
            <p:ph type="title"/>
          </p:nvPr>
        </p:nvSpPr>
        <p:spPr>
          <a:xfrm>
            <a:off x="1651000" y="1104900"/>
            <a:ext cx="10223500" cy="5613400"/>
          </a:xfrm>
          <a:prstGeom prst="rect">
            <a:avLst/>
          </a:prstGeom>
        </p:spPr>
        <p:txBody>
          <a:bodyPr anchor="b"/>
          <a:lstStyle>
            <a:lvl1pPr>
              <a:defRPr sz="8400"/>
            </a:lvl1pPr>
          </a:lstStyle>
          <a:p>
            <a:pPr lvl="0">
              <a:defRPr sz="1800"/>
            </a:pPr>
            <a:r>
              <a:rPr sz="8400"/>
              <a:t>Texte du titre</a:t>
            </a:r>
          </a:p>
        </p:txBody>
      </p:sp>
      <p:sp>
        <p:nvSpPr>
          <p:cNvPr id="14" name="Shape 14"/>
          <p:cNvSpPr>
            <a:spLocks noGrp="1"/>
          </p:cNvSpPr>
          <p:nvPr>
            <p:ph type="body" idx="1"/>
          </p:nvPr>
        </p:nvSpPr>
        <p:spPr>
          <a:xfrm>
            <a:off x="1651000" y="6845300"/>
            <a:ext cx="10223500" cy="5765800"/>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lvl="0">
              <a:defRPr sz="1800"/>
            </a:pPr>
            <a:r>
              <a:rPr sz="4400"/>
              <a:t>Texte niveau 1</a:t>
            </a:r>
          </a:p>
          <a:p>
            <a:pPr lvl="1">
              <a:defRPr sz="1800"/>
            </a:pPr>
            <a:r>
              <a:rPr sz="4400"/>
              <a:t>Texte niveau 2</a:t>
            </a:r>
          </a:p>
          <a:p>
            <a:pPr lvl="2">
              <a:defRPr sz="1800"/>
            </a:pPr>
            <a:r>
              <a:rPr sz="4400"/>
              <a:t>Texte niveau 3</a:t>
            </a:r>
          </a:p>
          <a:p>
            <a:pPr lvl="3">
              <a:defRPr sz="1800"/>
            </a:pPr>
            <a:r>
              <a:rPr sz="4400"/>
              <a:t>Texte niveau 4</a:t>
            </a:r>
          </a:p>
          <a:p>
            <a:pPr lvl="4">
              <a:defRPr sz="1800"/>
            </a:pPr>
            <a:r>
              <a:rPr sz="4400"/>
              <a:t>Texte niveau 5</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re - Haut">
    <p:spTree>
      <p:nvGrpSpPr>
        <p:cNvPr id="1" name=""/>
        <p:cNvGrpSpPr/>
        <p:nvPr/>
      </p:nvGrpSpPr>
      <p:grpSpPr>
        <a:xfrm>
          <a:off x="0" y="0"/>
          <a:ext cx="0" cy="0"/>
          <a:chOff x="0" y="0"/>
          <a:chExt cx="0" cy="0"/>
        </a:xfrm>
      </p:grpSpPr>
      <p:sp>
        <p:nvSpPr>
          <p:cNvPr id="16" name="Shape 16"/>
          <p:cNvSpPr>
            <a:spLocks noGrp="1"/>
          </p:cNvSpPr>
          <p:nvPr>
            <p:ph type="title"/>
          </p:nvPr>
        </p:nvSpPr>
        <p:spPr>
          <a:prstGeom prst="rect">
            <a:avLst/>
          </a:prstGeom>
        </p:spPr>
        <p:txBody>
          <a:bodyPr/>
          <a:lstStyle/>
          <a:p>
            <a:pPr lvl="0">
              <a:defRPr sz="1800"/>
            </a:pPr>
            <a:r>
              <a:rPr sz="11200"/>
              <a:t>Texte du titre</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re, puces et ph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defRPr sz="1800"/>
            </a:pPr>
            <a:r>
              <a:rPr sz="11200"/>
              <a:t>Texte du titre</a:t>
            </a:r>
          </a:p>
        </p:txBody>
      </p:sp>
      <p:sp>
        <p:nvSpPr>
          <p:cNvPr id="22" name="Shape 22"/>
          <p:cNvSpPr>
            <a:spLocks noGrp="1"/>
          </p:cNvSpPr>
          <p:nvPr>
            <p:ph type="body" idx="1"/>
          </p:nvPr>
        </p:nvSpPr>
        <p:spPr>
          <a:xfrm>
            <a:off x="1689100" y="3238500"/>
            <a:ext cx="10007600" cy="9207500"/>
          </a:xfrm>
          <a:prstGeom prst="rect">
            <a:avLst/>
          </a:prstGeom>
        </p:spPr>
        <p:txBody>
          <a:bodyPr/>
          <a:lstStyle>
            <a:lvl1pPr marL="558800" indent="-558800">
              <a:spcBef>
                <a:spcPts val="4500"/>
              </a:spcBef>
              <a:defRPr sz="4500"/>
            </a:lvl1pPr>
            <a:lvl2pPr marL="1117600" indent="-558800">
              <a:spcBef>
                <a:spcPts val="4500"/>
              </a:spcBef>
              <a:defRPr sz="4500"/>
            </a:lvl2pPr>
            <a:lvl3pPr marL="1676400" indent="-558800">
              <a:spcBef>
                <a:spcPts val="4500"/>
              </a:spcBef>
              <a:defRPr sz="4500"/>
            </a:lvl3pPr>
            <a:lvl4pPr marL="2235200" indent="-558800">
              <a:spcBef>
                <a:spcPts val="4500"/>
              </a:spcBef>
              <a:defRPr sz="4500"/>
            </a:lvl4pPr>
            <a:lvl5pPr marL="2794000" indent="-558800">
              <a:spcBef>
                <a:spcPts val="4500"/>
              </a:spcBef>
              <a:defRPr sz="4500"/>
            </a:lvl5pPr>
          </a:lstStyle>
          <a:p>
            <a:pPr lvl="0">
              <a:defRPr sz="1800"/>
            </a:pPr>
            <a:r>
              <a:rPr sz="4500"/>
              <a:t>Texte niveau 1</a:t>
            </a:r>
          </a:p>
          <a:p>
            <a:pPr lvl="1">
              <a:defRPr sz="1800"/>
            </a:pPr>
            <a:r>
              <a:rPr sz="4500"/>
              <a:t>Texte niveau 2</a:t>
            </a:r>
          </a:p>
          <a:p>
            <a:pPr lvl="2">
              <a:defRPr sz="1800"/>
            </a:pPr>
            <a:r>
              <a:rPr sz="4500"/>
              <a:t>Texte niveau 3</a:t>
            </a:r>
          </a:p>
          <a:p>
            <a:pPr lvl="3">
              <a:defRPr sz="1800"/>
            </a:pPr>
            <a:r>
              <a:rPr sz="4500"/>
              <a:t>Texte niveau 4</a:t>
            </a:r>
          </a:p>
          <a:p>
            <a:pPr lvl="4">
              <a:defRPr sz="1800"/>
            </a:pPr>
            <a:r>
              <a:rPr sz="4500"/>
              <a:t>Texte niveau 5</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Photo - 3">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itation">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Vierge">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1689100" y="952500"/>
            <a:ext cx="21005800" cy="2286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defRPr sz="1800"/>
            </a:pPr>
            <a:r>
              <a:rPr sz="11200"/>
              <a:t>Texte du titre</a:t>
            </a:r>
          </a:p>
        </p:txBody>
      </p:sp>
      <p:sp>
        <p:nvSpPr>
          <p:cNvPr id="3" name="Shape 3"/>
          <p:cNvSpPr>
            <a:spLocks noGrp="1"/>
          </p:cNvSpPr>
          <p:nvPr>
            <p:ph type="body" idx="1"/>
          </p:nvPr>
        </p:nvSpPr>
        <p:spPr>
          <a:xfrm>
            <a:off x="1689100" y="3238500"/>
            <a:ext cx="21005800" cy="92075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defRPr sz="1800"/>
            </a:pPr>
            <a:r>
              <a:rPr sz="5200"/>
              <a:t>Texte niveau 1</a:t>
            </a:r>
          </a:p>
          <a:p>
            <a:pPr lvl="1">
              <a:defRPr sz="1800"/>
            </a:pPr>
            <a:r>
              <a:rPr sz="5200"/>
              <a:t>Texte niveau 2</a:t>
            </a:r>
          </a:p>
          <a:p>
            <a:pPr lvl="2">
              <a:defRPr sz="1800"/>
            </a:pPr>
            <a:r>
              <a:rPr sz="5200"/>
              <a:t>Texte niveau 3</a:t>
            </a:r>
          </a:p>
          <a:p>
            <a:pPr lvl="3">
              <a:defRPr sz="1800"/>
            </a:pPr>
            <a:r>
              <a:rPr sz="5200"/>
              <a:t>Texte niveau 4</a:t>
            </a:r>
          </a:p>
          <a:p>
            <a:pPr lvl="4">
              <a:defRPr sz="1800"/>
            </a:pPr>
            <a:r>
              <a:rPr sz="5200"/>
              <a:t>Texte niveau 5</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7" r:id="rId7"/>
    <p:sldLayoutId id="2147483658" r:id="rId8"/>
    <p:sldLayoutId id="2147483659" r:id="rId9"/>
    <p:sldLayoutId id="2147483660" r:id="rId10"/>
  </p:sldLayoutIdLst>
  <p:transition spd="med"/>
  <p:txStyles>
    <p:titleStyle>
      <a:lvl1pPr algn="ctr" defTabSz="825500">
        <a:defRPr sz="11200">
          <a:latin typeface="+mn-lt"/>
          <a:ea typeface="+mn-ea"/>
          <a:cs typeface="+mn-cs"/>
          <a:sym typeface="Helvetica Light"/>
        </a:defRPr>
      </a:lvl1pPr>
      <a:lvl2pPr indent="228600" algn="ctr" defTabSz="825500">
        <a:defRPr sz="11200">
          <a:latin typeface="+mn-lt"/>
          <a:ea typeface="+mn-ea"/>
          <a:cs typeface="+mn-cs"/>
          <a:sym typeface="Helvetica Light"/>
        </a:defRPr>
      </a:lvl2pPr>
      <a:lvl3pPr indent="457200" algn="ctr" defTabSz="825500">
        <a:defRPr sz="11200">
          <a:latin typeface="+mn-lt"/>
          <a:ea typeface="+mn-ea"/>
          <a:cs typeface="+mn-cs"/>
          <a:sym typeface="Helvetica Light"/>
        </a:defRPr>
      </a:lvl3pPr>
      <a:lvl4pPr indent="685800" algn="ctr" defTabSz="825500">
        <a:defRPr sz="11200">
          <a:latin typeface="+mn-lt"/>
          <a:ea typeface="+mn-ea"/>
          <a:cs typeface="+mn-cs"/>
          <a:sym typeface="Helvetica Light"/>
        </a:defRPr>
      </a:lvl4pPr>
      <a:lvl5pPr indent="914400" algn="ctr" defTabSz="825500">
        <a:defRPr sz="11200">
          <a:latin typeface="+mn-lt"/>
          <a:ea typeface="+mn-ea"/>
          <a:cs typeface="+mn-cs"/>
          <a:sym typeface="Helvetica Light"/>
        </a:defRPr>
      </a:lvl5pPr>
      <a:lvl6pPr indent="1143000" algn="ctr" defTabSz="825500">
        <a:defRPr sz="11200">
          <a:latin typeface="+mn-lt"/>
          <a:ea typeface="+mn-ea"/>
          <a:cs typeface="+mn-cs"/>
          <a:sym typeface="Helvetica Light"/>
        </a:defRPr>
      </a:lvl6pPr>
      <a:lvl7pPr indent="1371600" algn="ctr" defTabSz="825500">
        <a:defRPr sz="11200">
          <a:latin typeface="+mn-lt"/>
          <a:ea typeface="+mn-ea"/>
          <a:cs typeface="+mn-cs"/>
          <a:sym typeface="Helvetica Light"/>
        </a:defRPr>
      </a:lvl7pPr>
      <a:lvl8pPr indent="1600200" algn="ctr" defTabSz="825500">
        <a:defRPr sz="11200">
          <a:latin typeface="+mn-lt"/>
          <a:ea typeface="+mn-ea"/>
          <a:cs typeface="+mn-cs"/>
          <a:sym typeface="Helvetica Light"/>
        </a:defRPr>
      </a:lvl8pPr>
      <a:lvl9pPr indent="1828800" algn="ctr" defTabSz="825500">
        <a:defRPr sz="11200">
          <a:latin typeface="+mn-lt"/>
          <a:ea typeface="+mn-ea"/>
          <a:cs typeface="+mn-cs"/>
          <a:sym typeface="Helvetica Light"/>
        </a:defRPr>
      </a:lvl9pPr>
    </p:titleStyle>
    <p:bodyStyle>
      <a:lvl1pPr marL="635000" indent="-635000" defTabSz="825500">
        <a:spcBef>
          <a:spcPts val="5900"/>
        </a:spcBef>
        <a:buSzPct val="75000"/>
        <a:buChar char="•"/>
        <a:defRPr sz="5200">
          <a:latin typeface="+mn-lt"/>
          <a:ea typeface="+mn-ea"/>
          <a:cs typeface="+mn-cs"/>
          <a:sym typeface="Helvetica Light"/>
        </a:defRPr>
      </a:lvl1pPr>
      <a:lvl2pPr marL="1270000" indent="-635000" defTabSz="825500">
        <a:spcBef>
          <a:spcPts val="5900"/>
        </a:spcBef>
        <a:buSzPct val="75000"/>
        <a:buChar char="•"/>
        <a:defRPr sz="5200">
          <a:latin typeface="+mn-lt"/>
          <a:ea typeface="+mn-ea"/>
          <a:cs typeface="+mn-cs"/>
          <a:sym typeface="Helvetica Light"/>
        </a:defRPr>
      </a:lvl2pPr>
      <a:lvl3pPr marL="1905000" indent="-635000" defTabSz="825500">
        <a:spcBef>
          <a:spcPts val="5900"/>
        </a:spcBef>
        <a:buSzPct val="75000"/>
        <a:buChar char="•"/>
        <a:defRPr sz="5200">
          <a:latin typeface="+mn-lt"/>
          <a:ea typeface="+mn-ea"/>
          <a:cs typeface="+mn-cs"/>
          <a:sym typeface="Helvetica Light"/>
        </a:defRPr>
      </a:lvl3pPr>
      <a:lvl4pPr marL="2540000" indent="-635000" defTabSz="825500">
        <a:spcBef>
          <a:spcPts val="5900"/>
        </a:spcBef>
        <a:buSzPct val="75000"/>
        <a:buChar char="•"/>
        <a:defRPr sz="5200">
          <a:latin typeface="+mn-lt"/>
          <a:ea typeface="+mn-ea"/>
          <a:cs typeface="+mn-cs"/>
          <a:sym typeface="Helvetica Light"/>
        </a:defRPr>
      </a:lvl4pPr>
      <a:lvl5pPr marL="3175000" indent="-635000" defTabSz="825500">
        <a:spcBef>
          <a:spcPts val="5900"/>
        </a:spcBef>
        <a:buSzPct val="75000"/>
        <a:buChar char="•"/>
        <a:defRPr sz="5200">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p:bodyStyle>
    <p:otherStyle>
      <a:lvl1pPr algn="ctr" defTabSz="825500">
        <a:defRPr sz="2400">
          <a:solidFill>
            <a:schemeClr val="tx1"/>
          </a:solidFill>
          <a:latin typeface="+mn-lt"/>
          <a:ea typeface="+mn-ea"/>
          <a:cs typeface="+mn-cs"/>
          <a:sym typeface="Helvetica Light"/>
        </a:defRPr>
      </a:lvl1pPr>
      <a:lvl2pPr indent="228600" algn="ctr" defTabSz="825500">
        <a:defRPr sz="2400">
          <a:solidFill>
            <a:schemeClr val="tx1"/>
          </a:solidFill>
          <a:latin typeface="+mn-lt"/>
          <a:ea typeface="+mn-ea"/>
          <a:cs typeface="+mn-cs"/>
          <a:sym typeface="Helvetica Light"/>
        </a:defRPr>
      </a:lvl2pPr>
      <a:lvl3pPr indent="457200" algn="ctr" defTabSz="825500">
        <a:defRPr sz="2400">
          <a:solidFill>
            <a:schemeClr val="tx1"/>
          </a:solidFill>
          <a:latin typeface="+mn-lt"/>
          <a:ea typeface="+mn-ea"/>
          <a:cs typeface="+mn-cs"/>
          <a:sym typeface="Helvetica Light"/>
        </a:defRPr>
      </a:lvl3pPr>
      <a:lvl4pPr indent="685800" algn="ctr" defTabSz="825500">
        <a:defRPr sz="2400">
          <a:solidFill>
            <a:schemeClr val="tx1"/>
          </a:solidFill>
          <a:latin typeface="+mn-lt"/>
          <a:ea typeface="+mn-ea"/>
          <a:cs typeface="+mn-cs"/>
          <a:sym typeface="Helvetica Light"/>
        </a:defRPr>
      </a:lvl4pPr>
      <a:lvl5pPr indent="914400" algn="ctr" defTabSz="825500">
        <a:defRPr sz="2400">
          <a:solidFill>
            <a:schemeClr val="tx1"/>
          </a:solidFill>
          <a:latin typeface="+mn-lt"/>
          <a:ea typeface="+mn-ea"/>
          <a:cs typeface="+mn-cs"/>
          <a:sym typeface="Helvetica Light"/>
        </a:defRPr>
      </a:lvl5pPr>
      <a:lvl6pPr indent="1143000" algn="ctr" defTabSz="825500">
        <a:defRPr sz="2400">
          <a:solidFill>
            <a:schemeClr val="tx1"/>
          </a:solidFill>
          <a:latin typeface="+mn-lt"/>
          <a:ea typeface="+mn-ea"/>
          <a:cs typeface="+mn-cs"/>
          <a:sym typeface="Helvetica Light"/>
        </a:defRPr>
      </a:lvl6pPr>
      <a:lvl7pPr indent="1371600" algn="ctr" defTabSz="825500">
        <a:defRPr sz="2400">
          <a:solidFill>
            <a:schemeClr val="tx1"/>
          </a:solidFill>
          <a:latin typeface="+mn-lt"/>
          <a:ea typeface="+mn-ea"/>
          <a:cs typeface="+mn-cs"/>
          <a:sym typeface="Helvetica Light"/>
        </a:defRPr>
      </a:lvl7pPr>
      <a:lvl8pPr indent="1600200" algn="ctr" defTabSz="825500">
        <a:defRPr sz="2400">
          <a:solidFill>
            <a:schemeClr val="tx1"/>
          </a:solidFill>
          <a:latin typeface="+mn-lt"/>
          <a:ea typeface="+mn-ea"/>
          <a:cs typeface="+mn-cs"/>
          <a:sym typeface="Helvetica Light"/>
        </a:defRPr>
      </a:lvl8pPr>
      <a:lvl9pPr indent="1828800" algn="ctr" defTabSz="825500">
        <a:defRPr sz="2400">
          <a:solidFill>
            <a:schemeClr val="tx1"/>
          </a:solidFill>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4" Type="http://schemas.openxmlformats.org/officeDocument/2006/relationships/image" Target="../media/image4.jpg"/><Relationship Id="rId1" Type="http://schemas.openxmlformats.org/officeDocument/2006/relationships/slideLayout" Target="../slideLayouts/slideLayout1.xml"/><Relationship Id="rId2" Type="http://schemas.openxmlformats.org/officeDocument/2006/relationships/image" Target="../media/image2.tif"/></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4" Type="http://schemas.openxmlformats.org/officeDocument/2006/relationships/image" Target="../media/image7.jpg"/><Relationship Id="rId5" Type="http://schemas.openxmlformats.org/officeDocument/2006/relationships/image" Target="../media/image8.jpg"/><Relationship Id="rId6" Type="http://schemas.openxmlformats.org/officeDocument/2006/relationships/image" Target="../media/image9.jpg"/><Relationship Id="rId1" Type="http://schemas.openxmlformats.org/officeDocument/2006/relationships/slideLayout" Target="../slideLayouts/slideLayout1.xml"/><Relationship Id="rId2"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0.tif"/><Relationship Id="rId3" Type="http://schemas.openxmlformats.org/officeDocument/2006/relationships/image" Target="../media/image11.jpg"/></Relationships>
</file>

<file path=ppt/slides/_rels/slide4.xml.rels><?xml version="1.0" encoding="UTF-8" standalone="yes"?>
<Relationships xmlns="http://schemas.openxmlformats.org/package/2006/relationships"><Relationship Id="rId3" Type="http://schemas.openxmlformats.org/officeDocument/2006/relationships/image" Target="../media/image13.tiff"/><Relationship Id="rId4" Type="http://schemas.openxmlformats.org/officeDocument/2006/relationships/image" Target="../media/image14.png"/><Relationship Id="rId1" Type="http://schemas.openxmlformats.org/officeDocument/2006/relationships/slideLayout" Target="../slideLayouts/slideLayout2.xml"/><Relationship Id="rId2" Type="http://schemas.openxmlformats.org/officeDocument/2006/relationships/image" Target="../media/image12.tif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tif"/><Relationship Id="rId3"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19.png"/><Relationship Id="rId5" Type="http://schemas.microsoft.com/office/2007/relationships/hdphoto" Target="../media/hdphoto2.wdp"/><Relationship Id="rId6" Type="http://schemas.microsoft.com/office/2007/relationships/hdphoto" Target="../media/hdphoto3.wdp"/><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0.tif"/><Relationship Id="rId3" Type="http://schemas.openxmlformats.org/officeDocument/2006/relationships/image" Target="../media/image10.t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tif"/><Relationship Id="rId3" Type="http://schemas.openxmlformats.org/officeDocument/2006/relationships/image" Target="../media/image21.tif"/></Relationships>
</file>

<file path=ppt/slides/_rels/slide12.xml.rels><?xml version="1.0" encoding="UTF-8" standalone="yes"?>
<Relationships xmlns="http://schemas.openxmlformats.org/package/2006/relationships"><Relationship Id="rId3" Type="http://schemas.openxmlformats.org/officeDocument/2006/relationships/image" Target="../media/image22.tif"/><Relationship Id="rId4" Type="http://schemas.openxmlformats.org/officeDocument/2006/relationships/image" Target="../media/image23.tif"/><Relationship Id="rId1" Type="http://schemas.openxmlformats.org/officeDocument/2006/relationships/slideLayout" Target="../slideLayouts/slideLayout1.xml"/><Relationship Id="rId2" Type="http://schemas.openxmlformats.org/officeDocument/2006/relationships/image" Target="../media/image16.tif"/></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4" Type="http://schemas.microsoft.com/office/2007/relationships/hdphoto" Target="../media/hdphoto4.wdp"/><Relationship Id="rId1" Type="http://schemas.openxmlformats.org/officeDocument/2006/relationships/slideLayout" Target="../slideLayouts/slideLayout1.xml"/><Relationship Id="rId2"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5.tif"/><Relationship Id="rId3" Type="http://schemas.openxmlformats.org/officeDocument/2006/relationships/image" Target="../media/image26.t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tif"/><Relationship Id="rId3" Type="http://schemas.openxmlformats.org/officeDocument/2006/relationships/image" Target="../media/image28.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tif"/></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4" Type="http://schemas.microsoft.com/office/2007/relationships/hdphoto" Target="../media/hdphoto5.wdp"/><Relationship Id="rId1" Type="http://schemas.openxmlformats.org/officeDocument/2006/relationships/slideLayout" Target="../slideLayouts/slideLayout1.xml"/><Relationship Id="rId2" Type="http://schemas.openxmlformats.org/officeDocument/2006/relationships/image" Target="../media/image16.t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0.jpeg"/><Relationship Id="rId3" Type="http://schemas.microsoft.com/office/2007/relationships/hdphoto" Target="../media/hdphoto6.wd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1.tif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2.png"/><Relationship Id="rId3" Type="http://schemas.openxmlformats.org/officeDocument/2006/relationships/image" Target="../media/image26.ti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2.png"/><Relationship Id="rId3" Type="http://schemas.openxmlformats.org/officeDocument/2006/relationships/image" Target="../media/image25.ti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4.tiff"/><Relationship Id="rId3" Type="http://schemas.openxmlformats.org/officeDocument/2006/relationships/image" Target="../media/image10.t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tif"/><Relationship Id="rId3" Type="http://schemas.openxmlformats.org/officeDocument/2006/relationships/image" Target="../media/image3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hape 32"/>
          <p:cNvSpPr/>
          <p:nvPr/>
        </p:nvSpPr>
        <p:spPr>
          <a:xfrm>
            <a:off x="360345" y="1954430"/>
            <a:ext cx="17607778" cy="434990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8500">
                <a:latin typeface="Arial"/>
                <a:ea typeface="Arial"/>
                <a:cs typeface="Arial"/>
                <a:sym typeface="Arial"/>
              </a:defRPr>
            </a:lvl1pPr>
          </a:lstStyle>
          <a:p>
            <a:pPr lvl="0">
              <a:defRPr sz="1800"/>
            </a:pPr>
            <a:r>
              <a:rPr sz="13800" dirty="0">
                <a:latin typeface="Chalkduster" charset="0"/>
                <a:ea typeface="Chalkduster" charset="0"/>
                <a:cs typeface="Chalkduster" charset="0"/>
              </a:rPr>
              <a:t>LE TISSU EPITHELIAL</a:t>
            </a:r>
          </a:p>
        </p:txBody>
      </p:sp>
      <p:sp>
        <p:nvSpPr>
          <p:cNvPr id="33" name="Shape 33"/>
          <p:cNvSpPr/>
          <p:nvPr/>
        </p:nvSpPr>
        <p:spPr>
          <a:xfrm>
            <a:off x="2364643" y="7553399"/>
            <a:ext cx="102657" cy="641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endParaRPr sz="3500" dirty="0">
              <a:solidFill>
                <a:srgbClr val="797979"/>
              </a:solidFill>
              <a:latin typeface="Calibri" charset="0"/>
              <a:ea typeface="Calibri" charset="0"/>
              <a:cs typeface="Calibri" charset="0"/>
            </a:endParaRPr>
          </a:p>
        </p:txBody>
      </p:sp>
      <p:pic>
        <p:nvPicPr>
          <p:cNvPr id="35" name="pasted-image.tif"/>
          <p:cNvPicPr/>
          <p:nvPr/>
        </p:nvPicPr>
        <p:blipFill>
          <a:blip r:embed="rId2">
            <a:extLst/>
          </a:blip>
          <a:stretch>
            <a:fillRect/>
          </a:stretch>
        </p:blipFill>
        <p:spPr>
          <a:xfrm>
            <a:off x="18577775" y="4384921"/>
            <a:ext cx="4676250" cy="4661368"/>
          </a:xfrm>
          <a:prstGeom prst="rect">
            <a:avLst/>
          </a:prstGeom>
          <a:ln w="12700">
            <a:miter lim="400000"/>
          </a:ln>
        </p:spPr>
      </p:pic>
      <p:sp>
        <p:nvSpPr>
          <p:cNvPr id="36" name="Shape 36"/>
          <p:cNvSpPr/>
          <p:nvPr/>
        </p:nvSpPr>
        <p:spPr>
          <a:xfrm>
            <a:off x="2332479" y="6684847"/>
            <a:ext cx="13663510" cy="1"/>
          </a:xfrm>
          <a:prstGeom prst="line">
            <a:avLst/>
          </a:prstGeom>
          <a:ln w="25400">
            <a:solidFill>
              <a:srgbClr val="C0C0C0"/>
            </a:solidFill>
            <a:miter lim="400000"/>
          </a:ln>
        </p:spPr>
        <p:txBody>
          <a:bodyPr lIns="0" tIns="0" rIns="0" bIns="0" anchor="ctr"/>
          <a:lstStyle/>
          <a:p>
            <a:pPr lvl="0">
              <a:defRPr sz="3200"/>
            </a:pPr>
            <a:endParaRPr/>
          </a:p>
        </p:txBody>
      </p:sp>
      <p:sp>
        <p:nvSpPr>
          <p:cNvPr id="37" name="Shape 37"/>
          <p:cNvSpPr/>
          <p:nvPr/>
        </p:nvSpPr>
        <p:spPr>
          <a:xfrm>
            <a:off x="0" y="13182813"/>
            <a:ext cx="24384000" cy="569387"/>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wrap="square"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dirty="0">
                <a:solidFill>
                  <a:srgbClr val="FFFFFF"/>
                </a:solidFill>
              </a:rPr>
              <a:t>Le tutorat est gratuit. Toute vente ou reproduction est interdite.</a:t>
            </a:r>
          </a:p>
        </p:txBody>
      </p:sp>
      <p:sp>
        <p:nvSpPr>
          <p:cNvPr id="2" name="ZoneTexte 1"/>
          <p:cNvSpPr txBox="1"/>
          <p:nvPr/>
        </p:nvSpPr>
        <p:spPr>
          <a:xfrm>
            <a:off x="18961768" y="1872785"/>
            <a:ext cx="3449250" cy="164147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F0"/>
                </a:solidFill>
                <a:effectLst/>
                <a:uFillTx/>
                <a:latin typeface="Calibri" charset="0"/>
                <a:ea typeface="Calibri" charset="0"/>
                <a:cs typeface="Calibri" charset="0"/>
                <a:sym typeface="Helvetica Light"/>
              </a:rPr>
              <a:t>Tut rentrée 2016-2017</a:t>
            </a:r>
            <a:endParaRPr kumimoji="0" lang="fr-FR" sz="5000" b="1" i="0" u="none" strike="noStrike" cap="none" spc="0" normalizeH="0" baseline="0" dirty="0">
              <a:ln>
                <a:noFill/>
              </a:ln>
              <a:solidFill>
                <a:srgbClr val="00B0F0"/>
              </a:solidFill>
              <a:effectLst/>
              <a:uFillTx/>
              <a:latin typeface="Calibri" charset="0"/>
              <a:ea typeface="Calibri" charset="0"/>
              <a:cs typeface="Calibri" charset="0"/>
              <a:sym typeface="Helvetica Light"/>
            </a:endParaRPr>
          </a:p>
        </p:txBody>
      </p:sp>
      <p:sp>
        <p:nvSpPr>
          <p:cNvPr id="3" name="ZoneTexte 2"/>
          <p:cNvSpPr txBox="1"/>
          <p:nvPr/>
        </p:nvSpPr>
        <p:spPr>
          <a:xfrm>
            <a:off x="17410798" y="9360880"/>
            <a:ext cx="6551190" cy="241091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err="1" smtClean="0">
                <a:ln>
                  <a:noFill/>
                </a:ln>
                <a:solidFill>
                  <a:srgbClr val="FF9300"/>
                </a:solidFill>
                <a:effectLst/>
                <a:uFillTx/>
                <a:latin typeface="Calibri" charset="0"/>
                <a:ea typeface="Calibri" charset="0"/>
                <a:cs typeface="Calibri" charset="0"/>
                <a:sym typeface="Helvetica Light"/>
              </a:rPr>
              <a:t>Janera</a:t>
            </a:r>
            <a:r>
              <a:rPr kumimoji="0" lang="fr-FR" sz="5000" b="1" i="0" u="none" strike="noStrike" cap="none" spc="0" normalizeH="0" baseline="0" dirty="0" smtClean="0">
                <a:ln>
                  <a:noFill/>
                </a:ln>
                <a:solidFill>
                  <a:srgbClr val="FF9300"/>
                </a:solidFill>
                <a:effectLst/>
                <a:uFillTx/>
                <a:latin typeface="Calibri" charset="0"/>
                <a:ea typeface="Calibri" charset="0"/>
                <a:cs typeface="Calibri" charset="0"/>
                <a:sym typeface="Helvetica Light"/>
              </a:rPr>
              <a:t>,</a:t>
            </a:r>
          </a:p>
          <a:p>
            <a:pPr marL="0" marR="0" indent="0" algn="ctr" defTabSz="825500" rtl="0" fontAlgn="auto" latinLnBrk="1" hangingPunct="0">
              <a:lnSpc>
                <a:spcPct val="100000"/>
              </a:lnSpc>
              <a:spcBef>
                <a:spcPts val="0"/>
              </a:spcBef>
              <a:spcAft>
                <a:spcPts val="0"/>
              </a:spcAft>
              <a:buClrTx/>
              <a:buSzTx/>
              <a:buFontTx/>
              <a:buNone/>
              <a:tabLst/>
            </a:pPr>
            <a:r>
              <a:rPr lang="fr-FR" b="1" dirty="0" err="1" smtClean="0">
                <a:solidFill>
                  <a:srgbClr val="FF9300"/>
                </a:solidFill>
                <a:latin typeface="Calibri" charset="0"/>
                <a:ea typeface="Calibri" charset="0"/>
                <a:cs typeface="Calibri" charset="0"/>
              </a:rPr>
              <a:t>MaLAria</a:t>
            </a:r>
            <a:endParaRPr lang="fr-FR" b="1" dirty="0" smtClean="0">
              <a:solidFill>
                <a:srgbClr val="FF9300"/>
              </a:solidFill>
              <a:latin typeface="Calibri" charset="0"/>
              <a:ea typeface="Calibri" charset="0"/>
              <a:cs typeface="Calibri" charset="0"/>
            </a:endParaRPr>
          </a:p>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err="1" smtClean="0">
                <a:ln>
                  <a:noFill/>
                </a:ln>
                <a:solidFill>
                  <a:srgbClr val="FF9300"/>
                </a:solidFill>
                <a:effectLst/>
                <a:uFillTx/>
                <a:latin typeface="Calibri" charset="0"/>
                <a:ea typeface="Calibri" charset="0"/>
                <a:cs typeface="Calibri" charset="0"/>
                <a:sym typeface="Helvetica Light"/>
              </a:rPr>
              <a:t>Melatonine</a:t>
            </a:r>
            <a:endParaRPr kumimoji="0" lang="fr-FR" sz="5000" b="1" i="0" u="none" strike="noStrike" cap="none" spc="0" normalizeH="0" baseline="0" dirty="0">
              <a:ln>
                <a:noFill/>
              </a:ln>
              <a:solidFill>
                <a:srgbClr val="FF9300"/>
              </a:solidFill>
              <a:effectLst/>
              <a:uFillTx/>
              <a:latin typeface="Calibri" charset="0"/>
              <a:ea typeface="Calibri" charset="0"/>
              <a:cs typeface="Calibri" charset="0"/>
              <a:sym typeface="Helvetica Light"/>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5889" y="7652081"/>
            <a:ext cx="7531764" cy="4880583"/>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8411" y="7652081"/>
            <a:ext cx="7771629" cy="4880583"/>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Shape 39"/>
          <p:cNvSpPr/>
          <p:nvPr/>
        </p:nvSpPr>
        <p:spPr>
          <a:xfrm>
            <a:off x="-112184" y="13129832"/>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40" name="Shape 40"/>
          <p:cNvSpPr>
            <a:spLocks noGrp="1"/>
          </p:cNvSpPr>
          <p:nvPr>
            <p:ph type="title"/>
          </p:nvPr>
        </p:nvSpPr>
        <p:spPr>
          <a:xfrm>
            <a:off x="8199120" y="607149"/>
            <a:ext cx="8554121" cy="11559747"/>
          </a:xfrm>
          <a:prstGeom prst="rect">
            <a:avLst/>
          </a:prstGeom>
        </p:spPr>
        <p:txBody>
          <a:bodyPr>
            <a:normAutofit fontScale="90000"/>
          </a:bodyPr>
          <a:lstStyle/>
          <a:p>
            <a:pPr lvl="0" algn="l" defTabSz="396239">
              <a:defRPr sz="1800"/>
            </a:pPr>
            <a:endParaRPr sz="3504" dirty="0">
              <a:latin typeface="Arial"/>
              <a:ea typeface="Arial"/>
              <a:cs typeface="Arial"/>
              <a:sym typeface="Arial"/>
            </a:endParaRPr>
          </a:p>
          <a:p>
            <a:pPr lvl="0" algn="l" defTabSz="396239">
              <a:defRPr sz="1800"/>
            </a:pPr>
            <a:endParaRPr sz="3312" dirty="0">
              <a:latin typeface="Arial"/>
              <a:ea typeface="Arial"/>
              <a:cs typeface="Arial"/>
              <a:sym typeface="Arial"/>
            </a:endParaRPr>
          </a:p>
          <a:p>
            <a:pPr lvl="0" algn="l" defTabSz="396239">
              <a:defRPr sz="1800"/>
            </a:pPr>
            <a:r>
              <a:rPr sz="5300" b="1" u="sng" dirty="0">
                <a:solidFill>
                  <a:srgbClr val="002060"/>
                </a:solidFill>
                <a:latin typeface="Calibri" charset="0"/>
                <a:ea typeface="Calibri" charset="0"/>
                <a:cs typeface="Calibri" charset="0"/>
                <a:sym typeface="Arial"/>
              </a:rPr>
              <a:t>Introduction</a:t>
            </a:r>
            <a:r>
              <a:rPr sz="5300" b="1" dirty="0">
                <a:solidFill>
                  <a:srgbClr val="002060"/>
                </a:solidFill>
                <a:latin typeface="Calibri" charset="0"/>
                <a:ea typeface="Calibri" charset="0"/>
                <a:cs typeface="Calibri" charset="0"/>
                <a:sym typeface="Arial"/>
              </a:rPr>
              <a:t> </a:t>
            </a:r>
          </a:p>
          <a:p>
            <a:pPr lvl="0" algn="l" defTabSz="396239">
              <a:defRPr sz="1800"/>
            </a:pPr>
            <a:endParaRPr sz="4000" dirty="0">
              <a:latin typeface="Calibri" charset="0"/>
              <a:ea typeface="Calibri" charset="0"/>
              <a:cs typeface="Calibri" charset="0"/>
              <a:sym typeface="Arial"/>
            </a:endParaRPr>
          </a:p>
          <a:p>
            <a:pPr lvl="0" algn="l" defTabSz="396239">
              <a:defRPr sz="1800"/>
            </a:pPr>
            <a:r>
              <a:rPr sz="5300" b="1" dirty="0">
                <a:solidFill>
                  <a:srgbClr val="002060"/>
                </a:solidFill>
                <a:latin typeface="Calibri" charset="0"/>
                <a:ea typeface="Calibri" charset="0"/>
                <a:cs typeface="Calibri" charset="0"/>
                <a:sym typeface="Arial"/>
              </a:rPr>
              <a:t>I. </a:t>
            </a:r>
            <a:r>
              <a:rPr sz="5300" b="1" u="sng" dirty="0">
                <a:solidFill>
                  <a:srgbClr val="002060"/>
                </a:solidFill>
                <a:latin typeface="Calibri" charset="0"/>
                <a:ea typeface="Calibri" charset="0"/>
                <a:cs typeface="Calibri" charset="0"/>
                <a:sym typeface="Arial"/>
              </a:rPr>
              <a:t>Les épithéliums de revêtement</a:t>
            </a:r>
            <a:endParaRPr sz="5300" b="1" dirty="0">
              <a:solidFill>
                <a:srgbClr val="002060"/>
              </a:solidFill>
              <a:latin typeface="Calibri" charset="0"/>
              <a:ea typeface="Calibri" charset="0"/>
              <a:cs typeface="Calibri" charset="0"/>
              <a:sym typeface="Arial"/>
            </a:endParaRPr>
          </a:p>
          <a:p>
            <a:pPr lvl="0" algn="l" defTabSz="396239">
              <a:defRPr sz="1800"/>
            </a:pPr>
            <a:r>
              <a:rPr sz="4400" dirty="0">
                <a:latin typeface="Calibri" charset="0"/>
                <a:ea typeface="Calibri" charset="0"/>
                <a:cs typeface="Calibri" charset="0"/>
                <a:sym typeface="Arial"/>
              </a:rPr>
              <a:t>   A) Epithéliums simples</a:t>
            </a:r>
          </a:p>
          <a:p>
            <a:pPr lvl="0" algn="l" defTabSz="396239">
              <a:defRPr sz="1800"/>
            </a:pPr>
            <a:r>
              <a:rPr sz="4400" dirty="0">
                <a:latin typeface="Calibri" charset="0"/>
                <a:ea typeface="Calibri" charset="0"/>
                <a:cs typeface="Calibri" charset="0"/>
                <a:sym typeface="Arial"/>
              </a:rPr>
              <a:t>   B) Epithéliums stratifiés</a:t>
            </a:r>
          </a:p>
          <a:p>
            <a:pPr lvl="0" algn="l" defTabSz="396239">
              <a:defRPr sz="1800"/>
            </a:pPr>
            <a:r>
              <a:rPr sz="4400" dirty="0">
                <a:latin typeface="Calibri" charset="0"/>
                <a:ea typeface="Calibri" charset="0"/>
                <a:cs typeface="Calibri" charset="0"/>
                <a:sym typeface="Arial"/>
              </a:rPr>
              <a:t>   C) Epithéliums pseudo stratifiés</a:t>
            </a:r>
          </a:p>
          <a:p>
            <a:pPr lvl="0" algn="l" defTabSz="396239">
              <a:defRPr sz="1800"/>
            </a:pPr>
            <a:r>
              <a:rPr sz="4400" dirty="0">
                <a:latin typeface="Calibri" charset="0"/>
                <a:ea typeface="Calibri" charset="0"/>
                <a:cs typeface="Calibri" charset="0"/>
                <a:sym typeface="Arial"/>
              </a:rPr>
              <a:t>   D) Structures supplémentaires</a:t>
            </a:r>
          </a:p>
          <a:p>
            <a:pPr lvl="0" algn="l" defTabSz="396239">
              <a:defRPr sz="1800"/>
            </a:pPr>
            <a:endParaRPr sz="4000" dirty="0">
              <a:latin typeface="Calibri" charset="0"/>
              <a:ea typeface="Calibri" charset="0"/>
              <a:cs typeface="Calibri" charset="0"/>
              <a:sym typeface="Arial"/>
            </a:endParaRPr>
          </a:p>
          <a:p>
            <a:pPr lvl="0" algn="l" defTabSz="396239">
              <a:defRPr sz="1800"/>
            </a:pPr>
            <a:r>
              <a:rPr sz="5300" b="1" dirty="0">
                <a:solidFill>
                  <a:srgbClr val="002060"/>
                </a:solidFill>
                <a:latin typeface="Calibri" charset="0"/>
                <a:ea typeface="Calibri" charset="0"/>
                <a:cs typeface="Calibri" charset="0"/>
                <a:sym typeface="Arial"/>
              </a:rPr>
              <a:t>II. </a:t>
            </a:r>
            <a:r>
              <a:rPr sz="5300" b="1" u="sng" dirty="0">
                <a:solidFill>
                  <a:srgbClr val="002060"/>
                </a:solidFill>
                <a:latin typeface="Calibri" charset="0"/>
                <a:ea typeface="Calibri" charset="0"/>
                <a:cs typeface="Calibri" charset="0"/>
                <a:sym typeface="Arial"/>
              </a:rPr>
              <a:t>Les épithéliums glandulaires</a:t>
            </a:r>
            <a:endParaRPr sz="5300" b="1" dirty="0">
              <a:solidFill>
                <a:srgbClr val="002060"/>
              </a:solidFill>
              <a:latin typeface="Calibri" charset="0"/>
              <a:ea typeface="Calibri" charset="0"/>
              <a:cs typeface="Calibri" charset="0"/>
              <a:sym typeface="Arial"/>
            </a:endParaRPr>
          </a:p>
          <a:p>
            <a:pPr lvl="0" algn="l" defTabSz="396239">
              <a:defRPr sz="1800"/>
            </a:pPr>
            <a:r>
              <a:rPr sz="4400" dirty="0">
                <a:latin typeface="Calibri" charset="0"/>
                <a:ea typeface="Calibri" charset="0"/>
                <a:cs typeface="Calibri" charset="0"/>
                <a:sym typeface="Arial"/>
              </a:rPr>
              <a:t>    A) Généralités</a:t>
            </a:r>
          </a:p>
          <a:p>
            <a:pPr lvl="0" algn="l" defTabSz="396239">
              <a:defRPr sz="1800"/>
            </a:pPr>
            <a:r>
              <a:rPr sz="4400" dirty="0">
                <a:latin typeface="Calibri" charset="0"/>
                <a:ea typeface="Calibri" charset="0"/>
                <a:cs typeface="Calibri" charset="0"/>
                <a:sym typeface="Arial"/>
              </a:rPr>
              <a:t>    B) Etapes de formation</a:t>
            </a:r>
          </a:p>
          <a:p>
            <a:pPr lvl="0" algn="l" defTabSz="396239">
              <a:defRPr sz="1800"/>
            </a:pPr>
            <a:r>
              <a:rPr sz="4400" dirty="0">
                <a:latin typeface="Calibri" charset="0"/>
                <a:ea typeface="Calibri" charset="0"/>
                <a:cs typeface="Calibri" charset="0"/>
                <a:sym typeface="Arial"/>
              </a:rPr>
              <a:t>    C) Phases de sécrétion </a:t>
            </a:r>
          </a:p>
          <a:p>
            <a:pPr lvl="0" algn="l" defTabSz="396239">
              <a:defRPr sz="1800"/>
            </a:pPr>
            <a:r>
              <a:rPr sz="4400" dirty="0">
                <a:latin typeface="Calibri" charset="0"/>
                <a:ea typeface="Calibri" charset="0"/>
                <a:cs typeface="Calibri" charset="0"/>
                <a:sym typeface="Arial"/>
              </a:rPr>
              <a:t>    D) Classification morphologique des </a:t>
            </a:r>
            <a:r>
              <a:rPr lang="fr-FR" sz="4400" dirty="0" smtClean="0">
                <a:latin typeface="Calibri" charset="0"/>
                <a:ea typeface="Calibri" charset="0"/>
                <a:cs typeface="Calibri" charset="0"/>
                <a:sym typeface="Arial"/>
              </a:rPr>
              <a:t>			</a:t>
            </a:r>
            <a:r>
              <a:rPr sz="4400" dirty="0" smtClean="0">
                <a:latin typeface="Calibri" charset="0"/>
                <a:ea typeface="Calibri" charset="0"/>
                <a:cs typeface="Calibri" charset="0"/>
                <a:sym typeface="Arial"/>
              </a:rPr>
              <a:t>glandes </a:t>
            </a:r>
            <a:r>
              <a:rPr sz="4400" u="sng" dirty="0">
                <a:latin typeface="Calibri" charset="0"/>
                <a:ea typeface="Calibri" charset="0"/>
                <a:cs typeface="Calibri" charset="0"/>
                <a:sym typeface="Arial"/>
              </a:rPr>
              <a:t>exo</a:t>
            </a:r>
            <a:r>
              <a:rPr sz="4400" dirty="0">
                <a:latin typeface="Calibri" charset="0"/>
                <a:ea typeface="Calibri" charset="0"/>
                <a:cs typeface="Calibri" charset="0"/>
                <a:sym typeface="Arial"/>
              </a:rPr>
              <a:t>crines</a:t>
            </a:r>
          </a:p>
          <a:p>
            <a:pPr lvl="0" algn="l" defTabSz="396239">
              <a:defRPr sz="1800"/>
            </a:pPr>
            <a:r>
              <a:rPr sz="4400" dirty="0">
                <a:latin typeface="Calibri" charset="0"/>
                <a:ea typeface="Calibri" charset="0"/>
                <a:cs typeface="Calibri" charset="0"/>
                <a:sym typeface="Arial"/>
              </a:rPr>
              <a:t>    E)  Classification fonctionnelle des </a:t>
            </a:r>
            <a:r>
              <a:rPr lang="fr-FR" sz="4400" dirty="0" smtClean="0">
                <a:latin typeface="Calibri" charset="0"/>
                <a:ea typeface="Calibri" charset="0"/>
                <a:cs typeface="Calibri" charset="0"/>
                <a:sym typeface="Arial"/>
              </a:rPr>
              <a:t>		</a:t>
            </a:r>
            <a:r>
              <a:rPr sz="4400" dirty="0" smtClean="0">
                <a:latin typeface="Calibri" charset="0"/>
                <a:ea typeface="Calibri" charset="0"/>
                <a:cs typeface="Calibri" charset="0"/>
                <a:sym typeface="Arial"/>
              </a:rPr>
              <a:t>glandes </a:t>
            </a:r>
            <a:r>
              <a:rPr sz="4400" u="sng" dirty="0" smtClean="0">
                <a:latin typeface="Calibri" charset="0"/>
                <a:ea typeface="Calibri" charset="0"/>
                <a:cs typeface="Calibri" charset="0"/>
                <a:sym typeface="Arial"/>
              </a:rPr>
              <a:t>exo</a:t>
            </a:r>
            <a:r>
              <a:rPr sz="4400" dirty="0" smtClean="0">
                <a:latin typeface="Calibri" charset="0"/>
                <a:ea typeface="Calibri" charset="0"/>
                <a:cs typeface="Calibri" charset="0"/>
                <a:sym typeface="Arial"/>
              </a:rPr>
              <a:t>crines</a:t>
            </a:r>
            <a:endParaRPr sz="4400" dirty="0">
              <a:latin typeface="Calibri" charset="0"/>
              <a:ea typeface="Calibri" charset="0"/>
              <a:cs typeface="Calibri" charset="0"/>
              <a:sym typeface="Arial"/>
            </a:endParaRPr>
          </a:p>
          <a:p>
            <a:pPr lvl="0" algn="l" defTabSz="396239">
              <a:defRPr sz="1800"/>
            </a:pPr>
            <a:r>
              <a:rPr sz="4400" dirty="0">
                <a:latin typeface="Calibri" charset="0"/>
                <a:ea typeface="Calibri" charset="0"/>
                <a:cs typeface="Calibri" charset="0"/>
                <a:sym typeface="Arial"/>
              </a:rPr>
              <a:t>    F) Classification fonctionnelle des </a:t>
            </a:r>
            <a:r>
              <a:rPr lang="fr-FR" sz="4400" dirty="0" smtClean="0">
                <a:latin typeface="Calibri" charset="0"/>
                <a:ea typeface="Calibri" charset="0"/>
                <a:cs typeface="Calibri" charset="0"/>
                <a:sym typeface="Arial"/>
              </a:rPr>
              <a:t>	</a:t>
            </a:r>
            <a:r>
              <a:rPr sz="4400" dirty="0" smtClean="0">
                <a:latin typeface="Calibri" charset="0"/>
                <a:ea typeface="Calibri" charset="0"/>
                <a:cs typeface="Calibri" charset="0"/>
                <a:sym typeface="Arial"/>
              </a:rPr>
              <a:t>glandes </a:t>
            </a:r>
            <a:r>
              <a:rPr sz="4400" u="sng" dirty="0" smtClean="0">
                <a:latin typeface="Calibri" charset="0"/>
                <a:ea typeface="Calibri" charset="0"/>
                <a:cs typeface="Calibri" charset="0"/>
                <a:sym typeface="Arial"/>
              </a:rPr>
              <a:t>endo</a:t>
            </a:r>
            <a:r>
              <a:rPr sz="4400" dirty="0" smtClean="0">
                <a:latin typeface="Calibri" charset="0"/>
                <a:ea typeface="Calibri" charset="0"/>
                <a:cs typeface="Calibri" charset="0"/>
                <a:sym typeface="Arial"/>
              </a:rPr>
              <a:t>crines</a:t>
            </a:r>
            <a:endParaRPr sz="4400" dirty="0">
              <a:latin typeface="Calibri" charset="0"/>
              <a:ea typeface="Calibri" charset="0"/>
              <a:cs typeface="Calibri" charset="0"/>
              <a:sym typeface="Arial"/>
            </a:endParaRPr>
          </a:p>
        </p:txBody>
      </p:sp>
      <p:sp>
        <p:nvSpPr>
          <p:cNvPr id="41" name="Shape 41"/>
          <p:cNvSpPr/>
          <p:nvPr/>
        </p:nvSpPr>
        <p:spPr>
          <a:xfrm>
            <a:off x="901194" y="743712"/>
            <a:ext cx="4066819" cy="122597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lgn="l">
              <a:defRPr sz="7300">
                <a:latin typeface="Arial"/>
                <a:ea typeface="Arial"/>
                <a:cs typeface="Arial"/>
                <a:sym typeface="Arial"/>
              </a:defRPr>
            </a:lvl1pPr>
          </a:lstStyle>
          <a:p>
            <a:pPr lvl="0">
              <a:defRPr sz="1800"/>
            </a:pPr>
            <a:r>
              <a:rPr sz="7300" b="1" dirty="0" smtClean="0">
                <a:latin typeface="Calibri" charset="0"/>
                <a:ea typeface="Calibri" charset="0"/>
                <a:cs typeface="Calibri" charset="0"/>
              </a:rPr>
              <a:t>Sommaire</a:t>
            </a:r>
            <a:endParaRPr sz="7300" b="1" dirty="0">
              <a:latin typeface="Calibri" charset="0"/>
              <a:ea typeface="Calibri" charset="0"/>
              <a:cs typeface="Calibri" charset="0"/>
            </a:endParaRPr>
          </a:p>
        </p:txBody>
      </p:sp>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19296" r="3266" b="-2"/>
          <a:stretch/>
        </p:blipFill>
        <p:spPr>
          <a:xfrm>
            <a:off x="17393905" y="243840"/>
            <a:ext cx="6373405" cy="3954609"/>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93905" y="4452895"/>
            <a:ext cx="6373405" cy="390455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93905" y="8615161"/>
            <a:ext cx="6373405" cy="4142713"/>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7354" y="2768656"/>
            <a:ext cx="6966722" cy="4528369"/>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7354" y="8175728"/>
            <a:ext cx="6966722" cy="4472636"/>
          </a:xfrm>
          <a:prstGeom prst="rect">
            <a:avLst/>
          </a:prstGeom>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44" name="Shape 44"/>
          <p:cNvSpPr/>
          <p:nvPr/>
        </p:nvSpPr>
        <p:spPr>
          <a:xfrm>
            <a:off x="941647" y="460525"/>
            <a:ext cx="4967707" cy="122597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7300" u="sng">
                <a:latin typeface="Arial"/>
                <a:ea typeface="Arial"/>
                <a:cs typeface="Arial"/>
                <a:sym typeface="Arial"/>
              </a:defRPr>
            </a:lvl1pPr>
          </a:lstStyle>
          <a:p>
            <a:pPr lvl="0">
              <a:defRPr sz="1800" u="none"/>
            </a:pPr>
            <a:r>
              <a:rPr sz="7300" b="1" u="none" dirty="0">
                <a:latin typeface="Calibri" charset="0"/>
                <a:ea typeface="Calibri" charset="0"/>
                <a:cs typeface="Calibri" charset="0"/>
              </a:rPr>
              <a:t>Introduction</a:t>
            </a:r>
          </a:p>
        </p:txBody>
      </p:sp>
      <p:sp>
        <p:nvSpPr>
          <p:cNvPr id="46" name="Shape 46"/>
          <p:cNvSpPr/>
          <p:nvPr/>
        </p:nvSpPr>
        <p:spPr>
          <a:xfrm>
            <a:off x="2890066" y="2160448"/>
            <a:ext cx="12040255"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latin typeface="Calibri" charset="0"/>
                <a:ea typeface="Calibri" charset="0"/>
                <a:cs typeface="Calibri" charset="0"/>
                <a:sym typeface="Arial Bold"/>
              </a:rPr>
              <a:t>Frontière</a:t>
            </a:r>
            <a:r>
              <a:rPr sz="4700" dirty="0">
                <a:latin typeface="Calibri" charset="0"/>
                <a:ea typeface="Calibri" charset="0"/>
                <a:cs typeface="Calibri" charset="0"/>
                <a:sym typeface="Arial Bold"/>
              </a:rPr>
              <a:t> qui sépare le milieu intérieur </a:t>
            </a:r>
            <a:r>
              <a:rPr sz="4700" dirty="0" smtClean="0">
                <a:latin typeface="Calibri" charset="0"/>
                <a:ea typeface="Calibri" charset="0"/>
                <a:cs typeface="Calibri" charset="0"/>
                <a:sym typeface="Arial Bold"/>
              </a:rPr>
              <a:t>d</a:t>
            </a:r>
            <a:r>
              <a:rPr lang="fr-FR" sz="4700" dirty="0" smtClean="0">
                <a:latin typeface="Calibri" charset="0"/>
                <a:ea typeface="Calibri" charset="0"/>
                <a:cs typeface="Calibri" charset="0"/>
                <a:sym typeface="Arial Bold"/>
              </a:rPr>
              <a:t>u</a:t>
            </a:r>
            <a:r>
              <a:rPr sz="4700" dirty="0" smtClean="0">
                <a:latin typeface="Calibri" charset="0"/>
                <a:ea typeface="Calibri" charset="0"/>
                <a:cs typeface="Calibri" charset="0"/>
                <a:sym typeface="Arial Bold"/>
              </a:rPr>
              <a:t> </a:t>
            </a:r>
            <a:r>
              <a:rPr sz="4700" dirty="0">
                <a:latin typeface="Calibri" charset="0"/>
                <a:ea typeface="Calibri" charset="0"/>
                <a:cs typeface="Calibri" charset="0"/>
                <a:sym typeface="Arial Bold"/>
              </a:rPr>
              <a:t>milieu extérieur.</a:t>
            </a:r>
          </a:p>
        </p:txBody>
      </p:sp>
      <p:sp>
        <p:nvSpPr>
          <p:cNvPr id="47" name="Shape 47"/>
          <p:cNvSpPr/>
          <p:nvPr/>
        </p:nvSpPr>
        <p:spPr>
          <a:xfrm>
            <a:off x="2909123" y="3887876"/>
            <a:ext cx="4400244"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lang="fr-FR" sz="4700" b="1" dirty="0" smtClean="0">
                <a:latin typeface="Calibri" charset="0"/>
                <a:ea typeface="Calibri" charset="0"/>
                <a:cs typeface="Calibri" charset="0"/>
                <a:sym typeface="Arial"/>
              </a:rPr>
              <a:t>Jonctions </a:t>
            </a:r>
            <a:r>
              <a:rPr sz="4700" b="1" dirty="0" smtClean="0">
                <a:latin typeface="Calibri" charset="0"/>
                <a:ea typeface="Calibri" charset="0"/>
                <a:cs typeface="Calibri" charset="0"/>
                <a:sym typeface="Arial"/>
              </a:rPr>
              <a:t>serrées</a:t>
            </a:r>
            <a:endParaRPr sz="4700" dirty="0">
              <a:latin typeface="Calibri" charset="0"/>
              <a:ea typeface="Calibri" charset="0"/>
              <a:cs typeface="Calibri" charset="0"/>
              <a:sym typeface="Arial"/>
            </a:endParaRPr>
          </a:p>
        </p:txBody>
      </p:sp>
      <p:sp>
        <p:nvSpPr>
          <p:cNvPr id="48" name="Shape 48"/>
          <p:cNvSpPr/>
          <p:nvPr/>
        </p:nvSpPr>
        <p:spPr>
          <a:xfrm>
            <a:off x="2909123" y="8424773"/>
            <a:ext cx="21474877" cy="81047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lang="fr-FR" sz="4600" dirty="0" smtClean="0">
                <a:latin typeface="Calibri" charset="0"/>
                <a:ea typeface="Calibri" charset="0"/>
                <a:cs typeface="Calibri" charset="0"/>
                <a:sym typeface="Arial"/>
              </a:rPr>
              <a:t>Celui-ci </a:t>
            </a:r>
            <a:r>
              <a:rPr sz="4600" dirty="0" smtClean="0">
                <a:latin typeface="Calibri" charset="0"/>
                <a:ea typeface="Calibri" charset="0"/>
                <a:cs typeface="Calibri" charset="0"/>
                <a:sym typeface="Arial"/>
              </a:rPr>
              <a:t>apporte </a:t>
            </a:r>
            <a:r>
              <a:rPr sz="4600" dirty="0">
                <a:latin typeface="Calibri" charset="0"/>
                <a:ea typeface="Calibri" charset="0"/>
                <a:cs typeface="Calibri" charset="0"/>
                <a:sym typeface="Arial"/>
              </a:rPr>
              <a:t>la </a:t>
            </a:r>
            <a:r>
              <a:rPr sz="4600" b="1" dirty="0">
                <a:latin typeface="Calibri" charset="0"/>
                <a:ea typeface="Calibri" charset="0"/>
                <a:cs typeface="Calibri" charset="0"/>
                <a:sym typeface="Arial"/>
              </a:rPr>
              <a:t>vascularisation</a:t>
            </a:r>
            <a:r>
              <a:rPr sz="4600" dirty="0">
                <a:latin typeface="Calibri" charset="0"/>
                <a:ea typeface="Calibri" charset="0"/>
                <a:cs typeface="Calibri" charset="0"/>
                <a:sym typeface="Arial"/>
              </a:rPr>
              <a:t> </a:t>
            </a:r>
            <a:r>
              <a:rPr sz="4600" b="1" dirty="0">
                <a:latin typeface="Calibri" charset="0"/>
                <a:ea typeface="Calibri" charset="0"/>
                <a:cs typeface="Calibri" charset="0"/>
                <a:sym typeface="Arial"/>
              </a:rPr>
              <a:t>et </a:t>
            </a:r>
            <a:r>
              <a:rPr lang="fr-FR" sz="4600" b="1" dirty="0" smtClean="0">
                <a:latin typeface="Calibri" charset="0"/>
                <a:ea typeface="Calibri" charset="0"/>
                <a:cs typeface="Calibri" charset="0"/>
                <a:sym typeface="Arial"/>
              </a:rPr>
              <a:t>l’innervation </a:t>
            </a:r>
            <a:r>
              <a:rPr sz="4600" dirty="0" smtClean="0">
                <a:latin typeface="Calibri" charset="0"/>
                <a:ea typeface="Calibri" charset="0"/>
                <a:cs typeface="Calibri" charset="0"/>
                <a:sym typeface="Arial"/>
              </a:rPr>
              <a:t>; </a:t>
            </a:r>
            <a:r>
              <a:rPr sz="4600" dirty="0">
                <a:latin typeface="Calibri" charset="0"/>
                <a:ea typeface="Calibri" charset="0"/>
                <a:cs typeface="Calibri" charset="0"/>
                <a:sym typeface="Arial"/>
              </a:rPr>
              <a:t>c’est-à-dire la </a:t>
            </a:r>
            <a:r>
              <a:rPr sz="4600" b="1" dirty="0">
                <a:solidFill>
                  <a:srgbClr val="FF0000"/>
                </a:solidFill>
                <a:latin typeface="Calibri" charset="0"/>
                <a:ea typeface="Calibri" charset="0"/>
                <a:cs typeface="Calibri" charset="0"/>
                <a:sym typeface="Arial"/>
              </a:rPr>
              <a:t>trophicité</a:t>
            </a:r>
            <a:r>
              <a:rPr sz="4600" dirty="0">
                <a:latin typeface="Calibri" charset="0"/>
                <a:ea typeface="Calibri" charset="0"/>
                <a:cs typeface="Calibri" charset="0"/>
                <a:sym typeface="Arial"/>
              </a:rPr>
              <a:t>. </a:t>
            </a:r>
          </a:p>
        </p:txBody>
      </p:sp>
      <p:sp>
        <p:nvSpPr>
          <p:cNvPr id="49" name="Shape 49"/>
          <p:cNvSpPr/>
          <p:nvPr/>
        </p:nvSpPr>
        <p:spPr>
          <a:xfrm>
            <a:off x="2681137" y="6499033"/>
            <a:ext cx="12249184"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700" dirty="0">
                <a:latin typeface="Calibri" charset="0"/>
                <a:ea typeface="Calibri" charset="0"/>
                <a:cs typeface="Calibri" charset="0"/>
                <a:sym typeface="Arial"/>
              </a:rPr>
              <a:t>Les épithéliums </a:t>
            </a:r>
            <a:r>
              <a:rPr sz="4700" b="1" dirty="0">
                <a:latin typeface="Calibri" charset="0"/>
                <a:ea typeface="Calibri" charset="0"/>
                <a:cs typeface="Calibri" charset="0"/>
                <a:sym typeface="Arial"/>
              </a:rPr>
              <a:t>recouvrent</a:t>
            </a:r>
            <a:r>
              <a:rPr sz="4700" dirty="0">
                <a:latin typeface="Calibri" charset="0"/>
                <a:ea typeface="Calibri" charset="0"/>
                <a:cs typeface="Calibri" charset="0"/>
                <a:sym typeface="Arial"/>
              </a:rPr>
              <a:t> et </a:t>
            </a:r>
            <a:r>
              <a:rPr sz="4700" b="1" dirty="0">
                <a:latin typeface="Calibri" charset="0"/>
                <a:ea typeface="Calibri" charset="0"/>
                <a:cs typeface="Calibri" charset="0"/>
                <a:sym typeface="Arial"/>
              </a:rPr>
              <a:t>protègent</a:t>
            </a:r>
            <a:r>
              <a:rPr sz="4700" dirty="0">
                <a:latin typeface="Calibri" charset="0"/>
                <a:ea typeface="Calibri" charset="0"/>
                <a:cs typeface="Calibri" charset="0"/>
                <a:sym typeface="Arial"/>
              </a:rPr>
              <a:t> le </a:t>
            </a:r>
            <a:r>
              <a:rPr sz="4700" b="1" dirty="0">
                <a:solidFill>
                  <a:schemeClr val="accent5">
                    <a:lumMod val="60000"/>
                    <a:lumOff val="40000"/>
                  </a:schemeClr>
                </a:solidFill>
                <a:latin typeface="Calibri" charset="0"/>
                <a:ea typeface="Calibri" charset="0"/>
                <a:cs typeface="Calibri" charset="0"/>
                <a:sym typeface="Arial"/>
              </a:rPr>
              <a:t>tissu </a:t>
            </a:r>
            <a:r>
              <a:rPr sz="4700" b="1" dirty="0" smtClean="0">
                <a:solidFill>
                  <a:schemeClr val="accent5">
                    <a:lumMod val="60000"/>
                    <a:lumOff val="40000"/>
                  </a:schemeClr>
                </a:solidFill>
                <a:latin typeface="Calibri" charset="0"/>
                <a:ea typeface="Calibri" charset="0"/>
                <a:cs typeface="Calibri" charset="0"/>
                <a:sym typeface="Arial"/>
              </a:rPr>
              <a:t>conjonctif</a:t>
            </a:r>
            <a:r>
              <a:rPr lang="fr-FR" sz="4700" b="1" dirty="0" smtClean="0">
                <a:solidFill>
                  <a:schemeClr val="accent5">
                    <a:lumMod val="60000"/>
                    <a:lumOff val="40000"/>
                  </a:schemeClr>
                </a:solidFill>
                <a:latin typeface="Calibri" charset="0"/>
                <a:ea typeface="Calibri" charset="0"/>
                <a:cs typeface="Calibri" charset="0"/>
                <a:sym typeface="Arial"/>
              </a:rPr>
              <a:t> sous-jacent</a:t>
            </a:r>
            <a:r>
              <a:rPr sz="4700" dirty="0" smtClean="0">
                <a:latin typeface="Calibri" charset="0"/>
                <a:ea typeface="Calibri" charset="0"/>
                <a:cs typeface="Calibri" charset="0"/>
                <a:sym typeface="Arial"/>
              </a:rPr>
              <a:t>.</a:t>
            </a:r>
            <a:endParaRPr sz="4700" dirty="0">
              <a:latin typeface="Calibri" charset="0"/>
              <a:ea typeface="Calibri" charset="0"/>
              <a:cs typeface="Calibri" charset="0"/>
              <a:sym typeface="Arial"/>
            </a:endParaRPr>
          </a:p>
        </p:txBody>
      </p:sp>
      <p:sp>
        <p:nvSpPr>
          <p:cNvPr id="50" name="Shape 50"/>
          <p:cNvSpPr/>
          <p:nvPr/>
        </p:nvSpPr>
        <p:spPr>
          <a:xfrm>
            <a:off x="1007999" y="2574752"/>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52" name="Shape 52"/>
          <p:cNvSpPr/>
          <p:nvPr/>
        </p:nvSpPr>
        <p:spPr>
          <a:xfrm>
            <a:off x="1065764" y="4321105"/>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53" name="Shape 53"/>
          <p:cNvSpPr/>
          <p:nvPr/>
        </p:nvSpPr>
        <p:spPr>
          <a:xfrm>
            <a:off x="1007996" y="5694541"/>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54" name="Shape 54"/>
          <p:cNvSpPr/>
          <p:nvPr/>
        </p:nvSpPr>
        <p:spPr>
          <a:xfrm>
            <a:off x="983525" y="6914445"/>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55" name="Shape 55"/>
          <p:cNvSpPr/>
          <p:nvPr/>
        </p:nvSpPr>
        <p:spPr>
          <a:xfrm>
            <a:off x="995348" y="8853009"/>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56" name="pasted-image.tif"/>
          <p:cNvPicPr/>
          <p:nvPr/>
        </p:nvPicPr>
        <p:blipFill>
          <a:blip r:embed="rId2">
            <a:extLst/>
          </a:blip>
          <a:stretch>
            <a:fillRect/>
          </a:stretch>
        </p:blipFill>
        <p:spPr>
          <a:xfrm>
            <a:off x="2042337" y="11448021"/>
            <a:ext cx="1125371" cy="1125371"/>
          </a:xfrm>
          <a:prstGeom prst="rect">
            <a:avLst/>
          </a:prstGeom>
          <a:ln w="12700">
            <a:miter lim="400000"/>
          </a:ln>
        </p:spPr>
      </p:pic>
      <p:sp>
        <p:nvSpPr>
          <p:cNvPr id="57" name="Shape 57"/>
          <p:cNvSpPr/>
          <p:nvPr/>
        </p:nvSpPr>
        <p:spPr>
          <a:xfrm>
            <a:off x="3547071" y="11395781"/>
            <a:ext cx="17881497" cy="154914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a:rPr>
              <a:t>Sans</a:t>
            </a:r>
            <a:r>
              <a:rPr sz="4700" dirty="0">
                <a:latin typeface="Calibri" charset="0"/>
                <a:ea typeface="Calibri" charset="0"/>
                <a:cs typeface="Calibri" charset="0"/>
                <a:sym typeface="Arial"/>
              </a:rPr>
              <a:t> exception, les épithéliums sont </a:t>
            </a:r>
            <a:r>
              <a:rPr sz="4700" b="1" dirty="0">
                <a:latin typeface="Calibri" charset="0"/>
                <a:ea typeface="Calibri" charset="0"/>
                <a:cs typeface="Calibri" charset="0"/>
                <a:sym typeface="Arial"/>
              </a:rPr>
              <a:t>séparés</a:t>
            </a:r>
            <a:r>
              <a:rPr sz="4700" dirty="0">
                <a:latin typeface="Calibri" charset="0"/>
                <a:ea typeface="Calibri" charset="0"/>
                <a:cs typeface="Calibri" charset="0"/>
                <a:sym typeface="Arial"/>
              </a:rPr>
              <a:t> du </a:t>
            </a:r>
            <a:r>
              <a:rPr sz="4700" b="1" dirty="0">
                <a:solidFill>
                  <a:schemeClr val="accent5">
                    <a:lumMod val="60000"/>
                    <a:lumOff val="40000"/>
                  </a:schemeClr>
                </a:solidFill>
                <a:latin typeface="Calibri" charset="0"/>
                <a:ea typeface="Calibri" charset="0"/>
                <a:cs typeface="Calibri" charset="0"/>
                <a:sym typeface="Arial"/>
              </a:rPr>
              <a:t>chorion</a:t>
            </a:r>
            <a:r>
              <a:rPr sz="4700" dirty="0">
                <a:solidFill>
                  <a:schemeClr val="accent5">
                    <a:lumMod val="60000"/>
                    <a:lumOff val="40000"/>
                  </a:schemeClr>
                </a:solidFill>
                <a:latin typeface="Calibri" charset="0"/>
                <a:ea typeface="Calibri" charset="0"/>
                <a:cs typeface="Calibri" charset="0"/>
                <a:sym typeface="Arial"/>
              </a:rPr>
              <a:t> </a:t>
            </a:r>
            <a:r>
              <a:rPr sz="4700" u="sng" dirty="0">
                <a:solidFill>
                  <a:schemeClr val="accent5">
                    <a:lumMod val="60000"/>
                    <a:lumOff val="40000"/>
                  </a:schemeClr>
                </a:solidFill>
                <a:latin typeface="Calibri" charset="0"/>
                <a:ea typeface="Calibri" charset="0"/>
                <a:cs typeface="Calibri" charset="0"/>
                <a:sym typeface="Arial"/>
              </a:rPr>
              <a:t>sous</a:t>
            </a:r>
            <a:r>
              <a:rPr sz="4700" dirty="0">
                <a:solidFill>
                  <a:schemeClr val="accent5">
                    <a:lumMod val="60000"/>
                    <a:lumOff val="40000"/>
                  </a:schemeClr>
                </a:solidFill>
                <a:latin typeface="Calibri" charset="0"/>
                <a:ea typeface="Calibri" charset="0"/>
                <a:cs typeface="Calibri" charset="0"/>
                <a:sym typeface="Arial"/>
              </a:rPr>
              <a:t>-jacent </a:t>
            </a:r>
            <a:r>
              <a:rPr sz="4700" dirty="0">
                <a:latin typeface="Calibri" charset="0"/>
                <a:ea typeface="Calibri" charset="0"/>
                <a:cs typeface="Calibri" charset="0"/>
                <a:sym typeface="Arial"/>
              </a:rPr>
              <a:t>par </a:t>
            </a:r>
          </a:p>
          <a:p>
            <a:pPr lvl="0">
              <a:defRPr sz="1800"/>
            </a:pPr>
            <a:r>
              <a:rPr sz="4700" dirty="0">
                <a:latin typeface="Calibri" charset="0"/>
                <a:ea typeface="Calibri" charset="0"/>
                <a:cs typeface="Calibri" charset="0"/>
                <a:sym typeface="Arial"/>
              </a:rPr>
              <a:t>une </a:t>
            </a:r>
            <a:r>
              <a:rPr sz="4700" b="1" dirty="0">
                <a:solidFill>
                  <a:schemeClr val="accent6">
                    <a:lumMod val="75000"/>
                  </a:schemeClr>
                </a:solidFill>
                <a:latin typeface="Calibri" charset="0"/>
                <a:ea typeface="Calibri" charset="0"/>
                <a:cs typeface="Calibri" charset="0"/>
                <a:sym typeface="Arial"/>
              </a:rPr>
              <a:t>lame basale (=membrane basale)</a:t>
            </a:r>
            <a:r>
              <a:rPr sz="4700" dirty="0">
                <a:latin typeface="Calibri" charset="0"/>
                <a:ea typeface="Calibri" charset="0"/>
                <a:cs typeface="Calibri" charset="0"/>
                <a:sym typeface="Arial"/>
              </a:rPr>
              <a:t>.</a:t>
            </a:r>
            <a:r>
              <a:rPr sz="4700" b="1" dirty="0">
                <a:latin typeface="Calibri" charset="0"/>
                <a:ea typeface="Calibri" charset="0"/>
                <a:cs typeface="Calibri" charset="0"/>
                <a:sym typeface="Arial"/>
              </a:rPr>
              <a:t> </a:t>
            </a:r>
          </a:p>
        </p:txBody>
      </p:sp>
      <p:sp>
        <p:nvSpPr>
          <p:cNvPr id="58" name="Shape 58"/>
          <p:cNvSpPr/>
          <p:nvPr/>
        </p:nvSpPr>
        <p:spPr>
          <a:xfrm>
            <a:off x="1007996" y="10068097"/>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59" name="Shape 59"/>
          <p:cNvSpPr/>
          <p:nvPr/>
        </p:nvSpPr>
        <p:spPr>
          <a:xfrm>
            <a:off x="2990816" y="9586344"/>
            <a:ext cx="19421983" cy="1533753"/>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dirty="0">
                <a:latin typeface="Calibri" charset="0"/>
                <a:ea typeface="Calibri" charset="0"/>
                <a:cs typeface="Calibri" charset="0"/>
                <a:sym typeface="Arial"/>
              </a:rPr>
              <a:t>Les cellules</a:t>
            </a:r>
            <a:r>
              <a:rPr sz="4600" dirty="0">
                <a:latin typeface="Calibri" charset="0"/>
                <a:ea typeface="Calibri" charset="0"/>
                <a:cs typeface="Calibri" charset="0"/>
                <a:sym typeface="Arial"/>
              </a:rPr>
              <a:t> épithéliales sont accrochées sur une </a:t>
            </a:r>
            <a:r>
              <a:rPr sz="4600" b="1" dirty="0">
                <a:solidFill>
                  <a:schemeClr val="accent6">
                    <a:lumMod val="75000"/>
                  </a:schemeClr>
                </a:solidFill>
                <a:latin typeface="Calibri" charset="0"/>
                <a:ea typeface="Calibri" charset="0"/>
                <a:cs typeface="Calibri" charset="0"/>
                <a:sym typeface="Arial"/>
              </a:rPr>
              <a:t>membrane basale</a:t>
            </a:r>
            <a:r>
              <a:rPr sz="4600" dirty="0">
                <a:solidFill>
                  <a:schemeClr val="accent6">
                    <a:lumMod val="75000"/>
                  </a:schemeClr>
                </a:solidFill>
                <a:latin typeface="Calibri" charset="0"/>
                <a:ea typeface="Calibri" charset="0"/>
                <a:cs typeface="Calibri" charset="0"/>
                <a:sym typeface="Arial"/>
              </a:rPr>
              <a:t> </a:t>
            </a:r>
            <a:r>
              <a:rPr sz="4600" dirty="0">
                <a:latin typeface="Calibri" charset="0"/>
                <a:ea typeface="Calibri" charset="0"/>
                <a:cs typeface="Calibri" charset="0"/>
                <a:sym typeface="Arial"/>
              </a:rPr>
              <a:t>qui constitue</a:t>
            </a:r>
          </a:p>
          <a:p>
            <a:pPr lvl="0" algn="l">
              <a:defRPr sz="1800"/>
            </a:pPr>
            <a:r>
              <a:rPr sz="4600" dirty="0">
                <a:latin typeface="Calibri" charset="0"/>
                <a:ea typeface="Calibri" charset="0"/>
                <a:cs typeface="Calibri" charset="0"/>
                <a:sym typeface="Arial"/>
              </a:rPr>
              <a:t>la </a:t>
            </a:r>
            <a:r>
              <a:rPr sz="4600" b="1" dirty="0">
                <a:solidFill>
                  <a:schemeClr val="accent6">
                    <a:lumMod val="75000"/>
                  </a:schemeClr>
                </a:solidFill>
                <a:latin typeface="Calibri" charset="0"/>
                <a:ea typeface="Calibri" charset="0"/>
                <a:cs typeface="Calibri" charset="0"/>
                <a:sym typeface="Arial"/>
              </a:rPr>
              <a:t>matrice extracellulaire</a:t>
            </a:r>
            <a:r>
              <a:rPr sz="4600" dirty="0">
                <a:latin typeface="Calibri" charset="0"/>
                <a:ea typeface="Calibri" charset="0"/>
                <a:cs typeface="Calibri" charset="0"/>
                <a:sym typeface="Arial"/>
              </a:rPr>
              <a:t>. </a:t>
            </a:r>
          </a:p>
        </p:txBody>
      </p:sp>
      <p:sp>
        <p:nvSpPr>
          <p:cNvPr id="60" name="Shape 60"/>
          <p:cNvSpPr/>
          <p:nvPr/>
        </p:nvSpPr>
        <p:spPr>
          <a:xfrm>
            <a:off x="2890066" y="5152061"/>
            <a:ext cx="3355086"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lang="fr-FR" sz="4700" b="1" dirty="0" smtClean="0">
                <a:latin typeface="Calibri" charset="0"/>
                <a:ea typeface="Calibri" charset="0"/>
                <a:cs typeface="Calibri" charset="0"/>
                <a:sym typeface="Arial"/>
              </a:rPr>
              <a:t> A</a:t>
            </a:r>
            <a:r>
              <a:rPr sz="4700" b="1" dirty="0" smtClean="0">
                <a:latin typeface="Calibri" charset="0"/>
                <a:ea typeface="Calibri" charset="0"/>
                <a:cs typeface="Calibri" charset="0"/>
                <a:sym typeface="Arial"/>
              </a:rPr>
              <a:t>vasculaires</a:t>
            </a:r>
            <a:endParaRPr sz="4700" dirty="0">
              <a:latin typeface="Calibri" charset="0"/>
              <a:ea typeface="Calibri" charset="0"/>
              <a:cs typeface="Calibri" charset="0"/>
              <a:sym typeface="Arial"/>
            </a:endParaRPr>
          </a:p>
        </p:txBody>
      </p:sp>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1838" t="3732" r="41149" b="4725"/>
          <a:stretch/>
        </p:blipFill>
        <p:spPr>
          <a:xfrm>
            <a:off x="15215361" y="159574"/>
            <a:ext cx="9019639" cy="7170945"/>
          </a:xfrm>
          <a:prstGeom prst="rect">
            <a:avLst/>
          </a:prstGeom>
        </p:spPr>
      </p:pic>
      <p:pic>
        <p:nvPicPr>
          <p:cNvPr id="19" name="pasted-image.tif"/>
          <p:cNvPicPr/>
          <p:nvPr/>
        </p:nvPicPr>
        <p:blipFill>
          <a:blip r:embed="rId2">
            <a:extLst/>
          </a:blip>
          <a:stretch>
            <a:fillRect/>
          </a:stretch>
        </p:blipFill>
        <p:spPr>
          <a:xfrm>
            <a:off x="21807931" y="11539570"/>
            <a:ext cx="1125371" cy="1125371"/>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7678" y="2052643"/>
            <a:ext cx="21248506" cy="1754326"/>
          </a:xfrm>
          <a:prstGeom prst="rect">
            <a:avLst/>
          </a:prstGeom>
        </p:spPr>
        <p:txBody>
          <a:bodyPr wrap="square">
            <a:spAutoFit/>
          </a:bodyPr>
          <a:lstStyle/>
          <a:p>
            <a:pPr lvl="0" algn="l">
              <a:defRPr sz="1800"/>
            </a:pPr>
            <a:r>
              <a:rPr lang="fr-FR" sz="5400" dirty="0">
                <a:latin typeface="Calibri" charset="0"/>
                <a:ea typeface="Calibri" charset="0"/>
                <a:cs typeface="Calibri" charset="0"/>
                <a:sym typeface="Arial"/>
              </a:rPr>
              <a:t>Trois types d’épithélium de revêtement </a:t>
            </a:r>
            <a:r>
              <a:rPr lang="fr-FR" sz="5400" b="1" u="sng" dirty="0">
                <a:latin typeface="Calibri" charset="0"/>
                <a:ea typeface="Calibri" charset="0"/>
                <a:cs typeface="Calibri" charset="0"/>
                <a:sym typeface="Arial"/>
              </a:rPr>
              <a:t>selon la relation constitutive des cellules </a:t>
            </a:r>
            <a:r>
              <a:rPr lang="fr-FR" sz="5400" b="1" u="sng" dirty="0" smtClean="0">
                <a:latin typeface="Calibri" charset="0"/>
                <a:ea typeface="Calibri" charset="0"/>
                <a:cs typeface="Calibri" charset="0"/>
                <a:sym typeface="Arial"/>
              </a:rPr>
              <a:t>avec </a:t>
            </a:r>
            <a:r>
              <a:rPr lang="fr-FR" sz="5400" b="1" u="sng" dirty="0">
                <a:latin typeface="Calibri" charset="0"/>
                <a:ea typeface="Calibri" charset="0"/>
                <a:cs typeface="Calibri" charset="0"/>
                <a:sym typeface="Arial"/>
              </a:rPr>
              <a:t>la lame basale.</a:t>
            </a:r>
          </a:p>
        </p:txBody>
      </p:sp>
      <p:sp>
        <p:nvSpPr>
          <p:cNvPr id="5" name="Shape 67"/>
          <p:cNvSpPr/>
          <p:nvPr/>
        </p:nvSpPr>
        <p:spPr>
          <a:xfrm>
            <a:off x="841379" y="2275059"/>
            <a:ext cx="2039313" cy="780574"/>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8" name="Shape 66"/>
          <p:cNvSpPr/>
          <p:nvPr/>
        </p:nvSpPr>
        <p:spPr>
          <a:xfrm>
            <a:off x="839912" y="321464"/>
            <a:ext cx="15314152" cy="145680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8800" b="1" dirty="0">
                <a:solidFill>
                  <a:schemeClr val="accent1">
                    <a:lumMod val="50000"/>
                  </a:schemeClr>
                </a:solidFill>
                <a:latin typeface="Calibri" charset="0"/>
                <a:ea typeface="Calibri" charset="0"/>
                <a:cs typeface="Calibri" charset="0"/>
                <a:sym typeface="Arial"/>
              </a:rPr>
              <a:t>I. </a:t>
            </a:r>
            <a:r>
              <a:rPr sz="8800" b="1" u="sng" dirty="0">
                <a:solidFill>
                  <a:schemeClr val="accent1">
                    <a:lumMod val="50000"/>
                  </a:schemeClr>
                </a:solidFill>
                <a:latin typeface="Calibri" charset="0"/>
                <a:ea typeface="Calibri" charset="0"/>
                <a:cs typeface="Calibri" charset="0"/>
                <a:sym typeface="Arial"/>
              </a:rPr>
              <a:t>Les épithéliums de revêtement</a:t>
            </a:r>
          </a:p>
        </p:txBody>
      </p:sp>
      <p:cxnSp>
        <p:nvCxnSpPr>
          <p:cNvPr id="9" name="Connecteur droit avec flèche 8"/>
          <p:cNvCxnSpPr/>
          <p:nvPr/>
        </p:nvCxnSpPr>
        <p:spPr>
          <a:xfrm flipH="1">
            <a:off x="4968240" y="4011037"/>
            <a:ext cx="983145" cy="1141396"/>
          </a:xfrm>
          <a:prstGeom prst="straightConnector1">
            <a:avLst/>
          </a:prstGeom>
          <a:noFill/>
          <a:ln w="25400" cap="flat">
            <a:solidFill>
              <a:srgbClr val="000000"/>
            </a:solidFill>
            <a:prstDash val="solid"/>
            <a:miter lim="400000"/>
            <a:tailEnd type="triangle"/>
          </a:ln>
          <a:effectLst/>
        </p:spPr>
        <p:style>
          <a:lnRef idx="0">
            <a:scrgbClr r="0" g="0" b="0"/>
          </a:lnRef>
          <a:fillRef idx="0">
            <a:scrgbClr r="0" g="0" b="0"/>
          </a:fillRef>
          <a:effectRef idx="0">
            <a:scrgbClr r="0" g="0" b="0"/>
          </a:effectRef>
          <a:fontRef idx="none"/>
        </p:style>
      </p:cxnSp>
      <p:cxnSp>
        <p:nvCxnSpPr>
          <p:cNvPr id="11" name="Connecteur droit avec flèche 10"/>
          <p:cNvCxnSpPr/>
          <p:nvPr/>
        </p:nvCxnSpPr>
        <p:spPr>
          <a:xfrm>
            <a:off x="12108244" y="3549624"/>
            <a:ext cx="0" cy="1586049"/>
          </a:xfrm>
          <a:prstGeom prst="straightConnector1">
            <a:avLst/>
          </a:prstGeom>
          <a:noFill/>
          <a:ln w="25400" cap="flat">
            <a:solidFill>
              <a:srgbClr val="000000"/>
            </a:solidFill>
            <a:prstDash val="solid"/>
            <a:miter lim="400000"/>
            <a:tailEnd type="triangle"/>
          </a:ln>
          <a:effectLst/>
        </p:spPr>
        <p:style>
          <a:lnRef idx="0">
            <a:scrgbClr r="0" g="0" b="0"/>
          </a:lnRef>
          <a:fillRef idx="0">
            <a:scrgbClr r="0" g="0" b="0"/>
          </a:fillRef>
          <a:effectRef idx="0">
            <a:scrgbClr r="0" g="0" b="0"/>
          </a:effectRef>
          <a:fontRef idx="none"/>
        </p:style>
      </p:cxnSp>
      <p:cxnSp>
        <p:nvCxnSpPr>
          <p:cNvPr id="13" name="Connecteur droit avec flèche 12"/>
          <p:cNvCxnSpPr/>
          <p:nvPr/>
        </p:nvCxnSpPr>
        <p:spPr>
          <a:xfrm>
            <a:off x="17575381" y="3443549"/>
            <a:ext cx="1157382" cy="1175407"/>
          </a:xfrm>
          <a:prstGeom prst="straightConnector1">
            <a:avLst/>
          </a:prstGeom>
          <a:noFill/>
          <a:ln w="25400" cap="flat">
            <a:solidFill>
              <a:srgbClr val="000000"/>
            </a:solidFill>
            <a:prstDash val="solid"/>
            <a:miter lim="400000"/>
            <a:tailEnd type="triangle"/>
          </a:ln>
          <a:effectLst/>
        </p:spPr>
        <p:style>
          <a:lnRef idx="0">
            <a:scrgbClr r="0" g="0" b="0"/>
          </a:lnRef>
          <a:fillRef idx="0">
            <a:scrgbClr r="0" g="0" b="0"/>
          </a:fillRef>
          <a:effectRef idx="0">
            <a:scrgbClr r="0" g="0" b="0"/>
          </a:effectRef>
          <a:fontRef idx="none"/>
        </p:style>
      </p:cxnSp>
      <p:sp>
        <p:nvSpPr>
          <p:cNvPr id="14" name="ZoneTexte 13"/>
          <p:cNvSpPr txBox="1"/>
          <p:nvPr/>
        </p:nvSpPr>
        <p:spPr>
          <a:xfrm>
            <a:off x="1193752" y="9805563"/>
            <a:ext cx="6062558"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lang="fr-FR" b="1" dirty="0" smtClean="0">
                <a:solidFill>
                  <a:schemeClr val="accent6">
                    <a:lumMod val="75000"/>
                  </a:schemeClr>
                </a:solidFill>
                <a:latin typeface="Calibri" charset="0"/>
                <a:ea typeface="Calibri" charset="0"/>
                <a:cs typeface="Calibri" charset="0"/>
              </a:rPr>
              <a:t>Épithélium </a:t>
            </a:r>
            <a:r>
              <a:rPr lang="fr-FR" b="1" dirty="0" err="1" smtClean="0">
                <a:solidFill>
                  <a:schemeClr val="accent6">
                    <a:lumMod val="75000"/>
                  </a:schemeClr>
                </a:solidFill>
                <a:latin typeface="Calibri" charset="0"/>
                <a:ea typeface="Calibri" charset="0"/>
                <a:cs typeface="Calibri" charset="0"/>
              </a:rPr>
              <a:t>unistratifié</a:t>
            </a:r>
            <a:endParaRPr kumimoji="0" lang="fr-FR" sz="5000" b="1" i="0" u="none" strike="noStrike" cap="none" spc="0" normalizeH="0" baseline="0" dirty="0">
              <a:ln>
                <a:noFill/>
              </a:ln>
              <a:solidFill>
                <a:schemeClr val="accent6">
                  <a:lumMod val="75000"/>
                </a:schemeClr>
              </a:solidFill>
              <a:effectLst/>
              <a:uFillTx/>
              <a:latin typeface="Calibri" charset="0"/>
              <a:ea typeface="Calibri" charset="0"/>
              <a:cs typeface="Calibri" charset="0"/>
              <a:sym typeface="Helvetica Light"/>
            </a:endParaRPr>
          </a:p>
        </p:txBody>
      </p:sp>
      <p:sp>
        <p:nvSpPr>
          <p:cNvPr id="16" name="ZoneTexte 15"/>
          <p:cNvSpPr txBox="1"/>
          <p:nvPr/>
        </p:nvSpPr>
        <p:spPr>
          <a:xfrm>
            <a:off x="8865326" y="9339366"/>
            <a:ext cx="6703758"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lang="fr-FR" b="1" dirty="0" smtClean="0">
                <a:solidFill>
                  <a:schemeClr val="accent6">
                    <a:lumMod val="75000"/>
                  </a:schemeClr>
                </a:solidFill>
                <a:latin typeface="Calibri" charset="0"/>
                <a:ea typeface="Calibri" charset="0"/>
                <a:cs typeface="Calibri" charset="0"/>
              </a:rPr>
              <a:t>Épithélium pluristratifié</a:t>
            </a:r>
            <a:endParaRPr kumimoji="0" lang="fr-FR" sz="5000" b="1" i="0" u="none" strike="noStrike" cap="none" spc="0" normalizeH="0" baseline="0" dirty="0">
              <a:ln>
                <a:noFill/>
              </a:ln>
              <a:solidFill>
                <a:schemeClr val="accent6">
                  <a:lumMod val="75000"/>
                </a:schemeClr>
              </a:solidFill>
              <a:effectLst/>
              <a:uFillTx/>
              <a:latin typeface="Calibri" charset="0"/>
              <a:ea typeface="Calibri" charset="0"/>
              <a:cs typeface="Calibri" charset="0"/>
              <a:sym typeface="Helvetica Light"/>
            </a:endParaRPr>
          </a:p>
        </p:txBody>
      </p:sp>
      <p:sp>
        <p:nvSpPr>
          <p:cNvPr id="17" name="ZoneTexte 16"/>
          <p:cNvSpPr txBox="1"/>
          <p:nvPr/>
        </p:nvSpPr>
        <p:spPr>
          <a:xfrm>
            <a:off x="16692512" y="9143262"/>
            <a:ext cx="7173439"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lang="fr-FR" b="1" dirty="0" smtClean="0">
                <a:solidFill>
                  <a:schemeClr val="accent6">
                    <a:lumMod val="75000"/>
                  </a:schemeClr>
                </a:solidFill>
                <a:latin typeface="Calibri" charset="0"/>
                <a:ea typeface="Calibri" charset="0"/>
                <a:cs typeface="Calibri" charset="0"/>
              </a:rPr>
              <a:t>Épithélium </a:t>
            </a:r>
            <a:r>
              <a:rPr lang="fr-FR" b="1" dirty="0" err="1" smtClean="0">
                <a:solidFill>
                  <a:schemeClr val="accent6">
                    <a:lumMod val="75000"/>
                  </a:schemeClr>
                </a:solidFill>
                <a:latin typeface="Calibri" charset="0"/>
                <a:ea typeface="Calibri" charset="0"/>
                <a:cs typeface="Calibri" charset="0"/>
              </a:rPr>
              <a:t>pseudostratifié</a:t>
            </a:r>
            <a:endParaRPr kumimoji="0" lang="fr-FR" sz="5000" b="1" i="0" u="none" strike="noStrike" cap="none" spc="0" normalizeH="0" baseline="0" dirty="0">
              <a:ln>
                <a:noFill/>
              </a:ln>
              <a:solidFill>
                <a:schemeClr val="accent6">
                  <a:lumMod val="75000"/>
                </a:schemeClr>
              </a:solidFill>
              <a:effectLst/>
              <a:uFillTx/>
              <a:latin typeface="Calibri" charset="0"/>
              <a:ea typeface="Calibri" charset="0"/>
              <a:cs typeface="Calibri" charset="0"/>
              <a:sym typeface="Helvetica Light"/>
            </a:endParaRPr>
          </a:p>
        </p:txBody>
      </p:sp>
      <p:pic>
        <p:nvPicPr>
          <p:cNvPr id="18" name="Image 17"/>
          <p:cNvPicPr>
            <a:picLocks noChangeAspect="1"/>
          </p:cNvPicPr>
          <p:nvPr/>
        </p:nvPicPr>
        <p:blipFill>
          <a:blip r:embed="rId2"/>
          <a:stretch>
            <a:fillRect/>
          </a:stretch>
        </p:blipFill>
        <p:spPr>
          <a:xfrm>
            <a:off x="16154064" y="4618956"/>
            <a:ext cx="7711887" cy="4523575"/>
          </a:xfrm>
          <a:prstGeom prst="rect">
            <a:avLst/>
          </a:prstGeom>
        </p:spPr>
      </p:pic>
      <p:sp>
        <p:nvSpPr>
          <p:cNvPr id="19" name="ZoneTexte 18"/>
          <p:cNvSpPr txBox="1"/>
          <p:nvPr/>
        </p:nvSpPr>
        <p:spPr>
          <a:xfrm>
            <a:off x="16489183" y="10594837"/>
            <a:ext cx="6795130"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Noyaux à </a:t>
            </a:r>
            <a:r>
              <a:rPr kumimoji="0" lang="fr-FR" sz="4400" b="0" i="0" u="none" strike="noStrike" cap="none" spc="0" normalizeH="0" baseline="0" smtClean="0">
                <a:ln>
                  <a:noFill/>
                </a:ln>
                <a:solidFill>
                  <a:srgbClr val="000000"/>
                </a:solidFill>
                <a:effectLst/>
                <a:uFillTx/>
                <a:latin typeface="Calibri" charset="0"/>
                <a:ea typeface="Calibri" charset="0"/>
                <a:cs typeface="Calibri" charset="0"/>
                <a:sym typeface="Helvetica Light"/>
              </a:rPr>
              <a:t>différents niveaux</a:t>
            </a:r>
            <a:endParaRPr kumimoji="0" lang="fr-FR" sz="4400" b="0" i="0" u="none" strike="noStrike" cap="none" spc="0" normalizeH="0" baseline="0">
              <a:ln>
                <a:noFill/>
              </a:ln>
              <a:solidFill>
                <a:srgbClr val="000000"/>
              </a:solidFill>
              <a:effectLst/>
              <a:uFillTx/>
              <a:latin typeface="Calibri" charset="0"/>
              <a:ea typeface="Calibri" charset="0"/>
              <a:cs typeface="Calibri" charset="0"/>
              <a:sym typeface="Helvetica Light"/>
            </a:endParaRPr>
          </a:p>
        </p:txBody>
      </p:sp>
      <p:sp>
        <p:nvSpPr>
          <p:cNvPr id="20" name="ZoneTexte 19"/>
          <p:cNvSpPr txBox="1"/>
          <p:nvPr/>
        </p:nvSpPr>
        <p:spPr>
          <a:xfrm>
            <a:off x="16592577" y="11564228"/>
            <a:ext cx="7377019"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Toutes ¢ en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contact</a:t>
            </a:r>
            <a:r>
              <a:rPr kumimoji="0" lang="fr-FR" sz="4400" b="1" i="0" u="none" strike="noStrike" cap="none" spc="0" normalizeH="0" dirty="0" smtClean="0">
                <a:ln>
                  <a:noFill/>
                </a:ln>
                <a:solidFill>
                  <a:srgbClr val="000000"/>
                </a:solidFill>
                <a:effectLst/>
                <a:uFillTx/>
                <a:latin typeface="Calibri" charset="0"/>
                <a:ea typeface="Calibri" charset="0"/>
                <a:cs typeface="Calibri" charset="0"/>
                <a:sym typeface="Helvetica Light"/>
              </a:rPr>
              <a:t>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avec la LB</a:t>
            </a:r>
            <a:endParaRPr kumimoji="0" lang="fr-FR" sz="44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21" name="ZoneTexte 20"/>
          <p:cNvSpPr txBox="1"/>
          <p:nvPr/>
        </p:nvSpPr>
        <p:spPr>
          <a:xfrm>
            <a:off x="8773954" y="10476313"/>
            <a:ext cx="6795130"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Noyaux à différents niveaux</a:t>
            </a:r>
            <a:endParaRPr kumimoji="0" lang="fr-FR" sz="4400" b="0"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22" name="ZoneTexte 21"/>
          <p:cNvSpPr txBox="1"/>
          <p:nvPr/>
        </p:nvSpPr>
        <p:spPr>
          <a:xfrm>
            <a:off x="8919201" y="11328116"/>
            <a:ext cx="6695767"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l"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Toutes les ¢ ne sont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pas en contacte avec la LB</a:t>
            </a: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a:t>
            </a:r>
            <a:endParaRPr kumimoji="0" lang="fr-FR" sz="4400" b="0"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pic>
        <p:nvPicPr>
          <p:cNvPr id="23" name="Image 22"/>
          <p:cNvPicPr>
            <a:picLocks noChangeAspect="1"/>
          </p:cNvPicPr>
          <p:nvPr/>
        </p:nvPicPr>
        <p:blipFill>
          <a:blip r:embed="rId3"/>
          <a:stretch>
            <a:fillRect/>
          </a:stretch>
        </p:blipFill>
        <p:spPr>
          <a:xfrm>
            <a:off x="9120257" y="5320706"/>
            <a:ext cx="6193895" cy="4035416"/>
          </a:xfrm>
          <a:prstGeom prst="rect">
            <a:avLst/>
          </a:prstGeom>
        </p:spPr>
      </p:pic>
      <p:pic>
        <p:nvPicPr>
          <p:cNvPr id="24" name="Image 23"/>
          <p:cNvPicPr/>
          <p:nvPr/>
        </p:nvPicPr>
        <p:blipFill rotWithShape="1">
          <a:blip r:embed="rId4"/>
          <a:srcRect r="37977"/>
          <a:stretch/>
        </p:blipFill>
        <p:spPr>
          <a:xfrm>
            <a:off x="880244" y="5296305"/>
            <a:ext cx="6861654" cy="4378907"/>
          </a:xfrm>
          <a:prstGeom prst="rect">
            <a:avLst/>
          </a:prstGeom>
        </p:spPr>
      </p:pic>
      <p:sp>
        <p:nvSpPr>
          <p:cNvPr id="25" name="ZoneTexte 24"/>
          <p:cNvSpPr txBox="1"/>
          <p:nvPr/>
        </p:nvSpPr>
        <p:spPr>
          <a:xfrm>
            <a:off x="461180" y="10912789"/>
            <a:ext cx="6795130"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Noyaux à </a:t>
            </a:r>
            <a:r>
              <a:rPr kumimoji="0" lang="fr-FR" sz="4400" b="0" i="0" u="none" strike="noStrike" cap="none" spc="0" normalizeH="0" baseline="0" smtClean="0">
                <a:ln>
                  <a:noFill/>
                </a:ln>
                <a:solidFill>
                  <a:srgbClr val="000000"/>
                </a:solidFill>
                <a:effectLst/>
                <a:uFillTx/>
                <a:latin typeface="Calibri" charset="0"/>
                <a:ea typeface="Calibri" charset="0"/>
                <a:cs typeface="Calibri" charset="0"/>
                <a:sym typeface="Helvetica Light"/>
              </a:rPr>
              <a:t>différents niveaux</a:t>
            </a:r>
            <a:endParaRPr kumimoji="0" lang="fr-FR" sz="4400" b="0" i="0" u="none" strike="noStrike" cap="none" spc="0" normalizeH="0" baseline="0">
              <a:ln>
                <a:noFill/>
              </a:ln>
              <a:solidFill>
                <a:srgbClr val="000000"/>
              </a:solidFill>
              <a:effectLst/>
              <a:uFillTx/>
              <a:latin typeface="Calibri" charset="0"/>
              <a:ea typeface="Calibri" charset="0"/>
              <a:cs typeface="Calibri" charset="0"/>
              <a:sym typeface="Helvetica Light"/>
            </a:endParaRPr>
          </a:p>
        </p:txBody>
      </p:sp>
      <p:sp>
        <p:nvSpPr>
          <p:cNvPr id="26" name="ZoneTexte 25"/>
          <p:cNvSpPr txBox="1"/>
          <p:nvPr/>
        </p:nvSpPr>
        <p:spPr>
          <a:xfrm>
            <a:off x="422708" y="11724951"/>
            <a:ext cx="7660752"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Toutes ¢ en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contact avec la LB</a:t>
            </a:r>
            <a:endParaRPr kumimoji="0" lang="fr-FR" sz="44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27" name="Shape 43"/>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1229519461"/>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65" name="Shape 65"/>
          <p:cNvSpPr/>
          <p:nvPr/>
        </p:nvSpPr>
        <p:spPr>
          <a:xfrm>
            <a:off x="2422886" y="2109673"/>
            <a:ext cx="102657"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endParaRPr sz="4700" dirty="0">
              <a:latin typeface="Arial"/>
              <a:ea typeface="Arial"/>
              <a:cs typeface="Arial"/>
              <a:sym typeface="Arial"/>
            </a:endParaRPr>
          </a:p>
        </p:txBody>
      </p:sp>
      <p:sp>
        <p:nvSpPr>
          <p:cNvPr id="68" name="Shape 68"/>
          <p:cNvSpPr/>
          <p:nvPr/>
        </p:nvSpPr>
        <p:spPr>
          <a:xfrm>
            <a:off x="753112" y="293249"/>
            <a:ext cx="17838217"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A) Les épithéliums simples (=unistratifiés)</a:t>
            </a:r>
          </a:p>
        </p:txBody>
      </p:sp>
      <p:sp>
        <p:nvSpPr>
          <p:cNvPr id="69" name="Shape 69"/>
          <p:cNvSpPr/>
          <p:nvPr/>
        </p:nvSpPr>
        <p:spPr>
          <a:xfrm>
            <a:off x="877188" y="2587209"/>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70" name="Shape 70"/>
          <p:cNvSpPr/>
          <p:nvPr/>
        </p:nvSpPr>
        <p:spPr>
          <a:xfrm>
            <a:off x="2800069" y="2185404"/>
            <a:ext cx="19580681" cy="151836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600" dirty="0">
                <a:latin typeface="Calibri" charset="0"/>
                <a:ea typeface="Calibri" charset="0"/>
                <a:cs typeface="Calibri" charset="0"/>
                <a:sym typeface="Arial"/>
              </a:rPr>
              <a:t>Une </a:t>
            </a:r>
            <a:r>
              <a:rPr sz="4600" b="1" dirty="0">
                <a:latin typeface="Calibri" charset="0"/>
                <a:ea typeface="Calibri" charset="0"/>
                <a:cs typeface="Calibri" charset="0"/>
                <a:sym typeface="Arial"/>
              </a:rPr>
              <a:t>unique</a:t>
            </a:r>
            <a:r>
              <a:rPr sz="4600" dirty="0">
                <a:latin typeface="Calibri" charset="0"/>
                <a:ea typeface="Calibri" charset="0"/>
                <a:cs typeface="Calibri" charset="0"/>
                <a:sym typeface="Arial"/>
              </a:rPr>
              <a:t> couche de cellules en contact avec la </a:t>
            </a:r>
            <a:r>
              <a:rPr sz="4600" b="1" dirty="0">
                <a:latin typeface="Calibri" charset="0"/>
                <a:ea typeface="Calibri" charset="0"/>
                <a:cs typeface="Calibri" charset="0"/>
                <a:sym typeface="Arial"/>
              </a:rPr>
              <a:t>membrane basale</a:t>
            </a:r>
            <a:r>
              <a:rPr sz="4600" dirty="0">
                <a:latin typeface="Calibri" charset="0"/>
                <a:ea typeface="Calibri" charset="0"/>
                <a:cs typeface="Calibri" charset="0"/>
                <a:sym typeface="Arial"/>
              </a:rPr>
              <a:t> par leur </a:t>
            </a:r>
            <a:r>
              <a:rPr sz="4600" b="1" u="sng" dirty="0">
                <a:solidFill>
                  <a:schemeClr val="accent4">
                    <a:lumMod val="75000"/>
                  </a:schemeClr>
                </a:solidFill>
                <a:latin typeface="Calibri" charset="0"/>
                <a:ea typeface="Calibri" charset="0"/>
                <a:cs typeface="Calibri" charset="0"/>
                <a:sym typeface="Arial"/>
              </a:rPr>
              <a:t>pôle</a:t>
            </a:r>
          </a:p>
          <a:p>
            <a:pPr lvl="0" algn="l">
              <a:defRPr sz="1800"/>
            </a:pPr>
            <a:r>
              <a:rPr sz="4600" b="1" u="sng" dirty="0">
                <a:solidFill>
                  <a:schemeClr val="accent4">
                    <a:lumMod val="75000"/>
                  </a:schemeClr>
                </a:solidFill>
                <a:latin typeface="Calibri" charset="0"/>
                <a:ea typeface="Calibri" charset="0"/>
                <a:cs typeface="Calibri" charset="0"/>
                <a:sym typeface="Arial"/>
              </a:rPr>
              <a:t>inférieur (= pôle basal)</a:t>
            </a:r>
            <a:r>
              <a:rPr sz="4600" dirty="0">
                <a:latin typeface="Calibri" charset="0"/>
                <a:ea typeface="Calibri" charset="0"/>
                <a:cs typeface="Calibri" charset="0"/>
                <a:sym typeface="Arial"/>
              </a:rPr>
              <a:t>.</a:t>
            </a:r>
          </a:p>
        </p:txBody>
      </p:sp>
      <p:sp>
        <p:nvSpPr>
          <p:cNvPr id="71" name="Shape 71"/>
          <p:cNvSpPr/>
          <p:nvPr/>
        </p:nvSpPr>
        <p:spPr>
          <a:xfrm>
            <a:off x="2800069" y="4280065"/>
            <a:ext cx="15996366"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Le pôle </a:t>
            </a:r>
            <a:r>
              <a:rPr sz="4700" b="1" dirty="0">
                <a:latin typeface="Calibri" charset="0"/>
                <a:ea typeface="Calibri" charset="0"/>
                <a:cs typeface="Calibri" charset="0"/>
                <a:sym typeface="Arial"/>
              </a:rPr>
              <a:t>supérieur</a:t>
            </a:r>
            <a:r>
              <a:rPr sz="4700" dirty="0">
                <a:latin typeface="Calibri" charset="0"/>
                <a:ea typeface="Calibri" charset="0"/>
                <a:cs typeface="Calibri" charset="0"/>
                <a:sym typeface="Arial"/>
              </a:rPr>
              <a:t> des cellules est appelé </a:t>
            </a:r>
            <a:r>
              <a:rPr sz="4700" b="1" u="sng" dirty="0">
                <a:solidFill>
                  <a:schemeClr val="accent4">
                    <a:lumMod val="75000"/>
                  </a:schemeClr>
                </a:solidFill>
                <a:latin typeface="Calibri" charset="0"/>
                <a:ea typeface="Calibri" charset="0"/>
                <a:cs typeface="Calibri" charset="0"/>
                <a:sym typeface="Arial"/>
              </a:rPr>
              <a:t>pôle apexien ou apical</a:t>
            </a:r>
            <a:r>
              <a:rPr sz="4700" dirty="0">
                <a:latin typeface="Calibri" charset="0"/>
                <a:ea typeface="Calibri" charset="0"/>
                <a:cs typeface="Calibri" charset="0"/>
                <a:sym typeface="Arial"/>
              </a:rPr>
              <a:t>. </a:t>
            </a:r>
          </a:p>
        </p:txBody>
      </p:sp>
      <p:sp>
        <p:nvSpPr>
          <p:cNvPr id="72" name="Shape 72"/>
          <p:cNvSpPr/>
          <p:nvPr/>
        </p:nvSpPr>
        <p:spPr>
          <a:xfrm>
            <a:off x="877188" y="4718415"/>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73" name="Shape 73"/>
          <p:cNvSpPr/>
          <p:nvPr/>
        </p:nvSpPr>
        <p:spPr>
          <a:xfrm>
            <a:off x="825859" y="6283317"/>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74" name="Shape 74"/>
          <p:cNvSpPr/>
          <p:nvPr/>
        </p:nvSpPr>
        <p:spPr>
          <a:xfrm>
            <a:off x="2928939" y="5891603"/>
            <a:ext cx="8430193"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Trois types d’épithéliums </a:t>
            </a:r>
            <a:r>
              <a:rPr sz="4700" b="1" dirty="0">
                <a:latin typeface="Calibri" charset="0"/>
                <a:ea typeface="Calibri" charset="0"/>
                <a:cs typeface="Calibri" charset="0"/>
                <a:sym typeface="Arial"/>
              </a:rPr>
              <a:t>simples</a:t>
            </a:r>
            <a:r>
              <a:rPr sz="4700" dirty="0">
                <a:latin typeface="Calibri" charset="0"/>
                <a:ea typeface="Calibri" charset="0"/>
                <a:cs typeface="Calibri" charset="0"/>
                <a:sym typeface="Arial"/>
              </a:rPr>
              <a:t>.</a:t>
            </a:r>
          </a:p>
        </p:txBody>
      </p:sp>
      <p:sp>
        <p:nvSpPr>
          <p:cNvPr id="78" name="Shape 78"/>
          <p:cNvSpPr/>
          <p:nvPr/>
        </p:nvSpPr>
        <p:spPr>
          <a:xfrm>
            <a:off x="10730992" y="7746690"/>
            <a:ext cx="2475038" cy="9335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700">
                <a:latin typeface="Arial"/>
                <a:ea typeface="Arial"/>
                <a:cs typeface="Arial"/>
                <a:sym typeface="Arial"/>
              </a:defRPr>
            </a:lvl1pPr>
          </a:lstStyle>
          <a:p>
            <a:pPr lvl="0">
              <a:defRPr sz="1800"/>
            </a:pPr>
            <a:r>
              <a:rPr sz="5400" b="1" dirty="0">
                <a:solidFill>
                  <a:srgbClr val="00B0F0"/>
                </a:solidFill>
                <a:latin typeface="Calibri" charset="0"/>
                <a:ea typeface="Calibri" charset="0"/>
                <a:cs typeface="Calibri" charset="0"/>
              </a:rPr>
              <a:t>Cubique</a:t>
            </a:r>
          </a:p>
        </p:txBody>
      </p:sp>
      <p:sp>
        <p:nvSpPr>
          <p:cNvPr id="79" name="Shape 79"/>
          <p:cNvSpPr/>
          <p:nvPr/>
        </p:nvSpPr>
        <p:spPr>
          <a:xfrm>
            <a:off x="3225778" y="7808333"/>
            <a:ext cx="3918257" cy="93358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4700">
                <a:latin typeface="Arial"/>
                <a:ea typeface="Arial"/>
                <a:cs typeface="Arial"/>
                <a:sym typeface="Arial"/>
              </a:defRPr>
            </a:lvl1pPr>
          </a:lstStyle>
          <a:p>
            <a:pPr lvl="0">
              <a:defRPr sz="1800"/>
            </a:pPr>
            <a:r>
              <a:rPr sz="5400" b="1" dirty="0">
                <a:solidFill>
                  <a:srgbClr val="00B0F0"/>
                </a:solidFill>
                <a:latin typeface="Calibri" charset="0"/>
                <a:ea typeface="Calibri" charset="0"/>
                <a:cs typeface="Calibri" charset="0"/>
              </a:rPr>
              <a:t>Pavimenteux</a:t>
            </a:r>
          </a:p>
        </p:txBody>
      </p:sp>
      <p:sp>
        <p:nvSpPr>
          <p:cNvPr id="80" name="Shape 80"/>
          <p:cNvSpPr/>
          <p:nvPr/>
        </p:nvSpPr>
        <p:spPr>
          <a:xfrm>
            <a:off x="17942603" y="7223989"/>
            <a:ext cx="3962400" cy="1764586"/>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4700">
                <a:latin typeface="Arial"/>
                <a:ea typeface="Arial"/>
                <a:cs typeface="Arial"/>
                <a:sym typeface="Arial"/>
              </a:defRPr>
            </a:lvl1pPr>
          </a:lstStyle>
          <a:p>
            <a:pPr lvl="0">
              <a:defRPr sz="1800"/>
            </a:pPr>
            <a:r>
              <a:rPr sz="5400" b="1" dirty="0" smtClean="0">
                <a:solidFill>
                  <a:srgbClr val="00B0F0"/>
                </a:solidFill>
                <a:latin typeface="Calibri" charset="0"/>
                <a:ea typeface="Calibri" charset="0"/>
                <a:cs typeface="Calibri" charset="0"/>
              </a:rPr>
              <a:t>Prismatique</a:t>
            </a:r>
            <a:r>
              <a:rPr lang="fr-FR" sz="5400" b="1" dirty="0" smtClean="0">
                <a:solidFill>
                  <a:srgbClr val="00B0F0"/>
                </a:solidFill>
                <a:latin typeface="Calibri" charset="0"/>
                <a:ea typeface="Calibri" charset="0"/>
                <a:cs typeface="Calibri" charset="0"/>
              </a:rPr>
              <a:t> = Cylindrique</a:t>
            </a:r>
            <a:endParaRPr sz="5400" b="1" dirty="0">
              <a:solidFill>
                <a:srgbClr val="00B0F0"/>
              </a:solidFill>
              <a:latin typeface="Calibri" charset="0"/>
              <a:ea typeface="Calibri" charset="0"/>
              <a:cs typeface="Calibri" charset="0"/>
            </a:endParaRPr>
          </a:p>
        </p:txBody>
      </p:sp>
      <p:sp>
        <p:nvSpPr>
          <p:cNvPr id="81" name="Shape 81"/>
          <p:cNvSpPr/>
          <p:nvPr/>
        </p:nvSpPr>
        <p:spPr>
          <a:xfrm>
            <a:off x="16887072" y="7433246"/>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82" name="Shape 82"/>
          <p:cNvSpPr/>
          <p:nvPr/>
        </p:nvSpPr>
        <p:spPr>
          <a:xfrm>
            <a:off x="2281393" y="7990650"/>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83" name="Shape 83"/>
          <p:cNvSpPr/>
          <p:nvPr/>
        </p:nvSpPr>
        <p:spPr>
          <a:xfrm>
            <a:off x="9904061" y="7929007"/>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pic>
        <p:nvPicPr>
          <p:cNvPr id="20" name="Image 19"/>
          <p:cNvPicPr/>
          <p:nvPr/>
        </p:nvPicPr>
        <p:blipFill rotWithShape="1">
          <a:blip r:embed="rId2"/>
          <a:srcRect l="70286" t="11140" r="3421" b="78191"/>
          <a:stretch/>
        </p:blipFill>
        <p:spPr>
          <a:xfrm>
            <a:off x="2363482" y="8958506"/>
            <a:ext cx="4780553" cy="1858616"/>
          </a:xfrm>
          <a:prstGeom prst="rect">
            <a:avLst/>
          </a:prstGeom>
        </p:spPr>
      </p:pic>
      <p:pic>
        <p:nvPicPr>
          <p:cNvPr id="21" name="Image 20"/>
          <p:cNvPicPr/>
          <p:nvPr/>
        </p:nvPicPr>
        <p:blipFill rotWithShape="1">
          <a:blip r:embed="rId2"/>
          <a:srcRect l="70012" t="38546" r="2893" b="50083"/>
          <a:stretch/>
        </p:blipFill>
        <p:spPr>
          <a:xfrm>
            <a:off x="9389438" y="8839938"/>
            <a:ext cx="5850562" cy="2167655"/>
          </a:xfrm>
          <a:prstGeom prst="rect">
            <a:avLst/>
          </a:prstGeom>
        </p:spPr>
      </p:pic>
      <p:pic>
        <p:nvPicPr>
          <p:cNvPr id="22" name="Image 21"/>
          <p:cNvPicPr/>
          <p:nvPr/>
        </p:nvPicPr>
        <p:blipFill rotWithShape="1">
          <a:blip r:embed="rId2"/>
          <a:srcRect l="70371" t="59897" r="3538" b="18798"/>
          <a:stretch/>
        </p:blipFill>
        <p:spPr>
          <a:xfrm>
            <a:off x="17485403" y="9279273"/>
            <a:ext cx="5108676" cy="3576683"/>
          </a:xfrm>
          <a:prstGeom prst="rect">
            <a:avLst/>
          </a:prstGeom>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 name="Table 85"/>
          <p:cNvGraphicFramePr/>
          <p:nvPr>
            <p:extLst>
              <p:ext uri="{D42A27DB-BD31-4B8C-83A1-F6EECF244321}">
                <p14:modId xmlns:p14="http://schemas.microsoft.com/office/powerpoint/2010/main" val="72198332"/>
              </p:ext>
            </p:extLst>
          </p:nvPr>
        </p:nvGraphicFramePr>
        <p:xfrm>
          <a:off x="875481" y="2551236"/>
          <a:ext cx="22789712" cy="9435083"/>
        </p:xfrm>
        <a:graphic>
          <a:graphicData uri="http://schemas.openxmlformats.org/drawingml/2006/table">
            <a:tbl>
              <a:tblPr firstRow="1" firstCol="1">
                <a:tableStyleId>{C7B018BB-80A7-4F77-B60F-C8B233D01FF8}</a:tableStyleId>
              </a:tblPr>
              <a:tblGrid>
                <a:gridCol w="4731235"/>
                <a:gridCol w="5173579"/>
                <a:gridCol w="5654842"/>
                <a:gridCol w="7230056"/>
              </a:tblGrid>
              <a:tr h="2338337">
                <a:tc>
                  <a:txBody>
                    <a:bodyPr/>
                    <a:lstStyle/>
                    <a:p>
                      <a:pPr lvl="0" algn="ctr" defTabSz="914400" rtl="0">
                        <a:tabLst>
                          <a:tab pos="1663700" algn="l"/>
                        </a:tabLst>
                        <a:defRPr sz="3600">
                          <a:solidFill>
                            <a:srgbClr val="0433FF"/>
                          </a:solidFill>
                          <a:effectLst>
                            <a:outerShdw blurRad="25400" dist="25400" dir="5400000" rotWithShape="0">
                              <a:srgbClr val="000000">
                                <a:alpha val="60000"/>
                              </a:srgbClr>
                            </a:outerShdw>
                          </a:effectLst>
                        </a:defRPr>
                      </a:pPr>
                      <a:endParaRPr dirty="0"/>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lvl="0" defTabSz="914400">
                        <a:tabLst>
                          <a:tab pos="1663700" algn="l"/>
                        </a:tabLst>
                        <a:defRPr sz="1800" b="0">
                          <a:solidFill>
                            <a:srgbClr val="000000"/>
                          </a:solidFill>
                        </a:defRPr>
                      </a:pPr>
                      <a:r>
                        <a:rPr sz="54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Bold"/>
                        </a:rPr>
                        <a:t>Pavimenteux</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lvl="0" defTabSz="914400">
                        <a:tabLst>
                          <a:tab pos="1663700" algn="l"/>
                        </a:tabLst>
                        <a:defRPr sz="1800" b="0">
                          <a:solidFill>
                            <a:srgbClr val="000000"/>
                          </a:solidFill>
                        </a:defRPr>
                      </a:pPr>
                      <a:r>
                        <a:rPr sz="54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Cubique</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lvl="0" defTabSz="914400">
                        <a:tabLst>
                          <a:tab pos="1663700" algn="l"/>
                        </a:tabLst>
                        <a:defRPr sz="1800" b="0">
                          <a:solidFill>
                            <a:srgbClr val="000000"/>
                          </a:solidFill>
                        </a:defRPr>
                      </a:pPr>
                      <a:r>
                        <a:rPr sz="54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Prismatique
= </a:t>
                      </a:r>
                      <a:r>
                        <a:rPr lang="fr-FR" sz="5400" b="1" baseline="0" dirty="0" smtClean="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C</a:t>
                      </a:r>
                      <a:r>
                        <a:rPr sz="5400" b="1" dirty="0" smtClean="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ylindrique</a:t>
                      </a:r>
                      <a:endParaRPr sz="54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endParaRP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r>
              <a:tr h="3548373">
                <a:tc>
                  <a:txBody>
                    <a:bodyPr/>
                    <a:lstStyle/>
                    <a:p>
                      <a:pPr lvl="0" defTabSz="914400">
                        <a:tabLst>
                          <a:tab pos="1663700" algn="l"/>
                        </a:tabLst>
                        <a:defRPr sz="1800" b="0">
                          <a:solidFill>
                            <a:srgbClr val="000000"/>
                          </a:solidFill>
                        </a:defRPr>
                      </a:pPr>
                      <a:r>
                        <a:rPr sz="36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Bold"/>
                        </a:rPr>
                        <a:t>Caractéristiques</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marL="571500" lvl="0" indent="-571500" defTabSz="914400">
                        <a:buFont typeface="Arial" charset="0"/>
                        <a:buChar char="•"/>
                        <a:defRPr sz="1800"/>
                      </a:pPr>
                      <a:r>
                        <a:rPr sz="3600" dirty="0">
                          <a:latin typeface="Calibri" charset="0"/>
                          <a:ea typeface="Calibri" charset="0"/>
                          <a:cs typeface="Calibri" charset="0"/>
                          <a:sym typeface="Arial"/>
                        </a:rPr>
                        <a:t>Cellules </a:t>
                      </a:r>
                      <a:r>
                        <a:rPr sz="3600" dirty="0" smtClean="0">
                          <a:latin typeface="Calibri" charset="0"/>
                          <a:ea typeface="Calibri" charset="0"/>
                          <a:cs typeface="Calibri" charset="0"/>
                          <a:sym typeface="Arial"/>
                        </a:rPr>
                        <a:t>aplaties</a:t>
                      </a:r>
                      <a:endParaRPr lang="fr-FR" sz="3600" dirty="0" smtClean="0">
                        <a:latin typeface="Calibri" charset="0"/>
                        <a:ea typeface="Calibri" charset="0"/>
                        <a:cs typeface="Calibri" charset="0"/>
                        <a:sym typeface="Arial"/>
                      </a:endParaRPr>
                    </a:p>
                    <a:p>
                      <a:pPr marL="571500" lvl="0" indent="-571500" defTabSz="914400">
                        <a:buFont typeface="Arial" charset="0"/>
                        <a:buChar char="•"/>
                        <a:defRPr sz="1800"/>
                      </a:pPr>
                      <a:r>
                        <a:rPr sz="3600" i="1" dirty="0" smtClean="0">
                          <a:latin typeface="Calibri" charset="0"/>
                          <a:ea typeface="Calibri" charset="0"/>
                          <a:cs typeface="Calibri" charset="0"/>
                          <a:sym typeface="Arial"/>
                        </a:rPr>
                        <a:t>«</a:t>
                      </a:r>
                      <a:r>
                        <a:rPr sz="3600" i="1" dirty="0">
                          <a:latin typeface="Calibri" charset="0"/>
                          <a:ea typeface="Calibri" charset="0"/>
                          <a:cs typeface="Calibri" charset="0"/>
                          <a:sym typeface="Arial"/>
                        </a:rPr>
                        <a:t> Oeufs au plat »</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571500" lvl="0" indent="-571500" defTabSz="914400">
                        <a:buFont typeface="Arial" charset="0"/>
                        <a:buChar char="•"/>
                        <a:defRPr sz="1800"/>
                      </a:pPr>
                      <a:r>
                        <a:rPr sz="3600" dirty="0">
                          <a:latin typeface="Calibri" charset="0"/>
                          <a:ea typeface="Calibri" charset="0"/>
                          <a:cs typeface="Calibri" charset="0"/>
                          <a:sym typeface="Arial"/>
                        </a:rPr>
                        <a:t>Cellules cubiques
Gros noyau central
Moins répandu</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571500" lvl="0" indent="-571500" defTabSz="914400">
                        <a:buFont typeface="Arial" charset="0"/>
                        <a:buChar char="•"/>
                        <a:defRPr sz="1800"/>
                      </a:pPr>
                      <a:r>
                        <a:rPr sz="3600" dirty="0">
                          <a:latin typeface="Calibri" charset="0"/>
                          <a:ea typeface="Calibri" charset="0"/>
                          <a:cs typeface="Calibri" charset="0"/>
                          <a:sym typeface="Arial"/>
                        </a:rPr>
                        <a:t>Cellules rectangulaires </a:t>
                      </a:r>
                      <a:r>
                        <a:rPr sz="3600" dirty="0" smtClean="0">
                          <a:latin typeface="Calibri" charset="0"/>
                          <a:ea typeface="Calibri" charset="0"/>
                          <a:cs typeface="Calibri" charset="0"/>
                          <a:sym typeface="Arial"/>
                        </a:rPr>
                        <a:t>ou </a:t>
                      </a:r>
                      <a:r>
                        <a:rPr sz="3600" dirty="0">
                          <a:latin typeface="Calibri" charset="0"/>
                          <a:ea typeface="Calibri" charset="0"/>
                          <a:cs typeface="Calibri" charset="0"/>
                          <a:sym typeface="Arial"/>
                        </a:rPr>
                        <a:t>allongées
Ciliées ou non
Noyau au pôle basal</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48373">
                <a:tc>
                  <a:txBody>
                    <a:bodyPr/>
                    <a:lstStyle/>
                    <a:p>
                      <a:pPr lvl="0" defTabSz="914400">
                        <a:tabLst>
                          <a:tab pos="1663700" algn="l"/>
                        </a:tabLst>
                        <a:defRPr sz="1800" b="0">
                          <a:solidFill>
                            <a:srgbClr val="000000"/>
                          </a:solidFill>
                        </a:defRPr>
                      </a:pPr>
                      <a:r>
                        <a:rPr sz="36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rPr>
                        <a:t>Localisation</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lvl="0" defTabSz="914400">
                        <a:defRPr sz="1800"/>
                      </a:pPr>
                      <a:r>
                        <a:rPr sz="4000" b="1" dirty="0">
                          <a:latin typeface="Calibri" charset="0"/>
                          <a:ea typeface="Calibri" charset="0"/>
                          <a:cs typeface="Calibri" charset="0"/>
                          <a:sym typeface="Arial"/>
                        </a:rPr>
                        <a:t>Vaisseaux </a:t>
                      </a:r>
                      <a:endParaRPr lang="fr-FR" sz="4000" b="1" dirty="0" smtClean="0">
                        <a:latin typeface="Calibri" charset="0"/>
                        <a:ea typeface="Calibri" charset="0"/>
                        <a:cs typeface="Calibri" charset="0"/>
                        <a:sym typeface="Arial"/>
                      </a:endParaRPr>
                    </a:p>
                    <a:p>
                      <a:pPr lvl="0" defTabSz="914400">
                        <a:defRPr sz="1800"/>
                      </a:pPr>
                      <a:r>
                        <a:rPr sz="4000" b="1" dirty="0" smtClean="0">
                          <a:latin typeface="Calibri" charset="0"/>
                          <a:ea typeface="Calibri" charset="0"/>
                          <a:cs typeface="Calibri" charset="0"/>
                          <a:sym typeface="Arial"/>
                        </a:rPr>
                        <a:t>(</a:t>
                      </a:r>
                      <a:r>
                        <a:rPr sz="4000" b="1" dirty="0">
                          <a:latin typeface="Calibri" charset="0"/>
                          <a:ea typeface="Calibri" charset="0"/>
                          <a:cs typeface="Calibri" charset="0"/>
                          <a:sym typeface="Arial"/>
                        </a:rPr>
                        <a:t>endothélium)</a:t>
                      </a:r>
                      <a:r>
                        <a:rPr sz="3600" dirty="0">
                          <a:latin typeface="Calibri" charset="0"/>
                          <a:ea typeface="Calibri" charset="0"/>
                          <a:cs typeface="Calibri" charset="0"/>
                          <a:sym typeface="Arial"/>
                        </a:rPr>
                        <a:t>
</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0" defTabSz="914400">
                        <a:defRPr sz="1800"/>
                      </a:pPr>
                      <a:r>
                        <a:rPr sz="3600" dirty="0">
                          <a:latin typeface="Calibri" charset="0"/>
                          <a:ea typeface="Calibri" charset="0"/>
                          <a:cs typeface="Calibri" charset="0"/>
                          <a:sym typeface="Arial"/>
                        </a:rPr>
                        <a:t>
</a:t>
                      </a:r>
                      <a:r>
                        <a:rPr lang="fr-FR" sz="4000" b="1" dirty="0" smtClean="0">
                          <a:latin typeface="Calibri" charset="0"/>
                          <a:ea typeface="Calibri" charset="0"/>
                          <a:cs typeface="Calibri" charset="0"/>
                          <a:sym typeface="Arial"/>
                        </a:rPr>
                        <a:t>Rétine,</a:t>
                      </a:r>
                      <a:r>
                        <a:rPr lang="fr-FR" sz="4000" b="1" baseline="0" dirty="0" smtClean="0">
                          <a:latin typeface="Calibri" charset="0"/>
                          <a:ea typeface="Calibri" charset="0"/>
                          <a:cs typeface="Calibri" charset="0"/>
                          <a:sym typeface="Arial"/>
                        </a:rPr>
                        <a:t> épendyme</a:t>
                      </a:r>
                      <a:endParaRPr sz="4000" b="1" dirty="0">
                        <a:latin typeface="Calibri" charset="0"/>
                        <a:ea typeface="Calibri" charset="0"/>
                        <a:cs typeface="Calibri" charset="0"/>
                        <a:sym typeface="Arial"/>
                      </a:endParaRP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0" algn="ctr" defTabSz="914400" rtl="0">
                        <a:defRPr sz="3600">
                          <a:latin typeface="Arial"/>
                          <a:ea typeface="Arial"/>
                          <a:cs typeface="Arial"/>
                          <a:sym typeface="Arial"/>
                        </a:defRPr>
                      </a:pPr>
                      <a:endParaRPr dirty="0">
                        <a:latin typeface="Calibri" charset="0"/>
                        <a:ea typeface="Calibri" charset="0"/>
                        <a:cs typeface="Calibri" charset="0"/>
                      </a:endParaRP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6" name="Shape 86"/>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88" name="Shape 88"/>
          <p:cNvSpPr/>
          <p:nvPr/>
        </p:nvSpPr>
        <p:spPr>
          <a:xfrm>
            <a:off x="875481" y="383250"/>
            <a:ext cx="17838218"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A) Les épithéliums simples (=unistratifiés)</a:t>
            </a:r>
          </a:p>
        </p:txBody>
      </p:sp>
      <p:sp>
        <p:nvSpPr>
          <p:cNvPr id="91" name="Shape 91"/>
          <p:cNvSpPr/>
          <p:nvPr/>
        </p:nvSpPr>
        <p:spPr>
          <a:xfrm>
            <a:off x="17179352" y="10197828"/>
            <a:ext cx="2085507"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000" b="1" dirty="0">
                <a:latin typeface="Calibri" charset="0"/>
                <a:ea typeface="Calibri" charset="0"/>
                <a:cs typeface="Calibri" charset="0"/>
                <a:sym typeface="Arial"/>
              </a:rPr>
              <a:t>Trompes </a:t>
            </a:r>
          </a:p>
          <a:p>
            <a:pPr lvl="0">
              <a:defRPr sz="1800"/>
            </a:pPr>
            <a:r>
              <a:rPr sz="4000" b="1" dirty="0">
                <a:latin typeface="Calibri" charset="0"/>
                <a:ea typeface="Calibri" charset="0"/>
                <a:cs typeface="Calibri" charset="0"/>
                <a:sym typeface="Arial"/>
              </a:rPr>
              <a:t>Utérus</a:t>
            </a:r>
          </a:p>
        </p:txBody>
      </p:sp>
      <p:sp>
        <p:nvSpPr>
          <p:cNvPr id="92" name="Shape 92"/>
          <p:cNvSpPr/>
          <p:nvPr/>
        </p:nvSpPr>
        <p:spPr>
          <a:xfrm flipH="1" flipV="1">
            <a:off x="19977728" y="8425794"/>
            <a:ext cx="0" cy="3544068"/>
          </a:xfrm>
          <a:prstGeom prst="line">
            <a:avLst/>
          </a:prstGeom>
          <a:ln w="25400">
            <a:solidFill>
              <a:schemeClr val="bg1">
                <a:lumMod val="50000"/>
              </a:schemeClr>
            </a:solidFill>
            <a:miter lim="400000"/>
          </a:ln>
        </p:spPr>
        <p:txBody>
          <a:bodyPr lIns="50800" tIns="50800" rIns="50800" bIns="50800" anchor="ctr"/>
          <a:lstStyle/>
          <a:p>
            <a:pPr lvl="0">
              <a:defRPr sz="3200"/>
            </a:pPr>
            <a:endParaRPr/>
          </a:p>
        </p:txBody>
      </p:sp>
      <p:sp>
        <p:nvSpPr>
          <p:cNvPr id="93" name="Shape 93"/>
          <p:cNvSpPr/>
          <p:nvPr/>
        </p:nvSpPr>
        <p:spPr>
          <a:xfrm>
            <a:off x="17489220" y="8703468"/>
            <a:ext cx="982641" cy="7181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000" u="sng">
                <a:latin typeface="Arial"/>
                <a:ea typeface="Arial"/>
                <a:cs typeface="Arial"/>
                <a:sym typeface="Arial"/>
              </a:defRPr>
            </a:lvl1pPr>
          </a:lstStyle>
          <a:p>
            <a:pPr lvl="0">
              <a:defRPr sz="1800" u="none"/>
            </a:pPr>
            <a:r>
              <a:rPr sz="4000" u="sng" dirty="0">
                <a:latin typeface="Calibri" charset="0"/>
                <a:ea typeface="Calibri" charset="0"/>
                <a:cs typeface="Calibri" charset="0"/>
              </a:rPr>
              <a:t>Cilié</a:t>
            </a:r>
          </a:p>
        </p:txBody>
      </p:sp>
      <p:sp>
        <p:nvSpPr>
          <p:cNvPr id="94" name="Shape 94"/>
          <p:cNvSpPr/>
          <p:nvPr/>
        </p:nvSpPr>
        <p:spPr>
          <a:xfrm>
            <a:off x="20690598" y="8680639"/>
            <a:ext cx="2281074"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000" u="sng" dirty="0" smtClean="0">
                <a:latin typeface="Calibri" charset="0"/>
                <a:ea typeface="Calibri" charset="0"/>
                <a:cs typeface="Calibri" charset="0"/>
                <a:sym typeface="Arial"/>
              </a:rPr>
              <a:t>Bordure à </a:t>
            </a:r>
          </a:p>
          <a:p>
            <a:pPr lvl="0">
              <a:defRPr sz="1800"/>
            </a:pPr>
            <a:r>
              <a:rPr sz="4000" u="sng" dirty="0" smtClean="0">
                <a:latin typeface="Calibri" charset="0"/>
                <a:ea typeface="Calibri" charset="0"/>
                <a:cs typeface="Calibri" charset="0"/>
                <a:sym typeface="Arial"/>
              </a:rPr>
              <a:t>brosse</a:t>
            </a:r>
            <a:endParaRPr sz="4000" u="sng" dirty="0">
              <a:latin typeface="Calibri" charset="0"/>
              <a:ea typeface="Calibri" charset="0"/>
              <a:cs typeface="Calibri" charset="0"/>
              <a:sym typeface="Arial"/>
            </a:endParaRPr>
          </a:p>
        </p:txBody>
      </p:sp>
      <p:sp>
        <p:nvSpPr>
          <p:cNvPr id="95" name="Shape 95"/>
          <p:cNvSpPr/>
          <p:nvPr/>
        </p:nvSpPr>
        <p:spPr>
          <a:xfrm>
            <a:off x="20402859" y="10615520"/>
            <a:ext cx="2856552" cy="7181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000" b="1" dirty="0">
                <a:latin typeface="Calibri" charset="0"/>
                <a:ea typeface="Calibri" charset="0"/>
                <a:cs typeface="Calibri" charset="0"/>
                <a:sym typeface="Arial"/>
              </a:rPr>
              <a:t>Tube </a:t>
            </a:r>
            <a:r>
              <a:rPr sz="4000" b="1" dirty="0" smtClean="0">
                <a:latin typeface="Calibri" charset="0"/>
                <a:ea typeface="Calibri" charset="0"/>
                <a:cs typeface="Calibri" charset="0"/>
                <a:sym typeface="Arial"/>
              </a:rPr>
              <a:t>digestif</a:t>
            </a:r>
            <a:endParaRPr sz="4000" b="1" dirty="0">
              <a:latin typeface="Calibri" charset="0"/>
              <a:ea typeface="Calibri" charset="0"/>
              <a:cs typeface="Calibri" charset="0"/>
              <a:sym typeface="Arial"/>
            </a:endParaRP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99" name="Shape 99"/>
          <p:cNvSpPr/>
          <p:nvPr/>
        </p:nvSpPr>
        <p:spPr>
          <a:xfrm>
            <a:off x="529037" y="400295"/>
            <a:ext cx="18933068"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B) Les épithéliums stratifiés (=pluristratifiés)</a:t>
            </a:r>
          </a:p>
        </p:txBody>
      </p:sp>
      <p:sp>
        <p:nvSpPr>
          <p:cNvPr id="100" name="Shape 100"/>
          <p:cNvSpPr/>
          <p:nvPr/>
        </p:nvSpPr>
        <p:spPr>
          <a:xfrm>
            <a:off x="2378314" y="1957412"/>
            <a:ext cx="18272631" cy="148758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500" dirty="0">
                <a:latin typeface="Calibri" charset="0"/>
                <a:ea typeface="Calibri" charset="0"/>
                <a:cs typeface="Calibri" charset="0"/>
                <a:sym typeface="Arial"/>
              </a:rPr>
              <a:t>Composés de </a:t>
            </a:r>
            <a:r>
              <a:rPr sz="4500" b="1" dirty="0">
                <a:solidFill>
                  <a:schemeClr val="accent1"/>
                </a:solidFill>
                <a:latin typeface="Calibri" charset="0"/>
                <a:ea typeface="Calibri" charset="0"/>
                <a:cs typeface="Calibri" charset="0"/>
                <a:sym typeface="Arial"/>
              </a:rPr>
              <a:t>plusieurs couches de cellules</a:t>
            </a:r>
            <a:r>
              <a:rPr sz="4500" dirty="0">
                <a:solidFill>
                  <a:schemeClr val="accent1"/>
                </a:solidFill>
                <a:latin typeface="Calibri" charset="0"/>
                <a:ea typeface="Calibri" charset="0"/>
                <a:cs typeface="Calibri" charset="0"/>
                <a:sym typeface="Arial"/>
              </a:rPr>
              <a:t> </a:t>
            </a:r>
            <a:r>
              <a:rPr sz="4500" dirty="0">
                <a:latin typeface="Calibri" charset="0"/>
                <a:ea typeface="Calibri" charset="0"/>
                <a:cs typeface="Calibri" charset="0"/>
                <a:sym typeface="Arial"/>
              </a:rPr>
              <a:t>toutes accrochées entre elles par </a:t>
            </a:r>
          </a:p>
          <a:p>
            <a:pPr lvl="0" algn="l">
              <a:defRPr sz="1800"/>
            </a:pPr>
            <a:r>
              <a:rPr sz="4500" dirty="0">
                <a:latin typeface="Calibri" charset="0"/>
                <a:ea typeface="Calibri" charset="0"/>
                <a:cs typeface="Calibri" charset="0"/>
                <a:sym typeface="Arial"/>
              </a:rPr>
              <a:t>des jonctions </a:t>
            </a:r>
            <a:r>
              <a:rPr sz="4500" b="1" dirty="0">
                <a:latin typeface="Calibri" charset="0"/>
                <a:ea typeface="Calibri" charset="0"/>
                <a:cs typeface="Calibri" charset="0"/>
                <a:sym typeface="Arial"/>
              </a:rPr>
              <a:t>serrées</a:t>
            </a:r>
            <a:r>
              <a:rPr sz="4500" dirty="0">
                <a:latin typeface="Calibri" charset="0"/>
                <a:ea typeface="Calibri" charset="0"/>
                <a:cs typeface="Calibri" charset="0"/>
                <a:sym typeface="Arial"/>
              </a:rPr>
              <a:t>.</a:t>
            </a:r>
          </a:p>
        </p:txBody>
      </p:sp>
      <p:sp>
        <p:nvSpPr>
          <p:cNvPr id="101" name="Shape 101"/>
          <p:cNvSpPr/>
          <p:nvPr/>
        </p:nvSpPr>
        <p:spPr>
          <a:xfrm>
            <a:off x="2414514" y="3879007"/>
            <a:ext cx="16526960" cy="148758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500" b="1" dirty="0">
                <a:latin typeface="Calibri" charset="0"/>
                <a:ea typeface="Calibri" charset="0"/>
                <a:cs typeface="Calibri" charset="0"/>
                <a:sym typeface="Arial"/>
              </a:rPr>
              <a:t>Seules les cellules basales sont en contact avec la membrane basale.</a:t>
            </a:r>
          </a:p>
          <a:p>
            <a:pPr lvl="0" algn="l">
              <a:defRPr sz="1800"/>
            </a:pPr>
            <a:r>
              <a:rPr sz="4500" dirty="0">
                <a:latin typeface="Calibri" charset="0"/>
                <a:ea typeface="Calibri" charset="0"/>
                <a:cs typeface="Calibri" charset="0"/>
                <a:sym typeface="Arial"/>
              </a:rPr>
              <a:t>Les couches </a:t>
            </a:r>
            <a:r>
              <a:rPr sz="4500" b="1" dirty="0">
                <a:latin typeface="Calibri" charset="0"/>
                <a:ea typeface="Calibri" charset="0"/>
                <a:cs typeface="Calibri" charset="0"/>
                <a:sym typeface="Arial"/>
              </a:rPr>
              <a:t>apicales</a:t>
            </a:r>
            <a:r>
              <a:rPr sz="4500" dirty="0">
                <a:latin typeface="Calibri" charset="0"/>
                <a:ea typeface="Calibri" charset="0"/>
                <a:cs typeface="Calibri" charset="0"/>
                <a:sym typeface="Arial"/>
              </a:rPr>
              <a:t> n’entrent </a:t>
            </a:r>
            <a:r>
              <a:rPr sz="4500" b="1" dirty="0">
                <a:latin typeface="Calibri" charset="0"/>
                <a:ea typeface="Calibri" charset="0"/>
                <a:cs typeface="Calibri" charset="0"/>
                <a:sym typeface="Arial"/>
              </a:rPr>
              <a:t>jamais</a:t>
            </a:r>
            <a:r>
              <a:rPr sz="4500" dirty="0">
                <a:latin typeface="Calibri" charset="0"/>
                <a:ea typeface="Calibri" charset="0"/>
                <a:cs typeface="Calibri" charset="0"/>
                <a:sym typeface="Arial"/>
              </a:rPr>
              <a:t> en contact avec la lame basale. </a:t>
            </a:r>
          </a:p>
        </p:txBody>
      </p:sp>
      <p:sp>
        <p:nvSpPr>
          <p:cNvPr id="102" name="Shape 102"/>
          <p:cNvSpPr/>
          <p:nvPr/>
        </p:nvSpPr>
        <p:spPr>
          <a:xfrm>
            <a:off x="2670897" y="5735536"/>
            <a:ext cx="8273099" cy="7950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500">
                <a:latin typeface="Arial"/>
                <a:ea typeface="Arial"/>
                <a:cs typeface="Arial"/>
                <a:sym typeface="Arial"/>
              </a:defRPr>
            </a:lvl1pPr>
          </a:lstStyle>
          <a:p>
            <a:pPr lvl="0">
              <a:defRPr sz="1800"/>
            </a:pPr>
            <a:r>
              <a:rPr sz="4500" dirty="0">
                <a:latin typeface="Calibri" charset="0"/>
                <a:ea typeface="Calibri" charset="0"/>
                <a:cs typeface="Calibri" charset="0"/>
              </a:rPr>
              <a:t>Deux types d’épithélium stratifiés :</a:t>
            </a:r>
          </a:p>
        </p:txBody>
      </p:sp>
      <p:sp>
        <p:nvSpPr>
          <p:cNvPr id="103" name="Shape 103"/>
          <p:cNvSpPr/>
          <p:nvPr/>
        </p:nvSpPr>
        <p:spPr>
          <a:xfrm>
            <a:off x="496837" y="2353425"/>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04" name="Shape 104"/>
          <p:cNvSpPr/>
          <p:nvPr/>
        </p:nvSpPr>
        <p:spPr>
          <a:xfrm>
            <a:off x="496837" y="6137754"/>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05" name="Shape 105"/>
          <p:cNvSpPr/>
          <p:nvPr/>
        </p:nvSpPr>
        <p:spPr>
          <a:xfrm>
            <a:off x="496837" y="4306556"/>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07" name="Shape 107"/>
          <p:cNvSpPr/>
          <p:nvPr/>
        </p:nvSpPr>
        <p:spPr>
          <a:xfrm>
            <a:off x="2093863" y="6905752"/>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08" name="Shape 108"/>
          <p:cNvSpPr/>
          <p:nvPr/>
        </p:nvSpPr>
        <p:spPr>
          <a:xfrm>
            <a:off x="2945041" y="6815342"/>
            <a:ext cx="3569888" cy="9335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700">
                <a:latin typeface="Arial"/>
                <a:ea typeface="Arial"/>
                <a:cs typeface="Arial"/>
                <a:sym typeface="Arial"/>
              </a:defRPr>
            </a:lvl1pPr>
          </a:lstStyle>
          <a:p>
            <a:pPr lvl="0">
              <a:defRPr sz="1800"/>
            </a:pPr>
            <a:r>
              <a:rPr sz="5400" b="1" dirty="0">
                <a:solidFill>
                  <a:srgbClr val="00B0F0"/>
                </a:solidFill>
                <a:latin typeface="Calibri" charset="0"/>
                <a:ea typeface="Calibri" charset="0"/>
                <a:cs typeface="Calibri" charset="0"/>
              </a:rPr>
              <a:t>Prismatique</a:t>
            </a:r>
          </a:p>
        </p:txBody>
      </p:sp>
      <p:sp>
        <p:nvSpPr>
          <p:cNvPr id="111" name="Shape 111"/>
          <p:cNvSpPr/>
          <p:nvPr/>
        </p:nvSpPr>
        <p:spPr>
          <a:xfrm>
            <a:off x="11007149" y="6892779"/>
            <a:ext cx="598330"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12" name="Shape 112"/>
          <p:cNvSpPr/>
          <p:nvPr/>
        </p:nvSpPr>
        <p:spPr>
          <a:xfrm>
            <a:off x="11861809" y="6759244"/>
            <a:ext cx="4061172" cy="93358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4700">
                <a:latin typeface="Arial"/>
                <a:ea typeface="Arial"/>
                <a:cs typeface="Arial"/>
                <a:sym typeface="Arial"/>
              </a:defRPr>
            </a:lvl1pPr>
          </a:lstStyle>
          <a:p>
            <a:pPr lvl="0">
              <a:defRPr sz="1800"/>
            </a:pPr>
            <a:r>
              <a:rPr sz="5400" b="1" dirty="0">
                <a:solidFill>
                  <a:srgbClr val="00B0F0"/>
                </a:solidFill>
                <a:latin typeface="Calibri" charset="0"/>
                <a:ea typeface="Calibri" charset="0"/>
                <a:cs typeface="Calibri" charset="0"/>
              </a:rPr>
              <a:t>Pavimenteux</a:t>
            </a:r>
          </a:p>
        </p:txBody>
      </p:sp>
      <p:pic>
        <p:nvPicPr>
          <p:cNvPr id="19" name="pasted-image.tif"/>
          <p:cNvPicPr/>
          <p:nvPr/>
        </p:nvPicPr>
        <p:blipFill>
          <a:blip r:embed="rId2">
            <a:extLst/>
          </a:blip>
          <a:stretch>
            <a:fillRect/>
          </a:stretch>
        </p:blipFill>
        <p:spPr>
          <a:xfrm>
            <a:off x="21269861" y="6314965"/>
            <a:ext cx="1644092" cy="1521522"/>
          </a:xfrm>
          <a:prstGeom prst="rect">
            <a:avLst/>
          </a:prstGeom>
          <a:ln w="12700">
            <a:miter lim="400000"/>
          </a:ln>
        </p:spPr>
      </p:pic>
      <p:sp>
        <p:nvSpPr>
          <p:cNvPr id="2" name="ZoneTexte 1"/>
          <p:cNvSpPr txBox="1"/>
          <p:nvPr/>
        </p:nvSpPr>
        <p:spPr>
          <a:xfrm>
            <a:off x="20069174" y="8221208"/>
            <a:ext cx="4045467" cy="394979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ATTENTION</a:t>
            </a:r>
            <a:r>
              <a:rPr kumimoji="0" lang="fr-FR" sz="5000" b="1" i="0" u="none" strike="noStrike" cap="none" spc="0" normalizeH="0" dirty="0" smtClean="0">
                <a:ln>
                  <a:noFill/>
                </a:ln>
                <a:solidFill>
                  <a:srgbClr val="000000"/>
                </a:solidFill>
                <a:effectLst/>
                <a:uFillTx/>
                <a:latin typeface="Calibri" charset="0"/>
                <a:ea typeface="Calibri" charset="0"/>
                <a:cs typeface="Calibri" charset="0"/>
                <a:sym typeface="Helvetica Light"/>
              </a:rPr>
              <a:t>  </a:t>
            </a:r>
          </a:p>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dirty="0" smtClean="0">
                <a:ln>
                  <a:noFill/>
                </a:ln>
                <a:solidFill>
                  <a:srgbClr val="000000"/>
                </a:solidFill>
                <a:effectLst/>
                <a:uFillTx/>
                <a:latin typeface="Calibri" charset="0"/>
                <a:ea typeface="Calibri" charset="0"/>
                <a:cs typeface="Calibri" charset="0"/>
                <a:sym typeface="Helvetica Light"/>
              </a:rPr>
              <a:t>il  n’y a pas  </a:t>
            </a:r>
          </a:p>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dirty="0" smtClean="0">
                <a:ln>
                  <a:noFill/>
                </a:ln>
                <a:solidFill>
                  <a:srgbClr val="000000"/>
                </a:solidFill>
                <a:effectLst/>
                <a:uFillTx/>
                <a:latin typeface="Calibri" charset="0"/>
                <a:ea typeface="Calibri" charset="0"/>
                <a:cs typeface="Calibri" charset="0"/>
                <a:sym typeface="Helvetica Light"/>
              </a:rPr>
              <a:t>d’épithélium </a:t>
            </a:r>
          </a:p>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dirty="0" smtClean="0">
                <a:ln>
                  <a:noFill/>
                </a:ln>
                <a:solidFill>
                  <a:srgbClr val="000000"/>
                </a:solidFill>
                <a:effectLst/>
                <a:uFillTx/>
                <a:latin typeface="Calibri" charset="0"/>
                <a:ea typeface="Calibri" charset="0"/>
                <a:cs typeface="Calibri" charset="0"/>
                <a:sym typeface="Helvetica Light"/>
              </a:rPr>
              <a:t>cubique </a:t>
            </a:r>
          </a:p>
          <a:p>
            <a:pPr marL="0" marR="0" indent="0" algn="ctr" defTabSz="825500" rtl="0" fontAlgn="auto" latinLnBrk="1" hangingPunct="0">
              <a:lnSpc>
                <a:spcPct val="100000"/>
              </a:lnSpc>
              <a:spcBef>
                <a:spcPts val="0"/>
              </a:spcBef>
              <a:spcAft>
                <a:spcPts val="0"/>
              </a:spcAft>
              <a:buClrTx/>
              <a:buSzTx/>
              <a:buFontTx/>
              <a:buNone/>
              <a:tabLst/>
            </a:pPr>
            <a:r>
              <a:rPr lang="fr-FR" b="1" dirty="0">
                <a:solidFill>
                  <a:srgbClr val="000000"/>
                </a:solidFill>
                <a:latin typeface="Calibri" charset="0"/>
                <a:ea typeface="Calibri" charset="0"/>
                <a:cs typeface="Calibri" charset="0"/>
              </a:rPr>
              <a:t>p</a:t>
            </a:r>
            <a:r>
              <a:rPr kumimoji="0" lang="fr-FR" sz="5000" b="1" i="0" u="none" strike="noStrike" cap="none" spc="0" normalizeH="0" dirty="0" smtClean="0">
                <a:ln>
                  <a:noFill/>
                </a:ln>
                <a:solidFill>
                  <a:srgbClr val="000000"/>
                </a:solidFill>
                <a:effectLst/>
                <a:uFillTx/>
                <a:latin typeface="Calibri" charset="0"/>
                <a:ea typeface="Calibri" charset="0"/>
                <a:cs typeface="Calibri" charset="0"/>
                <a:sym typeface="Helvetica Light"/>
              </a:rPr>
              <a:t>luristratifiés</a:t>
            </a:r>
            <a:r>
              <a:rPr lang="fr-FR" b="1" dirty="0" smtClean="0">
                <a:solidFill>
                  <a:srgbClr val="000000"/>
                </a:solidFill>
                <a:latin typeface="Calibri" charset="0"/>
                <a:ea typeface="Calibri" charset="0"/>
                <a:cs typeface="Calibri" charset="0"/>
              </a:rPr>
              <a:t> !</a:t>
            </a:r>
            <a:endParaRPr kumimoji="0" lang="fr-FR" sz="50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pic>
        <p:nvPicPr>
          <p:cNvPr id="20" name="Image 19"/>
          <p:cNvPicPr/>
          <p:nvPr/>
        </p:nvPicPr>
        <p:blipFill rotWithShape="1">
          <a:blip r:embed="rId3"/>
          <a:srcRect l="71406" b="73504"/>
          <a:stretch/>
        </p:blipFill>
        <p:spPr>
          <a:xfrm>
            <a:off x="1248937" y="7965789"/>
            <a:ext cx="6077751" cy="4766385"/>
          </a:xfrm>
          <a:prstGeom prst="rect">
            <a:avLst/>
          </a:prstGeom>
        </p:spPr>
      </p:pic>
      <p:pic>
        <p:nvPicPr>
          <p:cNvPr id="21" name="Image 20"/>
          <p:cNvPicPr/>
          <p:nvPr/>
        </p:nvPicPr>
        <p:blipFill rotWithShape="1">
          <a:blip r:embed="rId3"/>
          <a:srcRect l="72223" t="28684" r="961" b="36479"/>
          <a:stretch/>
        </p:blipFill>
        <p:spPr>
          <a:xfrm>
            <a:off x="8675649" y="7898964"/>
            <a:ext cx="5059368" cy="5092701"/>
          </a:xfrm>
          <a:prstGeom prst="rect">
            <a:avLst/>
          </a:prstGeom>
        </p:spPr>
      </p:pic>
      <p:pic>
        <p:nvPicPr>
          <p:cNvPr id="22" name="Image 21"/>
          <p:cNvPicPr/>
          <p:nvPr/>
        </p:nvPicPr>
        <p:blipFill rotWithShape="1">
          <a:blip r:embed="rId3"/>
          <a:srcRect l="71815" t="64981"/>
          <a:stretch/>
        </p:blipFill>
        <p:spPr>
          <a:xfrm>
            <a:off x="14028235" y="8042247"/>
            <a:ext cx="5843238" cy="4949418"/>
          </a:xfrm>
          <a:prstGeom prst="rect">
            <a:avLst/>
          </a:prstGeom>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Shape 115"/>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graphicFrame>
        <p:nvGraphicFramePr>
          <p:cNvPr id="116" name="Table 116"/>
          <p:cNvGraphicFramePr/>
          <p:nvPr>
            <p:extLst>
              <p:ext uri="{D42A27DB-BD31-4B8C-83A1-F6EECF244321}">
                <p14:modId xmlns:p14="http://schemas.microsoft.com/office/powerpoint/2010/main" val="1782703196"/>
              </p:ext>
            </p:extLst>
          </p:nvPr>
        </p:nvGraphicFramePr>
        <p:xfrm>
          <a:off x="863221" y="3200237"/>
          <a:ext cx="22657557" cy="9257273"/>
        </p:xfrm>
        <a:graphic>
          <a:graphicData uri="http://schemas.openxmlformats.org/drawingml/2006/table">
            <a:tbl>
              <a:tblPr firstRow="1" firstCol="1">
                <a:tableStyleId>{C7B018BB-80A7-4F77-B60F-C8B233D01FF8}</a:tableStyleId>
              </a:tblPr>
              <a:tblGrid>
                <a:gridCol w="4426708"/>
                <a:gridCol w="8343900"/>
                <a:gridCol w="9886949"/>
              </a:tblGrid>
              <a:tr h="2143286">
                <a:tc>
                  <a:txBody>
                    <a:bodyPr/>
                    <a:lstStyle/>
                    <a:p>
                      <a:pPr lvl="0" defTabSz="914400">
                        <a:tabLst>
                          <a:tab pos="1663700" algn="l"/>
                        </a:tabLst>
                        <a:defRPr sz="3600">
                          <a:effectLst>
                            <a:outerShdw blurRad="25400" dist="25400" dir="5400000" rotWithShape="0">
                              <a:srgbClr val="000000">
                                <a:alpha val="60000"/>
                              </a:srgbClr>
                            </a:outerShdw>
                          </a:effectLst>
                        </a:defRPr>
                      </a:pPr>
                      <a:endParaRPr dirty="0"/>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lvl="0" defTabSz="914400">
                        <a:tabLst>
                          <a:tab pos="1663700" algn="l"/>
                        </a:tabLst>
                        <a:defRPr sz="1800" b="0">
                          <a:solidFill>
                            <a:srgbClr val="000000"/>
                          </a:solidFill>
                        </a:defRPr>
                      </a:pPr>
                      <a:r>
                        <a:rPr sz="54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Prismatique
= cylindrique</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lvl="0" defTabSz="914400">
                        <a:tabLst>
                          <a:tab pos="1663700" algn="l"/>
                        </a:tabLst>
                        <a:defRPr sz="1800" b="0">
                          <a:solidFill>
                            <a:srgbClr val="000000"/>
                          </a:solidFill>
                        </a:defRPr>
                      </a:pPr>
                      <a:r>
                        <a:rPr sz="54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Pavimenteux</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r>
              <a:tr h="3475151">
                <a:tc>
                  <a:txBody>
                    <a:bodyPr/>
                    <a:lstStyle/>
                    <a:p>
                      <a:pPr lvl="0" defTabSz="914400">
                        <a:tabLst>
                          <a:tab pos="1663700" algn="l"/>
                        </a:tabLst>
                        <a:defRPr sz="1800" b="0">
                          <a:solidFill>
                            <a:srgbClr val="000000"/>
                          </a:solidFill>
                        </a:defRPr>
                      </a:pPr>
                      <a:r>
                        <a:rPr sz="36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Caractéristiques</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marL="571500" lvl="0" indent="-571500" defTabSz="914400">
                        <a:buFont typeface="Wingdings" charset="2"/>
                        <a:buChar char="Ø"/>
                        <a:defRPr sz="1800"/>
                      </a:pPr>
                      <a:r>
                        <a:rPr lang="fr-FR" sz="3600" dirty="0" smtClean="0">
                          <a:latin typeface="Calibri" charset="0"/>
                          <a:ea typeface="Calibri" charset="0"/>
                          <a:cs typeface="Calibri" charset="0"/>
                          <a:sym typeface="Arial"/>
                        </a:rPr>
                        <a:t>Rare chez l’homme</a:t>
                      </a:r>
                      <a:r>
                        <a:rPr sz="3600" dirty="0">
                          <a:latin typeface="Calibri" charset="0"/>
                          <a:ea typeface="Calibri" charset="0"/>
                          <a:cs typeface="Calibri" charset="0"/>
                          <a:sym typeface="Arial"/>
                        </a:rPr>
                        <a:t>
Zone de transition </a:t>
                      </a:r>
                      <a:r>
                        <a:rPr lang="fr-FR" sz="3600" dirty="0" smtClean="0">
                          <a:latin typeface="Calibri" charset="0"/>
                          <a:ea typeface="Calibri" charset="0"/>
                          <a:cs typeface="Calibri" charset="0"/>
                          <a:sym typeface="Arial"/>
                        </a:rPr>
                        <a:t>(*) </a:t>
                      </a:r>
                      <a:r>
                        <a:rPr sz="3600" dirty="0" smtClean="0">
                          <a:latin typeface="Calibri" charset="0"/>
                          <a:ea typeface="Calibri" charset="0"/>
                          <a:cs typeface="Calibri" charset="0"/>
                          <a:sym typeface="Arial"/>
                        </a:rPr>
                        <a:t>entre </a:t>
                      </a:r>
                      <a:r>
                        <a:rPr sz="3600" dirty="0">
                          <a:latin typeface="Calibri" charset="0"/>
                          <a:ea typeface="Calibri" charset="0"/>
                          <a:cs typeface="Calibri" charset="0"/>
                          <a:sym typeface="Arial"/>
                        </a:rPr>
                        <a:t>les épithéliums pavimenteux stratifiés et les épithéliums prismatiques pseudostratifiés</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0" defTabSz="914400">
                        <a:defRPr sz="1800"/>
                      </a:pPr>
                      <a:r>
                        <a:rPr sz="3600" dirty="0">
                          <a:latin typeface="Calibri" charset="0"/>
                          <a:ea typeface="Calibri" charset="0"/>
                          <a:cs typeface="Calibri" charset="0"/>
                          <a:sym typeface="Arial"/>
                        </a:rPr>
                        <a:t>Kératinisé ou non </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38836">
                <a:tc>
                  <a:txBody>
                    <a:bodyPr/>
                    <a:lstStyle/>
                    <a:p>
                      <a:pPr lvl="0" defTabSz="914400">
                        <a:tabLst>
                          <a:tab pos="1663700" algn="l"/>
                        </a:tabLst>
                        <a:defRPr sz="1800" b="0">
                          <a:solidFill>
                            <a:srgbClr val="000000"/>
                          </a:solidFill>
                        </a:defRPr>
                      </a:pPr>
                      <a:r>
                        <a:rPr sz="3600" b="1" dirty="0">
                          <a:solidFill>
                            <a:srgbClr val="FFFFFF"/>
                          </a:solidFill>
                          <a:effectLst>
                            <a:outerShdw blurRad="25400" dist="25400" dir="5400000" rotWithShape="0">
                              <a:srgbClr val="000000">
                                <a:alpha val="60000"/>
                              </a:srgbClr>
                            </a:outerShdw>
                          </a:effectLst>
                          <a:latin typeface="Calibri" charset="0"/>
                          <a:ea typeface="Calibri" charset="0"/>
                          <a:cs typeface="Calibri" charset="0"/>
                          <a:sym typeface="Arial"/>
                        </a:rPr>
                        <a:t>Localisation</a:t>
                      </a: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365C0"/>
                    </a:solidFill>
                  </a:tcPr>
                </a:tc>
                <a:tc>
                  <a:txBody>
                    <a:bodyPr/>
                    <a:lstStyle/>
                    <a:p>
                      <a:pPr lvl="0" defTabSz="914400">
                        <a:defRPr sz="1800"/>
                      </a:pPr>
                      <a:r>
                        <a:rPr sz="4000" b="1" dirty="0">
                          <a:latin typeface="Calibri" charset="0"/>
                          <a:ea typeface="Calibri" charset="0"/>
                          <a:cs typeface="Calibri" charset="0"/>
                          <a:sym typeface="Arial"/>
                        </a:rPr>
                        <a:t>Palais
Epiglotte
Zone médiane de </a:t>
                      </a:r>
                      <a:r>
                        <a:rPr sz="4000" b="1" dirty="0" smtClean="0">
                          <a:latin typeface="Calibri" charset="0"/>
                          <a:ea typeface="Calibri" charset="0"/>
                          <a:cs typeface="Calibri" charset="0"/>
                          <a:sym typeface="Arial"/>
                        </a:rPr>
                        <a:t>l’urètre</a:t>
                      </a:r>
                      <a:endParaRPr lang="fr-FR" sz="4000" b="1" dirty="0" smtClean="0">
                        <a:latin typeface="Calibri" charset="0"/>
                        <a:ea typeface="Calibri" charset="0"/>
                        <a:cs typeface="Calibri" charset="0"/>
                        <a:sym typeface="Arial"/>
                      </a:endParaRPr>
                    </a:p>
                    <a:p>
                      <a:pPr lvl="0" defTabSz="914400">
                        <a:defRPr sz="1800"/>
                      </a:pPr>
                      <a:r>
                        <a:rPr lang="fr-FR" sz="4000" b="1" dirty="0" smtClean="0">
                          <a:latin typeface="Calibri" charset="0"/>
                          <a:ea typeface="Calibri" charset="0"/>
                          <a:cs typeface="Calibri" charset="0"/>
                          <a:sym typeface="Arial"/>
                        </a:rPr>
                        <a:t>Voies urinaires ++</a:t>
                      </a:r>
                      <a:endParaRPr sz="4000" b="1" dirty="0">
                        <a:latin typeface="Calibri" charset="0"/>
                        <a:ea typeface="Calibri" charset="0"/>
                        <a:cs typeface="Calibri" charset="0"/>
                        <a:sym typeface="Arial"/>
                      </a:endParaRP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0" algn="ctr" defTabSz="914400" rtl="0">
                        <a:defRPr sz="3600"/>
                      </a:pPr>
                      <a:endParaRPr dirty="0">
                        <a:latin typeface="Calibri" charset="0"/>
                        <a:ea typeface="Calibri" charset="0"/>
                        <a:cs typeface="Calibri" charset="0"/>
                      </a:endParaRPr>
                    </a:p>
                  </a:txBody>
                  <a:tcPr marL="50800" marR="50800" marT="50800" marB="50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18" name="Shape 118"/>
          <p:cNvSpPr/>
          <p:nvPr/>
        </p:nvSpPr>
        <p:spPr>
          <a:xfrm>
            <a:off x="612675" y="382119"/>
            <a:ext cx="18933068"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B) Les épithéliums stratifiés (=pluristratifiés)</a:t>
            </a:r>
          </a:p>
        </p:txBody>
      </p:sp>
      <p:sp>
        <p:nvSpPr>
          <p:cNvPr id="121" name="Shape 121"/>
          <p:cNvSpPr/>
          <p:nvPr/>
        </p:nvSpPr>
        <p:spPr>
          <a:xfrm flipH="1" flipV="1">
            <a:off x="18068944" y="8803758"/>
            <a:ext cx="0" cy="3653752"/>
          </a:xfrm>
          <a:prstGeom prst="line">
            <a:avLst/>
          </a:prstGeom>
          <a:ln w="25400">
            <a:solidFill/>
            <a:miter lim="400000"/>
          </a:ln>
        </p:spPr>
        <p:txBody>
          <a:bodyPr lIns="50800" tIns="50800" rIns="50800" bIns="50800" anchor="ctr"/>
          <a:lstStyle/>
          <a:p>
            <a:pPr lvl="0">
              <a:defRPr sz="3200"/>
            </a:pPr>
            <a:endParaRPr/>
          </a:p>
        </p:txBody>
      </p:sp>
      <p:sp>
        <p:nvSpPr>
          <p:cNvPr id="122" name="Shape 122"/>
          <p:cNvSpPr/>
          <p:nvPr/>
        </p:nvSpPr>
        <p:spPr>
          <a:xfrm>
            <a:off x="14635563" y="9222237"/>
            <a:ext cx="2079094" cy="68736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800" u="sng">
                <a:latin typeface="Arial"/>
                <a:ea typeface="Arial"/>
                <a:cs typeface="Arial"/>
                <a:sym typeface="Arial"/>
              </a:defRPr>
            </a:lvl1pPr>
          </a:lstStyle>
          <a:p>
            <a:pPr lvl="0">
              <a:defRPr sz="1800" u="none"/>
            </a:pPr>
            <a:r>
              <a:rPr sz="3800" u="sng" dirty="0">
                <a:latin typeface="Calibri" charset="0"/>
                <a:ea typeface="Calibri" charset="0"/>
                <a:cs typeface="Calibri" charset="0"/>
              </a:rPr>
              <a:t>Kératinisé</a:t>
            </a:r>
          </a:p>
        </p:txBody>
      </p:sp>
      <p:sp>
        <p:nvSpPr>
          <p:cNvPr id="123" name="Shape 123"/>
          <p:cNvSpPr/>
          <p:nvPr/>
        </p:nvSpPr>
        <p:spPr>
          <a:xfrm>
            <a:off x="14781435" y="10786450"/>
            <a:ext cx="1787349" cy="7181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600">
                <a:latin typeface="Arial"/>
                <a:ea typeface="Arial"/>
                <a:cs typeface="Arial"/>
                <a:sym typeface="Arial"/>
              </a:defRPr>
            </a:lvl1pPr>
          </a:lstStyle>
          <a:p>
            <a:pPr lvl="0">
              <a:defRPr sz="1800"/>
            </a:pPr>
            <a:r>
              <a:rPr sz="4000" b="1" dirty="0" smtClean="0">
                <a:latin typeface="Calibri" charset="0"/>
                <a:ea typeface="Calibri" charset="0"/>
                <a:cs typeface="Calibri" charset="0"/>
              </a:rPr>
              <a:t>Peau</a:t>
            </a:r>
            <a:r>
              <a:rPr lang="fr-FR" sz="4000" b="1" dirty="0" smtClean="0">
                <a:latin typeface="Calibri" charset="0"/>
                <a:ea typeface="Calibri" charset="0"/>
                <a:cs typeface="Calibri" charset="0"/>
              </a:rPr>
              <a:t> ++</a:t>
            </a:r>
            <a:endParaRPr sz="4000" b="1" dirty="0">
              <a:latin typeface="Calibri" charset="0"/>
              <a:ea typeface="Calibri" charset="0"/>
              <a:cs typeface="Calibri" charset="0"/>
            </a:endParaRPr>
          </a:p>
        </p:txBody>
      </p:sp>
      <p:sp>
        <p:nvSpPr>
          <p:cNvPr id="124" name="Shape 124"/>
          <p:cNvSpPr/>
          <p:nvPr/>
        </p:nvSpPr>
        <p:spPr>
          <a:xfrm>
            <a:off x="19273209" y="9222237"/>
            <a:ext cx="2984791" cy="68736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800" u="sng">
                <a:latin typeface="Arial"/>
                <a:ea typeface="Arial"/>
                <a:cs typeface="Arial"/>
                <a:sym typeface="Arial"/>
              </a:defRPr>
            </a:lvl1pPr>
          </a:lstStyle>
          <a:p>
            <a:pPr lvl="0">
              <a:defRPr sz="1800" u="none"/>
            </a:pPr>
            <a:r>
              <a:rPr sz="3800" u="sng" dirty="0">
                <a:latin typeface="Calibri" charset="0"/>
                <a:ea typeface="Calibri" charset="0"/>
                <a:cs typeface="Calibri" charset="0"/>
              </a:rPr>
              <a:t>Non kératinisé</a:t>
            </a:r>
          </a:p>
        </p:txBody>
      </p:sp>
      <p:sp>
        <p:nvSpPr>
          <p:cNvPr id="125" name="Shape 125"/>
          <p:cNvSpPr/>
          <p:nvPr/>
        </p:nvSpPr>
        <p:spPr>
          <a:xfrm>
            <a:off x="18420988" y="10195068"/>
            <a:ext cx="9087585" cy="194925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000" b="1" dirty="0">
                <a:latin typeface="Calibri" charset="0"/>
                <a:ea typeface="Calibri" charset="0"/>
                <a:cs typeface="Calibri" charset="0"/>
                <a:sym typeface="Arial"/>
              </a:rPr>
              <a:t>Intérieur de </a:t>
            </a:r>
            <a:r>
              <a:rPr sz="4000" b="1" dirty="0" smtClean="0">
                <a:latin typeface="Calibri" charset="0"/>
                <a:ea typeface="Calibri" charset="0"/>
                <a:cs typeface="Calibri" charset="0"/>
                <a:sym typeface="Arial"/>
              </a:rPr>
              <a:t>la</a:t>
            </a:r>
            <a:r>
              <a:rPr lang="fr-FR" sz="4000" b="1" dirty="0" smtClean="0">
                <a:latin typeface="Calibri" charset="0"/>
                <a:ea typeface="Calibri" charset="0"/>
                <a:cs typeface="Calibri" charset="0"/>
                <a:sym typeface="Arial"/>
              </a:rPr>
              <a:t> </a:t>
            </a:r>
            <a:r>
              <a:rPr sz="4000" b="1" dirty="0" smtClean="0">
                <a:latin typeface="Calibri" charset="0"/>
                <a:ea typeface="Calibri" charset="0"/>
                <a:cs typeface="Calibri" charset="0"/>
                <a:sym typeface="Arial"/>
              </a:rPr>
              <a:t>bouche</a:t>
            </a:r>
            <a:endParaRPr sz="4000" b="1" dirty="0">
              <a:latin typeface="Calibri" charset="0"/>
              <a:ea typeface="Calibri" charset="0"/>
              <a:cs typeface="Calibri" charset="0"/>
              <a:sym typeface="Arial"/>
            </a:endParaRPr>
          </a:p>
          <a:p>
            <a:pPr lvl="0" algn="l">
              <a:defRPr sz="1800"/>
            </a:pPr>
            <a:r>
              <a:rPr sz="4000" b="1" dirty="0">
                <a:latin typeface="Calibri" charset="0"/>
                <a:ea typeface="Calibri" charset="0"/>
                <a:cs typeface="Calibri" charset="0"/>
                <a:sym typeface="Arial"/>
              </a:rPr>
              <a:t>Oesophage</a:t>
            </a:r>
          </a:p>
          <a:p>
            <a:pPr lvl="0" algn="l">
              <a:defRPr sz="1800"/>
            </a:pPr>
            <a:r>
              <a:rPr sz="4000" b="1" dirty="0">
                <a:latin typeface="Calibri" charset="0"/>
                <a:ea typeface="Calibri" charset="0"/>
                <a:cs typeface="Calibri" charset="0"/>
                <a:sym typeface="Arial"/>
              </a:rPr>
              <a:t>Face interne de </a:t>
            </a:r>
            <a:r>
              <a:rPr sz="4000" b="1" dirty="0" smtClean="0">
                <a:latin typeface="Calibri" charset="0"/>
                <a:ea typeface="Calibri" charset="0"/>
                <a:cs typeface="Calibri" charset="0"/>
                <a:sym typeface="Arial"/>
              </a:rPr>
              <a:t>la </a:t>
            </a:r>
            <a:r>
              <a:rPr sz="4000" b="1" dirty="0">
                <a:latin typeface="Calibri" charset="0"/>
                <a:ea typeface="Calibri" charset="0"/>
                <a:cs typeface="Calibri" charset="0"/>
                <a:sym typeface="Arial"/>
              </a:rPr>
              <a:t>lèvre</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l="59420" t="-1" r="3406" b="34418"/>
          <a:stretch/>
        </p:blipFill>
        <p:spPr>
          <a:xfrm rot="16200000">
            <a:off x="4220499" y="-3058615"/>
            <a:ext cx="5317959" cy="129030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l="36661" t="1450" r="2968" b="8729"/>
          <a:stretch/>
        </p:blipFill>
        <p:spPr>
          <a:xfrm rot="16200000">
            <a:off x="9218193" y="2948226"/>
            <a:ext cx="6669508" cy="136468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rotWithShape="1">
          <a:blip r:embed="rId2">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val="0"/>
              </a:ext>
            </a:extLst>
          </a:blip>
          <a:srcRect l="10346" t="100" r="43834" b="32366"/>
          <a:stretch/>
        </p:blipFill>
        <p:spPr>
          <a:xfrm rot="16200000">
            <a:off x="16061843" y="-1996923"/>
            <a:ext cx="5317956" cy="107796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01271443"/>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128" name="Shape 128"/>
          <p:cNvSpPr/>
          <p:nvPr/>
        </p:nvSpPr>
        <p:spPr>
          <a:xfrm>
            <a:off x="1012130" y="443158"/>
            <a:ext cx="18933068"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B) Les épithéliums stratifiés (=pluristratifiés)</a:t>
            </a:r>
          </a:p>
        </p:txBody>
      </p:sp>
      <p:sp>
        <p:nvSpPr>
          <p:cNvPr id="130" name="Shape 130"/>
          <p:cNvSpPr/>
          <p:nvPr/>
        </p:nvSpPr>
        <p:spPr>
          <a:xfrm>
            <a:off x="1764544" y="4381322"/>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31" name="Shape 131"/>
          <p:cNvSpPr/>
          <p:nvPr/>
        </p:nvSpPr>
        <p:spPr>
          <a:xfrm>
            <a:off x="3848932" y="2348974"/>
            <a:ext cx="15935453"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800">
                <a:latin typeface="Arial"/>
                <a:ea typeface="Arial"/>
                <a:cs typeface="Arial"/>
                <a:sym typeface="Arial"/>
              </a:defRPr>
            </a:lvl1pPr>
          </a:lstStyle>
          <a:p>
            <a:pPr lvl="0">
              <a:defRPr sz="1800"/>
            </a:pPr>
            <a:r>
              <a:rPr sz="4800" b="1" dirty="0">
                <a:latin typeface="Calibri" charset="0"/>
                <a:ea typeface="Calibri" charset="0"/>
                <a:cs typeface="Calibri" charset="0"/>
              </a:rPr>
              <a:t>Epithélium pavimenteux stratifié : gradient de différenciation </a:t>
            </a:r>
          </a:p>
        </p:txBody>
      </p:sp>
      <p:sp>
        <p:nvSpPr>
          <p:cNvPr id="132" name="Shape 132"/>
          <p:cNvSpPr/>
          <p:nvPr/>
        </p:nvSpPr>
        <p:spPr>
          <a:xfrm>
            <a:off x="1338580" y="2348974"/>
            <a:ext cx="2039313" cy="780573"/>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33" name="Shape 133"/>
          <p:cNvSpPr/>
          <p:nvPr/>
        </p:nvSpPr>
        <p:spPr>
          <a:xfrm>
            <a:off x="3848932" y="3828945"/>
            <a:ext cx="15283030"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Les cellules </a:t>
            </a:r>
            <a:r>
              <a:rPr sz="4800" b="1" dirty="0">
                <a:latin typeface="Calibri" charset="0"/>
                <a:ea typeface="Calibri" charset="0"/>
                <a:cs typeface="Calibri" charset="0"/>
                <a:sym typeface="Arial"/>
              </a:rPr>
              <a:t>souches</a:t>
            </a:r>
            <a:r>
              <a:rPr sz="4800" dirty="0">
                <a:latin typeface="Calibri" charset="0"/>
                <a:ea typeface="Calibri" charset="0"/>
                <a:cs typeface="Calibri" charset="0"/>
                <a:sym typeface="Arial"/>
              </a:rPr>
              <a:t> sont au contact de la membrane </a:t>
            </a:r>
            <a:r>
              <a:rPr sz="4800" b="1" dirty="0">
                <a:latin typeface="Calibri" charset="0"/>
                <a:ea typeface="Calibri" charset="0"/>
                <a:cs typeface="Calibri" charset="0"/>
                <a:sym typeface="Arial"/>
              </a:rPr>
              <a:t>basale</a:t>
            </a:r>
            <a:r>
              <a:rPr sz="4800" dirty="0">
                <a:latin typeface="Calibri" charset="0"/>
                <a:ea typeface="Calibri" charset="0"/>
                <a:cs typeface="Calibri" charset="0"/>
                <a:sym typeface="Arial"/>
              </a:rPr>
              <a:t>.</a:t>
            </a:r>
          </a:p>
        </p:txBody>
      </p:sp>
      <p:sp>
        <p:nvSpPr>
          <p:cNvPr id="134" name="Shape 134"/>
          <p:cNvSpPr/>
          <p:nvPr/>
        </p:nvSpPr>
        <p:spPr>
          <a:xfrm>
            <a:off x="3871887" y="4982305"/>
            <a:ext cx="13213554"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En se </a:t>
            </a:r>
            <a:r>
              <a:rPr sz="4800" b="1" dirty="0">
                <a:latin typeface="Calibri" charset="0"/>
                <a:ea typeface="Calibri" charset="0"/>
                <a:cs typeface="Calibri" charset="0"/>
                <a:sym typeface="Arial"/>
              </a:rPr>
              <a:t>divisant</a:t>
            </a:r>
            <a:r>
              <a:rPr sz="4800" dirty="0">
                <a:latin typeface="Calibri" charset="0"/>
                <a:ea typeface="Calibri" charset="0"/>
                <a:cs typeface="Calibri" charset="0"/>
                <a:sym typeface="Arial"/>
              </a:rPr>
              <a:t>, elles vont monter vers le pôle </a:t>
            </a:r>
            <a:r>
              <a:rPr sz="4800" b="1" dirty="0">
                <a:latin typeface="Calibri" charset="0"/>
                <a:ea typeface="Calibri" charset="0"/>
                <a:cs typeface="Calibri" charset="0"/>
                <a:sym typeface="Arial"/>
              </a:rPr>
              <a:t>apical</a:t>
            </a:r>
            <a:r>
              <a:rPr sz="4800" dirty="0">
                <a:latin typeface="Calibri" charset="0"/>
                <a:ea typeface="Calibri" charset="0"/>
                <a:cs typeface="Calibri" charset="0"/>
                <a:sym typeface="Arial"/>
              </a:rPr>
              <a:t>. </a:t>
            </a:r>
          </a:p>
        </p:txBody>
      </p:sp>
      <p:sp>
        <p:nvSpPr>
          <p:cNvPr id="135" name="Shape 135"/>
          <p:cNvSpPr/>
          <p:nvPr/>
        </p:nvSpPr>
        <p:spPr>
          <a:xfrm>
            <a:off x="3871887" y="6237301"/>
            <a:ext cx="11913518"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Au </a:t>
            </a:r>
            <a:r>
              <a:rPr sz="4800" b="1" dirty="0">
                <a:latin typeface="Calibri" charset="0"/>
                <a:ea typeface="Calibri" charset="0"/>
                <a:cs typeface="Calibri" charset="0"/>
                <a:sym typeface="Arial"/>
              </a:rPr>
              <a:t>sommet</a:t>
            </a:r>
            <a:r>
              <a:rPr sz="4800" dirty="0">
                <a:latin typeface="Calibri" charset="0"/>
                <a:ea typeface="Calibri" charset="0"/>
                <a:cs typeface="Calibri" charset="0"/>
                <a:sym typeface="Arial"/>
              </a:rPr>
              <a:t>, pleine de kératine, elles </a:t>
            </a:r>
            <a:r>
              <a:rPr sz="4800" b="1" dirty="0">
                <a:latin typeface="Calibri" charset="0"/>
                <a:ea typeface="Calibri" charset="0"/>
                <a:cs typeface="Calibri" charset="0"/>
                <a:sym typeface="Arial"/>
              </a:rPr>
              <a:t>meurent</a:t>
            </a:r>
            <a:r>
              <a:rPr sz="4800" dirty="0">
                <a:latin typeface="Calibri" charset="0"/>
                <a:ea typeface="Calibri" charset="0"/>
                <a:cs typeface="Calibri" charset="0"/>
                <a:sym typeface="Arial"/>
              </a:rPr>
              <a:t>. </a:t>
            </a:r>
          </a:p>
        </p:txBody>
      </p:sp>
      <p:sp>
        <p:nvSpPr>
          <p:cNvPr id="136" name="Shape 136"/>
          <p:cNvSpPr/>
          <p:nvPr/>
        </p:nvSpPr>
        <p:spPr>
          <a:xfrm>
            <a:off x="2317446" y="7375708"/>
            <a:ext cx="20491187" cy="148758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500" dirty="0">
                <a:latin typeface="Calibri" charset="0"/>
                <a:ea typeface="Calibri" charset="0"/>
                <a:cs typeface="Calibri" charset="0"/>
                <a:sym typeface="Arial"/>
              </a:rPr>
              <a:t>Pour l’épithélium </a:t>
            </a:r>
            <a:r>
              <a:rPr sz="4500" b="1" dirty="0">
                <a:latin typeface="Calibri" charset="0"/>
                <a:ea typeface="Calibri" charset="0"/>
                <a:cs typeface="Calibri" charset="0"/>
                <a:sym typeface="Arial"/>
              </a:rPr>
              <a:t>pavimenteux stratifié</a:t>
            </a:r>
            <a:r>
              <a:rPr sz="4500" dirty="0">
                <a:latin typeface="Calibri" charset="0"/>
                <a:ea typeface="Calibri" charset="0"/>
                <a:cs typeface="Calibri" charset="0"/>
                <a:sym typeface="Arial"/>
              </a:rPr>
              <a:t>, on différencie une </a:t>
            </a:r>
            <a:r>
              <a:rPr sz="4500" b="1" dirty="0">
                <a:solidFill>
                  <a:schemeClr val="accent5">
                    <a:lumMod val="75000"/>
                  </a:schemeClr>
                </a:solidFill>
                <a:latin typeface="Calibri" charset="0"/>
                <a:ea typeface="Calibri" charset="0"/>
                <a:cs typeface="Calibri" charset="0"/>
                <a:sym typeface="Arial"/>
              </a:rPr>
              <a:t>zone de division cellulaire</a:t>
            </a:r>
            <a:r>
              <a:rPr sz="4500" dirty="0">
                <a:latin typeface="Calibri" charset="0"/>
                <a:ea typeface="Calibri" charset="0"/>
                <a:cs typeface="Calibri" charset="0"/>
                <a:sym typeface="Arial"/>
              </a:rPr>
              <a:t>, </a:t>
            </a:r>
          </a:p>
          <a:p>
            <a:pPr lvl="0">
              <a:defRPr sz="1800"/>
            </a:pPr>
            <a:r>
              <a:rPr sz="4500" dirty="0">
                <a:latin typeface="Calibri" charset="0"/>
                <a:ea typeface="Calibri" charset="0"/>
                <a:cs typeface="Calibri" charset="0"/>
                <a:sym typeface="Arial"/>
              </a:rPr>
              <a:t>une </a:t>
            </a:r>
            <a:r>
              <a:rPr sz="4500" b="1" dirty="0">
                <a:solidFill>
                  <a:schemeClr val="accent4">
                    <a:lumMod val="75000"/>
                  </a:schemeClr>
                </a:solidFill>
                <a:latin typeface="Calibri" charset="0"/>
                <a:ea typeface="Calibri" charset="0"/>
                <a:cs typeface="Calibri" charset="0"/>
                <a:sym typeface="Arial"/>
              </a:rPr>
              <a:t>zone de maturation </a:t>
            </a:r>
            <a:r>
              <a:rPr sz="4500" dirty="0">
                <a:latin typeface="Calibri" charset="0"/>
                <a:ea typeface="Calibri" charset="0"/>
                <a:cs typeface="Calibri" charset="0"/>
                <a:sym typeface="Arial"/>
              </a:rPr>
              <a:t>et une </a:t>
            </a:r>
            <a:r>
              <a:rPr sz="4500" b="1" dirty="0">
                <a:solidFill>
                  <a:schemeClr val="accent2">
                    <a:lumMod val="75000"/>
                  </a:schemeClr>
                </a:solidFill>
                <a:latin typeface="Calibri" charset="0"/>
                <a:ea typeface="Calibri" charset="0"/>
                <a:cs typeface="Calibri" charset="0"/>
                <a:sym typeface="Arial"/>
              </a:rPr>
              <a:t>zone de desquamation</a:t>
            </a:r>
            <a:r>
              <a:rPr sz="4500" dirty="0">
                <a:latin typeface="Calibri" charset="0"/>
                <a:ea typeface="Calibri" charset="0"/>
                <a:cs typeface="Calibri" charset="0"/>
                <a:sym typeface="Arial"/>
              </a:rPr>
              <a:t>.  </a:t>
            </a:r>
          </a:p>
        </p:txBody>
      </p:sp>
      <p:pic>
        <p:nvPicPr>
          <p:cNvPr id="137" name="pasted-image.tif"/>
          <p:cNvPicPr/>
          <p:nvPr/>
        </p:nvPicPr>
        <p:blipFill>
          <a:blip r:embed="rId2">
            <a:extLst/>
          </a:blip>
          <a:stretch>
            <a:fillRect/>
          </a:stretch>
        </p:blipFill>
        <p:spPr>
          <a:xfrm>
            <a:off x="8609984" y="9115976"/>
            <a:ext cx="6855959" cy="3993480"/>
          </a:xfrm>
          <a:prstGeom prst="rect">
            <a:avLst/>
          </a:prstGeom>
          <a:ln w="12700">
            <a:miter lim="400000"/>
          </a:ln>
        </p:spPr>
      </p:pic>
      <p:sp>
        <p:nvSpPr>
          <p:cNvPr id="138" name="Shape 138"/>
          <p:cNvSpPr/>
          <p:nvPr/>
        </p:nvSpPr>
        <p:spPr>
          <a:xfrm flipV="1">
            <a:off x="15785405" y="9217034"/>
            <a:ext cx="45999" cy="3460374"/>
          </a:xfrm>
          <a:prstGeom prst="line">
            <a:avLst/>
          </a:prstGeom>
          <a:ln w="114300">
            <a:solidFill/>
            <a:miter lim="400000"/>
            <a:tailEnd type="triangle"/>
          </a:ln>
        </p:spPr>
        <p:txBody>
          <a:bodyPr lIns="0" tIns="0" rIns="0" bIns="0" anchor="ctr"/>
          <a:lstStyle/>
          <a:p>
            <a:pPr lvl="0">
              <a:defRPr sz="3200"/>
            </a:pPr>
            <a:endParaRPr/>
          </a:p>
        </p:txBody>
      </p:sp>
      <p:pic>
        <p:nvPicPr>
          <p:cNvPr id="139" name="pasted-image.tif"/>
          <p:cNvPicPr/>
          <p:nvPr/>
        </p:nvPicPr>
        <p:blipFill>
          <a:blip r:embed="rId3">
            <a:extLst/>
          </a:blip>
          <a:stretch>
            <a:fillRect/>
          </a:stretch>
        </p:blipFill>
        <p:spPr>
          <a:xfrm>
            <a:off x="1161990" y="7490716"/>
            <a:ext cx="1125371" cy="1125372"/>
          </a:xfrm>
          <a:prstGeom prst="rect">
            <a:avLst/>
          </a:prstGeom>
          <a:ln w="12700">
            <a:miter lim="400000"/>
          </a:ln>
        </p:spPr>
      </p:pic>
      <p:sp>
        <p:nvSpPr>
          <p:cNvPr id="140" name="Shape 140"/>
          <p:cNvSpPr/>
          <p:nvPr/>
        </p:nvSpPr>
        <p:spPr>
          <a:xfrm>
            <a:off x="1780867" y="5464876"/>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41" name="Shape 141"/>
          <p:cNvSpPr/>
          <p:nvPr/>
        </p:nvSpPr>
        <p:spPr>
          <a:xfrm>
            <a:off x="1764544" y="6828531"/>
            <a:ext cx="1597026" cy="0"/>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42" name="Shape 142"/>
          <p:cNvSpPr/>
          <p:nvPr/>
        </p:nvSpPr>
        <p:spPr>
          <a:xfrm>
            <a:off x="16196863" y="10657869"/>
            <a:ext cx="5870197" cy="7181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000">
                <a:latin typeface="Arial"/>
                <a:ea typeface="Arial"/>
                <a:cs typeface="Arial"/>
                <a:sym typeface="Arial"/>
              </a:defRPr>
            </a:lvl1pPr>
          </a:lstStyle>
          <a:p>
            <a:pPr lvl="0">
              <a:defRPr sz="1800"/>
            </a:pPr>
            <a:r>
              <a:rPr sz="4000" dirty="0">
                <a:latin typeface="Calibri" charset="0"/>
                <a:ea typeface="Calibri" charset="0"/>
                <a:cs typeface="Calibri" charset="0"/>
              </a:rPr>
              <a:t>Gradient de différenciation </a:t>
            </a:r>
          </a:p>
        </p:txBody>
      </p:sp>
      <p:sp>
        <p:nvSpPr>
          <p:cNvPr id="143" name="Shape 143"/>
          <p:cNvSpPr/>
          <p:nvPr/>
        </p:nvSpPr>
        <p:spPr>
          <a:xfrm>
            <a:off x="1012130" y="10657869"/>
            <a:ext cx="6968351" cy="133369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4000">
                <a:latin typeface="Arial"/>
                <a:ea typeface="Arial"/>
                <a:cs typeface="Arial"/>
                <a:sym typeface="Arial"/>
              </a:defRPr>
            </a:lvl1pPr>
          </a:lstStyle>
          <a:p>
            <a:pPr lvl="0">
              <a:defRPr sz="1800"/>
            </a:pPr>
            <a:r>
              <a:rPr sz="4000" dirty="0">
                <a:latin typeface="Calibri" charset="0"/>
                <a:ea typeface="Calibri" charset="0"/>
                <a:cs typeface="Calibri" charset="0"/>
              </a:rPr>
              <a:t>Epithélium pavimenteux stratifié et kératinisé</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147" name="Shape 147"/>
          <p:cNvSpPr/>
          <p:nvPr/>
        </p:nvSpPr>
        <p:spPr>
          <a:xfrm>
            <a:off x="684551" y="252692"/>
            <a:ext cx="14930369"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C) Les épithéliums pseudostratifiés</a:t>
            </a:r>
          </a:p>
        </p:txBody>
      </p:sp>
      <p:sp>
        <p:nvSpPr>
          <p:cNvPr id="148" name="Shape 148"/>
          <p:cNvSpPr/>
          <p:nvPr/>
        </p:nvSpPr>
        <p:spPr>
          <a:xfrm>
            <a:off x="3958908" y="2046296"/>
            <a:ext cx="15100288"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u="sng" dirty="0">
                <a:latin typeface="Calibri" charset="0"/>
                <a:ea typeface="Calibri" charset="0"/>
                <a:cs typeface="Calibri" charset="0"/>
                <a:sym typeface="Arial"/>
              </a:rPr>
              <a:t>Toutes</a:t>
            </a:r>
            <a:r>
              <a:rPr sz="4700" dirty="0">
                <a:latin typeface="Calibri" charset="0"/>
                <a:ea typeface="Calibri" charset="0"/>
                <a:cs typeface="Calibri" charset="0"/>
                <a:sym typeface="Arial"/>
              </a:rPr>
              <a:t> les cellules sont en contact avec la </a:t>
            </a:r>
            <a:r>
              <a:rPr sz="4700" b="1" dirty="0">
                <a:latin typeface="Calibri" charset="0"/>
                <a:ea typeface="Calibri" charset="0"/>
                <a:cs typeface="Calibri" charset="0"/>
                <a:sym typeface="Arial"/>
              </a:rPr>
              <a:t>membrane basale</a:t>
            </a:r>
            <a:r>
              <a:rPr sz="4700" dirty="0">
                <a:latin typeface="Calibri" charset="0"/>
                <a:ea typeface="Calibri" charset="0"/>
                <a:cs typeface="Calibri" charset="0"/>
                <a:sym typeface="Arial"/>
              </a:rPr>
              <a:t>.</a:t>
            </a:r>
          </a:p>
        </p:txBody>
      </p:sp>
      <p:sp>
        <p:nvSpPr>
          <p:cNvPr id="149" name="Shape 149"/>
          <p:cNvSpPr/>
          <p:nvPr/>
        </p:nvSpPr>
        <p:spPr>
          <a:xfrm>
            <a:off x="2715583" y="3895693"/>
            <a:ext cx="102657" cy="81047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endParaRPr sz="4600" dirty="0">
              <a:latin typeface="Arial"/>
              <a:ea typeface="Arial"/>
              <a:cs typeface="Arial"/>
              <a:sym typeface="Arial"/>
            </a:endParaRPr>
          </a:p>
        </p:txBody>
      </p:sp>
      <p:pic>
        <p:nvPicPr>
          <p:cNvPr id="150" name="pasted-image.tif"/>
          <p:cNvPicPr/>
          <p:nvPr/>
        </p:nvPicPr>
        <p:blipFill>
          <a:blip r:embed="rId2">
            <a:extLst/>
          </a:blip>
          <a:stretch>
            <a:fillRect/>
          </a:stretch>
        </p:blipFill>
        <p:spPr>
          <a:xfrm>
            <a:off x="2403685" y="1905350"/>
            <a:ext cx="1140675" cy="936825"/>
          </a:xfrm>
          <a:prstGeom prst="rect">
            <a:avLst/>
          </a:prstGeom>
          <a:ln w="12700">
            <a:miter lim="400000"/>
          </a:ln>
        </p:spPr>
      </p:pic>
      <p:sp>
        <p:nvSpPr>
          <p:cNvPr id="151" name="Shape 151"/>
          <p:cNvSpPr/>
          <p:nvPr/>
        </p:nvSpPr>
        <p:spPr>
          <a:xfrm>
            <a:off x="2715583" y="3868088"/>
            <a:ext cx="19064389"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Les </a:t>
            </a:r>
            <a:r>
              <a:rPr sz="4700" b="1" dirty="0">
                <a:latin typeface="Calibri" charset="0"/>
                <a:ea typeface="Calibri" charset="0"/>
                <a:cs typeface="Calibri" charset="0"/>
                <a:sym typeface="Arial"/>
              </a:rPr>
              <a:t>cellules </a:t>
            </a:r>
            <a:r>
              <a:rPr sz="4700" dirty="0">
                <a:latin typeface="Calibri" charset="0"/>
                <a:ea typeface="Calibri" charset="0"/>
                <a:cs typeface="Calibri" charset="0"/>
                <a:sym typeface="Arial"/>
              </a:rPr>
              <a:t>ne peuvent être que </a:t>
            </a:r>
            <a:r>
              <a:rPr sz="4700" b="1" u="sng" dirty="0">
                <a:solidFill>
                  <a:srgbClr val="00B0F0"/>
                </a:solidFill>
                <a:latin typeface="Calibri" charset="0"/>
                <a:ea typeface="Calibri" charset="0"/>
                <a:cs typeface="Calibri" charset="0"/>
                <a:sym typeface="Arial"/>
              </a:rPr>
              <a:t>prismatiques (=cylindriques)</a:t>
            </a:r>
            <a:r>
              <a:rPr sz="4700" u="sng" dirty="0">
                <a:solidFill>
                  <a:srgbClr val="00B0F0"/>
                </a:solidFill>
                <a:latin typeface="Calibri" charset="0"/>
                <a:ea typeface="Calibri" charset="0"/>
                <a:cs typeface="Calibri" charset="0"/>
                <a:sym typeface="Arial"/>
              </a:rPr>
              <a:t> </a:t>
            </a:r>
            <a:r>
              <a:rPr sz="4700" dirty="0" smtClean="0">
                <a:latin typeface="Calibri" charset="0"/>
                <a:ea typeface="Calibri" charset="0"/>
                <a:cs typeface="Calibri" charset="0"/>
                <a:sym typeface="Arial"/>
              </a:rPr>
              <a:t>et</a:t>
            </a:r>
            <a:r>
              <a:rPr lang="fr-FR" sz="4700" dirty="0" smtClean="0">
                <a:latin typeface="Calibri" charset="0"/>
                <a:ea typeface="Calibri" charset="0"/>
                <a:cs typeface="Calibri" charset="0"/>
                <a:sym typeface="Arial"/>
              </a:rPr>
              <a:t> </a:t>
            </a:r>
            <a:r>
              <a:rPr sz="4700" dirty="0" smtClean="0">
                <a:latin typeface="Calibri" charset="0"/>
                <a:ea typeface="Calibri" charset="0"/>
                <a:cs typeface="Calibri" charset="0"/>
                <a:sym typeface="Arial"/>
              </a:rPr>
              <a:t>n’ont </a:t>
            </a:r>
            <a:r>
              <a:rPr sz="4700" dirty="0">
                <a:latin typeface="Calibri" charset="0"/>
                <a:ea typeface="Calibri" charset="0"/>
                <a:cs typeface="Calibri" charset="0"/>
                <a:sym typeface="Arial"/>
              </a:rPr>
              <a:t>pas </a:t>
            </a:r>
            <a:r>
              <a:rPr sz="4700" dirty="0" smtClean="0">
                <a:latin typeface="Calibri" charset="0"/>
                <a:ea typeface="Calibri" charset="0"/>
                <a:cs typeface="Calibri" charset="0"/>
                <a:sym typeface="Arial"/>
              </a:rPr>
              <a:t>toutes </a:t>
            </a:r>
            <a:r>
              <a:rPr sz="4700" dirty="0">
                <a:latin typeface="Calibri" charset="0"/>
                <a:ea typeface="Calibri" charset="0"/>
                <a:cs typeface="Calibri" charset="0"/>
                <a:sym typeface="Arial"/>
              </a:rPr>
              <a:t>la même taille. </a:t>
            </a:r>
          </a:p>
        </p:txBody>
      </p:sp>
      <p:sp>
        <p:nvSpPr>
          <p:cNvPr id="152" name="Shape 152"/>
          <p:cNvSpPr/>
          <p:nvPr/>
        </p:nvSpPr>
        <p:spPr>
          <a:xfrm>
            <a:off x="545874" y="2560876"/>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53" name="Shape 153"/>
          <p:cNvSpPr/>
          <p:nvPr/>
        </p:nvSpPr>
        <p:spPr>
          <a:xfrm>
            <a:off x="545874" y="4300932"/>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155" name="pasted-image.tif"/>
          <p:cNvPicPr/>
          <p:nvPr/>
        </p:nvPicPr>
        <p:blipFill>
          <a:blip r:embed="rId3">
            <a:extLst/>
          </a:blip>
          <a:stretch>
            <a:fillRect/>
          </a:stretch>
        </p:blipFill>
        <p:spPr>
          <a:xfrm>
            <a:off x="14287499" y="6466444"/>
            <a:ext cx="9543393" cy="6260186"/>
          </a:xfrm>
          <a:prstGeom prst="rect">
            <a:avLst/>
          </a:prstGeom>
          <a:ln w="12700">
            <a:miter lim="400000"/>
          </a:ln>
        </p:spPr>
      </p:pic>
      <p:sp>
        <p:nvSpPr>
          <p:cNvPr id="14" name="Shape 159"/>
          <p:cNvSpPr/>
          <p:nvPr/>
        </p:nvSpPr>
        <p:spPr>
          <a:xfrm>
            <a:off x="2806866" y="6390509"/>
            <a:ext cx="11184152"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dirty="0">
                <a:latin typeface="Calibri" charset="0"/>
                <a:ea typeface="Calibri" charset="0"/>
                <a:cs typeface="Calibri" charset="0"/>
                <a:sym typeface="Arial"/>
              </a:rPr>
              <a:t>Les </a:t>
            </a:r>
            <a:r>
              <a:rPr sz="4700" b="1" dirty="0">
                <a:latin typeface="Calibri" charset="0"/>
                <a:ea typeface="Calibri" charset="0"/>
                <a:cs typeface="Calibri" charset="0"/>
                <a:sym typeface="Arial"/>
              </a:rPr>
              <a:t>noyaux</a:t>
            </a:r>
            <a:r>
              <a:rPr sz="4700" dirty="0">
                <a:latin typeface="Calibri" charset="0"/>
                <a:ea typeface="Calibri" charset="0"/>
                <a:cs typeface="Calibri" charset="0"/>
                <a:sym typeface="Arial"/>
              </a:rPr>
              <a:t> sont à des </a:t>
            </a:r>
            <a:r>
              <a:rPr sz="4700" b="1" dirty="0">
                <a:latin typeface="Calibri" charset="0"/>
                <a:ea typeface="Calibri" charset="0"/>
                <a:cs typeface="Calibri" charset="0"/>
                <a:sym typeface="Arial"/>
              </a:rPr>
              <a:t>niveaux différents</a:t>
            </a:r>
            <a:r>
              <a:rPr sz="4700" dirty="0" smtClean="0">
                <a:latin typeface="Calibri" charset="0"/>
                <a:ea typeface="Calibri" charset="0"/>
                <a:cs typeface="Calibri" charset="0"/>
                <a:sym typeface="Arial"/>
              </a:rPr>
              <a:t>.</a:t>
            </a:r>
            <a:r>
              <a:rPr lang="fr-FR" sz="4700" dirty="0" smtClean="0">
                <a:latin typeface="Calibri" charset="0"/>
                <a:ea typeface="Calibri" charset="0"/>
                <a:cs typeface="Calibri" charset="0"/>
                <a:sym typeface="Arial"/>
              </a:rPr>
              <a:t> </a:t>
            </a:r>
            <a:r>
              <a:rPr lang="fr-FR" sz="4700" b="1" dirty="0" smtClean="0">
                <a:latin typeface="Calibri" charset="0"/>
                <a:ea typeface="Calibri" charset="0"/>
                <a:cs typeface="Calibri" charset="0"/>
                <a:sym typeface="Arial"/>
              </a:rPr>
              <a:t>++</a:t>
            </a:r>
            <a:r>
              <a:rPr sz="4700" dirty="0" smtClean="0">
                <a:latin typeface="Calibri" charset="0"/>
                <a:ea typeface="Calibri" charset="0"/>
                <a:cs typeface="Calibri" charset="0"/>
                <a:sym typeface="Arial"/>
              </a:rPr>
              <a:t> </a:t>
            </a:r>
            <a:endParaRPr sz="4700" dirty="0">
              <a:latin typeface="Calibri" charset="0"/>
              <a:ea typeface="Calibri" charset="0"/>
              <a:cs typeface="Calibri" charset="0"/>
              <a:sym typeface="Arial"/>
            </a:endParaRPr>
          </a:p>
        </p:txBody>
      </p:sp>
      <p:sp>
        <p:nvSpPr>
          <p:cNvPr id="15" name="Shape 161"/>
          <p:cNvSpPr/>
          <p:nvPr/>
        </p:nvSpPr>
        <p:spPr>
          <a:xfrm>
            <a:off x="2806866" y="8343131"/>
            <a:ext cx="10685740" cy="2226250"/>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600" dirty="0">
                <a:latin typeface="Calibri" charset="0"/>
                <a:ea typeface="Calibri" charset="0"/>
                <a:cs typeface="Calibri" charset="0"/>
                <a:sym typeface="Arial"/>
              </a:rPr>
              <a:t>Les cellules s’ancrent sur la membrane basale par des </a:t>
            </a:r>
            <a:r>
              <a:rPr sz="4600" b="1" dirty="0">
                <a:latin typeface="Calibri" charset="0"/>
                <a:ea typeface="Calibri" charset="0"/>
                <a:cs typeface="Calibri" charset="0"/>
                <a:sym typeface="Arial"/>
              </a:rPr>
              <a:t>prolongements </a:t>
            </a:r>
          </a:p>
          <a:p>
            <a:pPr lvl="0" algn="l">
              <a:defRPr sz="1800"/>
            </a:pPr>
            <a:r>
              <a:rPr sz="4600" b="1" dirty="0">
                <a:latin typeface="Calibri" charset="0"/>
                <a:ea typeface="Calibri" charset="0"/>
                <a:cs typeface="Calibri" charset="0"/>
                <a:sym typeface="Arial"/>
              </a:rPr>
              <a:t>cytoplasmiques</a:t>
            </a:r>
            <a:r>
              <a:rPr sz="4600" dirty="0">
                <a:latin typeface="Calibri" charset="0"/>
                <a:ea typeface="Calibri" charset="0"/>
                <a:cs typeface="Calibri" charset="0"/>
                <a:sym typeface="Arial"/>
              </a:rPr>
              <a:t>. </a:t>
            </a:r>
          </a:p>
        </p:txBody>
      </p:sp>
      <p:sp>
        <p:nvSpPr>
          <p:cNvPr id="16" name="Shape 160"/>
          <p:cNvSpPr/>
          <p:nvPr/>
        </p:nvSpPr>
        <p:spPr>
          <a:xfrm>
            <a:off x="545874" y="6700264"/>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7" name="Shape 162"/>
          <p:cNvSpPr/>
          <p:nvPr/>
        </p:nvSpPr>
        <p:spPr>
          <a:xfrm>
            <a:off x="545874" y="8722683"/>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hape 169"/>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171" name="Shape 171"/>
          <p:cNvSpPr/>
          <p:nvPr/>
        </p:nvSpPr>
        <p:spPr>
          <a:xfrm>
            <a:off x="879063" y="519305"/>
            <a:ext cx="13046841"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D) Structures supplémentaires</a:t>
            </a:r>
          </a:p>
        </p:txBody>
      </p:sp>
      <p:sp>
        <p:nvSpPr>
          <p:cNvPr id="172" name="Shape 172"/>
          <p:cNvSpPr/>
          <p:nvPr/>
        </p:nvSpPr>
        <p:spPr>
          <a:xfrm>
            <a:off x="521375" y="2861028"/>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73" name="Shape 173"/>
          <p:cNvSpPr/>
          <p:nvPr/>
        </p:nvSpPr>
        <p:spPr>
          <a:xfrm>
            <a:off x="2406125" y="2460591"/>
            <a:ext cx="19808719" cy="145680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lang="fr-FR" sz="4400" dirty="0" smtClean="0">
                <a:latin typeface="Calibri" charset="0"/>
                <a:ea typeface="Calibri" charset="0"/>
                <a:cs typeface="Calibri" charset="0"/>
                <a:sym typeface="Arial"/>
              </a:rPr>
              <a:t>Les </a:t>
            </a:r>
            <a:r>
              <a:rPr sz="4400" dirty="0" smtClean="0">
                <a:latin typeface="Calibri" charset="0"/>
                <a:ea typeface="Calibri" charset="0"/>
                <a:cs typeface="Calibri" charset="0"/>
                <a:sym typeface="Arial"/>
              </a:rPr>
              <a:t>épithéliums </a:t>
            </a:r>
            <a:r>
              <a:rPr sz="4400" b="1" dirty="0">
                <a:latin typeface="Calibri" charset="0"/>
                <a:ea typeface="Calibri" charset="0"/>
                <a:cs typeface="Calibri" charset="0"/>
                <a:sym typeface="Arial"/>
              </a:rPr>
              <a:t>pseudostratifiés</a:t>
            </a:r>
            <a:r>
              <a:rPr sz="4400" dirty="0">
                <a:latin typeface="Calibri" charset="0"/>
                <a:ea typeface="Calibri" charset="0"/>
                <a:cs typeface="Calibri" charset="0"/>
                <a:sym typeface="Arial"/>
              </a:rPr>
              <a:t> ou </a:t>
            </a:r>
            <a:r>
              <a:rPr sz="4400" b="1" dirty="0">
                <a:latin typeface="Calibri" charset="0"/>
                <a:ea typeface="Calibri" charset="0"/>
                <a:cs typeface="Calibri" charset="0"/>
                <a:sym typeface="Arial"/>
              </a:rPr>
              <a:t>unistratifiés</a:t>
            </a:r>
            <a:r>
              <a:rPr sz="4400" dirty="0">
                <a:latin typeface="Calibri" charset="0"/>
                <a:ea typeface="Calibri" charset="0"/>
                <a:cs typeface="Calibri" charset="0"/>
                <a:sym typeface="Arial"/>
              </a:rPr>
              <a:t> peuvent présenter </a:t>
            </a:r>
            <a:r>
              <a:rPr sz="4400" dirty="0" smtClean="0">
                <a:latin typeface="Calibri" charset="0"/>
                <a:ea typeface="Calibri" charset="0"/>
                <a:cs typeface="Calibri" charset="0"/>
                <a:sym typeface="Arial"/>
              </a:rPr>
              <a:t>des </a:t>
            </a:r>
            <a:r>
              <a:rPr sz="4400" dirty="0">
                <a:latin typeface="Calibri" charset="0"/>
                <a:ea typeface="Calibri" charset="0"/>
                <a:cs typeface="Calibri" charset="0"/>
                <a:sym typeface="Arial"/>
              </a:rPr>
              <a:t>structures supplémentaires</a:t>
            </a:r>
            <a:r>
              <a:rPr sz="4400" dirty="0">
                <a:latin typeface="Arial"/>
                <a:ea typeface="Arial"/>
                <a:cs typeface="Arial"/>
                <a:sym typeface="Arial"/>
              </a:rPr>
              <a:t>.</a:t>
            </a:r>
          </a:p>
        </p:txBody>
      </p:sp>
      <p:pic>
        <p:nvPicPr>
          <p:cNvPr id="174" name="pasted-image.tif"/>
          <p:cNvPicPr/>
          <p:nvPr/>
        </p:nvPicPr>
        <p:blipFill>
          <a:blip r:embed="rId2">
            <a:extLst/>
          </a:blip>
          <a:stretch>
            <a:fillRect/>
          </a:stretch>
        </p:blipFill>
        <p:spPr>
          <a:xfrm>
            <a:off x="2018393" y="4205916"/>
            <a:ext cx="1694753" cy="1675129"/>
          </a:xfrm>
          <a:prstGeom prst="rect">
            <a:avLst/>
          </a:prstGeom>
          <a:ln w="12700">
            <a:miter lim="400000"/>
          </a:ln>
        </p:spPr>
      </p:pic>
      <p:sp>
        <p:nvSpPr>
          <p:cNvPr id="175" name="Shape 175"/>
          <p:cNvSpPr/>
          <p:nvPr/>
        </p:nvSpPr>
        <p:spPr>
          <a:xfrm>
            <a:off x="3253557" y="4474835"/>
            <a:ext cx="18113854" cy="1426031"/>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300" dirty="0">
                <a:latin typeface="Calibri" charset="0"/>
                <a:ea typeface="Calibri" charset="0"/>
                <a:cs typeface="Calibri" charset="0"/>
                <a:sym typeface="Arial"/>
              </a:rPr>
              <a:t>Les épithéliums </a:t>
            </a:r>
            <a:r>
              <a:rPr sz="4300" b="1" dirty="0">
                <a:latin typeface="Calibri" charset="0"/>
                <a:ea typeface="Calibri" charset="0"/>
                <a:cs typeface="Calibri" charset="0"/>
                <a:sym typeface="Arial"/>
              </a:rPr>
              <a:t>pluristratifiés</a:t>
            </a:r>
            <a:r>
              <a:rPr sz="4300" dirty="0">
                <a:latin typeface="Calibri" charset="0"/>
                <a:ea typeface="Calibri" charset="0"/>
                <a:cs typeface="Calibri" charset="0"/>
                <a:sym typeface="Arial"/>
              </a:rPr>
              <a:t> ne possèdent </a:t>
            </a:r>
            <a:r>
              <a:rPr sz="4300" b="1" u="sng" dirty="0">
                <a:latin typeface="Calibri" charset="0"/>
                <a:ea typeface="Calibri" charset="0"/>
                <a:cs typeface="Calibri" charset="0"/>
                <a:sym typeface="Arial"/>
              </a:rPr>
              <a:t>pas</a:t>
            </a:r>
            <a:r>
              <a:rPr sz="4300" dirty="0">
                <a:latin typeface="Calibri" charset="0"/>
                <a:ea typeface="Calibri" charset="0"/>
                <a:cs typeface="Calibri" charset="0"/>
                <a:sym typeface="Arial"/>
              </a:rPr>
              <a:t> de structure supplémentaire</a:t>
            </a:r>
            <a:r>
              <a:rPr sz="4300" dirty="0" smtClean="0">
                <a:latin typeface="Calibri" charset="0"/>
                <a:ea typeface="Calibri" charset="0"/>
                <a:cs typeface="Calibri" charset="0"/>
                <a:sym typeface="Arial"/>
              </a:rPr>
              <a:t>.</a:t>
            </a:r>
            <a:r>
              <a:rPr lang="fr-FR" sz="4300" dirty="0" smtClean="0">
                <a:latin typeface="Calibri" charset="0"/>
                <a:ea typeface="Calibri" charset="0"/>
                <a:cs typeface="Calibri" charset="0"/>
                <a:sym typeface="Arial"/>
              </a:rPr>
              <a:t> Mais ils peuvent être kératinisés !</a:t>
            </a:r>
            <a:endParaRPr sz="4300" dirty="0">
              <a:latin typeface="Calibri" charset="0"/>
              <a:ea typeface="Calibri" charset="0"/>
              <a:cs typeface="Calibri" charset="0"/>
              <a:sym typeface="Arial"/>
            </a:endParaRPr>
          </a:p>
        </p:txBody>
      </p:sp>
      <p:sp>
        <p:nvSpPr>
          <p:cNvPr id="176" name="Shape 176"/>
          <p:cNvSpPr/>
          <p:nvPr/>
        </p:nvSpPr>
        <p:spPr>
          <a:xfrm>
            <a:off x="521375" y="6573087"/>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177" name="Shape 177"/>
          <p:cNvSpPr/>
          <p:nvPr/>
        </p:nvSpPr>
        <p:spPr>
          <a:xfrm>
            <a:off x="2406126" y="6156920"/>
            <a:ext cx="21368274" cy="2087751"/>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300" dirty="0" smtClean="0">
                <a:latin typeface="Calibri" charset="0"/>
                <a:ea typeface="Calibri" charset="0"/>
                <a:cs typeface="Calibri" charset="0"/>
                <a:sym typeface="Arial"/>
              </a:rPr>
              <a:t>Ces modifications ne sont retrouvées qu’au </a:t>
            </a:r>
            <a:r>
              <a:rPr sz="4300" b="1" dirty="0" smtClean="0">
                <a:latin typeface="Calibri" charset="0"/>
                <a:ea typeface="Calibri" charset="0"/>
                <a:cs typeface="Calibri" charset="0"/>
                <a:sym typeface="Arial"/>
              </a:rPr>
              <a:t>pôle apical</a:t>
            </a:r>
            <a:r>
              <a:rPr sz="4300" dirty="0" smtClean="0">
                <a:latin typeface="Calibri" charset="0"/>
                <a:ea typeface="Calibri" charset="0"/>
                <a:cs typeface="Calibri" charset="0"/>
                <a:sym typeface="Arial"/>
              </a:rPr>
              <a:t> et correspondent à des</a:t>
            </a:r>
            <a:r>
              <a:rPr lang="fr-FR" sz="4300" dirty="0" smtClean="0">
                <a:latin typeface="Calibri" charset="0"/>
                <a:ea typeface="Calibri" charset="0"/>
                <a:cs typeface="Calibri" charset="0"/>
                <a:sym typeface="Arial"/>
              </a:rPr>
              <a:t> </a:t>
            </a:r>
            <a:r>
              <a:rPr sz="4300" b="1" dirty="0" smtClean="0">
                <a:latin typeface="Calibri" charset="0"/>
                <a:ea typeface="Calibri" charset="0"/>
                <a:cs typeface="Calibri" charset="0"/>
                <a:sym typeface="Arial"/>
              </a:rPr>
              <a:t>fonctions</a:t>
            </a:r>
            <a:r>
              <a:rPr sz="4300" dirty="0" smtClean="0">
                <a:latin typeface="Calibri" charset="0"/>
                <a:ea typeface="Calibri" charset="0"/>
                <a:cs typeface="Calibri" charset="0"/>
                <a:sym typeface="Arial"/>
              </a:rPr>
              <a:t> particulières.  </a:t>
            </a:r>
          </a:p>
          <a:p>
            <a:pPr lvl="0" algn="l">
              <a:defRPr sz="1800"/>
            </a:pPr>
            <a:r>
              <a:rPr sz="4300" i="1" dirty="0" smtClean="0">
                <a:latin typeface="Arial"/>
                <a:ea typeface="Arial"/>
                <a:cs typeface="Arial"/>
                <a:sym typeface="Arial"/>
              </a:rPr>
              <a:t> </a:t>
            </a:r>
            <a:endParaRPr sz="4300" i="1" dirty="0">
              <a:latin typeface="Arial"/>
              <a:ea typeface="Arial"/>
              <a:cs typeface="Arial"/>
              <a:sym typeface="Arial"/>
            </a:endParaRPr>
          </a:p>
        </p:txBody>
      </p:sp>
      <p:pic>
        <p:nvPicPr>
          <p:cNvPr id="178" name="pasted-image.tif"/>
          <p:cNvPicPr/>
          <p:nvPr/>
        </p:nvPicPr>
        <p:blipFill>
          <a:blip r:embed="rId3">
            <a:extLst/>
          </a:blip>
          <a:stretch>
            <a:fillRect/>
          </a:stretch>
        </p:blipFill>
        <p:spPr>
          <a:xfrm>
            <a:off x="1868789" y="7797340"/>
            <a:ext cx="8027873" cy="4128027"/>
          </a:xfrm>
          <a:prstGeom prst="rect">
            <a:avLst/>
          </a:prstGeom>
          <a:ln w="12700">
            <a:miter lim="400000"/>
          </a:ln>
        </p:spPr>
      </p:pic>
      <p:sp>
        <p:nvSpPr>
          <p:cNvPr id="179" name="Shape 179"/>
          <p:cNvSpPr/>
          <p:nvPr/>
        </p:nvSpPr>
        <p:spPr>
          <a:xfrm>
            <a:off x="1868789" y="12058394"/>
            <a:ext cx="7990970" cy="68736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800">
                <a:latin typeface="Arial"/>
                <a:ea typeface="Arial"/>
                <a:cs typeface="Arial"/>
                <a:sym typeface="Arial"/>
              </a:defRPr>
            </a:lvl1pPr>
          </a:lstStyle>
          <a:p>
            <a:pPr lvl="0">
              <a:defRPr sz="1800"/>
            </a:pPr>
            <a:r>
              <a:rPr sz="3800" dirty="0">
                <a:latin typeface="Calibri" charset="0"/>
                <a:ea typeface="Calibri" charset="0"/>
                <a:cs typeface="Calibri" charset="0"/>
              </a:rPr>
              <a:t>Epithélium prismatique pseudo-stratifié</a:t>
            </a:r>
          </a:p>
        </p:txBody>
      </p:sp>
      <p:sp>
        <p:nvSpPr>
          <p:cNvPr id="180" name="Shape 180"/>
          <p:cNvSpPr/>
          <p:nvPr/>
        </p:nvSpPr>
        <p:spPr>
          <a:xfrm flipH="1">
            <a:off x="9304307" y="8464707"/>
            <a:ext cx="704123" cy="1"/>
          </a:xfrm>
          <a:prstGeom prst="line">
            <a:avLst/>
          </a:prstGeom>
          <a:ln w="25400">
            <a:solidFill/>
            <a:miter lim="400000"/>
            <a:tailEnd type="triangle"/>
          </a:ln>
        </p:spPr>
        <p:txBody>
          <a:bodyPr lIns="50800" tIns="50800" rIns="50800" bIns="50800" anchor="ctr"/>
          <a:lstStyle/>
          <a:p>
            <a:pPr lvl="0">
              <a:defRPr sz="3200"/>
            </a:pPr>
            <a:endParaRPr/>
          </a:p>
        </p:txBody>
      </p:sp>
      <p:sp>
        <p:nvSpPr>
          <p:cNvPr id="181" name="Shape 181"/>
          <p:cNvSpPr/>
          <p:nvPr/>
        </p:nvSpPr>
        <p:spPr>
          <a:xfrm>
            <a:off x="10008430" y="8100934"/>
            <a:ext cx="1087732" cy="641201"/>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defRPr sz="3500">
                <a:latin typeface="Arial"/>
                <a:ea typeface="Arial"/>
                <a:cs typeface="Arial"/>
                <a:sym typeface="Arial"/>
              </a:defRPr>
            </a:lvl1pPr>
          </a:lstStyle>
          <a:p>
            <a:pPr lvl="0">
              <a:defRPr sz="1800"/>
            </a:pPr>
            <a:r>
              <a:rPr sz="3500" dirty="0">
                <a:latin typeface="Calibri" charset="0"/>
                <a:ea typeface="Calibri" charset="0"/>
                <a:cs typeface="Calibri" charset="0"/>
              </a:rPr>
              <a:t>Cils</a:t>
            </a:r>
          </a:p>
        </p:txBody>
      </p:sp>
      <p:pic>
        <p:nvPicPr>
          <p:cNvPr id="182" name="pasted-image.tif"/>
          <p:cNvPicPr/>
          <p:nvPr/>
        </p:nvPicPr>
        <p:blipFill>
          <a:blip r:embed="rId4">
            <a:extLst/>
          </a:blip>
          <a:stretch>
            <a:fillRect/>
          </a:stretch>
        </p:blipFill>
        <p:spPr>
          <a:xfrm>
            <a:off x="14343017" y="8008383"/>
            <a:ext cx="5281400" cy="3951581"/>
          </a:xfrm>
          <a:prstGeom prst="rect">
            <a:avLst/>
          </a:prstGeom>
          <a:ln w="12700">
            <a:miter lim="400000"/>
          </a:ln>
        </p:spPr>
      </p:pic>
      <p:sp>
        <p:nvSpPr>
          <p:cNvPr id="183" name="Shape 183"/>
          <p:cNvSpPr/>
          <p:nvPr/>
        </p:nvSpPr>
        <p:spPr>
          <a:xfrm>
            <a:off x="14953986" y="12119794"/>
            <a:ext cx="6149119" cy="68736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800">
                <a:latin typeface="Arial"/>
                <a:ea typeface="Arial"/>
                <a:cs typeface="Arial"/>
                <a:sym typeface="Arial"/>
              </a:defRPr>
            </a:lvl1pPr>
          </a:lstStyle>
          <a:p>
            <a:pPr lvl="0">
              <a:defRPr sz="1800"/>
            </a:pPr>
            <a:r>
              <a:rPr sz="3800" dirty="0">
                <a:latin typeface="Calibri" charset="0"/>
                <a:ea typeface="Calibri" charset="0"/>
                <a:cs typeface="Calibri" charset="0"/>
              </a:rPr>
              <a:t>Epithélium prismatique simple</a:t>
            </a:r>
          </a:p>
        </p:txBody>
      </p:sp>
      <p:sp>
        <p:nvSpPr>
          <p:cNvPr id="184" name="Shape 184"/>
          <p:cNvSpPr/>
          <p:nvPr/>
        </p:nvSpPr>
        <p:spPr>
          <a:xfrm>
            <a:off x="19847954" y="11217277"/>
            <a:ext cx="2510303" cy="68736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800">
                <a:latin typeface="Arial"/>
                <a:ea typeface="Arial"/>
                <a:cs typeface="Arial"/>
                <a:sym typeface="Arial"/>
              </a:defRPr>
            </a:lvl1pPr>
          </a:lstStyle>
          <a:p>
            <a:pPr lvl="0">
              <a:defRPr sz="1800"/>
            </a:pPr>
            <a:r>
              <a:rPr sz="3800" dirty="0">
                <a:latin typeface="Calibri" charset="0"/>
                <a:ea typeface="Calibri" charset="0"/>
                <a:cs typeface="Calibri" charset="0"/>
              </a:rPr>
              <a:t>1: Stéréocils</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Shape 186"/>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188" name="Shape 188"/>
          <p:cNvSpPr/>
          <p:nvPr/>
        </p:nvSpPr>
        <p:spPr>
          <a:xfrm>
            <a:off x="9213715" y="2303122"/>
            <a:ext cx="12799618" cy="342657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marL="610576" lvl="0" indent="-610576" algn="l">
              <a:buSzPct val="75000"/>
              <a:buChar char="-"/>
              <a:defRPr sz="1800"/>
            </a:pPr>
            <a:r>
              <a:rPr lang="fr-FR" sz="5400" b="1" dirty="0">
                <a:latin typeface="Calibri" charset="0"/>
                <a:ea typeface="Calibri" charset="0"/>
                <a:cs typeface="Calibri" charset="0"/>
                <a:sym typeface="Arial"/>
              </a:rPr>
              <a:t>C</a:t>
            </a:r>
            <a:r>
              <a:rPr sz="5400" b="1" dirty="0" smtClean="0">
                <a:latin typeface="Calibri" charset="0"/>
                <a:ea typeface="Calibri" charset="0"/>
                <a:cs typeface="Calibri" charset="0"/>
                <a:sym typeface="Arial"/>
              </a:rPr>
              <a:t>ils </a:t>
            </a:r>
            <a:r>
              <a:rPr sz="5400" dirty="0">
                <a:latin typeface="Calibri" charset="0"/>
                <a:ea typeface="Calibri" charset="0"/>
                <a:cs typeface="Calibri" charset="0"/>
                <a:sym typeface="Arial"/>
              </a:rPr>
              <a:t>;</a:t>
            </a:r>
          </a:p>
          <a:p>
            <a:pPr marL="610576" lvl="0" indent="-610576" algn="l">
              <a:buSzPct val="75000"/>
              <a:buChar char="-"/>
              <a:defRPr sz="1800"/>
            </a:pPr>
            <a:r>
              <a:rPr lang="fr-FR" sz="5400" b="1" dirty="0" smtClean="0">
                <a:latin typeface="Calibri" charset="0"/>
                <a:ea typeface="Calibri" charset="0"/>
                <a:cs typeface="Calibri" charset="0"/>
                <a:sym typeface="Arial"/>
              </a:rPr>
              <a:t>B</a:t>
            </a:r>
            <a:r>
              <a:rPr sz="5400" b="1" dirty="0" smtClean="0">
                <a:latin typeface="Calibri" charset="0"/>
                <a:ea typeface="Calibri" charset="0"/>
                <a:cs typeface="Calibri" charset="0"/>
                <a:sym typeface="Arial"/>
              </a:rPr>
              <a:t>ordures </a:t>
            </a:r>
            <a:r>
              <a:rPr sz="5400" b="1" dirty="0">
                <a:latin typeface="Calibri" charset="0"/>
                <a:ea typeface="Calibri" charset="0"/>
                <a:cs typeface="Calibri" charset="0"/>
                <a:sym typeface="Arial"/>
              </a:rPr>
              <a:t>en brosse</a:t>
            </a:r>
            <a:r>
              <a:rPr sz="5400" dirty="0">
                <a:latin typeface="Calibri" charset="0"/>
                <a:ea typeface="Calibri" charset="0"/>
                <a:cs typeface="Calibri" charset="0"/>
                <a:sym typeface="Arial"/>
              </a:rPr>
              <a:t> ou </a:t>
            </a:r>
            <a:r>
              <a:rPr sz="5400" b="1" dirty="0" smtClean="0">
                <a:latin typeface="Calibri" charset="0"/>
                <a:ea typeface="Calibri" charset="0"/>
                <a:cs typeface="Calibri" charset="0"/>
                <a:sym typeface="Arial"/>
              </a:rPr>
              <a:t>microvillosités</a:t>
            </a:r>
            <a:r>
              <a:rPr lang="fr-FR" sz="5400" dirty="0">
                <a:latin typeface="Calibri" charset="0"/>
                <a:ea typeface="Calibri" charset="0"/>
                <a:cs typeface="Calibri" charset="0"/>
                <a:sym typeface="Arial"/>
              </a:rPr>
              <a:t>  </a:t>
            </a:r>
            <a:r>
              <a:rPr lang="fr-FR" sz="5400" dirty="0" smtClean="0">
                <a:latin typeface="Calibri" charset="0"/>
                <a:ea typeface="Calibri" charset="0"/>
                <a:cs typeface="Calibri" charset="0"/>
                <a:sym typeface="Arial"/>
              </a:rPr>
              <a:t>            </a:t>
            </a:r>
            <a:r>
              <a:rPr lang="fr-FR" sz="5400" dirty="0" smtClean="0">
                <a:latin typeface="Calibri" charset="0"/>
                <a:ea typeface="Calibri" charset="0"/>
                <a:cs typeface="Calibri" charset="0"/>
                <a:sym typeface="Wingdings"/>
              </a:rPr>
              <a:t> augmentation surface d’échange +++</a:t>
            </a:r>
            <a:endParaRPr sz="5400" b="1" dirty="0">
              <a:latin typeface="Calibri" charset="0"/>
              <a:ea typeface="Calibri" charset="0"/>
              <a:cs typeface="Calibri" charset="0"/>
              <a:sym typeface="Arial"/>
            </a:endParaRPr>
          </a:p>
          <a:p>
            <a:pPr marL="610576" lvl="0" indent="-610576" algn="l">
              <a:buSzPct val="75000"/>
              <a:buChar char="-"/>
              <a:defRPr sz="1800"/>
            </a:pPr>
            <a:r>
              <a:rPr lang="fr-FR" sz="5400" b="1" dirty="0">
                <a:latin typeface="Calibri" charset="0"/>
                <a:ea typeface="Calibri" charset="0"/>
                <a:cs typeface="Calibri" charset="0"/>
                <a:sym typeface="Arial"/>
              </a:rPr>
              <a:t>S</a:t>
            </a:r>
            <a:r>
              <a:rPr sz="5400" b="1" dirty="0" smtClean="0">
                <a:latin typeface="Calibri" charset="0"/>
                <a:ea typeface="Calibri" charset="0"/>
                <a:cs typeface="Calibri" charset="0"/>
                <a:sym typeface="Arial"/>
              </a:rPr>
              <a:t>téréocils</a:t>
            </a:r>
            <a:endParaRPr sz="5400" dirty="0">
              <a:latin typeface="Calibri" charset="0"/>
              <a:ea typeface="Calibri" charset="0"/>
              <a:cs typeface="Calibri" charset="0"/>
              <a:sym typeface="Arial"/>
            </a:endParaRPr>
          </a:p>
        </p:txBody>
      </p:sp>
      <p:sp>
        <p:nvSpPr>
          <p:cNvPr id="190" name="Shape 190"/>
          <p:cNvSpPr/>
          <p:nvPr/>
        </p:nvSpPr>
        <p:spPr>
          <a:xfrm>
            <a:off x="1011568" y="715651"/>
            <a:ext cx="13046841" cy="133369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sz="8000" b="1" dirty="0">
                <a:solidFill>
                  <a:schemeClr val="accent6">
                    <a:lumMod val="75000"/>
                  </a:schemeClr>
                </a:solidFill>
                <a:latin typeface="Calibri" charset="0"/>
                <a:ea typeface="Calibri" charset="0"/>
                <a:cs typeface="Calibri" charset="0"/>
              </a:rPr>
              <a:t>D) Structures supplémentaires</a:t>
            </a:r>
          </a:p>
        </p:txBody>
      </p:sp>
      <p:sp>
        <p:nvSpPr>
          <p:cNvPr id="191" name="Shape 191"/>
          <p:cNvSpPr/>
          <p:nvPr/>
        </p:nvSpPr>
        <p:spPr>
          <a:xfrm>
            <a:off x="9573724" y="6762085"/>
            <a:ext cx="4010551" cy="539634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lvl1pPr algn="l">
              <a:defRPr sz="4300" i="1">
                <a:latin typeface="Arial"/>
                <a:ea typeface="Arial"/>
                <a:cs typeface="Arial"/>
                <a:sym typeface="Arial"/>
              </a:defRPr>
            </a:lvl1pPr>
          </a:lstStyle>
          <a:p>
            <a:pPr lvl="0">
              <a:defRPr sz="1800" i="0"/>
            </a:pPr>
            <a:r>
              <a:rPr sz="4300" i="1" dirty="0">
                <a:latin typeface="Calibri" charset="0"/>
                <a:ea typeface="Calibri" charset="0"/>
                <a:cs typeface="Calibri" charset="0"/>
              </a:rPr>
              <a:t>Les cellules de l’intestin ont une bordure en brosse, </a:t>
            </a:r>
            <a:endParaRPr lang="fr-FR" sz="4300" i="1" dirty="0" smtClean="0">
              <a:latin typeface="Calibri" charset="0"/>
              <a:ea typeface="Calibri" charset="0"/>
              <a:cs typeface="Calibri" charset="0"/>
            </a:endParaRPr>
          </a:p>
          <a:p>
            <a:pPr lvl="0">
              <a:defRPr sz="1800" i="0"/>
            </a:pPr>
            <a:endParaRPr lang="fr-FR" sz="4300" i="1" dirty="0" smtClean="0">
              <a:latin typeface="Calibri" charset="0"/>
              <a:ea typeface="Calibri" charset="0"/>
              <a:cs typeface="Calibri" charset="0"/>
            </a:endParaRPr>
          </a:p>
          <a:p>
            <a:pPr lvl="0">
              <a:defRPr sz="1800" i="0"/>
            </a:pPr>
            <a:r>
              <a:rPr lang="fr-FR" sz="4300" i="1" dirty="0" smtClean="0">
                <a:latin typeface="Calibri" charset="0"/>
                <a:ea typeface="Calibri" charset="0"/>
                <a:cs typeface="Calibri" charset="0"/>
              </a:rPr>
              <a:t>L</a:t>
            </a:r>
            <a:r>
              <a:rPr sz="4300" i="1" dirty="0" smtClean="0">
                <a:latin typeface="Calibri" charset="0"/>
                <a:ea typeface="Calibri" charset="0"/>
                <a:cs typeface="Calibri" charset="0"/>
              </a:rPr>
              <a:t>es </a:t>
            </a:r>
            <a:r>
              <a:rPr sz="4300" i="1" dirty="0">
                <a:latin typeface="Calibri" charset="0"/>
                <a:ea typeface="Calibri" charset="0"/>
                <a:cs typeface="Calibri" charset="0"/>
              </a:rPr>
              <a:t>cellules de la trachée sont ciliées.</a:t>
            </a:r>
          </a:p>
        </p:txBody>
      </p:sp>
      <p:pic>
        <p:nvPicPr>
          <p:cNvPr id="9" name="Image 8"/>
          <p:cNvPicPr/>
          <p:nvPr/>
        </p:nvPicPr>
        <p:blipFill rotWithShape="1">
          <a:blip r:embed="rId2"/>
          <a:srcRect l="-723" r="37069" b="3814"/>
          <a:stretch/>
        </p:blipFill>
        <p:spPr>
          <a:xfrm>
            <a:off x="15824382" y="5521611"/>
            <a:ext cx="7973342" cy="6964394"/>
          </a:xfrm>
          <a:prstGeom prst="rect">
            <a:avLst/>
          </a:prstGeom>
        </p:spPr>
      </p:pic>
      <p:pic>
        <p:nvPicPr>
          <p:cNvPr id="11" name="Image 10"/>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Lst>
          </a:blip>
          <a:srcRect l="64972"/>
          <a:stretch/>
        </p:blipFill>
        <p:spPr>
          <a:xfrm>
            <a:off x="1330357" y="2590092"/>
            <a:ext cx="6458976" cy="9633722"/>
          </a:xfrm>
          <a:prstGeom prst="rect">
            <a:avLst/>
          </a:prstGeom>
        </p:spPr>
      </p:pic>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Shape 195"/>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196" name="Shape 196"/>
          <p:cNvSpPr/>
          <p:nvPr/>
        </p:nvSpPr>
        <p:spPr>
          <a:xfrm>
            <a:off x="763653" y="349300"/>
            <a:ext cx="19088559" cy="145680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8800" b="1" dirty="0">
                <a:solidFill>
                  <a:srgbClr val="002060"/>
                </a:solidFill>
                <a:latin typeface="Calibri" charset="0"/>
                <a:ea typeface="Calibri" charset="0"/>
                <a:cs typeface="Calibri" charset="0"/>
                <a:sym typeface="Arial"/>
              </a:rPr>
              <a:t>II. </a:t>
            </a:r>
            <a:r>
              <a:rPr sz="8800" b="1" u="sng" dirty="0">
                <a:solidFill>
                  <a:srgbClr val="002060"/>
                </a:solidFill>
                <a:latin typeface="Calibri" charset="0"/>
                <a:ea typeface="Calibri" charset="0"/>
                <a:cs typeface="Calibri" charset="0"/>
                <a:sym typeface="Arial"/>
              </a:rPr>
              <a:t>Les épithéliums </a:t>
            </a:r>
            <a:r>
              <a:rPr sz="8800" b="1" u="sng" dirty="0" smtClean="0">
                <a:solidFill>
                  <a:srgbClr val="002060"/>
                </a:solidFill>
                <a:latin typeface="Calibri" charset="0"/>
                <a:ea typeface="Calibri" charset="0"/>
                <a:cs typeface="Calibri" charset="0"/>
                <a:sym typeface="Arial"/>
              </a:rPr>
              <a:t>glandulaires</a:t>
            </a:r>
            <a:r>
              <a:rPr lang="fr-FR" sz="8800" b="1" u="sng" dirty="0" smtClean="0">
                <a:solidFill>
                  <a:srgbClr val="002060"/>
                </a:solidFill>
                <a:latin typeface="Calibri" charset="0"/>
                <a:ea typeface="Calibri" charset="0"/>
                <a:cs typeface="Calibri" charset="0"/>
                <a:sym typeface="Arial"/>
              </a:rPr>
              <a:t> (glandes)</a:t>
            </a:r>
            <a:endParaRPr sz="8800" b="1" u="sng" dirty="0">
              <a:solidFill>
                <a:srgbClr val="002060"/>
              </a:solidFill>
              <a:latin typeface="Calibri" charset="0"/>
              <a:ea typeface="Calibri" charset="0"/>
              <a:cs typeface="Calibri" charset="0"/>
              <a:sym typeface="Arial"/>
            </a:endParaRPr>
          </a:p>
        </p:txBody>
      </p:sp>
      <p:sp>
        <p:nvSpPr>
          <p:cNvPr id="198" name="Shape 198"/>
          <p:cNvSpPr/>
          <p:nvPr/>
        </p:nvSpPr>
        <p:spPr>
          <a:xfrm>
            <a:off x="1812433" y="2576694"/>
            <a:ext cx="16371548" cy="79508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lang="fr-FR" sz="4500" b="1" dirty="0">
                <a:latin typeface="Calibri" charset="0"/>
                <a:ea typeface="Calibri" charset="0"/>
                <a:cs typeface="Calibri" charset="0"/>
                <a:sym typeface="Arial"/>
              </a:rPr>
              <a:t>E</a:t>
            </a:r>
            <a:r>
              <a:rPr sz="4500" b="1" dirty="0" smtClean="0">
                <a:latin typeface="Calibri" charset="0"/>
                <a:ea typeface="Calibri" charset="0"/>
                <a:cs typeface="Calibri" charset="0"/>
                <a:sym typeface="Arial"/>
              </a:rPr>
              <a:t>xpansions</a:t>
            </a:r>
            <a:r>
              <a:rPr sz="4500" dirty="0" smtClean="0">
                <a:latin typeface="Calibri" charset="0"/>
                <a:ea typeface="Calibri" charset="0"/>
                <a:cs typeface="Calibri" charset="0"/>
                <a:sym typeface="Arial"/>
              </a:rPr>
              <a:t> </a:t>
            </a:r>
            <a:r>
              <a:rPr sz="4500" dirty="0">
                <a:latin typeface="Calibri" charset="0"/>
                <a:ea typeface="Calibri" charset="0"/>
                <a:cs typeface="Calibri" charset="0"/>
                <a:sym typeface="Arial"/>
              </a:rPr>
              <a:t>de l’épithélium de surface dans le </a:t>
            </a:r>
            <a:r>
              <a:rPr sz="4500" dirty="0" smtClean="0">
                <a:latin typeface="Calibri" charset="0"/>
                <a:ea typeface="Calibri" charset="0"/>
                <a:cs typeface="Calibri" charset="0"/>
                <a:sym typeface="Arial"/>
              </a:rPr>
              <a:t>milieu</a:t>
            </a:r>
            <a:r>
              <a:rPr lang="fr-FR" sz="4500" dirty="0" smtClean="0">
                <a:latin typeface="Calibri" charset="0"/>
                <a:ea typeface="Calibri" charset="0"/>
                <a:cs typeface="Calibri" charset="0"/>
                <a:sym typeface="Arial"/>
              </a:rPr>
              <a:t> </a:t>
            </a:r>
            <a:r>
              <a:rPr sz="4500" b="1" dirty="0" smtClean="0">
                <a:latin typeface="Calibri" charset="0"/>
                <a:ea typeface="Calibri" charset="0"/>
                <a:cs typeface="Calibri" charset="0"/>
                <a:sym typeface="Arial"/>
              </a:rPr>
              <a:t>intérieur</a:t>
            </a:r>
            <a:r>
              <a:rPr sz="4500" dirty="0">
                <a:latin typeface="Calibri" charset="0"/>
                <a:ea typeface="Calibri" charset="0"/>
                <a:cs typeface="Calibri" charset="0"/>
                <a:sym typeface="Arial"/>
              </a:rPr>
              <a:t>.</a:t>
            </a:r>
          </a:p>
        </p:txBody>
      </p:sp>
      <p:sp>
        <p:nvSpPr>
          <p:cNvPr id="199" name="Shape 199"/>
          <p:cNvSpPr/>
          <p:nvPr/>
        </p:nvSpPr>
        <p:spPr>
          <a:xfrm>
            <a:off x="2690794" y="4780494"/>
            <a:ext cx="16237467" cy="79508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lang="fr-FR" sz="4500" dirty="0">
                <a:latin typeface="Calibri" charset="0"/>
                <a:ea typeface="Calibri" charset="0"/>
                <a:cs typeface="Calibri" charset="0"/>
                <a:sym typeface="Arial"/>
              </a:rPr>
              <a:t>R</a:t>
            </a:r>
            <a:r>
              <a:rPr sz="4500" dirty="0" smtClean="0">
                <a:latin typeface="Calibri" charset="0"/>
                <a:ea typeface="Calibri" charset="0"/>
                <a:cs typeface="Calibri" charset="0"/>
                <a:sym typeface="Arial"/>
              </a:rPr>
              <a:t>egroupements </a:t>
            </a:r>
            <a:r>
              <a:rPr sz="4500" dirty="0">
                <a:latin typeface="Calibri" charset="0"/>
                <a:ea typeface="Calibri" charset="0"/>
                <a:cs typeface="Calibri" charset="0"/>
                <a:sym typeface="Arial"/>
              </a:rPr>
              <a:t>de </a:t>
            </a:r>
            <a:r>
              <a:rPr sz="4500" b="1" dirty="0">
                <a:latin typeface="Calibri" charset="0"/>
                <a:ea typeface="Calibri" charset="0"/>
                <a:cs typeface="Calibri" charset="0"/>
                <a:sym typeface="Arial"/>
              </a:rPr>
              <a:t>cellules épithéliales</a:t>
            </a:r>
            <a:r>
              <a:rPr sz="4500" dirty="0">
                <a:latin typeface="Calibri" charset="0"/>
                <a:ea typeface="Calibri" charset="0"/>
                <a:cs typeface="Calibri" charset="0"/>
                <a:sym typeface="Arial"/>
              </a:rPr>
              <a:t> </a:t>
            </a:r>
            <a:r>
              <a:rPr sz="4500" dirty="0" smtClean="0">
                <a:latin typeface="Calibri" charset="0"/>
                <a:ea typeface="Calibri" charset="0"/>
                <a:cs typeface="Calibri" charset="0"/>
                <a:sym typeface="Arial"/>
              </a:rPr>
              <a:t>hautement </a:t>
            </a:r>
            <a:r>
              <a:rPr sz="4500" b="1" dirty="0">
                <a:latin typeface="Calibri" charset="0"/>
                <a:ea typeface="Calibri" charset="0"/>
                <a:cs typeface="Calibri" charset="0"/>
                <a:sym typeface="Arial"/>
              </a:rPr>
              <a:t>différenciées</a:t>
            </a:r>
            <a:r>
              <a:rPr sz="4500" dirty="0">
                <a:latin typeface="Calibri" charset="0"/>
                <a:ea typeface="Calibri" charset="0"/>
                <a:cs typeface="Calibri" charset="0"/>
                <a:sym typeface="Arial"/>
              </a:rPr>
              <a:t>. </a:t>
            </a:r>
          </a:p>
        </p:txBody>
      </p:sp>
      <p:sp>
        <p:nvSpPr>
          <p:cNvPr id="200" name="Shape 200"/>
          <p:cNvSpPr/>
          <p:nvPr/>
        </p:nvSpPr>
        <p:spPr>
          <a:xfrm>
            <a:off x="2690794" y="7251299"/>
            <a:ext cx="8805295" cy="7950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500">
                <a:latin typeface="Arial"/>
                <a:ea typeface="Arial"/>
                <a:cs typeface="Arial"/>
                <a:sym typeface="Arial"/>
              </a:defRPr>
            </a:lvl1pPr>
          </a:lstStyle>
          <a:p>
            <a:pPr lvl="0">
              <a:defRPr sz="1800"/>
            </a:pPr>
            <a:r>
              <a:rPr sz="4500" dirty="0">
                <a:latin typeface="Calibri" charset="0"/>
                <a:ea typeface="Calibri" charset="0"/>
                <a:cs typeface="Calibri" charset="0"/>
              </a:rPr>
              <a:t>On distingue </a:t>
            </a:r>
            <a:r>
              <a:rPr sz="4500" b="1" dirty="0">
                <a:latin typeface="Calibri" charset="0"/>
                <a:ea typeface="Calibri" charset="0"/>
                <a:cs typeface="Calibri" charset="0"/>
              </a:rPr>
              <a:t>deux types </a:t>
            </a:r>
            <a:r>
              <a:rPr sz="4500" dirty="0">
                <a:latin typeface="Calibri" charset="0"/>
                <a:ea typeface="Calibri" charset="0"/>
                <a:cs typeface="Calibri" charset="0"/>
              </a:rPr>
              <a:t>de glandes : </a:t>
            </a:r>
          </a:p>
        </p:txBody>
      </p:sp>
      <p:sp>
        <p:nvSpPr>
          <p:cNvPr id="202" name="Shape 202"/>
          <p:cNvSpPr/>
          <p:nvPr/>
        </p:nvSpPr>
        <p:spPr>
          <a:xfrm>
            <a:off x="2690794" y="8839553"/>
            <a:ext cx="15234278" cy="3565079"/>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marL="610576" lvl="0" indent="-610576" algn="l">
              <a:buSzPct val="75000"/>
              <a:buChar char="•"/>
              <a:defRPr sz="1800"/>
            </a:pPr>
            <a:r>
              <a:rPr sz="4500" b="1" dirty="0">
                <a:latin typeface="Calibri" charset="0"/>
                <a:ea typeface="Calibri" charset="0"/>
                <a:cs typeface="Calibri" charset="0"/>
                <a:sym typeface="Arial"/>
              </a:rPr>
              <a:t>Exocrines</a:t>
            </a:r>
            <a:r>
              <a:rPr sz="4500" dirty="0">
                <a:latin typeface="Calibri" charset="0"/>
                <a:ea typeface="Calibri" charset="0"/>
                <a:cs typeface="Calibri" charset="0"/>
                <a:sym typeface="Arial"/>
              </a:rPr>
              <a:t> : déverse leur contenu à </a:t>
            </a:r>
            <a:r>
              <a:rPr sz="4500" b="1" dirty="0">
                <a:latin typeface="Calibri" charset="0"/>
                <a:ea typeface="Calibri" charset="0"/>
                <a:cs typeface="Calibri" charset="0"/>
                <a:sym typeface="Arial"/>
              </a:rPr>
              <a:t>l’extérieur</a:t>
            </a:r>
            <a:r>
              <a:rPr sz="4500" dirty="0">
                <a:latin typeface="Calibri" charset="0"/>
                <a:ea typeface="Calibri" charset="0"/>
                <a:cs typeface="Calibri" charset="0"/>
                <a:sym typeface="Arial"/>
              </a:rPr>
              <a:t> du corps (ou dans une cavité en </a:t>
            </a:r>
            <a:r>
              <a:rPr sz="4500" dirty="0" smtClean="0">
                <a:latin typeface="Calibri" charset="0"/>
                <a:ea typeface="Calibri" charset="0"/>
                <a:cs typeface="Calibri" charset="0"/>
                <a:sym typeface="Arial"/>
              </a:rPr>
              <a:t>communication </a:t>
            </a:r>
            <a:r>
              <a:rPr sz="4500" dirty="0">
                <a:latin typeface="Calibri" charset="0"/>
                <a:ea typeface="Calibri" charset="0"/>
                <a:cs typeface="Calibri" charset="0"/>
                <a:sym typeface="Arial"/>
              </a:rPr>
              <a:t>avec l’extérieur</a:t>
            </a:r>
            <a:r>
              <a:rPr sz="4500" dirty="0" smtClean="0">
                <a:latin typeface="Calibri" charset="0"/>
                <a:ea typeface="Calibri" charset="0"/>
                <a:cs typeface="Calibri" charset="0"/>
                <a:sym typeface="Arial"/>
              </a:rPr>
              <a:t>)</a:t>
            </a:r>
            <a:endParaRPr lang="fr-FR" sz="4500" dirty="0" smtClean="0">
              <a:latin typeface="Calibri" charset="0"/>
              <a:ea typeface="Calibri" charset="0"/>
              <a:cs typeface="Calibri" charset="0"/>
              <a:sym typeface="Arial"/>
            </a:endParaRPr>
          </a:p>
          <a:p>
            <a:pPr marL="610576" lvl="0" indent="-610576" algn="l">
              <a:buSzPct val="75000"/>
              <a:buChar char="•"/>
              <a:defRPr sz="1800"/>
            </a:pPr>
            <a:endParaRPr sz="4500" dirty="0">
              <a:latin typeface="Arial"/>
              <a:ea typeface="Arial"/>
              <a:cs typeface="Arial"/>
              <a:sym typeface="Arial"/>
            </a:endParaRPr>
          </a:p>
          <a:p>
            <a:pPr marL="610576" lvl="0" indent="-610576" algn="l">
              <a:buSzPct val="75000"/>
              <a:buChar char="•"/>
              <a:defRPr sz="1800"/>
            </a:pPr>
            <a:r>
              <a:rPr sz="4500" b="1" dirty="0">
                <a:latin typeface="Calibri" charset="0"/>
                <a:ea typeface="Calibri" charset="0"/>
                <a:cs typeface="Calibri" charset="0"/>
                <a:sym typeface="Arial"/>
              </a:rPr>
              <a:t>Endocrines</a:t>
            </a:r>
            <a:r>
              <a:rPr sz="4500" dirty="0">
                <a:latin typeface="Calibri" charset="0"/>
                <a:ea typeface="Calibri" charset="0"/>
                <a:cs typeface="Calibri" charset="0"/>
                <a:sym typeface="Arial"/>
              </a:rPr>
              <a:t> : sécrétion dans le </a:t>
            </a:r>
            <a:r>
              <a:rPr sz="4500" b="1" dirty="0">
                <a:latin typeface="Calibri" charset="0"/>
                <a:ea typeface="Calibri" charset="0"/>
                <a:cs typeface="Calibri" charset="0"/>
                <a:sym typeface="Arial"/>
              </a:rPr>
              <a:t>milieu </a:t>
            </a:r>
            <a:r>
              <a:rPr sz="4500" b="1" dirty="0" smtClean="0">
                <a:latin typeface="Calibri" charset="0"/>
                <a:ea typeface="Calibri" charset="0"/>
                <a:cs typeface="Calibri" charset="0"/>
                <a:sym typeface="Arial"/>
              </a:rPr>
              <a:t>intérieur</a:t>
            </a:r>
            <a:r>
              <a:rPr lang="fr-FR" sz="4500" b="1" dirty="0" smtClean="0">
                <a:latin typeface="Calibri" charset="0"/>
                <a:ea typeface="Calibri" charset="0"/>
                <a:cs typeface="Calibri" charset="0"/>
                <a:sym typeface="Arial"/>
              </a:rPr>
              <a:t> (en général dans le sang) ++</a:t>
            </a:r>
            <a:endParaRPr sz="4500" b="1" dirty="0">
              <a:latin typeface="Calibri" charset="0"/>
              <a:ea typeface="Calibri" charset="0"/>
              <a:cs typeface="Calibri" charset="0"/>
              <a:sym typeface="Arial"/>
            </a:endParaRPr>
          </a:p>
        </p:txBody>
      </p:sp>
      <p:sp>
        <p:nvSpPr>
          <p:cNvPr id="203" name="Shape 203"/>
          <p:cNvSpPr/>
          <p:nvPr/>
        </p:nvSpPr>
        <p:spPr>
          <a:xfrm>
            <a:off x="498618" y="2960805"/>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204" name="Shape 204"/>
          <p:cNvSpPr/>
          <p:nvPr/>
        </p:nvSpPr>
        <p:spPr>
          <a:xfrm>
            <a:off x="452724" y="5178039"/>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206" name="Shape 206"/>
          <p:cNvSpPr/>
          <p:nvPr/>
        </p:nvSpPr>
        <p:spPr>
          <a:xfrm>
            <a:off x="498618" y="7663233"/>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208" name="pasted-image.tif"/>
          <p:cNvPicPr/>
          <p:nvPr/>
        </p:nvPicPr>
        <p:blipFill>
          <a:blip r:embed="rId2">
            <a:extLst/>
          </a:blip>
          <a:stretch>
            <a:fillRect/>
          </a:stretch>
        </p:blipFill>
        <p:spPr>
          <a:xfrm>
            <a:off x="18183981" y="2545913"/>
            <a:ext cx="6226495" cy="4661655"/>
          </a:xfrm>
          <a:prstGeom prst="rect">
            <a:avLst/>
          </a:prstGeom>
          <a:ln w="12700">
            <a:miter lim="400000"/>
          </a:ln>
        </p:spPr>
      </p:pic>
      <p:pic>
        <p:nvPicPr>
          <p:cNvPr id="209" name="pasted-image.tif"/>
          <p:cNvPicPr/>
          <p:nvPr/>
        </p:nvPicPr>
        <p:blipFill>
          <a:blip r:embed="rId3">
            <a:extLst/>
          </a:blip>
          <a:stretch>
            <a:fillRect/>
          </a:stretch>
        </p:blipFill>
        <p:spPr>
          <a:xfrm>
            <a:off x="18183981" y="7502745"/>
            <a:ext cx="6171829" cy="4539520"/>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17"/>
          <p:cNvSpPr/>
          <p:nvPr/>
        </p:nvSpPr>
        <p:spPr>
          <a:xfrm>
            <a:off x="11166077" y="2083133"/>
            <a:ext cx="2051844"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900">
                <a:latin typeface="Arial"/>
                <a:ea typeface="Arial"/>
                <a:cs typeface="Arial"/>
                <a:sym typeface="Arial"/>
              </a:defRPr>
            </a:lvl1pPr>
          </a:lstStyle>
          <a:p>
            <a:pPr lvl="0">
              <a:defRPr sz="1800"/>
            </a:pPr>
            <a:r>
              <a:rPr sz="4900" b="1" dirty="0">
                <a:latin typeface="Calibri" charset="0"/>
                <a:ea typeface="Calibri" charset="0"/>
                <a:cs typeface="Calibri" charset="0"/>
              </a:rPr>
              <a:t>Etape 1</a:t>
            </a:r>
          </a:p>
        </p:txBody>
      </p:sp>
      <p:sp>
        <p:nvSpPr>
          <p:cNvPr id="6" name="Shape 219"/>
          <p:cNvSpPr/>
          <p:nvPr/>
        </p:nvSpPr>
        <p:spPr>
          <a:xfrm>
            <a:off x="15772945" y="3553747"/>
            <a:ext cx="7458773" cy="7950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500" dirty="0">
                <a:latin typeface="Calibri" charset="0"/>
                <a:ea typeface="Calibri" charset="0"/>
                <a:cs typeface="Calibri" charset="0"/>
                <a:sym typeface="Arial"/>
              </a:rPr>
              <a:t>Commune à </a:t>
            </a:r>
            <a:r>
              <a:rPr sz="4500" b="1" dirty="0">
                <a:latin typeface="Calibri" charset="0"/>
                <a:ea typeface="Calibri" charset="0"/>
                <a:cs typeface="Calibri" charset="0"/>
                <a:sym typeface="Arial"/>
              </a:rPr>
              <a:t>toutes</a:t>
            </a:r>
            <a:r>
              <a:rPr sz="4500" dirty="0">
                <a:latin typeface="Calibri" charset="0"/>
                <a:ea typeface="Calibri" charset="0"/>
                <a:cs typeface="Calibri" charset="0"/>
                <a:sym typeface="Arial"/>
              </a:rPr>
              <a:t> les glandes.</a:t>
            </a:r>
          </a:p>
        </p:txBody>
      </p:sp>
      <p:sp>
        <p:nvSpPr>
          <p:cNvPr id="7" name="Shape 220"/>
          <p:cNvSpPr/>
          <p:nvPr/>
        </p:nvSpPr>
        <p:spPr>
          <a:xfrm>
            <a:off x="11027808" y="6050653"/>
            <a:ext cx="209031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smtClean="0">
                <a:latin typeface="Calibri" charset="0"/>
                <a:ea typeface="Calibri" charset="0"/>
                <a:cs typeface="Calibri" charset="0"/>
              </a:rPr>
              <a:t>Etape 2</a:t>
            </a:r>
            <a:endParaRPr sz="5000" b="1" dirty="0">
              <a:latin typeface="Calibri" charset="0"/>
              <a:ea typeface="Calibri" charset="0"/>
              <a:cs typeface="Calibri" charset="0"/>
            </a:endParaRPr>
          </a:p>
        </p:txBody>
      </p:sp>
      <p:sp>
        <p:nvSpPr>
          <p:cNvPr id="8" name="Shape 223"/>
          <p:cNvSpPr/>
          <p:nvPr/>
        </p:nvSpPr>
        <p:spPr>
          <a:xfrm>
            <a:off x="12654887" y="7870307"/>
            <a:ext cx="4639090"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400" dirty="0">
                <a:latin typeface="Calibri" charset="0"/>
                <a:ea typeface="Calibri" charset="0"/>
                <a:cs typeface="Calibri" charset="0"/>
                <a:sym typeface="Arial"/>
              </a:rPr>
              <a:t>Glandes </a:t>
            </a:r>
            <a:r>
              <a:rPr sz="4400" b="1" u="sng" dirty="0">
                <a:latin typeface="Calibri" charset="0"/>
                <a:ea typeface="Calibri" charset="0"/>
                <a:cs typeface="Calibri" charset="0"/>
                <a:sym typeface="Arial"/>
              </a:rPr>
              <a:t>endo</a:t>
            </a:r>
            <a:r>
              <a:rPr sz="4400" dirty="0">
                <a:latin typeface="Calibri" charset="0"/>
                <a:ea typeface="Calibri" charset="0"/>
                <a:cs typeface="Calibri" charset="0"/>
                <a:sym typeface="Arial"/>
              </a:rPr>
              <a:t>crines</a:t>
            </a:r>
          </a:p>
        </p:txBody>
      </p:sp>
      <p:sp>
        <p:nvSpPr>
          <p:cNvPr id="9" name="Shape 224"/>
          <p:cNvSpPr/>
          <p:nvPr/>
        </p:nvSpPr>
        <p:spPr>
          <a:xfrm>
            <a:off x="6254751" y="7870308"/>
            <a:ext cx="4292842"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400" dirty="0">
                <a:latin typeface="Calibri" charset="0"/>
                <a:ea typeface="Calibri" charset="0"/>
                <a:cs typeface="Calibri" charset="0"/>
                <a:sym typeface="Arial"/>
              </a:rPr>
              <a:t>Glandes </a:t>
            </a:r>
            <a:r>
              <a:rPr sz="4400" b="1" u="sng" dirty="0">
                <a:latin typeface="Calibri" charset="0"/>
                <a:ea typeface="Calibri" charset="0"/>
                <a:cs typeface="Calibri" charset="0"/>
                <a:sym typeface="Arial"/>
              </a:rPr>
              <a:t>exo</a:t>
            </a:r>
            <a:r>
              <a:rPr sz="4400" dirty="0">
                <a:latin typeface="Calibri" charset="0"/>
                <a:ea typeface="Calibri" charset="0"/>
                <a:cs typeface="Calibri" charset="0"/>
                <a:sym typeface="Arial"/>
              </a:rPr>
              <a:t>crines</a:t>
            </a:r>
          </a:p>
        </p:txBody>
      </p:sp>
      <p:sp>
        <p:nvSpPr>
          <p:cNvPr id="10" name="Shape 226"/>
          <p:cNvSpPr/>
          <p:nvPr/>
        </p:nvSpPr>
        <p:spPr>
          <a:xfrm>
            <a:off x="14175919" y="4112010"/>
            <a:ext cx="1597026" cy="0"/>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11"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9463" r="47870" b="56986"/>
          <a:stretch/>
        </p:blipFill>
        <p:spPr bwMode="auto">
          <a:xfrm>
            <a:off x="9409567" y="3193874"/>
            <a:ext cx="5564865" cy="25071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2600" r="74951" b="10767"/>
          <a:stretch/>
        </p:blipFill>
        <p:spPr bwMode="auto">
          <a:xfrm>
            <a:off x="17606405" y="7154203"/>
            <a:ext cx="5625313" cy="57587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164" t="50888" r="47631" b="11257"/>
          <a:stretch/>
        </p:blipFill>
        <p:spPr bwMode="auto">
          <a:xfrm>
            <a:off x="146956" y="7053093"/>
            <a:ext cx="5279658" cy="57798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4" name="Shape 211"/>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16" name="Shape 221"/>
          <p:cNvSpPr/>
          <p:nvPr/>
        </p:nvSpPr>
        <p:spPr>
          <a:xfrm flipH="1">
            <a:off x="8401172" y="6548023"/>
            <a:ext cx="1957177" cy="1314550"/>
          </a:xfrm>
          <a:prstGeom prst="line">
            <a:avLst/>
          </a:prstGeom>
          <a:ln w="50800">
            <a:solidFill>
              <a:srgbClr val="0433FF"/>
            </a:solidFill>
            <a:miter lim="400000"/>
            <a:tailEnd type="triangle"/>
          </a:ln>
        </p:spPr>
        <p:txBody>
          <a:bodyPr lIns="0" tIns="0" rIns="0" bIns="0" anchor="ctr"/>
          <a:lstStyle/>
          <a:p>
            <a:pPr lvl="0">
              <a:defRPr sz="3200"/>
            </a:pPr>
            <a:endParaRPr/>
          </a:p>
        </p:txBody>
      </p:sp>
      <p:sp>
        <p:nvSpPr>
          <p:cNvPr id="17" name="Shape 222"/>
          <p:cNvSpPr/>
          <p:nvPr/>
        </p:nvSpPr>
        <p:spPr>
          <a:xfrm>
            <a:off x="13787582" y="6548023"/>
            <a:ext cx="1657033" cy="1080553"/>
          </a:xfrm>
          <a:prstGeom prst="line">
            <a:avLst/>
          </a:prstGeom>
          <a:ln w="50800">
            <a:solidFill>
              <a:srgbClr val="0433FF"/>
            </a:solidFill>
            <a:miter lim="400000"/>
            <a:tailEnd type="triangle"/>
          </a:ln>
        </p:spPr>
        <p:txBody>
          <a:bodyPr lIns="0" tIns="0" rIns="0" bIns="0" anchor="ctr"/>
          <a:lstStyle/>
          <a:p>
            <a:pPr lvl="0">
              <a:defRPr sz="3200"/>
            </a:pPr>
            <a:endParaRPr/>
          </a:p>
        </p:txBody>
      </p:sp>
      <p:sp>
        <p:nvSpPr>
          <p:cNvPr id="18" name="Shape 213"/>
          <p:cNvSpPr/>
          <p:nvPr/>
        </p:nvSpPr>
        <p:spPr>
          <a:xfrm>
            <a:off x="534363" y="560642"/>
            <a:ext cx="13641556"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lang="fr-FR" sz="7200" b="1" dirty="0" smtClean="0">
                <a:solidFill>
                  <a:schemeClr val="accent6">
                    <a:lumMod val="75000"/>
                  </a:schemeClr>
                </a:solidFill>
                <a:latin typeface="Calibri" charset="0"/>
                <a:ea typeface="Calibri" charset="0"/>
                <a:cs typeface="Calibri" charset="0"/>
              </a:rPr>
              <a:t>A) </a:t>
            </a:r>
            <a:r>
              <a:rPr sz="7200" b="1" dirty="0" smtClean="0">
                <a:solidFill>
                  <a:schemeClr val="accent6">
                    <a:lumMod val="75000"/>
                  </a:schemeClr>
                </a:solidFill>
                <a:latin typeface="Calibri" charset="0"/>
                <a:ea typeface="Calibri" charset="0"/>
                <a:cs typeface="Calibri" charset="0"/>
              </a:rPr>
              <a:t>Etapes </a:t>
            </a:r>
            <a:r>
              <a:rPr sz="7200" b="1" dirty="0">
                <a:solidFill>
                  <a:schemeClr val="accent6">
                    <a:lumMod val="75000"/>
                  </a:schemeClr>
                </a:solidFill>
                <a:latin typeface="Calibri" charset="0"/>
                <a:ea typeface="Calibri" charset="0"/>
                <a:cs typeface="Calibri" charset="0"/>
              </a:rPr>
              <a:t>de </a:t>
            </a:r>
            <a:r>
              <a:rPr sz="7200" b="1" dirty="0" smtClean="0">
                <a:solidFill>
                  <a:schemeClr val="accent6">
                    <a:lumMod val="75000"/>
                  </a:schemeClr>
                </a:solidFill>
                <a:latin typeface="Calibri" charset="0"/>
                <a:ea typeface="Calibri" charset="0"/>
                <a:cs typeface="Calibri" charset="0"/>
              </a:rPr>
              <a:t>formation</a:t>
            </a:r>
            <a:r>
              <a:rPr lang="fr-FR" sz="7200" b="1" dirty="0" smtClean="0">
                <a:solidFill>
                  <a:schemeClr val="accent6">
                    <a:lumMod val="75000"/>
                  </a:schemeClr>
                </a:solidFill>
                <a:latin typeface="Calibri" charset="0"/>
                <a:ea typeface="Calibri" charset="0"/>
                <a:cs typeface="Calibri" charset="0"/>
              </a:rPr>
              <a:t> des glandes</a:t>
            </a:r>
            <a:endParaRPr sz="7200" b="1" dirty="0">
              <a:solidFill>
                <a:schemeClr val="accent6">
                  <a:lumMod val="75000"/>
                </a:schemeClr>
              </a:solidFill>
              <a:latin typeface="Calibri" charset="0"/>
              <a:ea typeface="Calibri" charset="0"/>
              <a:cs typeface="Calibri" charset="0"/>
            </a:endParaRPr>
          </a:p>
        </p:txBody>
      </p:sp>
      <p:sp>
        <p:nvSpPr>
          <p:cNvPr id="2" name="Forme libre 1"/>
          <p:cNvSpPr/>
          <p:nvPr/>
        </p:nvSpPr>
        <p:spPr>
          <a:xfrm>
            <a:off x="10747546" y="3702570"/>
            <a:ext cx="614998" cy="254833"/>
          </a:xfrm>
          <a:custGeom>
            <a:avLst/>
            <a:gdLst>
              <a:gd name="connsiteX0" fmla="*/ 30382 w 614998"/>
              <a:gd name="connsiteY0" fmla="*/ 14991 h 254833"/>
              <a:gd name="connsiteX1" fmla="*/ 402 w 614998"/>
              <a:gd name="connsiteY1" fmla="*/ 74951 h 254833"/>
              <a:gd name="connsiteX2" fmla="*/ 15392 w 614998"/>
              <a:gd name="connsiteY2" fmla="*/ 119922 h 254833"/>
              <a:gd name="connsiteX3" fmla="*/ 165293 w 614998"/>
              <a:gd name="connsiteY3" fmla="*/ 164892 h 254833"/>
              <a:gd name="connsiteX4" fmla="*/ 195274 w 614998"/>
              <a:gd name="connsiteY4" fmla="*/ 194873 h 254833"/>
              <a:gd name="connsiteX5" fmla="*/ 210264 w 614998"/>
              <a:gd name="connsiteY5" fmla="*/ 239843 h 254833"/>
              <a:gd name="connsiteX6" fmla="*/ 255234 w 614998"/>
              <a:gd name="connsiteY6" fmla="*/ 254833 h 254833"/>
              <a:gd name="connsiteX7" fmla="*/ 390146 w 614998"/>
              <a:gd name="connsiteY7" fmla="*/ 239843 h 254833"/>
              <a:gd name="connsiteX8" fmla="*/ 480087 w 614998"/>
              <a:gd name="connsiteY8" fmla="*/ 209863 h 254833"/>
              <a:gd name="connsiteX9" fmla="*/ 555038 w 614998"/>
              <a:gd name="connsiteY9" fmla="*/ 194873 h 254833"/>
              <a:gd name="connsiteX10" fmla="*/ 585018 w 614998"/>
              <a:gd name="connsiteY10" fmla="*/ 164892 h 254833"/>
              <a:gd name="connsiteX11" fmla="*/ 614998 w 614998"/>
              <a:gd name="connsiteY11" fmla="*/ 74951 h 254833"/>
              <a:gd name="connsiteX12" fmla="*/ 600008 w 614998"/>
              <a:gd name="connsiteY12" fmla="*/ 29981 h 254833"/>
              <a:gd name="connsiteX13" fmla="*/ 570028 w 614998"/>
              <a:gd name="connsiteY13" fmla="*/ 0 h 254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4998" h="254833">
                <a:moveTo>
                  <a:pt x="30382" y="14991"/>
                </a:moveTo>
                <a:cubicBezTo>
                  <a:pt x="20389" y="34978"/>
                  <a:pt x="3562" y="52830"/>
                  <a:pt x="402" y="74951"/>
                </a:cubicBezTo>
                <a:cubicBezTo>
                  <a:pt x="-1833" y="90593"/>
                  <a:pt x="5521" y="107583"/>
                  <a:pt x="15392" y="119922"/>
                </a:cubicBezTo>
                <a:cubicBezTo>
                  <a:pt x="50576" y="163903"/>
                  <a:pt x="119374" y="158332"/>
                  <a:pt x="165293" y="164892"/>
                </a:cubicBezTo>
                <a:cubicBezTo>
                  <a:pt x="175287" y="174886"/>
                  <a:pt x="188002" y="182754"/>
                  <a:pt x="195274" y="194873"/>
                </a:cubicBezTo>
                <a:cubicBezTo>
                  <a:pt x="203404" y="208422"/>
                  <a:pt x="199091" y="228670"/>
                  <a:pt x="210264" y="239843"/>
                </a:cubicBezTo>
                <a:cubicBezTo>
                  <a:pt x="221437" y="251016"/>
                  <a:pt x="240244" y="249836"/>
                  <a:pt x="255234" y="254833"/>
                </a:cubicBezTo>
                <a:cubicBezTo>
                  <a:pt x="300205" y="249836"/>
                  <a:pt x="345777" y="248717"/>
                  <a:pt x="390146" y="239843"/>
                </a:cubicBezTo>
                <a:cubicBezTo>
                  <a:pt x="421134" y="233645"/>
                  <a:pt x="449099" y="216061"/>
                  <a:pt x="480087" y="209863"/>
                </a:cubicBezTo>
                <a:lnTo>
                  <a:pt x="555038" y="194873"/>
                </a:lnTo>
                <a:cubicBezTo>
                  <a:pt x="565031" y="184879"/>
                  <a:pt x="578698" y="177533"/>
                  <a:pt x="585018" y="164892"/>
                </a:cubicBezTo>
                <a:cubicBezTo>
                  <a:pt x="599151" y="136626"/>
                  <a:pt x="614998" y="74951"/>
                  <a:pt x="614998" y="74951"/>
                </a:cubicBezTo>
                <a:cubicBezTo>
                  <a:pt x="610001" y="59961"/>
                  <a:pt x="608137" y="43530"/>
                  <a:pt x="600008" y="29981"/>
                </a:cubicBezTo>
                <a:cubicBezTo>
                  <a:pt x="592737" y="17862"/>
                  <a:pt x="570028" y="0"/>
                  <a:pt x="570028" y="0"/>
                </a:cubicBezTo>
              </a:path>
            </a:pathLst>
          </a:custGeom>
          <a:noFill/>
          <a:ln w="38100" cap="flat">
            <a:solidFill>
              <a:schemeClr val="tx1"/>
            </a:solidFill>
            <a:miter lim="400000"/>
          </a:ln>
          <a:effectLst>
            <a:outerShdw blurRad="38100" dist="25400" dir="5400000" rotWithShape="0">
              <a:srgbClr val="000000">
                <a:alpha val="50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91439" tIns="45719" rIns="91439" bIns="45719" numCol="1" spcCol="38100" rtlCol="0" anchor="t">
            <a:no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fr-FR" sz="1800" b="0" i="0" u="none" strike="noStrike" cap="none" spc="0" normalizeH="0" baseline="0">
              <a:ln>
                <a:noFill/>
              </a:ln>
              <a:solidFill>
                <a:srgbClr val="000000"/>
              </a:solidFill>
              <a:effectLst/>
              <a:uFillTx/>
            </a:endParaRPr>
          </a:p>
        </p:txBody>
      </p:sp>
    </p:spTree>
    <p:extLst>
      <p:ext uri="{BB962C8B-B14F-4D97-AF65-F5344CB8AC3E}">
        <p14:creationId xmlns:p14="http://schemas.microsoft.com/office/powerpoint/2010/main" val="122439547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7"/>
                                        </p:tgtEl>
                                        <p:attrNameLst>
                                          <p:attrName>style.visibility</p:attrName>
                                        </p:attrNameLst>
                                      </p:cBhvr>
                                      <p:to>
                                        <p:strVal val="visible"/>
                                      </p:to>
                                    </p:set>
                                  </p:childTnLst>
                                </p:cTn>
                              </p:par>
                              <p:par>
                                <p:cTn id="7" presetID="1" presetClass="entr" presetSubtype="0" fill="hold" grpId="0" nodeType="withEffect">
                                  <p:stCondLst>
                                    <p:cond delay="0"/>
                                  </p:stCondLst>
                                  <p:iterate>
                                    <p:tmAbs val="0"/>
                                  </p:iterate>
                                  <p:childTnLst>
                                    <p:set>
                                      <p:cBhvr>
                                        <p:cTn id="8" fill="hold"/>
                                        <p:tgtEl>
                                          <p:spTgt spid="17"/>
                                        </p:tgtEl>
                                        <p:attrNameLst>
                                          <p:attrName>style.visibility</p:attrName>
                                        </p:attrNameLst>
                                      </p:cBhvr>
                                      <p:to>
                                        <p:strVal val="visible"/>
                                      </p:to>
                                    </p:set>
                                  </p:childTnLst>
                                </p:cTn>
                              </p:par>
                              <p:par>
                                <p:cTn id="9" presetID="1" presetClass="entr" presetSubtype="0" fill="hold" grpId="0" nodeType="withEffect">
                                  <p:stCondLst>
                                    <p:cond delay="0"/>
                                  </p:stCondLst>
                                  <p:iterate>
                                    <p:tmAbs val="0"/>
                                  </p:iterate>
                                  <p:childTnLst>
                                    <p:set>
                                      <p:cBhvr>
                                        <p:cTn id="10" fill="hold"/>
                                        <p:tgtEl>
                                          <p:spTgt spid="16"/>
                                        </p:tgtEl>
                                        <p:attrNameLst>
                                          <p:attrName>style.visibility</p:attrName>
                                        </p:attrNameLst>
                                      </p:cBhvr>
                                      <p:to>
                                        <p:strVal val="visible"/>
                                      </p:to>
                                    </p:set>
                                  </p:childTnLst>
                                </p:cTn>
                              </p:par>
                              <p:par>
                                <p:cTn id="11" presetID="1" presetClass="entr" presetSubtype="0" fill="hold" grpId="0" nodeType="withEffect">
                                  <p:stCondLst>
                                    <p:cond delay="0"/>
                                  </p:stCondLst>
                                  <p:iterate>
                                    <p:tmAbs val="0"/>
                                  </p:iterate>
                                  <p:childTnLst>
                                    <p:set>
                                      <p:cBhvr>
                                        <p:cTn id="12" fill="hold"/>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iterate>
                                    <p:tmAbs val="0"/>
                                  </p:iterate>
                                  <p:childTnLst>
                                    <p:set>
                                      <p:cBhvr>
                                        <p:cTn id="16" fill="hold"/>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dvAuto="0"/>
      <p:bldP spid="8" grpId="0" animBg="1" advAuto="0"/>
      <p:bldP spid="9" grpId="0" animBg="1" advAuto="0"/>
      <p:bldP spid="16" grpId="0" animBg="1" advAuto="0"/>
      <p:bldP spid="17" grpId="0"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Shape 211"/>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213" name="Shape 213"/>
          <p:cNvSpPr/>
          <p:nvPr/>
        </p:nvSpPr>
        <p:spPr>
          <a:xfrm>
            <a:off x="753894" y="391012"/>
            <a:ext cx="13641556"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lang="fr-FR" sz="7200" b="1" dirty="0" smtClean="0">
                <a:solidFill>
                  <a:schemeClr val="accent6">
                    <a:lumMod val="75000"/>
                  </a:schemeClr>
                </a:solidFill>
                <a:latin typeface="Calibri" charset="0"/>
                <a:ea typeface="Calibri" charset="0"/>
                <a:cs typeface="Calibri" charset="0"/>
              </a:rPr>
              <a:t>A) </a:t>
            </a:r>
            <a:r>
              <a:rPr sz="7200" b="1" dirty="0" smtClean="0">
                <a:solidFill>
                  <a:schemeClr val="accent6">
                    <a:lumMod val="75000"/>
                  </a:schemeClr>
                </a:solidFill>
                <a:latin typeface="Calibri" charset="0"/>
                <a:ea typeface="Calibri" charset="0"/>
                <a:cs typeface="Calibri" charset="0"/>
              </a:rPr>
              <a:t>Etapes </a:t>
            </a:r>
            <a:r>
              <a:rPr sz="7200" b="1" dirty="0">
                <a:solidFill>
                  <a:schemeClr val="accent6">
                    <a:lumMod val="75000"/>
                  </a:schemeClr>
                </a:solidFill>
                <a:latin typeface="Calibri" charset="0"/>
                <a:ea typeface="Calibri" charset="0"/>
                <a:cs typeface="Calibri" charset="0"/>
              </a:rPr>
              <a:t>de </a:t>
            </a:r>
            <a:r>
              <a:rPr sz="7200" b="1" dirty="0" smtClean="0">
                <a:solidFill>
                  <a:schemeClr val="accent6">
                    <a:lumMod val="75000"/>
                  </a:schemeClr>
                </a:solidFill>
                <a:latin typeface="Calibri" charset="0"/>
                <a:ea typeface="Calibri" charset="0"/>
                <a:cs typeface="Calibri" charset="0"/>
              </a:rPr>
              <a:t>formation</a:t>
            </a:r>
            <a:r>
              <a:rPr lang="fr-FR" sz="7200" b="1" dirty="0" smtClean="0">
                <a:solidFill>
                  <a:schemeClr val="accent6">
                    <a:lumMod val="75000"/>
                  </a:schemeClr>
                </a:solidFill>
                <a:latin typeface="Calibri" charset="0"/>
                <a:ea typeface="Calibri" charset="0"/>
                <a:cs typeface="Calibri" charset="0"/>
              </a:rPr>
              <a:t> des glandes</a:t>
            </a:r>
            <a:endParaRPr sz="7200" b="1" dirty="0">
              <a:solidFill>
                <a:schemeClr val="accent6">
                  <a:lumMod val="75000"/>
                </a:schemeClr>
              </a:solidFill>
              <a:latin typeface="Calibri" charset="0"/>
              <a:ea typeface="Calibri" charset="0"/>
              <a:cs typeface="Calibri" charset="0"/>
            </a:endParaRPr>
          </a:p>
        </p:txBody>
      </p:sp>
      <p:sp>
        <p:nvSpPr>
          <p:cNvPr id="214" name="Shape 214"/>
          <p:cNvSpPr/>
          <p:nvPr/>
        </p:nvSpPr>
        <p:spPr>
          <a:xfrm>
            <a:off x="2746083" y="2074063"/>
            <a:ext cx="26638040" cy="74892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marL="649653" lvl="0" indent="-649653" algn="l">
              <a:buSzPct val="100000"/>
              <a:buAutoNum type="arabicParenR"/>
              <a:defRPr sz="1800"/>
            </a:pPr>
            <a:r>
              <a:rPr sz="4200" dirty="0">
                <a:latin typeface="Calibri" charset="0"/>
                <a:ea typeface="Calibri" charset="0"/>
                <a:cs typeface="Calibri" charset="0"/>
                <a:sym typeface="Arial"/>
              </a:rPr>
              <a:t>Dans l’épithélium de surface, un </a:t>
            </a:r>
            <a:r>
              <a:rPr sz="4200" b="1" dirty="0">
                <a:latin typeface="Calibri" charset="0"/>
                <a:ea typeface="Calibri" charset="0"/>
                <a:cs typeface="Calibri" charset="0"/>
                <a:sym typeface="Arial"/>
              </a:rPr>
              <a:t>progéniteur</a:t>
            </a:r>
            <a:r>
              <a:rPr sz="4200" dirty="0">
                <a:latin typeface="Calibri" charset="0"/>
                <a:ea typeface="Calibri" charset="0"/>
                <a:cs typeface="Calibri" charset="0"/>
                <a:sym typeface="Arial"/>
              </a:rPr>
              <a:t> se met à proliférer sur la face </a:t>
            </a:r>
            <a:r>
              <a:rPr sz="4200" b="1" dirty="0">
                <a:latin typeface="Calibri" charset="0"/>
                <a:ea typeface="Calibri" charset="0"/>
                <a:cs typeface="Calibri" charset="0"/>
                <a:sym typeface="Arial"/>
              </a:rPr>
              <a:t>intérieure</a:t>
            </a:r>
            <a:r>
              <a:rPr sz="4200" dirty="0">
                <a:latin typeface="Calibri" charset="0"/>
                <a:ea typeface="Calibri" charset="0"/>
                <a:cs typeface="Calibri" charset="0"/>
                <a:sym typeface="Arial"/>
              </a:rPr>
              <a:t>.</a:t>
            </a:r>
          </a:p>
        </p:txBody>
      </p:sp>
      <p:sp>
        <p:nvSpPr>
          <p:cNvPr id="215" name="Shape 215"/>
          <p:cNvSpPr/>
          <p:nvPr/>
        </p:nvSpPr>
        <p:spPr>
          <a:xfrm>
            <a:off x="2746083" y="2874467"/>
            <a:ext cx="19729760" cy="748923"/>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200" dirty="0">
                <a:latin typeface="Calibri" charset="0"/>
                <a:ea typeface="Calibri" charset="0"/>
                <a:cs typeface="Calibri" charset="0"/>
                <a:sym typeface="Arial"/>
              </a:rPr>
              <a:t>2) Création d’une expansion dans le milieu </a:t>
            </a:r>
            <a:r>
              <a:rPr sz="4200" b="1" dirty="0">
                <a:latin typeface="Calibri" charset="0"/>
                <a:ea typeface="Calibri" charset="0"/>
                <a:cs typeface="Calibri" charset="0"/>
                <a:sym typeface="Arial"/>
              </a:rPr>
              <a:t>intérieur </a:t>
            </a:r>
            <a:r>
              <a:rPr sz="4200" dirty="0">
                <a:latin typeface="Calibri" charset="0"/>
                <a:ea typeface="Calibri" charset="0"/>
                <a:cs typeface="Calibri" charset="0"/>
                <a:sym typeface="Arial"/>
              </a:rPr>
              <a:t>:</a:t>
            </a:r>
            <a:r>
              <a:rPr sz="4200" b="1" dirty="0">
                <a:latin typeface="Calibri" charset="0"/>
                <a:ea typeface="Calibri" charset="0"/>
                <a:cs typeface="Calibri" charset="0"/>
                <a:sym typeface="Arial"/>
              </a:rPr>
              <a:t> </a:t>
            </a:r>
            <a:r>
              <a:rPr sz="4200" b="1" u="sng" dirty="0">
                <a:latin typeface="Calibri" charset="0"/>
                <a:ea typeface="Calibri" charset="0"/>
                <a:cs typeface="Calibri" charset="0"/>
                <a:sym typeface="Arial"/>
              </a:rPr>
              <a:t>in</a:t>
            </a:r>
            <a:r>
              <a:rPr sz="4200" b="1" dirty="0">
                <a:latin typeface="Calibri" charset="0"/>
                <a:ea typeface="Calibri" charset="0"/>
                <a:cs typeface="Calibri" charset="0"/>
                <a:sym typeface="Arial"/>
              </a:rPr>
              <a:t>vagination </a:t>
            </a:r>
            <a:r>
              <a:rPr sz="4200" dirty="0">
                <a:latin typeface="Calibri" charset="0"/>
                <a:ea typeface="Calibri" charset="0"/>
                <a:cs typeface="Calibri" charset="0"/>
                <a:sym typeface="Arial"/>
              </a:rPr>
              <a:t>dans le mésenchyme.  </a:t>
            </a:r>
          </a:p>
        </p:txBody>
      </p:sp>
      <p:sp>
        <p:nvSpPr>
          <p:cNvPr id="216" name="Shape 216"/>
          <p:cNvSpPr/>
          <p:nvPr/>
        </p:nvSpPr>
        <p:spPr>
          <a:xfrm>
            <a:off x="2259554" y="1833258"/>
            <a:ext cx="486529" cy="18796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11700"/>
            </a:lvl1pPr>
          </a:lstStyle>
          <a:p>
            <a:pPr lvl="0">
              <a:defRPr sz="1800"/>
            </a:pPr>
            <a:r>
              <a:rPr sz="11700"/>
              <a:t>{</a:t>
            </a:r>
          </a:p>
        </p:txBody>
      </p:sp>
      <p:sp>
        <p:nvSpPr>
          <p:cNvPr id="217" name="Shape 217"/>
          <p:cNvSpPr/>
          <p:nvPr/>
        </p:nvSpPr>
        <p:spPr>
          <a:xfrm>
            <a:off x="208586" y="2435700"/>
            <a:ext cx="2051844"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900">
                <a:latin typeface="Arial"/>
                <a:ea typeface="Arial"/>
                <a:cs typeface="Arial"/>
                <a:sym typeface="Arial"/>
              </a:defRPr>
            </a:lvl1pPr>
          </a:lstStyle>
          <a:p>
            <a:pPr lvl="0">
              <a:defRPr sz="1800"/>
            </a:pPr>
            <a:r>
              <a:rPr sz="4900" b="1" dirty="0">
                <a:solidFill>
                  <a:schemeClr val="accent5">
                    <a:lumMod val="75000"/>
                  </a:schemeClr>
                </a:solidFill>
                <a:latin typeface="Calibri" charset="0"/>
                <a:ea typeface="Calibri" charset="0"/>
                <a:cs typeface="Calibri" charset="0"/>
              </a:rPr>
              <a:t>Etape 1</a:t>
            </a:r>
          </a:p>
        </p:txBody>
      </p:sp>
      <p:sp>
        <p:nvSpPr>
          <p:cNvPr id="218" name="Shape 218"/>
          <p:cNvSpPr/>
          <p:nvPr/>
        </p:nvSpPr>
        <p:spPr>
          <a:xfrm>
            <a:off x="13517759" y="9296375"/>
            <a:ext cx="1597027" cy="1"/>
          </a:xfrm>
          <a:prstGeom prst="line">
            <a:avLst/>
          </a:prstGeom>
          <a:ln w="76200">
            <a:solidFill>
              <a:srgbClr val="0433FF"/>
            </a:solidFill>
            <a:miter lim="400000"/>
            <a:tailEnd type="triangle"/>
          </a:ln>
        </p:spPr>
        <p:txBody>
          <a:bodyPr lIns="0" tIns="0" rIns="0" bIns="0" anchor="ctr"/>
          <a:lstStyle/>
          <a:p>
            <a:pPr lvl="0">
              <a:defRPr sz="3200"/>
            </a:pPr>
            <a:endParaRPr dirty="0"/>
          </a:p>
        </p:txBody>
      </p:sp>
      <p:sp>
        <p:nvSpPr>
          <p:cNvPr id="219" name="Shape 219"/>
          <p:cNvSpPr/>
          <p:nvPr/>
        </p:nvSpPr>
        <p:spPr>
          <a:xfrm>
            <a:off x="4528482" y="3801613"/>
            <a:ext cx="7458773" cy="79508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500" dirty="0">
                <a:latin typeface="Calibri" charset="0"/>
                <a:ea typeface="Calibri" charset="0"/>
                <a:cs typeface="Calibri" charset="0"/>
                <a:sym typeface="Arial"/>
              </a:rPr>
              <a:t>Commune à </a:t>
            </a:r>
            <a:r>
              <a:rPr sz="4500" b="1" dirty="0">
                <a:latin typeface="Calibri" charset="0"/>
                <a:ea typeface="Calibri" charset="0"/>
                <a:cs typeface="Calibri" charset="0"/>
                <a:sym typeface="Arial"/>
              </a:rPr>
              <a:t>toutes</a:t>
            </a:r>
            <a:r>
              <a:rPr sz="4500" dirty="0">
                <a:latin typeface="Calibri" charset="0"/>
                <a:ea typeface="Calibri" charset="0"/>
                <a:cs typeface="Calibri" charset="0"/>
                <a:sym typeface="Arial"/>
              </a:rPr>
              <a:t> les glandes.</a:t>
            </a:r>
          </a:p>
        </p:txBody>
      </p:sp>
      <p:sp>
        <p:nvSpPr>
          <p:cNvPr id="220" name="Shape 220"/>
          <p:cNvSpPr/>
          <p:nvPr/>
        </p:nvSpPr>
        <p:spPr>
          <a:xfrm>
            <a:off x="11427443" y="5182803"/>
            <a:ext cx="2090316"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b="1" dirty="0">
                <a:solidFill>
                  <a:schemeClr val="accent5">
                    <a:lumMod val="75000"/>
                  </a:schemeClr>
                </a:solidFill>
                <a:latin typeface="Calibri" charset="0"/>
                <a:ea typeface="Calibri" charset="0"/>
                <a:cs typeface="Calibri" charset="0"/>
              </a:rPr>
              <a:t>Etape 2</a:t>
            </a:r>
          </a:p>
        </p:txBody>
      </p:sp>
      <p:sp>
        <p:nvSpPr>
          <p:cNvPr id="221" name="Shape 221"/>
          <p:cNvSpPr/>
          <p:nvPr/>
        </p:nvSpPr>
        <p:spPr>
          <a:xfrm flipH="1">
            <a:off x="8571120" y="5844353"/>
            <a:ext cx="2454440" cy="2321179"/>
          </a:xfrm>
          <a:prstGeom prst="line">
            <a:avLst/>
          </a:prstGeom>
          <a:ln w="50800">
            <a:solidFill>
              <a:srgbClr val="0433FF"/>
            </a:solidFill>
            <a:miter lim="400000"/>
            <a:tailEnd type="triangle"/>
          </a:ln>
        </p:spPr>
        <p:txBody>
          <a:bodyPr lIns="0" tIns="0" rIns="0" bIns="0" anchor="ctr"/>
          <a:lstStyle/>
          <a:p>
            <a:pPr lvl="0">
              <a:defRPr sz="3200"/>
            </a:pPr>
            <a:endParaRPr/>
          </a:p>
        </p:txBody>
      </p:sp>
      <p:sp>
        <p:nvSpPr>
          <p:cNvPr id="222" name="Shape 222"/>
          <p:cNvSpPr/>
          <p:nvPr/>
        </p:nvSpPr>
        <p:spPr>
          <a:xfrm>
            <a:off x="13919616" y="5842875"/>
            <a:ext cx="2550926" cy="2324370"/>
          </a:xfrm>
          <a:prstGeom prst="line">
            <a:avLst/>
          </a:prstGeom>
          <a:ln w="50800">
            <a:solidFill>
              <a:srgbClr val="0433FF"/>
            </a:solidFill>
            <a:miter lim="400000"/>
            <a:tailEnd type="triangle"/>
          </a:ln>
        </p:spPr>
        <p:txBody>
          <a:bodyPr lIns="0" tIns="0" rIns="0" bIns="0" anchor="ctr"/>
          <a:lstStyle/>
          <a:p>
            <a:pPr lvl="0">
              <a:defRPr sz="3200"/>
            </a:pPr>
            <a:endParaRPr/>
          </a:p>
        </p:txBody>
      </p:sp>
      <p:sp>
        <p:nvSpPr>
          <p:cNvPr id="223" name="Shape 223"/>
          <p:cNvSpPr/>
          <p:nvPr/>
        </p:nvSpPr>
        <p:spPr>
          <a:xfrm>
            <a:off x="16764379" y="8124751"/>
            <a:ext cx="4639090"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400" dirty="0">
                <a:latin typeface="Calibri" charset="0"/>
                <a:ea typeface="Calibri" charset="0"/>
                <a:cs typeface="Calibri" charset="0"/>
                <a:sym typeface="Arial"/>
              </a:rPr>
              <a:t>Glandes </a:t>
            </a:r>
            <a:r>
              <a:rPr sz="4400" b="1" u="sng" dirty="0">
                <a:latin typeface="Calibri" charset="0"/>
                <a:ea typeface="Calibri" charset="0"/>
                <a:cs typeface="Calibri" charset="0"/>
                <a:sym typeface="Arial"/>
              </a:rPr>
              <a:t>endo</a:t>
            </a:r>
            <a:r>
              <a:rPr sz="4400" dirty="0">
                <a:latin typeface="Calibri" charset="0"/>
                <a:ea typeface="Calibri" charset="0"/>
                <a:cs typeface="Calibri" charset="0"/>
                <a:sym typeface="Arial"/>
              </a:rPr>
              <a:t>crines</a:t>
            </a:r>
          </a:p>
        </p:txBody>
      </p:sp>
      <p:sp>
        <p:nvSpPr>
          <p:cNvPr id="224" name="Shape 224"/>
          <p:cNvSpPr/>
          <p:nvPr/>
        </p:nvSpPr>
        <p:spPr>
          <a:xfrm>
            <a:off x="4077241" y="7885113"/>
            <a:ext cx="4292842" cy="779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400" dirty="0">
                <a:latin typeface="Calibri" charset="0"/>
                <a:ea typeface="Calibri" charset="0"/>
                <a:cs typeface="Calibri" charset="0"/>
                <a:sym typeface="Arial"/>
              </a:rPr>
              <a:t>Glandes </a:t>
            </a:r>
            <a:r>
              <a:rPr sz="4400" b="1" u="sng" dirty="0">
                <a:latin typeface="Calibri" charset="0"/>
                <a:ea typeface="Calibri" charset="0"/>
                <a:cs typeface="Calibri" charset="0"/>
                <a:sym typeface="Arial"/>
              </a:rPr>
              <a:t>exo</a:t>
            </a:r>
            <a:r>
              <a:rPr sz="4400" dirty="0">
                <a:latin typeface="Calibri" charset="0"/>
                <a:ea typeface="Calibri" charset="0"/>
                <a:cs typeface="Calibri" charset="0"/>
                <a:sym typeface="Arial"/>
              </a:rPr>
              <a:t>crines</a:t>
            </a:r>
          </a:p>
        </p:txBody>
      </p:sp>
      <p:sp>
        <p:nvSpPr>
          <p:cNvPr id="225" name="Shape 225"/>
          <p:cNvSpPr/>
          <p:nvPr/>
        </p:nvSpPr>
        <p:spPr>
          <a:xfrm>
            <a:off x="15378568" y="9006946"/>
            <a:ext cx="6246903" cy="68736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3800" b="1" dirty="0">
                <a:latin typeface="Calibri" charset="0"/>
                <a:ea typeface="Calibri" charset="0"/>
                <a:cs typeface="Calibri" charset="0"/>
                <a:sym typeface="Arial"/>
              </a:rPr>
              <a:t>Disparition</a:t>
            </a:r>
            <a:r>
              <a:rPr sz="3800" dirty="0">
                <a:latin typeface="Calibri" charset="0"/>
                <a:ea typeface="Calibri" charset="0"/>
                <a:cs typeface="Calibri" charset="0"/>
                <a:sym typeface="Arial"/>
              </a:rPr>
              <a:t> </a:t>
            </a:r>
            <a:r>
              <a:rPr lang="fr-FR" sz="3800" dirty="0" smtClean="0">
                <a:latin typeface="Calibri" charset="0"/>
                <a:ea typeface="Calibri" charset="0"/>
                <a:cs typeface="Calibri" charset="0"/>
                <a:sym typeface="Arial"/>
              </a:rPr>
              <a:t>du </a:t>
            </a:r>
            <a:r>
              <a:rPr lang="fr-FR" sz="3800" dirty="0" smtClean="0">
                <a:latin typeface="Calibri" charset="0"/>
                <a:ea typeface="Calibri" charset="0"/>
                <a:cs typeface="Calibri" charset="0"/>
                <a:sym typeface="Arial"/>
              </a:rPr>
              <a:t>canal excréteur.</a:t>
            </a:r>
            <a:endParaRPr sz="3800" dirty="0">
              <a:latin typeface="Calibri" charset="0"/>
              <a:ea typeface="Calibri" charset="0"/>
              <a:cs typeface="Calibri" charset="0"/>
              <a:sym typeface="Arial"/>
            </a:endParaRPr>
          </a:p>
        </p:txBody>
      </p:sp>
      <p:sp>
        <p:nvSpPr>
          <p:cNvPr id="226" name="Shape 226"/>
          <p:cNvSpPr/>
          <p:nvPr/>
        </p:nvSpPr>
        <p:spPr>
          <a:xfrm>
            <a:off x="2674832" y="4276056"/>
            <a:ext cx="1597026" cy="0"/>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227" name="Shape 227"/>
          <p:cNvSpPr/>
          <p:nvPr/>
        </p:nvSpPr>
        <p:spPr>
          <a:xfrm>
            <a:off x="13517759" y="10458786"/>
            <a:ext cx="1597027"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228" name="Shape 228"/>
          <p:cNvSpPr/>
          <p:nvPr/>
        </p:nvSpPr>
        <p:spPr>
          <a:xfrm>
            <a:off x="15346770" y="10103568"/>
            <a:ext cx="7974940" cy="1856919"/>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3800" dirty="0">
                <a:latin typeface="Calibri" charset="0"/>
                <a:ea typeface="Calibri" charset="0"/>
                <a:cs typeface="Calibri" charset="0"/>
                <a:sym typeface="Arial"/>
              </a:rPr>
              <a:t>Apparition d’un </a:t>
            </a:r>
            <a:r>
              <a:rPr sz="3800" b="1" dirty="0">
                <a:latin typeface="Calibri" charset="0"/>
                <a:ea typeface="Calibri" charset="0"/>
                <a:cs typeface="Calibri" charset="0"/>
                <a:sym typeface="Arial"/>
              </a:rPr>
              <a:t>réseau vasculaire</a:t>
            </a:r>
            <a:r>
              <a:rPr sz="3800" dirty="0">
                <a:latin typeface="Calibri" charset="0"/>
                <a:ea typeface="Calibri" charset="0"/>
                <a:cs typeface="Calibri" charset="0"/>
                <a:sym typeface="Arial"/>
              </a:rPr>
              <a:t> pour </a:t>
            </a:r>
          </a:p>
          <a:p>
            <a:pPr lvl="0" algn="l">
              <a:defRPr sz="1800"/>
            </a:pPr>
            <a:r>
              <a:rPr sz="3800" dirty="0">
                <a:latin typeface="Calibri" charset="0"/>
                <a:ea typeface="Calibri" charset="0"/>
                <a:cs typeface="Calibri" charset="0"/>
                <a:sym typeface="Arial"/>
              </a:rPr>
              <a:t>que la glande déverse ses éléments </a:t>
            </a:r>
          </a:p>
          <a:p>
            <a:pPr lvl="0" algn="l">
              <a:defRPr sz="1800"/>
            </a:pPr>
            <a:r>
              <a:rPr sz="3800" dirty="0">
                <a:latin typeface="Calibri" charset="0"/>
                <a:ea typeface="Calibri" charset="0"/>
                <a:cs typeface="Calibri" charset="0"/>
                <a:sym typeface="Arial"/>
              </a:rPr>
              <a:t>dans le </a:t>
            </a:r>
            <a:r>
              <a:rPr sz="3800" b="1" dirty="0">
                <a:latin typeface="Calibri" charset="0"/>
                <a:ea typeface="Calibri" charset="0"/>
                <a:cs typeface="Calibri" charset="0"/>
                <a:sym typeface="Arial"/>
              </a:rPr>
              <a:t>milieu intérieur</a:t>
            </a:r>
            <a:r>
              <a:rPr sz="3800" dirty="0">
                <a:latin typeface="Calibri" charset="0"/>
                <a:ea typeface="Calibri" charset="0"/>
                <a:cs typeface="Calibri" charset="0"/>
                <a:sym typeface="Arial"/>
              </a:rPr>
              <a:t>.</a:t>
            </a:r>
          </a:p>
        </p:txBody>
      </p:sp>
      <p:sp>
        <p:nvSpPr>
          <p:cNvPr id="229" name="Shape 229"/>
          <p:cNvSpPr/>
          <p:nvPr/>
        </p:nvSpPr>
        <p:spPr>
          <a:xfrm>
            <a:off x="2730386" y="8765515"/>
            <a:ext cx="7495642" cy="1272143"/>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3800" b="1" dirty="0">
                <a:latin typeface="Calibri" charset="0"/>
                <a:ea typeface="Calibri" charset="0"/>
                <a:cs typeface="Calibri" charset="0"/>
                <a:sym typeface="Arial"/>
              </a:rPr>
              <a:t>Maintien</a:t>
            </a:r>
            <a:r>
              <a:rPr sz="3800" dirty="0">
                <a:latin typeface="Calibri" charset="0"/>
                <a:ea typeface="Calibri" charset="0"/>
                <a:cs typeface="Calibri" charset="0"/>
                <a:sym typeface="Arial"/>
              </a:rPr>
              <a:t> de la connexion crée par le </a:t>
            </a:r>
          </a:p>
          <a:p>
            <a:pPr lvl="0" algn="l">
              <a:defRPr sz="1800"/>
            </a:pPr>
            <a:r>
              <a:rPr sz="3800" dirty="0">
                <a:latin typeface="Calibri" charset="0"/>
                <a:ea typeface="Calibri" charset="0"/>
                <a:cs typeface="Calibri" charset="0"/>
                <a:sym typeface="Arial"/>
              </a:rPr>
              <a:t>bourgeonnement cellulaire. </a:t>
            </a:r>
          </a:p>
        </p:txBody>
      </p:sp>
      <p:sp>
        <p:nvSpPr>
          <p:cNvPr id="230" name="Shape 230"/>
          <p:cNvSpPr/>
          <p:nvPr/>
        </p:nvSpPr>
        <p:spPr>
          <a:xfrm>
            <a:off x="2620908" y="10250149"/>
            <a:ext cx="9366347" cy="124136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3700" dirty="0">
                <a:latin typeface="Calibri" charset="0"/>
                <a:ea typeface="Calibri" charset="0"/>
                <a:cs typeface="Calibri" charset="0"/>
                <a:sym typeface="Arial"/>
              </a:rPr>
              <a:t>Création d’un </a:t>
            </a:r>
            <a:r>
              <a:rPr sz="3700" b="1" dirty="0">
                <a:latin typeface="Calibri" charset="0"/>
                <a:ea typeface="Calibri" charset="0"/>
                <a:cs typeface="Calibri" charset="0"/>
                <a:sym typeface="Arial"/>
              </a:rPr>
              <a:t>canal</a:t>
            </a:r>
            <a:r>
              <a:rPr sz="3700" dirty="0">
                <a:latin typeface="Calibri" charset="0"/>
                <a:ea typeface="Calibri" charset="0"/>
                <a:cs typeface="Calibri" charset="0"/>
                <a:sym typeface="Arial"/>
              </a:rPr>
              <a:t> liant l’épithélium de surface</a:t>
            </a:r>
          </a:p>
          <a:p>
            <a:pPr lvl="0" algn="l">
              <a:defRPr sz="1800"/>
            </a:pPr>
            <a:r>
              <a:rPr sz="3700" dirty="0">
                <a:latin typeface="Calibri" charset="0"/>
                <a:ea typeface="Calibri" charset="0"/>
                <a:cs typeface="Calibri" charset="0"/>
                <a:sym typeface="Arial"/>
              </a:rPr>
              <a:t> à la glande à partir de ce bourgeonnement.</a:t>
            </a:r>
          </a:p>
        </p:txBody>
      </p:sp>
      <p:sp>
        <p:nvSpPr>
          <p:cNvPr id="231" name="Shape 231"/>
          <p:cNvSpPr/>
          <p:nvPr/>
        </p:nvSpPr>
        <p:spPr>
          <a:xfrm>
            <a:off x="907143" y="9166802"/>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232" name="Shape 232"/>
          <p:cNvSpPr/>
          <p:nvPr/>
        </p:nvSpPr>
        <p:spPr>
          <a:xfrm>
            <a:off x="907143" y="10750408"/>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p:tmAbs val="0"/>
                                  </p:iterate>
                                  <p:childTnLst>
                                    <p:set>
                                      <p:cBhvr>
                                        <p:cTn id="6" fill="hold"/>
                                        <p:tgtEl>
                                          <p:spTgt spid="2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2" nodeType="clickEffect">
                                  <p:stCondLst>
                                    <p:cond delay="0"/>
                                  </p:stCondLst>
                                  <p:iterate>
                                    <p:tmAbs val="0"/>
                                  </p:iterate>
                                  <p:childTnLst>
                                    <p:set>
                                      <p:cBhvr>
                                        <p:cTn id="10" fill="hold"/>
                                        <p:tgtEl>
                                          <p:spTgt spid="2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3" nodeType="clickEffect">
                                  <p:stCondLst>
                                    <p:cond delay="0"/>
                                  </p:stCondLst>
                                  <p:iterate>
                                    <p:tmAbs val="0"/>
                                  </p:iterate>
                                  <p:childTnLst>
                                    <p:set>
                                      <p:cBhvr>
                                        <p:cTn id="14" fill="hold"/>
                                        <p:tgtEl>
                                          <p:spTgt spid="2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4" nodeType="clickEffect">
                                  <p:stCondLst>
                                    <p:cond delay="0"/>
                                  </p:stCondLst>
                                  <p:iterate>
                                    <p:tmAbs val="0"/>
                                  </p:iterate>
                                  <p:childTnLst>
                                    <p:set>
                                      <p:cBhvr>
                                        <p:cTn id="18" fill="hold"/>
                                        <p:tgtEl>
                                          <p:spTgt spid="2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1" nodeType="clickEffect">
                                  <p:stCondLst>
                                    <p:cond delay="0"/>
                                  </p:stCondLst>
                                  <p:iterate>
                                    <p:tmAbs val="0"/>
                                  </p:iterate>
                                  <p:childTnLst>
                                    <p:set>
                                      <p:cBhvr>
                                        <p:cTn id="22" fill="hold"/>
                                        <p:tgtEl>
                                          <p:spTgt spid="2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0" nodeType="clickEffect">
                                  <p:stCondLst>
                                    <p:cond delay="0"/>
                                  </p:stCondLst>
                                  <p:iterate>
                                    <p:tmAbs val="0"/>
                                  </p:iterate>
                                  <p:childTnLst>
                                    <p:set>
                                      <p:cBhvr>
                                        <p:cTn id="26" fill="hold"/>
                                        <p:tgtEl>
                                          <p:spTgt spid="2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12" nodeType="clickEffect">
                                  <p:stCondLst>
                                    <p:cond delay="0"/>
                                  </p:stCondLst>
                                  <p:iterate>
                                    <p:tmAbs val="0"/>
                                  </p:iterate>
                                  <p:childTnLst>
                                    <p:set>
                                      <p:cBhvr>
                                        <p:cTn id="30" fill="hold"/>
                                        <p:tgtEl>
                                          <p:spTgt spid="23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14" nodeType="clickEffect">
                                  <p:stCondLst>
                                    <p:cond delay="0"/>
                                  </p:stCondLst>
                                  <p:iterate>
                                    <p:tmAbs val="0"/>
                                  </p:iterate>
                                  <p:childTnLst>
                                    <p:set>
                                      <p:cBhvr>
                                        <p:cTn id="34" fill="hold"/>
                                        <p:tgtEl>
                                          <p:spTgt spid="23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13" nodeType="clickEffect">
                                  <p:stCondLst>
                                    <p:cond delay="0"/>
                                  </p:stCondLst>
                                  <p:iterate>
                                    <p:tmAbs val="0"/>
                                  </p:iterate>
                                  <p:childTnLst>
                                    <p:set>
                                      <p:cBhvr>
                                        <p:cTn id="38" fill="hold"/>
                                        <p:tgtEl>
                                          <p:spTgt spid="22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15" nodeType="clickEffect">
                                  <p:stCondLst>
                                    <p:cond delay="0"/>
                                  </p:stCondLst>
                                  <p:iterate>
                                    <p:tmAbs val="0"/>
                                  </p:iterate>
                                  <p:childTnLst>
                                    <p:set>
                                      <p:cBhvr>
                                        <p:cTn id="42" fill="hold"/>
                                        <p:tgtEl>
                                          <p:spTgt spid="23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5" nodeType="clickEffect">
                                  <p:stCondLst>
                                    <p:cond delay="0"/>
                                  </p:stCondLst>
                                  <p:iterate>
                                    <p:tmAbs val="0"/>
                                  </p:iterate>
                                  <p:childTnLst>
                                    <p:set>
                                      <p:cBhvr>
                                        <p:cTn id="46" fill="hold"/>
                                        <p:tgtEl>
                                          <p:spTgt spid="2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6" nodeType="clickEffect">
                                  <p:stCondLst>
                                    <p:cond delay="0"/>
                                  </p:stCondLst>
                                  <p:iterate>
                                    <p:tmAbs val="0"/>
                                  </p:iterate>
                                  <p:childTnLst>
                                    <p:set>
                                      <p:cBhvr>
                                        <p:cTn id="50" fill="hold"/>
                                        <p:tgtEl>
                                          <p:spTgt spid="2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7" nodeType="clickEffect">
                                  <p:stCondLst>
                                    <p:cond delay="0"/>
                                  </p:stCondLst>
                                  <p:iterate>
                                    <p:tmAbs val="0"/>
                                  </p:iterate>
                                  <p:childTnLst>
                                    <p:set>
                                      <p:cBhvr>
                                        <p:cTn id="54" fill="hold"/>
                                        <p:tgtEl>
                                          <p:spTgt spid="22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8" nodeType="clickEffect">
                                  <p:stCondLst>
                                    <p:cond delay="0"/>
                                  </p:stCondLst>
                                  <p:iterate>
                                    <p:tmAbs val="0"/>
                                  </p:iterate>
                                  <p:childTnLst>
                                    <p:set>
                                      <p:cBhvr>
                                        <p:cTn id="58" fill="hold"/>
                                        <p:tgtEl>
                                          <p:spTgt spid="22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9" nodeType="clickEffect">
                                  <p:stCondLst>
                                    <p:cond delay="0"/>
                                  </p:stCondLst>
                                  <p:iterate>
                                    <p:tmAbs val="0"/>
                                  </p:iterate>
                                  <p:childTnLst>
                                    <p:set>
                                      <p:cBhvr>
                                        <p:cTn id="62" fill="hold"/>
                                        <p:tgtEl>
                                          <p:spTgt spid="2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 grpId="6" animBg="1" advAuto="0"/>
      <p:bldP spid="219" grpId="2" animBg="1" advAuto="0"/>
      <p:bldP spid="220" grpId="3" animBg="1" advAuto="0"/>
      <p:bldP spid="221" grpId="4" animBg="1" advAuto="0"/>
      <p:bldP spid="222" grpId="10" animBg="1" advAuto="0"/>
      <p:bldP spid="223" grpId="5" animBg="1" advAuto="0"/>
      <p:bldP spid="224" grpId="11" animBg="1" advAuto="0"/>
      <p:bldP spid="225" grpId="7" animBg="1" advAuto="0"/>
      <p:bldP spid="226" grpId="1" animBg="1" advAuto="0"/>
      <p:bldP spid="227" grpId="8" animBg="1" advAuto="0"/>
      <p:bldP spid="228" grpId="9" animBg="1" advAuto="0"/>
      <p:bldP spid="229" grpId="13" animBg="1" advAuto="0"/>
      <p:bldP spid="230" grpId="15" animBg="1" advAuto="0"/>
      <p:bldP spid="231" grpId="12" animBg="1" advAuto="0"/>
      <p:bldP spid="232" grpId="14"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207"/>
          <p:cNvSpPr/>
          <p:nvPr/>
        </p:nvSpPr>
        <p:spPr>
          <a:xfrm>
            <a:off x="3271501" y="660191"/>
            <a:ext cx="20512339" cy="1579920"/>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lang="fr-FR" sz="4800" dirty="0">
                <a:latin typeface="Calibri" charset="0"/>
                <a:ea typeface="Calibri" charset="0"/>
                <a:cs typeface="Calibri" charset="0"/>
              </a:rPr>
              <a:t>O</a:t>
            </a:r>
            <a:r>
              <a:rPr sz="4800" dirty="0" smtClean="0">
                <a:latin typeface="Calibri" charset="0"/>
                <a:ea typeface="Calibri" charset="0"/>
                <a:cs typeface="Calibri" charset="0"/>
              </a:rPr>
              <a:t>n </a:t>
            </a:r>
            <a:r>
              <a:rPr sz="4800" dirty="0">
                <a:latin typeface="Calibri" charset="0"/>
                <a:ea typeface="Calibri" charset="0"/>
                <a:cs typeface="Calibri" charset="0"/>
              </a:rPr>
              <a:t>peut retrouver des </a:t>
            </a:r>
            <a:r>
              <a:rPr sz="4800" b="1" u="sng" dirty="0">
                <a:latin typeface="Calibri" charset="0"/>
                <a:ea typeface="Calibri" charset="0"/>
                <a:cs typeface="Calibri" charset="0"/>
              </a:rPr>
              <a:t>cellules seules ou des amas cellulaires</a:t>
            </a:r>
            <a:r>
              <a:rPr sz="4800" b="1" dirty="0">
                <a:latin typeface="Calibri" charset="0"/>
                <a:ea typeface="Calibri" charset="0"/>
                <a:cs typeface="Calibri" charset="0"/>
              </a:rPr>
              <a:t> </a:t>
            </a:r>
            <a:r>
              <a:rPr sz="4800" dirty="0">
                <a:latin typeface="Calibri" charset="0"/>
                <a:ea typeface="Calibri" charset="0"/>
                <a:cs typeface="Calibri" charset="0"/>
              </a:rPr>
              <a:t>qui ont une fonction </a:t>
            </a:r>
            <a:r>
              <a:rPr sz="4800" b="1" dirty="0">
                <a:latin typeface="Calibri" charset="0"/>
                <a:ea typeface="Calibri" charset="0"/>
                <a:cs typeface="Calibri" charset="0"/>
              </a:rPr>
              <a:t>glandulaire</a:t>
            </a:r>
            <a:r>
              <a:rPr sz="4800" dirty="0">
                <a:latin typeface="Calibri" charset="0"/>
                <a:ea typeface="Calibri" charset="0"/>
                <a:cs typeface="Calibri" charset="0"/>
              </a:rPr>
              <a:t>.  </a:t>
            </a:r>
          </a:p>
        </p:txBody>
      </p:sp>
      <p:sp>
        <p:nvSpPr>
          <p:cNvPr id="5" name="ZoneTexte 4"/>
          <p:cNvSpPr txBox="1"/>
          <p:nvPr/>
        </p:nvSpPr>
        <p:spPr>
          <a:xfrm>
            <a:off x="3491648" y="3123292"/>
            <a:ext cx="17567261"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Les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amas cellulaires</a:t>
            </a:r>
            <a:r>
              <a:rPr kumimoji="0" lang="fr-FR" sz="4400" b="0" i="0" u="none" strike="noStrike" cap="none" spc="0" normalizeH="0" dirty="0" smtClean="0">
                <a:ln>
                  <a:noFill/>
                </a:ln>
                <a:solidFill>
                  <a:srgbClr val="000000"/>
                </a:solidFill>
                <a:effectLst/>
                <a:uFillTx/>
                <a:latin typeface="Calibri" charset="0"/>
                <a:ea typeface="Calibri" charset="0"/>
                <a:cs typeface="Calibri" charset="0"/>
                <a:sym typeface="Helvetica Light"/>
              </a:rPr>
              <a:t> sont appelés glandes </a:t>
            </a:r>
            <a:r>
              <a:rPr kumimoji="0" lang="fr-FR" sz="4400" b="1" i="0" u="sng" strike="noStrike" cap="none" spc="0" normalizeH="0" dirty="0" err="1" smtClean="0">
                <a:ln>
                  <a:noFill/>
                </a:ln>
                <a:solidFill>
                  <a:srgbClr val="000000"/>
                </a:solidFill>
                <a:effectLst/>
                <a:uFillTx/>
                <a:latin typeface="Calibri" charset="0"/>
                <a:ea typeface="Calibri" charset="0"/>
                <a:cs typeface="Calibri" charset="0"/>
                <a:sym typeface="Helvetica Light"/>
              </a:rPr>
              <a:t>exo</a:t>
            </a:r>
            <a:r>
              <a:rPr kumimoji="0" lang="fr-FR" sz="4400" b="1" i="0" u="none" strike="noStrike" cap="none" spc="0" normalizeH="0" dirty="0" err="1" smtClean="0">
                <a:ln>
                  <a:noFill/>
                </a:ln>
                <a:solidFill>
                  <a:srgbClr val="000000"/>
                </a:solidFill>
                <a:effectLst/>
                <a:uFillTx/>
                <a:latin typeface="Calibri" charset="0"/>
                <a:ea typeface="Calibri" charset="0"/>
                <a:cs typeface="Calibri" charset="0"/>
                <a:sym typeface="Helvetica Light"/>
              </a:rPr>
              <a:t>épithéliales</a:t>
            </a:r>
            <a:r>
              <a:rPr kumimoji="0" lang="fr-FR" sz="4400" b="1" i="0" u="none" strike="noStrike" cap="none" spc="0" normalizeH="0" dirty="0" smtClean="0">
                <a:ln>
                  <a:noFill/>
                </a:ln>
                <a:solidFill>
                  <a:srgbClr val="000000"/>
                </a:solidFill>
                <a:effectLst/>
                <a:uFillTx/>
                <a:latin typeface="Calibri" charset="0"/>
                <a:ea typeface="Calibri" charset="0"/>
                <a:cs typeface="Calibri" charset="0"/>
                <a:sym typeface="Helvetica Light"/>
              </a:rPr>
              <a:t> </a:t>
            </a:r>
            <a:r>
              <a:rPr kumimoji="0" lang="fr-FR" sz="4400" b="1" i="0" u="sng" strike="noStrike" cap="none" spc="0" normalizeH="0" dirty="0" smtClean="0">
                <a:ln>
                  <a:noFill/>
                </a:ln>
                <a:solidFill>
                  <a:srgbClr val="000000"/>
                </a:solidFill>
                <a:effectLst/>
                <a:uFillTx/>
                <a:latin typeface="Calibri" charset="0"/>
                <a:ea typeface="Calibri" charset="0"/>
                <a:cs typeface="Calibri" charset="0"/>
                <a:sym typeface="Helvetica Light"/>
              </a:rPr>
              <a:t>multi</a:t>
            </a:r>
            <a:r>
              <a:rPr kumimoji="0" lang="fr-FR" sz="4400" b="1" i="0" u="none" strike="noStrike" cap="none" spc="0" normalizeH="0" dirty="0" smtClean="0">
                <a:ln>
                  <a:noFill/>
                </a:ln>
                <a:solidFill>
                  <a:srgbClr val="000000"/>
                </a:solidFill>
                <a:effectLst/>
                <a:uFillTx/>
                <a:latin typeface="Calibri" charset="0"/>
                <a:ea typeface="Calibri" charset="0"/>
                <a:cs typeface="Calibri" charset="0"/>
                <a:sym typeface="Helvetica Light"/>
              </a:rPr>
              <a:t>cellulaires.</a:t>
            </a:r>
            <a:endParaRPr kumimoji="0" lang="fr-FR" sz="44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6" name="ZoneTexte 5"/>
          <p:cNvSpPr txBox="1"/>
          <p:nvPr/>
        </p:nvSpPr>
        <p:spPr>
          <a:xfrm>
            <a:off x="3751510" y="4501138"/>
            <a:ext cx="17047536"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Les cellules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seules</a:t>
            </a:r>
            <a:r>
              <a:rPr kumimoji="0" lang="fr-FR" sz="4400" b="0" i="0" u="none" strike="noStrike" cap="none" spc="0" normalizeH="0" dirty="0" smtClean="0">
                <a:ln>
                  <a:noFill/>
                </a:ln>
                <a:solidFill>
                  <a:srgbClr val="000000"/>
                </a:solidFill>
                <a:effectLst/>
                <a:uFillTx/>
                <a:latin typeface="Calibri" charset="0"/>
                <a:ea typeface="Calibri" charset="0"/>
                <a:cs typeface="Calibri" charset="0"/>
                <a:sym typeface="Helvetica Light"/>
              </a:rPr>
              <a:t> sont appelées glandes </a:t>
            </a:r>
            <a:r>
              <a:rPr kumimoji="0" lang="fr-FR" sz="4400" b="1" i="0" u="sng" strike="noStrike" cap="none" spc="0" normalizeH="0" dirty="0" err="1" smtClean="0">
                <a:ln>
                  <a:noFill/>
                </a:ln>
                <a:solidFill>
                  <a:srgbClr val="000000"/>
                </a:solidFill>
                <a:effectLst/>
                <a:uFillTx/>
                <a:latin typeface="Calibri" charset="0"/>
                <a:ea typeface="Calibri" charset="0"/>
                <a:cs typeface="Calibri" charset="0"/>
                <a:sym typeface="Helvetica Light"/>
              </a:rPr>
              <a:t>endo</a:t>
            </a:r>
            <a:r>
              <a:rPr kumimoji="0" lang="fr-FR" sz="4400" b="1" i="0" u="none" strike="noStrike" cap="none" spc="0" normalizeH="0" dirty="0" err="1" smtClean="0">
                <a:ln>
                  <a:noFill/>
                </a:ln>
                <a:solidFill>
                  <a:srgbClr val="000000"/>
                </a:solidFill>
                <a:effectLst/>
                <a:uFillTx/>
                <a:latin typeface="Calibri" charset="0"/>
                <a:ea typeface="Calibri" charset="0"/>
                <a:cs typeface="Calibri" charset="0"/>
                <a:sym typeface="Helvetica Light"/>
              </a:rPr>
              <a:t>épithéliales</a:t>
            </a:r>
            <a:r>
              <a:rPr kumimoji="0" lang="fr-FR" sz="4400" b="1" i="0" u="none" strike="noStrike" cap="none" spc="0" normalizeH="0" dirty="0" smtClean="0">
                <a:ln>
                  <a:noFill/>
                </a:ln>
                <a:solidFill>
                  <a:srgbClr val="000000"/>
                </a:solidFill>
                <a:effectLst/>
                <a:uFillTx/>
                <a:latin typeface="Calibri" charset="0"/>
                <a:ea typeface="Calibri" charset="0"/>
                <a:cs typeface="Calibri" charset="0"/>
                <a:sym typeface="Helvetica Light"/>
              </a:rPr>
              <a:t> </a:t>
            </a:r>
            <a:r>
              <a:rPr kumimoji="0" lang="fr-FR" sz="4400" b="1" i="0" u="sng" strike="noStrike" cap="none" spc="0" normalizeH="0" dirty="0" smtClean="0">
                <a:ln>
                  <a:noFill/>
                </a:ln>
                <a:solidFill>
                  <a:srgbClr val="000000"/>
                </a:solidFill>
                <a:effectLst/>
                <a:uFillTx/>
                <a:latin typeface="Calibri" charset="0"/>
                <a:ea typeface="Calibri" charset="0"/>
                <a:cs typeface="Calibri" charset="0"/>
                <a:sym typeface="Helvetica Light"/>
              </a:rPr>
              <a:t>uni</a:t>
            </a:r>
            <a:r>
              <a:rPr kumimoji="0" lang="fr-FR" sz="4400" b="1" i="0" u="none" strike="noStrike" cap="none" spc="0" normalizeH="0" dirty="0" smtClean="0">
                <a:ln>
                  <a:noFill/>
                </a:ln>
                <a:solidFill>
                  <a:srgbClr val="000000"/>
                </a:solidFill>
                <a:effectLst/>
                <a:uFillTx/>
                <a:latin typeface="Calibri" charset="0"/>
                <a:ea typeface="Calibri" charset="0"/>
                <a:cs typeface="Calibri" charset="0"/>
                <a:sym typeface="Helvetica Light"/>
              </a:rPr>
              <a:t>cellulaires</a:t>
            </a:r>
            <a:r>
              <a:rPr kumimoji="0" lang="fr-FR" sz="4400" b="0" i="0" u="none" strike="noStrike" cap="none" spc="0" normalizeH="0" dirty="0" smtClean="0">
                <a:ln>
                  <a:noFill/>
                </a:ln>
                <a:solidFill>
                  <a:srgbClr val="000000"/>
                </a:solidFill>
                <a:effectLst/>
                <a:uFillTx/>
                <a:sym typeface="Helvetica Light"/>
              </a:rPr>
              <a:t>.</a:t>
            </a:r>
            <a:endParaRPr kumimoji="0" lang="fr-FR" sz="4400" b="0" i="0" u="none" strike="noStrike" cap="none" spc="0" normalizeH="0" baseline="0" dirty="0">
              <a:ln>
                <a:noFill/>
              </a:ln>
              <a:solidFill>
                <a:srgbClr val="000000"/>
              </a:solidFill>
              <a:effectLst/>
              <a:uFillTx/>
              <a:sym typeface="Helvetica Light"/>
            </a:endParaRPr>
          </a:p>
        </p:txBody>
      </p:sp>
      <p:sp>
        <p:nvSpPr>
          <p:cNvPr id="7" name="Shape 203"/>
          <p:cNvSpPr/>
          <p:nvPr/>
        </p:nvSpPr>
        <p:spPr>
          <a:xfrm>
            <a:off x="1719110" y="3517358"/>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8" name="Shape 203"/>
          <p:cNvSpPr/>
          <p:nvPr/>
        </p:nvSpPr>
        <p:spPr>
          <a:xfrm>
            <a:off x="1719110" y="4853816"/>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9" name="Shape 132"/>
          <p:cNvSpPr/>
          <p:nvPr/>
        </p:nvSpPr>
        <p:spPr>
          <a:xfrm>
            <a:off x="699453" y="669578"/>
            <a:ext cx="2039313" cy="780573"/>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pic>
        <p:nvPicPr>
          <p:cNvPr id="10" name="pasted-image.tif"/>
          <p:cNvPicPr/>
          <p:nvPr/>
        </p:nvPicPr>
        <p:blipFill>
          <a:blip r:embed="rId2">
            <a:extLst/>
          </a:blip>
          <a:stretch>
            <a:fillRect/>
          </a:stretch>
        </p:blipFill>
        <p:spPr>
          <a:xfrm>
            <a:off x="3271501" y="5939704"/>
            <a:ext cx="1946220" cy="1594129"/>
          </a:xfrm>
          <a:prstGeom prst="rect">
            <a:avLst/>
          </a:prstGeom>
          <a:ln w="12700">
            <a:miter lim="400000"/>
          </a:ln>
        </p:spPr>
      </p:pic>
      <p:sp>
        <p:nvSpPr>
          <p:cNvPr id="11" name="ZoneTexte 10"/>
          <p:cNvSpPr txBox="1"/>
          <p:nvPr/>
        </p:nvSpPr>
        <p:spPr>
          <a:xfrm>
            <a:off x="4650023" y="6033520"/>
            <a:ext cx="12743783"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lang="fr-FR" sz="4400" dirty="0" smtClean="0">
                <a:solidFill>
                  <a:srgbClr val="000000"/>
                </a:solidFill>
                <a:latin typeface="Calibri" charset="0"/>
                <a:ea typeface="Calibri" charset="0"/>
                <a:cs typeface="Calibri" charset="0"/>
              </a:rPr>
              <a:t>Valable pour les glandes </a:t>
            </a:r>
            <a:r>
              <a:rPr lang="fr-FR" sz="4400" b="1" dirty="0" smtClean="0">
                <a:solidFill>
                  <a:srgbClr val="000000"/>
                </a:solidFill>
                <a:latin typeface="Calibri" charset="0"/>
                <a:ea typeface="Calibri" charset="0"/>
                <a:cs typeface="Calibri" charset="0"/>
              </a:rPr>
              <a:t>endocrines</a:t>
            </a:r>
            <a:r>
              <a:rPr lang="fr-FR" sz="4400" dirty="0" smtClean="0">
                <a:solidFill>
                  <a:srgbClr val="000000"/>
                </a:solidFill>
                <a:latin typeface="Calibri" charset="0"/>
                <a:ea typeface="Calibri" charset="0"/>
                <a:cs typeface="Calibri" charset="0"/>
              </a:rPr>
              <a:t> et </a:t>
            </a:r>
            <a:r>
              <a:rPr lang="fr-FR" sz="4400" b="1" dirty="0" smtClean="0">
                <a:solidFill>
                  <a:srgbClr val="000000"/>
                </a:solidFill>
                <a:latin typeface="Calibri" charset="0"/>
                <a:ea typeface="Calibri" charset="0"/>
                <a:cs typeface="Calibri" charset="0"/>
              </a:rPr>
              <a:t>exocrines</a:t>
            </a:r>
            <a:r>
              <a:rPr lang="fr-FR" sz="4400" dirty="0" smtClean="0">
                <a:solidFill>
                  <a:srgbClr val="000000"/>
                </a:solidFill>
                <a:latin typeface="Calibri" charset="0"/>
                <a:ea typeface="Calibri" charset="0"/>
                <a:cs typeface="Calibri" charset="0"/>
              </a:rPr>
              <a:t> !</a:t>
            </a:r>
            <a:endParaRPr kumimoji="0" lang="fr-FR" sz="4400" b="0"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pic>
        <p:nvPicPr>
          <p:cNvPr id="12" name="Image 11"/>
          <p:cNvPicPr>
            <a:picLocks noChangeAspect="1"/>
          </p:cNvPicPr>
          <p:nvPr/>
        </p:nvPicPr>
        <p:blipFill>
          <a:blip r:embed="rId3"/>
          <a:stretch>
            <a:fillRect/>
          </a:stretch>
        </p:blipFill>
        <p:spPr>
          <a:xfrm>
            <a:off x="5461213" y="7047657"/>
            <a:ext cx="14016058" cy="58623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Shape 211"/>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1729442166"/>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Shape 234"/>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236" name="Shape 236"/>
          <p:cNvSpPr/>
          <p:nvPr/>
        </p:nvSpPr>
        <p:spPr>
          <a:xfrm>
            <a:off x="807276" y="538402"/>
            <a:ext cx="8898270"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lang="fr-FR" sz="7200" b="1" dirty="0" smtClean="0">
                <a:solidFill>
                  <a:schemeClr val="accent6">
                    <a:lumMod val="75000"/>
                  </a:schemeClr>
                </a:solidFill>
                <a:latin typeface="Calibri" charset="0"/>
                <a:ea typeface="Calibri" charset="0"/>
                <a:cs typeface="Calibri" charset="0"/>
              </a:rPr>
              <a:t>B) P</a:t>
            </a:r>
            <a:r>
              <a:rPr sz="7200" b="1" dirty="0" smtClean="0">
                <a:solidFill>
                  <a:schemeClr val="accent6">
                    <a:lumMod val="75000"/>
                  </a:schemeClr>
                </a:solidFill>
                <a:latin typeface="Calibri" charset="0"/>
                <a:ea typeface="Calibri" charset="0"/>
                <a:cs typeface="Calibri" charset="0"/>
              </a:rPr>
              <a:t>hases </a:t>
            </a:r>
            <a:r>
              <a:rPr sz="7200" b="1" dirty="0">
                <a:solidFill>
                  <a:schemeClr val="accent6">
                    <a:lumMod val="75000"/>
                  </a:schemeClr>
                </a:solidFill>
                <a:latin typeface="Calibri" charset="0"/>
                <a:ea typeface="Calibri" charset="0"/>
                <a:cs typeface="Calibri" charset="0"/>
              </a:rPr>
              <a:t>de sécrétion </a:t>
            </a:r>
          </a:p>
        </p:txBody>
      </p:sp>
      <p:sp>
        <p:nvSpPr>
          <p:cNvPr id="237" name="Shape 237"/>
          <p:cNvSpPr/>
          <p:nvPr/>
        </p:nvSpPr>
        <p:spPr>
          <a:xfrm>
            <a:off x="1098095" y="2430367"/>
            <a:ext cx="2039313" cy="780573"/>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38" name="Shape 238"/>
          <p:cNvSpPr/>
          <p:nvPr/>
        </p:nvSpPr>
        <p:spPr>
          <a:xfrm>
            <a:off x="3682820" y="2406011"/>
            <a:ext cx="3887796" cy="841256"/>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800" b="1" dirty="0">
                <a:solidFill>
                  <a:schemeClr val="accent1"/>
                </a:solidFill>
                <a:latin typeface="Calibri" charset="0"/>
                <a:ea typeface="Calibri" charset="0"/>
                <a:cs typeface="Calibri" charset="0"/>
                <a:sym typeface="Arial Bold"/>
              </a:rPr>
              <a:t>Quatre étapes</a:t>
            </a:r>
          </a:p>
        </p:txBody>
      </p:sp>
      <p:sp>
        <p:nvSpPr>
          <p:cNvPr id="239" name="Shape 239"/>
          <p:cNvSpPr/>
          <p:nvPr/>
        </p:nvSpPr>
        <p:spPr>
          <a:xfrm>
            <a:off x="4371553" y="3758306"/>
            <a:ext cx="14128868"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1) Phase </a:t>
            </a:r>
            <a:r>
              <a:rPr sz="4800" b="1" dirty="0">
                <a:latin typeface="Calibri" charset="0"/>
                <a:ea typeface="Calibri" charset="0"/>
                <a:cs typeface="Calibri" charset="0"/>
                <a:sym typeface="Arial"/>
              </a:rPr>
              <a:t>d’assimilation</a:t>
            </a:r>
            <a:r>
              <a:rPr sz="4800" dirty="0">
                <a:latin typeface="Calibri" charset="0"/>
                <a:ea typeface="Calibri" charset="0"/>
                <a:cs typeface="Calibri" charset="0"/>
                <a:sym typeface="Arial"/>
              </a:rPr>
              <a:t> : reçoit les éléments nécessaires</a:t>
            </a:r>
          </a:p>
        </p:txBody>
      </p:sp>
      <p:sp>
        <p:nvSpPr>
          <p:cNvPr id="240" name="Shape 240"/>
          <p:cNvSpPr/>
          <p:nvPr/>
        </p:nvSpPr>
        <p:spPr>
          <a:xfrm>
            <a:off x="4371553" y="5251988"/>
            <a:ext cx="12572351"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2) Phase de </a:t>
            </a:r>
            <a:r>
              <a:rPr sz="4800" b="1" dirty="0">
                <a:latin typeface="Calibri" charset="0"/>
                <a:ea typeface="Calibri" charset="0"/>
                <a:cs typeface="Calibri" charset="0"/>
                <a:sym typeface="Arial"/>
              </a:rPr>
              <a:t>synthèse</a:t>
            </a:r>
            <a:r>
              <a:rPr sz="4800" dirty="0">
                <a:latin typeface="Calibri" charset="0"/>
                <a:ea typeface="Calibri" charset="0"/>
                <a:cs typeface="Calibri" charset="0"/>
                <a:sym typeface="Arial"/>
              </a:rPr>
              <a:t> ou </a:t>
            </a:r>
            <a:r>
              <a:rPr sz="4800" b="1" dirty="0">
                <a:latin typeface="Calibri" charset="0"/>
                <a:ea typeface="Calibri" charset="0"/>
                <a:cs typeface="Calibri" charset="0"/>
                <a:sym typeface="Arial"/>
              </a:rPr>
              <a:t>élaboration</a:t>
            </a:r>
            <a:r>
              <a:rPr sz="4800" dirty="0">
                <a:latin typeface="Calibri" charset="0"/>
                <a:ea typeface="Calibri" charset="0"/>
                <a:cs typeface="Calibri" charset="0"/>
                <a:sym typeface="Arial"/>
              </a:rPr>
              <a:t> d’un produit</a:t>
            </a:r>
          </a:p>
        </p:txBody>
      </p:sp>
      <p:sp>
        <p:nvSpPr>
          <p:cNvPr id="241" name="Shape 241"/>
          <p:cNvSpPr/>
          <p:nvPr/>
        </p:nvSpPr>
        <p:spPr>
          <a:xfrm>
            <a:off x="3682819" y="6748410"/>
            <a:ext cx="6780128" cy="841256"/>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800" dirty="0">
                <a:latin typeface="Calibri" charset="0"/>
                <a:ea typeface="Calibri" charset="0"/>
                <a:cs typeface="Calibri" charset="0"/>
                <a:sym typeface="Arial"/>
              </a:rPr>
              <a:t>3) Phase de </a:t>
            </a:r>
            <a:r>
              <a:rPr sz="4800" b="1" dirty="0">
                <a:latin typeface="Calibri" charset="0"/>
                <a:ea typeface="Calibri" charset="0"/>
                <a:cs typeface="Calibri" charset="0"/>
                <a:sym typeface="Arial"/>
              </a:rPr>
              <a:t>stockage</a:t>
            </a:r>
          </a:p>
        </p:txBody>
      </p:sp>
      <p:sp>
        <p:nvSpPr>
          <p:cNvPr id="242" name="Shape 242"/>
          <p:cNvSpPr/>
          <p:nvPr/>
        </p:nvSpPr>
        <p:spPr>
          <a:xfrm>
            <a:off x="4371553" y="8196360"/>
            <a:ext cx="5254644" cy="841256"/>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4) Phase </a:t>
            </a:r>
            <a:r>
              <a:rPr sz="4800" b="1" dirty="0">
                <a:latin typeface="Calibri" charset="0"/>
                <a:ea typeface="Calibri" charset="0"/>
                <a:cs typeface="Calibri" charset="0"/>
                <a:sym typeface="Arial"/>
              </a:rPr>
              <a:t>d’excrétion</a:t>
            </a:r>
          </a:p>
        </p:txBody>
      </p:sp>
      <p:sp>
        <p:nvSpPr>
          <p:cNvPr id="243" name="Shape 243"/>
          <p:cNvSpPr/>
          <p:nvPr/>
        </p:nvSpPr>
        <p:spPr>
          <a:xfrm>
            <a:off x="7570615" y="9880438"/>
            <a:ext cx="10512493" cy="157992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800" dirty="0">
                <a:latin typeface="Calibri" charset="0"/>
                <a:ea typeface="Calibri" charset="0"/>
                <a:cs typeface="Calibri" charset="0"/>
                <a:sym typeface="Arial"/>
              </a:rPr>
              <a:t>Seules trois étapes sont </a:t>
            </a:r>
            <a:r>
              <a:rPr sz="4800" u="sng" dirty="0">
                <a:latin typeface="Calibri" charset="0"/>
                <a:ea typeface="Calibri" charset="0"/>
                <a:cs typeface="Calibri" charset="0"/>
                <a:sym typeface="Arial"/>
              </a:rPr>
              <a:t>constantes</a:t>
            </a:r>
            <a:r>
              <a:rPr sz="4800" dirty="0">
                <a:latin typeface="Calibri" charset="0"/>
                <a:ea typeface="Calibri" charset="0"/>
                <a:cs typeface="Calibri" charset="0"/>
                <a:sym typeface="Arial"/>
              </a:rPr>
              <a:t>. </a:t>
            </a:r>
          </a:p>
          <a:p>
            <a:pPr lvl="0">
              <a:defRPr sz="1800"/>
            </a:pPr>
            <a:r>
              <a:rPr sz="4800" dirty="0">
                <a:latin typeface="Calibri" charset="0"/>
                <a:ea typeface="Calibri" charset="0"/>
                <a:cs typeface="Calibri" charset="0"/>
                <a:sym typeface="Arial"/>
              </a:rPr>
              <a:t>La </a:t>
            </a:r>
            <a:r>
              <a:rPr lang="fr-FR" sz="4800" b="1" dirty="0" smtClean="0">
                <a:latin typeface="Calibri" charset="0"/>
                <a:ea typeface="Calibri" charset="0"/>
                <a:cs typeface="Calibri" charset="0"/>
                <a:sym typeface="Arial"/>
              </a:rPr>
              <a:t>phase de stockage</a:t>
            </a:r>
            <a:r>
              <a:rPr lang="fr-FR" sz="4800" dirty="0">
                <a:latin typeface="Calibri" charset="0"/>
                <a:ea typeface="Calibri" charset="0"/>
                <a:cs typeface="Calibri" charset="0"/>
                <a:sym typeface="Arial"/>
              </a:rPr>
              <a:t> </a:t>
            </a:r>
            <a:r>
              <a:rPr sz="4800" dirty="0" smtClean="0">
                <a:latin typeface="Calibri" charset="0"/>
                <a:ea typeface="Calibri" charset="0"/>
                <a:cs typeface="Calibri" charset="0"/>
                <a:sym typeface="Arial"/>
              </a:rPr>
              <a:t>est </a:t>
            </a:r>
            <a:r>
              <a:rPr sz="4800" u="sng" dirty="0">
                <a:latin typeface="Calibri" charset="0"/>
                <a:ea typeface="Calibri" charset="0"/>
                <a:cs typeface="Calibri" charset="0"/>
                <a:sym typeface="Arial"/>
              </a:rPr>
              <a:t>inconstante</a:t>
            </a:r>
            <a:r>
              <a:rPr sz="4800" dirty="0" smtClean="0">
                <a:latin typeface="Calibri" charset="0"/>
                <a:ea typeface="Calibri" charset="0"/>
                <a:cs typeface="Calibri" charset="0"/>
                <a:sym typeface="Arial"/>
              </a:rPr>
              <a:t>.</a:t>
            </a:r>
            <a:r>
              <a:rPr lang="fr-FR" sz="4800" dirty="0" smtClean="0">
                <a:latin typeface="Calibri" charset="0"/>
                <a:ea typeface="Calibri" charset="0"/>
                <a:cs typeface="Calibri" charset="0"/>
                <a:sym typeface="Arial"/>
              </a:rPr>
              <a:t> </a:t>
            </a:r>
            <a:r>
              <a:rPr lang="fr-FR" sz="4800" b="1" dirty="0" smtClean="0">
                <a:latin typeface="Calibri" charset="0"/>
                <a:ea typeface="Calibri" charset="0"/>
                <a:cs typeface="Calibri" charset="0"/>
                <a:sym typeface="Arial"/>
              </a:rPr>
              <a:t>++</a:t>
            </a:r>
            <a:r>
              <a:rPr sz="4800" dirty="0" smtClean="0">
                <a:latin typeface="Calibri" charset="0"/>
                <a:ea typeface="Calibri" charset="0"/>
                <a:cs typeface="Calibri" charset="0"/>
                <a:sym typeface="Arial"/>
              </a:rPr>
              <a:t> </a:t>
            </a:r>
            <a:endParaRPr sz="4800" dirty="0">
              <a:latin typeface="Calibri" charset="0"/>
              <a:ea typeface="Calibri" charset="0"/>
              <a:cs typeface="Calibri" charset="0"/>
              <a:sym typeface="Arial"/>
            </a:endParaRPr>
          </a:p>
        </p:txBody>
      </p:sp>
      <p:pic>
        <p:nvPicPr>
          <p:cNvPr id="244" name="pasted-image.tif"/>
          <p:cNvPicPr/>
          <p:nvPr/>
        </p:nvPicPr>
        <p:blipFill>
          <a:blip r:embed="rId2">
            <a:extLst/>
          </a:blip>
          <a:stretch>
            <a:fillRect/>
          </a:stretch>
        </p:blipFill>
        <p:spPr>
          <a:xfrm>
            <a:off x="5657431" y="10160627"/>
            <a:ext cx="941589" cy="828598"/>
          </a:xfrm>
          <a:prstGeom prst="rect">
            <a:avLst/>
          </a:prstGeom>
          <a:ln w="12700">
            <a:miter lim="400000"/>
          </a:ln>
        </p:spPr>
      </p:pic>
      <p:sp>
        <p:nvSpPr>
          <p:cNvPr id="2" name="ZoneTexte 1"/>
          <p:cNvSpPr txBox="1"/>
          <p:nvPr/>
        </p:nvSpPr>
        <p:spPr>
          <a:xfrm>
            <a:off x="18083108" y="7466013"/>
            <a:ext cx="4836694"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0" i="0" u="none" strike="noStrike" cap="none" spc="0" normalizeH="0" baseline="0" dirty="0" err="1" smtClean="0">
                <a:ln>
                  <a:noFill/>
                </a:ln>
                <a:solidFill>
                  <a:srgbClr val="000000"/>
                </a:solidFill>
                <a:effectLst/>
                <a:uFillTx/>
                <a:latin typeface="+mn-lt"/>
                <a:ea typeface="+mn-ea"/>
                <a:cs typeface="+mn-cs"/>
                <a:sym typeface="Helvetica Light"/>
              </a:rPr>
              <a:t>Mnémo</a:t>
            </a:r>
            <a:r>
              <a:rPr kumimoji="0" lang="fr-FR" sz="5000" b="0" i="0" u="none" strike="noStrike" cap="none" spc="0" normalizeH="0" baseline="0" dirty="0" smtClean="0">
                <a:ln>
                  <a:noFill/>
                </a:ln>
                <a:solidFill>
                  <a:srgbClr val="000000"/>
                </a:solidFill>
                <a:effectLst/>
                <a:uFillTx/>
                <a:latin typeface="+mn-lt"/>
                <a:ea typeface="+mn-ea"/>
                <a:cs typeface="+mn-cs"/>
                <a:sym typeface="Helvetica Light"/>
              </a:rPr>
              <a:t> : ASSEX</a:t>
            </a:r>
            <a:endParaRPr kumimoji="0" lang="fr-FR" sz="5000" b="0" i="0" u="none" strike="noStrike" cap="none" spc="0" normalizeH="0" baseline="0" dirty="0">
              <a:ln>
                <a:noFill/>
              </a:ln>
              <a:solidFill>
                <a:srgbClr val="000000"/>
              </a:solidFill>
              <a:effectLst/>
              <a:uFillTx/>
              <a:latin typeface="+mn-lt"/>
              <a:ea typeface="+mn-ea"/>
              <a:cs typeface="+mn-cs"/>
              <a:sym typeface="Helvetica Light"/>
            </a:endParaRP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Shape 246"/>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248" name="Shape 248"/>
          <p:cNvSpPr/>
          <p:nvPr/>
        </p:nvSpPr>
        <p:spPr>
          <a:xfrm>
            <a:off x="588517" y="485978"/>
            <a:ext cx="8898270"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lang="fr-FR" sz="7200" b="1" dirty="0" smtClean="0">
                <a:solidFill>
                  <a:schemeClr val="accent6">
                    <a:lumMod val="75000"/>
                  </a:schemeClr>
                </a:solidFill>
                <a:latin typeface="Calibri" charset="0"/>
                <a:ea typeface="Calibri" charset="0"/>
                <a:cs typeface="Calibri" charset="0"/>
              </a:rPr>
              <a:t>B) P</a:t>
            </a:r>
            <a:r>
              <a:rPr sz="7200" b="1" dirty="0" smtClean="0">
                <a:solidFill>
                  <a:schemeClr val="accent6">
                    <a:lumMod val="75000"/>
                  </a:schemeClr>
                </a:solidFill>
                <a:latin typeface="Calibri" charset="0"/>
                <a:ea typeface="Calibri" charset="0"/>
                <a:cs typeface="Calibri" charset="0"/>
              </a:rPr>
              <a:t>hases </a:t>
            </a:r>
            <a:r>
              <a:rPr sz="7200" b="1" dirty="0">
                <a:solidFill>
                  <a:schemeClr val="accent6">
                    <a:lumMod val="75000"/>
                  </a:schemeClr>
                </a:solidFill>
                <a:latin typeface="Calibri" charset="0"/>
                <a:ea typeface="Calibri" charset="0"/>
                <a:cs typeface="Calibri" charset="0"/>
              </a:rPr>
              <a:t>de sécrétion </a:t>
            </a:r>
          </a:p>
        </p:txBody>
      </p:sp>
      <p:sp>
        <p:nvSpPr>
          <p:cNvPr id="251" name="Shape 251"/>
          <p:cNvSpPr/>
          <p:nvPr/>
        </p:nvSpPr>
        <p:spPr>
          <a:xfrm>
            <a:off x="3542555" y="2230802"/>
            <a:ext cx="10409901" cy="856645"/>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900" dirty="0">
                <a:latin typeface="Calibri" charset="0"/>
                <a:ea typeface="Calibri" charset="0"/>
                <a:cs typeface="Calibri" charset="0"/>
                <a:sym typeface="Arial"/>
              </a:rPr>
              <a:t>Glandes </a:t>
            </a:r>
            <a:r>
              <a:rPr sz="4900" b="1" u="sng" dirty="0">
                <a:latin typeface="Calibri" charset="0"/>
                <a:ea typeface="Calibri" charset="0"/>
                <a:cs typeface="Calibri" charset="0"/>
                <a:sym typeface="Arial"/>
              </a:rPr>
              <a:t>endo</a:t>
            </a:r>
            <a:r>
              <a:rPr sz="4900" dirty="0">
                <a:latin typeface="Calibri" charset="0"/>
                <a:ea typeface="Calibri" charset="0"/>
                <a:cs typeface="Calibri" charset="0"/>
                <a:sym typeface="Arial"/>
              </a:rPr>
              <a:t>crines </a:t>
            </a:r>
            <a:r>
              <a:rPr sz="4900" i="1" dirty="0">
                <a:latin typeface="Calibri" charset="0"/>
                <a:ea typeface="Calibri" charset="0"/>
                <a:cs typeface="Calibri" charset="0"/>
                <a:sym typeface="Arial"/>
              </a:rPr>
              <a:t>(thyroïde, pancréas)</a:t>
            </a:r>
          </a:p>
        </p:txBody>
      </p:sp>
      <p:sp>
        <p:nvSpPr>
          <p:cNvPr id="253" name="Shape 253"/>
          <p:cNvSpPr/>
          <p:nvPr/>
        </p:nvSpPr>
        <p:spPr>
          <a:xfrm>
            <a:off x="2043818" y="2374647"/>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54" name="Shape 254"/>
          <p:cNvSpPr/>
          <p:nvPr/>
        </p:nvSpPr>
        <p:spPr>
          <a:xfrm>
            <a:off x="3977504" y="7801688"/>
            <a:ext cx="15539199" cy="81047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600" b="1" dirty="0">
                <a:latin typeface="Calibri" charset="0"/>
                <a:ea typeface="Calibri" charset="0"/>
                <a:cs typeface="Calibri" charset="0"/>
                <a:sym typeface="Arial"/>
              </a:rPr>
              <a:t>Alimentation</a:t>
            </a:r>
            <a:r>
              <a:rPr sz="4600" dirty="0">
                <a:latin typeface="Calibri" charset="0"/>
                <a:ea typeface="Calibri" charset="0"/>
                <a:cs typeface="Calibri" charset="0"/>
                <a:sym typeface="Arial"/>
              </a:rPr>
              <a:t> des cellules </a:t>
            </a:r>
            <a:r>
              <a:rPr sz="4600" dirty="0" smtClean="0">
                <a:latin typeface="Calibri" charset="0"/>
                <a:ea typeface="Calibri" charset="0"/>
                <a:cs typeface="Calibri" charset="0"/>
                <a:sym typeface="Arial"/>
              </a:rPr>
              <a:t>par </a:t>
            </a:r>
            <a:r>
              <a:rPr sz="4600" dirty="0">
                <a:latin typeface="Calibri" charset="0"/>
                <a:ea typeface="Calibri" charset="0"/>
                <a:cs typeface="Calibri" charset="0"/>
                <a:sym typeface="Arial"/>
              </a:rPr>
              <a:t>le système </a:t>
            </a:r>
            <a:r>
              <a:rPr sz="4600" b="1" dirty="0" smtClean="0">
                <a:latin typeface="Calibri" charset="0"/>
                <a:ea typeface="Calibri" charset="0"/>
                <a:cs typeface="Calibri" charset="0"/>
                <a:sym typeface="Arial"/>
              </a:rPr>
              <a:t>vasculaire</a:t>
            </a:r>
            <a:endParaRPr sz="4600" b="1" dirty="0">
              <a:latin typeface="Calibri" charset="0"/>
              <a:ea typeface="Calibri" charset="0"/>
              <a:cs typeface="Calibri" charset="0"/>
              <a:sym typeface="Arial"/>
            </a:endParaRPr>
          </a:p>
        </p:txBody>
      </p:sp>
      <p:sp>
        <p:nvSpPr>
          <p:cNvPr id="255" name="Shape 255"/>
          <p:cNvSpPr/>
          <p:nvPr/>
        </p:nvSpPr>
        <p:spPr>
          <a:xfrm>
            <a:off x="2510803" y="10656619"/>
            <a:ext cx="21533856" cy="1518364"/>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600" b="1" dirty="0">
                <a:latin typeface="Calibri" charset="0"/>
                <a:ea typeface="Calibri" charset="0"/>
                <a:cs typeface="Calibri" charset="0"/>
                <a:sym typeface="Arial"/>
              </a:rPr>
              <a:t>La sécrétion </a:t>
            </a:r>
            <a:r>
              <a:rPr sz="4600" b="1" dirty="0" smtClean="0">
                <a:latin typeface="Calibri" charset="0"/>
                <a:ea typeface="Calibri" charset="0"/>
                <a:cs typeface="Calibri" charset="0"/>
                <a:sym typeface="Arial"/>
              </a:rPr>
              <a:t>peut </a:t>
            </a:r>
            <a:r>
              <a:rPr lang="fr-FR" sz="4600" b="1" dirty="0" smtClean="0">
                <a:latin typeface="Calibri" charset="0"/>
                <a:ea typeface="Calibri" charset="0"/>
                <a:cs typeface="Calibri" charset="0"/>
                <a:sym typeface="Arial"/>
              </a:rPr>
              <a:t>ne </a:t>
            </a:r>
            <a:r>
              <a:rPr sz="4600" b="1" dirty="0" smtClean="0">
                <a:latin typeface="Calibri" charset="0"/>
                <a:ea typeface="Calibri" charset="0"/>
                <a:cs typeface="Calibri" charset="0"/>
                <a:sym typeface="Arial"/>
              </a:rPr>
              <a:t>pas </a:t>
            </a:r>
            <a:r>
              <a:rPr sz="4600" b="1" dirty="0">
                <a:latin typeface="Calibri" charset="0"/>
                <a:ea typeface="Calibri" charset="0"/>
                <a:cs typeface="Calibri" charset="0"/>
                <a:sym typeface="Arial"/>
              </a:rPr>
              <a:t>se faire directement dans le sang circulant : elle est </a:t>
            </a:r>
          </a:p>
          <a:p>
            <a:pPr lvl="0">
              <a:defRPr sz="1800"/>
            </a:pPr>
            <a:r>
              <a:rPr sz="4600" b="1" u="sng" dirty="0">
                <a:latin typeface="Calibri" charset="0"/>
                <a:ea typeface="Calibri" charset="0"/>
                <a:cs typeface="Calibri" charset="0"/>
                <a:sym typeface="Arial"/>
              </a:rPr>
              <a:t>stockée pour maturation</a:t>
            </a:r>
            <a:r>
              <a:rPr sz="4600" b="1" dirty="0">
                <a:latin typeface="Calibri" charset="0"/>
                <a:ea typeface="Calibri" charset="0"/>
                <a:cs typeface="Calibri" charset="0"/>
                <a:sym typeface="Arial"/>
              </a:rPr>
              <a:t> dans une vésicule</a:t>
            </a:r>
            <a:r>
              <a:rPr sz="4600" dirty="0">
                <a:latin typeface="Calibri" charset="0"/>
                <a:ea typeface="Calibri" charset="0"/>
                <a:cs typeface="Calibri" charset="0"/>
                <a:sym typeface="Arial"/>
              </a:rPr>
              <a:t>. </a:t>
            </a:r>
            <a:r>
              <a:rPr lang="fr-FR" sz="4600" i="1" dirty="0" smtClean="0">
                <a:latin typeface="Calibri" charset="0"/>
                <a:ea typeface="Calibri" charset="0"/>
                <a:cs typeface="Calibri" charset="0"/>
                <a:sym typeface="Arial"/>
              </a:rPr>
              <a:t>(</a:t>
            </a:r>
            <a:r>
              <a:rPr lang="fr-FR" sz="4600" i="1" dirty="0" err="1" smtClean="0">
                <a:latin typeface="Calibri" charset="0"/>
                <a:ea typeface="Calibri" charset="0"/>
                <a:cs typeface="Calibri" charset="0"/>
                <a:sym typeface="Arial"/>
              </a:rPr>
              <a:t>cf</a:t>
            </a:r>
            <a:r>
              <a:rPr lang="fr-FR" sz="4600" i="1" dirty="0" smtClean="0">
                <a:latin typeface="Calibri" charset="0"/>
                <a:ea typeface="Calibri" charset="0"/>
                <a:cs typeface="Calibri" charset="0"/>
                <a:sym typeface="Arial"/>
              </a:rPr>
              <a:t> 4 étapes)</a:t>
            </a:r>
            <a:endParaRPr sz="4600" i="1" dirty="0">
              <a:latin typeface="Calibri" charset="0"/>
              <a:ea typeface="Calibri" charset="0"/>
              <a:cs typeface="Calibri" charset="0"/>
              <a:sym typeface="Arial"/>
            </a:endParaRPr>
          </a:p>
        </p:txBody>
      </p:sp>
      <p:sp>
        <p:nvSpPr>
          <p:cNvPr id="256" name="Shape 256"/>
          <p:cNvSpPr/>
          <p:nvPr/>
        </p:nvSpPr>
        <p:spPr>
          <a:xfrm>
            <a:off x="1851105" y="8206927"/>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258" name="pasted-image.tif"/>
          <p:cNvPicPr/>
          <p:nvPr/>
        </p:nvPicPr>
        <p:blipFill>
          <a:blip r:embed="rId2">
            <a:extLst/>
          </a:blip>
          <a:stretch>
            <a:fillRect/>
          </a:stretch>
        </p:blipFill>
        <p:spPr>
          <a:xfrm>
            <a:off x="1960467" y="10483618"/>
            <a:ext cx="1582088" cy="1493862"/>
          </a:xfrm>
          <a:prstGeom prst="rect">
            <a:avLst/>
          </a:prstGeom>
          <a:ln w="12700">
            <a:miter lim="400000"/>
          </a:ln>
        </p:spPr>
      </p:pic>
      <p:pic>
        <p:nvPicPr>
          <p:cNvPr id="259" name="pasted-image.tif"/>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15725423" y="62182"/>
            <a:ext cx="8658577" cy="59415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0" name="Shape 260"/>
          <p:cNvSpPr/>
          <p:nvPr/>
        </p:nvSpPr>
        <p:spPr>
          <a:xfrm>
            <a:off x="3977504" y="5214934"/>
            <a:ext cx="10821338"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700" dirty="0">
                <a:latin typeface="Calibri" charset="0"/>
                <a:ea typeface="Calibri" charset="0"/>
                <a:cs typeface="Calibri" charset="0"/>
                <a:sym typeface="Arial"/>
              </a:rPr>
              <a:t>Sécrétion </a:t>
            </a:r>
            <a:r>
              <a:rPr lang="fr-FR" sz="4700" dirty="0" smtClean="0">
                <a:latin typeface="Calibri" charset="0"/>
                <a:ea typeface="Calibri" charset="0"/>
                <a:cs typeface="Calibri" charset="0"/>
                <a:sym typeface="Arial"/>
              </a:rPr>
              <a:t>dans le milieu </a:t>
            </a:r>
            <a:r>
              <a:rPr sz="4700" b="1" dirty="0" smtClean="0">
                <a:latin typeface="Calibri" charset="0"/>
                <a:ea typeface="Calibri" charset="0"/>
                <a:cs typeface="Calibri" charset="0"/>
                <a:sym typeface="Arial"/>
              </a:rPr>
              <a:t>intérieur</a:t>
            </a:r>
            <a:r>
              <a:rPr lang="fr-FR" sz="4700" b="1" dirty="0" smtClean="0">
                <a:latin typeface="Calibri" charset="0"/>
                <a:ea typeface="Calibri" charset="0"/>
                <a:cs typeface="Calibri" charset="0"/>
                <a:sym typeface="Arial"/>
              </a:rPr>
              <a:t> (sang ou liquide </a:t>
            </a:r>
            <a:r>
              <a:rPr lang="fr-FR" sz="4700" b="1" dirty="0" err="1" smtClean="0">
                <a:latin typeface="Calibri" charset="0"/>
                <a:ea typeface="Calibri" charset="0"/>
                <a:cs typeface="Calibri" charset="0"/>
                <a:sym typeface="Arial"/>
              </a:rPr>
              <a:t>intersitiel</a:t>
            </a:r>
            <a:r>
              <a:rPr lang="fr-FR" sz="4700" b="1" dirty="0" smtClean="0">
                <a:latin typeface="Calibri" charset="0"/>
                <a:ea typeface="Calibri" charset="0"/>
                <a:cs typeface="Calibri" charset="0"/>
                <a:sym typeface="Arial"/>
              </a:rPr>
              <a:t>)</a:t>
            </a:r>
            <a:endParaRPr sz="4700" b="1" dirty="0">
              <a:latin typeface="Calibri" charset="0"/>
              <a:ea typeface="Calibri" charset="0"/>
              <a:cs typeface="Calibri" charset="0"/>
              <a:sym typeface="Arial"/>
            </a:endParaRPr>
          </a:p>
        </p:txBody>
      </p:sp>
      <p:sp>
        <p:nvSpPr>
          <p:cNvPr id="261" name="Shape 261"/>
          <p:cNvSpPr/>
          <p:nvPr/>
        </p:nvSpPr>
        <p:spPr>
          <a:xfrm>
            <a:off x="1851105" y="5575263"/>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Shape 263"/>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265" name="Shape 265"/>
          <p:cNvSpPr/>
          <p:nvPr/>
        </p:nvSpPr>
        <p:spPr>
          <a:xfrm>
            <a:off x="1043177" y="542117"/>
            <a:ext cx="8898270"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300">
                <a:latin typeface="Arial"/>
                <a:ea typeface="Arial"/>
                <a:cs typeface="Arial"/>
                <a:sym typeface="Arial"/>
              </a:defRPr>
            </a:lvl1pPr>
          </a:lstStyle>
          <a:p>
            <a:pPr lvl="0">
              <a:defRPr sz="1800"/>
            </a:pPr>
            <a:r>
              <a:rPr lang="fr-FR" sz="7200" b="1" dirty="0" smtClean="0">
                <a:solidFill>
                  <a:schemeClr val="accent6">
                    <a:lumMod val="75000"/>
                  </a:schemeClr>
                </a:solidFill>
                <a:latin typeface="Calibri" charset="0"/>
                <a:ea typeface="Calibri" charset="0"/>
                <a:cs typeface="Calibri" charset="0"/>
              </a:rPr>
              <a:t>B) Ph</a:t>
            </a:r>
            <a:r>
              <a:rPr sz="7200" b="1" dirty="0" smtClean="0">
                <a:solidFill>
                  <a:schemeClr val="accent6">
                    <a:lumMod val="75000"/>
                  </a:schemeClr>
                </a:solidFill>
                <a:latin typeface="Calibri" charset="0"/>
                <a:ea typeface="Calibri" charset="0"/>
                <a:cs typeface="Calibri" charset="0"/>
              </a:rPr>
              <a:t>ases </a:t>
            </a:r>
            <a:r>
              <a:rPr sz="7200" b="1" dirty="0">
                <a:solidFill>
                  <a:schemeClr val="accent6">
                    <a:lumMod val="75000"/>
                  </a:schemeClr>
                </a:solidFill>
                <a:latin typeface="Calibri" charset="0"/>
                <a:ea typeface="Calibri" charset="0"/>
                <a:cs typeface="Calibri" charset="0"/>
              </a:rPr>
              <a:t>de sécrétion </a:t>
            </a:r>
          </a:p>
        </p:txBody>
      </p:sp>
      <p:sp>
        <p:nvSpPr>
          <p:cNvPr id="267" name="Shape 267"/>
          <p:cNvSpPr/>
          <p:nvPr/>
        </p:nvSpPr>
        <p:spPr>
          <a:xfrm>
            <a:off x="5492312" y="2110756"/>
            <a:ext cx="102657"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endParaRPr sz="5000" dirty="0">
              <a:latin typeface="Arial Bold"/>
              <a:ea typeface="Arial Bold"/>
              <a:cs typeface="Arial Bold"/>
              <a:sym typeface="Arial Bold"/>
            </a:endParaRPr>
          </a:p>
        </p:txBody>
      </p:sp>
      <p:sp>
        <p:nvSpPr>
          <p:cNvPr id="268" name="Shape 268"/>
          <p:cNvSpPr/>
          <p:nvPr/>
        </p:nvSpPr>
        <p:spPr>
          <a:xfrm>
            <a:off x="2392394" y="2304412"/>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69" name="Shape 269"/>
          <p:cNvSpPr/>
          <p:nvPr/>
        </p:nvSpPr>
        <p:spPr>
          <a:xfrm>
            <a:off x="3138789" y="2212917"/>
            <a:ext cx="10025180"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Glandes </a:t>
            </a:r>
            <a:r>
              <a:rPr sz="4700" b="1" u="sng" dirty="0" smtClean="0">
                <a:latin typeface="Calibri" charset="0"/>
                <a:ea typeface="Calibri" charset="0"/>
                <a:cs typeface="Calibri" charset="0"/>
                <a:sym typeface="Arial"/>
              </a:rPr>
              <a:t>exo</a:t>
            </a:r>
            <a:r>
              <a:rPr sz="4700" dirty="0" smtClean="0">
                <a:latin typeface="Calibri" charset="0"/>
                <a:ea typeface="Calibri" charset="0"/>
                <a:cs typeface="Calibri" charset="0"/>
                <a:sym typeface="Arial"/>
              </a:rPr>
              <a:t>crines</a:t>
            </a:r>
            <a:r>
              <a:rPr lang="fr-FR" sz="4700" dirty="0">
                <a:latin typeface="Calibri" charset="0"/>
                <a:ea typeface="Calibri" charset="0"/>
                <a:cs typeface="Calibri" charset="0"/>
                <a:sym typeface="Arial"/>
              </a:rPr>
              <a:t> </a:t>
            </a:r>
            <a:r>
              <a:rPr lang="fr-FR" sz="4700" dirty="0" smtClean="0">
                <a:latin typeface="Calibri" charset="0"/>
                <a:ea typeface="Calibri" charset="0"/>
                <a:cs typeface="Calibri" charset="0"/>
                <a:sym typeface="Arial"/>
              </a:rPr>
              <a:t>(</a:t>
            </a:r>
            <a:r>
              <a:rPr lang="fr-FR" sz="4700" i="1" dirty="0" smtClean="0">
                <a:latin typeface="Calibri" charset="0"/>
                <a:ea typeface="Calibri" charset="0"/>
                <a:cs typeface="Calibri" charset="0"/>
                <a:sym typeface="Arial"/>
              </a:rPr>
              <a:t>glandes mammaires)</a:t>
            </a:r>
            <a:endParaRPr sz="4700" i="1" dirty="0">
              <a:latin typeface="Calibri" charset="0"/>
              <a:ea typeface="Calibri" charset="0"/>
              <a:cs typeface="Calibri" charset="0"/>
              <a:sym typeface="Arial"/>
            </a:endParaRPr>
          </a:p>
        </p:txBody>
      </p:sp>
      <p:sp>
        <p:nvSpPr>
          <p:cNvPr id="270" name="Shape 270"/>
          <p:cNvSpPr/>
          <p:nvPr/>
        </p:nvSpPr>
        <p:spPr>
          <a:xfrm>
            <a:off x="4447893" y="3837088"/>
            <a:ext cx="15488214"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Sécrètent dans la </a:t>
            </a:r>
            <a:r>
              <a:rPr sz="4700" b="1" dirty="0">
                <a:latin typeface="Calibri" charset="0"/>
                <a:ea typeface="Calibri" charset="0"/>
                <a:cs typeface="Calibri" charset="0"/>
                <a:sym typeface="Arial"/>
              </a:rPr>
              <a:t>lumière du canal excréteur</a:t>
            </a:r>
            <a:r>
              <a:rPr sz="4700" dirty="0">
                <a:latin typeface="Calibri" charset="0"/>
                <a:ea typeface="Calibri" charset="0"/>
                <a:cs typeface="Calibri" charset="0"/>
                <a:sym typeface="Arial"/>
              </a:rPr>
              <a:t> : vers </a:t>
            </a:r>
            <a:r>
              <a:rPr sz="4700" b="1" dirty="0" smtClean="0">
                <a:latin typeface="Calibri" charset="0"/>
                <a:ea typeface="Calibri" charset="0"/>
                <a:cs typeface="Calibri" charset="0"/>
                <a:sym typeface="Arial"/>
              </a:rPr>
              <a:t>l’extérieur</a:t>
            </a:r>
            <a:r>
              <a:rPr lang="fr-FR" sz="4700" dirty="0">
                <a:latin typeface="Calibri" charset="0"/>
                <a:ea typeface="Calibri" charset="0"/>
                <a:cs typeface="Calibri" charset="0"/>
                <a:sym typeface="Arial"/>
              </a:rPr>
              <a:t>.</a:t>
            </a:r>
            <a:endParaRPr sz="4700" dirty="0">
              <a:latin typeface="Calibri" charset="0"/>
              <a:ea typeface="Calibri" charset="0"/>
              <a:cs typeface="Calibri" charset="0"/>
              <a:sym typeface="Arial"/>
            </a:endParaRPr>
          </a:p>
        </p:txBody>
      </p:sp>
      <p:sp>
        <p:nvSpPr>
          <p:cNvPr id="273" name="Shape 273"/>
          <p:cNvSpPr/>
          <p:nvPr/>
        </p:nvSpPr>
        <p:spPr>
          <a:xfrm>
            <a:off x="1893047" y="4250022"/>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275" name="pasted-image.tif"/>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Lst>
          </a:blip>
          <a:srcRect l="2496" t="6461"/>
          <a:stretch/>
        </p:blipFill>
        <p:spPr>
          <a:xfrm>
            <a:off x="14890352" y="6699069"/>
            <a:ext cx="9154654" cy="60982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76" name="Shape 276"/>
          <p:cNvSpPr/>
          <p:nvPr/>
        </p:nvSpPr>
        <p:spPr>
          <a:xfrm>
            <a:off x="4447893" y="5343468"/>
            <a:ext cx="10265632"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Le </a:t>
            </a:r>
            <a:r>
              <a:rPr sz="4700" b="1" u="sng" dirty="0">
                <a:latin typeface="Calibri" charset="0"/>
                <a:ea typeface="Calibri" charset="0"/>
                <a:cs typeface="Calibri" charset="0"/>
                <a:sym typeface="Arial"/>
              </a:rPr>
              <a:t>canal excréteur</a:t>
            </a:r>
            <a:r>
              <a:rPr sz="4700" b="1" dirty="0">
                <a:latin typeface="Calibri" charset="0"/>
                <a:ea typeface="Calibri" charset="0"/>
                <a:cs typeface="Calibri" charset="0"/>
                <a:sym typeface="Arial"/>
              </a:rPr>
              <a:t> </a:t>
            </a:r>
            <a:r>
              <a:rPr sz="4700" dirty="0">
                <a:latin typeface="Calibri" charset="0"/>
                <a:ea typeface="Calibri" charset="0"/>
                <a:cs typeface="Calibri" charset="0"/>
                <a:sym typeface="Arial"/>
              </a:rPr>
              <a:t>est </a:t>
            </a:r>
            <a:r>
              <a:rPr sz="4700" b="1" dirty="0">
                <a:latin typeface="Calibri" charset="0"/>
                <a:ea typeface="Calibri" charset="0"/>
                <a:cs typeface="Calibri" charset="0"/>
                <a:sym typeface="Arial"/>
              </a:rPr>
              <a:t>toujours</a:t>
            </a:r>
            <a:r>
              <a:rPr sz="4700" dirty="0">
                <a:latin typeface="Calibri" charset="0"/>
                <a:ea typeface="Calibri" charset="0"/>
                <a:cs typeface="Calibri" charset="0"/>
                <a:sym typeface="Arial"/>
              </a:rPr>
              <a:t> </a:t>
            </a:r>
            <a:r>
              <a:rPr sz="4700" dirty="0" smtClean="0">
                <a:latin typeface="Calibri" charset="0"/>
                <a:ea typeface="Calibri" charset="0"/>
                <a:cs typeface="Calibri" charset="0"/>
                <a:sym typeface="Arial"/>
              </a:rPr>
              <a:t>conservé</a:t>
            </a:r>
            <a:r>
              <a:rPr lang="fr-FR" sz="4700" dirty="0" smtClean="0">
                <a:latin typeface="Calibri" charset="0"/>
                <a:ea typeface="Calibri" charset="0"/>
                <a:cs typeface="Calibri" charset="0"/>
                <a:sym typeface="Arial"/>
              </a:rPr>
              <a:t>.</a:t>
            </a:r>
            <a:endParaRPr sz="4700" dirty="0">
              <a:latin typeface="Calibri" charset="0"/>
              <a:ea typeface="Calibri" charset="0"/>
              <a:cs typeface="Calibri" charset="0"/>
              <a:sym typeface="Arial"/>
            </a:endParaRPr>
          </a:p>
        </p:txBody>
      </p:sp>
      <p:sp>
        <p:nvSpPr>
          <p:cNvPr id="277" name="Shape 277"/>
          <p:cNvSpPr/>
          <p:nvPr/>
        </p:nvSpPr>
        <p:spPr>
          <a:xfrm>
            <a:off x="1893047" y="5819767"/>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 name="Shape 279"/>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281" name="Shape 281"/>
          <p:cNvSpPr/>
          <p:nvPr/>
        </p:nvSpPr>
        <p:spPr>
          <a:xfrm>
            <a:off x="697832" y="402543"/>
            <a:ext cx="21319958" cy="121058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lang="fr-FR" sz="7200" b="1" dirty="0">
                <a:solidFill>
                  <a:schemeClr val="accent6">
                    <a:lumMod val="75000"/>
                  </a:schemeClr>
                </a:solidFill>
                <a:latin typeface="Calibri" charset="0"/>
                <a:ea typeface="Calibri" charset="0"/>
                <a:cs typeface="Calibri" charset="0"/>
                <a:sym typeface="Arial"/>
              </a:rPr>
              <a:t>C</a:t>
            </a:r>
            <a:r>
              <a:rPr sz="7200" b="1" dirty="0" smtClean="0">
                <a:solidFill>
                  <a:schemeClr val="accent6">
                    <a:lumMod val="75000"/>
                  </a:schemeClr>
                </a:solidFill>
                <a:latin typeface="Calibri" charset="0"/>
                <a:ea typeface="Calibri" charset="0"/>
                <a:cs typeface="Calibri" charset="0"/>
                <a:sym typeface="Arial"/>
              </a:rPr>
              <a:t>) </a:t>
            </a:r>
            <a:r>
              <a:rPr sz="7200" b="1" dirty="0">
                <a:solidFill>
                  <a:schemeClr val="accent6">
                    <a:lumMod val="75000"/>
                  </a:schemeClr>
                </a:solidFill>
                <a:latin typeface="Calibri" charset="0"/>
                <a:ea typeface="Calibri" charset="0"/>
                <a:cs typeface="Calibri" charset="0"/>
                <a:sym typeface="Arial"/>
              </a:rPr>
              <a:t>Classification morphologique des glandes </a:t>
            </a:r>
            <a:r>
              <a:rPr sz="7200" b="1" u="sng" dirty="0">
                <a:solidFill>
                  <a:schemeClr val="accent6">
                    <a:lumMod val="75000"/>
                  </a:schemeClr>
                </a:solidFill>
                <a:latin typeface="Calibri" charset="0"/>
                <a:ea typeface="Calibri" charset="0"/>
                <a:cs typeface="Calibri" charset="0"/>
                <a:sym typeface="Arial"/>
              </a:rPr>
              <a:t>exo</a:t>
            </a:r>
            <a:r>
              <a:rPr sz="7200" b="1" dirty="0">
                <a:solidFill>
                  <a:schemeClr val="accent6">
                    <a:lumMod val="75000"/>
                  </a:schemeClr>
                </a:solidFill>
                <a:latin typeface="Calibri" charset="0"/>
                <a:ea typeface="Calibri" charset="0"/>
                <a:cs typeface="Calibri" charset="0"/>
                <a:sym typeface="Arial"/>
              </a:rPr>
              <a:t>crines</a:t>
            </a:r>
          </a:p>
        </p:txBody>
      </p:sp>
      <p:sp>
        <p:nvSpPr>
          <p:cNvPr id="284" name="Shape 284"/>
          <p:cNvSpPr/>
          <p:nvPr/>
        </p:nvSpPr>
        <p:spPr>
          <a:xfrm>
            <a:off x="3177438" y="2099635"/>
            <a:ext cx="10711266"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lgn="l">
              <a:defRPr sz="1800"/>
            </a:pPr>
            <a:r>
              <a:rPr sz="4700" dirty="0">
                <a:latin typeface="Calibri" charset="0"/>
                <a:ea typeface="Calibri" charset="0"/>
                <a:cs typeface="Calibri" charset="0"/>
                <a:sym typeface="Arial"/>
              </a:rPr>
              <a:t>Un épithélium </a:t>
            </a:r>
            <a:r>
              <a:rPr lang="fr-FR" sz="4700" dirty="0" smtClean="0">
                <a:latin typeface="Calibri" charset="0"/>
                <a:ea typeface="Calibri" charset="0"/>
                <a:cs typeface="Calibri" charset="0"/>
                <a:sym typeface="Arial"/>
              </a:rPr>
              <a:t>glandulaire </a:t>
            </a:r>
            <a:r>
              <a:rPr sz="4700" dirty="0" smtClean="0">
                <a:latin typeface="Calibri" charset="0"/>
                <a:ea typeface="Calibri" charset="0"/>
                <a:cs typeface="Calibri" charset="0"/>
                <a:sym typeface="Arial"/>
              </a:rPr>
              <a:t>peut </a:t>
            </a:r>
            <a:r>
              <a:rPr sz="4700" dirty="0">
                <a:latin typeface="Calibri" charset="0"/>
                <a:ea typeface="Calibri" charset="0"/>
                <a:cs typeface="Calibri" charset="0"/>
                <a:sym typeface="Arial"/>
              </a:rPr>
              <a:t>se </a:t>
            </a:r>
            <a:r>
              <a:rPr sz="4700" b="1" dirty="0" smtClean="0">
                <a:latin typeface="Calibri" charset="0"/>
                <a:ea typeface="Calibri" charset="0"/>
                <a:cs typeface="Calibri" charset="0"/>
                <a:sym typeface="Arial"/>
              </a:rPr>
              <a:t>ramifie</a:t>
            </a:r>
            <a:r>
              <a:rPr lang="fr-FR" sz="4700" b="1" dirty="0" smtClean="0">
                <a:latin typeface="Calibri" charset="0"/>
                <a:ea typeface="Calibri" charset="0"/>
                <a:cs typeface="Calibri" charset="0"/>
                <a:sym typeface="Arial"/>
              </a:rPr>
              <a:t>r.</a:t>
            </a:r>
            <a:endParaRPr sz="4700" dirty="0">
              <a:latin typeface="Calibri" charset="0"/>
              <a:ea typeface="Calibri" charset="0"/>
              <a:cs typeface="Calibri" charset="0"/>
              <a:sym typeface="Arial"/>
            </a:endParaRPr>
          </a:p>
        </p:txBody>
      </p:sp>
      <p:sp>
        <p:nvSpPr>
          <p:cNvPr id="285" name="Shape 285"/>
          <p:cNvSpPr/>
          <p:nvPr/>
        </p:nvSpPr>
        <p:spPr>
          <a:xfrm>
            <a:off x="3177438" y="3664804"/>
            <a:ext cx="17063967"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Pour </a:t>
            </a:r>
            <a:r>
              <a:rPr lang="fr-FR" sz="4700" b="1" dirty="0" smtClean="0">
                <a:latin typeface="Calibri" charset="0"/>
                <a:ea typeface="Calibri" charset="0"/>
                <a:cs typeface="Calibri" charset="0"/>
                <a:sym typeface="Arial"/>
              </a:rPr>
              <a:t>augmenter </a:t>
            </a:r>
            <a:r>
              <a:rPr sz="4700" dirty="0" smtClean="0">
                <a:latin typeface="Calibri" charset="0"/>
                <a:ea typeface="Calibri" charset="0"/>
                <a:cs typeface="Calibri" charset="0"/>
                <a:sym typeface="Arial"/>
              </a:rPr>
              <a:t>la </a:t>
            </a:r>
            <a:r>
              <a:rPr sz="4700" b="1" dirty="0">
                <a:latin typeface="Calibri" charset="0"/>
                <a:ea typeface="Calibri" charset="0"/>
                <a:cs typeface="Calibri" charset="0"/>
                <a:sym typeface="Arial"/>
              </a:rPr>
              <a:t>production</a:t>
            </a:r>
            <a:r>
              <a:rPr sz="4700" dirty="0">
                <a:latin typeface="Calibri" charset="0"/>
                <a:ea typeface="Calibri" charset="0"/>
                <a:cs typeface="Calibri" charset="0"/>
                <a:sym typeface="Arial"/>
              </a:rPr>
              <a:t>, on augmente la </a:t>
            </a:r>
            <a:r>
              <a:rPr sz="4700" b="1" dirty="0">
                <a:latin typeface="Calibri" charset="0"/>
                <a:ea typeface="Calibri" charset="0"/>
                <a:cs typeface="Calibri" charset="0"/>
                <a:sym typeface="Arial"/>
              </a:rPr>
              <a:t>surface</a:t>
            </a:r>
            <a:r>
              <a:rPr sz="4700" dirty="0">
                <a:latin typeface="Calibri" charset="0"/>
                <a:ea typeface="Calibri" charset="0"/>
                <a:cs typeface="Calibri" charset="0"/>
                <a:sym typeface="Arial"/>
              </a:rPr>
              <a:t> de la </a:t>
            </a:r>
            <a:r>
              <a:rPr sz="4700" dirty="0" smtClean="0">
                <a:latin typeface="Calibri" charset="0"/>
                <a:ea typeface="Calibri" charset="0"/>
                <a:cs typeface="Calibri" charset="0"/>
                <a:sym typeface="Arial"/>
              </a:rPr>
              <a:t>glande</a:t>
            </a:r>
            <a:r>
              <a:rPr lang="fr-FR" sz="4700" dirty="0" smtClean="0">
                <a:latin typeface="Calibri" charset="0"/>
                <a:ea typeface="Calibri" charset="0"/>
                <a:cs typeface="Calibri" charset="0"/>
                <a:sym typeface="Arial"/>
              </a:rPr>
              <a:t>.</a:t>
            </a:r>
            <a:r>
              <a:rPr sz="4700" dirty="0" smtClean="0">
                <a:latin typeface="Calibri" charset="0"/>
                <a:ea typeface="Calibri" charset="0"/>
                <a:cs typeface="Calibri" charset="0"/>
                <a:sym typeface="Arial"/>
              </a:rPr>
              <a:t> </a:t>
            </a:r>
            <a:endParaRPr sz="4700" dirty="0">
              <a:latin typeface="Calibri" charset="0"/>
              <a:ea typeface="Calibri" charset="0"/>
              <a:cs typeface="Calibri" charset="0"/>
              <a:sym typeface="Arial"/>
            </a:endParaRPr>
          </a:p>
        </p:txBody>
      </p:sp>
      <p:sp>
        <p:nvSpPr>
          <p:cNvPr id="288" name="Shape 288"/>
          <p:cNvSpPr/>
          <p:nvPr/>
        </p:nvSpPr>
        <p:spPr>
          <a:xfrm>
            <a:off x="1129815" y="2512569"/>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289" name="Shape 289"/>
          <p:cNvSpPr/>
          <p:nvPr/>
        </p:nvSpPr>
        <p:spPr>
          <a:xfrm>
            <a:off x="1129815" y="4047319"/>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2" name="Image 1"/>
          <p:cNvPicPr>
            <a:picLocks noChangeAspect="1"/>
          </p:cNvPicPr>
          <p:nvPr/>
        </p:nvPicPr>
        <p:blipFill>
          <a:blip r:embed="rId2"/>
          <a:stretch>
            <a:fillRect/>
          </a:stretch>
        </p:blipFill>
        <p:spPr>
          <a:xfrm>
            <a:off x="3177438" y="4760249"/>
            <a:ext cx="10005078" cy="8324834"/>
          </a:xfrm>
          <a:prstGeom prst="rect">
            <a:avLst/>
          </a:prstGeom>
        </p:spPr>
      </p:pic>
      <p:sp>
        <p:nvSpPr>
          <p:cNvPr id="3" name="ZoneTexte 2"/>
          <p:cNvSpPr txBox="1"/>
          <p:nvPr/>
        </p:nvSpPr>
        <p:spPr>
          <a:xfrm>
            <a:off x="14693166" y="6968010"/>
            <a:ext cx="9011140" cy="213391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Une glande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composée</a:t>
            </a: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 est formée d’un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tronc commun </a:t>
            </a: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auquel se rattache des glandes</a:t>
            </a:r>
            <a:r>
              <a:rPr lang="fr-FR" sz="4400" dirty="0" smtClean="0">
                <a:solidFill>
                  <a:srgbClr val="000000"/>
                </a:solidFill>
                <a:latin typeface="Calibri" charset="0"/>
                <a:ea typeface="Calibri" charset="0"/>
                <a:cs typeface="Calibri" charset="0"/>
              </a:rPr>
              <a:t> de </a:t>
            </a:r>
            <a:r>
              <a:rPr lang="fr-FR" sz="4400" b="1" dirty="0" smtClean="0">
                <a:solidFill>
                  <a:srgbClr val="000000"/>
                </a:solidFill>
                <a:latin typeface="Calibri" charset="0"/>
                <a:ea typeface="Calibri" charset="0"/>
                <a:cs typeface="Calibri" charset="0"/>
              </a:rPr>
              <a:t>sécrétions différentes.</a:t>
            </a:r>
            <a:endParaRPr kumimoji="0" lang="fr-FR" sz="44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4" name="ZoneTexte 3"/>
          <p:cNvSpPr txBox="1"/>
          <p:nvPr/>
        </p:nvSpPr>
        <p:spPr>
          <a:xfrm>
            <a:off x="14693166" y="10130228"/>
            <a:ext cx="9373192"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4400" b="0"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Une glande </a:t>
            </a:r>
            <a:r>
              <a:rPr kumimoji="0" lang="fr-FR" sz="4400" b="1" i="0" u="none" strike="noStrike" cap="none" spc="0" normalizeH="0" baseline="0" dirty="0" smtClean="0">
                <a:ln>
                  <a:noFill/>
                </a:ln>
                <a:solidFill>
                  <a:srgbClr val="000000"/>
                </a:solidFill>
                <a:effectLst/>
                <a:uFillTx/>
                <a:latin typeface="Calibri" charset="0"/>
                <a:ea typeface="Calibri" charset="0"/>
                <a:cs typeface="Calibri" charset="0"/>
                <a:sym typeface="Helvetica Light"/>
              </a:rPr>
              <a:t>pluristratifiée</a:t>
            </a:r>
            <a:r>
              <a:rPr kumimoji="0" lang="fr-FR" sz="4400" b="0" i="0" u="none" strike="noStrike" cap="none" spc="0" normalizeH="0" dirty="0" smtClean="0">
                <a:ln>
                  <a:noFill/>
                </a:ln>
                <a:solidFill>
                  <a:srgbClr val="000000"/>
                </a:solidFill>
                <a:effectLst/>
                <a:uFillTx/>
                <a:latin typeface="Calibri" charset="0"/>
                <a:ea typeface="Calibri" charset="0"/>
                <a:cs typeface="Calibri" charset="0"/>
                <a:sym typeface="Helvetica Light"/>
              </a:rPr>
              <a:t> est formée de glandes de </a:t>
            </a:r>
            <a:r>
              <a:rPr kumimoji="0" lang="fr-FR" sz="4400" b="1" i="0" u="none" strike="noStrike" cap="none" spc="0" normalizeH="0" dirty="0" smtClean="0">
                <a:ln>
                  <a:noFill/>
                </a:ln>
                <a:solidFill>
                  <a:srgbClr val="000000"/>
                </a:solidFill>
                <a:effectLst/>
                <a:uFillTx/>
                <a:latin typeface="Calibri" charset="0"/>
                <a:ea typeface="Calibri" charset="0"/>
                <a:cs typeface="Calibri" charset="0"/>
                <a:sym typeface="Helvetica Light"/>
              </a:rPr>
              <a:t>sécrétions identiques.</a:t>
            </a:r>
            <a:endParaRPr kumimoji="0" lang="fr-FR" sz="4400" b="1" i="0" u="none" strike="noStrike" cap="none" spc="0" normalizeH="0" baseline="0" dirty="0">
              <a:ln>
                <a:noFill/>
              </a:ln>
              <a:solidFill>
                <a:srgbClr val="000000"/>
              </a:solidFill>
              <a:effectLst/>
              <a:uFillTx/>
              <a:latin typeface="Calibri" charset="0"/>
              <a:ea typeface="Calibri" charset="0"/>
              <a:cs typeface="Calibri" charset="0"/>
              <a:sym typeface="Helvetica Light"/>
            </a:endParaRPr>
          </a:p>
        </p:txBody>
      </p:sp>
      <p:sp>
        <p:nvSpPr>
          <p:cNvPr id="13" name="Shape 305"/>
          <p:cNvSpPr/>
          <p:nvPr/>
        </p:nvSpPr>
        <p:spPr>
          <a:xfrm>
            <a:off x="13888704" y="10130228"/>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14" name="Shape 305"/>
          <p:cNvSpPr/>
          <p:nvPr/>
        </p:nvSpPr>
        <p:spPr>
          <a:xfrm>
            <a:off x="13824341" y="7054314"/>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 15"/>
          <p:cNvPicPr/>
          <p:nvPr/>
        </p:nvPicPr>
        <p:blipFill rotWithShape="1">
          <a:blip r:embed="rId2"/>
          <a:srcRect l="32959" t="2941" r="1472" b="3105"/>
          <a:stretch/>
        </p:blipFill>
        <p:spPr>
          <a:xfrm>
            <a:off x="16341064" y="1905103"/>
            <a:ext cx="7788142" cy="52999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92" name="Shape 292"/>
          <p:cNvSpPr/>
          <p:nvPr/>
        </p:nvSpPr>
        <p:spPr>
          <a:xfrm>
            <a:off x="11933428" y="6549860"/>
            <a:ext cx="636973" cy="61962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a:t>
            </a:r>
          </a:p>
        </p:txBody>
      </p:sp>
      <p:sp>
        <p:nvSpPr>
          <p:cNvPr id="293" name="Shape 293"/>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295" name="Shape 295"/>
          <p:cNvSpPr/>
          <p:nvPr/>
        </p:nvSpPr>
        <p:spPr>
          <a:xfrm>
            <a:off x="814695" y="451747"/>
            <a:ext cx="20059980"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lang="fr-FR" sz="7200" b="1" dirty="0">
                <a:solidFill>
                  <a:schemeClr val="accent6">
                    <a:lumMod val="75000"/>
                  </a:schemeClr>
                </a:solidFill>
                <a:latin typeface="Calibri" charset="0"/>
                <a:ea typeface="Calibri" charset="0"/>
                <a:cs typeface="Calibri" charset="0"/>
                <a:sym typeface="Arial"/>
              </a:rPr>
              <a:t>D</a:t>
            </a:r>
            <a:r>
              <a:rPr sz="7200" b="1" dirty="0" smtClean="0">
                <a:solidFill>
                  <a:schemeClr val="accent6">
                    <a:lumMod val="75000"/>
                  </a:schemeClr>
                </a:solidFill>
                <a:latin typeface="Calibri" charset="0"/>
                <a:ea typeface="Calibri" charset="0"/>
                <a:cs typeface="Calibri" charset="0"/>
                <a:sym typeface="Arial"/>
              </a:rPr>
              <a:t>) </a:t>
            </a:r>
            <a:r>
              <a:rPr sz="7200" b="1" dirty="0">
                <a:solidFill>
                  <a:schemeClr val="accent6">
                    <a:lumMod val="75000"/>
                  </a:schemeClr>
                </a:solidFill>
                <a:latin typeface="Calibri" charset="0"/>
                <a:ea typeface="Calibri" charset="0"/>
                <a:cs typeface="Calibri" charset="0"/>
                <a:sym typeface="Arial"/>
              </a:rPr>
              <a:t>Classification fonctionnelle des glandes </a:t>
            </a:r>
            <a:r>
              <a:rPr sz="7200" b="1" u="sng" dirty="0">
                <a:solidFill>
                  <a:schemeClr val="accent6">
                    <a:lumMod val="75000"/>
                  </a:schemeClr>
                </a:solidFill>
                <a:latin typeface="Calibri" charset="0"/>
                <a:ea typeface="Calibri" charset="0"/>
                <a:cs typeface="Calibri" charset="0"/>
                <a:sym typeface="Arial"/>
              </a:rPr>
              <a:t>exo</a:t>
            </a:r>
            <a:r>
              <a:rPr sz="7200" b="1" dirty="0">
                <a:solidFill>
                  <a:schemeClr val="accent6">
                    <a:lumMod val="75000"/>
                  </a:schemeClr>
                </a:solidFill>
                <a:latin typeface="Calibri" charset="0"/>
                <a:ea typeface="Calibri" charset="0"/>
                <a:cs typeface="Calibri" charset="0"/>
                <a:sym typeface="Arial"/>
              </a:rPr>
              <a:t>crines</a:t>
            </a:r>
          </a:p>
        </p:txBody>
      </p:sp>
      <p:sp>
        <p:nvSpPr>
          <p:cNvPr id="296" name="Shape 296"/>
          <p:cNvSpPr/>
          <p:nvPr/>
        </p:nvSpPr>
        <p:spPr>
          <a:xfrm>
            <a:off x="10696730" y="2195759"/>
            <a:ext cx="1386677" cy="459485"/>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297" name="Shape 297"/>
          <p:cNvSpPr/>
          <p:nvPr/>
        </p:nvSpPr>
        <p:spPr>
          <a:xfrm>
            <a:off x="12231362" y="1963748"/>
            <a:ext cx="2390078"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5000" b="1" dirty="0">
                <a:latin typeface="Calibri" charset="0"/>
                <a:ea typeface="Calibri" charset="0"/>
                <a:cs typeface="Calibri" charset="0"/>
                <a:sym typeface="Arial Bold"/>
              </a:rPr>
              <a:t>Trois cas</a:t>
            </a:r>
          </a:p>
        </p:txBody>
      </p:sp>
      <p:sp>
        <p:nvSpPr>
          <p:cNvPr id="298" name="Shape 298"/>
          <p:cNvSpPr/>
          <p:nvPr/>
        </p:nvSpPr>
        <p:spPr>
          <a:xfrm>
            <a:off x="3275384" y="2931618"/>
            <a:ext cx="4611840"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Glande </a:t>
            </a:r>
            <a:r>
              <a:rPr sz="4700" b="1" dirty="0">
                <a:latin typeface="Calibri" charset="0"/>
                <a:ea typeface="Calibri" charset="0"/>
                <a:cs typeface="Calibri" charset="0"/>
                <a:sym typeface="Arial"/>
              </a:rPr>
              <a:t>muqueuse</a:t>
            </a:r>
          </a:p>
        </p:txBody>
      </p:sp>
      <p:sp>
        <p:nvSpPr>
          <p:cNvPr id="299" name="Shape 299"/>
          <p:cNvSpPr/>
          <p:nvPr/>
        </p:nvSpPr>
        <p:spPr>
          <a:xfrm>
            <a:off x="1292518" y="4763453"/>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00" name="Shape 300"/>
          <p:cNvSpPr/>
          <p:nvPr/>
        </p:nvSpPr>
        <p:spPr>
          <a:xfrm>
            <a:off x="3275384" y="4378512"/>
            <a:ext cx="12538796" cy="227241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Produit de </a:t>
            </a:r>
            <a:r>
              <a:rPr sz="4700" b="1" dirty="0">
                <a:latin typeface="Calibri" charset="0"/>
                <a:ea typeface="Calibri" charset="0"/>
                <a:cs typeface="Calibri" charset="0"/>
                <a:sym typeface="Arial"/>
              </a:rPr>
              <a:t>sécrétion</a:t>
            </a:r>
            <a:r>
              <a:rPr sz="4700" dirty="0">
                <a:latin typeface="Calibri" charset="0"/>
                <a:ea typeface="Calibri" charset="0"/>
                <a:cs typeface="Calibri" charset="0"/>
                <a:sym typeface="Arial"/>
              </a:rPr>
              <a:t> à base de </a:t>
            </a:r>
            <a:r>
              <a:rPr sz="4700" b="1" dirty="0">
                <a:latin typeface="Calibri" charset="0"/>
                <a:ea typeface="Calibri" charset="0"/>
                <a:cs typeface="Calibri" charset="0"/>
                <a:sym typeface="Arial"/>
              </a:rPr>
              <a:t>glycoprotéines</a:t>
            </a:r>
            <a:r>
              <a:rPr sz="4700" dirty="0">
                <a:latin typeface="Calibri" charset="0"/>
                <a:ea typeface="Calibri" charset="0"/>
                <a:cs typeface="Calibri" charset="0"/>
                <a:sym typeface="Arial"/>
              </a:rPr>
              <a:t> de fraction </a:t>
            </a:r>
            <a:r>
              <a:rPr sz="4700" b="1" dirty="0" smtClean="0">
                <a:latin typeface="Calibri" charset="0"/>
                <a:ea typeface="Calibri" charset="0"/>
                <a:cs typeface="Calibri" charset="0"/>
                <a:sym typeface="Arial"/>
              </a:rPr>
              <a:t>polyosidique</a:t>
            </a:r>
            <a:r>
              <a:rPr sz="4700" dirty="0" smtClean="0">
                <a:latin typeface="Calibri" charset="0"/>
                <a:ea typeface="Calibri" charset="0"/>
                <a:cs typeface="Calibri" charset="0"/>
                <a:sym typeface="Arial"/>
              </a:rPr>
              <a:t> </a:t>
            </a:r>
            <a:r>
              <a:rPr sz="4700" dirty="0">
                <a:latin typeface="Calibri" charset="0"/>
                <a:ea typeface="Calibri" charset="0"/>
                <a:cs typeface="Calibri" charset="0"/>
                <a:sym typeface="Arial"/>
              </a:rPr>
              <a:t>importante et de fraction protéique </a:t>
            </a:r>
            <a:r>
              <a:rPr sz="4700" dirty="0" smtClean="0">
                <a:latin typeface="Calibri" charset="0"/>
                <a:ea typeface="Calibri" charset="0"/>
                <a:cs typeface="Calibri" charset="0"/>
                <a:sym typeface="Arial"/>
              </a:rPr>
              <a:t>restreinte</a:t>
            </a:r>
            <a:r>
              <a:rPr lang="fr-FR" sz="4700" dirty="0" smtClean="0">
                <a:latin typeface="Calibri" charset="0"/>
                <a:ea typeface="Calibri" charset="0"/>
                <a:cs typeface="Calibri" charset="0"/>
                <a:sym typeface="Arial"/>
              </a:rPr>
              <a:t>.</a:t>
            </a:r>
            <a:endParaRPr sz="4700" dirty="0">
              <a:latin typeface="Calibri" charset="0"/>
              <a:ea typeface="Calibri" charset="0"/>
              <a:cs typeface="Calibri" charset="0"/>
              <a:sym typeface="Arial"/>
            </a:endParaRPr>
          </a:p>
        </p:txBody>
      </p:sp>
      <p:sp>
        <p:nvSpPr>
          <p:cNvPr id="301" name="Shape 301"/>
          <p:cNvSpPr/>
          <p:nvPr/>
        </p:nvSpPr>
        <p:spPr>
          <a:xfrm>
            <a:off x="3275384" y="7360732"/>
            <a:ext cx="10688129" cy="299569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Cette </a:t>
            </a:r>
            <a:r>
              <a:rPr sz="4700" b="1" dirty="0">
                <a:latin typeface="Calibri" charset="0"/>
                <a:ea typeface="Calibri" charset="0"/>
                <a:cs typeface="Calibri" charset="0"/>
                <a:sym typeface="Arial"/>
              </a:rPr>
              <a:t>sécrétion</a:t>
            </a:r>
            <a:r>
              <a:rPr sz="4700" dirty="0">
                <a:latin typeface="Calibri" charset="0"/>
                <a:ea typeface="Calibri" charset="0"/>
                <a:cs typeface="Calibri" charset="0"/>
                <a:sym typeface="Arial"/>
              </a:rPr>
              <a:t> </a:t>
            </a:r>
            <a:r>
              <a:rPr sz="4700" dirty="0" smtClean="0">
                <a:latin typeface="Calibri" charset="0"/>
                <a:ea typeface="Calibri" charset="0"/>
                <a:cs typeface="Calibri" charset="0"/>
                <a:sym typeface="Arial"/>
              </a:rPr>
              <a:t>correspond </a:t>
            </a:r>
            <a:r>
              <a:rPr sz="4700" u="sng" dirty="0">
                <a:latin typeface="Calibri" charset="0"/>
                <a:ea typeface="Calibri" charset="0"/>
                <a:cs typeface="Calibri" charset="0"/>
                <a:sym typeface="Arial"/>
              </a:rPr>
              <a:t>histologiquement</a:t>
            </a:r>
            <a:r>
              <a:rPr sz="4700" dirty="0">
                <a:latin typeface="Calibri" charset="0"/>
                <a:ea typeface="Calibri" charset="0"/>
                <a:cs typeface="Calibri" charset="0"/>
                <a:sym typeface="Arial"/>
              </a:rPr>
              <a:t> au </a:t>
            </a:r>
            <a:r>
              <a:rPr sz="4700" b="1" dirty="0">
                <a:latin typeface="Calibri" charset="0"/>
                <a:ea typeface="Calibri" charset="0"/>
                <a:cs typeface="Calibri" charset="0"/>
                <a:sym typeface="Arial"/>
              </a:rPr>
              <a:t>mucus</a:t>
            </a:r>
            <a:r>
              <a:rPr sz="4700" dirty="0">
                <a:latin typeface="Calibri" charset="0"/>
                <a:ea typeface="Calibri" charset="0"/>
                <a:cs typeface="Calibri" charset="0"/>
                <a:sym typeface="Arial"/>
              </a:rPr>
              <a:t> et </a:t>
            </a:r>
          </a:p>
          <a:p>
            <a:pPr lvl="0" algn="l">
              <a:defRPr sz="1800"/>
            </a:pPr>
            <a:r>
              <a:rPr sz="4700" u="sng" dirty="0">
                <a:latin typeface="Calibri" charset="0"/>
                <a:ea typeface="Calibri" charset="0"/>
                <a:cs typeface="Calibri" charset="0"/>
                <a:sym typeface="Arial"/>
              </a:rPr>
              <a:t>biochiquement</a:t>
            </a:r>
            <a:r>
              <a:rPr sz="4700" dirty="0">
                <a:latin typeface="Calibri" charset="0"/>
                <a:ea typeface="Calibri" charset="0"/>
                <a:cs typeface="Calibri" charset="0"/>
                <a:sym typeface="Arial"/>
              </a:rPr>
              <a:t> aux </a:t>
            </a:r>
            <a:r>
              <a:rPr sz="4700" b="1" dirty="0">
                <a:latin typeface="Calibri" charset="0"/>
                <a:ea typeface="Calibri" charset="0"/>
                <a:cs typeface="Calibri" charset="0"/>
                <a:sym typeface="Arial"/>
              </a:rPr>
              <a:t>mucines</a:t>
            </a:r>
            <a:r>
              <a:rPr sz="4700" dirty="0">
                <a:latin typeface="Calibri" charset="0"/>
                <a:ea typeface="Calibri" charset="0"/>
                <a:cs typeface="Calibri" charset="0"/>
                <a:sym typeface="Arial"/>
              </a:rPr>
              <a:t> ou </a:t>
            </a:r>
            <a:r>
              <a:rPr sz="4700" b="1" dirty="0">
                <a:latin typeface="Calibri" charset="0"/>
                <a:ea typeface="Calibri" charset="0"/>
                <a:cs typeface="Calibri" charset="0"/>
                <a:sym typeface="Arial"/>
              </a:rPr>
              <a:t>mucoprotéines</a:t>
            </a:r>
          </a:p>
        </p:txBody>
      </p:sp>
      <p:sp>
        <p:nvSpPr>
          <p:cNvPr id="302" name="Shape 302"/>
          <p:cNvSpPr/>
          <p:nvPr/>
        </p:nvSpPr>
        <p:spPr>
          <a:xfrm>
            <a:off x="3275384" y="11119591"/>
            <a:ext cx="8955978"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L’appareil de Golgi est </a:t>
            </a:r>
            <a:r>
              <a:rPr sz="4700" b="1" dirty="0">
                <a:latin typeface="Calibri" charset="0"/>
                <a:ea typeface="Calibri" charset="0"/>
                <a:cs typeface="Calibri" charset="0"/>
                <a:sym typeface="Arial"/>
              </a:rPr>
              <a:t>hypertrophié</a:t>
            </a:r>
          </a:p>
        </p:txBody>
      </p:sp>
      <p:sp>
        <p:nvSpPr>
          <p:cNvPr id="303" name="Shape 303"/>
          <p:cNvSpPr/>
          <p:nvPr/>
        </p:nvSpPr>
        <p:spPr>
          <a:xfrm>
            <a:off x="1292518" y="7736852"/>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04" name="Shape 304"/>
          <p:cNvSpPr/>
          <p:nvPr/>
        </p:nvSpPr>
        <p:spPr>
          <a:xfrm>
            <a:off x="1292518" y="11572345"/>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05" name="Shape 305"/>
          <p:cNvSpPr/>
          <p:nvPr/>
        </p:nvSpPr>
        <p:spPr>
          <a:xfrm>
            <a:off x="2291213" y="2995521"/>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pic>
        <p:nvPicPr>
          <p:cNvPr id="306" name="pasted-image.tif"/>
          <p:cNvPicPr/>
          <p:nvPr/>
        </p:nvPicPr>
        <p:blipFill>
          <a:blip r:embed="rId3">
            <a:extLst/>
          </a:blip>
          <a:stretch>
            <a:fillRect/>
          </a:stretch>
        </p:blipFill>
        <p:spPr>
          <a:xfrm>
            <a:off x="16341064" y="7568410"/>
            <a:ext cx="7788142" cy="5333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p:cNvPicPr/>
          <p:nvPr/>
        </p:nvPicPr>
        <p:blipFill rotWithShape="1">
          <a:blip r:embed="rId2"/>
          <a:srcRect l="1420" t="3560" r="56592" b="5059"/>
          <a:stretch/>
        </p:blipFill>
        <p:spPr>
          <a:xfrm>
            <a:off x="16098255" y="1129775"/>
            <a:ext cx="7631670" cy="57645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8" name="Shape 308"/>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313" name="Shape 313"/>
          <p:cNvSpPr/>
          <p:nvPr/>
        </p:nvSpPr>
        <p:spPr>
          <a:xfrm>
            <a:off x="2196621" y="1252321"/>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14" name="Shape 314"/>
          <p:cNvSpPr/>
          <p:nvPr/>
        </p:nvSpPr>
        <p:spPr>
          <a:xfrm>
            <a:off x="3522967" y="1129774"/>
            <a:ext cx="3908121"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Glande </a:t>
            </a:r>
            <a:r>
              <a:rPr sz="4700" b="1" dirty="0">
                <a:latin typeface="Calibri" charset="0"/>
                <a:ea typeface="Calibri" charset="0"/>
                <a:cs typeface="Calibri" charset="0"/>
                <a:sym typeface="Arial"/>
              </a:rPr>
              <a:t>séreuse</a:t>
            </a:r>
          </a:p>
        </p:txBody>
      </p:sp>
      <p:sp>
        <p:nvSpPr>
          <p:cNvPr id="315" name="Shape 315"/>
          <p:cNvSpPr/>
          <p:nvPr/>
        </p:nvSpPr>
        <p:spPr>
          <a:xfrm>
            <a:off x="3522967" y="2970681"/>
            <a:ext cx="10925478" cy="227241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Production de </a:t>
            </a:r>
            <a:r>
              <a:rPr sz="4700" b="1" dirty="0">
                <a:latin typeface="Calibri" charset="0"/>
                <a:ea typeface="Calibri" charset="0"/>
                <a:cs typeface="Calibri" charset="0"/>
                <a:sym typeface="Arial"/>
              </a:rPr>
              <a:t>protéines</a:t>
            </a:r>
            <a:r>
              <a:rPr sz="4700" dirty="0">
                <a:latin typeface="Calibri" charset="0"/>
                <a:ea typeface="Calibri" charset="0"/>
                <a:cs typeface="Calibri" charset="0"/>
                <a:sym typeface="Arial"/>
              </a:rPr>
              <a:t> plus ou moins glycosylées dont la partie</a:t>
            </a:r>
          </a:p>
          <a:p>
            <a:pPr lvl="0" algn="l">
              <a:defRPr sz="1800"/>
            </a:pPr>
            <a:r>
              <a:rPr sz="4700" b="1" dirty="0">
                <a:latin typeface="Calibri" charset="0"/>
                <a:ea typeface="Calibri" charset="0"/>
                <a:cs typeface="Calibri" charset="0"/>
                <a:sym typeface="Arial"/>
              </a:rPr>
              <a:t>protéique</a:t>
            </a:r>
            <a:r>
              <a:rPr sz="4700" dirty="0">
                <a:latin typeface="Calibri" charset="0"/>
                <a:ea typeface="Calibri" charset="0"/>
                <a:cs typeface="Calibri" charset="0"/>
                <a:sym typeface="Arial"/>
              </a:rPr>
              <a:t> reste </a:t>
            </a:r>
            <a:r>
              <a:rPr sz="4700" b="1" dirty="0">
                <a:latin typeface="Calibri" charset="0"/>
                <a:ea typeface="Calibri" charset="0"/>
                <a:cs typeface="Calibri" charset="0"/>
                <a:sym typeface="Arial"/>
              </a:rPr>
              <a:t>majoritaire</a:t>
            </a:r>
            <a:r>
              <a:rPr sz="4700" dirty="0">
                <a:latin typeface="Calibri" charset="0"/>
                <a:ea typeface="Calibri" charset="0"/>
                <a:cs typeface="Calibri" charset="0"/>
                <a:sym typeface="Arial"/>
              </a:rPr>
              <a:t>.</a:t>
            </a:r>
          </a:p>
        </p:txBody>
      </p:sp>
      <p:sp>
        <p:nvSpPr>
          <p:cNvPr id="316" name="Shape 316"/>
          <p:cNvSpPr/>
          <p:nvPr/>
        </p:nvSpPr>
        <p:spPr>
          <a:xfrm>
            <a:off x="3522164" y="6188755"/>
            <a:ext cx="13802507"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Reticulum endoplasmique </a:t>
            </a:r>
            <a:r>
              <a:rPr sz="4700" b="1" dirty="0">
                <a:latin typeface="Calibri" charset="0"/>
                <a:ea typeface="Calibri" charset="0"/>
                <a:cs typeface="Calibri" charset="0"/>
                <a:sym typeface="Arial"/>
              </a:rPr>
              <a:t>granulaire</a:t>
            </a:r>
            <a:r>
              <a:rPr sz="4700" dirty="0">
                <a:latin typeface="Calibri" charset="0"/>
                <a:ea typeface="Calibri" charset="0"/>
                <a:cs typeface="Calibri" charset="0"/>
                <a:sym typeface="Arial"/>
              </a:rPr>
              <a:t> est </a:t>
            </a:r>
            <a:r>
              <a:rPr sz="4700" b="1" dirty="0">
                <a:latin typeface="Calibri" charset="0"/>
                <a:ea typeface="Calibri" charset="0"/>
                <a:cs typeface="Calibri" charset="0"/>
                <a:sym typeface="Arial"/>
              </a:rPr>
              <a:t>hyperdéveloppé</a:t>
            </a:r>
            <a:r>
              <a:rPr sz="4700" dirty="0">
                <a:latin typeface="Calibri" charset="0"/>
                <a:ea typeface="Calibri" charset="0"/>
                <a:cs typeface="Calibri" charset="0"/>
                <a:sym typeface="Arial"/>
              </a:rPr>
              <a:t>.</a:t>
            </a:r>
          </a:p>
        </p:txBody>
      </p:sp>
      <p:sp>
        <p:nvSpPr>
          <p:cNvPr id="317" name="Shape 317"/>
          <p:cNvSpPr/>
          <p:nvPr/>
        </p:nvSpPr>
        <p:spPr>
          <a:xfrm>
            <a:off x="3522967" y="8507315"/>
            <a:ext cx="11847272"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La plupart des sécrétions sont des </a:t>
            </a:r>
            <a:r>
              <a:rPr sz="4700" b="1" dirty="0">
                <a:latin typeface="Calibri" charset="0"/>
                <a:ea typeface="Calibri" charset="0"/>
                <a:cs typeface="Calibri" charset="0"/>
                <a:sym typeface="Arial"/>
              </a:rPr>
              <a:t>précurseurs d’enzymes</a:t>
            </a:r>
            <a:r>
              <a:rPr sz="4700" dirty="0">
                <a:latin typeface="Calibri" charset="0"/>
                <a:ea typeface="Calibri" charset="0"/>
                <a:cs typeface="Calibri" charset="0"/>
                <a:sym typeface="Arial"/>
              </a:rPr>
              <a:t> inactifs </a:t>
            </a:r>
            <a:r>
              <a:rPr sz="4700" dirty="0" smtClean="0">
                <a:latin typeface="Calibri" charset="0"/>
                <a:ea typeface="Calibri" charset="0"/>
                <a:cs typeface="Calibri" charset="0"/>
                <a:sym typeface="Arial"/>
              </a:rPr>
              <a:t>appelés </a:t>
            </a:r>
            <a:r>
              <a:rPr sz="4700" b="1" u="sng" dirty="0">
                <a:latin typeface="Calibri" charset="0"/>
                <a:ea typeface="Calibri" charset="0"/>
                <a:cs typeface="Calibri" charset="0"/>
                <a:sym typeface="Arial"/>
              </a:rPr>
              <a:t>grains de </a:t>
            </a:r>
            <a:r>
              <a:rPr sz="4700" b="1" u="sng" dirty="0" smtClean="0">
                <a:latin typeface="Calibri" charset="0"/>
                <a:ea typeface="Calibri" charset="0"/>
                <a:cs typeface="Calibri" charset="0"/>
                <a:sym typeface="Arial"/>
              </a:rPr>
              <a:t>zymogène</a:t>
            </a:r>
            <a:r>
              <a:rPr lang="fr-FR" sz="4700" b="1" dirty="0" smtClean="0">
                <a:latin typeface="Calibri" charset="0"/>
                <a:ea typeface="Calibri" charset="0"/>
                <a:cs typeface="Calibri" charset="0"/>
                <a:sym typeface="Arial"/>
              </a:rPr>
              <a:t>.</a:t>
            </a:r>
            <a:endParaRPr sz="4700" b="1" dirty="0">
              <a:latin typeface="Calibri" charset="0"/>
              <a:ea typeface="Calibri" charset="0"/>
              <a:cs typeface="Calibri" charset="0"/>
              <a:sym typeface="Arial"/>
            </a:endParaRPr>
          </a:p>
        </p:txBody>
      </p:sp>
      <p:sp>
        <p:nvSpPr>
          <p:cNvPr id="318" name="Shape 318"/>
          <p:cNvSpPr/>
          <p:nvPr/>
        </p:nvSpPr>
        <p:spPr>
          <a:xfrm>
            <a:off x="1197926" y="3435887"/>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19" name="Shape 319"/>
          <p:cNvSpPr/>
          <p:nvPr/>
        </p:nvSpPr>
        <p:spPr>
          <a:xfrm>
            <a:off x="1197123" y="6634634"/>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20" name="Shape 320"/>
          <p:cNvSpPr/>
          <p:nvPr/>
        </p:nvSpPr>
        <p:spPr>
          <a:xfrm>
            <a:off x="1197123" y="8984688"/>
            <a:ext cx="1597026" cy="0"/>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321" name="pasted-image.tif"/>
          <p:cNvPicPr/>
          <p:nvPr/>
        </p:nvPicPr>
        <p:blipFill>
          <a:blip r:embed="rId3">
            <a:extLst/>
          </a:blip>
          <a:stretch>
            <a:fillRect/>
          </a:stretch>
        </p:blipFill>
        <p:spPr>
          <a:xfrm>
            <a:off x="16098254" y="7295361"/>
            <a:ext cx="7631670" cy="53912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Shape 323"/>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328" name="Shape 328"/>
          <p:cNvSpPr/>
          <p:nvPr/>
        </p:nvSpPr>
        <p:spPr>
          <a:xfrm>
            <a:off x="2485240" y="1127095"/>
            <a:ext cx="598331" cy="568954"/>
          </a:xfrm>
          <a:prstGeom prst="star5">
            <a:avLst>
              <a:gd name="adj" fmla="val 19100"/>
              <a:gd name="hf" fmla="val 105146"/>
              <a:gd name="vf" fmla="val 11055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29" name="Shape 329"/>
          <p:cNvSpPr/>
          <p:nvPr/>
        </p:nvSpPr>
        <p:spPr>
          <a:xfrm>
            <a:off x="3441495" y="1022953"/>
            <a:ext cx="8252259"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dirty="0">
                <a:latin typeface="Calibri" charset="0"/>
                <a:ea typeface="Calibri" charset="0"/>
                <a:cs typeface="Calibri" charset="0"/>
                <a:sym typeface="Arial"/>
              </a:rPr>
              <a:t>Glande </a:t>
            </a:r>
            <a:r>
              <a:rPr sz="4700" b="1" dirty="0">
                <a:latin typeface="Calibri" charset="0"/>
                <a:ea typeface="Calibri" charset="0"/>
                <a:cs typeface="Calibri" charset="0"/>
                <a:sym typeface="Arial"/>
              </a:rPr>
              <a:t>mixte (= séro-muqueuse)</a:t>
            </a:r>
          </a:p>
        </p:txBody>
      </p:sp>
      <p:sp>
        <p:nvSpPr>
          <p:cNvPr id="330" name="Shape 330"/>
          <p:cNvSpPr/>
          <p:nvPr/>
        </p:nvSpPr>
        <p:spPr>
          <a:xfrm>
            <a:off x="3083571" y="3143515"/>
            <a:ext cx="12217311" cy="82586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sz="4700" dirty="0">
                <a:latin typeface="Calibri" charset="0"/>
                <a:ea typeface="Calibri" charset="0"/>
                <a:cs typeface="Calibri" charset="0"/>
                <a:sym typeface="Arial"/>
              </a:rPr>
              <a:t>Associe un acinus </a:t>
            </a:r>
            <a:r>
              <a:rPr sz="4700" b="1" dirty="0">
                <a:latin typeface="Calibri" charset="0"/>
                <a:ea typeface="Calibri" charset="0"/>
                <a:cs typeface="Calibri" charset="0"/>
                <a:sym typeface="Arial"/>
              </a:rPr>
              <a:t>séreux</a:t>
            </a:r>
            <a:r>
              <a:rPr sz="4700" dirty="0">
                <a:latin typeface="Calibri" charset="0"/>
                <a:ea typeface="Calibri" charset="0"/>
                <a:cs typeface="Calibri" charset="0"/>
                <a:sym typeface="Arial"/>
              </a:rPr>
              <a:t> et un acinus </a:t>
            </a:r>
            <a:r>
              <a:rPr sz="4700" b="1" dirty="0">
                <a:latin typeface="Calibri" charset="0"/>
                <a:ea typeface="Calibri" charset="0"/>
                <a:cs typeface="Calibri" charset="0"/>
                <a:sym typeface="Arial"/>
              </a:rPr>
              <a:t>muqueux</a:t>
            </a:r>
          </a:p>
        </p:txBody>
      </p:sp>
      <p:sp>
        <p:nvSpPr>
          <p:cNvPr id="331" name="Shape 331"/>
          <p:cNvSpPr/>
          <p:nvPr/>
        </p:nvSpPr>
        <p:spPr>
          <a:xfrm>
            <a:off x="3420512" y="5225232"/>
            <a:ext cx="19356362" cy="82586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Acinus</a:t>
            </a:r>
            <a:r>
              <a:rPr sz="4700" b="1" dirty="0">
                <a:latin typeface="Calibri" charset="0"/>
                <a:ea typeface="Calibri" charset="0"/>
                <a:cs typeface="Calibri" charset="0"/>
                <a:sym typeface="Arial"/>
              </a:rPr>
              <a:t> muqueux central </a:t>
            </a:r>
            <a:r>
              <a:rPr sz="4700" dirty="0">
                <a:latin typeface="Calibri" charset="0"/>
                <a:ea typeface="Calibri" charset="0"/>
                <a:cs typeface="Calibri" charset="0"/>
                <a:sym typeface="Arial"/>
              </a:rPr>
              <a:t>entouré par un </a:t>
            </a:r>
            <a:r>
              <a:rPr sz="4700" b="1" dirty="0">
                <a:solidFill>
                  <a:srgbClr val="FF0000"/>
                </a:solidFill>
                <a:latin typeface="Calibri" charset="0"/>
                <a:ea typeface="Calibri" charset="0"/>
                <a:cs typeface="Calibri" charset="0"/>
                <a:sym typeface="Arial"/>
              </a:rPr>
              <a:t>croissant de cellules </a:t>
            </a:r>
            <a:r>
              <a:rPr sz="4700" b="1" dirty="0" smtClean="0">
                <a:solidFill>
                  <a:srgbClr val="FF0000"/>
                </a:solidFill>
                <a:latin typeface="Calibri" charset="0"/>
                <a:ea typeface="Calibri" charset="0"/>
                <a:cs typeface="Calibri" charset="0"/>
                <a:sym typeface="Arial"/>
              </a:rPr>
              <a:t>séreuses</a:t>
            </a:r>
            <a:r>
              <a:rPr sz="4700" dirty="0">
                <a:latin typeface="Calibri" charset="0"/>
                <a:ea typeface="Calibri" charset="0"/>
                <a:cs typeface="Calibri" charset="0"/>
                <a:sym typeface="Arial"/>
              </a:rPr>
              <a:t>.</a:t>
            </a:r>
          </a:p>
        </p:txBody>
      </p:sp>
      <p:sp>
        <p:nvSpPr>
          <p:cNvPr id="332" name="Shape 332"/>
          <p:cNvSpPr/>
          <p:nvPr/>
        </p:nvSpPr>
        <p:spPr>
          <a:xfrm>
            <a:off x="3420512" y="7345794"/>
            <a:ext cx="20787907"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Les cellules</a:t>
            </a:r>
            <a:r>
              <a:rPr sz="4700" b="1" dirty="0">
                <a:latin typeface="Calibri" charset="0"/>
                <a:ea typeface="Calibri" charset="0"/>
                <a:cs typeface="Calibri" charset="0"/>
                <a:sym typeface="Arial"/>
              </a:rPr>
              <a:t> séreuses périphériques</a:t>
            </a:r>
            <a:r>
              <a:rPr sz="4700" dirty="0">
                <a:latin typeface="Calibri" charset="0"/>
                <a:ea typeface="Calibri" charset="0"/>
                <a:cs typeface="Calibri" charset="0"/>
                <a:sym typeface="Arial"/>
              </a:rPr>
              <a:t> possèdent des </a:t>
            </a:r>
            <a:r>
              <a:rPr sz="4700" b="1">
                <a:latin typeface="Calibri" charset="0"/>
                <a:ea typeface="Calibri" charset="0"/>
                <a:cs typeface="Calibri" charset="0"/>
                <a:sym typeface="Arial"/>
              </a:rPr>
              <a:t>expansions </a:t>
            </a:r>
            <a:r>
              <a:rPr sz="4700" b="1" smtClean="0">
                <a:latin typeface="Calibri" charset="0"/>
                <a:ea typeface="Calibri" charset="0"/>
                <a:cs typeface="Calibri" charset="0"/>
                <a:sym typeface="Arial"/>
              </a:rPr>
              <a:t>cytoplasmiques</a:t>
            </a:r>
            <a:r>
              <a:rPr sz="4700" smtClean="0">
                <a:latin typeface="Calibri" charset="0"/>
                <a:ea typeface="Calibri" charset="0"/>
                <a:cs typeface="Calibri" charset="0"/>
                <a:sym typeface="Arial"/>
              </a:rPr>
              <a:t> </a:t>
            </a:r>
            <a:r>
              <a:rPr sz="4700" dirty="0">
                <a:latin typeface="Calibri" charset="0"/>
                <a:ea typeface="Calibri" charset="0"/>
                <a:cs typeface="Calibri" charset="0"/>
                <a:sym typeface="Arial"/>
              </a:rPr>
              <a:t>s’insinuant entre les cellules </a:t>
            </a:r>
            <a:r>
              <a:rPr sz="4700" b="1" dirty="0">
                <a:latin typeface="Calibri" charset="0"/>
                <a:ea typeface="Calibri" charset="0"/>
                <a:cs typeface="Calibri" charset="0"/>
                <a:sym typeface="Arial"/>
              </a:rPr>
              <a:t>muqueuses centrales</a:t>
            </a:r>
            <a:r>
              <a:rPr sz="4700" dirty="0">
                <a:latin typeface="Calibri" charset="0"/>
                <a:ea typeface="Calibri" charset="0"/>
                <a:cs typeface="Calibri" charset="0"/>
                <a:sym typeface="Arial"/>
              </a:rPr>
              <a:t>.</a:t>
            </a:r>
          </a:p>
        </p:txBody>
      </p:sp>
      <p:sp>
        <p:nvSpPr>
          <p:cNvPr id="333" name="Shape 333"/>
          <p:cNvSpPr/>
          <p:nvPr/>
        </p:nvSpPr>
        <p:spPr>
          <a:xfrm>
            <a:off x="3416071" y="10070764"/>
            <a:ext cx="20787907"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dirty="0">
                <a:latin typeface="Calibri" charset="0"/>
                <a:ea typeface="Calibri" charset="0"/>
                <a:cs typeface="Calibri" charset="0"/>
                <a:sym typeface="Arial"/>
              </a:rPr>
              <a:t>Ces expansions permettent à la </a:t>
            </a:r>
            <a:r>
              <a:rPr sz="4700" b="1" dirty="0">
                <a:latin typeface="Calibri" charset="0"/>
                <a:ea typeface="Calibri" charset="0"/>
                <a:cs typeface="Calibri" charset="0"/>
                <a:sym typeface="Arial"/>
              </a:rPr>
              <a:t>sécrétion séreuse</a:t>
            </a:r>
            <a:r>
              <a:rPr sz="4700" dirty="0">
                <a:latin typeface="Calibri" charset="0"/>
                <a:ea typeface="Calibri" charset="0"/>
                <a:cs typeface="Calibri" charset="0"/>
                <a:sym typeface="Arial"/>
              </a:rPr>
              <a:t> d’être exocytée </a:t>
            </a:r>
            <a:r>
              <a:rPr sz="4700" dirty="0" smtClean="0">
                <a:latin typeface="Calibri" charset="0"/>
                <a:ea typeface="Calibri" charset="0"/>
                <a:cs typeface="Calibri" charset="0"/>
                <a:sym typeface="Arial"/>
              </a:rPr>
              <a:t>dans </a:t>
            </a:r>
            <a:r>
              <a:rPr sz="4700" dirty="0">
                <a:latin typeface="Calibri" charset="0"/>
                <a:ea typeface="Calibri" charset="0"/>
                <a:cs typeface="Calibri" charset="0"/>
                <a:sym typeface="Arial"/>
              </a:rPr>
              <a:t>la </a:t>
            </a:r>
            <a:r>
              <a:rPr sz="4700" b="1" dirty="0">
                <a:latin typeface="Calibri" charset="0"/>
                <a:ea typeface="Calibri" charset="0"/>
                <a:cs typeface="Calibri" charset="0"/>
                <a:sym typeface="Arial"/>
              </a:rPr>
              <a:t>lumière centrale commune</a:t>
            </a:r>
            <a:r>
              <a:rPr sz="4700" dirty="0">
                <a:latin typeface="Calibri" charset="0"/>
                <a:ea typeface="Calibri" charset="0"/>
                <a:cs typeface="Calibri" charset="0"/>
                <a:sym typeface="Arial"/>
              </a:rPr>
              <a:t>.</a:t>
            </a:r>
          </a:p>
        </p:txBody>
      </p:sp>
      <p:sp>
        <p:nvSpPr>
          <p:cNvPr id="334" name="Shape 334"/>
          <p:cNvSpPr/>
          <p:nvPr/>
        </p:nvSpPr>
        <p:spPr>
          <a:xfrm>
            <a:off x="503584" y="12262360"/>
            <a:ext cx="7059625" cy="76431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4300">
                <a:latin typeface="Arial"/>
                <a:ea typeface="Arial"/>
                <a:cs typeface="Arial"/>
                <a:sym typeface="Arial"/>
              </a:defRPr>
            </a:lvl1pPr>
          </a:lstStyle>
          <a:p>
            <a:pPr lvl="0">
              <a:defRPr sz="1800"/>
            </a:pPr>
            <a:r>
              <a:rPr sz="4300" dirty="0">
                <a:latin typeface="Calibri" charset="0"/>
                <a:ea typeface="Calibri" charset="0"/>
                <a:cs typeface="Calibri" charset="0"/>
              </a:rPr>
              <a:t>Exemple : les glandes salivaires</a:t>
            </a:r>
          </a:p>
        </p:txBody>
      </p:sp>
      <p:sp>
        <p:nvSpPr>
          <p:cNvPr id="336" name="Shape 336"/>
          <p:cNvSpPr/>
          <p:nvPr/>
        </p:nvSpPr>
        <p:spPr>
          <a:xfrm>
            <a:off x="1287118" y="3484401"/>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37" name="Shape 337"/>
          <p:cNvSpPr/>
          <p:nvPr/>
        </p:nvSpPr>
        <p:spPr>
          <a:xfrm>
            <a:off x="1287118" y="5600952"/>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38" name="Shape 338"/>
          <p:cNvSpPr/>
          <p:nvPr/>
        </p:nvSpPr>
        <p:spPr>
          <a:xfrm>
            <a:off x="1287118" y="7717503"/>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39" name="Shape 339"/>
          <p:cNvSpPr/>
          <p:nvPr/>
        </p:nvSpPr>
        <p:spPr>
          <a:xfrm>
            <a:off x="1180458" y="10503075"/>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15" name="Image 14"/>
          <p:cNvPicPr/>
          <p:nvPr/>
        </p:nvPicPr>
        <p:blipFill>
          <a:blip r:embed="rId2"/>
          <a:stretch>
            <a:fillRect/>
          </a:stretch>
        </p:blipFill>
        <p:spPr>
          <a:xfrm>
            <a:off x="17136533" y="0"/>
            <a:ext cx="7247466" cy="45827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 name="Shape 344"/>
          <p:cNvSpPr/>
          <p:nvPr/>
        </p:nvSpPr>
        <p:spPr>
          <a:xfrm>
            <a:off x="659884" y="744722"/>
            <a:ext cx="2039314" cy="780573"/>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45" name="Shape 345"/>
          <p:cNvSpPr/>
          <p:nvPr/>
        </p:nvSpPr>
        <p:spPr>
          <a:xfrm>
            <a:off x="2906543" y="527281"/>
            <a:ext cx="6920163"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dirty="0">
                <a:latin typeface="Calibri" charset="0"/>
                <a:ea typeface="Calibri" charset="0"/>
                <a:cs typeface="Calibri" charset="0"/>
              </a:rPr>
              <a:t>Tableau de synthèse (+++)</a:t>
            </a:r>
          </a:p>
        </p:txBody>
      </p:sp>
      <p:sp>
        <p:nvSpPr>
          <p:cNvPr id="346" name="Shape 346"/>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pic>
        <p:nvPicPr>
          <p:cNvPr id="2" name="Image 1"/>
          <p:cNvPicPr>
            <a:picLocks noChangeAspect="1"/>
          </p:cNvPicPr>
          <p:nvPr/>
        </p:nvPicPr>
        <p:blipFill rotWithShape="1">
          <a:blip r:embed="rId2"/>
          <a:srcRect l="667" r="1123" b="1172"/>
          <a:stretch/>
        </p:blipFill>
        <p:spPr>
          <a:xfrm>
            <a:off x="2906543" y="2009754"/>
            <a:ext cx="18989260" cy="10777581"/>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8" name="pasted-image.tif"/>
          <p:cNvPicPr/>
          <p:nvPr/>
        </p:nvPicPr>
        <p:blipFill>
          <a:blip r:embed="rId3">
            <a:extLst/>
          </a:blip>
          <a:stretch>
            <a:fillRect/>
          </a:stretch>
        </p:blipFill>
        <p:spPr>
          <a:xfrm>
            <a:off x="10034051" y="400612"/>
            <a:ext cx="1125371" cy="1125372"/>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 name="Shape 348"/>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350" name="Shape 350"/>
          <p:cNvSpPr/>
          <p:nvPr/>
        </p:nvSpPr>
        <p:spPr>
          <a:xfrm>
            <a:off x="759198" y="629485"/>
            <a:ext cx="20625712" cy="1210588"/>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defRPr sz="1800"/>
            </a:pPr>
            <a:r>
              <a:rPr lang="fr-FR" sz="7200" b="1" dirty="0">
                <a:solidFill>
                  <a:schemeClr val="accent6">
                    <a:lumMod val="75000"/>
                  </a:schemeClr>
                </a:solidFill>
                <a:latin typeface="Calibri" charset="0"/>
                <a:ea typeface="Calibri" charset="0"/>
                <a:cs typeface="Calibri" charset="0"/>
                <a:sym typeface="Arial"/>
              </a:rPr>
              <a:t>D</a:t>
            </a:r>
            <a:r>
              <a:rPr sz="7200" b="1" dirty="0" smtClean="0">
                <a:solidFill>
                  <a:schemeClr val="accent6">
                    <a:lumMod val="75000"/>
                  </a:schemeClr>
                </a:solidFill>
                <a:latin typeface="Calibri" charset="0"/>
                <a:ea typeface="Calibri" charset="0"/>
                <a:cs typeface="Calibri" charset="0"/>
                <a:sym typeface="Arial"/>
              </a:rPr>
              <a:t>) </a:t>
            </a:r>
            <a:r>
              <a:rPr sz="7200" b="1" dirty="0">
                <a:solidFill>
                  <a:schemeClr val="accent6">
                    <a:lumMod val="75000"/>
                  </a:schemeClr>
                </a:solidFill>
                <a:latin typeface="Calibri" charset="0"/>
                <a:ea typeface="Calibri" charset="0"/>
                <a:cs typeface="Calibri" charset="0"/>
                <a:sym typeface="Arial"/>
              </a:rPr>
              <a:t>Classification fonctionnelle des glandes </a:t>
            </a:r>
            <a:r>
              <a:rPr sz="7200" b="1" u="sng" dirty="0">
                <a:solidFill>
                  <a:schemeClr val="accent6">
                    <a:lumMod val="75000"/>
                  </a:schemeClr>
                </a:solidFill>
                <a:latin typeface="Calibri" charset="0"/>
                <a:ea typeface="Calibri" charset="0"/>
                <a:cs typeface="Calibri" charset="0"/>
                <a:sym typeface="Arial"/>
              </a:rPr>
              <a:t>exo</a:t>
            </a:r>
            <a:r>
              <a:rPr sz="7200" b="1" dirty="0">
                <a:solidFill>
                  <a:schemeClr val="accent6">
                    <a:lumMod val="75000"/>
                  </a:schemeClr>
                </a:solidFill>
                <a:latin typeface="Calibri" charset="0"/>
                <a:ea typeface="Calibri" charset="0"/>
                <a:cs typeface="Calibri" charset="0"/>
                <a:sym typeface="Arial"/>
              </a:rPr>
              <a:t>crines</a:t>
            </a:r>
          </a:p>
        </p:txBody>
      </p:sp>
      <p:sp>
        <p:nvSpPr>
          <p:cNvPr id="351" name="Shape 351"/>
          <p:cNvSpPr/>
          <p:nvPr/>
        </p:nvSpPr>
        <p:spPr>
          <a:xfrm>
            <a:off x="1454659" y="2756682"/>
            <a:ext cx="2039314" cy="780573"/>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52" name="Shape 352"/>
          <p:cNvSpPr/>
          <p:nvPr/>
        </p:nvSpPr>
        <p:spPr>
          <a:xfrm>
            <a:off x="3919455" y="2710951"/>
            <a:ext cx="7152599"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dirty="0">
                <a:latin typeface="Calibri" charset="0"/>
                <a:ea typeface="Calibri" charset="0"/>
                <a:cs typeface="Calibri" charset="0"/>
              </a:rPr>
              <a:t>Homocrinie et hétérocrinie</a:t>
            </a:r>
          </a:p>
        </p:txBody>
      </p:sp>
      <p:sp>
        <p:nvSpPr>
          <p:cNvPr id="353" name="Shape 353"/>
          <p:cNvSpPr/>
          <p:nvPr/>
        </p:nvSpPr>
        <p:spPr>
          <a:xfrm>
            <a:off x="4764733" y="3999415"/>
            <a:ext cx="14612975"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Bold"/>
              </a:rPr>
              <a:t>Homocrine</a:t>
            </a:r>
            <a:r>
              <a:rPr sz="4700" dirty="0">
                <a:latin typeface="Calibri" charset="0"/>
                <a:ea typeface="Calibri" charset="0"/>
                <a:cs typeface="Calibri" charset="0"/>
                <a:sym typeface="Arial Bold"/>
              </a:rPr>
              <a:t> : toutes les cellules de la glande sont identiques</a:t>
            </a:r>
          </a:p>
        </p:txBody>
      </p:sp>
      <p:sp>
        <p:nvSpPr>
          <p:cNvPr id="354" name="Shape 354"/>
          <p:cNvSpPr/>
          <p:nvPr/>
        </p:nvSpPr>
        <p:spPr>
          <a:xfrm>
            <a:off x="4764733" y="5447913"/>
            <a:ext cx="17315638"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Bold"/>
              </a:rPr>
              <a:t>Hétérocrine</a:t>
            </a:r>
            <a:r>
              <a:rPr sz="4700" dirty="0">
                <a:latin typeface="Calibri" charset="0"/>
                <a:ea typeface="Calibri" charset="0"/>
                <a:cs typeface="Calibri" charset="0"/>
                <a:sym typeface="Arial Bold"/>
              </a:rPr>
              <a:t> : les cellules et les sécrétions de la glande sont différentes</a:t>
            </a:r>
          </a:p>
        </p:txBody>
      </p:sp>
      <p:sp>
        <p:nvSpPr>
          <p:cNvPr id="355" name="Shape 355"/>
          <p:cNvSpPr/>
          <p:nvPr/>
        </p:nvSpPr>
        <p:spPr>
          <a:xfrm>
            <a:off x="1454659" y="7001257"/>
            <a:ext cx="2039314" cy="780574"/>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56" name="Shape 356"/>
          <p:cNvSpPr/>
          <p:nvPr/>
        </p:nvSpPr>
        <p:spPr>
          <a:xfrm>
            <a:off x="3919455" y="6955527"/>
            <a:ext cx="5123197"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dirty="0">
                <a:latin typeface="Calibri" charset="0"/>
                <a:ea typeface="Calibri" charset="0"/>
                <a:cs typeface="Calibri" charset="0"/>
              </a:rPr>
              <a:t>Modes d’extrusion </a:t>
            </a:r>
          </a:p>
        </p:txBody>
      </p:sp>
      <p:sp>
        <p:nvSpPr>
          <p:cNvPr id="357" name="Shape 357"/>
          <p:cNvSpPr/>
          <p:nvPr/>
        </p:nvSpPr>
        <p:spPr>
          <a:xfrm>
            <a:off x="4764733" y="8235471"/>
            <a:ext cx="9093836"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Bold"/>
              </a:rPr>
              <a:t>Mérocrine</a:t>
            </a:r>
            <a:r>
              <a:rPr sz="4700" dirty="0">
                <a:latin typeface="Calibri" charset="0"/>
                <a:ea typeface="Calibri" charset="0"/>
                <a:cs typeface="Calibri" charset="0"/>
                <a:sym typeface="Arial Bold"/>
              </a:rPr>
              <a:t> : expulsion par </a:t>
            </a:r>
            <a:r>
              <a:rPr sz="4700" b="1" dirty="0">
                <a:latin typeface="Calibri" charset="0"/>
                <a:ea typeface="Calibri" charset="0"/>
                <a:cs typeface="Calibri" charset="0"/>
                <a:sym typeface="Arial Bold"/>
              </a:rPr>
              <a:t>exocytose</a:t>
            </a:r>
          </a:p>
        </p:txBody>
      </p:sp>
      <p:sp>
        <p:nvSpPr>
          <p:cNvPr id="358" name="Shape 358"/>
          <p:cNvSpPr/>
          <p:nvPr/>
        </p:nvSpPr>
        <p:spPr>
          <a:xfrm>
            <a:off x="4764733" y="9660131"/>
            <a:ext cx="12525866"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Bold"/>
              </a:rPr>
              <a:t>Holocrine</a:t>
            </a:r>
            <a:r>
              <a:rPr sz="4700" dirty="0">
                <a:latin typeface="Calibri" charset="0"/>
                <a:ea typeface="Calibri" charset="0"/>
                <a:cs typeface="Calibri" charset="0"/>
                <a:sym typeface="Arial Bold"/>
              </a:rPr>
              <a:t> : expulsion avec </a:t>
            </a:r>
            <a:r>
              <a:rPr sz="4700" b="1" dirty="0">
                <a:latin typeface="Calibri" charset="0"/>
                <a:ea typeface="Calibri" charset="0"/>
                <a:cs typeface="Calibri" charset="0"/>
                <a:sym typeface="Arial Bold"/>
              </a:rPr>
              <a:t>l’ensemble de la cellule</a:t>
            </a:r>
          </a:p>
        </p:txBody>
      </p:sp>
      <p:sp>
        <p:nvSpPr>
          <p:cNvPr id="359" name="Shape 359"/>
          <p:cNvSpPr/>
          <p:nvPr/>
        </p:nvSpPr>
        <p:spPr>
          <a:xfrm>
            <a:off x="4764733" y="11053214"/>
            <a:ext cx="19294861" cy="82586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latin typeface="Calibri" charset="0"/>
                <a:ea typeface="Calibri" charset="0"/>
                <a:cs typeface="Calibri" charset="0"/>
                <a:sym typeface="Arial Bold"/>
              </a:rPr>
              <a:t>Apocrine</a:t>
            </a:r>
            <a:r>
              <a:rPr sz="4700" dirty="0">
                <a:latin typeface="Calibri" charset="0"/>
                <a:ea typeface="Calibri" charset="0"/>
                <a:cs typeface="Calibri" charset="0"/>
                <a:sym typeface="Arial Bold"/>
              </a:rPr>
              <a:t> : expulsion avec une portion de la </a:t>
            </a:r>
            <a:r>
              <a:rPr sz="4700" b="1" dirty="0">
                <a:latin typeface="Calibri" charset="0"/>
                <a:ea typeface="Calibri" charset="0"/>
                <a:cs typeface="Calibri" charset="0"/>
                <a:sym typeface="Arial Bold"/>
              </a:rPr>
              <a:t>membrane plasmique </a:t>
            </a:r>
            <a:r>
              <a:rPr sz="4700" b="1" dirty="0" smtClean="0">
                <a:latin typeface="Calibri" charset="0"/>
                <a:ea typeface="Calibri" charset="0"/>
                <a:cs typeface="Calibri" charset="0"/>
                <a:sym typeface="Arial Bold"/>
              </a:rPr>
              <a:t>apicale</a:t>
            </a:r>
            <a:endParaRPr sz="4700" b="1" dirty="0">
              <a:latin typeface="Calibri" charset="0"/>
              <a:ea typeface="Calibri" charset="0"/>
              <a:cs typeface="Calibri" charset="0"/>
              <a:sym typeface="Arial Bold"/>
            </a:endParaRP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363" name="Shape 363"/>
          <p:cNvSpPr/>
          <p:nvPr/>
        </p:nvSpPr>
        <p:spPr>
          <a:xfrm>
            <a:off x="568324" y="790917"/>
            <a:ext cx="20494392" cy="1210588"/>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lang="fr-FR" sz="7200" b="1" dirty="0">
                <a:solidFill>
                  <a:schemeClr val="accent6">
                    <a:lumMod val="75000"/>
                  </a:schemeClr>
                </a:solidFill>
                <a:latin typeface="Calibri" charset="0"/>
                <a:ea typeface="Calibri" charset="0"/>
                <a:cs typeface="Calibri" charset="0"/>
                <a:sym typeface="Arial"/>
              </a:rPr>
              <a:t>E</a:t>
            </a:r>
            <a:r>
              <a:rPr sz="7200" b="1" dirty="0" smtClean="0">
                <a:solidFill>
                  <a:schemeClr val="accent6">
                    <a:lumMod val="75000"/>
                  </a:schemeClr>
                </a:solidFill>
                <a:latin typeface="Calibri" charset="0"/>
                <a:ea typeface="Calibri" charset="0"/>
                <a:cs typeface="Calibri" charset="0"/>
                <a:sym typeface="Arial"/>
              </a:rPr>
              <a:t>) </a:t>
            </a:r>
            <a:r>
              <a:rPr sz="7200" b="1" dirty="0">
                <a:solidFill>
                  <a:schemeClr val="accent6">
                    <a:lumMod val="75000"/>
                  </a:schemeClr>
                </a:solidFill>
                <a:latin typeface="Calibri" charset="0"/>
                <a:ea typeface="Calibri" charset="0"/>
                <a:cs typeface="Calibri" charset="0"/>
                <a:sym typeface="Arial"/>
              </a:rPr>
              <a:t>Classification fonctionnelle des glandes </a:t>
            </a:r>
            <a:r>
              <a:rPr sz="7200" b="1" u="sng" dirty="0">
                <a:solidFill>
                  <a:schemeClr val="accent6">
                    <a:lumMod val="75000"/>
                  </a:schemeClr>
                </a:solidFill>
                <a:latin typeface="Calibri" charset="0"/>
                <a:ea typeface="Calibri" charset="0"/>
                <a:cs typeface="Calibri" charset="0"/>
                <a:sym typeface="Arial"/>
              </a:rPr>
              <a:t>endo</a:t>
            </a:r>
            <a:r>
              <a:rPr sz="7200" b="1" dirty="0">
                <a:solidFill>
                  <a:schemeClr val="accent6">
                    <a:lumMod val="75000"/>
                  </a:schemeClr>
                </a:solidFill>
                <a:latin typeface="Calibri" charset="0"/>
                <a:ea typeface="Calibri" charset="0"/>
                <a:cs typeface="Calibri" charset="0"/>
                <a:sym typeface="Arial"/>
              </a:rPr>
              <a:t>crines</a:t>
            </a:r>
          </a:p>
        </p:txBody>
      </p:sp>
      <p:sp>
        <p:nvSpPr>
          <p:cNvPr id="364" name="Shape 364"/>
          <p:cNvSpPr/>
          <p:nvPr/>
        </p:nvSpPr>
        <p:spPr>
          <a:xfrm>
            <a:off x="3385692" y="4720862"/>
            <a:ext cx="18018041" cy="82586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latin typeface="Calibri" charset="0"/>
                <a:ea typeface="Calibri" charset="0"/>
                <a:cs typeface="Calibri" charset="0"/>
                <a:sym typeface="Arial"/>
              </a:rPr>
              <a:t>Autocrinie</a:t>
            </a:r>
            <a:r>
              <a:rPr sz="4700" dirty="0">
                <a:latin typeface="Calibri" charset="0"/>
                <a:ea typeface="Calibri" charset="0"/>
                <a:cs typeface="Calibri" charset="0"/>
                <a:sym typeface="Arial"/>
              </a:rPr>
              <a:t> : produit sécrété </a:t>
            </a:r>
            <a:r>
              <a:rPr sz="4700" b="1" dirty="0">
                <a:latin typeface="Calibri" charset="0"/>
                <a:ea typeface="Calibri" charset="0"/>
                <a:cs typeface="Calibri" charset="0"/>
                <a:sym typeface="Arial"/>
              </a:rPr>
              <a:t>autour de la cellule </a:t>
            </a:r>
            <a:r>
              <a:rPr sz="4700" dirty="0">
                <a:latin typeface="Calibri" charset="0"/>
                <a:ea typeface="Calibri" charset="0"/>
                <a:cs typeface="Calibri" charset="0"/>
                <a:sym typeface="Arial"/>
              </a:rPr>
              <a:t>qui agit sur </a:t>
            </a:r>
            <a:r>
              <a:rPr sz="4700" b="1" dirty="0">
                <a:latin typeface="Calibri" charset="0"/>
                <a:ea typeface="Calibri" charset="0"/>
                <a:cs typeface="Calibri" charset="0"/>
                <a:sym typeface="Arial"/>
              </a:rPr>
              <a:t>elle-même</a:t>
            </a:r>
          </a:p>
        </p:txBody>
      </p:sp>
      <p:sp>
        <p:nvSpPr>
          <p:cNvPr id="365" name="Shape 365"/>
          <p:cNvSpPr/>
          <p:nvPr/>
        </p:nvSpPr>
        <p:spPr>
          <a:xfrm>
            <a:off x="1716626" y="3095819"/>
            <a:ext cx="2039314" cy="780574"/>
          </a:xfrm>
          <a:prstGeom prst="rightArrow">
            <a:avLst>
              <a:gd name="adj1" fmla="val 32000"/>
              <a:gd name="adj2" fmla="val 98017"/>
            </a:avLst>
          </a:prstGeom>
          <a:solidFill>
            <a:srgbClr val="0365C0"/>
          </a:solidFill>
          <a:ln w="12700">
            <a:miter lim="400000"/>
          </a:ln>
          <a:effectLst>
            <a:outerShdw blurRad="38100" dist="25400" dir="5400000" rotWithShape="0">
              <a:srgbClr val="000000">
                <a:alpha val="50000"/>
              </a:srgbClr>
            </a:outerShdw>
          </a:effectLst>
        </p:spPr>
        <p:txBody>
          <a:bodyPr lIns="0" tIns="0" rIns="0" bIns="0" anchor="ctr"/>
          <a:lstStyle/>
          <a:p>
            <a:pPr lvl="0">
              <a:defRPr sz="3200">
                <a:solidFill>
                  <a:srgbClr val="FFFFFF"/>
                </a:solidFill>
              </a:defRPr>
            </a:pPr>
            <a:endParaRPr/>
          </a:p>
        </p:txBody>
      </p:sp>
      <p:sp>
        <p:nvSpPr>
          <p:cNvPr id="366" name="Shape 366"/>
          <p:cNvSpPr/>
          <p:nvPr/>
        </p:nvSpPr>
        <p:spPr>
          <a:xfrm>
            <a:off x="4011698" y="3037078"/>
            <a:ext cx="7199087" cy="872034"/>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latin typeface="Arial"/>
                <a:ea typeface="Arial"/>
                <a:cs typeface="Arial"/>
                <a:sym typeface="Arial"/>
              </a:defRPr>
            </a:lvl1pPr>
          </a:lstStyle>
          <a:p>
            <a:pPr lvl="0">
              <a:defRPr sz="1800"/>
            </a:pPr>
            <a:r>
              <a:rPr sz="5000" dirty="0">
                <a:latin typeface="Calibri" charset="0"/>
                <a:ea typeface="Calibri" charset="0"/>
                <a:cs typeface="Calibri" charset="0"/>
              </a:rPr>
              <a:t>Quatre modes de sécrétion</a:t>
            </a:r>
          </a:p>
        </p:txBody>
      </p:sp>
      <p:sp>
        <p:nvSpPr>
          <p:cNvPr id="367" name="Shape 367"/>
          <p:cNvSpPr/>
          <p:nvPr/>
        </p:nvSpPr>
        <p:spPr>
          <a:xfrm>
            <a:off x="3385692" y="6192641"/>
            <a:ext cx="20550378" cy="1549142"/>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latin typeface="Calibri" charset="0"/>
                <a:ea typeface="Calibri" charset="0"/>
                <a:cs typeface="Calibri" charset="0"/>
                <a:sym typeface="Arial"/>
              </a:rPr>
              <a:t>Paracrinie</a:t>
            </a:r>
            <a:r>
              <a:rPr sz="4700" dirty="0">
                <a:latin typeface="Calibri" charset="0"/>
                <a:ea typeface="Calibri" charset="0"/>
                <a:cs typeface="Calibri" charset="0"/>
                <a:sym typeface="Arial"/>
              </a:rPr>
              <a:t> : produit sécrété dans le </a:t>
            </a:r>
            <a:r>
              <a:rPr sz="4700" b="1" dirty="0">
                <a:latin typeface="Calibri" charset="0"/>
                <a:ea typeface="Calibri" charset="0"/>
                <a:cs typeface="Calibri" charset="0"/>
                <a:sym typeface="Arial"/>
              </a:rPr>
              <a:t>milieu intérieur</a:t>
            </a:r>
            <a:r>
              <a:rPr sz="4700" dirty="0">
                <a:latin typeface="Calibri" charset="0"/>
                <a:ea typeface="Calibri" charset="0"/>
                <a:cs typeface="Calibri" charset="0"/>
                <a:sym typeface="Arial"/>
              </a:rPr>
              <a:t> en direction d’une </a:t>
            </a:r>
            <a:r>
              <a:rPr sz="4700" b="1" dirty="0" smtClean="0">
                <a:latin typeface="Calibri" charset="0"/>
                <a:ea typeface="Calibri" charset="0"/>
                <a:cs typeface="Calibri" charset="0"/>
                <a:sym typeface="Arial"/>
              </a:rPr>
              <a:t>cellule </a:t>
            </a:r>
            <a:r>
              <a:rPr sz="4700" b="1" dirty="0">
                <a:latin typeface="Calibri" charset="0"/>
                <a:ea typeface="Calibri" charset="0"/>
                <a:cs typeface="Calibri" charset="0"/>
                <a:sym typeface="Arial"/>
              </a:rPr>
              <a:t>cible</a:t>
            </a:r>
          </a:p>
          <a:p>
            <a:pPr lvl="0" algn="l">
              <a:defRPr sz="1800"/>
            </a:pPr>
            <a:r>
              <a:rPr lang="fr-FR" sz="4700" dirty="0" smtClean="0">
                <a:latin typeface="Calibri" charset="0"/>
                <a:ea typeface="Calibri" charset="0"/>
                <a:cs typeface="Calibri" charset="0"/>
                <a:sym typeface="Arial"/>
              </a:rPr>
              <a:t>        </a:t>
            </a:r>
            <a:r>
              <a:rPr sz="4700" dirty="0" smtClean="0">
                <a:latin typeface="Calibri" charset="0"/>
                <a:ea typeface="Calibri" charset="0"/>
                <a:cs typeface="Calibri" charset="0"/>
                <a:sym typeface="Arial"/>
              </a:rPr>
              <a:t>Le </a:t>
            </a:r>
            <a:r>
              <a:rPr sz="4700" dirty="0">
                <a:latin typeface="Calibri" charset="0"/>
                <a:ea typeface="Calibri" charset="0"/>
                <a:cs typeface="Calibri" charset="0"/>
                <a:sym typeface="Arial"/>
              </a:rPr>
              <a:t>produit ne passe </a:t>
            </a:r>
            <a:r>
              <a:rPr sz="4700" b="1" dirty="0">
                <a:latin typeface="Calibri" charset="0"/>
                <a:ea typeface="Calibri" charset="0"/>
                <a:cs typeface="Calibri" charset="0"/>
                <a:sym typeface="Arial"/>
              </a:rPr>
              <a:t>pas par le sang</a:t>
            </a:r>
            <a:r>
              <a:rPr sz="4700" dirty="0">
                <a:latin typeface="Calibri" charset="0"/>
                <a:ea typeface="Calibri" charset="0"/>
                <a:cs typeface="Calibri" charset="0"/>
                <a:sym typeface="Arial"/>
              </a:rPr>
              <a:t> !</a:t>
            </a:r>
          </a:p>
        </p:txBody>
      </p:sp>
      <p:sp>
        <p:nvSpPr>
          <p:cNvPr id="368" name="Shape 368"/>
          <p:cNvSpPr/>
          <p:nvPr/>
        </p:nvSpPr>
        <p:spPr>
          <a:xfrm>
            <a:off x="3385692" y="8348297"/>
            <a:ext cx="12023641" cy="2272417"/>
          </a:xfrm>
          <a:prstGeom prst="rect">
            <a:avLst/>
          </a:prstGeom>
          <a:ln w="12700">
            <a:miter lim="400000"/>
          </a:ln>
          <a:extLst>
            <a:ext uri="{C572A759-6A51-4108-AA02-DFA0A04FC94B}">
              <ma14:wrappingTextBoxFlag xmlns:ma14="http://schemas.microsoft.com/office/mac/drawingml/2011/main" val="1"/>
            </a:ext>
          </a:extLst>
        </p:spPr>
        <p:txBody>
          <a:bodyPr wrap="square" lIns="50800" tIns="50800" rIns="50800" bIns="50800" anchor="ctr">
            <a:spAutoFit/>
          </a:bodyPr>
          <a:lstStyle/>
          <a:p>
            <a:pPr lvl="0" algn="l">
              <a:defRPr sz="1800"/>
            </a:pPr>
            <a:r>
              <a:rPr sz="4700" b="1" dirty="0">
                <a:latin typeface="Calibri" charset="0"/>
                <a:ea typeface="Calibri" charset="0"/>
                <a:cs typeface="Calibri" charset="0"/>
                <a:sym typeface="Arial"/>
              </a:rPr>
              <a:t>Neurocrinie</a:t>
            </a:r>
            <a:r>
              <a:rPr sz="4700" dirty="0">
                <a:latin typeface="Calibri" charset="0"/>
                <a:ea typeface="Calibri" charset="0"/>
                <a:cs typeface="Calibri" charset="0"/>
                <a:sym typeface="Arial"/>
              </a:rPr>
              <a:t> : produit sécrété vers une cellule grâce à un </a:t>
            </a:r>
            <a:r>
              <a:rPr sz="4700" b="1" dirty="0">
                <a:latin typeface="Calibri" charset="0"/>
                <a:ea typeface="Calibri" charset="0"/>
                <a:cs typeface="Calibri" charset="0"/>
                <a:sym typeface="Arial"/>
              </a:rPr>
              <a:t>système </a:t>
            </a:r>
            <a:r>
              <a:rPr lang="fr-FR" sz="4700" b="1" dirty="0" smtClean="0">
                <a:latin typeface="Calibri" charset="0"/>
                <a:ea typeface="Calibri" charset="0"/>
                <a:cs typeface="Calibri" charset="0"/>
                <a:sym typeface="Arial"/>
              </a:rPr>
              <a:t> </a:t>
            </a:r>
            <a:r>
              <a:rPr sz="4700" b="1" dirty="0" smtClean="0">
                <a:latin typeface="Calibri" charset="0"/>
                <a:ea typeface="Calibri" charset="0"/>
                <a:cs typeface="Calibri" charset="0"/>
                <a:sym typeface="Arial"/>
              </a:rPr>
              <a:t>de </a:t>
            </a:r>
            <a:r>
              <a:rPr sz="4700" b="1" dirty="0">
                <a:latin typeface="Calibri" charset="0"/>
                <a:ea typeface="Calibri" charset="0"/>
                <a:cs typeface="Calibri" charset="0"/>
                <a:sym typeface="Arial"/>
              </a:rPr>
              <a:t>connexion</a:t>
            </a:r>
            <a:r>
              <a:rPr sz="4700" dirty="0">
                <a:latin typeface="Calibri" charset="0"/>
                <a:ea typeface="Calibri" charset="0"/>
                <a:cs typeface="Calibri" charset="0"/>
                <a:sym typeface="Arial"/>
              </a:rPr>
              <a:t> (fibre nerveuse) </a:t>
            </a:r>
          </a:p>
        </p:txBody>
      </p:sp>
      <p:sp>
        <p:nvSpPr>
          <p:cNvPr id="369" name="Shape 369"/>
          <p:cNvSpPr/>
          <p:nvPr/>
        </p:nvSpPr>
        <p:spPr>
          <a:xfrm>
            <a:off x="3385692" y="11227228"/>
            <a:ext cx="10100522" cy="825867"/>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lvl="0">
              <a:defRPr sz="1800"/>
            </a:pPr>
            <a:r>
              <a:rPr sz="4700" b="1" dirty="0">
                <a:latin typeface="Calibri" charset="0"/>
                <a:ea typeface="Calibri" charset="0"/>
                <a:cs typeface="Calibri" charset="0"/>
                <a:sym typeface="Arial"/>
              </a:rPr>
              <a:t>Endocrinie</a:t>
            </a:r>
            <a:r>
              <a:rPr sz="4700" dirty="0">
                <a:latin typeface="Calibri" charset="0"/>
                <a:ea typeface="Calibri" charset="0"/>
                <a:cs typeface="Calibri" charset="0"/>
                <a:sym typeface="Arial"/>
              </a:rPr>
              <a:t> : produit sécrété dans le </a:t>
            </a:r>
            <a:r>
              <a:rPr sz="4700" b="1" dirty="0">
                <a:latin typeface="Calibri" charset="0"/>
                <a:ea typeface="Calibri" charset="0"/>
                <a:cs typeface="Calibri" charset="0"/>
                <a:sym typeface="Arial"/>
              </a:rPr>
              <a:t>sang</a:t>
            </a:r>
          </a:p>
        </p:txBody>
      </p:sp>
      <p:sp>
        <p:nvSpPr>
          <p:cNvPr id="370" name="Shape 370"/>
          <p:cNvSpPr/>
          <p:nvPr/>
        </p:nvSpPr>
        <p:spPr>
          <a:xfrm>
            <a:off x="1139257" y="4970706"/>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71" name="Shape 371"/>
          <p:cNvSpPr/>
          <p:nvPr/>
        </p:nvSpPr>
        <p:spPr>
          <a:xfrm>
            <a:off x="1139257" y="6631264"/>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72" name="Shape 372"/>
          <p:cNvSpPr/>
          <p:nvPr/>
        </p:nvSpPr>
        <p:spPr>
          <a:xfrm>
            <a:off x="1139257" y="8784676"/>
            <a:ext cx="1597026" cy="0"/>
          </a:xfrm>
          <a:prstGeom prst="line">
            <a:avLst/>
          </a:prstGeom>
          <a:ln w="76200">
            <a:solidFill>
              <a:srgbClr val="0433FF"/>
            </a:solidFill>
            <a:miter lim="400000"/>
            <a:tailEnd type="triangle"/>
          </a:ln>
        </p:spPr>
        <p:txBody>
          <a:bodyPr lIns="0" tIns="0" rIns="0" bIns="0" anchor="ctr"/>
          <a:lstStyle/>
          <a:p>
            <a:pPr lvl="0">
              <a:defRPr sz="3200"/>
            </a:pPr>
            <a:endParaRPr/>
          </a:p>
        </p:txBody>
      </p:sp>
      <p:sp>
        <p:nvSpPr>
          <p:cNvPr id="373" name="Shape 373"/>
          <p:cNvSpPr/>
          <p:nvPr/>
        </p:nvSpPr>
        <p:spPr>
          <a:xfrm>
            <a:off x="1139257" y="11640161"/>
            <a:ext cx="1597026" cy="1"/>
          </a:xfrm>
          <a:prstGeom prst="line">
            <a:avLst/>
          </a:prstGeom>
          <a:ln w="76200">
            <a:solidFill>
              <a:srgbClr val="0433FF"/>
            </a:solidFill>
            <a:miter lim="400000"/>
            <a:tailEnd type="triangle"/>
          </a:ln>
        </p:spPr>
        <p:txBody>
          <a:bodyPr lIns="0" tIns="0" rIns="0" bIns="0" anchor="ctr"/>
          <a:lstStyle/>
          <a:p>
            <a:pPr lvl="0">
              <a:defRPr sz="3200"/>
            </a:pPr>
            <a:endParaRPr/>
          </a:p>
        </p:txBody>
      </p:sp>
      <p:pic>
        <p:nvPicPr>
          <p:cNvPr id="374" name="pasted-image.tif"/>
          <p:cNvPicPr/>
          <p:nvPr/>
        </p:nvPicPr>
        <p:blipFill>
          <a:blip r:embed="rId2">
            <a:extLst/>
          </a:blip>
          <a:stretch>
            <a:fillRect/>
          </a:stretch>
        </p:blipFill>
        <p:spPr>
          <a:xfrm>
            <a:off x="3659636" y="7041201"/>
            <a:ext cx="704123" cy="619628"/>
          </a:xfrm>
          <a:prstGeom prst="rect">
            <a:avLst/>
          </a:prstGeom>
          <a:ln w="12700">
            <a:miter lim="400000"/>
          </a:ln>
        </p:spPr>
      </p:pic>
      <p:pic>
        <p:nvPicPr>
          <p:cNvPr id="17" name="Image 16"/>
          <p:cNvPicPr/>
          <p:nvPr/>
        </p:nvPicPr>
        <p:blipFill>
          <a:blip r:embed="rId3"/>
          <a:stretch>
            <a:fillRect/>
          </a:stretch>
        </p:blipFill>
        <p:spPr>
          <a:xfrm>
            <a:off x="15569714" y="7421652"/>
            <a:ext cx="8366356" cy="5507164"/>
          </a:xfrm>
          <a:prstGeom prst="snip2DiagRect">
            <a:avLst>
              <a:gd name="adj1" fmla="val 0"/>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35000" y="9512300"/>
            <a:ext cx="23114000" cy="2006600"/>
          </a:xfrm>
        </p:spPr>
        <p:txBody>
          <a:bodyPr>
            <a:noAutofit/>
          </a:bodyPr>
          <a:lstStyle/>
          <a:p>
            <a:r>
              <a:rPr lang="fr-FR" sz="16100" dirty="0" smtClean="0">
                <a:latin typeface="Chalkduster" charset="0"/>
                <a:ea typeface="Chalkduster" charset="0"/>
                <a:cs typeface="Chalkduster" charset="0"/>
              </a:rPr>
              <a:t>QUELQUES </a:t>
            </a:r>
            <a:r>
              <a:rPr lang="fr-FR" sz="16100" dirty="0" err="1" smtClean="0">
                <a:solidFill>
                  <a:srgbClr val="00B0F0"/>
                </a:solidFill>
                <a:latin typeface="Chalkduster" charset="0"/>
                <a:ea typeface="Chalkduster" charset="0"/>
                <a:cs typeface="Chalkduster" charset="0"/>
              </a:rPr>
              <a:t>QCMs</a:t>
            </a:r>
            <a:r>
              <a:rPr lang="fr-FR" sz="16100" dirty="0" smtClean="0">
                <a:latin typeface="Chalkduster" charset="0"/>
                <a:ea typeface="Chalkduster" charset="0"/>
                <a:cs typeface="Chalkduster" charset="0"/>
              </a:rPr>
              <a:t> des annales</a:t>
            </a:r>
            <a:r>
              <a:rPr lang="fr-FR" sz="23200" dirty="0" smtClean="0">
                <a:latin typeface="Chalkduster" charset="0"/>
                <a:ea typeface="Chalkduster" charset="0"/>
                <a:cs typeface="Chalkduster" charset="0"/>
              </a:rPr>
              <a:t>!</a:t>
            </a:r>
            <a:endParaRPr lang="fr-FR" sz="23200" dirty="0">
              <a:latin typeface="Chalkduster" charset="0"/>
              <a:ea typeface="Chalkduster" charset="0"/>
              <a:cs typeface="Chalkduster" charset="0"/>
            </a:endParaRPr>
          </a:p>
        </p:txBody>
      </p:sp>
      <p:sp>
        <p:nvSpPr>
          <p:cNvPr id="3" name="Espace réservé du texte 2"/>
          <p:cNvSpPr>
            <a:spLocks noGrp="1"/>
          </p:cNvSpPr>
          <p:nvPr>
            <p:ph type="body" idx="1"/>
          </p:nvPr>
        </p:nvSpPr>
        <p:spPr/>
        <p:txBody>
          <a:bodyPr/>
          <a:lstStyle/>
          <a:p>
            <a:endParaRPr lang="fr-FR"/>
          </a:p>
        </p:txBody>
      </p:sp>
      <p:sp>
        <p:nvSpPr>
          <p:cNvPr id="4"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5" name="ZoneTexte 4"/>
          <p:cNvSpPr txBox="1"/>
          <p:nvPr/>
        </p:nvSpPr>
        <p:spPr>
          <a:xfrm>
            <a:off x="2400300" y="1915143"/>
            <a:ext cx="20154900" cy="157992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9600" b="0" i="0" u="sng" strike="noStrike" cap="none" spc="0" normalizeH="0" baseline="0" dirty="0" smtClean="0">
                <a:ln>
                  <a:noFill/>
                </a:ln>
                <a:solidFill>
                  <a:srgbClr val="000000"/>
                </a:solidFill>
                <a:effectLst/>
                <a:uFillTx/>
                <a:latin typeface="Chalkduster" charset="0"/>
                <a:ea typeface="Chalkduster" charset="0"/>
                <a:cs typeface="Chalkduster" charset="0"/>
                <a:sym typeface="Helvetica Light"/>
              </a:rPr>
              <a:t>Merci pour votre attention</a:t>
            </a:r>
            <a:r>
              <a:rPr kumimoji="0" lang="fr-FR" sz="9600" b="0" i="0" u="sng" strike="noStrike" cap="none" spc="0" normalizeH="0" dirty="0" smtClean="0">
                <a:ln>
                  <a:noFill/>
                </a:ln>
                <a:solidFill>
                  <a:srgbClr val="000000"/>
                </a:solidFill>
                <a:effectLst/>
                <a:uFillTx/>
                <a:latin typeface="Chalkduster" charset="0"/>
                <a:ea typeface="Chalkduster" charset="0"/>
                <a:cs typeface="Chalkduster" charset="0"/>
                <a:sym typeface="Helvetica Light"/>
              </a:rPr>
              <a:t> !</a:t>
            </a:r>
            <a:endParaRPr kumimoji="0" lang="fr-FR" sz="9600" b="0" i="0" u="sng" strike="noStrike" cap="none" spc="0" normalizeH="0" baseline="0" dirty="0">
              <a:ln>
                <a:noFill/>
              </a:ln>
              <a:solidFill>
                <a:srgbClr val="000000"/>
              </a:solidFill>
              <a:effectLst/>
              <a:uFillTx/>
              <a:latin typeface="Chalkduster" charset="0"/>
              <a:ea typeface="Chalkduster" charset="0"/>
              <a:cs typeface="Chalkduster" charset="0"/>
              <a:sym typeface="Helvetica Light"/>
            </a:endParaRPr>
          </a:p>
        </p:txBody>
      </p:sp>
    </p:spTree>
    <p:extLst>
      <p:ext uri="{BB962C8B-B14F-4D97-AF65-F5344CB8AC3E}">
        <p14:creationId xmlns:p14="http://schemas.microsoft.com/office/powerpoint/2010/main" val="1921599013"/>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44600" y="-787400"/>
            <a:ext cx="20828000" cy="4648200"/>
          </a:xfrm>
        </p:spPr>
        <p:txBody>
          <a:bodyPr>
            <a:normAutofit/>
          </a:bodyPr>
          <a:lstStyle/>
          <a:p>
            <a:pPr algn="l"/>
            <a:r>
              <a:rPr lang="fr-FR" sz="8800" b="1" dirty="0" smtClean="0">
                <a:latin typeface="Calibri" charset="0"/>
                <a:ea typeface="Calibri" charset="0"/>
                <a:cs typeface="Calibri" charset="0"/>
              </a:rPr>
              <a:t>A propos des épithéliums de revêtement</a:t>
            </a:r>
            <a:r>
              <a:rPr lang="fr-FR" sz="8800" dirty="0" smtClean="0">
                <a:latin typeface="Calibri" charset="0"/>
                <a:ea typeface="Calibri" charset="0"/>
                <a:cs typeface="Calibri" charset="0"/>
              </a:rPr>
              <a:t>, donnez la ou les propositions vraies?</a:t>
            </a:r>
            <a:endParaRPr lang="fr-FR" sz="8800" dirty="0">
              <a:latin typeface="Calibri" charset="0"/>
              <a:ea typeface="Calibri" charset="0"/>
              <a:cs typeface="Calibri" charset="0"/>
            </a:endParaRPr>
          </a:p>
        </p:txBody>
      </p:sp>
      <p:sp>
        <p:nvSpPr>
          <p:cNvPr id="3" name="Espace réservé du texte 2"/>
          <p:cNvSpPr>
            <a:spLocks noGrp="1"/>
          </p:cNvSpPr>
          <p:nvPr>
            <p:ph type="body" idx="1"/>
          </p:nvPr>
        </p:nvSpPr>
        <p:spPr>
          <a:xfrm>
            <a:off x="1587500" y="4549612"/>
            <a:ext cx="20828000" cy="6032500"/>
          </a:xfrm>
        </p:spPr>
        <p:txBody>
          <a:bodyPr>
            <a:noAutofit/>
          </a:bodyPr>
          <a:lstStyle/>
          <a:p>
            <a:pPr algn="l"/>
            <a:r>
              <a:rPr lang="fr-FR" sz="5400" dirty="0">
                <a:latin typeface="Calibri" charset="0"/>
                <a:ea typeface="Calibri" charset="0"/>
                <a:cs typeface="Calibri" charset="0"/>
              </a:rPr>
              <a:t>A) Les </a:t>
            </a:r>
            <a:r>
              <a:rPr lang="fr-FR" sz="5400" dirty="0" smtClean="0">
                <a:latin typeface="Calibri" charset="0"/>
                <a:ea typeface="Calibri" charset="0"/>
                <a:cs typeface="Calibri" charset="0"/>
              </a:rPr>
              <a:t>épithéliums </a:t>
            </a:r>
            <a:r>
              <a:rPr lang="fr-FR" sz="5400" dirty="0">
                <a:latin typeface="Calibri" charset="0"/>
                <a:ea typeface="Calibri" charset="0"/>
                <a:cs typeface="Calibri" charset="0"/>
              </a:rPr>
              <a:t>de </a:t>
            </a:r>
            <a:r>
              <a:rPr lang="fr-FR" sz="5400" dirty="0" smtClean="0">
                <a:latin typeface="Calibri" charset="0"/>
                <a:ea typeface="Calibri" charset="0"/>
                <a:cs typeface="Calibri" charset="0"/>
              </a:rPr>
              <a:t>revêtement </a:t>
            </a:r>
            <a:r>
              <a:rPr lang="fr-FR" sz="5400" dirty="0">
                <a:latin typeface="Calibri" charset="0"/>
                <a:ea typeface="Calibri" charset="0"/>
                <a:cs typeface="Calibri" charset="0"/>
              </a:rPr>
              <a:t>sont </a:t>
            </a:r>
            <a:r>
              <a:rPr lang="fr-FR" sz="5400" dirty="0" smtClean="0">
                <a:latin typeface="Calibri" charset="0"/>
                <a:ea typeface="Calibri" charset="0"/>
                <a:cs typeface="Calibri" charset="0"/>
              </a:rPr>
              <a:t>constitués </a:t>
            </a:r>
            <a:r>
              <a:rPr lang="fr-FR" sz="5400" dirty="0">
                <a:latin typeface="Calibri" charset="0"/>
                <a:ea typeface="Calibri" charset="0"/>
                <a:cs typeface="Calibri" charset="0"/>
              </a:rPr>
              <a:t>par des cellules adjacentes </a:t>
            </a:r>
            <a:r>
              <a:rPr lang="fr-FR" sz="5400" dirty="0" smtClean="0">
                <a:latin typeface="Calibri" charset="0"/>
                <a:ea typeface="Calibri" charset="0"/>
                <a:cs typeface="Calibri" charset="0"/>
              </a:rPr>
              <a:t>associées entre elles </a:t>
            </a:r>
            <a:r>
              <a:rPr lang="fr-FR" sz="5400" dirty="0">
                <a:latin typeface="Calibri" charset="0"/>
                <a:ea typeface="Calibri" charset="0"/>
                <a:cs typeface="Calibri" charset="0"/>
              </a:rPr>
              <a:t>par des jonctions cellulaires </a:t>
            </a:r>
            <a:r>
              <a:rPr lang="fr-FR" sz="5400" dirty="0" smtClean="0">
                <a:latin typeface="Calibri" charset="0"/>
                <a:ea typeface="Calibri" charset="0"/>
                <a:cs typeface="Calibri" charset="0"/>
              </a:rPr>
              <a:t>serrées</a:t>
            </a:r>
            <a:r>
              <a:rPr lang="fr-FR" sz="5400" dirty="0">
                <a:latin typeface="Calibri" charset="0"/>
                <a:ea typeface="Calibri" charset="0"/>
                <a:cs typeface="Calibri" charset="0"/>
              </a:rPr>
              <a:t>.</a:t>
            </a:r>
          </a:p>
          <a:p>
            <a:pPr algn="l"/>
            <a:r>
              <a:rPr lang="fr-FR" sz="5400" dirty="0">
                <a:latin typeface="Calibri" charset="0"/>
                <a:ea typeface="Calibri" charset="0"/>
                <a:cs typeface="Calibri" charset="0"/>
              </a:rPr>
              <a:t>B) Les </a:t>
            </a:r>
            <a:r>
              <a:rPr lang="fr-FR" sz="5400" dirty="0" smtClean="0">
                <a:latin typeface="Calibri" charset="0"/>
                <a:ea typeface="Calibri" charset="0"/>
                <a:cs typeface="Calibri" charset="0"/>
              </a:rPr>
              <a:t>épithéliums </a:t>
            </a:r>
            <a:r>
              <a:rPr lang="fr-FR" sz="5400" dirty="0">
                <a:latin typeface="Calibri" charset="0"/>
                <a:ea typeface="Calibri" charset="0"/>
                <a:cs typeface="Calibri" charset="0"/>
              </a:rPr>
              <a:t>sont toujours </a:t>
            </a:r>
            <a:r>
              <a:rPr lang="fr-FR" sz="5400" dirty="0" smtClean="0">
                <a:latin typeface="Calibri" charset="0"/>
                <a:ea typeface="Calibri" charset="0"/>
                <a:cs typeface="Calibri" charset="0"/>
              </a:rPr>
              <a:t>vasculaires.</a:t>
            </a:r>
          </a:p>
          <a:p>
            <a:pPr algn="l"/>
            <a:r>
              <a:rPr lang="fr-FR" sz="5400" dirty="0" smtClean="0">
                <a:latin typeface="Calibri" charset="0"/>
                <a:ea typeface="Calibri" charset="0"/>
                <a:cs typeface="Calibri" charset="0"/>
              </a:rPr>
              <a:t>C</a:t>
            </a:r>
            <a:r>
              <a:rPr lang="fr-FR" sz="5400" dirty="0">
                <a:latin typeface="Calibri" charset="0"/>
                <a:ea typeface="Calibri" charset="0"/>
                <a:cs typeface="Calibri" charset="0"/>
              </a:rPr>
              <a:t>) Les cellules des </a:t>
            </a:r>
            <a:r>
              <a:rPr lang="fr-FR" sz="5400" dirty="0" smtClean="0">
                <a:latin typeface="Calibri" charset="0"/>
                <a:ea typeface="Calibri" charset="0"/>
                <a:cs typeface="Calibri" charset="0"/>
              </a:rPr>
              <a:t>épith</a:t>
            </a:r>
            <a:r>
              <a:rPr lang="fr-FR" sz="5400" dirty="0">
                <a:latin typeface="Calibri" charset="0"/>
                <a:ea typeface="Calibri" charset="0"/>
                <a:cs typeface="Calibri" charset="0"/>
              </a:rPr>
              <a:t>é</a:t>
            </a:r>
            <a:r>
              <a:rPr lang="fr-FR" sz="5400" dirty="0" smtClean="0">
                <a:latin typeface="Calibri" charset="0"/>
                <a:ea typeface="Calibri" charset="0"/>
                <a:cs typeface="Calibri" charset="0"/>
              </a:rPr>
              <a:t>liums </a:t>
            </a:r>
            <a:r>
              <a:rPr lang="fr-FR" sz="5400" dirty="0" err="1" smtClean="0">
                <a:latin typeface="Calibri" charset="0"/>
                <a:ea typeface="Calibri" charset="0"/>
                <a:cs typeface="Calibri" charset="0"/>
              </a:rPr>
              <a:t>unistratifiés</a:t>
            </a:r>
            <a:r>
              <a:rPr lang="fr-FR" sz="5400" dirty="0" smtClean="0">
                <a:latin typeface="Calibri" charset="0"/>
                <a:ea typeface="Calibri" charset="0"/>
                <a:cs typeface="Calibri" charset="0"/>
              </a:rPr>
              <a:t> </a:t>
            </a:r>
            <a:r>
              <a:rPr lang="fr-FR" sz="5400" dirty="0">
                <a:latin typeface="Calibri" charset="0"/>
                <a:ea typeface="Calibri" charset="0"/>
                <a:cs typeface="Calibri" charset="0"/>
              </a:rPr>
              <a:t>sont </a:t>
            </a:r>
            <a:r>
              <a:rPr lang="fr-FR" sz="5400" dirty="0" smtClean="0">
                <a:latin typeface="Calibri" charset="0"/>
                <a:ea typeface="Calibri" charset="0"/>
                <a:cs typeface="Calibri" charset="0"/>
              </a:rPr>
              <a:t>accrochées </a:t>
            </a:r>
            <a:r>
              <a:rPr lang="fr-FR" sz="5400" dirty="0">
                <a:latin typeface="Calibri" charset="0"/>
                <a:ea typeface="Calibri" charset="0"/>
                <a:cs typeface="Calibri" charset="0"/>
              </a:rPr>
              <a:t>à</a:t>
            </a:r>
            <a:r>
              <a:rPr lang="fr-FR" sz="5400" dirty="0" smtClean="0">
                <a:latin typeface="Calibri" charset="0"/>
                <a:ea typeface="Calibri" charset="0"/>
                <a:cs typeface="Calibri" charset="0"/>
              </a:rPr>
              <a:t> </a:t>
            </a:r>
            <a:r>
              <a:rPr lang="fr-FR" sz="5400" dirty="0">
                <a:latin typeface="Calibri" charset="0"/>
                <a:ea typeface="Calibri" charset="0"/>
                <a:cs typeface="Calibri" charset="0"/>
              </a:rPr>
              <a:t>la membrane basale par le </a:t>
            </a:r>
            <a:r>
              <a:rPr lang="fr-FR" sz="5400" dirty="0" smtClean="0">
                <a:latin typeface="Calibri" charset="0"/>
                <a:ea typeface="Calibri" charset="0"/>
                <a:cs typeface="Calibri" charset="0"/>
              </a:rPr>
              <a:t>pôle</a:t>
            </a:r>
            <a:r>
              <a:rPr lang="fr-FR" sz="5400" dirty="0">
                <a:latin typeface="Calibri" charset="0"/>
                <a:ea typeface="Calibri" charset="0"/>
                <a:cs typeface="Calibri" charset="0"/>
              </a:rPr>
              <a:t> </a:t>
            </a:r>
            <a:r>
              <a:rPr lang="fr-FR" sz="5400" dirty="0" err="1" smtClean="0">
                <a:latin typeface="Calibri" charset="0"/>
                <a:ea typeface="Calibri" charset="0"/>
                <a:cs typeface="Calibri" charset="0"/>
              </a:rPr>
              <a:t>apexien</a:t>
            </a:r>
            <a:r>
              <a:rPr lang="fr-FR" sz="5400" dirty="0" smtClean="0">
                <a:latin typeface="Calibri" charset="0"/>
                <a:ea typeface="Calibri" charset="0"/>
                <a:cs typeface="Calibri" charset="0"/>
              </a:rPr>
              <a:t> ou apical.</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D) Les </a:t>
            </a:r>
            <a:r>
              <a:rPr lang="fr-FR" sz="5400" dirty="0" smtClean="0">
                <a:latin typeface="Calibri" charset="0"/>
                <a:ea typeface="Calibri" charset="0"/>
                <a:cs typeface="Calibri" charset="0"/>
              </a:rPr>
              <a:t>épithéliums </a:t>
            </a:r>
            <a:r>
              <a:rPr lang="fr-FR" sz="5400" dirty="0" err="1" smtClean="0">
                <a:latin typeface="Calibri" charset="0"/>
                <a:ea typeface="Calibri" charset="0"/>
                <a:cs typeface="Calibri" charset="0"/>
              </a:rPr>
              <a:t>unistratifiés</a:t>
            </a:r>
            <a:r>
              <a:rPr lang="fr-FR" sz="5400" dirty="0" smtClean="0">
                <a:latin typeface="Calibri" charset="0"/>
                <a:ea typeface="Calibri" charset="0"/>
                <a:cs typeface="Calibri" charset="0"/>
              </a:rPr>
              <a:t> </a:t>
            </a:r>
            <a:r>
              <a:rPr lang="fr-FR" sz="5400" dirty="0">
                <a:latin typeface="Calibri" charset="0"/>
                <a:ea typeface="Calibri" charset="0"/>
                <a:cs typeface="Calibri" charset="0"/>
              </a:rPr>
              <a:t>et </a:t>
            </a:r>
            <a:r>
              <a:rPr lang="fr-FR" sz="5400" dirty="0" err="1" smtClean="0">
                <a:latin typeface="Calibri" charset="0"/>
                <a:ea typeface="Calibri" charset="0"/>
                <a:cs typeface="Calibri" charset="0"/>
              </a:rPr>
              <a:t>pseudostratifiés</a:t>
            </a:r>
            <a:r>
              <a:rPr lang="fr-FR" sz="5400" dirty="0" smtClean="0">
                <a:latin typeface="Calibri" charset="0"/>
                <a:ea typeface="Calibri" charset="0"/>
                <a:cs typeface="Calibri" charset="0"/>
              </a:rPr>
              <a:t> </a:t>
            </a:r>
            <a:r>
              <a:rPr lang="fr-FR" sz="5400" dirty="0">
                <a:latin typeface="Calibri" charset="0"/>
                <a:ea typeface="Calibri" charset="0"/>
                <a:cs typeface="Calibri" charset="0"/>
              </a:rPr>
              <a:t>ne peuvent </a:t>
            </a:r>
            <a:r>
              <a:rPr lang="fr-FR" sz="5400" dirty="0" smtClean="0">
                <a:latin typeface="Calibri" charset="0"/>
                <a:ea typeface="Calibri" charset="0"/>
                <a:cs typeface="Calibri" charset="0"/>
              </a:rPr>
              <a:t>être </a:t>
            </a:r>
            <a:r>
              <a:rPr lang="fr-FR" sz="5400" dirty="0">
                <a:latin typeface="Calibri" charset="0"/>
                <a:ea typeface="Calibri" charset="0"/>
                <a:cs typeface="Calibri" charset="0"/>
              </a:rPr>
              <a:t>ni </a:t>
            </a:r>
            <a:r>
              <a:rPr lang="fr-FR" sz="5400" dirty="0" smtClean="0">
                <a:latin typeface="Calibri" charset="0"/>
                <a:ea typeface="Calibri" charset="0"/>
                <a:cs typeface="Calibri" charset="0"/>
              </a:rPr>
              <a:t>ciliés </a:t>
            </a:r>
            <a:r>
              <a:rPr lang="fr-FR" sz="5400" dirty="0">
                <a:latin typeface="Calibri" charset="0"/>
                <a:ea typeface="Calibri" charset="0"/>
                <a:cs typeface="Calibri" charset="0"/>
              </a:rPr>
              <a:t>ni </a:t>
            </a:r>
            <a:r>
              <a:rPr lang="fr-FR" sz="5400" dirty="0" smtClean="0">
                <a:latin typeface="Calibri" charset="0"/>
                <a:ea typeface="Calibri" charset="0"/>
                <a:cs typeface="Calibri" charset="0"/>
              </a:rPr>
              <a:t>à </a:t>
            </a:r>
            <a:r>
              <a:rPr lang="fr-FR" sz="5400" dirty="0" err="1" smtClean="0">
                <a:latin typeface="Calibri" charset="0"/>
                <a:ea typeface="Calibri" charset="0"/>
                <a:cs typeface="Calibri" charset="0"/>
              </a:rPr>
              <a:t>stéréocils</a:t>
            </a:r>
            <a:r>
              <a:rPr lang="fr-FR" sz="5400" dirty="0" smtClean="0">
                <a:latin typeface="Calibri" charset="0"/>
                <a:ea typeface="Calibri" charset="0"/>
                <a:cs typeface="Calibri" charset="0"/>
              </a:rPr>
              <a:t>.</a:t>
            </a:r>
            <a:endParaRPr lang="fr-FR" sz="5400" dirty="0">
              <a:latin typeface="Calibri" charset="0"/>
              <a:ea typeface="Calibri" charset="0"/>
              <a:cs typeface="Calibri" charset="0"/>
            </a:endParaRPr>
          </a:p>
        </p:txBody>
      </p:sp>
      <p:sp>
        <p:nvSpPr>
          <p:cNvPr id="4" name="ZoneTexte 3"/>
          <p:cNvSpPr txBox="1"/>
          <p:nvPr/>
        </p:nvSpPr>
        <p:spPr>
          <a:xfrm>
            <a:off x="14973300" y="11270924"/>
            <a:ext cx="6743700" cy="111825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66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A</a:t>
            </a:r>
            <a:endParaRPr kumimoji="0" lang="fr-FR" sz="66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71798154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10062" y="1137590"/>
            <a:ext cx="20828000" cy="2296523"/>
          </a:xfrm>
        </p:spPr>
        <p:txBody>
          <a:bodyPr>
            <a:noAutofit/>
          </a:bodyPr>
          <a:lstStyle/>
          <a:p>
            <a:pPr algn="l"/>
            <a:r>
              <a:rPr lang="fr-FR" sz="8000" b="1" dirty="0" smtClean="0">
                <a:latin typeface="Calibri" charset="0"/>
                <a:ea typeface="Calibri" charset="0"/>
                <a:cs typeface="Calibri" charset="0"/>
              </a:rPr>
              <a:t>A propos des épithéliums de revêtement</a:t>
            </a:r>
            <a:r>
              <a:rPr lang="fr-FR" sz="8000" dirty="0" smtClean="0">
                <a:latin typeface="Calibri" charset="0"/>
                <a:ea typeface="Calibri" charset="0"/>
                <a:cs typeface="Calibri" charset="0"/>
              </a:rPr>
              <a:t>, donnez la ou les propositions vraies?</a:t>
            </a:r>
            <a:endParaRPr lang="fr-FR" sz="8000" dirty="0">
              <a:latin typeface="Calibri" charset="0"/>
              <a:ea typeface="Calibri" charset="0"/>
              <a:cs typeface="Calibri" charset="0"/>
            </a:endParaRPr>
          </a:p>
        </p:txBody>
      </p:sp>
      <p:sp>
        <p:nvSpPr>
          <p:cNvPr id="3" name="Espace réservé du texte 2"/>
          <p:cNvSpPr>
            <a:spLocks noGrp="1"/>
          </p:cNvSpPr>
          <p:nvPr>
            <p:ph type="body" idx="1"/>
          </p:nvPr>
        </p:nvSpPr>
        <p:spPr>
          <a:xfrm>
            <a:off x="1410062" y="4290854"/>
            <a:ext cx="21115383" cy="5603602"/>
          </a:xfrm>
        </p:spPr>
        <p:txBody>
          <a:bodyPr>
            <a:noAutofit/>
          </a:bodyPr>
          <a:lstStyle/>
          <a:p>
            <a:pPr algn="l"/>
            <a:r>
              <a:rPr lang="fr-FR" sz="5400" dirty="0">
                <a:latin typeface="Calibri" charset="0"/>
                <a:ea typeface="Calibri" charset="0"/>
                <a:cs typeface="Calibri" charset="0"/>
              </a:rPr>
              <a:t>A) Les </a:t>
            </a:r>
            <a:r>
              <a:rPr lang="fr-FR" sz="5400" dirty="0" smtClean="0">
                <a:latin typeface="Calibri" charset="0"/>
                <a:ea typeface="Calibri" charset="0"/>
                <a:cs typeface="Calibri" charset="0"/>
              </a:rPr>
              <a:t>épithéliums cubiques </a:t>
            </a:r>
            <a:r>
              <a:rPr lang="fr-FR" sz="5400" dirty="0">
                <a:latin typeface="Calibri" charset="0"/>
                <a:ea typeface="Calibri" charset="0"/>
                <a:cs typeface="Calibri" charset="0"/>
              </a:rPr>
              <a:t>peuvent </a:t>
            </a:r>
            <a:r>
              <a:rPr lang="fr-FR" sz="5400" dirty="0" smtClean="0">
                <a:latin typeface="Calibri" charset="0"/>
                <a:ea typeface="Calibri" charset="0"/>
                <a:cs typeface="Calibri" charset="0"/>
              </a:rPr>
              <a:t>être pluristratifiés.</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B) Les </a:t>
            </a:r>
            <a:r>
              <a:rPr lang="fr-FR" sz="5400" dirty="0" smtClean="0">
                <a:latin typeface="Calibri" charset="0"/>
                <a:ea typeface="Calibri" charset="0"/>
                <a:cs typeface="Calibri" charset="0"/>
              </a:rPr>
              <a:t>épithéliums </a:t>
            </a:r>
            <a:r>
              <a:rPr lang="fr-FR" sz="5400" dirty="0" err="1" smtClean="0">
                <a:latin typeface="Calibri" charset="0"/>
                <a:ea typeface="Calibri" charset="0"/>
                <a:cs typeface="Calibri" charset="0"/>
              </a:rPr>
              <a:t>pseudostratifiés</a:t>
            </a:r>
            <a:r>
              <a:rPr lang="fr-FR" sz="5400" dirty="0" smtClean="0">
                <a:latin typeface="Calibri" charset="0"/>
                <a:ea typeface="Calibri" charset="0"/>
                <a:cs typeface="Calibri" charset="0"/>
              </a:rPr>
              <a:t> </a:t>
            </a:r>
            <a:r>
              <a:rPr lang="fr-FR" sz="5400" dirty="0">
                <a:latin typeface="Calibri" charset="0"/>
                <a:ea typeface="Calibri" charset="0"/>
                <a:cs typeface="Calibri" charset="0"/>
              </a:rPr>
              <a:t>peuvent </a:t>
            </a:r>
            <a:r>
              <a:rPr lang="fr-FR" sz="5400" dirty="0" smtClean="0">
                <a:latin typeface="Calibri" charset="0"/>
                <a:ea typeface="Calibri" charset="0"/>
                <a:cs typeface="Calibri" charset="0"/>
              </a:rPr>
              <a:t>être ciliés</a:t>
            </a:r>
            <a:r>
              <a:rPr lang="fr-FR" sz="5400" dirty="0">
                <a:latin typeface="Calibri" charset="0"/>
                <a:ea typeface="Calibri" charset="0"/>
                <a:cs typeface="Calibri" charset="0"/>
              </a:rPr>
              <a:t>.</a:t>
            </a:r>
          </a:p>
          <a:p>
            <a:pPr algn="l"/>
            <a:r>
              <a:rPr lang="fr-FR" sz="5400" dirty="0">
                <a:latin typeface="Calibri" charset="0"/>
                <a:ea typeface="Calibri" charset="0"/>
                <a:cs typeface="Calibri" charset="0"/>
              </a:rPr>
              <a:t>C) Les </a:t>
            </a:r>
            <a:r>
              <a:rPr lang="fr-FR" sz="5400" dirty="0" smtClean="0">
                <a:latin typeface="Calibri" charset="0"/>
                <a:ea typeface="Calibri" charset="0"/>
                <a:cs typeface="Calibri" charset="0"/>
              </a:rPr>
              <a:t>épithéliums </a:t>
            </a:r>
            <a:r>
              <a:rPr lang="fr-FR" sz="5400" dirty="0" err="1" smtClean="0">
                <a:latin typeface="Calibri" charset="0"/>
                <a:ea typeface="Calibri" charset="0"/>
                <a:cs typeface="Calibri" charset="0"/>
              </a:rPr>
              <a:t>pseudostratifiés</a:t>
            </a:r>
            <a:r>
              <a:rPr lang="fr-FR" sz="5400" dirty="0" smtClean="0">
                <a:latin typeface="Calibri" charset="0"/>
                <a:ea typeface="Calibri" charset="0"/>
                <a:cs typeface="Calibri" charset="0"/>
              </a:rPr>
              <a:t> </a:t>
            </a:r>
            <a:r>
              <a:rPr lang="fr-FR" sz="5400" dirty="0">
                <a:latin typeface="Calibri" charset="0"/>
                <a:ea typeface="Calibri" charset="0"/>
                <a:cs typeface="Calibri" charset="0"/>
              </a:rPr>
              <a:t>peuvent </a:t>
            </a:r>
            <a:r>
              <a:rPr lang="fr-FR" sz="5400" dirty="0" smtClean="0">
                <a:latin typeface="Calibri" charset="0"/>
                <a:ea typeface="Calibri" charset="0"/>
                <a:cs typeface="Calibri" charset="0"/>
              </a:rPr>
              <a:t>être </a:t>
            </a:r>
            <a:r>
              <a:rPr lang="fr-FR" sz="5400" dirty="0">
                <a:latin typeface="Calibri" charset="0"/>
                <a:ea typeface="Calibri" charset="0"/>
                <a:cs typeface="Calibri" charset="0"/>
              </a:rPr>
              <a:t>non </a:t>
            </a:r>
            <a:r>
              <a:rPr lang="fr-FR" sz="5400" dirty="0" smtClean="0">
                <a:latin typeface="Calibri" charset="0"/>
                <a:ea typeface="Calibri" charset="0"/>
                <a:cs typeface="Calibri" charset="0"/>
              </a:rPr>
              <a:t>ciliés</a:t>
            </a:r>
            <a:r>
              <a:rPr lang="fr-FR" sz="5400" dirty="0">
                <a:latin typeface="Calibri" charset="0"/>
                <a:ea typeface="Calibri" charset="0"/>
                <a:cs typeface="Calibri" charset="0"/>
              </a:rPr>
              <a:t>.</a:t>
            </a:r>
          </a:p>
          <a:p>
            <a:pPr algn="l"/>
            <a:r>
              <a:rPr lang="fr-FR" sz="5400" dirty="0">
                <a:latin typeface="Calibri" charset="0"/>
                <a:ea typeface="Calibri" charset="0"/>
                <a:cs typeface="Calibri" charset="0"/>
              </a:rPr>
              <a:t>D) Les </a:t>
            </a:r>
            <a:r>
              <a:rPr lang="fr-FR" sz="5400" dirty="0" smtClean="0">
                <a:latin typeface="Calibri" charset="0"/>
                <a:ea typeface="Calibri" charset="0"/>
                <a:cs typeface="Calibri" charset="0"/>
              </a:rPr>
              <a:t>épithéliums pluristratifiés peuvent être ciliés</a:t>
            </a:r>
            <a:r>
              <a:rPr lang="fr-FR" sz="5400" dirty="0">
                <a:latin typeface="Calibri" charset="0"/>
                <a:ea typeface="Calibri" charset="0"/>
                <a:cs typeface="Calibri" charset="0"/>
              </a:rPr>
              <a:t>, </a:t>
            </a:r>
            <a:r>
              <a:rPr lang="fr-FR" sz="5400" dirty="0" smtClean="0">
                <a:latin typeface="Calibri" charset="0"/>
                <a:ea typeface="Calibri" charset="0"/>
                <a:cs typeface="Calibri" charset="0"/>
              </a:rPr>
              <a:t>à stéréo-cils </a:t>
            </a:r>
            <a:r>
              <a:rPr lang="fr-FR" sz="5400" dirty="0">
                <a:latin typeface="Calibri" charset="0"/>
                <a:ea typeface="Calibri" charset="0"/>
                <a:cs typeface="Calibri" charset="0"/>
              </a:rPr>
              <a:t>ou </a:t>
            </a:r>
            <a:r>
              <a:rPr lang="fr-FR" sz="5400" dirty="0" smtClean="0">
                <a:latin typeface="Calibri" charset="0"/>
                <a:ea typeface="Calibri" charset="0"/>
                <a:cs typeface="Calibri" charset="0"/>
              </a:rPr>
              <a:t>à </a:t>
            </a:r>
            <a:r>
              <a:rPr lang="fr-FR" sz="5400" dirty="0">
                <a:latin typeface="Calibri" charset="0"/>
                <a:ea typeface="Calibri" charset="0"/>
                <a:cs typeface="Calibri" charset="0"/>
              </a:rPr>
              <a:t>bordure en brosse.</a:t>
            </a:r>
          </a:p>
          <a:p>
            <a:pPr algn="l"/>
            <a:r>
              <a:rPr lang="fr-FR" sz="5400" dirty="0">
                <a:latin typeface="Calibri" charset="0"/>
                <a:ea typeface="Calibri" charset="0"/>
                <a:cs typeface="Calibri" charset="0"/>
              </a:rPr>
              <a:t>E) Les </a:t>
            </a:r>
            <a:r>
              <a:rPr lang="fr-FR" sz="5400" dirty="0" smtClean="0">
                <a:latin typeface="Calibri" charset="0"/>
                <a:ea typeface="Calibri" charset="0"/>
                <a:cs typeface="Calibri" charset="0"/>
              </a:rPr>
              <a:t>épithéliums </a:t>
            </a:r>
            <a:r>
              <a:rPr lang="fr-FR" sz="5400" dirty="0">
                <a:latin typeface="Calibri" charset="0"/>
                <a:ea typeface="Calibri" charset="0"/>
                <a:cs typeface="Calibri" charset="0"/>
              </a:rPr>
              <a:t>prismatique </a:t>
            </a:r>
            <a:r>
              <a:rPr lang="fr-FR" sz="5400" dirty="0" err="1" smtClean="0">
                <a:latin typeface="Calibri" charset="0"/>
                <a:ea typeface="Calibri" charset="0"/>
                <a:cs typeface="Calibri" charset="0"/>
              </a:rPr>
              <a:t>unistratifiés</a:t>
            </a:r>
            <a:r>
              <a:rPr lang="fr-FR" sz="5400" dirty="0" smtClean="0">
                <a:latin typeface="Calibri" charset="0"/>
                <a:ea typeface="Calibri" charset="0"/>
                <a:cs typeface="Calibri" charset="0"/>
              </a:rPr>
              <a:t> </a:t>
            </a:r>
            <a:r>
              <a:rPr lang="fr-FR" sz="5400" dirty="0">
                <a:latin typeface="Calibri" charset="0"/>
                <a:ea typeface="Calibri" charset="0"/>
                <a:cs typeface="Calibri" charset="0"/>
              </a:rPr>
              <a:t>peuvent </a:t>
            </a:r>
            <a:r>
              <a:rPr lang="fr-FR" sz="5400" dirty="0" smtClean="0">
                <a:latin typeface="Calibri" charset="0"/>
                <a:ea typeface="Calibri" charset="0"/>
                <a:cs typeface="Calibri" charset="0"/>
              </a:rPr>
              <a:t>être ciliés</a:t>
            </a:r>
            <a:r>
              <a:rPr lang="fr-FR" sz="5400" dirty="0">
                <a:latin typeface="Calibri" charset="0"/>
                <a:ea typeface="Calibri" charset="0"/>
                <a:cs typeface="Calibri" charset="0"/>
              </a:rPr>
              <a:t>, </a:t>
            </a:r>
            <a:r>
              <a:rPr lang="fr-FR" sz="5400" dirty="0" smtClean="0">
                <a:latin typeface="Calibri" charset="0"/>
                <a:ea typeface="Calibri" charset="0"/>
                <a:cs typeface="Calibri" charset="0"/>
              </a:rPr>
              <a:t>à stéréo-cils </a:t>
            </a:r>
            <a:r>
              <a:rPr lang="fr-FR" sz="5400" dirty="0">
                <a:latin typeface="Calibri" charset="0"/>
                <a:ea typeface="Calibri" charset="0"/>
                <a:cs typeface="Calibri" charset="0"/>
              </a:rPr>
              <a:t>ou </a:t>
            </a:r>
            <a:r>
              <a:rPr lang="fr-FR" sz="5400" dirty="0" smtClean="0">
                <a:latin typeface="Calibri" charset="0"/>
                <a:ea typeface="Calibri" charset="0"/>
                <a:cs typeface="Calibri" charset="0"/>
              </a:rPr>
              <a:t>à </a:t>
            </a:r>
            <a:r>
              <a:rPr lang="fr-FR" sz="5400" dirty="0">
                <a:latin typeface="Calibri" charset="0"/>
                <a:ea typeface="Calibri" charset="0"/>
                <a:cs typeface="Calibri" charset="0"/>
              </a:rPr>
              <a:t>bordure </a:t>
            </a:r>
            <a:r>
              <a:rPr lang="fr-FR" sz="5400" dirty="0" smtClean="0">
                <a:latin typeface="Calibri" charset="0"/>
                <a:ea typeface="Calibri" charset="0"/>
                <a:cs typeface="Calibri" charset="0"/>
              </a:rPr>
              <a:t>en brosse</a:t>
            </a:r>
            <a:r>
              <a:rPr lang="fr-FR" sz="5400" dirty="0">
                <a:latin typeface="Calibri" charset="0"/>
                <a:ea typeface="Calibri" charset="0"/>
                <a:cs typeface="Calibri" charset="0"/>
              </a:rPr>
              <a:t>.</a:t>
            </a:r>
          </a:p>
        </p:txBody>
      </p:sp>
      <p:sp>
        <p:nvSpPr>
          <p:cNvPr id="4" name="ZoneTexte 3"/>
          <p:cNvSpPr txBox="1"/>
          <p:nvPr/>
        </p:nvSpPr>
        <p:spPr>
          <a:xfrm>
            <a:off x="15048411" y="11607937"/>
            <a:ext cx="6322423"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a:t>
            </a:r>
            <a:r>
              <a:rPr kumimoji="0" lang="fr-FR" sz="5000" b="1" i="0" u="none" strike="noStrike" cap="none" spc="0" normalizeH="0" dirty="0" smtClean="0">
                <a:ln>
                  <a:noFill/>
                </a:ln>
                <a:solidFill>
                  <a:srgbClr val="00B050"/>
                </a:solidFill>
                <a:effectLst/>
                <a:uFillTx/>
                <a:latin typeface="Calibri" charset="0"/>
                <a:ea typeface="Calibri" charset="0"/>
                <a:cs typeface="Calibri" charset="0"/>
                <a:sym typeface="Helvetica Light"/>
              </a:rPr>
              <a:t> BCE</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30278190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09800" y="-723900"/>
            <a:ext cx="20828000" cy="4648200"/>
          </a:xfrm>
        </p:spPr>
        <p:txBody>
          <a:bodyPr>
            <a:normAutofit/>
          </a:bodyPr>
          <a:lstStyle/>
          <a:p>
            <a:pPr algn="l"/>
            <a:r>
              <a:rPr lang="fr-FR" sz="8800" b="1" dirty="0" smtClean="0">
                <a:latin typeface="Calibri" charset="0"/>
                <a:ea typeface="Calibri" charset="0"/>
                <a:cs typeface="Calibri" charset="0"/>
              </a:rPr>
              <a:t>A propos des épithéliums stratifiés, </a:t>
            </a:r>
            <a:r>
              <a:rPr lang="fr-FR" sz="8800" dirty="0" smtClean="0">
                <a:latin typeface="Calibri" charset="0"/>
                <a:ea typeface="Calibri" charset="0"/>
                <a:cs typeface="Calibri" charset="0"/>
              </a:rPr>
              <a:t>donnez les vraies.</a:t>
            </a:r>
            <a:endParaRPr lang="fr-FR" sz="8800" dirty="0">
              <a:latin typeface="Calibri" charset="0"/>
              <a:ea typeface="Calibri" charset="0"/>
              <a:cs typeface="Calibri" charset="0"/>
            </a:endParaRPr>
          </a:p>
        </p:txBody>
      </p:sp>
      <p:sp>
        <p:nvSpPr>
          <p:cNvPr id="3" name="Espace réservé du texte 2"/>
          <p:cNvSpPr>
            <a:spLocks noGrp="1"/>
          </p:cNvSpPr>
          <p:nvPr>
            <p:ph type="body" idx="1"/>
          </p:nvPr>
        </p:nvSpPr>
        <p:spPr>
          <a:xfrm>
            <a:off x="2209800" y="5054600"/>
            <a:ext cx="20828000" cy="1587500"/>
          </a:xfrm>
        </p:spPr>
        <p:txBody>
          <a:bodyPr>
            <a:noAutofit/>
          </a:bodyPr>
          <a:lstStyle/>
          <a:p>
            <a:pPr algn="l"/>
            <a:r>
              <a:rPr lang="fr-FR" sz="5400" dirty="0">
                <a:latin typeface="Calibri" charset="0"/>
                <a:ea typeface="Calibri" charset="0"/>
                <a:cs typeface="Calibri" charset="0"/>
              </a:rPr>
              <a:t>A) Toutes les cellules sont en contact avec la membrane basale par leur </a:t>
            </a:r>
            <a:r>
              <a:rPr lang="fr-FR" sz="5400" dirty="0" smtClean="0">
                <a:latin typeface="Calibri" charset="0"/>
                <a:ea typeface="Calibri" charset="0"/>
                <a:cs typeface="Calibri" charset="0"/>
              </a:rPr>
              <a:t>pôle </a:t>
            </a:r>
            <a:r>
              <a:rPr lang="fr-FR" sz="5400" dirty="0">
                <a:latin typeface="Calibri" charset="0"/>
                <a:ea typeface="Calibri" charset="0"/>
                <a:cs typeface="Calibri" charset="0"/>
              </a:rPr>
              <a:t>apical.</a:t>
            </a:r>
          </a:p>
          <a:p>
            <a:pPr algn="l"/>
            <a:r>
              <a:rPr lang="fr-FR" sz="5400" dirty="0">
                <a:latin typeface="Calibri" charset="0"/>
                <a:ea typeface="Calibri" charset="0"/>
                <a:cs typeface="Calibri" charset="0"/>
              </a:rPr>
              <a:t>B) Les cellules peuvent </a:t>
            </a:r>
            <a:r>
              <a:rPr lang="fr-FR" sz="5400" dirty="0" smtClean="0">
                <a:latin typeface="Calibri" charset="0"/>
                <a:ea typeface="Calibri" charset="0"/>
                <a:cs typeface="Calibri" charset="0"/>
              </a:rPr>
              <a:t>être cubiques.</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C) Les cellules peuvent </a:t>
            </a:r>
            <a:r>
              <a:rPr lang="fr-FR" sz="5400" dirty="0" smtClean="0">
                <a:latin typeface="Calibri" charset="0"/>
                <a:ea typeface="Calibri" charset="0"/>
                <a:cs typeface="Calibri" charset="0"/>
              </a:rPr>
              <a:t>être </a:t>
            </a:r>
            <a:r>
              <a:rPr lang="fr-FR" sz="5400" dirty="0">
                <a:latin typeface="Calibri" charset="0"/>
                <a:ea typeface="Calibri" charset="0"/>
                <a:cs typeface="Calibri" charset="0"/>
              </a:rPr>
              <a:t>prismatique.</a:t>
            </a:r>
          </a:p>
          <a:p>
            <a:pPr algn="l"/>
            <a:r>
              <a:rPr lang="fr-FR" sz="5400" dirty="0">
                <a:latin typeface="Calibri" charset="0"/>
                <a:ea typeface="Calibri" charset="0"/>
                <a:cs typeface="Calibri" charset="0"/>
              </a:rPr>
              <a:t>D) Les cellules peuvent </a:t>
            </a:r>
            <a:r>
              <a:rPr lang="fr-FR" sz="5400" dirty="0" smtClean="0">
                <a:latin typeface="Calibri" charset="0"/>
                <a:ea typeface="Calibri" charset="0"/>
                <a:cs typeface="Calibri" charset="0"/>
              </a:rPr>
              <a:t>être pavimenteuses.</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E) Les cellules peuvent </a:t>
            </a:r>
            <a:r>
              <a:rPr lang="fr-FR" sz="5400" dirty="0" smtClean="0">
                <a:latin typeface="Calibri" charset="0"/>
                <a:ea typeface="Calibri" charset="0"/>
                <a:cs typeface="Calibri" charset="0"/>
              </a:rPr>
              <a:t>être kératinisées</a:t>
            </a:r>
            <a:r>
              <a:rPr lang="fr-FR" sz="5400" dirty="0">
                <a:latin typeface="Calibri" charset="0"/>
                <a:ea typeface="Calibri" charset="0"/>
                <a:cs typeface="Calibri" charset="0"/>
              </a:rPr>
              <a:t>.</a:t>
            </a:r>
          </a:p>
        </p:txBody>
      </p:sp>
      <p:sp>
        <p:nvSpPr>
          <p:cNvPr id="4" name="ZoneTexte 3"/>
          <p:cNvSpPr txBox="1"/>
          <p:nvPr/>
        </p:nvSpPr>
        <p:spPr>
          <a:xfrm>
            <a:off x="14897100" y="11259940"/>
            <a:ext cx="8140700" cy="102592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6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CDE</a:t>
            </a:r>
            <a:endParaRPr kumimoji="0" lang="fr-FR" sz="6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208090023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82700" y="-1473200"/>
            <a:ext cx="20828000" cy="4648200"/>
          </a:xfrm>
        </p:spPr>
        <p:txBody>
          <a:bodyPr>
            <a:normAutofit/>
          </a:bodyPr>
          <a:lstStyle/>
          <a:p>
            <a:pPr algn="l"/>
            <a:r>
              <a:rPr lang="fr-FR" sz="8000" b="1" dirty="0" smtClean="0">
                <a:latin typeface="Calibri" charset="0"/>
                <a:ea typeface="Calibri" charset="0"/>
                <a:cs typeface="Calibri" charset="0"/>
              </a:rPr>
              <a:t>A propos des épithéliums glandulaires</a:t>
            </a:r>
            <a:r>
              <a:rPr lang="fr-FR" sz="8000" dirty="0" smtClean="0">
                <a:latin typeface="Calibri" charset="0"/>
                <a:ea typeface="Calibri" charset="0"/>
                <a:cs typeface="Calibri" charset="0"/>
              </a:rPr>
              <a:t>, donnez les vraies.</a:t>
            </a:r>
            <a:endParaRPr lang="fr-FR" sz="8000" dirty="0">
              <a:latin typeface="Calibri" charset="0"/>
              <a:ea typeface="Calibri" charset="0"/>
              <a:cs typeface="Calibri" charset="0"/>
            </a:endParaRPr>
          </a:p>
        </p:txBody>
      </p:sp>
      <p:sp>
        <p:nvSpPr>
          <p:cNvPr id="3" name="Espace réservé du texte 2"/>
          <p:cNvSpPr>
            <a:spLocks noGrp="1"/>
          </p:cNvSpPr>
          <p:nvPr>
            <p:ph type="body" idx="1"/>
          </p:nvPr>
        </p:nvSpPr>
        <p:spPr>
          <a:xfrm>
            <a:off x="1282700" y="3797300"/>
            <a:ext cx="20828000" cy="1587500"/>
          </a:xfrm>
        </p:spPr>
        <p:txBody>
          <a:bodyPr>
            <a:noAutofit/>
          </a:bodyPr>
          <a:lstStyle/>
          <a:p>
            <a:pPr algn="l"/>
            <a:r>
              <a:rPr lang="fr-FR" sz="5400" dirty="0">
                <a:latin typeface="Calibri" charset="0"/>
                <a:ea typeface="Calibri" charset="0"/>
                <a:cs typeface="Calibri" charset="0"/>
              </a:rPr>
              <a:t>A</a:t>
            </a:r>
            <a:r>
              <a:rPr lang="fr-FR" sz="5400" dirty="0" smtClean="0">
                <a:latin typeface="Calibri" charset="0"/>
                <a:ea typeface="Calibri" charset="0"/>
                <a:cs typeface="Calibri" charset="0"/>
              </a:rPr>
              <a:t>) </a:t>
            </a:r>
            <a:r>
              <a:rPr lang="fr-FR" sz="5400" dirty="0">
                <a:latin typeface="Calibri" charset="0"/>
                <a:ea typeface="Calibri" charset="0"/>
                <a:cs typeface="Calibri" charset="0"/>
              </a:rPr>
              <a:t>Les grains de </a:t>
            </a:r>
            <a:r>
              <a:rPr lang="fr-FR" sz="5400" dirty="0" smtClean="0">
                <a:latin typeface="Calibri" charset="0"/>
                <a:ea typeface="Calibri" charset="0"/>
                <a:cs typeface="Calibri" charset="0"/>
              </a:rPr>
              <a:t>sécrétions « zymogènes » </a:t>
            </a:r>
            <a:r>
              <a:rPr lang="fr-FR" sz="5400" dirty="0">
                <a:latin typeface="Calibri" charset="0"/>
                <a:ea typeface="Calibri" charset="0"/>
                <a:cs typeface="Calibri" charset="0"/>
              </a:rPr>
              <a:t>de l’acini </a:t>
            </a:r>
            <a:r>
              <a:rPr lang="fr-FR" sz="5400" dirty="0" smtClean="0">
                <a:latin typeface="Calibri" charset="0"/>
                <a:ea typeface="Calibri" charset="0"/>
                <a:cs typeface="Calibri" charset="0"/>
              </a:rPr>
              <a:t>séreux </a:t>
            </a:r>
            <a:r>
              <a:rPr lang="fr-FR" sz="5400" dirty="0">
                <a:latin typeface="Calibri" charset="0"/>
                <a:ea typeface="Calibri" charset="0"/>
                <a:cs typeface="Calibri" charset="0"/>
              </a:rPr>
              <a:t>sont PAS </a:t>
            </a:r>
            <a:r>
              <a:rPr lang="fr-FR" sz="5400" dirty="0" smtClean="0">
                <a:latin typeface="Calibri" charset="0"/>
                <a:ea typeface="Calibri" charset="0"/>
                <a:cs typeface="Calibri" charset="0"/>
              </a:rPr>
              <a:t>négatifs</a:t>
            </a:r>
            <a:r>
              <a:rPr lang="fr-FR" sz="5400" dirty="0">
                <a:latin typeface="Calibri" charset="0"/>
                <a:ea typeface="Calibri" charset="0"/>
                <a:cs typeface="Calibri" charset="0"/>
              </a:rPr>
              <a:t>.</a:t>
            </a:r>
          </a:p>
          <a:p>
            <a:pPr algn="l"/>
            <a:r>
              <a:rPr lang="fr-FR" sz="5400" dirty="0">
                <a:latin typeface="Calibri" charset="0"/>
                <a:ea typeface="Calibri" charset="0"/>
                <a:cs typeface="Calibri" charset="0"/>
              </a:rPr>
              <a:t>B</a:t>
            </a:r>
            <a:r>
              <a:rPr lang="fr-FR" sz="5400" dirty="0" smtClean="0">
                <a:latin typeface="Calibri" charset="0"/>
                <a:ea typeface="Calibri" charset="0"/>
                <a:cs typeface="Calibri" charset="0"/>
              </a:rPr>
              <a:t>) </a:t>
            </a:r>
            <a:r>
              <a:rPr lang="fr-FR" sz="5400" dirty="0">
                <a:latin typeface="Calibri" charset="0"/>
                <a:ea typeface="Calibri" charset="0"/>
                <a:cs typeface="Calibri" charset="0"/>
              </a:rPr>
              <a:t>Les grains de </a:t>
            </a:r>
            <a:r>
              <a:rPr lang="fr-FR" sz="5400" dirty="0" smtClean="0">
                <a:latin typeface="Calibri" charset="0"/>
                <a:ea typeface="Calibri" charset="0"/>
                <a:cs typeface="Calibri" charset="0"/>
              </a:rPr>
              <a:t>sécrétions « zymogènes » de </a:t>
            </a:r>
            <a:r>
              <a:rPr lang="fr-FR" sz="5400" dirty="0">
                <a:latin typeface="Calibri" charset="0"/>
                <a:ea typeface="Calibri" charset="0"/>
                <a:cs typeface="Calibri" charset="0"/>
              </a:rPr>
              <a:t>l’acini </a:t>
            </a:r>
            <a:r>
              <a:rPr lang="fr-FR" sz="5400" dirty="0" smtClean="0">
                <a:latin typeface="Calibri" charset="0"/>
                <a:ea typeface="Calibri" charset="0"/>
                <a:cs typeface="Calibri" charset="0"/>
              </a:rPr>
              <a:t>séreux </a:t>
            </a:r>
            <a:r>
              <a:rPr lang="fr-FR" sz="5400" dirty="0">
                <a:latin typeface="Calibri" charset="0"/>
                <a:ea typeface="Calibri" charset="0"/>
                <a:cs typeface="Calibri" charset="0"/>
              </a:rPr>
              <a:t>sont </a:t>
            </a:r>
            <a:r>
              <a:rPr lang="fr-FR" sz="5400" dirty="0" smtClean="0">
                <a:latin typeface="Calibri" charset="0"/>
                <a:ea typeface="Calibri" charset="0"/>
                <a:cs typeface="Calibri" charset="0"/>
              </a:rPr>
              <a:t>associés </a:t>
            </a:r>
            <a:r>
              <a:rPr lang="fr-FR" sz="5400" dirty="0">
                <a:latin typeface="Calibri" charset="0"/>
                <a:ea typeface="Calibri" charset="0"/>
                <a:cs typeface="Calibri" charset="0"/>
              </a:rPr>
              <a:t>à</a:t>
            </a:r>
            <a:r>
              <a:rPr lang="fr-FR" sz="5400" dirty="0" smtClean="0">
                <a:latin typeface="Calibri" charset="0"/>
                <a:ea typeface="Calibri" charset="0"/>
                <a:cs typeface="Calibri" charset="0"/>
              </a:rPr>
              <a:t> </a:t>
            </a:r>
            <a:r>
              <a:rPr lang="fr-FR" sz="5400" dirty="0">
                <a:latin typeface="Calibri" charset="0"/>
                <a:ea typeface="Calibri" charset="0"/>
                <a:cs typeface="Calibri" charset="0"/>
              </a:rPr>
              <a:t>un </a:t>
            </a:r>
            <a:r>
              <a:rPr lang="fr-FR" sz="5400" dirty="0" smtClean="0">
                <a:latin typeface="Calibri" charset="0"/>
                <a:ea typeface="Calibri" charset="0"/>
                <a:cs typeface="Calibri" charset="0"/>
              </a:rPr>
              <a:t>réticulum</a:t>
            </a:r>
            <a:r>
              <a:rPr lang="fr-FR" sz="5400" dirty="0">
                <a:latin typeface="Calibri" charset="0"/>
                <a:ea typeface="Calibri" charset="0"/>
                <a:cs typeface="Calibri" charset="0"/>
              </a:rPr>
              <a:t> </a:t>
            </a:r>
            <a:r>
              <a:rPr lang="fr-FR" sz="5400" dirty="0" smtClean="0">
                <a:latin typeface="Calibri" charset="0"/>
                <a:ea typeface="Calibri" charset="0"/>
                <a:cs typeface="Calibri" charset="0"/>
              </a:rPr>
              <a:t>granulaire très développé.</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C</a:t>
            </a:r>
            <a:r>
              <a:rPr lang="fr-FR" sz="5400" dirty="0" smtClean="0">
                <a:latin typeface="Calibri" charset="0"/>
                <a:ea typeface="Calibri" charset="0"/>
                <a:cs typeface="Calibri" charset="0"/>
              </a:rPr>
              <a:t>) </a:t>
            </a:r>
            <a:r>
              <a:rPr lang="fr-FR" sz="5400" dirty="0">
                <a:latin typeface="Calibri" charset="0"/>
                <a:ea typeface="Calibri" charset="0"/>
                <a:cs typeface="Calibri" charset="0"/>
              </a:rPr>
              <a:t>Une </a:t>
            </a:r>
            <a:r>
              <a:rPr lang="fr-FR" sz="5400" dirty="0" smtClean="0">
                <a:latin typeface="Calibri" charset="0"/>
                <a:ea typeface="Calibri" charset="0"/>
                <a:cs typeface="Calibri" charset="0"/>
              </a:rPr>
              <a:t>réaction </a:t>
            </a:r>
            <a:r>
              <a:rPr lang="fr-FR" sz="5400" dirty="0">
                <a:latin typeface="Calibri" charset="0"/>
                <a:ea typeface="Calibri" charset="0"/>
                <a:cs typeface="Calibri" charset="0"/>
              </a:rPr>
              <a:t>PAS positive est </a:t>
            </a:r>
            <a:r>
              <a:rPr lang="fr-FR" sz="5400" dirty="0" smtClean="0">
                <a:latin typeface="Calibri" charset="0"/>
                <a:ea typeface="Calibri" charset="0"/>
                <a:cs typeface="Calibri" charset="0"/>
              </a:rPr>
              <a:t>associée </a:t>
            </a:r>
            <a:r>
              <a:rPr lang="fr-FR" sz="5400" dirty="0">
                <a:latin typeface="Calibri" charset="0"/>
                <a:ea typeface="Calibri" charset="0"/>
                <a:cs typeface="Calibri" charset="0"/>
              </a:rPr>
              <a:t>à</a:t>
            </a:r>
            <a:r>
              <a:rPr lang="fr-FR" sz="5400" dirty="0" smtClean="0">
                <a:latin typeface="Calibri" charset="0"/>
                <a:ea typeface="Calibri" charset="0"/>
                <a:cs typeface="Calibri" charset="0"/>
              </a:rPr>
              <a:t> </a:t>
            </a:r>
            <a:r>
              <a:rPr lang="fr-FR" sz="5400" dirty="0">
                <a:latin typeface="Calibri" charset="0"/>
                <a:ea typeface="Calibri" charset="0"/>
                <a:cs typeface="Calibri" charset="0"/>
              </a:rPr>
              <a:t>un </a:t>
            </a:r>
            <a:r>
              <a:rPr lang="fr-FR" sz="5400" dirty="0" smtClean="0">
                <a:latin typeface="Calibri" charset="0"/>
                <a:ea typeface="Calibri" charset="0"/>
                <a:cs typeface="Calibri" charset="0"/>
              </a:rPr>
              <a:t>réticulum </a:t>
            </a:r>
            <a:r>
              <a:rPr lang="fr-FR" sz="5400" dirty="0">
                <a:latin typeface="Calibri" charset="0"/>
                <a:ea typeface="Calibri" charset="0"/>
                <a:cs typeface="Calibri" charset="0"/>
              </a:rPr>
              <a:t>granulaire </a:t>
            </a:r>
            <a:r>
              <a:rPr lang="fr-FR" sz="5400" dirty="0" smtClean="0">
                <a:latin typeface="Calibri" charset="0"/>
                <a:ea typeface="Calibri" charset="0"/>
                <a:cs typeface="Calibri" charset="0"/>
              </a:rPr>
              <a:t>très développé.</a:t>
            </a:r>
            <a:endParaRPr lang="fr-FR" sz="5400" dirty="0">
              <a:latin typeface="Calibri" charset="0"/>
              <a:ea typeface="Calibri" charset="0"/>
              <a:cs typeface="Calibri" charset="0"/>
            </a:endParaRPr>
          </a:p>
          <a:p>
            <a:pPr algn="l"/>
            <a:r>
              <a:rPr lang="fr-FR" sz="5400" dirty="0">
                <a:latin typeface="Calibri" charset="0"/>
                <a:ea typeface="Calibri" charset="0"/>
                <a:cs typeface="Calibri" charset="0"/>
              </a:rPr>
              <a:t>D</a:t>
            </a:r>
            <a:r>
              <a:rPr lang="fr-FR" sz="5400" dirty="0" smtClean="0">
                <a:latin typeface="Calibri" charset="0"/>
                <a:ea typeface="Calibri" charset="0"/>
                <a:cs typeface="Calibri" charset="0"/>
              </a:rPr>
              <a:t>) </a:t>
            </a:r>
            <a:r>
              <a:rPr lang="fr-FR" sz="5400" dirty="0">
                <a:latin typeface="Calibri" charset="0"/>
                <a:ea typeface="Calibri" charset="0"/>
                <a:cs typeface="Calibri" charset="0"/>
              </a:rPr>
              <a:t>Une </a:t>
            </a:r>
            <a:r>
              <a:rPr lang="fr-FR" sz="5400" dirty="0" smtClean="0">
                <a:latin typeface="Calibri" charset="0"/>
                <a:ea typeface="Calibri" charset="0"/>
                <a:cs typeface="Calibri" charset="0"/>
              </a:rPr>
              <a:t>réaction </a:t>
            </a:r>
            <a:r>
              <a:rPr lang="fr-FR" sz="5400" dirty="0">
                <a:latin typeface="Calibri" charset="0"/>
                <a:ea typeface="Calibri" charset="0"/>
                <a:cs typeface="Calibri" charset="0"/>
              </a:rPr>
              <a:t>PAS positive est </a:t>
            </a:r>
            <a:r>
              <a:rPr lang="fr-FR" sz="5400" dirty="0" smtClean="0">
                <a:latin typeface="Calibri" charset="0"/>
                <a:ea typeface="Calibri" charset="0"/>
                <a:cs typeface="Calibri" charset="0"/>
              </a:rPr>
              <a:t>associée </a:t>
            </a:r>
            <a:r>
              <a:rPr lang="fr-FR" sz="5400" dirty="0">
                <a:latin typeface="Calibri" charset="0"/>
                <a:ea typeface="Calibri" charset="0"/>
                <a:cs typeface="Calibri" charset="0"/>
              </a:rPr>
              <a:t>à</a:t>
            </a:r>
            <a:r>
              <a:rPr lang="fr-FR" sz="5400" dirty="0" smtClean="0">
                <a:latin typeface="Calibri" charset="0"/>
                <a:ea typeface="Calibri" charset="0"/>
                <a:cs typeface="Calibri" charset="0"/>
              </a:rPr>
              <a:t> </a:t>
            </a:r>
            <a:r>
              <a:rPr lang="fr-FR" sz="5400" dirty="0">
                <a:latin typeface="Calibri" charset="0"/>
                <a:ea typeface="Calibri" charset="0"/>
                <a:cs typeface="Calibri" charset="0"/>
              </a:rPr>
              <a:t>un appareil de Golgi peu </a:t>
            </a:r>
            <a:r>
              <a:rPr lang="fr-FR" sz="5400" dirty="0" smtClean="0">
                <a:latin typeface="Calibri" charset="0"/>
                <a:ea typeface="Calibri" charset="0"/>
                <a:cs typeface="Calibri" charset="0"/>
              </a:rPr>
              <a:t>développé.</a:t>
            </a:r>
            <a:endParaRPr lang="fr-FR" sz="5400" dirty="0">
              <a:latin typeface="Calibri" charset="0"/>
              <a:ea typeface="Calibri" charset="0"/>
              <a:cs typeface="Calibri" charset="0"/>
            </a:endParaRPr>
          </a:p>
        </p:txBody>
      </p:sp>
      <p:sp>
        <p:nvSpPr>
          <p:cNvPr id="4" name="ZoneTexte 3"/>
          <p:cNvSpPr txBox="1"/>
          <p:nvPr/>
        </p:nvSpPr>
        <p:spPr>
          <a:xfrm>
            <a:off x="14325600" y="11515656"/>
            <a:ext cx="7277100" cy="93358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4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AB</a:t>
            </a:r>
            <a:endParaRPr kumimoji="0" lang="fr-FR" sz="54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20634937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84184" y="821871"/>
            <a:ext cx="22015631" cy="2286000"/>
          </a:xfrm>
        </p:spPr>
        <p:txBody>
          <a:bodyPr>
            <a:noAutofit/>
          </a:bodyPr>
          <a:lstStyle/>
          <a:p>
            <a:pPr algn="l"/>
            <a:r>
              <a:rPr lang="fr-FR" sz="8000" b="1" dirty="0" smtClean="0">
                <a:latin typeface="Calibri" charset="0"/>
                <a:ea typeface="Calibri" charset="0"/>
                <a:cs typeface="Calibri" charset="0"/>
              </a:rPr>
              <a:t>A propos des épithéliums glandulaires</a:t>
            </a:r>
            <a:r>
              <a:rPr lang="fr-FR" sz="8000" dirty="0" smtClean="0">
                <a:latin typeface="Calibri" charset="0"/>
                <a:ea typeface="Calibri" charset="0"/>
                <a:cs typeface="Calibri" charset="0"/>
              </a:rPr>
              <a:t>, donnez la (les) proposition(s) exacte(s)?</a:t>
            </a:r>
            <a:endParaRPr lang="fr-FR" sz="8000" dirty="0">
              <a:latin typeface="Calibri" charset="0"/>
              <a:ea typeface="Calibri" charset="0"/>
              <a:cs typeface="Calibri" charset="0"/>
            </a:endParaRPr>
          </a:p>
        </p:txBody>
      </p:sp>
      <p:sp>
        <p:nvSpPr>
          <p:cNvPr id="3"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
        <p:nvSpPr>
          <p:cNvPr id="5" name="Rectangle 4"/>
          <p:cNvSpPr/>
          <p:nvPr/>
        </p:nvSpPr>
        <p:spPr>
          <a:xfrm>
            <a:off x="940526" y="4252932"/>
            <a:ext cx="23199635" cy="5478423"/>
          </a:xfrm>
          <a:prstGeom prst="rect">
            <a:avLst/>
          </a:prstGeom>
        </p:spPr>
        <p:txBody>
          <a:bodyPr wrap="square">
            <a:spAutoFit/>
          </a:bodyPr>
          <a:lstStyle/>
          <a:p>
            <a:pPr marL="914400" indent="-914400" algn="l" rtl="0" latinLnBrk="1" hangingPunct="0">
              <a:buFontTx/>
              <a:buAutoNum type="alphaUcParenR"/>
            </a:pPr>
            <a:r>
              <a:rPr lang="fr-FR" dirty="0">
                <a:solidFill>
                  <a:srgbClr val="000000"/>
                </a:solidFill>
                <a:latin typeface="Calibri" charset="0"/>
                <a:ea typeface="Calibri" charset="0"/>
                <a:cs typeface="Calibri" charset="0"/>
              </a:rPr>
              <a:t>Chez l’homme, les glandes endocrines peuvent être </a:t>
            </a:r>
            <a:r>
              <a:rPr lang="fr-FR" dirty="0" err="1">
                <a:solidFill>
                  <a:srgbClr val="000000"/>
                </a:solidFill>
                <a:latin typeface="Calibri" charset="0"/>
                <a:ea typeface="Calibri" charset="0"/>
                <a:cs typeface="Calibri" charset="0"/>
              </a:rPr>
              <a:t>endo</a:t>
            </a:r>
            <a:r>
              <a:rPr lang="fr-FR" dirty="0">
                <a:solidFill>
                  <a:srgbClr val="000000"/>
                </a:solidFill>
                <a:latin typeface="Calibri" charset="0"/>
                <a:ea typeface="Calibri" charset="0"/>
                <a:cs typeface="Calibri" charset="0"/>
              </a:rPr>
              <a:t>-épithéliales </a:t>
            </a:r>
            <a:r>
              <a:rPr lang="fr-FR" dirty="0" smtClean="0">
                <a:solidFill>
                  <a:srgbClr val="000000"/>
                </a:solidFill>
                <a:latin typeface="Calibri" charset="0"/>
                <a:ea typeface="Calibri" charset="0"/>
                <a:cs typeface="Calibri" charset="0"/>
              </a:rPr>
              <a:t>multicellulaires;</a:t>
            </a:r>
            <a:endParaRPr lang="fr-FR" dirty="0">
              <a:solidFill>
                <a:srgbClr val="000000"/>
              </a:solidFill>
              <a:latin typeface="Calibri" charset="0"/>
              <a:ea typeface="Calibri" charset="0"/>
              <a:cs typeface="Calibri" charset="0"/>
            </a:endParaRPr>
          </a:p>
          <a:p>
            <a:pPr marL="914400" indent="-914400" algn="l" rtl="0" latinLnBrk="1" hangingPunct="0">
              <a:buFontTx/>
              <a:buAutoNum type="alphaUcParenR"/>
            </a:pPr>
            <a:r>
              <a:rPr lang="fr-FR" dirty="0">
                <a:solidFill>
                  <a:srgbClr val="000000"/>
                </a:solidFill>
                <a:latin typeface="Calibri" charset="0"/>
                <a:ea typeface="Calibri" charset="0"/>
                <a:cs typeface="Calibri" charset="0"/>
              </a:rPr>
              <a:t>Les produits de </a:t>
            </a:r>
            <a:r>
              <a:rPr lang="fr-FR" dirty="0" smtClean="0">
                <a:solidFill>
                  <a:srgbClr val="000000"/>
                </a:solidFill>
                <a:latin typeface="Calibri" charset="0"/>
                <a:ea typeface="Calibri" charset="0"/>
                <a:cs typeface="Calibri" charset="0"/>
              </a:rPr>
              <a:t>sécrétion </a:t>
            </a:r>
            <a:r>
              <a:rPr lang="fr-FR" dirty="0">
                <a:solidFill>
                  <a:srgbClr val="000000"/>
                </a:solidFill>
                <a:latin typeface="Calibri" charset="0"/>
                <a:ea typeface="Calibri" charset="0"/>
                <a:cs typeface="Calibri" charset="0"/>
              </a:rPr>
              <a:t>des acini séreux sont de </a:t>
            </a:r>
            <a:r>
              <a:rPr lang="fr-FR" dirty="0" smtClean="0">
                <a:solidFill>
                  <a:srgbClr val="000000"/>
                </a:solidFill>
                <a:latin typeface="Calibri" charset="0"/>
                <a:ea typeface="Calibri" charset="0"/>
                <a:cs typeface="Calibri" charset="0"/>
              </a:rPr>
              <a:t>nature </a:t>
            </a:r>
            <a:r>
              <a:rPr lang="fr-FR" dirty="0" err="1" smtClean="0">
                <a:solidFill>
                  <a:srgbClr val="000000"/>
                </a:solidFill>
                <a:latin typeface="Calibri" charset="0"/>
                <a:ea typeface="Calibri" charset="0"/>
                <a:cs typeface="Calibri" charset="0"/>
              </a:rPr>
              <a:t>mucopolysaccharidique</a:t>
            </a:r>
            <a:r>
              <a:rPr lang="fr-FR" dirty="0" smtClean="0">
                <a:solidFill>
                  <a:srgbClr val="000000"/>
                </a:solidFill>
                <a:latin typeface="Calibri" charset="0"/>
                <a:ea typeface="Calibri" charset="0"/>
                <a:cs typeface="Calibri" charset="0"/>
              </a:rPr>
              <a:t> </a:t>
            </a:r>
            <a:r>
              <a:rPr lang="fr-FR" dirty="0">
                <a:solidFill>
                  <a:srgbClr val="000000"/>
                </a:solidFill>
                <a:latin typeface="Calibri" charset="0"/>
                <a:ea typeface="Calibri" charset="0"/>
                <a:cs typeface="Calibri" charset="0"/>
              </a:rPr>
              <a:t>;</a:t>
            </a:r>
          </a:p>
          <a:p>
            <a:pPr marL="914400" indent="-914400" algn="l" rtl="0" latinLnBrk="1" hangingPunct="0">
              <a:buFontTx/>
              <a:buAutoNum type="alphaUcParenR"/>
            </a:pPr>
            <a:r>
              <a:rPr lang="fr-FR" dirty="0">
                <a:solidFill>
                  <a:srgbClr val="000000"/>
                </a:solidFill>
                <a:latin typeface="Calibri" charset="0"/>
                <a:ea typeface="Calibri" charset="0"/>
                <a:cs typeface="Calibri" charset="0"/>
              </a:rPr>
              <a:t>Le réticulum granulaire des acini séreux est très développé au pôle </a:t>
            </a:r>
            <a:r>
              <a:rPr lang="fr-FR" dirty="0" smtClean="0">
                <a:solidFill>
                  <a:srgbClr val="000000"/>
                </a:solidFill>
                <a:latin typeface="Calibri" charset="0"/>
                <a:ea typeface="Calibri" charset="0"/>
                <a:cs typeface="Calibri" charset="0"/>
              </a:rPr>
              <a:t>apical </a:t>
            </a:r>
            <a:r>
              <a:rPr lang="fr-FR" dirty="0">
                <a:solidFill>
                  <a:srgbClr val="000000"/>
                </a:solidFill>
                <a:latin typeface="Calibri" charset="0"/>
                <a:ea typeface="Calibri" charset="0"/>
                <a:cs typeface="Calibri" charset="0"/>
              </a:rPr>
              <a:t>de la </a:t>
            </a:r>
            <a:r>
              <a:rPr lang="fr-FR" dirty="0" smtClean="0">
                <a:solidFill>
                  <a:srgbClr val="000000"/>
                </a:solidFill>
                <a:latin typeface="Calibri" charset="0"/>
                <a:ea typeface="Calibri" charset="0"/>
                <a:cs typeface="Calibri" charset="0"/>
              </a:rPr>
              <a:t>           cellule ;</a:t>
            </a:r>
            <a:endParaRPr lang="fr-FR" dirty="0">
              <a:solidFill>
                <a:srgbClr val="000000"/>
              </a:solidFill>
              <a:latin typeface="Calibri" charset="0"/>
              <a:ea typeface="Calibri" charset="0"/>
              <a:cs typeface="Calibri" charset="0"/>
            </a:endParaRPr>
          </a:p>
          <a:p>
            <a:pPr marL="914400" indent="-914400" algn="l" rtl="0" latinLnBrk="1" hangingPunct="0">
              <a:buFontTx/>
              <a:buAutoNum type="alphaUcParenR"/>
            </a:pPr>
            <a:r>
              <a:rPr lang="fr-FR" dirty="0">
                <a:solidFill>
                  <a:srgbClr val="000000"/>
                </a:solidFill>
                <a:latin typeface="Calibri" charset="0"/>
                <a:ea typeface="Calibri" charset="0"/>
                <a:cs typeface="Calibri" charset="0"/>
              </a:rPr>
              <a:t>Le Golgi des acini séreux est très développé et situé au pôle basal de la </a:t>
            </a:r>
            <a:r>
              <a:rPr lang="fr-FR" dirty="0" smtClean="0">
                <a:solidFill>
                  <a:srgbClr val="000000"/>
                </a:solidFill>
                <a:latin typeface="Calibri" charset="0"/>
                <a:ea typeface="Calibri" charset="0"/>
                <a:cs typeface="Calibri" charset="0"/>
              </a:rPr>
              <a:t>cellule</a:t>
            </a:r>
            <a:r>
              <a:rPr lang="fr-FR" dirty="0">
                <a:solidFill>
                  <a:srgbClr val="000000"/>
                </a:solidFill>
                <a:latin typeface="Calibri" charset="0"/>
                <a:ea typeface="Calibri" charset="0"/>
                <a:cs typeface="Calibri" charset="0"/>
              </a:rPr>
              <a:t> </a:t>
            </a:r>
            <a:r>
              <a:rPr lang="fr-FR" dirty="0" smtClean="0">
                <a:solidFill>
                  <a:srgbClr val="000000"/>
                </a:solidFill>
                <a:latin typeface="Calibri" charset="0"/>
                <a:ea typeface="Calibri" charset="0"/>
                <a:cs typeface="Calibri" charset="0"/>
              </a:rPr>
              <a:t>;</a:t>
            </a:r>
          </a:p>
          <a:p>
            <a:pPr marL="914400" indent="-914400" algn="l" rtl="0" latinLnBrk="1" hangingPunct="0">
              <a:buFontTx/>
              <a:buAutoNum type="alphaUcParenR"/>
            </a:pPr>
            <a:r>
              <a:rPr lang="fr-FR" dirty="0" smtClean="0">
                <a:solidFill>
                  <a:srgbClr val="000000"/>
                </a:solidFill>
                <a:latin typeface="Calibri" charset="0"/>
                <a:ea typeface="Calibri" charset="0"/>
                <a:cs typeface="Calibri" charset="0"/>
              </a:rPr>
              <a:t>Les propositions A, B , C et D sont fausses.</a:t>
            </a:r>
            <a:endParaRPr lang="fr-FR" dirty="0">
              <a:solidFill>
                <a:srgbClr val="000000"/>
              </a:solidFill>
              <a:latin typeface="Calibri" charset="0"/>
              <a:ea typeface="Calibri" charset="0"/>
              <a:cs typeface="Calibri" charset="0"/>
            </a:endParaRPr>
          </a:p>
        </p:txBody>
      </p:sp>
      <p:sp>
        <p:nvSpPr>
          <p:cNvPr id="6" name="ZoneTexte 5"/>
          <p:cNvSpPr txBox="1"/>
          <p:nvPr/>
        </p:nvSpPr>
        <p:spPr>
          <a:xfrm>
            <a:off x="14238514" y="10876417"/>
            <a:ext cx="7471955"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E</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Tree>
    <p:extLst>
      <p:ext uri="{BB962C8B-B14F-4D97-AF65-F5344CB8AC3E}">
        <p14:creationId xmlns:p14="http://schemas.microsoft.com/office/powerpoint/2010/main" val="182011514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515290" y="626654"/>
            <a:ext cx="19941177" cy="2952569"/>
          </a:xfrm>
        </p:spPr>
        <p:txBody>
          <a:bodyPr>
            <a:normAutofit/>
          </a:bodyPr>
          <a:lstStyle/>
          <a:p>
            <a:pPr algn="l"/>
            <a:r>
              <a:rPr lang="fr-FR" sz="8000" b="1" dirty="0" smtClean="0">
                <a:latin typeface="Calibri" charset="0"/>
                <a:ea typeface="Calibri" charset="0"/>
                <a:cs typeface="Calibri" charset="0"/>
              </a:rPr>
              <a:t>A propos des épithéliums glandulaires</a:t>
            </a:r>
            <a:r>
              <a:rPr lang="fr-FR" sz="8000" dirty="0" smtClean="0">
                <a:latin typeface="Calibri" charset="0"/>
                <a:ea typeface="Calibri" charset="0"/>
                <a:cs typeface="Calibri" charset="0"/>
              </a:rPr>
              <a:t>, donnez la ou les proposition(s) exacte(s)?</a:t>
            </a:r>
            <a:endParaRPr lang="fr-FR" sz="8000" dirty="0">
              <a:latin typeface="Calibri" charset="0"/>
              <a:ea typeface="Calibri" charset="0"/>
              <a:cs typeface="Calibri" charset="0"/>
            </a:endParaRPr>
          </a:p>
        </p:txBody>
      </p:sp>
      <p:sp>
        <p:nvSpPr>
          <p:cNvPr id="3" name="Espace réservé du texte 2"/>
          <p:cNvSpPr>
            <a:spLocks noGrp="1"/>
          </p:cNvSpPr>
          <p:nvPr>
            <p:ph type="body" idx="1"/>
          </p:nvPr>
        </p:nvSpPr>
        <p:spPr>
          <a:xfrm>
            <a:off x="1515290" y="4275614"/>
            <a:ext cx="21090710" cy="6139543"/>
          </a:xfrm>
        </p:spPr>
        <p:txBody>
          <a:bodyPr>
            <a:noAutofit/>
          </a:bodyPr>
          <a:lstStyle/>
          <a:p>
            <a:pPr marL="742950" indent="-742950" algn="l">
              <a:buAutoNum type="alphaUcParenR"/>
            </a:pPr>
            <a:r>
              <a:rPr lang="fr-FR" sz="4800" dirty="0" smtClean="0">
                <a:latin typeface="Calibri" charset="0"/>
                <a:ea typeface="Calibri" charset="0"/>
                <a:cs typeface="Calibri" charset="0"/>
              </a:rPr>
              <a:t>Si toutes les cellules d’une glande exocrine sont du même type, on parle de glande </a:t>
            </a:r>
            <a:r>
              <a:rPr lang="fr-FR" sz="4800" dirty="0" err="1" smtClean="0">
                <a:latin typeface="Calibri" charset="0"/>
                <a:ea typeface="Calibri" charset="0"/>
                <a:cs typeface="Calibri" charset="0"/>
              </a:rPr>
              <a:t>holocrine</a:t>
            </a:r>
            <a:r>
              <a:rPr lang="fr-FR" sz="4800" dirty="0" smtClean="0">
                <a:latin typeface="Calibri" charset="0"/>
                <a:ea typeface="Calibri" charset="0"/>
                <a:cs typeface="Calibri" charset="0"/>
              </a:rPr>
              <a:t> ;</a:t>
            </a:r>
          </a:p>
          <a:p>
            <a:pPr marL="742950" indent="-742950" algn="l">
              <a:buAutoNum type="alphaUcParenR"/>
            </a:pPr>
            <a:r>
              <a:rPr lang="fr-FR" sz="4800" dirty="0" smtClean="0">
                <a:latin typeface="Calibri" charset="0"/>
                <a:ea typeface="Calibri" charset="0"/>
                <a:cs typeface="Calibri" charset="0"/>
              </a:rPr>
              <a:t>Si la glande est constituée de cellules de morphologie et de sécrétions différentes, on parle de glande </a:t>
            </a:r>
            <a:r>
              <a:rPr lang="fr-FR" sz="4800" dirty="0" err="1" smtClean="0">
                <a:latin typeface="Calibri" charset="0"/>
                <a:ea typeface="Calibri" charset="0"/>
                <a:cs typeface="Calibri" charset="0"/>
              </a:rPr>
              <a:t>hétérocrine</a:t>
            </a:r>
            <a:r>
              <a:rPr lang="fr-FR" sz="4800" dirty="0" smtClean="0">
                <a:latin typeface="Calibri" charset="0"/>
                <a:ea typeface="Calibri" charset="0"/>
                <a:cs typeface="Calibri" charset="0"/>
              </a:rPr>
              <a:t> ;</a:t>
            </a:r>
          </a:p>
          <a:p>
            <a:pPr marL="742950" indent="-742950" algn="l">
              <a:buAutoNum type="alphaUcParenR"/>
            </a:pPr>
            <a:r>
              <a:rPr lang="fr-FR" sz="4800" dirty="0" smtClean="0">
                <a:latin typeface="Calibri" charset="0"/>
                <a:ea typeface="Calibri" charset="0"/>
                <a:cs typeface="Calibri" charset="0"/>
              </a:rPr>
              <a:t>Dans les glandes </a:t>
            </a:r>
            <a:r>
              <a:rPr lang="fr-FR" sz="4800" dirty="0" err="1" smtClean="0">
                <a:latin typeface="Calibri" charset="0"/>
                <a:ea typeface="Calibri" charset="0"/>
                <a:cs typeface="Calibri" charset="0"/>
              </a:rPr>
              <a:t>homocrines</a:t>
            </a:r>
            <a:r>
              <a:rPr lang="fr-FR" sz="4800" dirty="0" smtClean="0">
                <a:latin typeface="Calibri" charset="0"/>
                <a:ea typeface="Calibri" charset="0"/>
                <a:cs typeface="Calibri" charset="0"/>
              </a:rPr>
              <a:t>, l’ensemble de la cellule glandulaire est expulsé de la glande avec son produit de sécrétion ;</a:t>
            </a:r>
          </a:p>
          <a:p>
            <a:pPr marL="742950" indent="-742950" algn="l">
              <a:buAutoNum type="alphaUcParenR"/>
            </a:pPr>
            <a:r>
              <a:rPr lang="fr-FR" sz="4800" dirty="0" smtClean="0">
                <a:latin typeface="Calibri" charset="0"/>
                <a:ea typeface="Calibri" charset="0"/>
                <a:cs typeface="Calibri" charset="0"/>
              </a:rPr>
              <a:t>Dans les glandes </a:t>
            </a:r>
            <a:r>
              <a:rPr lang="fr-FR" sz="4800" dirty="0" err="1" smtClean="0">
                <a:latin typeface="Calibri" charset="0"/>
                <a:ea typeface="Calibri" charset="0"/>
                <a:cs typeface="Calibri" charset="0"/>
              </a:rPr>
              <a:t>mérocrines</a:t>
            </a:r>
            <a:r>
              <a:rPr lang="fr-FR" sz="4800" dirty="0" smtClean="0">
                <a:latin typeface="Calibri" charset="0"/>
                <a:ea typeface="Calibri" charset="0"/>
                <a:cs typeface="Calibri" charset="0"/>
              </a:rPr>
              <a:t>, l’extrusion du produit glandulaire se fait par exocytose.</a:t>
            </a:r>
            <a:endParaRPr lang="fr-FR" sz="4800" dirty="0">
              <a:latin typeface="Calibri" charset="0"/>
              <a:ea typeface="Calibri" charset="0"/>
              <a:cs typeface="Calibri" charset="0"/>
            </a:endParaRPr>
          </a:p>
        </p:txBody>
      </p:sp>
      <p:sp>
        <p:nvSpPr>
          <p:cNvPr id="4" name="ZoneTexte 3"/>
          <p:cNvSpPr txBox="1"/>
          <p:nvPr/>
        </p:nvSpPr>
        <p:spPr>
          <a:xfrm>
            <a:off x="15839438" y="11111548"/>
            <a:ext cx="5617029" cy="8720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1" hangingPunct="0">
              <a:lnSpc>
                <a:spcPct val="100000"/>
              </a:lnSpc>
              <a:spcBef>
                <a:spcPts val="0"/>
              </a:spcBef>
              <a:spcAft>
                <a:spcPts val="0"/>
              </a:spcAft>
              <a:buClrTx/>
              <a:buSzTx/>
              <a:buFontTx/>
              <a:buNone/>
              <a:tabLst/>
            </a:pPr>
            <a:r>
              <a:rPr kumimoji="0" lang="fr-FR" sz="5000" b="1" i="0" u="none" strike="noStrike" cap="none" spc="0" normalizeH="0" baseline="0" dirty="0" smtClean="0">
                <a:ln>
                  <a:noFill/>
                </a:ln>
                <a:solidFill>
                  <a:srgbClr val="00B050"/>
                </a:solidFill>
                <a:effectLst/>
                <a:uFillTx/>
                <a:latin typeface="Calibri" charset="0"/>
                <a:ea typeface="Calibri" charset="0"/>
                <a:cs typeface="Calibri" charset="0"/>
                <a:sym typeface="Helvetica Light"/>
              </a:rPr>
              <a:t>Correction : BD</a:t>
            </a:r>
            <a:endParaRPr kumimoji="0" lang="fr-FR" sz="5000" b="1" i="0" u="none" strike="noStrike" cap="none" spc="0" normalizeH="0" baseline="0" dirty="0">
              <a:ln>
                <a:noFill/>
              </a:ln>
              <a:solidFill>
                <a:srgbClr val="00B050"/>
              </a:solidFill>
              <a:effectLst/>
              <a:uFillTx/>
              <a:latin typeface="Calibri" charset="0"/>
              <a:ea typeface="Calibri" charset="0"/>
              <a:cs typeface="Calibri" charset="0"/>
              <a:sym typeface="Helvetica Light"/>
            </a:endParaRPr>
          </a:p>
        </p:txBody>
      </p:sp>
      <p:sp>
        <p:nvSpPr>
          <p:cNvPr id="5" name="Shape 362"/>
          <p:cNvSpPr/>
          <p:nvPr/>
        </p:nvSpPr>
        <p:spPr>
          <a:xfrm>
            <a:off x="-112184" y="13144436"/>
            <a:ext cx="24608368" cy="619628"/>
          </a:xfrm>
          <a:prstGeom prst="rect">
            <a:avLst/>
          </a:prstGeom>
          <a:solidFill>
            <a:srgbClr val="0365C0"/>
          </a:solidFill>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3700">
                <a:solidFill>
                  <a:srgbClr val="FFFFFF"/>
                </a:solidFill>
                <a:latin typeface="Arial"/>
                <a:ea typeface="Arial"/>
                <a:cs typeface="Arial"/>
                <a:sym typeface="Arial"/>
              </a:defRPr>
            </a:lvl1pPr>
          </a:lstStyle>
          <a:p>
            <a:pPr lvl="0">
              <a:defRPr sz="1800">
                <a:solidFill>
                  <a:srgbClr val="000000"/>
                </a:solidFill>
              </a:defRPr>
            </a:pPr>
            <a:r>
              <a:rPr sz="3700">
                <a:solidFill>
                  <a:srgbClr val="FFFFFF"/>
                </a:solidFill>
              </a:rPr>
              <a:t>Le tutorat est gratuit. Toute vente ou reproduction est interdite.</a:t>
            </a:r>
          </a:p>
        </p:txBody>
      </p:sp>
    </p:spTree>
    <p:extLst>
      <p:ext uri="{BB962C8B-B14F-4D97-AF65-F5344CB8AC3E}">
        <p14:creationId xmlns:p14="http://schemas.microsoft.com/office/powerpoint/2010/main" val="112219112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583</TotalTime>
  <Words>2146</Words>
  <Application>Microsoft Macintosh PowerPoint</Application>
  <PresentationFormat>Personnalisé</PresentationFormat>
  <Paragraphs>297</Paragraphs>
  <Slides>34</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34</vt:i4>
      </vt:variant>
    </vt:vector>
  </HeadingPairs>
  <TitlesOfParts>
    <vt:vector size="42" baseType="lpstr">
      <vt:lpstr>Arial Bold</vt:lpstr>
      <vt:lpstr>Avenir Roman</vt:lpstr>
      <vt:lpstr>Calibri</vt:lpstr>
      <vt:lpstr>Chalkduster</vt:lpstr>
      <vt:lpstr>Helvetica Light</vt:lpstr>
      <vt:lpstr>Wingdings</vt:lpstr>
      <vt:lpstr>Arial</vt:lpstr>
      <vt:lpstr>White</vt:lpstr>
      <vt:lpstr>Présentation PowerPoint</vt:lpstr>
      <vt:lpstr>  Introduction   I. Les épithéliums de revêtement    A) Epithéliums simples    B) Epithéliums stratifiés    C) Epithéliums pseudo stratifiés    D) Structures supplémentaires  II. Les épithéliums glandulaires     A) Généralités     B) Etapes de formation     C) Phases de sécrétion      D) Classification morphologique des    glandes exocrines     E)  Classification fonctionnelle des   glandes exocrines     F) Classification fonctionnelle des  glandes endocrines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QUELQUES QCMs des annales!</vt:lpstr>
      <vt:lpstr>A propos des épithéliums de revêtement, donnez la ou les propositions vraies?</vt:lpstr>
      <vt:lpstr>A propos des épithéliums de revêtement, donnez la ou les propositions vraies?</vt:lpstr>
      <vt:lpstr>A propos des épithéliums stratifiés, donnez les vraies.</vt:lpstr>
      <vt:lpstr>A propos des épithéliums glandulaires, donnez les vraies.</vt:lpstr>
      <vt:lpstr>A propos des épithéliums glandulaires, donnez la (les) proposition(s) exacte(s)?</vt:lpstr>
      <vt:lpstr>A propos des épithéliums glandulaires, donnez la ou les proposition(s) exacte(s)?</vt:lpstr>
    </vt:vector>
  </TitlesOfParts>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cp:lastModifiedBy>Melanie Anton</cp:lastModifiedBy>
  <cp:revision>95</cp:revision>
  <dcterms:modified xsi:type="dcterms:W3CDTF">2016-08-17T13:19:53Z</dcterms:modified>
</cp:coreProperties>
</file>