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7" r:id="rId1"/>
    <p:sldMasterId id="2147483700" r:id="rId2"/>
  </p:sldMasterIdLst>
  <p:sldIdLst>
    <p:sldId id="256" r:id="rId3"/>
    <p:sldId id="272" r:id="rId4"/>
    <p:sldId id="259" r:id="rId5"/>
    <p:sldId id="264" r:id="rId6"/>
    <p:sldId id="265" r:id="rId7"/>
    <p:sldId id="262" r:id="rId8"/>
    <p:sldId id="266" r:id="rId9"/>
    <p:sldId id="273" r:id="rId10"/>
    <p:sldId id="267" r:id="rId11"/>
    <p:sldId id="263" r:id="rId12"/>
    <p:sldId id="268" r:id="rId13"/>
    <p:sldId id="269" r:id="rId14"/>
    <p:sldId id="270" r:id="rId15"/>
    <p:sldId id="271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96"/>
    <p:restoredTop sz="94663"/>
  </p:normalViewPr>
  <p:slideViewPr>
    <p:cSldViewPr snapToGrid="0" snapToObjects="1">
      <p:cViewPr varScale="1">
        <p:scale>
          <a:sx n="107" d="100"/>
          <a:sy n="107" d="100"/>
        </p:scale>
        <p:origin x="184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25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040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195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362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42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557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813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758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23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737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376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625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66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667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894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391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005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99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085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031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9682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746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888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049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8/20/20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8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688" r:id="rId5"/>
    <p:sldLayoutId id="2147483689" r:id="rId6"/>
    <p:sldLayoutId id="2147483695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68EF23-2A98-4780-9260-514A1A4907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3976" r="-1" b="1732"/>
          <a:stretch/>
        </p:blipFill>
        <p:spPr>
          <a:xfrm>
            <a:off x="20" y="10"/>
            <a:ext cx="12188930" cy="685799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F51725E-A483-43B2-A6F2-C44F502FE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37549"/>
            <a:ext cx="12191999" cy="5058137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73E3A80-12E7-074C-BFB5-DEBEF75A82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/>
            <a:r>
              <a:rPr lang="fr-FR" sz="10800">
                <a:solidFill>
                  <a:schemeClr val="bg1"/>
                </a:solidFill>
              </a:rPr>
              <a:t>Lois cinétiques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7E89754-E88E-5A44-9D50-82D9850B41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pPr algn="ctr"/>
            <a:r>
              <a:rPr lang="fr-FR" sz="3200">
                <a:solidFill>
                  <a:schemeClr val="bg1"/>
                </a:solidFill>
              </a:rPr>
              <a:t>By Giorgio Avenoso (G</a:t>
            </a:r>
            <a:r>
              <a:rPr lang="fr-FR" sz="3200" cap="none">
                <a:solidFill>
                  <a:schemeClr val="bg1"/>
                </a:solidFill>
              </a:rPr>
              <a:t>io</a:t>
            </a:r>
            <a:r>
              <a:rPr lang="fr-FR" sz="3200" cap="none" baseline="30000">
                <a:solidFill>
                  <a:schemeClr val="bg1"/>
                </a:solidFill>
              </a:rPr>
              <a:t>2</a:t>
            </a:r>
            <a:r>
              <a:rPr lang="fr-FR" sz="3200" cap="none">
                <a:solidFill>
                  <a:schemeClr val="bg1"/>
                </a:solidFill>
              </a:rPr>
              <a:t>r</a:t>
            </a:r>
            <a:r>
              <a:rPr lang="fr-FR" sz="3200">
                <a:solidFill>
                  <a:schemeClr val="bg1"/>
                </a:solidFill>
              </a:rPr>
              <a:t>)  </a:t>
            </a: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solidFill>
              <a:schemeClr val="bg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13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3946F6A7-0B48-49A7-8E23-3C1F09939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y content container">
            <a:extLst>
              <a:ext uri="{FF2B5EF4-FFF2-40B4-BE49-F238E27FC236}">
                <a16:creationId xmlns:a16="http://schemas.microsoft.com/office/drawing/2014/main" id="{F53AD421-C5C8-4C52-9DD0-6A594F21A5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564" y="493776"/>
            <a:ext cx="11040872" cy="5722227"/>
          </a:xfrm>
          <a:custGeom>
            <a:avLst/>
            <a:gdLst>
              <a:gd name="connsiteX0" fmla="*/ 0 w 11040872"/>
              <a:gd name="connsiteY0" fmla="*/ 594482 h 5722227"/>
              <a:gd name="connsiteX1" fmla="*/ 594482 w 11040872"/>
              <a:gd name="connsiteY1" fmla="*/ 0 h 5722227"/>
              <a:gd name="connsiteX2" fmla="*/ 1448314 w 11040872"/>
              <a:gd name="connsiteY2" fmla="*/ 0 h 5722227"/>
              <a:gd name="connsiteX3" fmla="*/ 1908070 w 11040872"/>
              <a:gd name="connsiteY3" fmla="*/ 0 h 5722227"/>
              <a:gd name="connsiteX4" fmla="*/ 2564864 w 11040872"/>
              <a:gd name="connsiteY4" fmla="*/ 0 h 5722227"/>
              <a:gd name="connsiteX5" fmla="*/ 3320177 w 11040872"/>
              <a:gd name="connsiteY5" fmla="*/ 0 h 5722227"/>
              <a:gd name="connsiteX6" fmla="*/ 4174009 w 11040872"/>
              <a:gd name="connsiteY6" fmla="*/ 0 h 5722227"/>
              <a:gd name="connsiteX7" fmla="*/ 4929322 w 11040872"/>
              <a:gd name="connsiteY7" fmla="*/ 0 h 5722227"/>
              <a:gd name="connsiteX8" fmla="*/ 5783154 w 11040872"/>
              <a:gd name="connsiteY8" fmla="*/ 0 h 5722227"/>
              <a:gd name="connsiteX9" fmla="*/ 6538466 w 11040872"/>
              <a:gd name="connsiteY9" fmla="*/ 0 h 5722227"/>
              <a:gd name="connsiteX10" fmla="*/ 6998222 w 11040872"/>
              <a:gd name="connsiteY10" fmla="*/ 0 h 5722227"/>
              <a:gd name="connsiteX11" fmla="*/ 7753535 w 11040872"/>
              <a:gd name="connsiteY11" fmla="*/ 0 h 5722227"/>
              <a:gd name="connsiteX12" fmla="*/ 8311810 w 11040872"/>
              <a:gd name="connsiteY12" fmla="*/ 0 h 5722227"/>
              <a:gd name="connsiteX13" fmla="*/ 8771566 w 11040872"/>
              <a:gd name="connsiteY13" fmla="*/ 0 h 5722227"/>
              <a:gd name="connsiteX14" fmla="*/ 9132802 w 11040872"/>
              <a:gd name="connsiteY14" fmla="*/ 0 h 5722227"/>
              <a:gd name="connsiteX15" fmla="*/ 9592558 w 11040872"/>
              <a:gd name="connsiteY15" fmla="*/ 0 h 5722227"/>
              <a:gd name="connsiteX16" fmla="*/ 10446390 w 11040872"/>
              <a:gd name="connsiteY16" fmla="*/ 0 h 5722227"/>
              <a:gd name="connsiteX17" fmla="*/ 11040872 w 11040872"/>
              <a:gd name="connsiteY17" fmla="*/ 594482 h 5722227"/>
              <a:gd name="connsiteX18" fmla="*/ 11040872 w 11040872"/>
              <a:gd name="connsiteY18" fmla="*/ 1332756 h 5722227"/>
              <a:gd name="connsiteX19" fmla="*/ 11040872 w 11040872"/>
              <a:gd name="connsiteY19" fmla="*/ 2071031 h 5722227"/>
              <a:gd name="connsiteX20" fmla="*/ 11040872 w 11040872"/>
              <a:gd name="connsiteY20" fmla="*/ 2627974 h 5722227"/>
              <a:gd name="connsiteX21" fmla="*/ 11040872 w 11040872"/>
              <a:gd name="connsiteY21" fmla="*/ 3366249 h 5722227"/>
              <a:gd name="connsiteX22" fmla="*/ 11040872 w 11040872"/>
              <a:gd name="connsiteY22" fmla="*/ 3923192 h 5722227"/>
              <a:gd name="connsiteX23" fmla="*/ 11040872 w 11040872"/>
              <a:gd name="connsiteY23" fmla="*/ 5127745 h 5722227"/>
              <a:gd name="connsiteX24" fmla="*/ 10446390 w 11040872"/>
              <a:gd name="connsiteY24" fmla="*/ 5722227 h 5722227"/>
              <a:gd name="connsiteX25" fmla="*/ 9986634 w 11040872"/>
              <a:gd name="connsiteY25" fmla="*/ 5722227 h 5722227"/>
              <a:gd name="connsiteX26" fmla="*/ 9132802 w 11040872"/>
              <a:gd name="connsiteY26" fmla="*/ 5722227 h 5722227"/>
              <a:gd name="connsiteX27" fmla="*/ 8771566 w 11040872"/>
              <a:gd name="connsiteY27" fmla="*/ 5722227 h 5722227"/>
              <a:gd name="connsiteX28" fmla="*/ 8114772 w 11040872"/>
              <a:gd name="connsiteY28" fmla="*/ 5722227 h 5722227"/>
              <a:gd name="connsiteX29" fmla="*/ 7556497 w 11040872"/>
              <a:gd name="connsiteY29" fmla="*/ 5722227 h 5722227"/>
              <a:gd name="connsiteX30" fmla="*/ 6998222 w 11040872"/>
              <a:gd name="connsiteY30" fmla="*/ 5722227 h 5722227"/>
              <a:gd name="connsiteX31" fmla="*/ 6439947 w 11040872"/>
              <a:gd name="connsiteY31" fmla="*/ 5722227 h 5722227"/>
              <a:gd name="connsiteX32" fmla="*/ 6078711 w 11040872"/>
              <a:gd name="connsiteY32" fmla="*/ 5722227 h 5722227"/>
              <a:gd name="connsiteX33" fmla="*/ 5224879 w 11040872"/>
              <a:gd name="connsiteY33" fmla="*/ 5722227 h 5722227"/>
              <a:gd name="connsiteX34" fmla="*/ 4371047 w 11040872"/>
              <a:gd name="connsiteY34" fmla="*/ 5722227 h 5722227"/>
              <a:gd name="connsiteX35" fmla="*/ 4009810 w 11040872"/>
              <a:gd name="connsiteY35" fmla="*/ 5722227 h 5722227"/>
              <a:gd name="connsiteX36" fmla="*/ 3550054 w 11040872"/>
              <a:gd name="connsiteY36" fmla="*/ 5722227 h 5722227"/>
              <a:gd name="connsiteX37" fmla="*/ 2893261 w 11040872"/>
              <a:gd name="connsiteY37" fmla="*/ 5722227 h 5722227"/>
              <a:gd name="connsiteX38" fmla="*/ 2137948 w 11040872"/>
              <a:gd name="connsiteY38" fmla="*/ 5722227 h 5722227"/>
              <a:gd name="connsiteX39" fmla="*/ 1579673 w 11040872"/>
              <a:gd name="connsiteY39" fmla="*/ 5722227 h 5722227"/>
              <a:gd name="connsiteX40" fmla="*/ 594482 w 11040872"/>
              <a:gd name="connsiteY40" fmla="*/ 5722227 h 5722227"/>
              <a:gd name="connsiteX41" fmla="*/ 0 w 11040872"/>
              <a:gd name="connsiteY41" fmla="*/ 5127745 h 5722227"/>
              <a:gd name="connsiteX42" fmla="*/ 0 w 11040872"/>
              <a:gd name="connsiteY42" fmla="*/ 4389471 h 5722227"/>
              <a:gd name="connsiteX43" fmla="*/ 0 w 11040872"/>
              <a:gd name="connsiteY43" fmla="*/ 3787194 h 5722227"/>
              <a:gd name="connsiteX44" fmla="*/ 0 w 11040872"/>
              <a:gd name="connsiteY44" fmla="*/ 3139585 h 5722227"/>
              <a:gd name="connsiteX45" fmla="*/ 0 w 11040872"/>
              <a:gd name="connsiteY45" fmla="*/ 2582642 h 5722227"/>
              <a:gd name="connsiteX46" fmla="*/ 0 w 11040872"/>
              <a:gd name="connsiteY46" fmla="*/ 1844367 h 5722227"/>
              <a:gd name="connsiteX47" fmla="*/ 0 w 11040872"/>
              <a:gd name="connsiteY47" fmla="*/ 1332756 h 5722227"/>
              <a:gd name="connsiteX48" fmla="*/ 0 w 11040872"/>
              <a:gd name="connsiteY48" fmla="*/ 594482 h 5722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1040872" h="5722227" fill="none" extrusionOk="0">
                <a:moveTo>
                  <a:pt x="0" y="594482"/>
                </a:moveTo>
                <a:cubicBezTo>
                  <a:pt x="15746" y="210853"/>
                  <a:pt x="238566" y="-49047"/>
                  <a:pt x="594482" y="0"/>
                </a:cubicBezTo>
                <a:cubicBezTo>
                  <a:pt x="794518" y="-29056"/>
                  <a:pt x="1056835" y="31998"/>
                  <a:pt x="1448314" y="0"/>
                </a:cubicBezTo>
                <a:cubicBezTo>
                  <a:pt x="1839793" y="-31998"/>
                  <a:pt x="1717857" y="10568"/>
                  <a:pt x="1908070" y="0"/>
                </a:cubicBezTo>
                <a:cubicBezTo>
                  <a:pt x="2098283" y="-10568"/>
                  <a:pt x="2377757" y="-10377"/>
                  <a:pt x="2564864" y="0"/>
                </a:cubicBezTo>
                <a:cubicBezTo>
                  <a:pt x="2751971" y="10377"/>
                  <a:pt x="3048766" y="25570"/>
                  <a:pt x="3320177" y="0"/>
                </a:cubicBezTo>
                <a:cubicBezTo>
                  <a:pt x="3591588" y="-25570"/>
                  <a:pt x="3890997" y="-35762"/>
                  <a:pt x="4174009" y="0"/>
                </a:cubicBezTo>
                <a:cubicBezTo>
                  <a:pt x="4457021" y="35762"/>
                  <a:pt x="4687341" y="20239"/>
                  <a:pt x="4929322" y="0"/>
                </a:cubicBezTo>
                <a:cubicBezTo>
                  <a:pt x="5171303" y="-20239"/>
                  <a:pt x="5520807" y="-10743"/>
                  <a:pt x="5783154" y="0"/>
                </a:cubicBezTo>
                <a:cubicBezTo>
                  <a:pt x="6045501" y="10743"/>
                  <a:pt x="6171473" y="-14245"/>
                  <a:pt x="6538466" y="0"/>
                </a:cubicBezTo>
                <a:cubicBezTo>
                  <a:pt x="6905459" y="14245"/>
                  <a:pt x="6859386" y="-15798"/>
                  <a:pt x="6998222" y="0"/>
                </a:cubicBezTo>
                <a:cubicBezTo>
                  <a:pt x="7137058" y="15798"/>
                  <a:pt x="7493034" y="17684"/>
                  <a:pt x="7753535" y="0"/>
                </a:cubicBezTo>
                <a:cubicBezTo>
                  <a:pt x="8014036" y="-17684"/>
                  <a:pt x="8093734" y="-5742"/>
                  <a:pt x="8311810" y="0"/>
                </a:cubicBezTo>
                <a:cubicBezTo>
                  <a:pt x="8529886" y="5742"/>
                  <a:pt x="8549001" y="8497"/>
                  <a:pt x="8771566" y="0"/>
                </a:cubicBezTo>
                <a:cubicBezTo>
                  <a:pt x="8994131" y="-8497"/>
                  <a:pt x="8987828" y="-849"/>
                  <a:pt x="9132802" y="0"/>
                </a:cubicBezTo>
                <a:cubicBezTo>
                  <a:pt x="9277776" y="849"/>
                  <a:pt x="9415114" y="-11551"/>
                  <a:pt x="9592558" y="0"/>
                </a:cubicBezTo>
                <a:cubicBezTo>
                  <a:pt x="9770002" y="11551"/>
                  <a:pt x="10181650" y="-41772"/>
                  <a:pt x="10446390" y="0"/>
                </a:cubicBezTo>
                <a:cubicBezTo>
                  <a:pt x="10835046" y="-41554"/>
                  <a:pt x="11056788" y="252696"/>
                  <a:pt x="11040872" y="594482"/>
                </a:cubicBezTo>
                <a:cubicBezTo>
                  <a:pt x="11043504" y="949757"/>
                  <a:pt x="11021866" y="1151453"/>
                  <a:pt x="11040872" y="1332756"/>
                </a:cubicBezTo>
                <a:cubicBezTo>
                  <a:pt x="11059878" y="1514059"/>
                  <a:pt x="11068100" y="1802860"/>
                  <a:pt x="11040872" y="2071031"/>
                </a:cubicBezTo>
                <a:cubicBezTo>
                  <a:pt x="11013644" y="2339203"/>
                  <a:pt x="11032418" y="2442705"/>
                  <a:pt x="11040872" y="2627974"/>
                </a:cubicBezTo>
                <a:cubicBezTo>
                  <a:pt x="11049326" y="2813243"/>
                  <a:pt x="11063609" y="3012513"/>
                  <a:pt x="11040872" y="3366249"/>
                </a:cubicBezTo>
                <a:cubicBezTo>
                  <a:pt x="11018135" y="3719985"/>
                  <a:pt x="11016901" y="3727349"/>
                  <a:pt x="11040872" y="3923192"/>
                </a:cubicBezTo>
                <a:cubicBezTo>
                  <a:pt x="11064843" y="4119035"/>
                  <a:pt x="11006950" y="4790605"/>
                  <a:pt x="11040872" y="5127745"/>
                </a:cubicBezTo>
                <a:cubicBezTo>
                  <a:pt x="11056495" y="5431543"/>
                  <a:pt x="10805033" y="5712114"/>
                  <a:pt x="10446390" y="5722227"/>
                </a:cubicBezTo>
                <a:cubicBezTo>
                  <a:pt x="10354097" y="5715080"/>
                  <a:pt x="10214750" y="5743729"/>
                  <a:pt x="9986634" y="5722227"/>
                </a:cubicBezTo>
                <a:cubicBezTo>
                  <a:pt x="9758518" y="5700725"/>
                  <a:pt x="9314174" y="5689111"/>
                  <a:pt x="9132802" y="5722227"/>
                </a:cubicBezTo>
                <a:cubicBezTo>
                  <a:pt x="8951430" y="5755343"/>
                  <a:pt x="8857182" y="5714580"/>
                  <a:pt x="8771566" y="5722227"/>
                </a:cubicBezTo>
                <a:cubicBezTo>
                  <a:pt x="8685950" y="5729874"/>
                  <a:pt x="8346042" y="5748953"/>
                  <a:pt x="8114772" y="5722227"/>
                </a:cubicBezTo>
                <a:cubicBezTo>
                  <a:pt x="7883502" y="5695501"/>
                  <a:pt x="7746868" y="5746487"/>
                  <a:pt x="7556497" y="5722227"/>
                </a:cubicBezTo>
                <a:cubicBezTo>
                  <a:pt x="7366127" y="5697967"/>
                  <a:pt x="7202924" y="5748709"/>
                  <a:pt x="6998222" y="5722227"/>
                </a:cubicBezTo>
                <a:cubicBezTo>
                  <a:pt x="6793521" y="5695745"/>
                  <a:pt x="6669169" y="5749243"/>
                  <a:pt x="6439947" y="5722227"/>
                </a:cubicBezTo>
                <a:cubicBezTo>
                  <a:pt x="6210725" y="5695211"/>
                  <a:pt x="6188382" y="5721246"/>
                  <a:pt x="6078711" y="5722227"/>
                </a:cubicBezTo>
                <a:cubicBezTo>
                  <a:pt x="5969040" y="5723208"/>
                  <a:pt x="5527862" y="5683728"/>
                  <a:pt x="5224879" y="5722227"/>
                </a:cubicBezTo>
                <a:cubicBezTo>
                  <a:pt x="4921896" y="5760726"/>
                  <a:pt x="4729422" y="5692801"/>
                  <a:pt x="4371047" y="5722227"/>
                </a:cubicBezTo>
                <a:cubicBezTo>
                  <a:pt x="4012672" y="5751653"/>
                  <a:pt x="4105017" y="5723347"/>
                  <a:pt x="4009810" y="5722227"/>
                </a:cubicBezTo>
                <a:cubicBezTo>
                  <a:pt x="3914603" y="5721107"/>
                  <a:pt x="3645009" y="5723324"/>
                  <a:pt x="3550054" y="5722227"/>
                </a:cubicBezTo>
                <a:cubicBezTo>
                  <a:pt x="3455099" y="5721130"/>
                  <a:pt x="3124597" y="5727159"/>
                  <a:pt x="2893261" y="5722227"/>
                </a:cubicBezTo>
                <a:cubicBezTo>
                  <a:pt x="2661925" y="5717295"/>
                  <a:pt x="2343077" y="5701539"/>
                  <a:pt x="2137948" y="5722227"/>
                </a:cubicBezTo>
                <a:cubicBezTo>
                  <a:pt x="1932819" y="5742915"/>
                  <a:pt x="1693233" y="5733214"/>
                  <a:pt x="1579673" y="5722227"/>
                </a:cubicBezTo>
                <a:cubicBezTo>
                  <a:pt x="1466114" y="5711240"/>
                  <a:pt x="1044435" y="5724184"/>
                  <a:pt x="594482" y="5722227"/>
                </a:cubicBezTo>
                <a:cubicBezTo>
                  <a:pt x="328734" y="5686479"/>
                  <a:pt x="-66657" y="5424823"/>
                  <a:pt x="0" y="5127745"/>
                </a:cubicBezTo>
                <a:cubicBezTo>
                  <a:pt x="-35087" y="4972394"/>
                  <a:pt x="-19370" y="4652638"/>
                  <a:pt x="0" y="4389471"/>
                </a:cubicBezTo>
                <a:cubicBezTo>
                  <a:pt x="19370" y="4126304"/>
                  <a:pt x="-21113" y="3933106"/>
                  <a:pt x="0" y="3787194"/>
                </a:cubicBezTo>
                <a:cubicBezTo>
                  <a:pt x="21113" y="3641282"/>
                  <a:pt x="19216" y="3402544"/>
                  <a:pt x="0" y="3139585"/>
                </a:cubicBezTo>
                <a:cubicBezTo>
                  <a:pt x="-19216" y="2876626"/>
                  <a:pt x="-14413" y="2787638"/>
                  <a:pt x="0" y="2582642"/>
                </a:cubicBezTo>
                <a:cubicBezTo>
                  <a:pt x="14413" y="2377646"/>
                  <a:pt x="33464" y="2134599"/>
                  <a:pt x="0" y="1844367"/>
                </a:cubicBezTo>
                <a:cubicBezTo>
                  <a:pt x="-33464" y="1554136"/>
                  <a:pt x="25477" y="1493251"/>
                  <a:pt x="0" y="1332756"/>
                </a:cubicBezTo>
                <a:cubicBezTo>
                  <a:pt x="-25477" y="1172261"/>
                  <a:pt x="17540" y="876667"/>
                  <a:pt x="0" y="594482"/>
                </a:cubicBezTo>
                <a:close/>
              </a:path>
              <a:path w="11040872" h="5722227" stroke="0" extrusionOk="0">
                <a:moveTo>
                  <a:pt x="0" y="594482"/>
                </a:moveTo>
                <a:cubicBezTo>
                  <a:pt x="-37935" y="242760"/>
                  <a:pt x="194077" y="27054"/>
                  <a:pt x="594482" y="0"/>
                </a:cubicBezTo>
                <a:cubicBezTo>
                  <a:pt x="773932" y="-24550"/>
                  <a:pt x="1057890" y="25913"/>
                  <a:pt x="1448314" y="0"/>
                </a:cubicBezTo>
                <a:cubicBezTo>
                  <a:pt x="1838738" y="-25913"/>
                  <a:pt x="1797328" y="9502"/>
                  <a:pt x="2006589" y="0"/>
                </a:cubicBezTo>
                <a:cubicBezTo>
                  <a:pt x="2215851" y="-9502"/>
                  <a:pt x="2305839" y="-2636"/>
                  <a:pt x="2466345" y="0"/>
                </a:cubicBezTo>
                <a:cubicBezTo>
                  <a:pt x="2626851" y="2636"/>
                  <a:pt x="3037147" y="20740"/>
                  <a:pt x="3221657" y="0"/>
                </a:cubicBezTo>
                <a:cubicBezTo>
                  <a:pt x="3406167" y="-20740"/>
                  <a:pt x="3611889" y="-6653"/>
                  <a:pt x="3779932" y="0"/>
                </a:cubicBezTo>
                <a:cubicBezTo>
                  <a:pt x="3947975" y="6653"/>
                  <a:pt x="4422439" y="33567"/>
                  <a:pt x="4633764" y="0"/>
                </a:cubicBezTo>
                <a:cubicBezTo>
                  <a:pt x="4845089" y="-33567"/>
                  <a:pt x="4901367" y="-8717"/>
                  <a:pt x="5093520" y="0"/>
                </a:cubicBezTo>
                <a:cubicBezTo>
                  <a:pt x="5285673" y="8717"/>
                  <a:pt x="5570621" y="653"/>
                  <a:pt x="5947352" y="0"/>
                </a:cubicBezTo>
                <a:cubicBezTo>
                  <a:pt x="6324083" y="-653"/>
                  <a:pt x="6209930" y="13850"/>
                  <a:pt x="6308589" y="0"/>
                </a:cubicBezTo>
                <a:cubicBezTo>
                  <a:pt x="6407248" y="-13850"/>
                  <a:pt x="6752695" y="30990"/>
                  <a:pt x="6965383" y="0"/>
                </a:cubicBezTo>
                <a:cubicBezTo>
                  <a:pt x="7178071" y="-30990"/>
                  <a:pt x="7443480" y="-17327"/>
                  <a:pt x="7622176" y="0"/>
                </a:cubicBezTo>
                <a:cubicBezTo>
                  <a:pt x="7800872" y="17327"/>
                  <a:pt x="7990906" y="27729"/>
                  <a:pt x="8180451" y="0"/>
                </a:cubicBezTo>
                <a:cubicBezTo>
                  <a:pt x="8369996" y="-27729"/>
                  <a:pt x="8845868" y="-13192"/>
                  <a:pt x="9034283" y="0"/>
                </a:cubicBezTo>
                <a:cubicBezTo>
                  <a:pt x="9222698" y="13192"/>
                  <a:pt x="9517603" y="-10499"/>
                  <a:pt x="9888115" y="0"/>
                </a:cubicBezTo>
                <a:cubicBezTo>
                  <a:pt x="10258627" y="10499"/>
                  <a:pt x="10316781" y="14930"/>
                  <a:pt x="10446390" y="0"/>
                </a:cubicBezTo>
                <a:cubicBezTo>
                  <a:pt x="10718440" y="-53019"/>
                  <a:pt x="11013962" y="225931"/>
                  <a:pt x="11040872" y="594482"/>
                </a:cubicBezTo>
                <a:cubicBezTo>
                  <a:pt x="11043451" y="904574"/>
                  <a:pt x="11020776" y="1089158"/>
                  <a:pt x="11040872" y="1287424"/>
                </a:cubicBezTo>
                <a:cubicBezTo>
                  <a:pt x="11060968" y="1485690"/>
                  <a:pt x="11051926" y="1673788"/>
                  <a:pt x="11040872" y="1799035"/>
                </a:cubicBezTo>
                <a:cubicBezTo>
                  <a:pt x="11029818" y="1924282"/>
                  <a:pt x="11054623" y="2135970"/>
                  <a:pt x="11040872" y="2355978"/>
                </a:cubicBezTo>
                <a:cubicBezTo>
                  <a:pt x="11027121" y="2575986"/>
                  <a:pt x="11013030" y="2749477"/>
                  <a:pt x="11040872" y="3094253"/>
                </a:cubicBezTo>
                <a:cubicBezTo>
                  <a:pt x="11068714" y="3439030"/>
                  <a:pt x="11029506" y="3525085"/>
                  <a:pt x="11040872" y="3741862"/>
                </a:cubicBezTo>
                <a:cubicBezTo>
                  <a:pt x="11052238" y="3958639"/>
                  <a:pt x="11021397" y="4116679"/>
                  <a:pt x="11040872" y="4298805"/>
                </a:cubicBezTo>
                <a:cubicBezTo>
                  <a:pt x="11060347" y="4480931"/>
                  <a:pt x="11022539" y="4900124"/>
                  <a:pt x="11040872" y="5127745"/>
                </a:cubicBezTo>
                <a:cubicBezTo>
                  <a:pt x="10974688" y="5452322"/>
                  <a:pt x="10793932" y="5738773"/>
                  <a:pt x="10446390" y="5722227"/>
                </a:cubicBezTo>
                <a:cubicBezTo>
                  <a:pt x="10272062" y="5749271"/>
                  <a:pt x="10063650" y="5719054"/>
                  <a:pt x="9789596" y="5722227"/>
                </a:cubicBezTo>
                <a:cubicBezTo>
                  <a:pt x="9515542" y="5725400"/>
                  <a:pt x="9521222" y="5705365"/>
                  <a:pt x="9329840" y="5722227"/>
                </a:cubicBezTo>
                <a:cubicBezTo>
                  <a:pt x="9138458" y="5739089"/>
                  <a:pt x="8905417" y="5705714"/>
                  <a:pt x="8574527" y="5722227"/>
                </a:cubicBezTo>
                <a:cubicBezTo>
                  <a:pt x="8243637" y="5738740"/>
                  <a:pt x="8277624" y="5741955"/>
                  <a:pt x="8114772" y="5722227"/>
                </a:cubicBezTo>
                <a:cubicBezTo>
                  <a:pt x="7951921" y="5702499"/>
                  <a:pt x="7640420" y="5738357"/>
                  <a:pt x="7359459" y="5722227"/>
                </a:cubicBezTo>
                <a:cubicBezTo>
                  <a:pt x="7078498" y="5706097"/>
                  <a:pt x="7122500" y="5736206"/>
                  <a:pt x="6998222" y="5722227"/>
                </a:cubicBezTo>
                <a:cubicBezTo>
                  <a:pt x="6873944" y="5708248"/>
                  <a:pt x="6584762" y="5737766"/>
                  <a:pt x="6242909" y="5722227"/>
                </a:cubicBezTo>
                <a:cubicBezTo>
                  <a:pt x="5901056" y="5706688"/>
                  <a:pt x="5911118" y="5710812"/>
                  <a:pt x="5783154" y="5722227"/>
                </a:cubicBezTo>
                <a:cubicBezTo>
                  <a:pt x="5655191" y="5733642"/>
                  <a:pt x="5585023" y="5732166"/>
                  <a:pt x="5421917" y="5722227"/>
                </a:cubicBezTo>
                <a:cubicBezTo>
                  <a:pt x="5258811" y="5712288"/>
                  <a:pt x="5178725" y="5705468"/>
                  <a:pt x="4962161" y="5722227"/>
                </a:cubicBezTo>
                <a:cubicBezTo>
                  <a:pt x="4745597" y="5738986"/>
                  <a:pt x="4430318" y="5744224"/>
                  <a:pt x="4206848" y="5722227"/>
                </a:cubicBezTo>
                <a:cubicBezTo>
                  <a:pt x="3983378" y="5700230"/>
                  <a:pt x="3911697" y="5735058"/>
                  <a:pt x="3747093" y="5722227"/>
                </a:cubicBezTo>
                <a:cubicBezTo>
                  <a:pt x="3582489" y="5709396"/>
                  <a:pt x="3545682" y="5704593"/>
                  <a:pt x="3385856" y="5722227"/>
                </a:cubicBezTo>
                <a:cubicBezTo>
                  <a:pt x="3226030" y="5739861"/>
                  <a:pt x="3029507" y="5730116"/>
                  <a:pt x="2926100" y="5722227"/>
                </a:cubicBezTo>
                <a:cubicBezTo>
                  <a:pt x="2822693" y="5714338"/>
                  <a:pt x="2554822" y="5699610"/>
                  <a:pt x="2367825" y="5722227"/>
                </a:cubicBezTo>
                <a:cubicBezTo>
                  <a:pt x="2180829" y="5744844"/>
                  <a:pt x="2002855" y="5738254"/>
                  <a:pt x="1711032" y="5722227"/>
                </a:cubicBezTo>
                <a:cubicBezTo>
                  <a:pt x="1419209" y="5706200"/>
                  <a:pt x="1407274" y="5738383"/>
                  <a:pt x="1251276" y="5722227"/>
                </a:cubicBezTo>
                <a:cubicBezTo>
                  <a:pt x="1095278" y="5706071"/>
                  <a:pt x="872658" y="5717760"/>
                  <a:pt x="594482" y="5722227"/>
                </a:cubicBezTo>
                <a:cubicBezTo>
                  <a:pt x="253293" y="5699246"/>
                  <a:pt x="-22323" y="5466443"/>
                  <a:pt x="0" y="5127745"/>
                </a:cubicBezTo>
                <a:cubicBezTo>
                  <a:pt x="-23138" y="4892853"/>
                  <a:pt x="-21399" y="4758867"/>
                  <a:pt x="0" y="4616134"/>
                </a:cubicBezTo>
                <a:cubicBezTo>
                  <a:pt x="21399" y="4473401"/>
                  <a:pt x="-2392" y="4140718"/>
                  <a:pt x="0" y="4013858"/>
                </a:cubicBezTo>
                <a:cubicBezTo>
                  <a:pt x="2392" y="3886998"/>
                  <a:pt x="-9073" y="3524231"/>
                  <a:pt x="0" y="3320916"/>
                </a:cubicBezTo>
                <a:cubicBezTo>
                  <a:pt x="9073" y="3117601"/>
                  <a:pt x="-20614" y="2922972"/>
                  <a:pt x="0" y="2763972"/>
                </a:cubicBezTo>
                <a:cubicBezTo>
                  <a:pt x="20614" y="2604972"/>
                  <a:pt x="5751" y="2418545"/>
                  <a:pt x="0" y="2116363"/>
                </a:cubicBezTo>
                <a:cubicBezTo>
                  <a:pt x="-5751" y="1814181"/>
                  <a:pt x="-23336" y="1771268"/>
                  <a:pt x="0" y="1604752"/>
                </a:cubicBezTo>
                <a:cubicBezTo>
                  <a:pt x="23336" y="1438236"/>
                  <a:pt x="-35446" y="1063211"/>
                  <a:pt x="0" y="594482"/>
                </a:cubicBezTo>
                <a:close/>
              </a:path>
            </a:pathLst>
          </a:custGeom>
          <a:solidFill>
            <a:schemeClr val="accent1"/>
          </a:solidFill>
          <a:ln w="25400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0389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D2F81EA-D84C-B24F-BACF-C228F5279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7" y="887973"/>
            <a:ext cx="9889067" cy="2963937"/>
          </a:xfrm>
        </p:spPr>
        <p:txBody>
          <a:bodyPr>
            <a:normAutofit/>
          </a:bodyPr>
          <a:lstStyle/>
          <a:p>
            <a:pPr algn="ctr"/>
            <a:r>
              <a:rPr lang="fr-FR" sz="6600" dirty="0" err="1">
                <a:solidFill>
                  <a:schemeClr val="bg1"/>
                </a:solidFill>
              </a:rPr>
              <a:t>Etttttt</a:t>
            </a:r>
            <a:r>
              <a:rPr lang="fr-FR" sz="6600" dirty="0">
                <a:solidFill>
                  <a:schemeClr val="bg1"/>
                </a:solidFill>
              </a:rPr>
              <a:t> oui on reste sur le violet !!!!!!!</a:t>
            </a:r>
            <a:br>
              <a:rPr lang="fr-FR" sz="6600" dirty="0">
                <a:solidFill>
                  <a:schemeClr val="bg1"/>
                </a:solidFill>
              </a:rPr>
            </a:br>
            <a:r>
              <a:rPr lang="fr-FR" sz="6600" dirty="0">
                <a:solidFill>
                  <a:schemeClr val="bg1"/>
                </a:solidFill>
              </a:rPr>
              <a:t>Je sais, faux espoirs …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6D7E5B0F-5185-440A-8222-321C1D118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092" y="2325880"/>
            <a:ext cx="9957816" cy="18288"/>
          </a:xfrm>
          <a:custGeom>
            <a:avLst/>
            <a:gdLst>
              <a:gd name="connsiteX0" fmla="*/ 0 w 9957816"/>
              <a:gd name="connsiteY0" fmla="*/ 0 h 18288"/>
              <a:gd name="connsiteX1" fmla="*/ 863011 w 9957816"/>
              <a:gd name="connsiteY1" fmla="*/ 0 h 18288"/>
              <a:gd name="connsiteX2" fmla="*/ 1327709 w 9957816"/>
              <a:gd name="connsiteY2" fmla="*/ 0 h 18288"/>
              <a:gd name="connsiteX3" fmla="*/ 2091141 w 9957816"/>
              <a:gd name="connsiteY3" fmla="*/ 0 h 18288"/>
              <a:gd name="connsiteX4" fmla="*/ 2555839 w 9957816"/>
              <a:gd name="connsiteY4" fmla="*/ 0 h 18288"/>
              <a:gd name="connsiteX5" fmla="*/ 3219694 w 9957816"/>
              <a:gd name="connsiteY5" fmla="*/ 0 h 18288"/>
              <a:gd name="connsiteX6" fmla="*/ 3983126 w 9957816"/>
              <a:gd name="connsiteY6" fmla="*/ 0 h 18288"/>
              <a:gd name="connsiteX7" fmla="*/ 4348246 w 9957816"/>
              <a:gd name="connsiteY7" fmla="*/ 0 h 18288"/>
              <a:gd name="connsiteX8" fmla="*/ 4713366 w 9957816"/>
              <a:gd name="connsiteY8" fmla="*/ 0 h 18288"/>
              <a:gd name="connsiteX9" fmla="*/ 5576377 w 9957816"/>
              <a:gd name="connsiteY9" fmla="*/ 0 h 18288"/>
              <a:gd name="connsiteX10" fmla="*/ 6240231 w 9957816"/>
              <a:gd name="connsiteY10" fmla="*/ 0 h 18288"/>
              <a:gd name="connsiteX11" fmla="*/ 6605351 w 9957816"/>
              <a:gd name="connsiteY11" fmla="*/ 0 h 18288"/>
              <a:gd name="connsiteX12" fmla="*/ 7269206 w 9957816"/>
              <a:gd name="connsiteY12" fmla="*/ 0 h 18288"/>
              <a:gd name="connsiteX13" fmla="*/ 8132216 w 9957816"/>
              <a:gd name="connsiteY13" fmla="*/ 0 h 18288"/>
              <a:gd name="connsiteX14" fmla="*/ 8696493 w 9957816"/>
              <a:gd name="connsiteY14" fmla="*/ 0 h 18288"/>
              <a:gd name="connsiteX15" fmla="*/ 9260769 w 9957816"/>
              <a:gd name="connsiteY15" fmla="*/ 0 h 18288"/>
              <a:gd name="connsiteX16" fmla="*/ 9957816 w 9957816"/>
              <a:gd name="connsiteY16" fmla="*/ 0 h 18288"/>
              <a:gd name="connsiteX17" fmla="*/ 9957816 w 9957816"/>
              <a:gd name="connsiteY17" fmla="*/ 18288 h 18288"/>
              <a:gd name="connsiteX18" fmla="*/ 9293962 w 9957816"/>
              <a:gd name="connsiteY18" fmla="*/ 18288 h 18288"/>
              <a:gd name="connsiteX19" fmla="*/ 8530529 w 9957816"/>
              <a:gd name="connsiteY19" fmla="*/ 18288 h 18288"/>
              <a:gd name="connsiteX20" fmla="*/ 7767096 w 9957816"/>
              <a:gd name="connsiteY20" fmla="*/ 18288 h 18288"/>
              <a:gd name="connsiteX21" fmla="*/ 7302398 w 9957816"/>
              <a:gd name="connsiteY21" fmla="*/ 18288 h 18288"/>
              <a:gd name="connsiteX22" fmla="*/ 6439388 w 9957816"/>
              <a:gd name="connsiteY22" fmla="*/ 18288 h 18288"/>
              <a:gd name="connsiteX23" fmla="*/ 5775533 w 9957816"/>
              <a:gd name="connsiteY23" fmla="*/ 18288 h 18288"/>
              <a:gd name="connsiteX24" fmla="*/ 5410413 w 9957816"/>
              <a:gd name="connsiteY24" fmla="*/ 18288 h 18288"/>
              <a:gd name="connsiteX25" fmla="*/ 4746559 w 9957816"/>
              <a:gd name="connsiteY25" fmla="*/ 18288 h 18288"/>
              <a:gd name="connsiteX26" fmla="*/ 4182283 w 9957816"/>
              <a:gd name="connsiteY26" fmla="*/ 18288 h 18288"/>
              <a:gd name="connsiteX27" fmla="*/ 3618006 w 9957816"/>
              <a:gd name="connsiteY27" fmla="*/ 18288 h 18288"/>
              <a:gd name="connsiteX28" fmla="*/ 3053730 w 9957816"/>
              <a:gd name="connsiteY28" fmla="*/ 18288 h 18288"/>
              <a:gd name="connsiteX29" fmla="*/ 2489454 w 9957816"/>
              <a:gd name="connsiteY29" fmla="*/ 18288 h 18288"/>
              <a:gd name="connsiteX30" fmla="*/ 1726021 w 9957816"/>
              <a:gd name="connsiteY30" fmla="*/ 18288 h 18288"/>
              <a:gd name="connsiteX31" fmla="*/ 1062167 w 9957816"/>
              <a:gd name="connsiteY31" fmla="*/ 18288 h 18288"/>
              <a:gd name="connsiteX32" fmla="*/ 697047 w 9957816"/>
              <a:gd name="connsiteY32" fmla="*/ 18288 h 18288"/>
              <a:gd name="connsiteX33" fmla="*/ 0 w 9957816"/>
              <a:gd name="connsiteY33" fmla="*/ 18288 h 18288"/>
              <a:gd name="connsiteX34" fmla="*/ 0 w 9957816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957816" h="18288" fill="none" extrusionOk="0">
                <a:moveTo>
                  <a:pt x="0" y="0"/>
                </a:moveTo>
                <a:cubicBezTo>
                  <a:pt x="258912" y="4528"/>
                  <a:pt x="602792" y="35413"/>
                  <a:pt x="863011" y="0"/>
                </a:cubicBezTo>
                <a:cubicBezTo>
                  <a:pt x="1123230" y="-35413"/>
                  <a:pt x="1110743" y="8950"/>
                  <a:pt x="1327709" y="0"/>
                </a:cubicBezTo>
                <a:cubicBezTo>
                  <a:pt x="1544675" y="-8950"/>
                  <a:pt x="1720121" y="-30004"/>
                  <a:pt x="2091141" y="0"/>
                </a:cubicBezTo>
                <a:cubicBezTo>
                  <a:pt x="2462161" y="30004"/>
                  <a:pt x="2325710" y="-22120"/>
                  <a:pt x="2555839" y="0"/>
                </a:cubicBezTo>
                <a:cubicBezTo>
                  <a:pt x="2785968" y="22120"/>
                  <a:pt x="2943172" y="14890"/>
                  <a:pt x="3219694" y="0"/>
                </a:cubicBezTo>
                <a:cubicBezTo>
                  <a:pt x="3496216" y="-14890"/>
                  <a:pt x="3789247" y="-1477"/>
                  <a:pt x="3983126" y="0"/>
                </a:cubicBezTo>
                <a:cubicBezTo>
                  <a:pt x="4177005" y="1477"/>
                  <a:pt x="4180112" y="16397"/>
                  <a:pt x="4348246" y="0"/>
                </a:cubicBezTo>
                <a:cubicBezTo>
                  <a:pt x="4516380" y="-16397"/>
                  <a:pt x="4601818" y="4117"/>
                  <a:pt x="4713366" y="0"/>
                </a:cubicBezTo>
                <a:cubicBezTo>
                  <a:pt x="4824914" y="-4117"/>
                  <a:pt x="5400642" y="663"/>
                  <a:pt x="5576377" y="0"/>
                </a:cubicBezTo>
                <a:cubicBezTo>
                  <a:pt x="5752112" y="-663"/>
                  <a:pt x="6036350" y="11452"/>
                  <a:pt x="6240231" y="0"/>
                </a:cubicBezTo>
                <a:cubicBezTo>
                  <a:pt x="6444112" y="-11452"/>
                  <a:pt x="6508667" y="-15154"/>
                  <a:pt x="6605351" y="0"/>
                </a:cubicBezTo>
                <a:cubicBezTo>
                  <a:pt x="6702035" y="15154"/>
                  <a:pt x="7096186" y="19291"/>
                  <a:pt x="7269206" y="0"/>
                </a:cubicBezTo>
                <a:cubicBezTo>
                  <a:pt x="7442227" y="-19291"/>
                  <a:pt x="7802902" y="39720"/>
                  <a:pt x="8132216" y="0"/>
                </a:cubicBezTo>
                <a:cubicBezTo>
                  <a:pt x="8461530" y="-39720"/>
                  <a:pt x="8551221" y="24341"/>
                  <a:pt x="8696493" y="0"/>
                </a:cubicBezTo>
                <a:cubicBezTo>
                  <a:pt x="8841765" y="-24341"/>
                  <a:pt x="9091257" y="15574"/>
                  <a:pt x="9260769" y="0"/>
                </a:cubicBezTo>
                <a:cubicBezTo>
                  <a:pt x="9430281" y="-15574"/>
                  <a:pt x="9809458" y="-15806"/>
                  <a:pt x="9957816" y="0"/>
                </a:cubicBezTo>
                <a:cubicBezTo>
                  <a:pt x="9958154" y="7640"/>
                  <a:pt x="9957366" y="11289"/>
                  <a:pt x="9957816" y="18288"/>
                </a:cubicBezTo>
                <a:cubicBezTo>
                  <a:pt x="9789958" y="23645"/>
                  <a:pt x="9437684" y="-10787"/>
                  <a:pt x="9293962" y="18288"/>
                </a:cubicBezTo>
                <a:cubicBezTo>
                  <a:pt x="9150240" y="47363"/>
                  <a:pt x="8858466" y="6899"/>
                  <a:pt x="8530529" y="18288"/>
                </a:cubicBezTo>
                <a:cubicBezTo>
                  <a:pt x="8202592" y="29677"/>
                  <a:pt x="8042036" y="-12845"/>
                  <a:pt x="7767096" y="18288"/>
                </a:cubicBezTo>
                <a:cubicBezTo>
                  <a:pt x="7492156" y="49421"/>
                  <a:pt x="7464764" y="38557"/>
                  <a:pt x="7302398" y="18288"/>
                </a:cubicBezTo>
                <a:cubicBezTo>
                  <a:pt x="7140032" y="-1981"/>
                  <a:pt x="6674139" y="-20177"/>
                  <a:pt x="6439388" y="18288"/>
                </a:cubicBezTo>
                <a:cubicBezTo>
                  <a:pt x="6204637" y="56753"/>
                  <a:pt x="6044763" y="2398"/>
                  <a:pt x="5775533" y="18288"/>
                </a:cubicBezTo>
                <a:cubicBezTo>
                  <a:pt x="5506303" y="34178"/>
                  <a:pt x="5528640" y="8636"/>
                  <a:pt x="5410413" y="18288"/>
                </a:cubicBezTo>
                <a:cubicBezTo>
                  <a:pt x="5292186" y="27940"/>
                  <a:pt x="4880771" y="-3659"/>
                  <a:pt x="4746559" y="18288"/>
                </a:cubicBezTo>
                <a:cubicBezTo>
                  <a:pt x="4612347" y="40235"/>
                  <a:pt x="4346390" y="46329"/>
                  <a:pt x="4182283" y="18288"/>
                </a:cubicBezTo>
                <a:cubicBezTo>
                  <a:pt x="4018176" y="-9753"/>
                  <a:pt x="3743247" y="40654"/>
                  <a:pt x="3618006" y="18288"/>
                </a:cubicBezTo>
                <a:cubicBezTo>
                  <a:pt x="3492765" y="-4078"/>
                  <a:pt x="3201495" y="15624"/>
                  <a:pt x="3053730" y="18288"/>
                </a:cubicBezTo>
                <a:cubicBezTo>
                  <a:pt x="2905965" y="20952"/>
                  <a:pt x="2770855" y="10382"/>
                  <a:pt x="2489454" y="18288"/>
                </a:cubicBezTo>
                <a:cubicBezTo>
                  <a:pt x="2208053" y="26194"/>
                  <a:pt x="1999579" y="12705"/>
                  <a:pt x="1726021" y="18288"/>
                </a:cubicBezTo>
                <a:cubicBezTo>
                  <a:pt x="1452463" y="23871"/>
                  <a:pt x="1261725" y="2423"/>
                  <a:pt x="1062167" y="18288"/>
                </a:cubicBezTo>
                <a:cubicBezTo>
                  <a:pt x="862609" y="34153"/>
                  <a:pt x="828837" y="34680"/>
                  <a:pt x="697047" y="18288"/>
                </a:cubicBezTo>
                <a:cubicBezTo>
                  <a:pt x="565257" y="1896"/>
                  <a:pt x="290333" y="-12656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9957816" h="18288" stroke="0" extrusionOk="0">
                <a:moveTo>
                  <a:pt x="0" y="0"/>
                </a:moveTo>
                <a:cubicBezTo>
                  <a:pt x="239894" y="-13568"/>
                  <a:pt x="444306" y="20490"/>
                  <a:pt x="564276" y="0"/>
                </a:cubicBezTo>
                <a:cubicBezTo>
                  <a:pt x="684246" y="-20490"/>
                  <a:pt x="829702" y="-16311"/>
                  <a:pt x="929396" y="0"/>
                </a:cubicBezTo>
                <a:cubicBezTo>
                  <a:pt x="1029090" y="16311"/>
                  <a:pt x="1434080" y="4599"/>
                  <a:pt x="1792407" y="0"/>
                </a:cubicBezTo>
                <a:cubicBezTo>
                  <a:pt x="2150734" y="-4599"/>
                  <a:pt x="2230922" y="-3217"/>
                  <a:pt x="2356683" y="0"/>
                </a:cubicBezTo>
                <a:cubicBezTo>
                  <a:pt x="2482444" y="3217"/>
                  <a:pt x="2727176" y="10118"/>
                  <a:pt x="2920959" y="0"/>
                </a:cubicBezTo>
                <a:cubicBezTo>
                  <a:pt x="3114742" y="-10118"/>
                  <a:pt x="3583268" y="6126"/>
                  <a:pt x="3783970" y="0"/>
                </a:cubicBezTo>
                <a:cubicBezTo>
                  <a:pt x="3984672" y="-6126"/>
                  <a:pt x="4119530" y="12121"/>
                  <a:pt x="4248668" y="0"/>
                </a:cubicBezTo>
                <a:cubicBezTo>
                  <a:pt x="4377806" y="-12121"/>
                  <a:pt x="4830370" y="39306"/>
                  <a:pt x="5111679" y="0"/>
                </a:cubicBezTo>
                <a:cubicBezTo>
                  <a:pt x="5392988" y="-39306"/>
                  <a:pt x="5595981" y="-37432"/>
                  <a:pt x="5974690" y="0"/>
                </a:cubicBezTo>
                <a:cubicBezTo>
                  <a:pt x="6353399" y="37432"/>
                  <a:pt x="6382398" y="-32218"/>
                  <a:pt x="6638544" y="0"/>
                </a:cubicBezTo>
                <a:cubicBezTo>
                  <a:pt x="6894690" y="32218"/>
                  <a:pt x="7107197" y="-8479"/>
                  <a:pt x="7501555" y="0"/>
                </a:cubicBezTo>
                <a:cubicBezTo>
                  <a:pt x="7895913" y="8479"/>
                  <a:pt x="7913370" y="-2556"/>
                  <a:pt x="8065831" y="0"/>
                </a:cubicBezTo>
                <a:cubicBezTo>
                  <a:pt x="8218292" y="2556"/>
                  <a:pt x="8391465" y="4509"/>
                  <a:pt x="8630107" y="0"/>
                </a:cubicBezTo>
                <a:cubicBezTo>
                  <a:pt x="8868749" y="-4509"/>
                  <a:pt x="9078381" y="-9348"/>
                  <a:pt x="9393540" y="0"/>
                </a:cubicBezTo>
                <a:cubicBezTo>
                  <a:pt x="9708699" y="9348"/>
                  <a:pt x="9789190" y="-16759"/>
                  <a:pt x="9957816" y="0"/>
                </a:cubicBezTo>
                <a:cubicBezTo>
                  <a:pt x="9957941" y="4395"/>
                  <a:pt x="9957741" y="9776"/>
                  <a:pt x="9957816" y="18288"/>
                </a:cubicBezTo>
                <a:cubicBezTo>
                  <a:pt x="9649812" y="40651"/>
                  <a:pt x="9486007" y="41594"/>
                  <a:pt x="9194383" y="18288"/>
                </a:cubicBezTo>
                <a:cubicBezTo>
                  <a:pt x="8902759" y="-5018"/>
                  <a:pt x="8744094" y="43814"/>
                  <a:pt x="8530529" y="18288"/>
                </a:cubicBezTo>
                <a:cubicBezTo>
                  <a:pt x="8316964" y="-7238"/>
                  <a:pt x="8282371" y="24093"/>
                  <a:pt x="8165409" y="18288"/>
                </a:cubicBezTo>
                <a:cubicBezTo>
                  <a:pt x="8048447" y="12483"/>
                  <a:pt x="7851788" y="12040"/>
                  <a:pt x="7700711" y="18288"/>
                </a:cubicBezTo>
                <a:cubicBezTo>
                  <a:pt x="7549634" y="24536"/>
                  <a:pt x="7127225" y="27915"/>
                  <a:pt x="6837700" y="18288"/>
                </a:cubicBezTo>
                <a:cubicBezTo>
                  <a:pt x="6548175" y="8661"/>
                  <a:pt x="6330711" y="50037"/>
                  <a:pt x="6173846" y="18288"/>
                </a:cubicBezTo>
                <a:cubicBezTo>
                  <a:pt x="6016981" y="-13461"/>
                  <a:pt x="5930031" y="15985"/>
                  <a:pt x="5709148" y="18288"/>
                </a:cubicBezTo>
                <a:cubicBezTo>
                  <a:pt x="5488265" y="20591"/>
                  <a:pt x="5372997" y="43097"/>
                  <a:pt x="5045293" y="18288"/>
                </a:cubicBezTo>
                <a:cubicBezTo>
                  <a:pt x="4717590" y="-6521"/>
                  <a:pt x="4829875" y="6803"/>
                  <a:pt x="4680174" y="18288"/>
                </a:cubicBezTo>
                <a:cubicBezTo>
                  <a:pt x="4530473" y="29773"/>
                  <a:pt x="4441300" y="27030"/>
                  <a:pt x="4315054" y="18288"/>
                </a:cubicBezTo>
                <a:cubicBezTo>
                  <a:pt x="4188808" y="9546"/>
                  <a:pt x="3846162" y="4446"/>
                  <a:pt x="3651199" y="18288"/>
                </a:cubicBezTo>
                <a:cubicBezTo>
                  <a:pt x="3456236" y="32130"/>
                  <a:pt x="3412656" y="-1324"/>
                  <a:pt x="3186501" y="18288"/>
                </a:cubicBezTo>
                <a:cubicBezTo>
                  <a:pt x="2960346" y="37900"/>
                  <a:pt x="2783091" y="19872"/>
                  <a:pt x="2423069" y="18288"/>
                </a:cubicBezTo>
                <a:cubicBezTo>
                  <a:pt x="2063047" y="16704"/>
                  <a:pt x="2066062" y="18692"/>
                  <a:pt x="1958370" y="18288"/>
                </a:cubicBezTo>
                <a:cubicBezTo>
                  <a:pt x="1850678" y="17884"/>
                  <a:pt x="1403255" y="47471"/>
                  <a:pt x="1194938" y="18288"/>
                </a:cubicBezTo>
                <a:cubicBezTo>
                  <a:pt x="986621" y="-10895"/>
                  <a:pt x="986435" y="4670"/>
                  <a:pt x="829818" y="18288"/>
                </a:cubicBezTo>
                <a:cubicBezTo>
                  <a:pt x="673201" y="31906"/>
                  <a:pt x="178831" y="-2639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solidFill>
              <a:schemeClr val="bg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29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34D5B14-7FC8-9A4C-A90F-2759221D5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988" y="320041"/>
            <a:ext cx="6707084" cy="38926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371600" indent="-1371600" algn="ctr">
              <a:lnSpc>
                <a:spcPct val="90000"/>
              </a:lnSpc>
            </a:pPr>
            <a:r>
              <a:rPr lang="en-US" sz="6600" b="1" u="dash" cap="all" dirty="0"/>
              <a:t>I. </a:t>
            </a:r>
            <a:r>
              <a:rPr lang="en-US" sz="6600" b="1" u="dash" cap="all" dirty="0" err="1"/>
              <a:t>Loi</a:t>
            </a:r>
            <a:r>
              <a:rPr lang="en-US" sz="6600" b="1" u="dash" cap="all" dirty="0"/>
              <a:t> de </a:t>
            </a:r>
            <a:r>
              <a:rPr lang="en-US" sz="6600" b="1" u="dash" cap="all" dirty="0" err="1"/>
              <a:t>décroissance</a:t>
            </a:r>
            <a:r>
              <a:rPr lang="en-US" sz="6600" b="1" u="dash" cap="all" dirty="0"/>
              <a:t> </a:t>
            </a:r>
            <a:r>
              <a:rPr lang="en-US" sz="6600" b="1" u="dash" cap="all" dirty="0" err="1"/>
              <a:t>d’une</a:t>
            </a:r>
            <a:r>
              <a:rPr lang="en-US" sz="6600" b="1" u="dash" cap="all" dirty="0"/>
              <a:t> population de </a:t>
            </a:r>
            <a:r>
              <a:rPr lang="en-US" sz="6600" b="1" u="dash" cap="all" dirty="0" err="1"/>
              <a:t>noyaux</a:t>
            </a:r>
            <a:r>
              <a:rPr lang="en-US" sz="6600" b="1" u="dash" cap="all" dirty="0"/>
              <a:t> </a:t>
            </a:r>
            <a:r>
              <a:rPr lang="en-US" sz="6600" b="1" u="dash" cap="all" dirty="0" err="1"/>
              <a:t>radioactifs</a:t>
            </a:r>
            <a:endParaRPr lang="en-US" sz="6600" dirty="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Squelette">
            <a:extLst>
              <a:ext uri="{FF2B5EF4-FFF2-40B4-BE49-F238E27FC236}">
                <a16:creationId xmlns:a16="http://schemas.microsoft.com/office/drawing/2014/main" id="{B55927EC-C7C1-427E-9E54-9AC009DC8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040" y="1371600"/>
            <a:ext cx="4087368" cy="40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44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itre 15">
                <a:extLst>
                  <a:ext uri="{FF2B5EF4-FFF2-40B4-BE49-F238E27FC236}">
                    <a16:creationId xmlns:a16="http://schemas.microsoft.com/office/drawing/2014/main" id="{561AA3E1-D79C-3B42-BAE6-56C8562B2FCC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708197" y="706427"/>
                <a:ext cx="3644489" cy="2414488"/>
              </a:xfrm>
            </p:spPr>
            <p:txBody>
              <a:bodyPr anchor="ctr">
                <a:normAutofit/>
              </a:bodyPr>
              <a:lstStyle/>
              <a:p>
                <a:pPr algn="ctr"/>
                <a:r>
                  <a:rPr lang="fr-FR" b="1" cap="all" dirty="0"/>
                  <a:t>La constante radioactive </a:t>
                </a:r>
                <a14:m>
                  <m:oMath xmlns:m="http://schemas.openxmlformats.org/officeDocument/2006/math">
                    <m:r>
                      <a:rPr lang="fr-FR" b="1" i="1" cap="all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endParaRPr lang="fr-FR" sz="6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6" name="Titre 15">
                <a:extLst>
                  <a:ext uri="{FF2B5EF4-FFF2-40B4-BE49-F238E27FC236}">
                    <a16:creationId xmlns:a16="http://schemas.microsoft.com/office/drawing/2014/main" id="{561AA3E1-D79C-3B42-BAE6-56C8562B2F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708197" y="706427"/>
                <a:ext cx="3644489" cy="2414488"/>
              </a:xfrm>
              <a:blipFill>
                <a:blip r:embed="rId2"/>
                <a:stretch>
                  <a:fillRect b="-104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Espace réservé du contenu 16">
                <a:extLst>
                  <a:ext uri="{FF2B5EF4-FFF2-40B4-BE49-F238E27FC236}">
                    <a16:creationId xmlns:a16="http://schemas.microsoft.com/office/drawing/2014/main" id="{CC025057-7883-9543-80AA-A0C9F2CC784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P, la probabilité qu’un nucléide se désintègre pendant un intervalle de temps </a:t>
                </a:r>
                <a:r>
                  <a:rPr lang="fr-FR" dirty="0" err="1"/>
                  <a:t>dt</a:t>
                </a:r>
                <a:r>
                  <a:rPr lang="fr-FR" dirty="0"/>
                  <a:t> 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(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)= 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𝑑𝑡</m:t>
                    </m:r>
                  </m:oMath>
                </a14:m>
                <a:r>
                  <a:rPr lang="fr-FR" dirty="0">
                    <a:effectLst/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fr-FR" dirty="0"/>
                  <a:t>Avec :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fr-FR" dirty="0"/>
                  <a:t>, la constante radioactive à pour dimension, l’inverse d’un temps.</a:t>
                </a:r>
                <a:r>
                  <a:rPr lang="fr-FR" dirty="0">
                    <a:effectLst/>
                  </a:rPr>
                  <a:t> </a:t>
                </a:r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Elle dépend : 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De la nature du nucléide.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Du niveau d’énergie du noyau.</a:t>
                </a:r>
              </a:p>
              <a:p>
                <a:pPr marL="0" lvl="0" indent="0" algn="ctr">
                  <a:buNone/>
                </a:pPr>
                <a:r>
                  <a:rPr lang="fr-FR" dirty="0"/>
                  <a:t>ATTENTION ELLE NE DEPEND PAS DES CONDITIONS PHYSICO-CHIMIQUE.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17" name="Espace réservé du contenu 16">
                <a:extLst>
                  <a:ext uri="{FF2B5EF4-FFF2-40B4-BE49-F238E27FC236}">
                    <a16:creationId xmlns:a16="http://schemas.microsoft.com/office/drawing/2014/main" id="{CC025057-7883-9543-80AA-A0C9F2CC784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3"/>
                <a:stretch>
                  <a:fillRect l="-2663" t="-1199" r="-314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7676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fr-FR" b="1" cap="all" dirty="0"/>
              <a:t>évolution du nombre de noyaux au cours du temps</a:t>
            </a:r>
            <a:endParaRPr lang="fr-FR" sz="6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Nous pouvons déterminer le nombre de radionucléides dans la population à l’instant </a:t>
                </a:r>
                <a:r>
                  <a:rPr lang="fr-FR" dirty="0" err="1"/>
                  <a:t>t</a:t>
                </a:r>
                <a:r>
                  <a:rPr lang="fr-FR" dirty="0"/>
                  <a:t>, avec :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 smtClean="0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fr-FR" i="1">
                        <a:latin typeface="Cambria Math" panose="02040503050406030204" pitchFamily="18" charset="0"/>
                      </a:rPr>
                      <m:t>∗ </m:t>
                    </m:r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fr-FR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</m:oMath>
                </a14:m>
                <a:r>
                  <a:rPr lang="fr-FR" dirty="0">
                    <a:effectLst/>
                  </a:rPr>
                  <a:t> </a:t>
                </a:r>
              </a:p>
              <a:p>
                <a:pPr marL="0" lvl="0" indent="0">
                  <a:buNone/>
                </a:pPr>
                <a:r>
                  <a:rPr lang="fr-FR" dirty="0"/>
                  <a:t>Avec : 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fr-FR" dirty="0"/>
                  <a:t> l’effectif initial.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) =</m:t>
                    </m:r>
                  </m:oMath>
                </a14:m>
                <a:r>
                  <a:rPr lang="fr-FR" dirty="0"/>
                  <a:t> le nombre de noyaux à l’instant </a:t>
                </a:r>
                <a:r>
                  <a:rPr lang="fr-FR" dirty="0" err="1"/>
                  <a:t>t</a:t>
                </a:r>
                <a:r>
                  <a:rPr lang="fr-FR" dirty="0"/>
                  <a:t>.</a:t>
                </a:r>
                <a:endParaRPr lang="fr-FR" dirty="0">
                  <a:effectLst/>
                </a:endParaRPr>
              </a:p>
              <a:p>
                <a:r>
                  <a:rPr lang="fr-FR" dirty="0"/>
                  <a:t>La population disparait de manière exponentielle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fr-FR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</m:oMath>
                </a14:m>
                <a:r>
                  <a:rPr lang="fr-FR" dirty="0"/>
                  <a:t>).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663" t="-959" r="-242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962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34D5B14-7FC8-9A4C-A90F-2759221D5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988" y="320041"/>
            <a:ext cx="6707084" cy="38926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371600" indent="-1371600" algn="ctr">
              <a:lnSpc>
                <a:spcPct val="90000"/>
              </a:lnSpc>
            </a:pPr>
            <a:r>
              <a:rPr lang="en-US" b="1" u="dash" cap="all" dirty="0"/>
              <a:t>II. </a:t>
            </a:r>
            <a:r>
              <a:rPr lang="fr-FR" b="1" u="dash" cap="all" dirty="0"/>
              <a:t>Période radioactive</a:t>
            </a:r>
            <a:br>
              <a:rPr lang="fr-FR" b="1" u="dash" cap="all" dirty="0"/>
            </a:br>
            <a:endParaRPr lang="en-US" sz="6600" dirty="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Squelette">
            <a:extLst>
              <a:ext uri="{FF2B5EF4-FFF2-40B4-BE49-F238E27FC236}">
                <a16:creationId xmlns:a16="http://schemas.microsoft.com/office/drawing/2014/main" id="{B55927EC-C7C1-427E-9E54-9AC009DC8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040" y="1371600"/>
            <a:ext cx="4087368" cy="40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68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La constante de temps</a:t>
            </a:r>
            <a:endParaRPr lang="fr-FR" sz="6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 anchor="ctr">
                <a:normAutofit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On peut utiliser la constante de temps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</m:oMath>
                </a14:m>
                <a:r>
                  <a:rPr lang="fr-FR" dirty="0"/>
                  <a:t>, pour déterminer le nombre de nucléides restant, lorsqu’il reste 37% de la population initiale 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den>
                          </m:f>
                        </m:e>
                      </m:d>
                      <m:r>
                        <a:rPr lang="fr-FR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fr-FR" i="1">
                          <a:latin typeface="Cambria Math" panose="02040503050406030204" pitchFamily="18" charset="0"/>
                        </a:rPr>
                        <m:t>∗0,37</m:t>
                      </m:r>
                    </m:oMath>
                  </m:oMathPara>
                </a14:m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S’exprime en unité de temps.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415" r="-338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361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Période radioactive</a:t>
            </a:r>
            <a:endParaRPr lang="fr-FR" sz="6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FR" dirty="0"/>
                  <a:t>Période radioactive </a:t>
                </a:r>
                <a:r>
                  <a:rPr lang="fr-FR" dirty="0" err="1"/>
                  <a:t>T</a:t>
                </a:r>
                <a:r>
                  <a:rPr lang="fr-FR" dirty="0"/>
                  <a:t> 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𝑙𝑛</m:t>
                          </m:r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0,693</m:t>
                          </m:r>
                        </m:num>
                        <m:den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</m:oMath>
                  </m:oMathPara>
                </a14:m>
                <a:endParaRPr lang="fr-FR" dirty="0"/>
              </a:p>
              <a:p>
                <a:pPr algn="ctr">
                  <a:buFont typeface="Courier New" panose="02070309020205020404" pitchFamily="49" charset="0"/>
                  <a:buChar char="o"/>
                </a:pPr>
                <a:r>
                  <a:rPr lang="fr-FR" sz="2800" dirty="0"/>
                  <a:t>S’exprime en unité de temps. </a:t>
                </a:r>
              </a:p>
              <a:p>
                <a:pPr algn="ctr">
                  <a:buFont typeface="Courier New" panose="02070309020205020404" pitchFamily="49" charset="0"/>
                  <a:buChar char="o"/>
                </a:pPr>
                <a:r>
                  <a:rPr lang="fr-FR" sz="2800" dirty="0"/>
                  <a:t>Définit le temps au bout du quel, il nous reste 50 % de l’effectif initial.  </a:t>
                </a:r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Soit,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fr-FR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fr-FR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fr-FR" sz="2800" dirty="0"/>
              </a:p>
              <a:p>
                <a:pPr marL="0" lv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657" t="-718" r="-72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194833DE-57E5-6D42-B568-FB3F779735C3}"/>
                  </a:ext>
                </a:extLst>
              </p:cNvPr>
              <p:cNvSpPr txBox="1"/>
              <p:nvPr/>
            </p:nvSpPr>
            <p:spPr>
              <a:xfrm>
                <a:off x="841246" y="4587498"/>
                <a:ext cx="5699039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a:rPr lang="fr-FR" sz="2800" i="1">
                        <a:latin typeface="Cambria Math" panose="02040503050406030204" pitchFamily="18" charset="0"/>
                      </a:rPr>
                      <m:t>1 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=25 %</m:t>
                    </m:r>
                  </m:oMath>
                </a14:m>
                <a:r>
                  <a:rPr lang="fr-FR" sz="2800" dirty="0"/>
                  <a:t> de noyaux restant </a:t>
                </a:r>
              </a:p>
              <a:p>
                <a14:m>
                  <m:oMath xmlns:m="http://schemas.openxmlformats.org/officeDocument/2006/math">
                    <m:r>
                      <a:rPr lang="fr-FR" sz="2800" i="1">
                        <a:latin typeface="Cambria Math" panose="02040503050406030204" pitchFamily="18" charset="0"/>
                      </a:rPr>
                      <m:t>2 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=50 %</m:t>
                    </m:r>
                  </m:oMath>
                </a14:m>
                <a:r>
                  <a:rPr lang="fr-FR" sz="2800" dirty="0"/>
                  <a:t> de noyaux restant </a:t>
                </a:r>
              </a:p>
              <a:p>
                <a:pPr lvl="0"/>
                <a14:m>
                  <m:oMath xmlns:m="http://schemas.openxmlformats.org/officeDocument/2006/math">
                    <m:r>
                      <a:rPr lang="fr-FR" sz="2800" i="1">
                        <a:latin typeface="Cambria Math" panose="02040503050406030204" pitchFamily="18" charset="0"/>
                      </a:rPr>
                      <m:t>10 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=0,1 %</m:t>
                    </m:r>
                  </m:oMath>
                </a14:m>
                <a:r>
                  <a:rPr lang="fr-FR" sz="2800" dirty="0"/>
                  <a:t>, on considère la population disparu </a:t>
                </a:r>
              </a:p>
            </p:txBody>
          </p:sp>
        </mc:Choice>
        <mc:Fallback xmlns="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194833DE-57E5-6D42-B568-FB3F779735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246" y="4587498"/>
                <a:ext cx="5699039" cy="1384995"/>
              </a:xfrm>
              <a:prstGeom prst="rect">
                <a:avLst/>
              </a:prstGeom>
              <a:blipFill>
                <a:blip r:embed="rId3"/>
                <a:stretch>
                  <a:fillRect l="-668" t="-4587" b="-1100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3731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période effective en physiologie</a:t>
            </a:r>
            <a:endParaRPr lang="fr-FR" sz="6600" u="dash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𝑒𝑓𝑓</m:t>
                              </m:r>
                            </m:sub>
                          </m:sSub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𝑝h𝑦𝑠𝑖𝑞𝑢𝑒</m:t>
                              </m:r>
                            </m:sub>
                          </m:sSub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𝑏𝑖𝑜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Soit : </a:t>
                </a:r>
              </a:p>
              <a:p>
                <a:pPr lvl="0"/>
                <a:r>
                  <a:rPr lang="fr-FR" dirty="0" err="1"/>
                  <a:t>T</a:t>
                </a:r>
                <a:r>
                  <a:rPr lang="fr-FR" baseline="-25000" dirty="0" err="1"/>
                  <a:t>physique</a:t>
                </a:r>
                <a:r>
                  <a:rPr lang="fr-FR" baseline="-25000" dirty="0"/>
                  <a:t> </a:t>
                </a:r>
                <a:r>
                  <a:rPr lang="fr-FR" dirty="0"/>
                  <a:t>: L’élimination physique par désintégration radioactive, elle suit une loi exponentielle, caractérisée par la période radioactive </a:t>
                </a:r>
                <a:r>
                  <a:rPr lang="fr-FR" dirty="0" err="1"/>
                  <a:t>T</a:t>
                </a:r>
                <a:r>
                  <a:rPr lang="fr-FR" dirty="0"/>
                  <a:t>.</a:t>
                </a:r>
              </a:p>
              <a:p>
                <a:pPr lvl="0"/>
                <a:r>
                  <a:rPr lang="fr-FR" dirty="0" err="1"/>
                  <a:t>T</a:t>
                </a:r>
                <a:r>
                  <a:rPr lang="fr-FR" baseline="-25000" dirty="0" err="1"/>
                  <a:t>biologique</a:t>
                </a:r>
                <a:r>
                  <a:rPr lang="fr-FR" dirty="0"/>
                  <a:t> : L’élimination biologique par les émonctoires de l’organisme (urines, selles, …), elle suit une loi exponentielle.</a:t>
                </a:r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663" r="-217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7967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34D5B14-7FC8-9A4C-A90F-2759221D5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988" y="320041"/>
            <a:ext cx="6707084" cy="38926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371600" indent="-1371600" algn="ctr">
              <a:lnSpc>
                <a:spcPct val="90000"/>
              </a:lnSpc>
            </a:pPr>
            <a:r>
              <a:rPr lang="en-US" sz="6000" b="1" u="dash" cap="all" dirty="0"/>
              <a:t>III. </a:t>
            </a:r>
            <a:r>
              <a:rPr lang="fr-FR" sz="6000" b="1" u="dash" cap="all" dirty="0"/>
              <a:t>activité d’un radioélément</a:t>
            </a:r>
            <a:br>
              <a:rPr lang="fr-FR" b="1" u="dash" cap="all" dirty="0"/>
            </a:br>
            <a:endParaRPr lang="en-US" sz="6600" dirty="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Squelette">
            <a:extLst>
              <a:ext uri="{FF2B5EF4-FFF2-40B4-BE49-F238E27FC236}">
                <a16:creationId xmlns:a16="http://schemas.microsoft.com/office/drawing/2014/main" id="{B55927EC-C7C1-427E-9E54-9AC009DC8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040" y="1371600"/>
            <a:ext cx="4087368" cy="40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5601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activité d’un radioélément</a:t>
            </a:r>
            <a:endParaRPr lang="fr-FR" sz="6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 anchor="ctr">
                <a:normAutofit/>
              </a:bodyPr>
              <a:lstStyle/>
              <a:p>
                <a:pPr marL="0" indent="0">
                  <a:buNone/>
                </a:pPr>
                <a:r>
                  <a:rPr lang="fr-FR" i="1" dirty="0">
                    <a:latin typeface="Cambria Math" panose="02040503050406030204" pitchFamily="18" charset="0"/>
                  </a:rPr>
                  <a:t> </a:t>
                </a:r>
                <a:r>
                  <a:rPr lang="fr-FR" dirty="0"/>
                  <a:t>L’activité, nombre moyen de désintégrations radioactives par unité de temps, à l’instant </a:t>
                </a:r>
                <a:r>
                  <a:rPr lang="fr-FR" dirty="0" err="1"/>
                  <a:t>t</a:t>
                </a:r>
                <a:r>
                  <a:rPr lang="fr-FR" dirty="0"/>
                  <a:t> : </a:t>
                </a:r>
                <a:endParaRPr lang="fr-FR" i="1" dirty="0"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fr-FR" dirty="0"/>
                  <a:t> :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Correspond au nombre de photons ou de particules émises par unité de temps. 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Proportionnelle à ce que l’on détecte.</a:t>
                </a:r>
              </a:p>
              <a:p>
                <a:pPr lvl="0" algn="ctr">
                  <a:buFont typeface="Courier New" panose="02070309020205020404" pitchFamily="49" charset="0"/>
                  <a:buChar char="o"/>
                </a:pPr>
                <a:r>
                  <a:rPr lang="fr-FR" dirty="0"/>
                  <a:t>Plus utile pour exprimer une quantité de radionucléides. 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2663" r="-339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506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Unités d’activités</a:t>
            </a:r>
            <a:endParaRPr lang="fr-FR" sz="6600" u="dash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 anchor="ctr">
                <a:normAutofit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L’unité de l’activité est le Becquerel : 1 Bq = une désintégration par seconde.</a:t>
                </a:r>
              </a:p>
              <a:p>
                <a:pPr marL="0" indent="0" algn="ctr">
                  <a:buNone/>
                </a:pPr>
                <a:r>
                  <a:rPr lang="fr-FR" dirty="0"/>
                  <a:t>Très petite unité, on utilise préférentiellement 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𝑀𝐵𝑞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𝑚𝑖𝑙𝑙𝑖𝑜𝑛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𝑑𝑒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𝑏𝑒𝑐𝑞𝑢𝑒𝑟𝑒𝑙</m:t>
                        </m:r>
                      </m:e>
                    </m:d>
                  </m:oMath>
                </a14:m>
                <a:r>
                  <a:rPr lang="fr-FR" dirty="0"/>
                  <a:t>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𝐺𝐵𝑞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𝑚𝑖𝑙𝑙𝑖𝑎𝑟𝑑𝑠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𝑑𝑒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𝑏𝑒𝑐𝑞𝑢𝑒𝑟𝑒𝑙</m:t>
                        </m:r>
                      </m:e>
                    </m:d>
                  </m:oMath>
                </a14:m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Anciennement l’unité de l’activité est le Curie (Ci) :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1 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𝐶𝑖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=3,7∗</m:t>
                    </m:r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fr-FR" i="1">
                            <a:latin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𝐵𝑞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=37 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𝐺𝐵𝑞</m:t>
                    </m:r>
                  </m:oMath>
                </a14:m>
                <a:r>
                  <a:rPr lang="fr-FR" dirty="0"/>
                  <a:t>.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7830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/>
          </a:bodyPr>
          <a:lstStyle/>
          <a:p>
            <a:pPr algn="ctr"/>
            <a:r>
              <a:rPr lang="fr-FR" b="1" u="dash" cap="all" dirty="0"/>
              <a:t>évolution dans le temps</a:t>
            </a:r>
            <a:endParaRPr lang="fr-FR" sz="6600" u="dash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dirty="0"/>
                  <a:t> </a:t>
                </a:r>
              </a:p>
              <a:p>
                <a:pPr marL="0" indent="0" algn="ctr">
                  <a:buNone/>
                </a:pPr>
                <a:r>
                  <a:rPr lang="fr-FR" dirty="0"/>
                  <a:t>Activité d’une population de radionucléides à l’instant </a:t>
                </a:r>
                <a:r>
                  <a:rPr lang="fr-FR" dirty="0" err="1"/>
                  <a:t>t</a:t>
                </a:r>
                <a:r>
                  <a:rPr lang="fr-FR" dirty="0"/>
                  <a:t>.</a:t>
                </a:r>
                <a:endParaRPr lang="fr-FR" i="1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fr-FR" i="1">
                          <a:latin typeface="Cambria Math" panose="02040503050406030204" pitchFamily="18" charset="0"/>
                        </a:rPr>
                        <m:t>∗</m:t>
                      </m:r>
                      <m:sSup>
                        <m:sSup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𝜆</m:t>
                          </m:r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L’évolution de l’activité d’une population radioactive au cours du temps, à partir de l’activité initiale.</a:t>
                </a:r>
                <a:endParaRPr lang="fr-FR" i="1" dirty="0"/>
              </a:p>
              <a:p>
                <a:pPr marL="0" indent="0" algn="ctr">
                  <a:buNone/>
                </a:pPr>
                <a:r>
                  <a:rPr lang="fr-FR" dirty="0"/>
                  <a:t>On sait que :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fr-FR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</m:num>
                      <m:den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fr-FR" dirty="0"/>
                  <a:t>donc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fr-FR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</m:num>
                      <m:den>
                        <m:r>
                          <a:rPr lang="fr-FR" i="1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fr-FR" i="1" dirty="0"/>
              </a:p>
              <a:p>
                <a:pPr marL="0" indent="0" algn="ctr">
                  <a:buNone/>
                </a:pPr>
                <a:r>
                  <a:rPr lang="fr-FR" dirty="0"/>
                  <a:t>Alors :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sSup>
                      <m:sSup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func>
                              <m:funcPr>
                                <m:ctrlPr>
                                  <a:rPr lang="fr-FR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fr-FR">
                                    <a:latin typeface="Cambria Math" panose="02040503050406030204" pitchFamily="18" charset="0"/>
                                  </a:rPr>
                                  <m:t>ln</m:t>
                                </m:r>
                              </m:fNam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func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 ∗ </m:t>
                            </m:r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den>
                        </m:f>
                      </m:sup>
                    </m:sSup>
                  </m:oMath>
                </a14:m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L’activité suit, elle aussi, une décroissance exponentielle. 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l="-1453" r="-266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9707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7E86EF-533F-1F48-AFDF-1BC78A6EB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fr-FR" sz="4900" b="1" u="dash" cap="all" dirty="0"/>
              <a:t>calcul de la masse de radioélément à partir de son activité</a:t>
            </a:r>
            <a:endParaRPr lang="fr-FR" sz="6600" u="dash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</p:spPr>
            <p:txBody>
              <a:bodyPr anchor="ctr">
                <a:normAutofit/>
              </a:bodyPr>
              <a:lstStyle/>
              <a:p>
                <a:pPr marL="0" indent="0" algn="ctr">
                  <a:buNone/>
                </a:pPr>
                <a:r>
                  <a:rPr lang="fr-FR" dirty="0"/>
                  <a:t>A partir de l’activité, nous pouvons calculer la masse d’un radioélément. </a:t>
                </a:r>
              </a:p>
              <a:p>
                <a:pPr marL="0" indent="0" algn="ctr">
                  <a:buNone/>
                </a:pPr>
                <a:r>
                  <a:rPr lang="fr-FR" i="1" dirty="0"/>
                  <a:t>D’abord on calcul la masse d’un atome (en g)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fr-FR" dirty="0">
                    <a:effectLst/>
                  </a:rPr>
                  <a:t> </a:t>
                </a:r>
                <a:endParaRPr lang="fr-FR" dirty="0"/>
              </a:p>
              <a:p>
                <a:pPr marL="0" indent="0" algn="ctr">
                  <a:buNone/>
                </a:pPr>
                <a:r>
                  <a:rPr lang="fr-FR" i="1" dirty="0"/>
                  <a:t>Puis la masse du radioélément (la population) :</a:t>
                </a:r>
              </a:p>
              <a:p>
                <a:pPr marL="0" indent="0" algn="ctr">
                  <a:buNone/>
                </a:pPr>
                <a:r>
                  <a:rPr lang="fr-FR" i="1" dirty="0"/>
                  <a:t> 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endParaRPr lang="fr-FR" i="1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fr-FR" i="1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𝐴</m:t>
                        </m:r>
                        <m:d>
                          <m:d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fr-FR" i="1"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𝐴</m:t>
                        </m:r>
                        <m:d>
                          <m:d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fr-FR" i="1">
                            <a:latin typeface="Cambria Math" panose="02040503050406030204" pitchFamily="18" charset="0"/>
                          </a:rPr>
                          <m:t> ∗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𝑇</m:t>
                        </m:r>
                      </m:num>
                      <m:den>
                        <m:func>
                          <m:func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fr-FR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fr-FR" dirty="0">
                    <a:effectLst/>
                  </a:rPr>
                  <a:t>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20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fr-FR" sz="20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fr-FR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fr-FR" sz="2000" dirty="0"/>
                  <a:t> nombre </a:t>
                </a:r>
                <a:r>
                  <a:rPr lang="fr-FR" sz="2000" dirty="0" err="1"/>
                  <a:t>d’avogadro</a:t>
                </a:r>
                <a:r>
                  <a:rPr lang="fr-FR" sz="2000" dirty="0"/>
                  <a:t> ; </a:t>
                </a:r>
                <a14:m>
                  <m:oMath xmlns:m="http://schemas.openxmlformats.org/officeDocument/2006/math">
                    <m:r>
                      <a:rPr lang="fr-FR" sz="2000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fr-FR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fr-FR" sz="2000" dirty="0"/>
                  <a:t> masse molaire ; </a:t>
                </a:r>
                <a14:m>
                  <m:oMath xmlns:m="http://schemas.openxmlformats.org/officeDocument/2006/math">
                    <m:r>
                      <a:rPr lang="fr-FR" sz="2000" i="1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fr-FR" sz="2000" dirty="0"/>
                  <a:t> en secondes</a:t>
                </a: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C8D0B01-2A31-0D46-911F-0CC1CEAC6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882315"/>
                <a:ext cx="5254754" cy="5294647"/>
              </a:xfrm>
              <a:blipFill>
                <a:blip r:embed="rId2"/>
                <a:stretch>
                  <a:fillRect r="-242" b="-48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2319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89ED1AA-8684-4D37-B208-8777E1A77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1">
            <a:extLst>
              <a:ext uri="{FF2B5EF4-FFF2-40B4-BE49-F238E27FC236}">
                <a16:creationId xmlns:a16="http://schemas.microsoft.com/office/drawing/2014/main" id="{5E0D0E5A-6E97-46A9-AF74-EAEA1E044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19417" y="6756322"/>
            <a:ext cx="5657849" cy="101678"/>
          </a:xfrm>
          <a:custGeom>
            <a:avLst/>
            <a:gdLst>
              <a:gd name="connsiteX0" fmla="*/ 0 w 2374107"/>
              <a:gd name="connsiteY0" fmla="*/ 0 h 45719"/>
              <a:gd name="connsiteX1" fmla="*/ 2374107 w 2374107"/>
              <a:gd name="connsiteY1" fmla="*/ 0 h 45719"/>
              <a:gd name="connsiteX2" fmla="*/ 2374107 w 2374107"/>
              <a:gd name="connsiteY2" fmla="*/ 45719 h 45719"/>
              <a:gd name="connsiteX3" fmla="*/ 0 w 2374107"/>
              <a:gd name="connsiteY3" fmla="*/ 45719 h 45719"/>
              <a:gd name="connsiteX4" fmla="*/ 0 w 2374107"/>
              <a:gd name="connsiteY4" fmla="*/ 0 h 45719"/>
              <a:gd name="connsiteX0" fmla="*/ 0 w 2430067"/>
              <a:gd name="connsiteY0" fmla="*/ 0 h 64769"/>
              <a:gd name="connsiteX1" fmla="*/ 2430067 w 2430067"/>
              <a:gd name="connsiteY1" fmla="*/ 19050 h 64769"/>
              <a:gd name="connsiteX2" fmla="*/ 2430067 w 2430067"/>
              <a:gd name="connsiteY2" fmla="*/ 64769 h 64769"/>
              <a:gd name="connsiteX3" fmla="*/ 55960 w 2430067"/>
              <a:gd name="connsiteY3" fmla="*/ 64769 h 64769"/>
              <a:gd name="connsiteX4" fmla="*/ 0 w 2430067"/>
              <a:gd name="connsiteY4" fmla="*/ 0 h 64769"/>
              <a:gd name="connsiteX0" fmla="*/ 0 w 2431088"/>
              <a:gd name="connsiteY0" fmla="*/ 0 h 94534"/>
              <a:gd name="connsiteX1" fmla="*/ 2431088 w 2431088"/>
              <a:gd name="connsiteY1" fmla="*/ 48815 h 94534"/>
              <a:gd name="connsiteX2" fmla="*/ 2431088 w 2431088"/>
              <a:gd name="connsiteY2" fmla="*/ 94534 h 94534"/>
              <a:gd name="connsiteX3" fmla="*/ 56981 w 2431088"/>
              <a:gd name="connsiteY3" fmla="*/ 94534 h 94534"/>
              <a:gd name="connsiteX4" fmla="*/ 0 w 2431088"/>
              <a:gd name="connsiteY4" fmla="*/ 0 h 94534"/>
              <a:gd name="connsiteX0" fmla="*/ 0 w 2425473"/>
              <a:gd name="connsiteY0" fmla="*/ 0 h 101678"/>
              <a:gd name="connsiteX1" fmla="*/ 2425473 w 2425473"/>
              <a:gd name="connsiteY1" fmla="*/ 55959 h 101678"/>
              <a:gd name="connsiteX2" fmla="*/ 2425473 w 2425473"/>
              <a:gd name="connsiteY2" fmla="*/ 101678 h 101678"/>
              <a:gd name="connsiteX3" fmla="*/ 51366 w 2425473"/>
              <a:gd name="connsiteY3" fmla="*/ 101678 h 101678"/>
              <a:gd name="connsiteX4" fmla="*/ 0 w 2425473"/>
              <a:gd name="connsiteY4" fmla="*/ 0 h 101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473" h="101678">
                <a:moveTo>
                  <a:pt x="0" y="0"/>
                </a:moveTo>
                <a:lnTo>
                  <a:pt x="2425473" y="55959"/>
                </a:lnTo>
                <a:lnTo>
                  <a:pt x="2425473" y="101678"/>
                </a:lnTo>
                <a:lnTo>
                  <a:pt x="51366" y="1016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52">
            <a:extLst>
              <a:ext uri="{FF2B5EF4-FFF2-40B4-BE49-F238E27FC236}">
                <a16:creationId xmlns:a16="http://schemas.microsoft.com/office/drawing/2014/main" id="{E197A7FD-CD8D-4609-AE35-64C89063E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8697" y="6809135"/>
            <a:ext cx="160496" cy="48864"/>
          </a:xfrm>
          <a:custGeom>
            <a:avLst/>
            <a:gdLst>
              <a:gd name="connsiteX0" fmla="*/ 0 w 91440"/>
              <a:gd name="connsiteY0" fmla="*/ 0 h 27432"/>
              <a:gd name="connsiteX1" fmla="*/ 91440 w 91440"/>
              <a:gd name="connsiteY1" fmla="*/ 0 h 27432"/>
              <a:gd name="connsiteX2" fmla="*/ 91440 w 91440"/>
              <a:gd name="connsiteY2" fmla="*/ 27432 h 27432"/>
              <a:gd name="connsiteX3" fmla="*/ 0 w 91440"/>
              <a:gd name="connsiteY3" fmla="*/ 27432 h 27432"/>
              <a:gd name="connsiteX4" fmla="*/ 0 w 91440"/>
              <a:gd name="connsiteY4" fmla="*/ 0 h 27432"/>
              <a:gd name="connsiteX0" fmla="*/ 0 w 128350"/>
              <a:gd name="connsiteY0" fmla="*/ 0 h 36957"/>
              <a:gd name="connsiteX1" fmla="*/ 128350 w 128350"/>
              <a:gd name="connsiteY1" fmla="*/ 9525 h 36957"/>
              <a:gd name="connsiteX2" fmla="*/ 128350 w 128350"/>
              <a:gd name="connsiteY2" fmla="*/ 36957 h 36957"/>
              <a:gd name="connsiteX3" fmla="*/ 36910 w 128350"/>
              <a:gd name="connsiteY3" fmla="*/ 36957 h 36957"/>
              <a:gd name="connsiteX4" fmla="*/ 0 w 128350"/>
              <a:gd name="connsiteY4" fmla="*/ 0 h 36957"/>
              <a:gd name="connsiteX0" fmla="*/ 0 w 128350"/>
              <a:gd name="connsiteY0" fmla="*/ 0 h 36957"/>
              <a:gd name="connsiteX1" fmla="*/ 83106 w 128350"/>
              <a:gd name="connsiteY1" fmla="*/ 11906 h 36957"/>
              <a:gd name="connsiteX2" fmla="*/ 128350 w 128350"/>
              <a:gd name="connsiteY2" fmla="*/ 36957 h 36957"/>
              <a:gd name="connsiteX3" fmla="*/ 36910 w 128350"/>
              <a:gd name="connsiteY3" fmla="*/ 36957 h 36957"/>
              <a:gd name="connsiteX4" fmla="*/ 0 w 128350"/>
              <a:gd name="connsiteY4" fmla="*/ 0 h 36957"/>
              <a:gd name="connsiteX0" fmla="*/ 0 w 162878"/>
              <a:gd name="connsiteY0" fmla="*/ 0 h 44101"/>
              <a:gd name="connsiteX1" fmla="*/ 117634 w 162878"/>
              <a:gd name="connsiteY1" fmla="*/ 19050 h 44101"/>
              <a:gd name="connsiteX2" fmla="*/ 162878 w 162878"/>
              <a:gd name="connsiteY2" fmla="*/ 44101 h 44101"/>
              <a:gd name="connsiteX3" fmla="*/ 71438 w 162878"/>
              <a:gd name="connsiteY3" fmla="*/ 44101 h 44101"/>
              <a:gd name="connsiteX4" fmla="*/ 0 w 162878"/>
              <a:gd name="connsiteY4" fmla="*/ 0 h 44101"/>
              <a:gd name="connsiteX0" fmla="*/ 0 w 160496"/>
              <a:gd name="connsiteY0" fmla="*/ 0 h 48864"/>
              <a:gd name="connsiteX1" fmla="*/ 115252 w 160496"/>
              <a:gd name="connsiteY1" fmla="*/ 23813 h 48864"/>
              <a:gd name="connsiteX2" fmla="*/ 160496 w 160496"/>
              <a:gd name="connsiteY2" fmla="*/ 48864 h 48864"/>
              <a:gd name="connsiteX3" fmla="*/ 69056 w 160496"/>
              <a:gd name="connsiteY3" fmla="*/ 48864 h 48864"/>
              <a:gd name="connsiteX4" fmla="*/ 0 w 160496"/>
              <a:gd name="connsiteY4" fmla="*/ 0 h 48864"/>
              <a:gd name="connsiteX0" fmla="*/ 0 w 160496"/>
              <a:gd name="connsiteY0" fmla="*/ 0 h 48864"/>
              <a:gd name="connsiteX1" fmla="*/ 115252 w 160496"/>
              <a:gd name="connsiteY1" fmla="*/ 23813 h 48864"/>
              <a:gd name="connsiteX2" fmla="*/ 160496 w 160496"/>
              <a:gd name="connsiteY2" fmla="*/ 48864 h 48864"/>
              <a:gd name="connsiteX3" fmla="*/ 61912 w 160496"/>
              <a:gd name="connsiteY3" fmla="*/ 48864 h 48864"/>
              <a:gd name="connsiteX4" fmla="*/ 0 w 160496"/>
              <a:gd name="connsiteY4" fmla="*/ 0 h 48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496" h="48864">
                <a:moveTo>
                  <a:pt x="0" y="0"/>
                </a:moveTo>
                <a:lnTo>
                  <a:pt x="115252" y="23813"/>
                </a:lnTo>
                <a:lnTo>
                  <a:pt x="160496" y="48864"/>
                </a:lnTo>
                <a:lnTo>
                  <a:pt x="61912" y="48864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Graphic 33">
            <a:extLst>
              <a:ext uri="{FF2B5EF4-FFF2-40B4-BE49-F238E27FC236}">
                <a16:creationId xmlns:a16="http://schemas.microsoft.com/office/drawing/2014/main" id="{4180E01B-B1F4-437C-807D-1C930718E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18417" y="0"/>
            <a:ext cx="9570431" cy="6858000"/>
          </a:xfrm>
          <a:custGeom>
            <a:avLst/>
            <a:gdLst>
              <a:gd name="connsiteX0" fmla="*/ 7178288 w 7187261"/>
              <a:gd name="connsiteY0" fmla="*/ 2604802 h 5150263"/>
              <a:gd name="connsiteX1" fmla="*/ 7169335 w 7187261"/>
              <a:gd name="connsiteY1" fmla="*/ 2328577 h 5150263"/>
              <a:gd name="connsiteX2" fmla="*/ 7060845 w 7187261"/>
              <a:gd name="connsiteY2" fmla="*/ 1661160 h 5150263"/>
              <a:gd name="connsiteX3" fmla="*/ 6212263 w 7187261"/>
              <a:gd name="connsiteY3" fmla="*/ 243840 h 5150263"/>
              <a:gd name="connsiteX4" fmla="*/ 5953564 w 7187261"/>
              <a:gd name="connsiteY4" fmla="*/ 0 h 5150263"/>
              <a:gd name="connsiteX5" fmla="*/ 1408615 w 7187261"/>
              <a:gd name="connsiteY5" fmla="*/ 0 h 5150263"/>
              <a:gd name="connsiteX6" fmla="*/ 805111 w 7187261"/>
              <a:gd name="connsiteY6" fmla="*/ 676275 h 5150263"/>
              <a:gd name="connsiteX7" fmla="*/ 104928 w 7187261"/>
              <a:gd name="connsiteY7" fmla="*/ 2183035 h 5150263"/>
              <a:gd name="connsiteX8" fmla="*/ 51588 w 7187261"/>
              <a:gd name="connsiteY8" fmla="*/ 2400014 h 5150263"/>
              <a:gd name="connsiteX9" fmla="*/ 41301 w 7187261"/>
              <a:gd name="connsiteY9" fmla="*/ 2424208 h 5150263"/>
              <a:gd name="connsiteX10" fmla="*/ 119692 w 7187261"/>
              <a:gd name="connsiteY10" fmla="*/ 1834801 h 5150263"/>
              <a:gd name="connsiteX11" fmla="*/ 870071 w 7187261"/>
              <a:gd name="connsiteY11" fmla="*/ 462248 h 5150263"/>
              <a:gd name="connsiteX12" fmla="*/ 1389279 w 7187261"/>
              <a:gd name="connsiteY12" fmla="*/ 476 h 5150263"/>
              <a:gd name="connsiteX13" fmla="*/ 1320223 w 7187261"/>
              <a:gd name="connsiteY13" fmla="*/ 476 h 5150263"/>
              <a:gd name="connsiteX14" fmla="*/ 423158 w 7187261"/>
              <a:gd name="connsiteY14" fmla="*/ 989743 h 5150263"/>
              <a:gd name="connsiteX15" fmla="*/ 25585 w 7187261"/>
              <a:gd name="connsiteY15" fmla="*/ 2113693 h 5150263"/>
              <a:gd name="connsiteX16" fmla="*/ 2344 w 7187261"/>
              <a:gd name="connsiteY16" fmla="*/ 2725865 h 5150263"/>
              <a:gd name="connsiteX17" fmla="*/ 447256 w 7187261"/>
              <a:gd name="connsiteY17" fmla="*/ 4210717 h 5150263"/>
              <a:gd name="connsiteX18" fmla="*/ 1138962 w 7187261"/>
              <a:gd name="connsiteY18" fmla="*/ 4988910 h 5150263"/>
              <a:gd name="connsiteX19" fmla="*/ 1348512 w 7187261"/>
              <a:gd name="connsiteY19" fmla="*/ 5146834 h 5150263"/>
              <a:gd name="connsiteX20" fmla="*/ 1422712 w 7187261"/>
              <a:gd name="connsiteY20" fmla="*/ 5146834 h 5150263"/>
              <a:gd name="connsiteX21" fmla="*/ 480594 w 7187261"/>
              <a:gd name="connsiteY21" fmla="*/ 4187952 h 5150263"/>
              <a:gd name="connsiteX22" fmla="*/ 398679 w 7187261"/>
              <a:gd name="connsiteY22" fmla="*/ 4046125 h 5150263"/>
              <a:gd name="connsiteX23" fmla="*/ 411823 w 7187261"/>
              <a:gd name="connsiteY23" fmla="*/ 4053078 h 5150263"/>
              <a:gd name="connsiteX24" fmla="*/ 1439380 w 7187261"/>
              <a:gd name="connsiteY24" fmla="*/ 5147405 h 5150263"/>
              <a:gd name="connsiteX25" fmla="*/ 5710010 w 7187261"/>
              <a:gd name="connsiteY25" fmla="*/ 5150263 h 5150263"/>
              <a:gd name="connsiteX26" fmla="*/ 5999665 w 7187261"/>
              <a:gd name="connsiteY26" fmla="*/ 4910900 h 5150263"/>
              <a:gd name="connsiteX27" fmla="*/ 6954165 w 7187261"/>
              <a:gd name="connsiteY27" fmla="*/ 3545777 h 5150263"/>
              <a:gd name="connsiteX28" fmla="*/ 7137712 w 7187261"/>
              <a:gd name="connsiteY28" fmla="*/ 2799207 h 5150263"/>
              <a:gd name="connsiteX29" fmla="*/ 7142951 w 7187261"/>
              <a:gd name="connsiteY29" fmla="*/ 2754535 h 5150263"/>
              <a:gd name="connsiteX30" fmla="*/ 7149428 w 7187261"/>
              <a:gd name="connsiteY30" fmla="*/ 2774823 h 5150263"/>
              <a:gd name="connsiteX31" fmla="*/ 7066465 w 7187261"/>
              <a:gd name="connsiteY31" fmla="*/ 3465672 h 5150263"/>
              <a:gd name="connsiteX32" fmla="*/ 6452578 w 7187261"/>
              <a:gd name="connsiteY32" fmla="*/ 4552760 h 5150263"/>
              <a:gd name="connsiteX33" fmla="*/ 5752110 w 7187261"/>
              <a:gd name="connsiteY33" fmla="*/ 5150263 h 5150263"/>
              <a:gd name="connsiteX34" fmla="*/ 5827643 w 7187261"/>
              <a:gd name="connsiteY34" fmla="*/ 5150263 h 5150263"/>
              <a:gd name="connsiteX35" fmla="*/ 6642793 w 7187261"/>
              <a:gd name="connsiteY35" fmla="*/ 4389406 h 5150263"/>
              <a:gd name="connsiteX36" fmla="*/ 7102469 w 7187261"/>
              <a:gd name="connsiteY36" fmla="*/ 3490817 h 5150263"/>
              <a:gd name="connsiteX37" fmla="*/ 7187242 w 7187261"/>
              <a:gd name="connsiteY37" fmla="*/ 2990183 h 5150263"/>
              <a:gd name="connsiteX38" fmla="*/ 7178288 w 7187261"/>
              <a:gd name="connsiteY38" fmla="*/ 2604802 h 5150263"/>
              <a:gd name="connsiteX39" fmla="*/ 6342565 w 7187261"/>
              <a:gd name="connsiteY39" fmla="*/ 441389 h 5150263"/>
              <a:gd name="connsiteX40" fmla="*/ 7126567 w 7187261"/>
              <a:gd name="connsiteY40" fmla="*/ 2355056 h 5150263"/>
              <a:gd name="connsiteX41" fmla="*/ 6342565 w 7187261"/>
              <a:gd name="connsiteY41" fmla="*/ 441389 h 515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187261" h="5150263">
                <a:moveTo>
                  <a:pt x="7178288" y="2604802"/>
                </a:moveTo>
                <a:cubicBezTo>
                  <a:pt x="7168763" y="2513076"/>
                  <a:pt x="7174478" y="2420684"/>
                  <a:pt x="7169335" y="2328577"/>
                </a:cubicBezTo>
                <a:cubicBezTo>
                  <a:pt x="7156952" y="2102882"/>
                  <a:pt x="7120586" y="1879149"/>
                  <a:pt x="7060845" y="1661160"/>
                </a:cubicBezTo>
                <a:cubicBezTo>
                  <a:pt x="6910588" y="1121007"/>
                  <a:pt x="6617428" y="631374"/>
                  <a:pt x="6212263" y="243840"/>
                </a:cubicBezTo>
                <a:cubicBezTo>
                  <a:pt x="6126538" y="162496"/>
                  <a:pt x="6040813" y="80201"/>
                  <a:pt x="5953564" y="0"/>
                </a:cubicBezTo>
                <a:lnTo>
                  <a:pt x="1408615" y="0"/>
                </a:lnTo>
                <a:cubicBezTo>
                  <a:pt x="1180967" y="200316"/>
                  <a:pt x="978332" y="427387"/>
                  <a:pt x="805111" y="676275"/>
                </a:cubicBezTo>
                <a:cubicBezTo>
                  <a:pt x="481261" y="1136523"/>
                  <a:pt x="252089" y="1640872"/>
                  <a:pt x="104928" y="2183035"/>
                </a:cubicBezTo>
                <a:cubicBezTo>
                  <a:pt x="85878" y="2254853"/>
                  <a:pt x="69495" y="2327720"/>
                  <a:pt x="51588" y="2400014"/>
                </a:cubicBezTo>
                <a:cubicBezTo>
                  <a:pt x="49683" y="2407634"/>
                  <a:pt x="51588" y="2416969"/>
                  <a:pt x="41301" y="2424208"/>
                </a:cubicBezTo>
                <a:cubicBezTo>
                  <a:pt x="45900" y="2225469"/>
                  <a:pt x="72186" y="2027834"/>
                  <a:pt x="119692" y="1834801"/>
                </a:cubicBezTo>
                <a:cubicBezTo>
                  <a:pt x="247993" y="1310926"/>
                  <a:pt x="506121" y="857726"/>
                  <a:pt x="870071" y="462248"/>
                </a:cubicBezTo>
                <a:cubicBezTo>
                  <a:pt x="1027729" y="291823"/>
                  <a:pt x="1201617" y="137169"/>
                  <a:pt x="1389279" y="476"/>
                </a:cubicBezTo>
                <a:lnTo>
                  <a:pt x="1320223" y="476"/>
                </a:lnTo>
                <a:cubicBezTo>
                  <a:pt x="960844" y="274320"/>
                  <a:pt x="656330" y="599123"/>
                  <a:pt x="423158" y="989743"/>
                </a:cubicBezTo>
                <a:cubicBezTo>
                  <a:pt x="215608" y="1337596"/>
                  <a:pt x="80258" y="1711357"/>
                  <a:pt x="25585" y="2113693"/>
                </a:cubicBezTo>
                <a:cubicBezTo>
                  <a:pt x="-2705" y="2316480"/>
                  <a:pt x="-2228" y="2521077"/>
                  <a:pt x="2344" y="2725865"/>
                </a:cubicBezTo>
                <a:cubicBezTo>
                  <a:pt x="14155" y="3261932"/>
                  <a:pt x="170650" y="3754565"/>
                  <a:pt x="447256" y="4210717"/>
                </a:cubicBezTo>
                <a:cubicBezTo>
                  <a:pt x="629851" y="4511612"/>
                  <a:pt x="866356" y="4767167"/>
                  <a:pt x="1138962" y="4988910"/>
                </a:cubicBezTo>
                <a:cubicBezTo>
                  <a:pt x="1207161" y="5044345"/>
                  <a:pt x="1277008" y="5096990"/>
                  <a:pt x="1348512" y="5146834"/>
                </a:cubicBezTo>
                <a:lnTo>
                  <a:pt x="1422712" y="5146834"/>
                </a:lnTo>
                <a:cubicBezTo>
                  <a:pt x="1043426" y="4892802"/>
                  <a:pt x="724720" y="4577334"/>
                  <a:pt x="480594" y="4187952"/>
                </a:cubicBezTo>
                <a:cubicBezTo>
                  <a:pt x="452019" y="4141851"/>
                  <a:pt x="423444" y="4095179"/>
                  <a:pt x="398679" y="4046125"/>
                </a:cubicBezTo>
                <a:cubicBezTo>
                  <a:pt x="407442" y="4043267"/>
                  <a:pt x="409156" y="4048982"/>
                  <a:pt x="411823" y="4053078"/>
                </a:cubicBezTo>
                <a:cubicBezTo>
                  <a:pt x="683572" y="4484656"/>
                  <a:pt x="1033139" y="4842701"/>
                  <a:pt x="1439380" y="5147405"/>
                </a:cubicBezTo>
                <a:lnTo>
                  <a:pt x="5710010" y="5150263"/>
                </a:lnTo>
                <a:cubicBezTo>
                  <a:pt x="5810594" y="5075482"/>
                  <a:pt x="5907272" y="4995587"/>
                  <a:pt x="5999665" y="4910900"/>
                </a:cubicBezTo>
                <a:cubicBezTo>
                  <a:pt x="6418765" y="4526661"/>
                  <a:pt x="6746901" y="4078129"/>
                  <a:pt x="6954165" y="3545777"/>
                </a:cubicBezTo>
                <a:cubicBezTo>
                  <a:pt x="7048234" y="3306175"/>
                  <a:pt x="7109956" y="3055115"/>
                  <a:pt x="7137712" y="2799207"/>
                </a:cubicBezTo>
                <a:cubicBezTo>
                  <a:pt x="7139236" y="2784920"/>
                  <a:pt x="7141046" y="2770632"/>
                  <a:pt x="7142951" y="2754535"/>
                </a:cubicBezTo>
                <a:cubicBezTo>
                  <a:pt x="7151714" y="2760440"/>
                  <a:pt x="7149237" y="2768441"/>
                  <a:pt x="7149428" y="2774823"/>
                </a:cubicBezTo>
                <a:cubicBezTo>
                  <a:pt x="7156743" y="3007967"/>
                  <a:pt x="7128777" y="3240881"/>
                  <a:pt x="7066465" y="3465672"/>
                </a:cubicBezTo>
                <a:cubicBezTo>
                  <a:pt x="6952165" y="3878580"/>
                  <a:pt x="6737948" y="4235863"/>
                  <a:pt x="6452578" y="4552760"/>
                </a:cubicBezTo>
                <a:cubicBezTo>
                  <a:pt x="6244553" y="4783836"/>
                  <a:pt x="6008809" y="4980242"/>
                  <a:pt x="5752110" y="5150263"/>
                </a:cubicBezTo>
                <a:lnTo>
                  <a:pt x="5827643" y="5150263"/>
                </a:lnTo>
                <a:cubicBezTo>
                  <a:pt x="6136539" y="4938904"/>
                  <a:pt x="6412192" y="4689348"/>
                  <a:pt x="6642793" y="4389406"/>
                </a:cubicBezTo>
                <a:cubicBezTo>
                  <a:pt x="6851295" y="4118324"/>
                  <a:pt x="7009125" y="3820859"/>
                  <a:pt x="7102469" y="3490817"/>
                </a:cubicBezTo>
                <a:cubicBezTo>
                  <a:pt x="7148646" y="3327473"/>
                  <a:pt x="7177069" y="3159624"/>
                  <a:pt x="7187242" y="2990183"/>
                </a:cubicBezTo>
                <a:cubicBezTo>
                  <a:pt x="7187623" y="2984087"/>
                  <a:pt x="7182384" y="2642330"/>
                  <a:pt x="7178288" y="2604802"/>
                </a:cubicBezTo>
                <a:close/>
                <a:moveTo>
                  <a:pt x="6342565" y="441389"/>
                </a:moveTo>
                <a:cubicBezTo>
                  <a:pt x="6829797" y="986533"/>
                  <a:pt x="7091135" y="1624422"/>
                  <a:pt x="7126567" y="2355056"/>
                </a:cubicBezTo>
                <a:cubicBezTo>
                  <a:pt x="7001123" y="1661827"/>
                  <a:pt x="6756426" y="1017365"/>
                  <a:pt x="6342565" y="441389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513AC15-E2D1-6A42-B53F-445CAAC30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716" y="955309"/>
            <a:ext cx="7074568" cy="2898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8800" dirty="0">
                <a:solidFill>
                  <a:srgbClr val="FFFFFF"/>
                </a:solidFill>
              </a:rPr>
              <a:t>FINNNNNNNNN !!!!!!!!!!!!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C0B64B74-19BE-47D9-8BB8-7081BF0E0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11333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4A5794A-5672-1742-AF54-FD0635FA99ED}"/>
              </a:ext>
            </a:extLst>
          </p:cNvPr>
          <p:cNvSpPr txBox="1"/>
          <p:nvPr/>
        </p:nvSpPr>
        <p:spPr>
          <a:xfrm>
            <a:off x="1889760" y="-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74005906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Violet 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Sketchy_SerifHand">
      <a:majorFont>
        <a:latin typeface="The Serif Hand Black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ppt/theme/theme2.xml><?xml version="1.0" encoding="utf-8"?>
<a:theme xmlns:a="http://schemas.openxmlformats.org/drawingml/2006/main" name="BrushVTI">
  <a:themeElements>
    <a:clrScheme name="AnalogousFromDarkSeedLeftStep">
      <a:dk1>
        <a:srgbClr val="000000"/>
      </a:dk1>
      <a:lt1>
        <a:srgbClr val="FFFFFF"/>
      </a:lt1>
      <a:dk2>
        <a:srgbClr val="243541"/>
      </a:dk2>
      <a:lt2>
        <a:srgbClr val="E4E8E2"/>
      </a:lt2>
      <a:accent1>
        <a:srgbClr val="A629E7"/>
      </a:accent1>
      <a:accent2>
        <a:srgbClr val="6640DC"/>
      </a:accent2>
      <a:accent3>
        <a:srgbClr val="2F4FE7"/>
      </a:accent3>
      <a:accent4>
        <a:srgbClr val="1787D5"/>
      </a:accent4>
      <a:accent5>
        <a:srgbClr val="20B6B5"/>
      </a:accent5>
      <a:accent6>
        <a:srgbClr val="14B973"/>
      </a:accent6>
      <a:hlink>
        <a:srgbClr val="358E9F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594</Words>
  <Application>Microsoft Macintosh PowerPoint</Application>
  <PresentationFormat>Grand écran</PresentationFormat>
  <Paragraphs>67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15</vt:i4>
      </vt:variant>
    </vt:vector>
  </HeadingPairs>
  <TitlesOfParts>
    <vt:vector size="24" baseType="lpstr">
      <vt:lpstr>Arial</vt:lpstr>
      <vt:lpstr>Cambria Math</vt:lpstr>
      <vt:lpstr>Century Gothic</vt:lpstr>
      <vt:lpstr>Courier New</vt:lpstr>
      <vt:lpstr>Elephant</vt:lpstr>
      <vt:lpstr>The Hand</vt:lpstr>
      <vt:lpstr>The Serif Hand Black</vt:lpstr>
      <vt:lpstr>SketchyVTI</vt:lpstr>
      <vt:lpstr>BrushVTI</vt:lpstr>
      <vt:lpstr>Lois cinétiques</vt:lpstr>
      <vt:lpstr>Etttttt oui on reste sur le violet !!!!!!! Je sais, faux espoirs …</vt:lpstr>
      <vt:lpstr>I. Loi de décroissance d’une population de noyaux radioactifs</vt:lpstr>
      <vt:lpstr>La constante radioactive λ</vt:lpstr>
      <vt:lpstr>évolution du nombre de noyaux au cours du temps</vt:lpstr>
      <vt:lpstr>II. Période radioactive </vt:lpstr>
      <vt:lpstr>La constante de temps</vt:lpstr>
      <vt:lpstr>Période radioactive</vt:lpstr>
      <vt:lpstr>période effective en physiologie</vt:lpstr>
      <vt:lpstr>III. activité d’un radioélément </vt:lpstr>
      <vt:lpstr>activité d’un radioélément</vt:lpstr>
      <vt:lpstr>Unités d’activités</vt:lpstr>
      <vt:lpstr>évolution dans le temps</vt:lpstr>
      <vt:lpstr>calcul de la masse de radioélément à partir de son activité</vt:lpstr>
      <vt:lpstr>FINNNNNNNNN !!!!!!!!!!!!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Lois cinétiques</dc:title>
  <dc:creator>Giorgio Avenoso</dc:creator>
  <cp:lastModifiedBy>Giorgio Avenoso</cp:lastModifiedBy>
  <cp:revision>6</cp:revision>
  <dcterms:created xsi:type="dcterms:W3CDTF">2020-08-15T16:00:54Z</dcterms:created>
  <dcterms:modified xsi:type="dcterms:W3CDTF">2020-08-20T01:18:12Z</dcterms:modified>
</cp:coreProperties>
</file>