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5D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2"/>
    <p:restoredTop sz="94643"/>
  </p:normalViewPr>
  <p:slideViewPr>
    <p:cSldViewPr snapToGrid="0" snapToObjects="1">
      <p:cViewPr varScale="1">
        <p:scale>
          <a:sx n="117" d="100"/>
          <a:sy n="117" d="100"/>
        </p:scale>
        <p:origin x="208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1/3/18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b="1" dirty="0" smtClean="0"/>
              <a:t>UE 10 </a:t>
            </a:r>
            <a:br>
              <a:rPr lang="fr-FR" b="1" dirty="0" smtClean="0"/>
            </a:br>
            <a:r>
              <a:rPr lang="fr-FR" b="1" dirty="0" smtClean="0"/>
              <a:t>Tut rentrée</a:t>
            </a:r>
            <a:endParaRPr lang="fr-FR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 smtClean="0"/>
          </a:p>
          <a:p>
            <a:r>
              <a:rPr lang="fr-FR" sz="3200" dirty="0" smtClean="0"/>
              <a:t>L’appareil génital féminin (AGF)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916548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692398" y="2010615"/>
            <a:ext cx="6815669" cy="1515533"/>
          </a:xfrm>
        </p:spPr>
        <p:txBody>
          <a:bodyPr/>
          <a:lstStyle/>
          <a:p>
            <a:r>
              <a:rPr lang="fr-FR" sz="4400" b="1" dirty="0" smtClean="0"/>
              <a:t>INTRODUCTION</a:t>
            </a:r>
            <a:endParaRPr lang="fr-FR" sz="4400" b="1" dirty="0"/>
          </a:p>
        </p:txBody>
      </p:sp>
    </p:spTree>
    <p:extLst>
      <p:ext uri="{BB962C8B-B14F-4D97-AF65-F5344CB8AC3E}">
        <p14:creationId xmlns:p14="http://schemas.microsoft.com/office/powerpoint/2010/main" val="1961990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565328" y="644821"/>
            <a:ext cx="4912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>
                <a:solidFill>
                  <a:schemeClr val="accent6">
                    <a:lumMod val="50000"/>
                  </a:schemeClr>
                </a:solidFill>
              </a:rPr>
              <a:t>Qu’est ce que l’UE10 ? </a:t>
            </a:r>
            <a:endParaRPr lang="fr-FR" sz="36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565328" y="1456841"/>
            <a:ext cx="34506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u="sng" dirty="0" smtClean="0"/>
              <a:t>L’anatomie</a:t>
            </a:r>
            <a:r>
              <a:rPr lang="fr-FR" sz="2400" dirty="0" smtClean="0"/>
              <a:t> : 1 cours (2h)</a:t>
            </a:r>
          </a:p>
          <a:p>
            <a:r>
              <a:rPr lang="fr-FR" sz="2400" dirty="0"/>
              <a:t> </a:t>
            </a:r>
            <a:r>
              <a:rPr lang="fr-FR" sz="2400" dirty="0" smtClean="0"/>
              <a:t>  - Anatomie du sein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565328" y="2619215"/>
            <a:ext cx="395076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u="sng" dirty="0" smtClean="0"/>
              <a:t>L’histologie</a:t>
            </a:r>
            <a:r>
              <a:rPr lang="fr-FR" sz="2400" dirty="0" smtClean="0"/>
              <a:t> : 3 cours (3 x 2h)</a:t>
            </a:r>
          </a:p>
          <a:p>
            <a:r>
              <a:rPr lang="fr-FR" sz="2400" dirty="0"/>
              <a:t> </a:t>
            </a:r>
            <a:r>
              <a:rPr lang="fr-FR" sz="2400" dirty="0" smtClean="0"/>
              <a:t>  - AGM</a:t>
            </a:r>
          </a:p>
          <a:p>
            <a:r>
              <a:rPr lang="fr-FR" sz="2400" dirty="0"/>
              <a:t> </a:t>
            </a:r>
            <a:r>
              <a:rPr lang="fr-FR" sz="2400" dirty="0" smtClean="0"/>
              <a:t>  - AGF</a:t>
            </a:r>
          </a:p>
          <a:p>
            <a:r>
              <a:rPr lang="fr-FR" sz="2400" dirty="0"/>
              <a:t> </a:t>
            </a:r>
            <a:r>
              <a:rPr lang="fr-FR" sz="2400" dirty="0" smtClean="0"/>
              <a:t>  - Le sein</a:t>
            </a:r>
            <a:endParaRPr lang="fr-FR" sz="2400" dirty="0"/>
          </a:p>
        </p:txBody>
      </p:sp>
      <p:sp>
        <p:nvSpPr>
          <p:cNvPr id="5" name="ZoneTexte 4"/>
          <p:cNvSpPr txBox="1"/>
          <p:nvPr/>
        </p:nvSpPr>
        <p:spPr>
          <a:xfrm>
            <a:off x="1565328" y="4520252"/>
            <a:ext cx="78730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u="sng" dirty="0" smtClean="0"/>
              <a:t>Gènes, différenciation et anomalies sexuelles</a:t>
            </a:r>
            <a:r>
              <a:rPr lang="fr-FR" sz="2400" dirty="0" smtClean="0"/>
              <a:t> : 2 cours (2 x 2h)</a:t>
            </a:r>
          </a:p>
          <a:p>
            <a:r>
              <a:rPr lang="fr-FR" sz="2400" dirty="0"/>
              <a:t> </a:t>
            </a:r>
            <a:r>
              <a:rPr lang="fr-FR" sz="2400" dirty="0" smtClean="0"/>
              <a:t>   - Différenciation sexuelle</a:t>
            </a:r>
          </a:p>
          <a:p>
            <a:r>
              <a:rPr lang="fr-FR" sz="2400" dirty="0"/>
              <a:t> </a:t>
            </a:r>
            <a:r>
              <a:rPr lang="fr-FR" sz="2400" dirty="0" smtClean="0"/>
              <a:t>   - Troubles de la différenciation sexuelle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769312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518834" y="653294"/>
            <a:ext cx="22988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i="1" dirty="0" smtClean="0">
                <a:solidFill>
                  <a:schemeClr val="accent6">
                    <a:lumMod val="50000"/>
                  </a:schemeClr>
                </a:solidFill>
              </a:rPr>
              <a:t>Concours :</a:t>
            </a:r>
            <a:endParaRPr lang="fr-FR" sz="36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518834" y="1917325"/>
            <a:ext cx="2253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u="sng" dirty="0" smtClean="0"/>
              <a:t>Spécialité</a:t>
            </a:r>
            <a:r>
              <a:rPr lang="fr-FR" sz="2400" dirty="0" smtClean="0"/>
              <a:t> :</a:t>
            </a:r>
          </a:p>
          <a:p>
            <a:r>
              <a:rPr lang="fr-FR" sz="2400" dirty="0"/>
              <a:t> </a:t>
            </a:r>
            <a:r>
              <a:rPr lang="fr-FR" sz="2400" dirty="0" smtClean="0"/>
              <a:t>    - Médecine</a:t>
            </a:r>
          </a:p>
          <a:p>
            <a:r>
              <a:rPr lang="fr-FR" sz="2400" dirty="0"/>
              <a:t> </a:t>
            </a:r>
            <a:r>
              <a:rPr lang="fr-FR" sz="2400" dirty="0" smtClean="0"/>
              <a:t>    - Kiné</a:t>
            </a:r>
          </a:p>
          <a:p>
            <a:r>
              <a:rPr lang="fr-FR" sz="2400" dirty="0"/>
              <a:t> </a:t>
            </a:r>
            <a:r>
              <a:rPr lang="fr-FR" sz="2400" dirty="0" smtClean="0"/>
              <a:t>    - Sage Femme</a:t>
            </a:r>
            <a:endParaRPr lang="fr-FR" sz="2400" dirty="0"/>
          </a:p>
        </p:txBody>
      </p:sp>
      <p:sp>
        <p:nvSpPr>
          <p:cNvPr id="4" name="ZoneTexte 3"/>
          <p:cNvSpPr txBox="1"/>
          <p:nvPr/>
        </p:nvSpPr>
        <p:spPr>
          <a:xfrm>
            <a:off x="1518834" y="4076055"/>
            <a:ext cx="37329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u="sng" dirty="0" smtClean="0"/>
              <a:t>Les </a:t>
            </a:r>
            <a:r>
              <a:rPr lang="fr-FR" sz="2400" u="sng" dirty="0" err="1" smtClean="0"/>
              <a:t>QCMs</a:t>
            </a:r>
            <a:r>
              <a:rPr lang="fr-FR" sz="2400" dirty="0" smtClean="0"/>
              <a:t> :</a:t>
            </a:r>
          </a:p>
          <a:p>
            <a:r>
              <a:rPr lang="fr-FR" sz="2400" dirty="0"/>
              <a:t> </a:t>
            </a:r>
            <a:r>
              <a:rPr lang="fr-FR" sz="2400" dirty="0" smtClean="0"/>
              <a:t>    - 20 </a:t>
            </a:r>
            <a:r>
              <a:rPr lang="fr-FR" sz="2400" dirty="0" err="1" smtClean="0"/>
              <a:t>QCMs</a:t>
            </a:r>
            <a:r>
              <a:rPr lang="fr-FR" sz="2400" dirty="0"/>
              <a:t> </a:t>
            </a:r>
            <a:r>
              <a:rPr lang="fr-FR" sz="2400" dirty="0" smtClean="0"/>
              <a:t>en 20 minutes </a:t>
            </a:r>
          </a:p>
          <a:p>
            <a:r>
              <a:rPr lang="fr-FR" sz="2400" dirty="0"/>
              <a:t> </a:t>
            </a:r>
            <a:r>
              <a:rPr lang="fr-FR" sz="2400" dirty="0" smtClean="0"/>
              <a:t>    - 60 points 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232210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19006" y="718849"/>
            <a:ext cx="45513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i="1" dirty="0" smtClean="0">
                <a:solidFill>
                  <a:srgbClr val="7A5D16"/>
                </a:solidFill>
              </a:rPr>
              <a:t>Vos superbes tutrices :</a:t>
            </a:r>
            <a:endParaRPr lang="fr-FR" sz="3600" b="1" i="1" dirty="0">
              <a:solidFill>
                <a:srgbClr val="7A5D16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996" y="1359080"/>
            <a:ext cx="1872025" cy="486591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913" y="1359080"/>
            <a:ext cx="2791757" cy="487201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561008" y="2377434"/>
            <a:ext cx="28809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 smtClean="0"/>
              <a:t>Kasandra</a:t>
            </a:r>
            <a:r>
              <a:rPr lang="fr-FR" sz="2400" b="1" dirty="0" smtClean="0"/>
              <a:t> </a:t>
            </a:r>
          </a:p>
          <a:p>
            <a:r>
              <a:rPr lang="fr-FR" sz="2400" dirty="0" smtClean="0"/>
              <a:t>Et </a:t>
            </a:r>
          </a:p>
          <a:p>
            <a:r>
              <a:rPr lang="fr-FR" sz="2400" b="1" dirty="0" smtClean="0"/>
              <a:t>Olesya </a:t>
            </a:r>
          </a:p>
          <a:p>
            <a:r>
              <a:rPr lang="fr-FR" sz="2400" dirty="0" smtClean="0"/>
              <a:t>(</a:t>
            </a:r>
            <a:r>
              <a:rPr lang="fr-FR" sz="2400" dirty="0" err="1" smtClean="0"/>
              <a:t>Olemains</a:t>
            </a:r>
            <a:r>
              <a:rPr lang="fr-FR" sz="2400" dirty="0" smtClean="0"/>
              <a:t> sur le </a:t>
            </a:r>
            <a:r>
              <a:rPr lang="fr-FR" sz="2400" dirty="0" err="1" smtClean="0"/>
              <a:t>fofo</a:t>
            </a:r>
            <a:r>
              <a:rPr lang="fr-FR" sz="2400" dirty="0" smtClean="0"/>
              <a:t>),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354937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z="4400" b="1" dirty="0" smtClean="0"/>
              <a:t>L’APPAREIL GENITAL FEMININ (AGF)</a:t>
            </a:r>
            <a:endParaRPr lang="fr-FR" sz="4400" b="1" dirty="0"/>
          </a:p>
        </p:txBody>
      </p:sp>
    </p:spTree>
    <p:extLst>
      <p:ext uri="{BB962C8B-B14F-4D97-AF65-F5344CB8AC3E}">
        <p14:creationId xmlns:p14="http://schemas.microsoft.com/office/powerpoint/2010/main" val="213487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71" y="1185333"/>
            <a:ext cx="6116388" cy="457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741959" y="1578507"/>
            <a:ext cx="478964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Produire</a:t>
            </a:r>
            <a:r>
              <a:rPr lang="fr-FR" sz="2400" dirty="0" smtClean="0"/>
              <a:t> des gamètes féminines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Accueillir</a:t>
            </a:r>
            <a:r>
              <a:rPr lang="fr-FR" sz="2400" dirty="0" smtClean="0"/>
              <a:t> les gamètes en vue de la fécondation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Etablir</a:t>
            </a:r>
            <a:r>
              <a:rPr lang="fr-FR" sz="2400" dirty="0" smtClean="0"/>
              <a:t> un environnement propice à l’implantation</a:t>
            </a:r>
            <a:r>
              <a:rPr lang="fr-FR" sz="2400" dirty="0"/>
              <a:t> </a:t>
            </a:r>
            <a:r>
              <a:rPr lang="fr-FR" sz="2400" dirty="0" smtClean="0"/>
              <a:t>et à la croissance de l’embryon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Expulser</a:t>
            </a:r>
            <a:r>
              <a:rPr lang="fr-FR" sz="2400" dirty="0" smtClean="0"/>
              <a:t> le fœtus à la fin de la grossesse 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Sécréter</a:t>
            </a:r>
            <a:r>
              <a:rPr lang="fr-FR" sz="2400" dirty="0" smtClean="0"/>
              <a:t> les hormones </a:t>
            </a:r>
            <a:r>
              <a:rPr lang="fr-FR" sz="2400" dirty="0" err="1" smtClean="0"/>
              <a:t>stéroïdo</a:t>
            </a:r>
            <a:r>
              <a:rPr lang="fr-FR" sz="2400" dirty="0" smtClean="0"/>
              <a:t>-ovariennes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926801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62001" y="728133"/>
            <a:ext cx="59899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i="1" dirty="0" smtClean="0">
                <a:solidFill>
                  <a:srgbClr val="7A5D16"/>
                </a:solidFill>
              </a:rPr>
              <a:t>LES TROMPES UTERINES</a:t>
            </a:r>
            <a:endParaRPr lang="fr-FR" sz="3600" b="1" i="1" dirty="0">
              <a:solidFill>
                <a:srgbClr val="7A5D16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965200" y="1396115"/>
            <a:ext cx="5979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Pavillon, ampoule isthme et portion </a:t>
            </a:r>
            <a:r>
              <a:rPr lang="fr-FR" sz="2400" dirty="0" err="1" smtClean="0"/>
              <a:t>intra-murale</a:t>
            </a:r>
            <a:endParaRPr lang="fr-FR" sz="2400" dirty="0"/>
          </a:p>
        </p:txBody>
      </p:sp>
      <p:sp>
        <p:nvSpPr>
          <p:cNvPr id="4" name="ZoneTexte 3"/>
          <p:cNvSpPr txBox="1"/>
          <p:nvPr/>
        </p:nvSpPr>
        <p:spPr>
          <a:xfrm>
            <a:off x="965200" y="1863763"/>
            <a:ext cx="8455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i="1" dirty="0" smtClean="0"/>
              <a:t>Transport de gamètes et du zygote, lieu de la fécondation et segmentation du zygote</a:t>
            </a:r>
            <a:endParaRPr lang="fr-FR" sz="2400" i="1" dirty="0"/>
          </a:p>
        </p:txBody>
      </p:sp>
      <p:sp>
        <p:nvSpPr>
          <p:cNvPr id="5" name="ZoneTexte 4"/>
          <p:cNvSpPr txBox="1"/>
          <p:nvPr/>
        </p:nvSpPr>
        <p:spPr>
          <a:xfrm>
            <a:off x="965200" y="2558282"/>
            <a:ext cx="6487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Séreuse</a:t>
            </a:r>
            <a:r>
              <a:rPr lang="fr-FR" sz="2400" dirty="0" smtClean="0"/>
              <a:t> : TC </a:t>
            </a:r>
            <a:r>
              <a:rPr lang="fr-FR" sz="2400" dirty="0" err="1" smtClean="0"/>
              <a:t>mésothélial</a:t>
            </a:r>
            <a:r>
              <a:rPr lang="fr-FR" sz="2400" dirty="0" smtClean="0"/>
              <a:t> péritonéal reposant sur TC</a:t>
            </a:r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965200" y="3098633"/>
            <a:ext cx="104833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Musculeuse</a:t>
            </a:r>
            <a:r>
              <a:rPr lang="fr-FR" sz="2400" dirty="0" smtClean="0"/>
              <a:t> : 3 couches fibres ML : longitudinale interne, externe, circulaire moyenne</a:t>
            </a:r>
            <a:endParaRPr lang="fr-FR" sz="2400" dirty="0"/>
          </a:p>
        </p:txBody>
      </p:sp>
      <p:sp>
        <p:nvSpPr>
          <p:cNvPr id="7" name="ZoneTexte 6"/>
          <p:cNvSpPr txBox="1"/>
          <p:nvPr/>
        </p:nvSpPr>
        <p:spPr>
          <a:xfrm>
            <a:off x="965200" y="3647916"/>
            <a:ext cx="10159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Muqueuse</a:t>
            </a:r>
            <a:r>
              <a:rPr lang="fr-FR" sz="2400" dirty="0" smtClean="0"/>
              <a:t> : e. prismatique simple avec 2 types cellulaires principaux et 2 types cellulaires accessoires</a:t>
            </a:r>
            <a:endParaRPr lang="fr-FR" sz="2400" dirty="0"/>
          </a:p>
        </p:txBody>
      </p:sp>
      <p:sp>
        <p:nvSpPr>
          <p:cNvPr id="8" name="ZoneTexte 7"/>
          <p:cNvSpPr txBox="1"/>
          <p:nvPr/>
        </p:nvSpPr>
        <p:spPr>
          <a:xfrm>
            <a:off x="965200" y="4711767"/>
            <a:ext cx="499854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Le </a:t>
            </a:r>
            <a:r>
              <a:rPr lang="fr-FR" sz="2400" b="1" u="sng" dirty="0" smtClean="0"/>
              <a:t>transport du zygote </a:t>
            </a:r>
            <a:r>
              <a:rPr lang="fr-FR" sz="2400" dirty="0" smtClean="0"/>
              <a:t>est assuré par : 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dirty="0" smtClean="0"/>
              <a:t>Le flux </a:t>
            </a:r>
            <a:r>
              <a:rPr lang="fr-FR" sz="2400" dirty="0" err="1" smtClean="0"/>
              <a:t>péritonéo</a:t>
            </a:r>
            <a:r>
              <a:rPr lang="fr-FR" sz="2400" dirty="0" smtClean="0"/>
              <a:t>-</a:t>
            </a:r>
            <a:r>
              <a:rPr lang="fr-FR" sz="2400" dirty="0" err="1" smtClean="0"/>
              <a:t>tubo</a:t>
            </a:r>
            <a:r>
              <a:rPr lang="fr-FR" sz="2400" dirty="0" smtClean="0"/>
              <a:t>-utérin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dirty="0" smtClean="0"/>
              <a:t>Les cellules ciliées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dirty="0" smtClean="0"/>
              <a:t>Le péristaltisme tubaire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855689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865570"/>
              </p:ext>
            </p:extLst>
          </p:nvPr>
        </p:nvGraphicFramePr>
        <p:xfrm>
          <a:off x="2421467" y="626533"/>
          <a:ext cx="7484533" cy="5665934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825523"/>
                <a:gridCol w="3147615"/>
                <a:gridCol w="2511395"/>
              </a:tblGrid>
              <a:tr h="52732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</a:rPr>
                        <a:t>Segment</a:t>
                      </a:r>
                      <a:endParaRPr lang="fr-FR" sz="24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</a:rPr>
                        <a:t>Caractéristiques</a:t>
                      </a:r>
                      <a:endParaRPr lang="fr-FR" sz="24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</a:rPr>
                        <a:t>Fonctions</a:t>
                      </a:r>
                      <a:endParaRPr lang="fr-FR" sz="24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</a:tr>
              <a:tr h="17017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</a:rPr>
                        <a:t>Pavillon</a:t>
                      </a:r>
                      <a:endParaRPr lang="fr-FR" sz="24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</a:rPr>
                        <a:t>Muqueuse : franges = replis longitudinaux. Séreuse. Cellules sécrétrices.</a:t>
                      </a:r>
                      <a:endParaRPr lang="fr-FR" sz="20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</a:rPr>
                        <a:t>Transport du zygote + gamètes.</a:t>
                      </a:r>
                      <a:endParaRPr lang="fr-FR" sz="20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</a:tr>
              <a:tr h="125148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</a:rPr>
                        <a:t>Ampoule</a:t>
                      </a:r>
                      <a:endParaRPr lang="fr-FR" sz="24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</a:rPr>
                        <a:t>Muqueuse : franges = replis longitudinaux. Séreuse. Cellules sécrétrices.</a:t>
                      </a:r>
                      <a:endParaRPr lang="fr-FR" sz="20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</a:rPr>
                        <a:t>Transport du zygote + gamètes. Fécondation.</a:t>
                      </a:r>
                      <a:endParaRPr lang="fr-FR" sz="20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</a:tr>
              <a:tr h="87360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</a:rPr>
                        <a:t>Isthme</a:t>
                      </a:r>
                      <a:endParaRPr lang="fr-FR" sz="24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</a:rPr>
                        <a:t>Séreuse. Cellules ciliées. </a:t>
                      </a:r>
                      <a:endParaRPr lang="fr-FR" sz="20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</a:rPr>
                        <a:t>Transport du zygote + gamètes. Segmentation</a:t>
                      </a:r>
                      <a:endParaRPr lang="fr-FR" sz="20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</a:tr>
              <a:tr h="131180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</a:rPr>
                        <a:t>Portion intra murale</a:t>
                      </a:r>
                      <a:endParaRPr lang="fr-FR" sz="24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</a:rPr>
                        <a:t>Cellules ciliées.</a:t>
                      </a:r>
                      <a:endParaRPr lang="fr-FR" sz="20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</a:rPr>
                        <a:t>Transport du zygote + gamètes.</a:t>
                      </a:r>
                      <a:endParaRPr lang="fr-FR" sz="2000" dirty="0">
                        <a:solidFill>
                          <a:srgbClr val="C45911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0062" marR="6006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2284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95868" y="728134"/>
            <a:ext cx="25919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i="1" dirty="0" smtClean="0">
                <a:solidFill>
                  <a:srgbClr val="7A5D16"/>
                </a:solidFill>
              </a:rPr>
              <a:t>L’UTERUS </a:t>
            </a:r>
            <a:endParaRPr lang="fr-FR" sz="3600" b="1" i="1" dirty="0">
              <a:solidFill>
                <a:srgbClr val="7A5D16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795868" y="1608667"/>
            <a:ext cx="105494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Organe </a:t>
            </a:r>
            <a:r>
              <a:rPr lang="fr-FR" sz="2400" b="1" dirty="0" smtClean="0"/>
              <a:t>aplati</a:t>
            </a:r>
            <a:r>
              <a:rPr lang="fr-FR" sz="2400" dirty="0" smtClean="0"/>
              <a:t>, </a:t>
            </a:r>
            <a:r>
              <a:rPr lang="fr-FR" sz="2400" b="1" dirty="0" smtClean="0"/>
              <a:t>pyriforme</a:t>
            </a:r>
            <a:r>
              <a:rPr lang="fr-FR" sz="2400" dirty="0" smtClean="0"/>
              <a:t>, 7cm en dehors de la grossesse.</a:t>
            </a:r>
          </a:p>
          <a:p>
            <a:r>
              <a:rPr lang="fr-FR" sz="2400" b="1" dirty="0" smtClean="0"/>
              <a:t>Muqueuse de revêtement</a:t>
            </a:r>
            <a:r>
              <a:rPr lang="fr-FR" sz="2400" dirty="0" smtClean="0"/>
              <a:t> (</a:t>
            </a:r>
            <a:r>
              <a:rPr lang="fr-FR" sz="2400" i="1" dirty="0" smtClean="0"/>
              <a:t>endomètre</a:t>
            </a:r>
            <a:r>
              <a:rPr lang="fr-FR" sz="2400" dirty="0" smtClean="0"/>
              <a:t>) épaisseur variant de 1 à 5mm, reposant sur le </a:t>
            </a:r>
            <a:r>
              <a:rPr lang="fr-FR" sz="2400" b="1" dirty="0" smtClean="0"/>
              <a:t>myomètre</a:t>
            </a:r>
            <a:endParaRPr lang="fr-FR" sz="24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795868" y="3280264"/>
            <a:ext cx="23705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u="sng" dirty="0" smtClean="0"/>
              <a:t>1) Le myomètre :</a:t>
            </a:r>
            <a:endParaRPr lang="fr-FR" sz="2400" b="1" u="sng" dirty="0"/>
          </a:p>
        </p:txBody>
      </p:sp>
      <p:sp>
        <p:nvSpPr>
          <p:cNvPr id="5" name="ZoneTexte 4"/>
          <p:cNvSpPr txBox="1"/>
          <p:nvPr/>
        </p:nvSpPr>
        <p:spPr>
          <a:xfrm>
            <a:off x="795868" y="3840326"/>
            <a:ext cx="990335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Paroi musculaire, </a:t>
            </a:r>
            <a:r>
              <a:rPr lang="fr-FR" sz="2400" b="1" dirty="0" smtClean="0"/>
              <a:t>protège le fœtus + l’expulse</a:t>
            </a:r>
            <a:r>
              <a:rPr lang="fr-FR" sz="2400" dirty="0" smtClean="0"/>
              <a:t>, la plus </a:t>
            </a:r>
            <a:r>
              <a:rPr lang="fr-FR" sz="2400" b="1" dirty="0" smtClean="0"/>
              <a:t>grande</a:t>
            </a:r>
            <a:r>
              <a:rPr lang="fr-FR" sz="2400" dirty="0" smtClean="0"/>
              <a:t> partie de l’utérus.</a:t>
            </a:r>
          </a:p>
          <a:p>
            <a:r>
              <a:rPr lang="fr-FR" sz="2400" dirty="0" smtClean="0"/>
              <a:t>Constitué de fibre ML en faisceaux entrecroisés : 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dirty="0" smtClean="0"/>
              <a:t>Faisceaux </a:t>
            </a:r>
            <a:r>
              <a:rPr lang="fr-FR" sz="2400" b="1" dirty="0" smtClean="0"/>
              <a:t>longitudinaux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Circulaires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Obliques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17669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286933" y="1574801"/>
            <a:ext cx="90679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Sécrétion d’</a:t>
            </a:r>
            <a:r>
              <a:rPr lang="fr-FR" sz="2400" dirty="0" err="1" smtClean="0"/>
              <a:t>oestrogènes</a:t>
            </a:r>
            <a:r>
              <a:rPr lang="fr-FR" sz="2400" dirty="0" smtClean="0"/>
              <a:t> (grossesse) → épaississement de ce myomètre dû :</a:t>
            </a:r>
          </a:p>
          <a:p>
            <a:pPr marL="342900" indent="-342900">
              <a:buFont typeface="Wingdings" charset="2"/>
              <a:buChar char="§"/>
            </a:pPr>
            <a:r>
              <a:rPr lang="fr-FR" sz="2400" dirty="0" smtClean="0"/>
              <a:t>Augmentation de la taille des cellules (</a:t>
            </a:r>
            <a:r>
              <a:rPr lang="fr-FR" sz="2400" b="1" dirty="0" smtClean="0"/>
              <a:t>hypertrophie</a:t>
            </a:r>
            <a:r>
              <a:rPr lang="fr-FR" sz="2400" dirty="0" smtClean="0"/>
              <a:t>)</a:t>
            </a:r>
          </a:p>
          <a:p>
            <a:pPr marL="342900" indent="-342900">
              <a:buFont typeface="Wingdings" charset="2"/>
              <a:buChar char="§"/>
            </a:pPr>
            <a:r>
              <a:rPr lang="fr-FR" sz="2400" dirty="0" smtClean="0"/>
              <a:t>Augmentation du nombre de cellules (</a:t>
            </a:r>
            <a:r>
              <a:rPr lang="fr-FR" sz="2400" b="1" dirty="0" smtClean="0"/>
              <a:t>hyperplasie</a:t>
            </a:r>
            <a:r>
              <a:rPr lang="fr-FR" sz="2400" dirty="0" smtClean="0"/>
              <a:t>)</a:t>
            </a:r>
          </a:p>
          <a:p>
            <a:pPr marL="342900" indent="-342900">
              <a:buFont typeface="Wingdings" charset="2"/>
              <a:buChar char="§"/>
            </a:pPr>
            <a:r>
              <a:rPr lang="fr-FR" sz="2400" dirty="0" smtClean="0"/>
              <a:t>Augmentation du nombre de </a:t>
            </a:r>
            <a:r>
              <a:rPr lang="fr-FR" sz="2400" b="1" dirty="0" smtClean="0"/>
              <a:t>jonctions communicantes </a:t>
            </a:r>
            <a:endParaRPr lang="fr-FR" sz="2400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1286933" y="3708401"/>
            <a:ext cx="105275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 smtClean="0"/>
              <a:t>Post-hypophyse</a:t>
            </a:r>
            <a:r>
              <a:rPr lang="fr-FR" sz="2400" dirty="0" smtClean="0"/>
              <a:t> </a:t>
            </a:r>
            <a:r>
              <a:rPr lang="fr-FR" sz="2400" dirty="0"/>
              <a:t>→ </a:t>
            </a:r>
            <a:r>
              <a:rPr lang="fr-FR" sz="2400" dirty="0" smtClean="0"/>
              <a:t> </a:t>
            </a:r>
            <a:r>
              <a:rPr lang="fr-FR" sz="2400" b="1" dirty="0" smtClean="0"/>
              <a:t>Ocytocine</a:t>
            </a:r>
            <a:r>
              <a:rPr lang="fr-FR" sz="2400" dirty="0" smtClean="0"/>
              <a:t> </a:t>
            </a:r>
            <a:r>
              <a:rPr lang="fr-FR" sz="2400" dirty="0"/>
              <a:t>→ </a:t>
            </a:r>
            <a:r>
              <a:rPr lang="fr-FR" sz="2400" dirty="0" smtClean="0"/>
              <a:t> </a:t>
            </a:r>
            <a:r>
              <a:rPr lang="fr-FR" sz="2400" b="1" dirty="0" smtClean="0"/>
              <a:t>Contractions</a:t>
            </a:r>
            <a:r>
              <a:rPr lang="fr-FR" sz="2400" dirty="0" smtClean="0"/>
              <a:t> </a:t>
            </a:r>
            <a:r>
              <a:rPr lang="fr-FR" sz="2400" dirty="0"/>
              <a:t>→ </a:t>
            </a:r>
            <a:r>
              <a:rPr lang="fr-FR" sz="2400" dirty="0" smtClean="0"/>
              <a:t> </a:t>
            </a:r>
            <a:r>
              <a:rPr lang="fr-FR" sz="2400" b="1" dirty="0" smtClean="0"/>
              <a:t>Expulsion fœtus + vasoconstriction de l’irrigation sanguine du placenta</a:t>
            </a:r>
            <a:endParaRPr lang="fr-FR" sz="24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1286933" y="5103338"/>
            <a:ext cx="57966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u="sng" dirty="0" smtClean="0"/>
              <a:t>Fin de grossesse </a:t>
            </a:r>
            <a:r>
              <a:rPr lang="fr-FR" sz="2400" dirty="0" smtClean="0"/>
              <a:t>: récepteurs à l’ocytocine </a:t>
            </a:r>
            <a:r>
              <a:rPr lang="fr-FR" sz="2400" b="1" dirty="0" smtClean="0"/>
              <a:t>x200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548292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866" y="1109133"/>
            <a:ext cx="4660900" cy="44704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66800" y="647468"/>
            <a:ext cx="24104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u="sng" dirty="0" smtClean="0"/>
              <a:t>2) L’endomètre : </a:t>
            </a:r>
            <a:endParaRPr lang="fr-FR" sz="2400" b="1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762000" y="1134533"/>
            <a:ext cx="58758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E. Cylindrique cilié pseudo-stratifié avec glandes tubuleuses simples englobées dans un TC mésenchymateux (chorion </a:t>
            </a:r>
            <a:r>
              <a:rPr lang="fr-FR" sz="2400" dirty="0" err="1" smtClean="0"/>
              <a:t>cytogène</a:t>
            </a:r>
            <a:r>
              <a:rPr lang="fr-FR" sz="2400" dirty="0" smtClean="0"/>
              <a:t>).</a:t>
            </a:r>
            <a:endParaRPr lang="fr-FR" sz="2400" dirty="0"/>
          </a:p>
        </p:txBody>
      </p:sp>
      <p:sp>
        <p:nvSpPr>
          <p:cNvPr id="5" name="ZoneTexte 4"/>
          <p:cNvSpPr txBox="1"/>
          <p:nvPr/>
        </p:nvSpPr>
        <p:spPr>
          <a:xfrm>
            <a:off x="795867" y="2675467"/>
            <a:ext cx="5841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Il faut un tissu : facilement </a:t>
            </a:r>
            <a:r>
              <a:rPr lang="fr-FR" sz="2400" b="1" dirty="0" smtClean="0"/>
              <a:t>pénétrable</a:t>
            </a:r>
            <a:r>
              <a:rPr lang="fr-FR" sz="2400" dirty="0" smtClean="0"/>
              <a:t>, richement </a:t>
            </a:r>
            <a:r>
              <a:rPr lang="fr-FR" sz="2400" b="1" dirty="0" smtClean="0"/>
              <a:t>vascularisé</a:t>
            </a:r>
            <a:r>
              <a:rPr lang="fr-FR" sz="2400" dirty="0" smtClean="0"/>
              <a:t>, avec </a:t>
            </a:r>
            <a:r>
              <a:rPr lang="fr-FR" sz="2400" b="1" dirty="0" smtClean="0"/>
              <a:t>apport abondant </a:t>
            </a:r>
            <a:r>
              <a:rPr lang="fr-FR" sz="2400" dirty="0" smtClean="0"/>
              <a:t>de glycogène et </a:t>
            </a:r>
            <a:r>
              <a:rPr lang="fr-FR" sz="2400" b="1" dirty="0" smtClean="0"/>
              <a:t>connexions vasculaires </a:t>
            </a:r>
            <a:r>
              <a:rPr lang="fr-FR" sz="2400" dirty="0" smtClean="0"/>
              <a:t>avec la circulation maternelle.</a:t>
            </a:r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795867" y="4585732"/>
            <a:ext cx="56551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3 couches :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Basale</a:t>
            </a:r>
            <a:r>
              <a:rPr lang="fr-FR" sz="2400" dirty="0" smtClean="0"/>
              <a:t> : peu de changements, non éliminée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Spongieuse</a:t>
            </a:r>
            <a:r>
              <a:rPr lang="fr-FR" sz="2400" dirty="0" smtClean="0"/>
              <a:t> : épaisse, spongiforme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Compacte</a:t>
            </a:r>
            <a:r>
              <a:rPr lang="fr-FR" sz="2400" dirty="0" smtClean="0"/>
              <a:t> : fine, compacte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0470121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97466" y="643467"/>
            <a:ext cx="10759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Les couches </a:t>
            </a:r>
            <a:r>
              <a:rPr lang="fr-FR" sz="2400" b="1" dirty="0" smtClean="0"/>
              <a:t>spongieuse et compacte </a:t>
            </a:r>
            <a:r>
              <a:rPr lang="fr-FR" sz="2400" dirty="0" smtClean="0"/>
              <a:t>(= couche fonctionnelle) </a:t>
            </a:r>
            <a:r>
              <a:rPr lang="fr-FR" sz="2400" dirty="0"/>
              <a:t>→ </a:t>
            </a:r>
            <a:r>
              <a:rPr lang="fr-FR" sz="2400" dirty="0" smtClean="0"/>
              <a:t> modifications importantes et sont éliminées (menstruations)</a:t>
            </a:r>
            <a:endParaRPr lang="fr-FR" sz="2400" dirty="0"/>
          </a:p>
        </p:txBody>
      </p:sp>
      <p:sp>
        <p:nvSpPr>
          <p:cNvPr id="3" name="ZoneTexte 2"/>
          <p:cNvSpPr txBox="1"/>
          <p:nvPr/>
        </p:nvSpPr>
        <p:spPr>
          <a:xfrm>
            <a:off x="897466" y="1761066"/>
            <a:ext cx="26672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u="sng" dirty="0" smtClean="0"/>
              <a:t>3) Le cycle utérin : </a:t>
            </a:r>
            <a:endParaRPr lang="fr-FR" sz="2400" b="1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897466" y="2509333"/>
            <a:ext cx="91628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sz="2400" dirty="0" smtClean="0"/>
              <a:t>Phase </a:t>
            </a:r>
            <a:r>
              <a:rPr lang="fr-FR" sz="2400" b="1" dirty="0" smtClean="0"/>
              <a:t>menstruelle</a:t>
            </a:r>
            <a:r>
              <a:rPr lang="fr-FR" sz="2400" dirty="0" smtClean="0"/>
              <a:t> : chute brutale des </a:t>
            </a:r>
            <a:r>
              <a:rPr lang="fr-FR" sz="2400" dirty="0" err="1" smtClean="0"/>
              <a:t>oestrogènes</a:t>
            </a:r>
            <a:r>
              <a:rPr lang="fr-FR" sz="2400" dirty="0" smtClean="0"/>
              <a:t> et de la progestérone </a:t>
            </a:r>
            <a:endParaRPr lang="fr-FR" sz="2400" dirty="0"/>
          </a:p>
        </p:txBody>
      </p:sp>
      <p:sp>
        <p:nvSpPr>
          <p:cNvPr id="5" name="ZoneTexte 4"/>
          <p:cNvSpPr txBox="1"/>
          <p:nvPr/>
        </p:nvSpPr>
        <p:spPr>
          <a:xfrm>
            <a:off x="897465" y="3257600"/>
            <a:ext cx="102954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sz="2400" dirty="0" smtClean="0"/>
              <a:t>Phase </a:t>
            </a:r>
            <a:r>
              <a:rPr lang="fr-FR" sz="2400" b="1" dirty="0" smtClean="0"/>
              <a:t>pré-ovulatoire, proliférative, </a:t>
            </a:r>
            <a:r>
              <a:rPr lang="fr-FR" sz="2400" b="1" dirty="0" err="1" smtClean="0"/>
              <a:t>oestrogénique</a:t>
            </a:r>
            <a:r>
              <a:rPr lang="fr-FR" sz="2400" b="1" dirty="0" smtClean="0"/>
              <a:t> </a:t>
            </a:r>
            <a:r>
              <a:rPr lang="fr-FR" sz="2400" dirty="0" smtClean="0"/>
              <a:t>: sécrétion d’</a:t>
            </a:r>
            <a:r>
              <a:rPr lang="fr-FR" sz="2400" dirty="0" err="1" smtClean="0"/>
              <a:t>oestrogènes</a:t>
            </a:r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897465" y="4005867"/>
            <a:ext cx="7150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sz="2400" dirty="0" smtClean="0"/>
              <a:t>La phase </a:t>
            </a:r>
            <a:r>
              <a:rPr lang="fr-FR" sz="2400" b="1" dirty="0" smtClean="0"/>
              <a:t>ovulatoire</a:t>
            </a:r>
            <a:r>
              <a:rPr lang="fr-FR" sz="2400" dirty="0" smtClean="0"/>
              <a:t> : pic de LH déclenchant l’ovulation</a:t>
            </a:r>
            <a:endParaRPr lang="fr-FR" sz="2400" dirty="0"/>
          </a:p>
        </p:txBody>
      </p:sp>
      <p:sp>
        <p:nvSpPr>
          <p:cNvPr id="7" name="ZoneTexte 6"/>
          <p:cNvSpPr txBox="1"/>
          <p:nvPr/>
        </p:nvSpPr>
        <p:spPr>
          <a:xfrm>
            <a:off x="897465" y="4754134"/>
            <a:ext cx="105664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sz="2400" dirty="0" smtClean="0"/>
              <a:t>La phase </a:t>
            </a:r>
            <a:r>
              <a:rPr lang="fr-FR" sz="2400" b="1" dirty="0" smtClean="0"/>
              <a:t>post-ovulatoire, sécrétoire, lutéale </a:t>
            </a:r>
            <a:r>
              <a:rPr lang="fr-FR" sz="2400" dirty="0" smtClean="0"/>
              <a:t>: le corps progestatif sécrète la progestérone</a:t>
            </a:r>
            <a:endParaRPr lang="fr-FR" sz="2400" dirty="0"/>
          </a:p>
        </p:txBody>
      </p:sp>
      <p:sp>
        <p:nvSpPr>
          <p:cNvPr id="8" name="ZoneTexte 7"/>
          <p:cNvSpPr txBox="1"/>
          <p:nvPr/>
        </p:nvSpPr>
        <p:spPr>
          <a:xfrm>
            <a:off x="897465" y="5789003"/>
            <a:ext cx="8626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sz="2400" dirty="0" smtClean="0"/>
              <a:t>La phase </a:t>
            </a:r>
            <a:r>
              <a:rPr lang="fr-FR" sz="2400" b="1" dirty="0" smtClean="0"/>
              <a:t>prémenstruelle</a:t>
            </a:r>
            <a:r>
              <a:rPr lang="fr-FR" sz="2400" dirty="0" smtClean="0"/>
              <a:t> : conditions optimales pour l’implantation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715198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14400" y="778933"/>
            <a:ext cx="2323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u="sng" dirty="0" smtClean="0"/>
              <a:t>4) Le col utérin :</a:t>
            </a:r>
            <a:endParaRPr lang="fr-FR" sz="2400" b="1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914400" y="1456267"/>
            <a:ext cx="106002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Différentes fonctions </a:t>
            </a:r>
            <a:r>
              <a:rPr lang="fr-FR" sz="2400" dirty="0" smtClean="0"/>
              <a:t>: perméabilité, protection contre les infections bactériennes, dilatation.</a:t>
            </a:r>
          </a:p>
          <a:p>
            <a:r>
              <a:rPr lang="fr-FR" sz="2400" b="1" dirty="0" smtClean="0"/>
              <a:t>3 zones </a:t>
            </a:r>
            <a:r>
              <a:rPr lang="fr-FR" sz="2400" dirty="0" smtClean="0"/>
              <a:t>: endocol, </a:t>
            </a:r>
            <a:r>
              <a:rPr lang="fr-FR" sz="2400" dirty="0" err="1" smtClean="0"/>
              <a:t>exocol</a:t>
            </a:r>
            <a:r>
              <a:rPr lang="fr-FR" sz="2400" dirty="0" smtClean="0"/>
              <a:t> et zone de jonction </a:t>
            </a:r>
            <a:endParaRPr lang="fr-FR" sz="2400" dirty="0"/>
          </a:p>
        </p:txBody>
      </p:sp>
      <p:sp>
        <p:nvSpPr>
          <p:cNvPr id="4" name="ZoneTexte 3"/>
          <p:cNvSpPr txBox="1"/>
          <p:nvPr/>
        </p:nvSpPr>
        <p:spPr>
          <a:xfrm>
            <a:off x="914400" y="3092398"/>
            <a:ext cx="103462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/>
              <a:t>a) Endocol </a:t>
            </a:r>
            <a:r>
              <a:rPr lang="fr-FR" sz="2400" b="1" dirty="0" smtClean="0"/>
              <a:t>: </a:t>
            </a:r>
            <a:r>
              <a:rPr lang="fr-FR" sz="2400" dirty="0" smtClean="0"/>
              <a:t>e. </a:t>
            </a:r>
            <a:r>
              <a:rPr lang="fr-FR" sz="2400" dirty="0" err="1" smtClean="0"/>
              <a:t>hormonosensible</a:t>
            </a:r>
            <a:r>
              <a:rPr lang="fr-FR" sz="2400" dirty="0" smtClean="0"/>
              <a:t> cylindrique </a:t>
            </a:r>
            <a:r>
              <a:rPr lang="fr-FR" sz="2400" dirty="0" err="1" smtClean="0"/>
              <a:t>unistratifié</a:t>
            </a:r>
            <a:r>
              <a:rPr lang="fr-FR" sz="2400" dirty="0" smtClean="0"/>
              <a:t> </a:t>
            </a:r>
            <a:r>
              <a:rPr lang="fr-FR" sz="2400" dirty="0" err="1" smtClean="0"/>
              <a:t>mûllerien</a:t>
            </a:r>
            <a:r>
              <a:rPr lang="fr-FR" sz="2400" dirty="0" smtClean="0"/>
              <a:t>. 2 types de cellules : ciliées et glandulaires (</a:t>
            </a:r>
            <a:r>
              <a:rPr lang="fr-FR" sz="2400" dirty="0" err="1" smtClean="0"/>
              <a:t>mucipares</a:t>
            </a:r>
            <a:r>
              <a:rPr lang="fr-FR" sz="2400" dirty="0" smtClean="0"/>
              <a:t>)</a:t>
            </a:r>
            <a:endParaRPr lang="fr-FR" sz="2400" dirty="0"/>
          </a:p>
        </p:txBody>
      </p:sp>
      <p:sp>
        <p:nvSpPr>
          <p:cNvPr id="5" name="ZoneTexte 4"/>
          <p:cNvSpPr txBox="1"/>
          <p:nvPr/>
        </p:nvSpPr>
        <p:spPr>
          <a:xfrm>
            <a:off x="914400" y="4359197"/>
            <a:ext cx="10601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/>
              <a:t>b) </a:t>
            </a:r>
            <a:r>
              <a:rPr lang="fr-FR" sz="2400" b="1" i="1" dirty="0" err="1" smtClean="0"/>
              <a:t>Exocol</a:t>
            </a:r>
            <a:r>
              <a:rPr lang="fr-FR" sz="2400" b="1" i="1" dirty="0" smtClean="0"/>
              <a:t> </a:t>
            </a:r>
            <a:r>
              <a:rPr lang="fr-FR" sz="2400" b="1" dirty="0" smtClean="0"/>
              <a:t>: </a:t>
            </a:r>
            <a:r>
              <a:rPr lang="fr-FR" sz="2400" dirty="0" smtClean="0"/>
              <a:t>e. malpighien pavimenteux simple non kératinisé, absence de glandes, 4 types de cellules :</a:t>
            </a:r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914400" y="5164331"/>
            <a:ext cx="6981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Cellules basales, parabasales, intermédiaires, superficielles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0914989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rganique">
  <a:themeElements>
    <a:clrScheme name="Personnalisée 4">
      <a:dk1>
        <a:srgbClr val="000000"/>
      </a:dk1>
      <a:lt1>
        <a:srgbClr val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Biologique</Template>
  <TotalTime>167</TotalTime>
  <Words>623</Words>
  <Application>Microsoft Macintosh PowerPoint</Application>
  <PresentationFormat>Grand écran</PresentationFormat>
  <Paragraphs>93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Calibri</vt:lpstr>
      <vt:lpstr>Garamond</vt:lpstr>
      <vt:lpstr>Times New Roman</vt:lpstr>
      <vt:lpstr>Wingdings</vt:lpstr>
      <vt:lpstr>Arial</vt:lpstr>
      <vt:lpstr>Organique</vt:lpstr>
      <vt:lpstr>UE 10  Tut rentrée</vt:lpstr>
      <vt:lpstr>INTRODUCTION</vt:lpstr>
      <vt:lpstr>Présentation PowerPoint</vt:lpstr>
      <vt:lpstr>Présentation PowerPoint</vt:lpstr>
      <vt:lpstr>Présentation PowerPoint</vt:lpstr>
      <vt:lpstr>L’APPAREIL GENITAL FEMININ (AGF)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UE 10  Tut rentrée</dc:title>
  <dc:creator>Olesya Ogurtsova</dc:creator>
  <cp:lastModifiedBy>Olesya Ogurtsova</cp:lastModifiedBy>
  <cp:revision>38</cp:revision>
  <dcterms:created xsi:type="dcterms:W3CDTF">2017-11-29T12:55:00Z</dcterms:created>
  <dcterms:modified xsi:type="dcterms:W3CDTF">2018-01-03T01:09:18Z</dcterms:modified>
</cp:coreProperties>
</file>