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B6EC4F-91C7-41E8-B973-ABC152D66B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E8D3BF3-1CA5-41CD-92DD-3985B6BB0A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652855-53C1-4832-8B95-6999F9D3D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4C529-DF4A-4E6D-8AEC-C35151A26BC9}" type="datetimeFigureOut">
              <a:rPr lang="fr-FR" smtClean="0"/>
              <a:t>21/08/2020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7E14E90-2821-4919-BF7F-1F86FF3F5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7B58F1-828A-47FB-B60E-E8869466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8C45A-726A-4DE9-9EE9-1458765325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428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317087-13ED-4424-B648-332209203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9D3969E-46E7-46A8-9706-2807CE03A3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7A8CB0-FD87-460B-B0D4-29B4373A8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4C529-DF4A-4E6D-8AEC-C35151A26BC9}" type="datetimeFigureOut">
              <a:rPr lang="fr-FR" smtClean="0"/>
              <a:t>21/08/2020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8854E94-5026-482A-8F30-930E9F730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E0BB7A-737B-4019-A01F-AABA48100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8C45A-726A-4DE9-9EE9-1458765325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100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E8F71-122D-4156-A079-AB7CA83EE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79B2D21-CDDC-4A49-ADAE-7F5111D0C5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46CA4E-C423-47B3-87C4-DABBE9A15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4C529-DF4A-4E6D-8AEC-C35151A26BC9}" type="datetimeFigureOut">
              <a:rPr lang="fr-FR" smtClean="0"/>
              <a:t>21/08/2020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CDD9B2-1891-446C-A8DA-345868919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159D4A5-F1AD-4A6B-9684-E00C37E4F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8C45A-726A-4DE9-9EE9-1458765325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2215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E0A7F4-D702-4863-9ED7-223B0BEE2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F39E2EF-70F3-4A30-8A46-0FDCD72699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3756B94-0B64-4EB9-A394-D82BD42711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3FE277F-08C7-40E8-8447-86233B4EF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4C529-DF4A-4E6D-8AEC-C35151A26BC9}" type="datetimeFigureOut">
              <a:rPr lang="fr-FR" smtClean="0"/>
              <a:t>21/08/2020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8AFBBB5-F1EC-43FE-A9E4-EDA060782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A422706-9D49-4486-A47A-0F5A94BFF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8C45A-726A-4DE9-9EE9-1458765325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1746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FF9E53-4384-4B35-B159-32DA74C6B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C43FB27-43F1-45C5-BC8B-16FC2EEC8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E54E7EC-F72B-437B-9D37-00E75D0B98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015EC30-5F2B-4A0A-A4D5-78265EB881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858A51A-84AE-485F-82BC-45522F53B2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AA3FBA2-1484-4FE4-9313-162BD9E8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4C529-DF4A-4E6D-8AEC-C35151A26BC9}" type="datetimeFigureOut">
              <a:rPr lang="fr-FR" smtClean="0"/>
              <a:t>21/08/2020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52DED68-07D9-42EF-AC25-3BD21FF3C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582D441-4A29-431F-A080-1E8CF15A4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8C45A-726A-4DE9-9EE9-1458765325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2344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A8CEF3-6519-4843-882E-BB63646EF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8B9F4F8-D7C6-4286-A933-3C28B32C9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4C529-DF4A-4E6D-8AEC-C35151A26BC9}" type="datetimeFigureOut">
              <a:rPr lang="fr-FR" smtClean="0"/>
              <a:t>21/08/2020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0495541-0264-477C-9409-D8F1F6E45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0484A77-A520-46B4-ACFB-80074DA4B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8C45A-726A-4DE9-9EE9-1458765325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050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C10F01E-7577-45C0-B122-ECEAAF007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4C529-DF4A-4E6D-8AEC-C35151A26BC9}" type="datetimeFigureOut">
              <a:rPr lang="fr-FR" smtClean="0"/>
              <a:t>21/08/2020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E3714A1-38DB-4318-B2E8-8B5FA2C75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4824D06-9690-49DB-AEF1-C3452DDA2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8C45A-726A-4DE9-9EE9-1458765325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789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73C26E-8550-4662-A85F-C56EC6F3A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6D1B8E7-8922-4E4B-BDB6-200712BC81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2D5830B-38B4-45DF-99C4-4F92BE6EEB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0A883E-1BA0-4D85-B1A1-997A873DB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4C529-DF4A-4E6D-8AEC-C35151A26BC9}" type="datetimeFigureOut">
              <a:rPr lang="fr-FR" smtClean="0"/>
              <a:t>21/08/2020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4C903CC-8727-4E34-BD10-7DD1D8256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D0C6308-64FB-4278-975B-E050850DA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8C45A-726A-4DE9-9EE9-1458765325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0026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871A61-E9C1-4411-B65B-4F4DE57B8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D079DA2-FCEB-4D26-9AEF-2A9047477F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1DCB2C6-49D5-45C1-85A1-8E35D46490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0390ED4-7955-417B-BEBB-B376EF499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4C529-DF4A-4E6D-8AEC-C35151A26BC9}" type="datetimeFigureOut">
              <a:rPr lang="fr-FR" smtClean="0"/>
              <a:t>21/08/2020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9E81C5-8290-4B42-A3DE-53EEFB6BF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3906676-5894-43F9-8856-9A0B6ECAB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8C45A-726A-4DE9-9EE9-1458765325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9063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797A17-D645-407B-B2F4-D4135DDE9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89C1C61-291E-4714-9F43-B34C9C7EA6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08FB01-80E2-4E10-AC23-936963E4B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4C529-DF4A-4E6D-8AEC-C35151A26BC9}" type="datetimeFigureOut">
              <a:rPr lang="fr-FR" smtClean="0"/>
              <a:t>21/08/2020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4AE120-9C3E-48A9-AE7A-C95C8AADD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85967C8-157D-4875-A3DF-C170C817B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8C45A-726A-4DE9-9EE9-1458765325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418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0286D20-936D-491D-A66C-03540BEC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ABBABD8-7F8C-40DE-BDE6-9FA38F68FA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789C39-3099-49D3-9B27-0FCC100CB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4C529-DF4A-4E6D-8AEC-C35151A26BC9}" type="datetimeFigureOut">
              <a:rPr lang="fr-FR" smtClean="0"/>
              <a:t>21/08/2020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0027371-8255-44A1-A5E6-A23D20BBB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111A75-89ED-451D-892D-300573DFE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8C45A-726A-4DE9-9EE9-1458765325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0770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1388567-3766-48BB-A71B-40204E85C7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C071A95-E523-4D19-9C60-B8E911156C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C7D28F-84A8-4768-BF29-404A722AB9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4C529-DF4A-4E6D-8AEC-C35151A26BC9}" type="datetimeFigureOut">
              <a:rPr lang="fr-FR" smtClean="0"/>
              <a:t>21/08/2020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4D32A7-90BD-44EC-8A00-7A24A61B1D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0E81A1-CF5B-423A-AA56-3EBA4FB00F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88C45A-726A-4DE9-9EE9-1458765325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680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AC243F4-F4A5-4EFE-BF6F-383D113140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5D5C7D26-21D0-489A-83B8-AE7BD96EA8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067" y="0"/>
            <a:ext cx="6471138" cy="6858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5BD6DD0A-BA11-4B85-B67A-8DA16EBEF7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0266" y="139043"/>
            <a:ext cx="9071467" cy="126232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B8A3F84-93A3-4778-A3B9-4A6E73885A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0266" y="1813100"/>
            <a:ext cx="9071467" cy="126232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DAED239-5F84-4BC0-803B-2FA7F68698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04267" y="200165"/>
            <a:ext cx="1368474" cy="1224490"/>
          </a:xfrm>
          <a:prstGeom prst="rect">
            <a:avLst/>
          </a:prstGeom>
        </p:spPr>
      </p:pic>
      <p:pic>
        <p:nvPicPr>
          <p:cNvPr id="18" name="Image 17" descr="Une image contenant fleur, plante, assis, table&#10;&#10;Description générée automatiquement">
            <a:extLst>
              <a:ext uri="{FF2B5EF4-FFF2-40B4-BE49-F238E27FC236}">
                <a16:creationId xmlns:a16="http://schemas.microsoft.com/office/drawing/2014/main" id="{9617FEEB-2F54-4BE0-AAA8-5266CB3C972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156040">
            <a:off x="8101321" y="2897869"/>
            <a:ext cx="3531486" cy="2547216"/>
          </a:xfrm>
          <a:prstGeom prst="rect">
            <a:avLst/>
          </a:prstGeom>
        </p:spPr>
      </p:pic>
      <p:pic>
        <p:nvPicPr>
          <p:cNvPr id="22" name="Image 21" descr="Une image contenant fleur, plante, assis, table&#10;&#10;Description générée automatiquement">
            <a:extLst>
              <a:ext uri="{FF2B5EF4-FFF2-40B4-BE49-F238E27FC236}">
                <a16:creationId xmlns:a16="http://schemas.microsoft.com/office/drawing/2014/main" id="{F5323DAD-DBC2-47B2-BF5F-63E1EE6AF1E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4422">
            <a:off x="424171" y="2726419"/>
            <a:ext cx="3531486" cy="2547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19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>
            <a:extLst>
              <a:ext uri="{FF2B5EF4-FFF2-40B4-BE49-F238E27FC236}">
                <a16:creationId xmlns:a16="http://schemas.microsoft.com/office/drawing/2014/main" id="{F5507121-4F3A-44AE-8DD7-4034A79CB8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9920" y="4235548"/>
            <a:ext cx="4613082" cy="1877825"/>
          </a:xfrm>
          <a:prstGeom prst="rect">
            <a:avLst/>
          </a:prstGeom>
        </p:spPr>
      </p:pic>
      <p:pic>
        <p:nvPicPr>
          <p:cNvPr id="4" name="Image 3" descr="Une image contenant assis, sombre, dessin&#10;&#10;Description générée automatiquement">
            <a:extLst>
              <a:ext uri="{FF2B5EF4-FFF2-40B4-BE49-F238E27FC236}">
                <a16:creationId xmlns:a16="http://schemas.microsoft.com/office/drawing/2014/main" id="{B900084B-A1BA-4E12-AFE6-4744CD5851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40518" y="-264203"/>
            <a:ext cx="5979801" cy="995724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5968FDC-396A-42B6-B504-4A9328FD1C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5900" y="1124999"/>
            <a:ext cx="7399133" cy="99572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E81150E-DD6E-4573-9B21-85A784FDC8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4267" y="200165"/>
            <a:ext cx="1368474" cy="1224490"/>
          </a:xfrm>
          <a:prstGeom prst="rect">
            <a:avLst/>
          </a:prstGeom>
        </p:spPr>
      </p:pic>
      <p:pic>
        <p:nvPicPr>
          <p:cNvPr id="13" name="Image 12" descr="Une image contenant fleur, plante, assis, table&#10;&#10;Description générée automatiquement">
            <a:extLst>
              <a:ext uri="{FF2B5EF4-FFF2-40B4-BE49-F238E27FC236}">
                <a16:creationId xmlns:a16="http://schemas.microsoft.com/office/drawing/2014/main" id="{DCC7CEC3-8B7C-472E-8A37-A36E27A9E3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5797">
            <a:off x="852048" y="225325"/>
            <a:ext cx="2272314" cy="163899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78033E7-097E-445A-A862-3D9D1851D51F}"/>
              </a:ext>
            </a:extLst>
          </p:cNvPr>
          <p:cNvSpPr txBox="1"/>
          <p:nvPr/>
        </p:nvSpPr>
        <p:spPr>
          <a:xfrm>
            <a:off x="1760563" y="2042329"/>
            <a:ext cx="8661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La cellule transmet son </a:t>
            </a:r>
            <a:r>
              <a:rPr lang="fr-FR" sz="2400" u="sng" dirty="0"/>
              <a:t>patrimoine génétique </a:t>
            </a:r>
            <a:r>
              <a:rPr lang="fr-FR" sz="2400" dirty="0"/>
              <a:t>par la </a:t>
            </a:r>
            <a:r>
              <a:rPr lang="fr-FR" sz="2400" b="1" u="sng" dirty="0">
                <a:solidFill>
                  <a:srgbClr val="FF0000"/>
                </a:solidFill>
                <a:latin typeface="Agency FB" panose="020B0503020202020204" pitchFamily="34" charset="0"/>
                <a:cs typeface="Calibri" panose="020F0502020204030204" pitchFamily="34" charset="0"/>
              </a:rPr>
              <a:t>division cellulaire</a:t>
            </a:r>
          </a:p>
        </p:txBody>
      </p:sp>
      <p:pic>
        <p:nvPicPr>
          <p:cNvPr id="8" name="Image 7" descr="Une image contenant coloré, rose, table, très coloré&#10;&#10;Description générée automatiquement">
            <a:extLst>
              <a:ext uri="{FF2B5EF4-FFF2-40B4-BE49-F238E27FC236}">
                <a16:creationId xmlns:a16="http://schemas.microsoft.com/office/drawing/2014/main" id="{DDA81428-D4B2-4E9E-BF07-3194594B454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469" y="-6433"/>
            <a:ext cx="2190853" cy="122449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19621DE3-BE27-4085-BF9C-A1B15208CB49}"/>
              </a:ext>
            </a:extLst>
          </p:cNvPr>
          <p:cNvSpPr txBox="1"/>
          <p:nvPr/>
        </p:nvSpPr>
        <p:spPr>
          <a:xfrm>
            <a:off x="1774208" y="2524836"/>
            <a:ext cx="8702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Le cycle cellulaire est divisé en </a:t>
            </a:r>
            <a:r>
              <a:rPr lang="fr-FR" sz="2400" b="1" u="sng" dirty="0">
                <a:solidFill>
                  <a:srgbClr val="FF0000"/>
                </a:solidFill>
                <a:latin typeface="Agency FB" panose="020B0503020202020204" pitchFamily="34" charset="0"/>
                <a:cs typeface="Calibri" panose="020F0502020204030204" pitchFamily="34" charset="0"/>
              </a:rPr>
              <a:t>deux phases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5F24B2AA-D7E3-4694-83C4-7081EF0A3184}"/>
              </a:ext>
            </a:extLst>
          </p:cNvPr>
          <p:cNvSpPr txBox="1"/>
          <p:nvPr/>
        </p:nvSpPr>
        <p:spPr>
          <a:xfrm>
            <a:off x="1815476" y="3047438"/>
            <a:ext cx="8688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Symbol" panose="05050102010706020507" pitchFamily="18" charset="2"/>
              <a:buChar char=""/>
            </a:pPr>
            <a:r>
              <a:rPr lang="fr-FR" sz="2400" u="sng" dirty="0">
                <a:solidFill>
                  <a:srgbClr val="FF0000"/>
                </a:solidFill>
              </a:rPr>
              <a:t>L’Interphase</a:t>
            </a:r>
            <a:r>
              <a:rPr lang="fr-FR" sz="2400" dirty="0">
                <a:solidFill>
                  <a:srgbClr val="FF0000"/>
                </a:solidFill>
              </a:rPr>
              <a:t> :</a:t>
            </a:r>
            <a:r>
              <a:rPr lang="fr-FR" sz="2400" dirty="0"/>
              <a:t> </a:t>
            </a:r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Phase G1, S, G2. </a:t>
            </a:r>
            <a:r>
              <a:rPr lang="fr-FR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La réplication </a:t>
            </a:r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a lieu en </a:t>
            </a:r>
            <a:r>
              <a:rPr lang="fr-FR" sz="2400" b="1" u="sng" dirty="0">
                <a:latin typeface="Calibri" panose="020F0502020204030204" pitchFamily="34" charset="0"/>
                <a:cs typeface="Calibri" panose="020F0502020204030204" pitchFamily="34" charset="0"/>
              </a:rPr>
              <a:t>Phase S</a:t>
            </a:r>
            <a:r>
              <a:rPr lang="fr-FR" sz="2400" b="1" u="sng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7953517D-7645-441D-83EB-C42F7AE7E45F}"/>
              </a:ext>
            </a:extLst>
          </p:cNvPr>
          <p:cNvSpPr txBox="1"/>
          <p:nvPr/>
        </p:nvSpPr>
        <p:spPr>
          <a:xfrm>
            <a:off x="1804100" y="3404551"/>
            <a:ext cx="86887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Symbol" panose="05050102010706020507" pitchFamily="18" charset="2"/>
              <a:buChar char=""/>
            </a:pPr>
            <a:r>
              <a:rPr lang="fr-FR" sz="2400" u="sng" dirty="0">
                <a:solidFill>
                  <a:srgbClr val="FF0000"/>
                </a:solidFill>
              </a:rPr>
              <a:t>La mitose</a:t>
            </a:r>
            <a:r>
              <a:rPr lang="fr-FR" sz="2400" dirty="0">
                <a:solidFill>
                  <a:srgbClr val="FF0000"/>
                </a:solidFill>
              </a:rPr>
              <a:t> : </a:t>
            </a:r>
            <a:r>
              <a:rPr lang="fr-FR" sz="2400" dirty="0"/>
              <a:t>Elle permet la répartition des chromosomes entre deux cellules filles</a:t>
            </a:r>
            <a:endParaRPr lang="fr-FR" sz="2400" b="1" u="sng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A13FA49E-A68A-4211-B9EA-EDC8331282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25309" y="3858912"/>
            <a:ext cx="3876923" cy="2254461"/>
          </a:xfrm>
          <a:prstGeom prst="rect">
            <a:avLst/>
          </a:prstGeom>
        </p:spPr>
      </p:pic>
      <p:sp>
        <p:nvSpPr>
          <p:cNvPr id="20" name="ZoneTexte 19">
            <a:extLst>
              <a:ext uri="{FF2B5EF4-FFF2-40B4-BE49-F238E27FC236}">
                <a16:creationId xmlns:a16="http://schemas.microsoft.com/office/drawing/2014/main" id="{E90A7F6D-CC67-433D-896A-74BD246279BC}"/>
              </a:ext>
            </a:extLst>
          </p:cNvPr>
          <p:cNvSpPr txBox="1"/>
          <p:nvPr/>
        </p:nvSpPr>
        <p:spPr>
          <a:xfrm>
            <a:off x="2093902" y="5315375"/>
            <a:ext cx="464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Agency FB" panose="020B0503020202020204" pitchFamily="34" charset="0"/>
              </a:rPr>
              <a:t>S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02AAA093-EE42-48EE-9038-388DD6406A2B}"/>
              </a:ext>
            </a:extLst>
          </p:cNvPr>
          <p:cNvSpPr txBox="1"/>
          <p:nvPr/>
        </p:nvSpPr>
        <p:spPr>
          <a:xfrm>
            <a:off x="2312269" y="4687577"/>
            <a:ext cx="464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Agency FB" panose="020B0503020202020204" pitchFamily="34" charset="0"/>
              </a:rPr>
              <a:t>G2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E31E12F6-8C60-421A-A902-8776E5015CDF}"/>
              </a:ext>
            </a:extLst>
          </p:cNvPr>
          <p:cNvSpPr txBox="1"/>
          <p:nvPr/>
        </p:nvSpPr>
        <p:spPr>
          <a:xfrm>
            <a:off x="3679321" y="4662555"/>
            <a:ext cx="464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Agency FB" panose="020B0503020202020204" pitchFamily="34" charset="0"/>
              </a:rPr>
              <a:t>M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F25B9F0B-994B-40F9-AA6F-5C181BD9B28C}"/>
              </a:ext>
            </a:extLst>
          </p:cNvPr>
          <p:cNvSpPr txBox="1"/>
          <p:nvPr/>
        </p:nvSpPr>
        <p:spPr>
          <a:xfrm>
            <a:off x="4432226" y="5347221"/>
            <a:ext cx="464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atin typeface="Agency FB" panose="020B0503020202020204" pitchFamily="34" charset="0"/>
              </a:rPr>
              <a:t>G1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9F758EAC-EB6E-4EF1-AC25-4375E120AE4E}"/>
              </a:ext>
            </a:extLst>
          </p:cNvPr>
          <p:cNvSpPr txBox="1"/>
          <p:nvPr/>
        </p:nvSpPr>
        <p:spPr>
          <a:xfrm>
            <a:off x="7398123" y="13326"/>
            <a:ext cx="290888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Vous avez vu j’ai mis des flamants roses, c’est grave beau et en plus petite anecdote, plus un flamant est rose plus il est agressif  :D</a:t>
            </a:r>
          </a:p>
        </p:txBody>
      </p:sp>
    </p:spTree>
    <p:extLst>
      <p:ext uri="{BB962C8B-B14F-4D97-AF65-F5344CB8AC3E}">
        <p14:creationId xmlns:p14="http://schemas.microsoft.com/office/powerpoint/2010/main" val="257027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assis, sombre, dessin&#10;&#10;Description générée automatiquement">
            <a:extLst>
              <a:ext uri="{FF2B5EF4-FFF2-40B4-BE49-F238E27FC236}">
                <a16:creationId xmlns:a16="http://schemas.microsoft.com/office/drawing/2014/main" id="{5DA7E247-BB43-4FFF-B15F-E3CA521C2F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40518" y="-264203"/>
            <a:ext cx="5979801" cy="99572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4913EB1-EE74-47A7-BB35-9CF1FC13D2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5900" y="1124999"/>
            <a:ext cx="7399133" cy="99572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88C7F09-B84B-41CD-9DC6-DA8487F8B2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04267" y="200165"/>
            <a:ext cx="1368474" cy="1224490"/>
          </a:xfrm>
          <a:prstGeom prst="rect">
            <a:avLst/>
          </a:prstGeom>
        </p:spPr>
      </p:pic>
      <p:pic>
        <p:nvPicPr>
          <p:cNvPr id="12" name="Image 11" descr="Une image contenant lumière&#10;&#10;Description générée automatiquement">
            <a:extLst>
              <a:ext uri="{FF2B5EF4-FFF2-40B4-BE49-F238E27FC236}">
                <a16:creationId xmlns:a16="http://schemas.microsoft.com/office/drawing/2014/main" id="{5853BC03-5655-4882-9143-6BDA78C55D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987" y="2166318"/>
            <a:ext cx="6561723" cy="3730900"/>
          </a:xfrm>
          <a:prstGeom prst="rect">
            <a:avLst/>
          </a:prstGeom>
        </p:spPr>
      </p:pic>
      <p:pic>
        <p:nvPicPr>
          <p:cNvPr id="14" name="Image 13" descr="Une image contenant fleur, plante, assis, table&#10;&#10;Description générée automatiquement">
            <a:extLst>
              <a:ext uri="{FF2B5EF4-FFF2-40B4-BE49-F238E27FC236}">
                <a16:creationId xmlns:a16="http://schemas.microsoft.com/office/drawing/2014/main" id="{AC8E856F-419B-4CEB-B4AF-98875599C6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67808">
            <a:off x="507491" y="225325"/>
            <a:ext cx="2272314" cy="1638991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8C89D52F-AC90-4CF5-B9D1-30F50E493E54}"/>
              </a:ext>
            </a:extLst>
          </p:cNvPr>
          <p:cNvSpPr txBox="1"/>
          <p:nvPr/>
        </p:nvSpPr>
        <p:spPr>
          <a:xfrm>
            <a:off x="6855044" y="2027425"/>
            <a:ext cx="43334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u="sng" dirty="0"/>
              <a:t>Avant la réplication</a:t>
            </a:r>
            <a:r>
              <a:rPr lang="fr-FR" sz="2400" dirty="0"/>
              <a:t>, la cellule possède </a:t>
            </a:r>
            <a:r>
              <a:rPr lang="fr-FR" sz="2400" u="sng" dirty="0">
                <a:solidFill>
                  <a:srgbClr val="FF0000"/>
                </a:solidFill>
              </a:rPr>
              <a:t>2nK </a:t>
            </a:r>
            <a:r>
              <a:rPr lang="fr-FR" sz="2400" dirty="0">
                <a:solidFill>
                  <a:srgbClr val="FF0000"/>
                </a:solidFill>
              </a:rPr>
              <a:t>à </a:t>
            </a:r>
            <a:r>
              <a:rPr lang="fr-FR" sz="2400" b="1" u="sng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UNE</a:t>
            </a:r>
            <a:r>
              <a:rPr lang="fr-FR" sz="2400" dirty="0">
                <a:solidFill>
                  <a:srgbClr val="FF0000"/>
                </a:solidFill>
              </a:rPr>
              <a:t> chromatide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90786979-34E8-4448-86C2-28D1DD7E2837}"/>
              </a:ext>
            </a:extLst>
          </p:cNvPr>
          <p:cNvSpPr txBox="1"/>
          <p:nvPr/>
        </p:nvSpPr>
        <p:spPr>
          <a:xfrm>
            <a:off x="6636388" y="2815932"/>
            <a:ext cx="48399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Après la réplication</a:t>
            </a:r>
            <a:r>
              <a:rPr lang="fr-FR" sz="2400" dirty="0">
                <a:latin typeface="Calibri" panose="020F0502020204030204" pitchFamily="34" charset="0"/>
                <a:cs typeface="Calibri" panose="020F0502020204030204" pitchFamily="34" charset="0"/>
              </a:rPr>
              <a:t>, la cellule possède </a:t>
            </a:r>
            <a:r>
              <a:rPr lang="fr-FR" sz="2400" u="sng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2nK</a:t>
            </a:r>
            <a:r>
              <a:rPr lang="fr-FR" sz="2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à </a:t>
            </a:r>
            <a:r>
              <a:rPr lang="fr-FR" sz="2400" b="1" u="sng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DEUX</a:t>
            </a:r>
            <a:r>
              <a:rPr lang="fr-FR" sz="2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chromatides</a:t>
            </a:r>
            <a:endParaRPr lang="fr-FR" sz="2400" u="sng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7111D6CE-9AE4-4E89-8FB0-ED70CBDB3406}"/>
              </a:ext>
            </a:extLst>
          </p:cNvPr>
          <p:cNvSpPr txBox="1"/>
          <p:nvPr/>
        </p:nvSpPr>
        <p:spPr>
          <a:xfrm>
            <a:off x="1378230" y="4293706"/>
            <a:ext cx="24781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(Pendant la Phase </a:t>
            </a:r>
            <a:r>
              <a:rPr lang="fr-FR" b="1" u="sng" dirty="0"/>
              <a:t>S</a:t>
            </a:r>
            <a:r>
              <a:rPr lang="fr-FR" dirty="0"/>
              <a:t> qui est la phase de </a:t>
            </a:r>
            <a:r>
              <a:rPr lang="fr-FR" b="1" u="sng" dirty="0"/>
              <a:t>S</a:t>
            </a:r>
            <a:r>
              <a:rPr lang="fr-FR" dirty="0"/>
              <a:t>ynthèse d’ADN (Réplication))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01D2A258-5BD0-4B7D-ADD0-B05CEEB978AE}"/>
              </a:ext>
            </a:extLst>
          </p:cNvPr>
          <p:cNvSpPr txBox="1"/>
          <p:nvPr/>
        </p:nvSpPr>
        <p:spPr>
          <a:xfrm>
            <a:off x="6934556" y="3935894"/>
            <a:ext cx="43334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>
                <a:solidFill>
                  <a:srgbClr val="FF0000"/>
                </a:solidFill>
              </a:rPr>
              <a:t>Elle est donc nécessaire à la division cellulaire puisqu’elle permet de dupliquer le génome d’une cellule avant sa division ! </a:t>
            </a:r>
          </a:p>
        </p:txBody>
      </p:sp>
    </p:spTree>
    <p:extLst>
      <p:ext uri="{BB962C8B-B14F-4D97-AF65-F5344CB8AC3E}">
        <p14:creationId xmlns:p14="http://schemas.microsoft.com/office/powerpoint/2010/main" val="619167392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fleur, plante, assis, table&#10;&#10;Description générée automatiquement">
            <a:extLst>
              <a:ext uri="{FF2B5EF4-FFF2-40B4-BE49-F238E27FC236}">
                <a16:creationId xmlns:a16="http://schemas.microsoft.com/office/drawing/2014/main" id="{8104B72E-4AB0-4515-B93D-07EC51CB7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67808">
            <a:off x="507491" y="225325"/>
            <a:ext cx="2272314" cy="1638991"/>
          </a:xfrm>
          <a:prstGeom prst="rect">
            <a:avLst/>
          </a:prstGeom>
        </p:spPr>
      </p:pic>
      <p:pic>
        <p:nvPicPr>
          <p:cNvPr id="5" name="Image 4" descr="Une image contenant assis, sombre, dessin&#10;&#10;Description générée automatiquement">
            <a:extLst>
              <a:ext uri="{FF2B5EF4-FFF2-40B4-BE49-F238E27FC236}">
                <a16:creationId xmlns:a16="http://schemas.microsoft.com/office/drawing/2014/main" id="{C418A595-8676-4E3C-A610-4F466F173B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40518" y="-264203"/>
            <a:ext cx="5979801" cy="995724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95191AA2-3668-48AB-90FE-3A55CBA735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5900" y="1124999"/>
            <a:ext cx="7399133" cy="99572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9D8BF50-E19D-42AC-BC92-58DE4B4255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4267" y="200165"/>
            <a:ext cx="1368474" cy="122449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34C3061-6B8C-4065-91C9-280C922D2487}"/>
              </a:ext>
            </a:extLst>
          </p:cNvPr>
          <p:cNvSpPr txBox="1"/>
          <p:nvPr/>
        </p:nvSpPr>
        <p:spPr>
          <a:xfrm>
            <a:off x="344735" y="2442924"/>
            <a:ext cx="5423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Réplication semi-conservative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1D764F5F-0477-4CB1-AE25-11EAFC1F1D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42641" y="2939707"/>
            <a:ext cx="5623064" cy="3092685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17294B67-B9F2-4778-8C31-C0DD96A13031}"/>
              </a:ext>
            </a:extLst>
          </p:cNvPr>
          <p:cNvSpPr txBox="1"/>
          <p:nvPr/>
        </p:nvSpPr>
        <p:spPr>
          <a:xfrm>
            <a:off x="1563756" y="5512904"/>
            <a:ext cx="31010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Brin parental avant la réplication 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03114568-9339-480B-8FE2-D8E435FED09F}"/>
              </a:ext>
            </a:extLst>
          </p:cNvPr>
          <p:cNvSpPr txBox="1"/>
          <p:nvPr/>
        </p:nvSpPr>
        <p:spPr>
          <a:xfrm>
            <a:off x="4373216" y="3216966"/>
            <a:ext cx="3697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Brin parental pendant la réplication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F8DA3CC8-77F5-4F9D-AB25-E28F821C369B}"/>
              </a:ext>
            </a:extLst>
          </p:cNvPr>
          <p:cNvSpPr txBox="1"/>
          <p:nvPr/>
        </p:nvSpPr>
        <p:spPr>
          <a:xfrm>
            <a:off x="4203010" y="5323426"/>
            <a:ext cx="36973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70C0"/>
                </a:solidFill>
              </a:rPr>
              <a:t>Brin fils obtenu par duplication selon un modèle semi-conservatif</a:t>
            </a:r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F04302A3-D705-43CD-BE5E-EEC8E0916895}"/>
              </a:ext>
            </a:extLst>
          </p:cNvPr>
          <p:cNvSpPr/>
          <p:nvPr/>
        </p:nvSpPr>
        <p:spPr>
          <a:xfrm>
            <a:off x="9372599" y="3695700"/>
            <a:ext cx="1630845" cy="162772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8" name="Connecteur : en arc 17">
            <a:extLst>
              <a:ext uri="{FF2B5EF4-FFF2-40B4-BE49-F238E27FC236}">
                <a16:creationId xmlns:a16="http://schemas.microsoft.com/office/drawing/2014/main" id="{EF59531E-8A92-4B74-8AAB-A12D85FFE523}"/>
              </a:ext>
            </a:extLst>
          </p:cNvPr>
          <p:cNvCxnSpPr/>
          <p:nvPr/>
        </p:nvCxnSpPr>
        <p:spPr>
          <a:xfrm>
            <a:off x="8705850" y="3876675"/>
            <a:ext cx="933450" cy="723900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19">
            <a:extLst>
              <a:ext uri="{FF2B5EF4-FFF2-40B4-BE49-F238E27FC236}">
                <a16:creationId xmlns:a16="http://schemas.microsoft.com/office/drawing/2014/main" id="{39495F3B-5E94-4A34-A2E0-BA127A069787}"/>
              </a:ext>
            </a:extLst>
          </p:cNvPr>
          <p:cNvCxnSpPr/>
          <p:nvPr/>
        </p:nvCxnSpPr>
        <p:spPr>
          <a:xfrm>
            <a:off x="9953625" y="4152899"/>
            <a:ext cx="0" cy="93600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0AA482E8-1781-43AF-826A-305345A77BC5}"/>
              </a:ext>
            </a:extLst>
          </p:cNvPr>
          <p:cNvCxnSpPr/>
          <p:nvPr/>
        </p:nvCxnSpPr>
        <p:spPr>
          <a:xfrm>
            <a:off x="10382250" y="4143374"/>
            <a:ext cx="0" cy="936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ZoneTexte 21">
            <a:extLst>
              <a:ext uri="{FF2B5EF4-FFF2-40B4-BE49-F238E27FC236}">
                <a16:creationId xmlns:a16="http://schemas.microsoft.com/office/drawing/2014/main" id="{9821A840-D6DF-484C-9EB0-0185683EA9EF}"/>
              </a:ext>
            </a:extLst>
          </p:cNvPr>
          <p:cNvSpPr txBox="1"/>
          <p:nvPr/>
        </p:nvSpPr>
        <p:spPr>
          <a:xfrm>
            <a:off x="9344025" y="2577922"/>
            <a:ext cx="17144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/>
              <a:t>Au final, dans une cellule fille : 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7A84A6BC-12D1-4858-9806-F9EBB31EB530}"/>
              </a:ext>
            </a:extLst>
          </p:cNvPr>
          <p:cNvSpPr txBox="1"/>
          <p:nvPr/>
        </p:nvSpPr>
        <p:spPr>
          <a:xfrm>
            <a:off x="9296400" y="3038475"/>
            <a:ext cx="196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solidFill>
                  <a:srgbClr val="FF0000"/>
                </a:solidFill>
              </a:rPr>
              <a:t>1 brin parental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9DE7592A-3D52-4928-96E6-9C2205083AB9}"/>
              </a:ext>
            </a:extLst>
          </p:cNvPr>
          <p:cNvSpPr txBox="1"/>
          <p:nvPr/>
        </p:nvSpPr>
        <p:spPr>
          <a:xfrm>
            <a:off x="9296400" y="3295650"/>
            <a:ext cx="196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solidFill>
                  <a:srgbClr val="0070C0"/>
                </a:solidFill>
              </a:rPr>
              <a:t>1 brin fils</a:t>
            </a:r>
          </a:p>
        </p:txBody>
      </p:sp>
      <p:sp>
        <p:nvSpPr>
          <p:cNvPr id="25" name="Cœur 24">
            <a:extLst>
              <a:ext uri="{FF2B5EF4-FFF2-40B4-BE49-F238E27FC236}">
                <a16:creationId xmlns:a16="http://schemas.microsoft.com/office/drawing/2014/main" id="{1B4A2322-1265-468B-91C7-AF1C419E387F}"/>
              </a:ext>
            </a:extLst>
          </p:cNvPr>
          <p:cNvSpPr/>
          <p:nvPr/>
        </p:nvSpPr>
        <p:spPr>
          <a:xfrm>
            <a:off x="9172575" y="3233015"/>
            <a:ext cx="123825" cy="89233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Cœur 25">
            <a:extLst>
              <a:ext uri="{FF2B5EF4-FFF2-40B4-BE49-F238E27FC236}">
                <a16:creationId xmlns:a16="http://schemas.microsoft.com/office/drawing/2014/main" id="{5C9A0A85-EBF1-417C-8E97-D0C405F4FB38}"/>
              </a:ext>
            </a:extLst>
          </p:cNvPr>
          <p:cNvSpPr/>
          <p:nvPr/>
        </p:nvSpPr>
        <p:spPr>
          <a:xfrm>
            <a:off x="9172575" y="3452090"/>
            <a:ext cx="123825" cy="89233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80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fleur, plante, assis, table&#10;&#10;Description générée automatiquement">
            <a:extLst>
              <a:ext uri="{FF2B5EF4-FFF2-40B4-BE49-F238E27FC236}">
                <a16:creationId xmlns:a16="http://schemas.microsoft.com/office/drawing/2014/main" id="{F90000C4-4562-4A92-A813-18D2728DB8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67808">
            <a:off x="507491" y="225325"/>
            <a:ext cx="2272314" cy="1638991"/>
          </a:xfrm>
          <a:prstGeom prst="rect">
            <a:avLst/>
          </a:prstGeom>
        </p:spPr>
      </p:pic>
      <p:pic>
        <p:nvPicPr>
          <p:cNvPr id="5" name="Image 4" descr="Une image contenant assis, sombre, dessin&#10;&#10;Description générée automatiquement">
            <a:extLst>
              <a:ext uri="{FF2B5EF4-FFF2-40B4-BE49-F238E27FC236}">
                <a16:creationId xmlns:a16="http://schemas.microsoft.com/office/drawing/2014/main" id="{A3688ECA-211C-4DB5-BF3C-9E0FEA9F4C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40518" y="-264203"/>
            <a:ext cx="5979801" cy="995724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98025708-F160-4D50-857C-D390DA68AB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5900" y="1124999"/>
            <a:ext cx="7399133" cy="99572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F16B4BA-A187-4AE3-B7DE-10645AA3C3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4267" y="200165"/>
            <a:ext cx="1368474" cy="122449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4BA5513-78E5-44DB-8166-CBB30AC08C0A}"/>
              </a:ext>
            </a:extLst>
          </p:cNvPr>
          <p:cNvSpPr txBox="1"/>
          <p:nvPr/>
        </p:nvSpPr>
        <p:spPr>
          <a:xfrm>
            <a:off x="182880" y="1855680"/>
            <a:ext cx="5011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u="sng" dirty="0">
                <a:solidFill>
                  <a:srgbClr val="FF0000"/>
                </a:solidFill>
              </a:rPr>
              <a:t>II- Mécanisme de Réplication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9C6B486-DA8C-459A-A68B-6068C643C2B4}"/>
              </a:ext>
            </a:extLst>
          </p:cNvPr>
          <p:cNvSpPr txBox="1"/>
          <p:nvPr/>
        </p:nvSpPr>
        <p:spPr>
          <a:xfrm>
            <a:off x="4427814" y="1952555"/>
            <a:ext cx="5327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En </a:t>
            </a:r>
            <a:r>
              <a:rPr lang="fr-FR" i="1" u="sng" dirty="0"/>
              <a:t>3 phases </a:t>
            </a:r>
            <a:r>
              <a:rPr lang="fr-FR" dirty="0"/>
              <a:t>: </a:t>
            </a:r>
            <a:r>
              <a:rPr lang="fr-FR" u="sng" dirty="0"/>
              <a:t>Initiation</a:t>
            </a:r>
            <a:r>
              <a:rPr lang="fr-FR" dirty="0"/>
              <a:t> / </a:t>
            </a:r>
            <a:r>
              <a:rPr lang="fr-FR" u="sng" dirty="0"/>
              <a:t>Elongation</a:t>
            </a:r>
            <a:r>
              <a:rPr lang="fr-FR" dirty="0"/>
              <a:t> / </a:t>
            </a:r>
            <a:r>
              <a:rPr lang="fr-FR" u="sng" dirty="0"/>
              <a:t>Terminaison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F198D46-99C0-4419-B147-8F76EA0DE21A}"/>
              </a:ext>
            </a:extLst>
          </p:cNvPr>
          <p:cNvSpPr txBox="1"/>
          <p:nvPr/>
        </p:nvSpPr>
        <p:spPr>
          <a:xfrm>
            <a:off x="23858" y="2385390"/>
            <a:ext cx="3037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800" u="sng" dirty="0">
                <a:solidFill>
                  <a:srgbClr val="0070C0"/>
                </a:solidFill>
              </a:rPr>
              <a:t> Initiation</a:t>
            </a:r>
          </a:p>
        </p:txBody>
      </p:sp>
      <p:pic>
        <p:nvPicPr>
          <p:cNvPr id="12" name="Image 11" descr="Une image contenant chaise, vélo, banc&#10;&#10;Description générée automatiquement">
            <a:extLst>
              <a:ext uri="{FF2B5EF4-FFF2-40B4-BE49-F238E27FC236}">
                <a16:creationId xmlns:a16="http://schemas.microsoft.com/office/drawing/2014/main" id="{BE3CB3C3-1927-40D8-990B-0774DF64C4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28210">
            <a:off x="-202208" y="3429863"/>
            <a:ext cx="2563000" cy="1922250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7D404881-67A0-48BC-BEA6-A3A4313B1243}"/>
              </a:ext>
            </a:extLst>
          </p:cNvPr>
          <p:cNvSpPr txBox="1"/>
          <p:nvPr/>
        </p:nvSpPr>
        <p:spPr>
          <a:xfrm>
            <a:off x="2465484" y="2779854"/>
            <a:ext cx="5011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L’ADN Double brin va être ouvert </a:t>
            </a:r>
            <a:r>
              <a:rPr lang="fr-FR" u="sng" dirty="0"/>
              <a:t>en deux </a:t>
            </a:r>
            <a:r>
              <a:rPr lang="fr-FR" dirty="0"/>
              <a:t>par des enzymes appelées </a:t>
            </a:r>
            <a:r>
              <a:rPr lang="fr-FR" b="1" u="sng" dirty="0">
                <a:solidFill>
                  <a:srgbClr val="00B05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Hélicases</a:t>
            </a:r>
          </a:p>
        </p:txBody>
      </p:sp>
      <p:sp>
        <p:nvSpPr>
          <p:cNvPr id="15" name="Flèche : droite 14">
            <a:extLst>
              <a:ext uri="{FF2B5EF4-FFF2-40B4-BE49-F238E27FC236}">
                <a16:creationId xmlns:a16="http://schemas.microsoft.com/office/drawing/2014/main" id="{E18FAFD2-D1CB-4C37-8CE8-0FD1E5828DE6}"/>
              </a:ext>
            </a:extLst>
          </p:cNvPr>
          <p:cNvSpPr/>
          <p:nvPr/>
        </p:nvSpPr>
        <p:spPr>
          <a:xfrm>
            <a:off x="1895063" y="2904413"/>
            <a:ext cx="570421" cy="23670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B7A64488-CF70-47CF-AF55-67A6B359FB33}"/>
              </a:ext>
            </a:extLst>
          </p:cNvPr>
          <p:cNvSpPr txBox="1"/>
          <p:nvPr/>
        </p:nvSpPr>
        <p:spPr>
          <a:xfrm>
            <a:off x="2479316" y="3418201"/>
            <a:ext cx="5011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L’initiation va alors débuter en de nombreux points sur chaque chromosomes </a:t>
            </a:r>
            <a:r>
              <a:rPr lang="fr-FR" u="sng" dirty="0">
                <a:solidFill>
                  <a:srgbClr val="00B050"/>
                </a:solidFill>
              </a:rPr>
              <a:t>(origine de réplication)</a:t>
            </a:r>
          </a:p>
        </p:txBody>
      </p:sp>
      <p:sp>
        <p:nvSpPr>
          <p:cNvPr id="17" name="Flèche : droite 16">
            <a:extLst>
              <a:ext uri="{FF2B5EF4-FFF2-40B4-BE49-F238E27FC236}">
                <a16:creationId xmlns:a16="http://schemas.microsoft.com/office/drawing/2014/main" id="{6E479FCD-1C33-4E29-A93E-AFFD5DC7A6E0}"/>
              </a:ext>
            </a:extLst>
          </p:cNvPr>
          <p:cNvSpPr/>
          <p:nvPr/>
        </p:nvSpPr>
        <p:spPr>
          <a:xfrm>
            <a:off x="1908895" y="3515935"/>
            <a:ext cx="570421" cy="23670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249701E-A147-4509-A760-8AA99BFFDF6A}"/>
              </a:ext>
            </a:extLst>
          </p:cNvPr>
          <p:cNvSpPr txBox="1"/>
          <p:nvPr/>
        </p:nvSpPr>
        <p:spPr>
          <a:xfrm>
            <a:off x="2479316" y="4056548"/>
            <a:ext cx="5011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Chaque origine de réplication individualise de part et d’autre </a:t>
            </a:r>
            <a:r>
              <a:rPr lang="fr-FR" b="1" u="sng" dirty="0">
                <a:solidFill>
                  <a:srgbClr val="00B05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 fourches de réplication</a:t>
            </a:r>
          </a:p>
        </p:txBody>
      </p:sp>
      <p:pic>
        <p:nvPicPr>
          <p:cNvPr id="19" name="Image 18">
            <a:extLst>
              <a:ext uri="{FF2B5EF4-FFF2-40B4-BE49-F238E27FC236}">
                <a16:creationId xmlns:a16="http://schemas.microsoft.com/office/drawing/2014/main" id="{A1D92240-193A-4914-8001-8F02F974C875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212" y="4456602"/>
            <a:ext cx="5011972" cy="1573136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Flèche : droite 19">
            <a:extLst>
              <a:ext uri="{FF2B5EF4-FFF2-40B4-BE49-F238E27FC236}">
                <a16:creationId xmlns:a16="http://schemas.microsoft.com/office/drawing/2014/main" id="{88349C98-35B6-4AFD-AF94-8B3C4A49C124}"/>
              </a:ext>
            </a:extLst>
          </p:cNvPr>
          <p:cNvSpPr/>
          <p:nvPr/>
        </p:nvSpPr>
        <p:spPr>
          <a:xfrm>
            <a:off x="1908895" y="4154282"/>
            <a:ext cx="570421" cy="23670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Cœur 20">
            <a:extLst>
              <a:ext uri="{FF2B5EF4-FFF2-40B4-BE49-F238E27FC236}">
                <a16:creationId xmlns:a16="http://schemas.microsoft.com/office/drawing/2014/main" id="{DA3FC1F9-B6F4-4FC4-85E5-72DBFE51B2A4}"/>
              </a:ext>
            </a:extLst>
          </p:cNvPr>
          <p:cNvSpPr/>
          <p:nvPr/>
        </p:nvSpPr>
        <p:spPr>
          <a:xfrm>
            <a:off x="1975156" y="5032062"/>
            <a:ext cx="398973" cy="350114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94861CEE-05A0-4647-BB50-1F036E9A109D}"/>
              </a:ext>
            </a:extLst>
          </p:cNvPr>
          <p:cNvSpPr txBox="1"/>
          <p:nvPr/>
        </p:nvSpPr>
        <p:spPr>
          <a:xfrm>
            <a:off x="2603328" y="5029858"/>
            <a:ext cx="5011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1 Bulle de répli = 1 Origine + 2 fourches</a:t>
            </a:r>
          </a:p>
        </p:txBody>
      </p:sp>
      <p:pic>
        <p:nvPicPr>
          <p:cNvPr id="25" name="Image 24" descr="Une image contenant chaise, vélo, banc&#10;&#10;Description générée automatiquement">
            <a:extLst>
              <a:ext uri="{FF2B5EF4-FFF2-40B4-BE49-F238E27FC236}">
                <a16:creationId xmlns:a16="http://schemas.microsoft.com/office/drawing/2014/main" id="{4FACDA02-D187-462B-ADE0-3B07AC0E65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96500">
            <a:off x="8690111" y="2445217"/>
            <a:ext cx="2563000" cy="1922250"/>
          </a:xfrm>
          <a:prstGeom prst="rect">
            <a:avLst/>
          </a:prstGeom>
        </p:spPr>
      </p:pic>
      <p:pic>
        <p:nvPicPr>
          <p:cNvPr id="26" name="Image 25" descr="Une image contenant chaise, vélo, banc&#10;&#10;Description générée automatiquement">
            <a:extLst>
              <a:ext uri="{FF2B5EF4-FFF2-40B4-BE49-F238E27FC236}">
                <a16:creationId xmlns:a16="http://schemas.microsoft.com/office/drawing/2014/main" id="{4239992B-D8F2-435B-AAD0-0B7C40EF0B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96500">
            <a:off x="8842511" y="2597617"/>
            <a:ext cx="2563000" cy="1922250"/>
          </a:xfrm>
          <a:prstGeom prst="rect">
            <a:avLst/>
          </a:prstGeom>
        </p:spPr>
      </p:pic>
      <p:pic>
        <p:nvPicPr>
          <p:cNvPr id="27" name="Image 26" descr="Une image contenant chaise, vélo, banc&#10;&#10;Description générée automatiquement">
            <a:extLst>
              <a:ext uri="{FF2B5EF4-FFF2-40B4-BE49-F238E27FC236}">
                <a16:creationId xmlns:a16="http://schemas.microsoft.com/office/drawing/2014/main" id="{361AEE71-4164-4723-998D-FF663CA2A81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96500">
            <a:off x="8994911" y="2750017"/>
            <a:ext cx="2563000" cy="1922250"/>
          </a:xfrm>
          <a:prstGeom prst="rect">
            <a:avLst/>
          </a:prstGeom>
        </p:spPr>
      </p:pic>
      <p:pic>
        <p:nvPicPr>
          <p:cNvPr id="28" name="Image 27" descr="Une image contenant chaise, vélo, banc&#10;&#10;Description générée automatiquement">
            <a:extLst>
              <a:ext uri="{FF2B5EF4-FFF2-40B4-BE49-F238E27FC236}">
                <a16:creationId xmlns:a16="http://schemas.microsoft.com/office/drawing/2014/main" id="{2303D9A7-8FA1-4951-9AE7-88EA731AE9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28210">
            <a:off x="-49808" y="3582263"/>
            <a:ext cx="2563000" cy="1922250"/>
          </a:xfrm>
          <a:prstGeom prst="rect">
            <a:avLst/>
          </a:prstGeom>
        </p:spPr>
      </p:pic>
      <p:pic>
        <p:nvPicPr>
          <p:cNvPr id="29" name="Image 28" descr="Une image contenant chaise, vélo, banc&#10;&#10;Description générée automatiquement">
            <a:extLst>
              <a:ext uri="{FF2B5EF4-FFF2-40B4-BE49-F238E27FC236}">
                <a16:creationId xmlns:a16="http://schemas.microsoft.com/office/drawing/2014/main" id="{BBD069C0-5E6E-4D6D-BC69-D3C9B5278A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28210">
            <a:off x="102592" y="3734663"/>
            <a:ext cx="2563000" cy="1922250"/>
          </a:xfrm>
          <a:prstGeom prst="rect">
            <a:avLst/>
          </a:prstGeom>
        </p:spPr>
      </p:pic>
      <p:sp>
        <p:nvSpPr>
          <p:cNvPr id="30" name="Cœur 29">
            <a:extLst>
              <a:ext uri="{FF2B5EF4-FFF2-40B4-BE49-F238E27FC236}">
                <a16:creationId xmlns:a16="http://schemas.microsoft.com/office/drawing/2014/main" id="{0DDD0767-0580-4459-9B52-17C03EEE88B1}"/>
              </a:ext>
            </a:extLst>
          </p:cNvPr>
          <p:cNvSpPr/>
          <p:nvPr/>
        </p:nvSpPr>
        <p:spPr>
          <a:xfrm>
            <a:off x="1949355" y="5598430"/>
            <a:ext cx="428686" cy="333724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D362F41E-5449-4958-90B3-14C56E03445C}"/>
              </a:ext>
            </a:extLst>
          </p:cNvPr>
          <p:cNvSpPr txBox="1"/>
          <p:nvPr/>
        </p:nvSpPr>
        <p:spPr>
          <a:xfrm>
            <a:off x="2609956" y="5526817"/>
            <a:ext cx="5011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La Réplication est bidirectionnelle +++</a:t>
            </a:r>
          </a:p>
          <a:p>
            <a:r>
              <a:rPr lang="fr-FR" b="1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 partir de chaque point d’initiation</a:t>
            </a:r>
          </a:p>
        </p:txBody>
      </p:sp>
    </p:spTree>
    <p:extLst>
      <p:ext uri="{BB962C8B-B14F-4D97-AF65-F5344CB8AC3E}">
        <p14:creationId xmlns:p14="http://schemas.microsoft.com/office/powerpoint/2010/main" val="28757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plante, assis, table&#10;&#10;Description générée automatiquement">
            <a:extLst>
              <a:ext uri="{FF2B5EF4-FFF2-40B4-BE49-F238E27FC236}">
                <a16:creationId xmlns:a16="http://schemas.microsoft.com/office/drawing/2014/main" id="{63FF4B22-948E-4C20-AEE3-AC48D6AF45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67808">
            <a:off x="507491" y="225325"/>
            <a:ext cx="2272314" cy="1638991"/>
          </a:xfrm>
          <a:prstGeom prst="rect">
            <a:avLst/>
          </a:prstGeom>
        </p:spPr>
      </p:pic>
      <p:pic>
        <p:nvPicPr>
          <p:cNvPr id="6" name="Image 5" descr="Une image contenant assis, sombre, dessin&#10;&#10;Description générée automatiquement">
            <a:extLst>
              <a:ext uri="{FF2B5EF4-FFF2-40B4-BE49-F238E27FC236}">
                <a16:creationId xmlns:a16="http://schemas.microsoft.com/office/drawing/2014/main" id="{85911C40-9026-454C-A5BC-D859883639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40518" y="-264203"/>
            <a:ext cx="5979801" cy="99572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900D87B-BDCA-4B3F-9C15-89CCFB58D0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5900" y="1124999"/>
            <a:ext cx="7399133" cy="99572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F8FEC5B-1B7D-4BFB-886D-6E3775B7F8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4267" y="200165"/>
            <a:ext cx="1368474" cy="122449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B1A7F6B-AD53-4582-9F9B-C63BBE56D69D}"/>
              </a:ext>
            </a:extLst>
          </p:cNvPr>
          <p:cNvSpPr txBox="1"/>
          <p:nvPr/>
        </p:nvSpPr>
        <p:spPr>
          <a:xfrm>
            <a:off x="23858" y="2385390"/>
            <a:ext cx="3037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800" dirty="0">
                <a:solidFill>
                  <a:srgbClr val="0070C0"/>
                </a:solidFill>
              </a:rPr>
              <a:t> </a:t>
            </a:r>
            <a:r>
              <a:rPr lang="fr-FR" sz="2800" u="sng" dirty="0">
                <a:solidFill>
                  <a:srgbClr val="0070C0"/>
                </a:solidFill>
              </a:rPr>
              <a:t>Elongation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2B84530-7F27-4730-A754-48681FD8ADCA}"/>
              </a:ext>
            </a:extLst>
          </p:cNvPr>
          <p:cNvSpPr txBox="1"/>
          <p:nvPr/>
        </p:nvSpPr>
        <p:spPr>
          <a:xfrm>
            <a:off x="2637180" y="2782956"/>
            <a:ext cx="84416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 partir des brins parents sont synthétisés </a:t>
            </a:r>
            <a:r>
              <a:rPr lang="fr-FR" u="sng" dirty="0"/>
              <a:t>les brins fils </a:t>
            </a:r>
            <a:r>
              <a:rPr lang="fr-FR" dirty="0"/>
              <a:t>par </a:t>
            </a:r>
            <a:r>
              <a:rPr lang="fr-FR" sz="2000" b="1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l’ADN Polymérase δ/ε </a:t>
            </a:r>
          </a:p>
        </p:txBody>
      </p:sp>
      <p:sp>
        <p:nvSpPr>
          <p:cNvPr id="13" name="Cœur 12">
            <a:extLst>
              <a:ext uri="{FF2B5EF4-FFF2-40B4-BE49-F238E27FC236}">
                <a16:creationId xmlns:a16="http://schemas.microsoft.com/office/drawing/2014/main" id="{0ED69BD2-CA8C-4C96-AE8C-9C12E4B1AF7F}"/>
              </a:ext>
            </a:extLst>
          </p:cNvPr>
          <p:cNvSpPr/>
          <p:nvPr/>
        </p:nvSpPr>
        <p:spPr>
          <a:xfrm>
            <a:off x="1914941" y="3349483"/>
            <a:ext cx="543339" cy="374268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46EF06AC-96D7-49F5-A311-60C68BE3503C}"/>
              </a:ext>
            </a:extLst>
          </p:cNvPr>
          <p:cNvSpPr txBox="1"/>
          <p:nvPr/>
        </p:nvSpPr>
        <p:spPr>
          <a:xfrm>
            <a:off x="2597428" y="3339549"/>
            <a:ext cx="84416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La réplication se fait uniquement dans le sens 5’-3’</a:t>
            </a:r>
          </a:p>
          <a:p>
            <a:r>
              <a:rPr lang="fr-FR" sz="2400" b="1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L’ADN Polymérase δ/ε synthétise le brin fils dans le sens 5’-3’ </a:t>
            </a:r>
          </a:p>
        </p:txBody>
      </p:sp>
      <p:sp>
        <p:nvSpPr>
          <p:cNvPr id="15" name="Cœur 14">
            <a:extLst>
              <a:ext uri="{FF2B5EF4-FFF2-40B4-BE49-F238E27FC236}">
                <a16:creationId xmlns:a16="http://schemas.microsoft.com/office/drawing/2014/main" id="{8B948E23-EB32-4E2E-937A-7B89DF207630}"/>
              </a:ext>
            </a:extLst>
          </p:cNvPr>
          <p:cNvSpPr/>
          <p:nvPr/>
        </p:nvSpPr>
        <p:spPr>
          <a:xfrm>
            <a:off x="9071127" y="3369891"/>
            <a:ext cx="543339" cy="374268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A894F70D-F771-41C7-BE59-1ED78938C206}"/>
              </a:ext>
            </a:extLst>
          </p:cNvPr>
          <p:cNvSpPr txBox="1"/>
          <p:nvPr/>
        </p:nvSpPr>
        <p:spPr>
          <a:xfrm>
            <a:off x="2451656" y="4293708"/>
            <a:ext cx="84416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cs typeface="Calibri Light" panose="020F0302020204030204" pitchFamily="34" charset="0"/>
              </a:rPr>
              <a:t>L’ADN Polymérase </a:t>
            </a:r>
            <a:r>
              <a:rPr lang="fr-FR" b="1" u="sng" dirty="0">
                <a:solidFill>
                  <a:srgbClr val="FFC000"/>
                </a:solidFill>
              </a:rPr>
              <a:t>α</a:t>
            </a:r>
            <a:r>
              <a:rPr lang="fr-FR" dirty="0"/>
              <a:t> apporte une </a:t>
            </a:r>
            <a:r>
              <a:rPr lang="fr-FR" b="1" u="sng" dirty="0">
                <a:solidFill>
                  <a:srgbClr val="FFC000"/>
                </a:solidFill>
              </a:rPr>
              <a:t>a</a:t>
            </a:r>
            <a:r>
              <a:rPr lang="fr-FR" dirty="0"/>
              <a:t>morce en 5’ à partir du brin parent </a:t>
            </a:r>
            <a:endParaRPr lang="fr-FR" dirty="0">
              <a:cs typeface="Calibri Light" panose="020F0302020204030204" pitchFamily="34" charset="0"/>
            </a:endParaRPr>
          </a:p>
        </p:txBody>
      </p:sp>
      <p:pic>
        <p:nvPicPr>
          <p:cNvPr id="22" name="Google Shape;191;p25">
            <a:extLst>
              <a:ext uri="{FF2B5EF4-FFF2-40B4-BE49-F238E27FC236}">
                <a16:creationId xmlns:a16="http://schemas.microsoft.com/office/drawing/2014/main" id="{4D934B55-F427-4B7A-80FC-FA8C71E7E2DE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021496" y="4719942"/>
            <a:ext cx="5812423" cy="20457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8795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FC9357FE-50A3-41C5-BA65-DE098976CBD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261" y="1298713"/>
            <a:ext cx="9051235" cy="45189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89997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2A3683A2-81A3-439A-B9CB-4FCB5270503E}"/>
              </a:ext>
            </a:extLst>
          </p:cNvPr>
          <p:cNvSpPr txBox="1"/>
          <p:nvPr/>
        </p:nvSpPr>
        <p:spPr>
          <a:xfrm>
            <a:off x="-1119448" y="650717"/>
            <a:ext cx="6780021" cy="8297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u="sng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Biologie Moléculaire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96DA7B1-5A21-4F2E-A938-911508EF88D9}"/>
              </a:ext>
            </a:extLst>
          </p:cNvPr>
          <p:cNvSpPr txBox="1"/>
          <p:nvPr/>
        </p:nvSpPr>
        <p:spPr>
          <a:xfrm>
            <a:off x="6531429" y="1138157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60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Transcription</a:t>
            </a:r>
          </a:p>
        </p:txBody>
      </p:sp>
      <p:pic>
        <p:nvPicPr>
          <p:cNvPr id="8" name="Image 7" descr="Une image contenant pièce, bâtiment, scène, signe&#10;&#10;Description générée automatiquement">
            <a:extLst>
              <a:ext uri="{FF2B5EF4-FFF2-40B4-BE49-F238E27FC236}">
                <a16:creationId xmlns:a16="http://schemas.microsoft.com/office/drawing/2014/main" id="{D25E9F61-FF59-4A7E-B8AE-6490F80A81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3219" y="705876"/>
            <a:ext cx="1210010" cy="121001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7F0E044-75D3-48B3-AF33-79EE2300735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09" y="2113905"/>
            <a:ext cx="5725830" cy="163078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F3967781-B26D-4A6D-84AE-D085ACEE8AC9}"/>
              </a:ext>
            </a:extLst>
          </p:cNvPr>
          <p:cNvSpPr txBox="1"/>
          <p:nvPr/>
        </p:nvSpPr>
        <p:spPr>
          <a:xfrm>
            <a:off x="6053424" y="2153820"/>
            <a:ext cx="53848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fr-FR" u="sng" dirty="0"/>
              <a:t>Séquences régulatrices d’amont</a:t>
            </a:r>
            <a:endParaRPr lang="fr-FR" dirty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fr-FR" u="sng" dirty="0"/>
          </a:p>
          <a:p>
            <a:r>
              <a:rPr lang="fr-FR" dirty="0"/>
              <a:t>Elles diffèrent selon les gènes et fixent des facteurs de transcription </a:t>
            </a:r>
            <a:r>
              <a:rPr lang="fr-FR" sz="2000" b="1" u="sng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spécifiques</a:t>
            </a:r>
            <a:r>
              <a:rPr lang="fr-FR" dirty="0"/>
              <a:t> qui régulent la machinerie basale de transcription.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fr-FR" u="sng" dirty="0"/>
          </a:p>
          <a:p>
            <a:endParaRPr lang="fr-FR" u="sng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8FAF762-715D-453E-83E3-0FB3DDDAC018}"/>
              </a:ext>
            </a:extLst>
          </p:cNvPr>
          <p:cNvSpPr txBox="1"/>
          <p:nvPr/>
        </p:nvSpPr>
        <p:spPr>
          <a:xfrm>
            <a:off x="80791" y="3888276"/>
            <a:ext cx="538480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fr-FR" u="sng" dirty="0"/>
              <a:t>Promoteur</a:t>
            </a:r>
            <a:endParaRPr lang="fr-FR" dirty="0"/>
          </a:p>
          <a:p>
            <a:endParaRPr lang="fr-FR" u="sng" dirty="0"/>
          </a:p>
          <a:p>
            <a:r>
              <a:rPr lang="fr-FR" dirty="0"/>
              <a:t>Il est constitué de la </a:t>
            </a:r>
            <a:r>
              <a:rPr lang="fr-FR" sz="2000" b="1" u="sng" dirty="0">
                <a:latin typeface="Calibri" panose="020F0502020204030204" pitchFamily="34" charset="0"/>
                <a:cs typeface="Calibri" panose="020F0502020204030204" pitchFamily="34" charset="0"/>
              </a:rPr>
              <a:t>TATA Box</a:t>
            </a:r>
            <a:r>
              <a:rPr lang="fr-FR" sz="2000" dirty="0">
                <a:latin typeface="Calibri" panose="020F0502020204030204" pitchFamily="34" charset="0"/>
                <a:cs typeface="Calibri" panose="020F0502020204030204" pitchFamily="34" charset="0"/>
              </a:rPr>
              <a:t>. Cette dernière fixe </a:t>
            </a:r>
            <a:r>
              <a:rPr lang="fr-FR" sz="2000" b="1" u="sng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machinerie basale de transcription</a:t>
            </a:r>
            <a:r>
              <a:rPr lang="fr-FR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sz="2000" dirty="0">
                <a:latin typeface="Calibri" panose="020F0502020204030204" pitchFamily="34" charset="0"/>
                <a:cs typeface="Calibri" panose="020F0502020204030204" pitchFamily="34" charset="0"/>
              </a:rPr>
              <a:t>qui comprend : </a:t>
            </a:r>
          </a:p>
          <a:p>
            <a:endParaRPr lang="fr-FR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Tx/>
              <a:buChar char="-"/>
            </a:pPr>
            <a:r>
              <a:rPr lang="fr-FR" sz="20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Une ARN Polymérase II</a:t>
            </a:r>
          </a:p>
          <a:p>
            <a:pPr marL="342900" indent="-342900">
              <a:buFontTx/>
              <a:buChar char="-"/>
            </a:pPr>
            <a:r>
              <a:rPr lang="fr-FR" sz="20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 facteurs </a:t>
            </a:r>
            <a:r>
              <a:rPr lang="fr-FR" sz="2000" b="1" u="sng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généraux</a:t>
            </a:r>
            <a:r>
              <a:rPr lang="fr-FR" sz="20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de Transcription (TFII A,B,D,E,F,H). </a:t>
            </a:r>
          </a:p>
          <a:p>
            <a:endParaRPr lang="fr-FR" u="sng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3E369153-2CA7-4525-AFB3-4BF93DCF1791}"/>
              </a:ext>
            </a:extLst>
          </p:cNvPr>
          <p:cNvSpPr txBox="1"/>
          <p:nvPr/>
        </p:nvSpPr>
        <p:spPr>
          <a:xfrm>
            <a:off x="6046167" y="3902788"/>
            <a:ext cx="5384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fr-FR" u="sng" dirty="0"/>
              <a:t>Unité de Transcription</a:t>
            </a:r>
            <a:endParaRPr lang="fr-FR" dirty="0"/>
          </a:p>
          <a:p>
            <a:endParaRPr lang="fr-FR" u="sng" dirty="0"/>
          </a:p>
          <a:p>
            <a:r>
              <a:rPr lang="fr-FR" dirty="0"/>
              <a:t>Région destinée à être transcrite, contenant une succession de régions </a:t>
            </a:r>
            <a:r>
              <a:rPr lang="fr-FR" u="sng" dirty="0"/>
              <a:t>codantes exoniques </a:t>
            </a:r>
            <a:r>
              <a:rPr lang="fr-FR" dirty="0"/>
              <a:t>et de région </a:t>
            </a:r>
            <a:r>
              <a:rPr lang="fr-FR" u="sng" dirty="0"/>
              <a:t>non codantes introniques</a:t>
            </a:r>
            <a:r>
              <a:rPr lang="fr-FR" dirty="0"/>
              <a:t>.</a:t>
            </a:r>
          </a:p>
          <a:p>
            <a:endParaRPr lang="fr-FR" u="sng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1E7D160C-2FFA-4CD2-8F0F-65646C20FB24}"/>
              </a:ext>
            </a:extLst>
          </p:cNvPr>
          <p:cNvSpPr txBox="1"/>
          <p:nvPr/>
        </p:nvSpPr>
        <p:spPr>
          <a:xfrm>
            <a:off x="6067937" y="5854958"/>
            <a:ext cx="5384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fr-FR" u="sng" dirty="0"/>
              <a:t>Signal Poly-A</a:t>
            </a:r>
            <a:endParaRPr lang="fr-FR" dirty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fr-FR" u="sng" dirty="0"/>
          </a:p>
          <a:p>
            <a:pPr algn="just"/>
            <a:r>
              <a:rPr lang="fr-FR" dirty="0"/>
              <a:t>Signal de </a:t>
            </a:r>
            <a:r>
              <a:rPr lang="fr-FR" b="1" u="sng" dirty="0">
                <a:latin typeface="Calibri" panose="020F0502020204030204" pitchFamily="34" charset="0"/>
                <a:cs typeface="Calibri" panose="020F0502020204030204" pitchFamily="34" charset="0"/>
              </a:rPr>
              <a:t>Terminaison</a:t>
            </a:r>
            <a:r>
              <a:rPr lang="fr-FR" dirty="0"/>
              <a:t> de la Transcription</a:t>
            </a:r>
          </a:p>
        </p:txBody>
      </p:sp>
    </p:spTree>
    <p:extLst>
      <p:ext uri="{BB962C8B-B14F-4D97-AF65-F5344CB8AC3E}">
        <p14:creationId xmlns:p14="http://schemas.microsoft.com/office/powerpoint/2010/main" val="1330116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B4B1684-9668-4E12-9E9B-D9DDC32FA918}"/>
              </a:ext>
            </a:extLst>
          </p:cNvPr>
          <p:cNvSpPr txBox="1"/>
          <p:nvPr/>
        </p:nvSpPr>
        <p:spPr>
          <a:xfrm>
            <a:off x="-1119448" y="650717"/>
            <a:ext cx="6780021" cy="8297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u="sng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Biologie Moléculaire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ACA8041-BFBF-4BCE-A35F-424AF58FEC90}"/>
              </a:ext>
            </a:extLst>
          </p:cNvPr>
          <p:cNvSpPr txBox="1"/>
          <p:nvPr/>
        </p:nvSpPr>
        <p:spPr>
          <a:xfrm>
            <a:off x="6531429" y="1138157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60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Transcription</a:t>
            </a:r>
          </a:p>
        </p:txBody>
      </p:sp>
      <p:pic>
        <p:nvPicPr>
          <p:cNvPr id="6" name="Image 5" descr="Une image contenant pièce, bâtiment, scène, signe&#10;&#10;Description générée automatiquement">
            <a:extLst>
              <a:ext uri="{FF2B5EF4-FFF2-40B4-BE49-F238E27FC236}">
                <a16:creationId xmlns:a16="http://schemas.microsoft.com/office/drawing/2014/main" id="{2E56E10C-8949-4695-87E8-52D8537C8B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3219" y="705876"/>
            <a:ext cx="1210010" cy="1210010"/>
          </a:xfrm>
          <a:prstGeom prst="rect">
            <a:avLst/>
          </a:prstGeom>
        </p:spPr>
      </p:pic>
      <p:pic>
        <p:nvPicPr>
          <p:cNvPr id="7" name="Google Shape;285;p35">
            <a:extLst>
              <a:ext uri="{FF2B5EF4-FFF2-40B4-BE49-F238E27FC236}">
                <a16:creationId xmlns:a16="http://schemas.microsoft.com/office/drawing/2014/main" id="{20D37846-5137-4E58-9455-689EA3966A74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1409" y="4025672"/>
            <a:ext cx="5725830" cy="199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D87A827-1D9A-4817-938B-66BC939308D6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09" y="2113905"/>
            <a:ext cx="5725830" cy="163078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0F99B23-A012-4B6D-95D7-44938C9CAE99}"/>
              </a:ext>
            </a:extLst>
          </p:cNvPr>
          <p:cNvSpPr txBox="1"/>
          <p:nvPr/>
        </p:nvSpPr>
        <p:spPr>
          <a:xfrm>
            <a:off x="6096000" y="2153820"/>
            <a:ext cx="58838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>
                <a:latin typeface="Calibri" panose="020F0502020204030204" pitchFamily="34" charset="0"/>
                <a:cs typeface="Calibri" panose="020F0502020204030204" pitchFamily="34" charset="0"/>
              </a:rPr>
              <a:t>L’ARN Polymérase </a:t>
            </a:r>
            <a:r>
              <a:rPr lang="fr-FR" sz="2000" u="sng" dirty="0">
                <a:latin typeface="Calibri" panose="020F0502020204030204" pitchFamily="34" charset="0"/>
                <a:cs typeface="Calibri" panose="020F0502020204030204" pitchFamily="34" charset="0"/>
              </a:rPr>
              <a:t>II</a:t>
            </a:r>
            <a:r>
              <a:rPr lang="fr-FR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fr-FR" dirty="0"/>
              <a:t>assure </a:t>
            </a:r>
            <a:r>
              <a:rPr lang="fr-FR" sz="2000" b="1" dirty="0">
                <a:latin typeface="Calibri" panose="020F0502020204030204" pitchFamily="34" charset="0"/>
                <a:cs typeface="Calibri" panose="020F0502020204030204" pitchFamily="34" charset="0"/>
              </a:rPr>
              <a:t>la transcription </a:t>
            </a:r>
            <a:r>
              <a:rPr lang="fr-FR" dirty="0"/>
              <a:t>chez les eucaryotes : elle se fixe au promoteur et recopie l’unité de transcription (introns + exons)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2937C26-57A6-4244-A33B-731944B848A5}"/>
              </a:ext>
            </a:extLst>
          </p:cNvPr>
          <p:cNvSpPr txBox="1"/>
          <p:nvPr/>
        </p:nvSpPr>
        <p:spPr>
          <a:xfrm>
            <a:off x="6088745" y="3481877"/>
            <a:ext cx="58838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>
                <a:latin typeface="Calibri" panose="020F0502020204030204" pitchFamily="34" charset="0"/>
                <a:cs typeface="Calibri" panose="020F0502020204030204" pitchFamily="34" charset="0"/>
              </a:rPr>
              <a:t>L’ARN Polymérase </a:t>
            </a:r>
            <a:r>
              <a:rPr lang="fr-FR" sz="2000" u="sng" dirty="0">
                <a:latin typeface="Calibri" panose="020F0502020204030204" pitchFamily="34" charset="0"/>
                <a:cs typeface="Calibri" panose="020F0502020204030204" pitchFamily="34" charset="0"/>
              </a:rPr>
              <a:t>II </a:t>
            </a:r>
            <a:r>
              <a:rPr lang="fr-FR" sz="2000" dirty="0">
                <a:latin typeface="Calibri" panose="020F0502020204030204" pitchFamily="34" charset="0"/>
                <a:cs typeface="Calibri" panose="020F0502020204030204" pitchFamily="34" charset="0"/>
              </a:rPr>
              <a:t>est </a:t>
            </a:r>
            <a:r>
              <a:rPr lang="fr-FR" sz="2000" b="1" u="sng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inactive</a:t>
            </a:r>
            <a:r>
              <a:rPr lang="fr-FR" sz="2000" dirty="0">
                <a:latin typeface="Calibri" panose="020F0502020204030204" pitchFamily="34" charset="0"/>
                <a:cs typeface="Calibri" panose="020F0502020204030204" pitchFamily="34" charset="0"/>
              </a:rPr>
              <a:t> tant que son extrémité </a:t>
            </a:r>
            <a:r>
              <a:rPr lang="fr-FR" sz="2000" b="1" u="sng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C-Terminale n’est pas phosphorylée</a:t>
            </a:r>
            <a:endParaRPr lang="fr-FR" b="1" u="sng" dirty="0">
              <a:solidFill>
                <a:srgbClr val="92D050"/>
              </a:solidFill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2328809-EE63-4D65-81B4-4976C3DFA1F9}"/>
              </a:ext>
            </a:extLst>
          </p:cNvPr>
          <p:cNvSpPr txBox="1"/>
          <p:nvPr/>
        </p:nvSpPr>
        <p:spPr>
          <a:xfrm>
            <a:off x="6110517" y="4867991"/>
            <a:ext cx="58838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Une fois active, elle relie entre eux </a:t>
            </a:r>
            <a:r>
              <a:rPr lang="fr-FR" u="sng" dirty="0"/>
              <a:t>les ribonucléotides </a:t>
            </a:r>
            <a:r>
              <a:rPr lang="fr-FR" dirty="0"/>
              <a:t>complémentaires du brin non codant dans le sens </a:t>
            </a:r>
            <a:r>
              <a:rPr lang="fr-FR" u="sng" dirty="0"/>
              <a:t>5’-3’ </a:t>
            </a:r>
            <a:r>
              <a:rPr lang="fr-FR" dirty="0"/>
              <a:t>et s’arrête au niveau du </a:t>
            </a:r>
            <a:r>
              <a:rPr lang="fr-FR" u="sng" dirty="0"/>
              <a:t>signal Poly-A </a:t>
            </a:r>
            <a:r>
              <a:rPr lang="fr-FR" dirty="0"/>
              <a:t>(plusieurs nucléotides adénine formant un </a:t>
            </a:r>
            <a:r>
              <a:rPr lang="fr-FR" u="sng" dirty="0"/>
              <a:t>signal de terminaison</a:t>
            </a:r>
            <a:r>
              <a:rPr lang="fr-F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79543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94F5BCA-8031-49C2-9247-CC316D6E9728}"/>
              </a:ext>
            </a:extLst>
          </p:cNvPr>
          <p:cNvSpPr txBox="1"/>
          <p:nvPr/>
        </p:nvSpPr>
        <p:spPr>
          <a:xfrm>
            <a:off x="-1119448" y="650717"/>
            <a:ext cx="6780021" cy="8297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u="sng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Biologie Moléculaire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E2D4C5F-56C2-4949-839C-DB370A3143DC}"/>
              </a:ext>
            </a:extLst>
          </p:cNvPr>
          <p:cNvSpPr txBox="1"/>
          <p:nvPr/>
        </p:nvSpPr>
        <p:spPr>
          <a:xfrm>
            <a:off x="6531429" y="1138157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60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Transcription</a:t>
            </a:r>
          </a:p>
        </p:txBody>
      </p:sp>
      <p:pic>
        <p:nvPicPr>
          <p:cNvPr id="6" name="Image 5" descr="Une image contenant pièce, bâtiment, scène, signe&#10;&#10;Description générée automatiquement">
            <a:extLst>
              <a:ext uri="{FF2B5EF4-FFF2-40B4-BE49-F238E27FC236}">
                <a16:creationId xmlns:a16="http://schemas.microsoft.com/office/drawing/2014/main" id="{7D2F69F3-30D3-49EE-8182-E9DEBF4585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3219" y="705876"/>
            <a:ext cx="1210010" cy="121001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7F8DA40-F294-431D-91DD-B887EEEEC4C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09" y="2153820"/>
            <a:ext cx="5368534" cy="220046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F2B0950-2FA0-4545-B8AD-48E90AD125FF}"/>
              </a:ext>
            </a:extLst>
          </p:cNvPr>
          <p:cNvSpPr txBox="1"/>
          <p:nvPr/>
        </p:nvSpPr>
        <p:spPr>
          <a:xfrm>
            <a:off x="5660573" y="2293257"/>
            <a:ext cx="6382656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Un gène codant eucaryote est transcrit en pré-ARN</a:t>
            </a:r>
            <a:r>
              <a:rPr lang="fr-FR" sz="1400" dirty="0"/>
              <a:t>m </a:t>
            </a:r>
          </a:p>
          <a:p>
            <a:r>
              <a:rPr lang="fr-FR" sz="1100" dirty="0"/>
              <a:t> </a:t>
            </a:r>
          </a:p>
          <a:p>
            <a:r>
              <a:rPr lang="fr-FR" dirty="0"/>
              <a:t>Pré-ARN</a:t>
            </a:r>
            <a:r>
              <a:rPr lang="fr-FR" sz="1600" dirty="0"/>
              <a:t>m</a:t>
            </a:r>
            <a:r>
              <a:rPr lang="fr-FR" dirty="0"/>
              <a:t> -&gt; 	</a:t>
            </a:r>
            <a:r>
              <a:rPr lang="fr-FR" dirty="0">
                <a:solidFill>
                  <a:srgbClr val="00B050"/>
                </a:solidFill>
              </a:rPr>
              <a:t>ARN</a:t>
            </a:r>
            <a:r>
              <a:rPr lang="fr-FR" sz="1600" dirty="0">
                <a:solidFill>
                  <a:srgbClr val="00B050"/>
                </a:solidFill>
              </a:rPr>
              <a:t>m</a:t>
            </a:r>
            <a:r>
              <a:rPr lang="fr-FR" dirty="0"/>
              <a:t>, par des </a:t>
            </a:r>
            <a:r>
              <a:rPr lang="fr-FR" sz="2000" b="1" u="sng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mécanismes co-transcriptionnelles</a:t>
            </a:r>
            <a:r>
              <a:rPr lang="fr-FR" sz="2000" dirty="0"/>
              <a:t> </a:t>
            </a:r>
            <a:r>
              <a:rPr lang="fr-FR" dirty="0"/>
              <a:t>qui assurent sa </a:t>
            </a:r>
            <a:r>
              <a:rPr lang="fr-FR" u="sng" dirty="0">
                <a:solidFill>
                  <a:srgbClr val="00B050"/>
                </a:solidFill>
              </a:rPr>
              <a:t>maturation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646A6C57-BCAA-4CF3-8895-FFA211501F3A}"/>
              </a:ext>
            </a:extLst>
          </p:cNvPr>
          <p:cNvSpPr txBox="1"/>
          <p:nvPr/>
        </p:nvSpPr>
        <p:spPr>
          <a:xfrm>
            <a:off x="5653319" y="3505199"/>
            <a:ext cx="63826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FFFF00"/>
                </a:solidFill>
              </a:rPr>
              <a:t>Ajout d’une coiffe </a:t>
            </a:r>
            <a:r>
              <a:rPr lang="fr-FR" dirty="0"/>
              <a:t>en </a:t>
            </a:r>
            <a:r>
              <a:rPr lang="fr-FR" dirty="0">
                <a:solidFill>
                  <a:srgbClr val="00B0F0"/>
                </a:solidFill>
              </a:rPr>
              <a:t>5’</a:t>
            </a:r>
            <a:r>
              <a:rPr lang="fr-FR" dirty="0"/>
              <a:t> : </a:t>
            </a:r>
            <a:r>
              <a:rPr lang="fr-FR" u="sng" dirty="0"/>
              <a:t>ralentit la dégradation </a:t>
            </a:r>
            <a:r>
              <a:rPr lang="fr-FR" dirty="0"/>
              <a:t>et est nécessaire pour être </a:t>
            </a:r>
            <a:r>
              <a:rPr lang="fr-FR" u="sng" dirty="0"/>
              <a:t>reconnue par le ribosome </a:t>
            </a:r>
            <a:r>
              <a:rPr lang="fr-FR" dirty="0"/>
              <a:t>lors de la traduction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0D13D411-EA84-42F2-9030-66FA530D0B93}"/>
              </a:ext>
            </a:extLst>
          </p:cNvPr>
          <p:cNvSpPr txBox="1"/>
          <p:nvPr/>
        </p:nvSpPr>
        <p:spPr>
          <a:xfrm>
            <a:off x="5660578" y="4542971"/>
            <a:ext cx="63826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FFFF00"/>
                </a:solidFill>
              </a:rPr>
              <a:t>Ajout d’une queue Poly-A </a:t>
            </a:r>
            <a:r>
              <a:rPr lang="fr-FR" dirty="0"/>
              <a:t>en </a:t>
            </a:r>
            <a:r>
              <a:rPr lang="fr-FR" dirty="0">
                <a:solidFill>
                  <a:srgbClr val="00B0F0"/>
                </a:solidFill>
              </a:rPr>
              <a:t>3’</a:t>
            </a:r>
            <a:r>
              <a:rPr lang="fr-FR" dirty="0"/>
              <a:t> (</a:t>
            </a:r>
            <a:r>
              <a:rPr lang="fr-FR" sz="2000" b="1" dirty="0">
                <a:latin typeface="Calibri" panose="020F0502020204030204" pitchFamily="34" charset="0"/>
                <a:cs typeface="Calibri" panose="020F0502020204030204" pitchFamily="34" charset="0"/>
              </a:rPr>
              <a:t>250 nucléotides</a:t>
            </a:r>
            <a:r>
              <a:rPr lang="fr-FR" dirty="0"/>
              <a:t>) : </a:t>
            </a:r>
            <a:r>
              <a:rPr lang="fr-FR" u="sng" dirty="0"/>
              <a:t>ralentit la dégradation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5432B9A7-5F43-46B9-B9E0-172E3BF4A477}"/>
              </a:ext>
            </a:extLst>
          </p:cNvPr>
          <p:cNvSpPr txBox="1"/>
          <p:nvPr/>
        </p:nvSpPr>
        <p:spPr>
          <a:xfrm>
            <a:off x="5653323" y="5464629"/>
            <a:ext cx="6382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FFFF00"/>
                </a:solidFill>
              </a:rPr>
              <a:t>Excision des introns </a:t>
            </a:r>
            <a:r>
              <a:rPr lang="fr-FR" dirty="0"/>
              <a:t>(ils sont enlevés)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64C7BF6B-241A-4F7A-8621-9CA65FBB5F59}"/>
              </a:ext>
            </a:extLst>
          </p:cNvPr>
          <p:cNvSpPr txBox="1"/>
          <p:nvPr/>
        </p:nvSpPr>
        <p:spPr>
          <a:xfrm>
            <a:off x="5646068" y="5950859"/>
            <a:ext cx="6382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fr-FR" dirty="0">
                <a:solidFill>
                  <a:srgbClr val="FFFF00"/>
                </a:solidFill>
              </a:rPr>
              <a:t>Epissage des exons </a:t>
            </a:r>
            <a:r>
              <a:rPr lang="fr-FR" dirty="0"/>
              <a:t>(ils sont reliés entre eux : ligation)</a:t>
            </a:r>
          </a:p>
        </p:txBody>
      </p:sp>
      <p:sp>
        <p:nvSpPr>
          <p:cNvPr id="14" name="Flèche : gauche 13">
            <a:extLst>
              <a:ext uri="{FF2B5EF4-FFF2-40B4-BE49-F238E27FC236}">
                <a16:creationId xmlns:a16="http://schemas.microsoft.com/office/drawing/2014/main" id="{DC91F6F8-A42B-4F54-B223-4A71C813484E}"/>
              </a:ext>
            </a:extLst>
          </p:cNvPr>
          <p:cNvSpPr/>
          <p:nvPr/>
        </p:nvSpPr>
        <p:spPr>
          <a:xfrm>
            <a:off x="3106057" y="5014686"/>
            <a:ext cx="2191657" cy="3693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FF0DFB68-9A4E-4171-984E-4F64E6525B1E}"/>
              </a:ext>
            </a:extLst>
          </p:cNvPr>
          <p:cNvSpPr txBox="1"/>
          <p:nvPr/>
        </p:nvSpPr>
        <p:spPr>
          <a:xfrm>
            <a:off x="161409" y="4891314"/>
            <a:ext cx="33655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Obtention d’une séquence codante (exonique) </a:t>
            </a:r>
            <a:r>
              <a:rPr lang="fr-FR" sz="2000" b="1" u="sng" dirty="0">
                <a:solidFill>
                  <a:schemeClr val="accent6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ININTERROMPUE</a:t>
            </a:r>
            <a:r>
              <a:rPr lang="fr-FR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entre le </a:t>
            </a:r>
            <a:r>
              <a:rPr lang="fr-FR" sz="2000" b="1" u="sng" dirty="0">
                <a:solidFill>
                  <a:schemeClr val="accent6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Codon Start et le Codon Stop</a:t>
            </a:r>
          </a:p>
        </p:txBody>
      </p:sp>
    </p:spTree>
    <p:extLst>
      <p:ext uri="{BB962C8B-B14F-4D97-AF65-F5344CB8AC3E}">
        <p14:creationId xmlns:p14="http://schemas.microsoft.com/office/powerpoint/2010/main" val="4109199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A18515D-32DF-4194-94BD-E85BCCE93C8A}"/>
              </a:ext>
            </a:extLst>
          </p:cNvPr>
          <p:cNvSpPr txBox="1"/>
          <p:nvPr/>
        </p:nvSpPr>
        <p:spPr>
          <a:xfrm>
            <a:off x="-1119448" y="650717"/>
            <a:ext cx="6780021" cy="8297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u="sng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Biologie Moléculaire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9FFBC42-066E-4414-882A-62BA446CDF85}"/>
              </a:ext>
            </a:extLst>
          </p:cNvPr>
          <p:cNvSpPr txBox="1"/>
          <p:nvPr/>
        </p:nvSpPr>
        <p:spPr>
          <a:xfrm>
            <a:off x="6531429" y="1138157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60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Transcription</a:t>
            </a:r>
          </a:p>
        </p:txBody>
      </p:sp>
      <p:pic>
        <p:nvPicPr>
          <p:cNvPr id="6" name="Image 5" descr="Une image contenant pièce, bâtiment, scène, signe&#10;&#10;Description générée automatiquement">
            <a:extLst>
              <a:ext uri="{FF2B5EF4-FFF2-40B4-BE49-F238E27FC236}">
                <a16:creationId xmlns:a16="http://schemas.microsoft.com/office/drawing/2014/main" id="{89EACDA0-056A-4FB9-AEF3-302E54DB2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3219" y="705876"/>
            <a:ext cx="1210010" cy="121001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5B9DA1C-50E5-4500-81F1-144ADDE56763}"/>
              </a:ext>
            </a:extLst>
          </p:cNvPr>
          <p:cNvSpPr txBox="1"/>
          <p:nvPr/>
        </p:nvSpPr>
        <p:spPr>
          <a:xfrm>
            <a:off x="1298712" y="2027582"/>
            <a:ext cx="1077401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/>
              <a:t>QCM 3</a:t>
            </a:r>
            <a:r>
              <a:rPr lang="fr-FR" sz="2400" dirty="0"/>
              <a:t> – A propos de la transcription</a:t>
            </a:r>
          </a:p>
          <a:p>
            <a:endParaRPr lang="fr-FR" sz="2400" dirty="0"/>
          </a:p>
          <a:p>
            <a:r>
              <a:rPr lang="fr-FR" sz="2400" dirty="0"/>
              <a:t>A-  L’ARN Polymérase II est inactive tant que son extrémité C-Terminale n’est pas phosphorylée</a:t>
            </a:r>
          </a:p>
          <a:p>
            <a:endParaRPr lang="fr-FR" sz="2400" dirty="0"/>
          </a:p>
          <a:p>
            <a:r>
              <a:rPr lang="fr-FR" sz="2400" dirty="0"/>
              <a:t>B- l’ARN Polymérase II ajoute les </a:t>
            </a:r>
            <a:r>
              <a:rPr lang="fr-FR" sz="2400" dirty="0" err="1"/>
              <a:t>rNTPs</a:t>
            </a:r>
            <a:r>
              <a:rPr lang="fr-FR" sz="2400" dirty="0"/>
              <a:t> de 5’ en 3’</a:t>
            </a:r>
          </a:p>
          <a:p>
            <a:endParaRPr lang="fr-FR" sz="2400" dirty="0"/>
          </a:p>
          <a:p>
            <a:r>
              <a:rPr lang="fr-FR" sz="2400" dirty="0"/>
              <a:t>C-  L’ADN Polymérase d/e ajoute les </a:t>
            </a:r>
            <a:r>
              <a:rPr lang="fr-FR" sz="2400" dirty="0" err="1"/>
              <a:t>rNTPs</a:t>
            </a:r>
            <a:r>
              <a:rPr lang="fr-FR" sz="2400" dirty="0"/>
              <a:t> de 3’ en 5’</a:t>
            </a:r>
          </a:p>
          <a:p>
            <a:endParaRPr lang="fr-FR" sz="2400" dirty="0"/>
          </a:p>
          <a:p>
            <a:r>
              <a:rPr lang="fr-FR" sz="2400" dirty="0"/>
              <a:t>D- La réplication est semi-conservative</a:t>
            </a:r>
          </a:p>
        </p:txBody>
      </p:sp>
    </p:spTree>
    <p:extLst>
      <p:ext uri="{BB962C8B-B14F-4D97-AF65-F5344CB8AC3E}">
        <p14:creationId xmlns:p14="http://schemas.microsoft.com/office/powerpoint/2010/main" val="39407661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A4448BB-7582-4A9C-965D-8DF3289CE295}"/>
              </a:ext>
            </a:extLst>
          </p:cNvPr>
          <p:cNvSpPr txBox="1"/>
          <p:nvPr/>
        </p:nvSpPr>
        <p:spPr>
          <a:xfrm>
            <a:off x="-1119448" y="650717"/>
            <a:ext cx="6780021" cy="8297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u="sng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Biologie Moléculaire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087ECF9-8B95-487D-80D8-885929DFA026}"/>
              </a:ext>
            </a:extLst>
          </p:cNvPr>
          <p:cNvSpPr txBox="1"/>
          <p:nvPr/>
        </p:nvSpPr>
        <p:spPr>
          <a:xfrm>
            <a:off x="6531429" y="1138157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fr-FR" sz="60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Transcription</a:t>
            </a:r>
          </a:p>
        </p:txBody>
      </p:sp>
      <p:pic>
        <p:nvPicPr>
          <p:cNvPr id="6" name="Image 5" descr="Une image contenant pièce, bâtiment, scène, signe&#10;&#10;Description générée automatiquement">
            <a:extLst>
              <a:ext uri="{FF2B5EF4-FFF2-40B4-BE49-F238E27FC236}">
                <a16:creationId xmlns:a16="http://schemas.microsoft.com/office/drawing/2014/main" id="{624D2E09-7C64-4B81-A5AF-95574FB09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3219" y="705876"/>
            <a:ext cx="1210010" cy="121001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89C3BCE-7379-4596-8B8B-D971E2DBE8E4}"/>
              </a:ext>
            </a:extLst>
          </p:cNvPr>
          <p:cNvSpPr txBox="1"/>
          <p:nvPr/>
        </p:nvSpPr>
        <p:spPr>
          <a:xfrm>
            <a:off x="1298712" y="2027582"/>
            <a:ext cx="1077401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/>
              <a:t>QCM 3</a:t>
            </a:r>
            <a:r>
              <a:rPr lang="fr-FR" sz="2400" dirty="0"/>
              <a:t> – A propos de la transcription</a:t>
            </a:r>
          </a:p>
          <a:p>
            <a:endParaRPr lang="fr-FR" sz="2400" dirty="0"/>
          </a:p>
          <a:p>
            <a:r>
              <a:rPr lang="fr-F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A-</a:t>
            </a:r>
            <a:r>
              <a:rPr lang="fr-FR" sz="2400" dirty="0"/>
              <a:t>  L’ARN Polymérase II est inactive tant que son extrémité C-Terminale n’est pas phosphorylée</a:t>
            </a:r>
          </a:p>
          <a:p>
            <a:endParaRPr lang="fr-FR" sz="2400" dirty="0"/>
          </a:p>
          <a:p>
            <a:r>
              <a:rPr lang="fr-F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B-</a:t>
            </a:r>
            <a:r>
              <a:rPr lang="fr-FR" sz="2400" dirty="0"/>
              <a:t> l’ARN Polymérase II ajoute les </a:t>
            </a:r>
            <a:r>
              <a:rPr lang="fr-FR" sz="2400" dirty="0" err="1"/>
              <a:t>rNTPs</a:t>
            </a:r>
            <a:r>
              <a:rPr lang="fr-FR" sz="2400" dirty="0"/>
              <a:t> de 5’ en 3’</a:t>
            </a:r>
          </a:p>
          <a:p>
            <a:endParaRPr lang="fr-FR" sz="2400" dirty="0"/>
          </a:p>
          <a:p>
            <a:r>
              <a:rPr lang="fr-F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C- Elle les ajoute de 5’ en 3’ !!! </a:t>
            </a:r>
          </a:p>
          <a:p>
            <a:endParaRPr lang="fr-FR" sz="2400" dirty="0"/>
          </a:p>
          <a:p>
            <a:r>
              <a:rPr lang="fr-FR" sz="2400">
                <a:solidFill>
                  <a:srgbClr val="00B050"/>
                </a:solidFill>
              </a:rPr>
              <a:t>D- Vrai</a:t>
            </a:r>
            <a:endParaRPr lang="fr-FR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2400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698</Words>
  <Application>Microsoft Office PowerPoint</Application>
  <PresentationFormat>Grand écran</PresentationFormat>
  <Paragraphs>88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20" baseType="lpstr">
      <vt:lpstr>Agency FB</vt:lpstr>
      <vt:lpstr>Arial</vt:lpstr>
      <vt:lpstr>Calibri</vt:lpstr>
      <vt:lpstr>Calibri Light</vt:lpstr>
      <vt:lpstr>Pristina</vt:lpstr>
      <vt:lpstr>Symbol</vt:lpstr>
      <vt:lpstr>Wingdings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Yanis Ahmidouche</dc:creator>
  <cp:lastModifiedBy>Yanis Ahmidouche</cp:lastModifiedBy>
  <cp:revision>3</cp:revision>
  <dcterms:created xsi:type="dcterms:W3CDTF">2020-08-21T08:38:20Z</dcterms:created>
  <dcterms:modified xsi:type="dcterms:W3CDTF">2020-08-21T09:03:56Z</dcterms:modified>
</cp:coreProperties>
</file>