
<file path=[Content_Types].xml><?xml version="1.0" encoding="utf-8"?>
<Types xmlns="http://schemas.openxmlformats.org/package/2006/content-types">
  <Default Extension="png" ContentType="image/png"/>
  <Default Extension="tmp" ContentType="image/png"/>
  <Default Extension="emf" ContentType="image/x-emf"/>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708" r:id="rId2"/>
  </p:sldMasterIdLst>
  <p:notesMasterIdLst>
    <p:notesMasterId r:id="rId36"/>
  </p:notesMasterIdLst>
  <p:sldIdLst>
    <p:sldId id="256" r:id="rId3"/>
    <p:sldId id="258" r:id="rId4"/>
    <p:sldId id="261" r:id="rId5"/>
    <p:sldId id="260" r:id="rId6"/>
    <p:sldId id="262" r:id="rId7"/>
    <p:sldId id="259" r:id="rId8"/>
    <p:sldId id="263" r:id="rId9"/>
    <p:sldId id="264" r:id="rId10"/>
    <p:sldId id="265" r:id="rId11"/>
    <p:sldId id="266" r:id="rId12"/>
    <p:sldId id="269" r:id="rId13"/>
    <p:sldId id="270" r:id="rId14"/>
    <p:sldId id="271" r:id="rId15"/>
    <p:sldId id="272" r:id="rId16"/>
    <p:sldId id="274" r:id="rId17"/>
    <p:sldId id="275" r:id="rId18"/>
    <p:sldId id="276" r:id="rId19"/>
    <p:sldId id="277" r:id="rId20"/>
    <p:sldId id="278" r:id="rId21"/>
    <p:sldId id="279" r:id="rId22"/>
    <p:sldId id="280" r:id="rId23"/>
    <p:sldId id="281" r:id="rId24"/>
    <p:sldId id="282" r:id="rId25"/>
    <p:sldId id="283" r:id="rId26"/>
    <p:sldId id="284" r:id="rId27"/>
    <p:sldId id="285" r:id="rId28"/>
    <p:sldId id="286" r:id="rId29"/>
    <p:sldId id="287" r:id="rId30"/>
    <p:sldId id="288" r:id="rId31"/>
    <p:sldId id="289" r:id="rId32"/>
    <p:sldId id="290" r:id="rId33"/>
    <p:sldId id="291" r:id="rId34"/>
    <p:sldId id="292" r:id="rId35"/>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96351"/>
    <a:srgbClr val="5C0000"/>
    <a:srgbClr val="820000"/>
    <a:srgbClr val="FF3333"/>
    <a:srgbClr val="920000"/>
    <a:srgbClr val="AC0000"/>
    <a:srgbClr val="9E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204" autoAdjust="0"/>
    <p:restoredTop sz="66081" autoAdjust="0"/>
  </p:normalViewPr>
  <p:slideViewPr>
    <p:cSldViewPr snapToGrid="0">
      <p:cViewPr varScale="1">
        <p:scale>
          <a:sx n="44" d="100"/>
          <a:sy n="44" d="100"/>
        </p:scale>
        <p:origin x="1516"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7CCF555-CC8B-4D7A-8C2D-9B3304759261}" type="datetimeFigureOut">
              <a:rPr lang="fr-FR" smtClean="0"/>
              <a:t>08/10/2015</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4C09CBC-1C46-4DC2-BB33-F1A557B74D99}" type="slidenum">
              <a:rPr lang="fr-FR" smtClean="0"/>
              <a:t>‹N°›</a:t>
            </a:fld>
            <a:endParaRPr lang="fr-FR"/>
          </a:p>
        </p:txBody>
      </p:sp>
    </p:spTree>
    <p:extLst>
      <p:ext uri="{BB962C8B-B14F-4D97-AF65-F5344CB8AC3E}">
        <p14:creationId xmlns:p14="http://schemas.microsoft.com/office/powerpoint/2010/main" val="26969042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sz="1200" b="1" dirty="0" smtClean="0">
                <a:solidFill>
                  <a:schemeClr val="bg1"/>
                </a:solidFill>
                <a:latin typeface="Cambria" panose="02040503050406030204" pitchFamily="18" charset="0"/>
              </a:rPr>
              <a:t>les noyaux vont fabriquer des fibres d’actine et de myosine qui vont s’emboîter pour former des champs de myofibrilles, qui vont prendre de plus en plus de place dans le cytoplasme et refouler les noyaux qui étaient d’abord centraux à la périphérie du </a:t>
            </a:r>
            <a:r>
              <a:rPr lang="fr-FR" sz="1200" b="1" dirty="0" err="1" smtClean="0">
                <a:solidFill>
                  <a:schemeClr val="bg1"/>
                </a:solidFill>
                <a:latin typeface="Cambria" panose="02040503050406030204" pitchFamily="18" charset="0"/>
              </a:rPr>
              <a:t>myotube</a:t>
            </a:r>
            <a:r>
              <a:rPr lang="fr-FR" sz="1200" b="1" dirty="0" smtClean="0">
                <a:solidFill>
                  <a:schemeClr val="bg1"/>
                </a:solidFill>
                <a:latin typeface="Cambria" panose="02040503050406030204" pitchFamily="18" charset="0"/>
              </a:rPr>
              <a:t>.</a:t>
            </a:r>
          </a:p>
          <a:p>
            <a:endParaRPr lang="fr-FR" dirty="0"/>
          </a:p>
        </p:txBody>
      </p:sp>
      <p:sp>
        <p:nvSpPr>
          <p:cNvPr id="4" name="Espace réservé du numéro de diapositive 3"/>
          <p:cNvSpPr>
            <a:spLocks noGrp="1"/>
          </p:cNvSpPr>
          <p:nvPr>
            <p:ph type="sldNum" sz="quarter" idx="10"/>
          </p:nvPr>
        </p:nvSpPr>
        <p:spPr/>
        <p:txBody>
          <a:bodyPr/>
          <a:lstStyle/>
          <a:p>
            <a:fld id="{A4C09CBC-1C46-4DC2-BB33-F1A557B74D99}" type="slidenum">
              <a:rPr lang="fr-FR" smtClean="0"/>
              <a:t>7</a:t>
            </a:fld>
            <a:endParaRPr lang="fr-FR"/>
          </a:p>
        </p:txBody>
      </p:sp>
    </p:spTree>
    <p:extLst>
      <p:ext uri="{BB962C8B-B14F-4D97-AF65-F5344CB8AC3E}">
        <p14:creationId xmlns:p14="http://schemas.microsoft.com/office/powerpoint/2010/main" val="33482636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sz="1200" kern="1200" dirty="0" smtClean="0">
                <a:solidFill>
                  <a:schemeClr val="tx1"/>
                </a:solidFill>
                <a:effectLst/>
                <a:latin typeface="+mn-lt"/>
                <a:ea typeface="+mn-ea"/>
                <a:cs typeface="+mn-cs"/>
              </a:rPr>
              <a:t>Cette triade </a:t>
            </a:r>
            <a:r>
              <a:rPr lang="fr-FR" sz="1200" b="1" kern="1200" dirty="0" smtClean="0">
                <a:solidFill>
                  <a:schemeClr val="tx1"/>
                </a:solidFill>
                <a:effectLst/>
                <a:latin typeface="+mn-lt"/>
                <a:ea typeface="+mn-ea"/>
                <a:cs typeface="+mn-cs"/>
              </a:rPr>
              <a:t>permet à l’onde de dépolarisation de pénétrer dans le </a:t>
            </a:r>
            <a:r>
              <a:rPr lang="fr-FR" sz="1200" b="1" kern="1200" dirty="0" err="1" smtClean="0">
                <a:solidFill>
                  <a:schemeClr val="tx1"/>
                </a:solidFill>
                <a:effectLst/>
                <a:latin typeface="+mn-lt"/>
                <a:ea typeface="+mn-ea"/>
                <a:cs typeface="+mn-cs"/>
              </a:rPr>
              <a:t>myotube</a:t>
            </a:r>
            <a:r>
              <a:rPr lang="fr-FR" sz="1200" kern="1200" dirty="0" smtClean="0">
                <a:solidFill>
                  <a:schemeClr val="tx1"/>
                </a:solidFill>
                <a:effectLst/>
                <a:latin typeface="+mn-lt"/>
                <a:ea typeface="+mn-ea"/>
                <a:cs typeface="+mn-cs"/>
              </a:rPr>
              <a:t>. Lorsque l’onde traverse les </a:t>
            </a:r>
            <a:r>
              <a:rPr lang="fr-FR" sz="1200" b="1" kern="1200" dirty="0" smtClean="0">
                <a:solidFill>
                  <a:schemeClr val="tx1"/>
                </a:solidFill>
                <a:effectLst/>
                <a:latin typeface="+mn-lt"/>
                <a:ea typeface="+mn-ea"/>
                <a:cs typeface="+mn-cs"/>
              </a:rPr>
              <a:t>réticulums</a:t>
            </a:r>
            <a:r>
              <a:rPr lang="fr-FR" sz="1200" kern="1200" dirty="0" smtClean="0">
                <a:solidFill>
                  <a:schemeClr val="tx1"/>
                </a:solidFill>
                <a:effectLst/>
                <a:latin typeface="+mn-lt"/>
                <a:ea typeface="+mn-ea"/>
                <a:cs typeface="+mn-cs"/>
              </a:rPr>
              <a:t>, ceux-ci </a:t>
            </a:r>
            <a:r>
              <a:rPr lang="fr-FR" sz="1200" b="1" kern="1200" dirty="0" smtClean="0">
                <a:solidFill>
                  <a:schemeClr val="tx1"/>
                </a:solidFill>
                <a:effectLst/>
                <a:latin typeface="+mn-lt"/>
                <a:ea typeface="+mn-ea"/>
                <a:cs typeface="+mn-cs"/>
              </a:rPr>
              <a:t>libèrent du calcium</a:t>
            </a:r>
            <a:r>
              <a:rPr lang="fr-FR" sz="1200" kern="1200" dirty="0" smtClean="0">
                <a:solidFill>
                  <a:schemeClr val="tx1"/>
                </a:solidFill>
                <a:effectLst/>
                <a:latin typeface="+mn-lt"/>
                <a:ea typeface="+mn-ea"/>
                <a:cs typeface="+mn-cs"/>
              </a:rPr>
              <a:t>, permettant la </a:t>
            </a:r>
            <a:r>
              <a:rPr lang="fr-FR" sz="1200" b="1" kern="1200" dirty="0" smtClean="0">
                <a:solidFill>
                  <a:schemeClr val="tx1"/>
                </a:solidFill>
                <a:effectLst/>
                <a:latin typeface="+mn-lt"/>
                <a:ea typeface="+mn-ea"/>
                <a:cs typeface="+mn-cs"/>
              </a:rPr>
              <a:t>contraction</a:t>
            </a:r>
            <a:r>
              <a:rPr lang="fr-FR" sz="1200" kern="1200" dirty="0" smtClean="0">
                <a:solidFill>
                  <a:schemeClr val="tx1"/>
                </a:solidFill>
                <a:effectLst/>
                <a:latin typeface="+mn-lt"/>
                <a:ea typeface="+mn-ea"/>
                <a:cs typeface="+mn-cs"/>
              </a:rPr>
              <a:t>. </a:t>
            </a:r>
          </a:p>
          <a:p>
            <a:endParaRPr lang="fr-FR" dirty="0"/>
          </a:p>
        </p:txBody>
      </p:sp>
      <p:sp>
        <p:nvSpPr>
          <p:cNvPr id="4" name="Espace réservé du numéro de diapositive 3"/>
          <p:cNvSpPr>
            <a:spLocks noGrp="1"/>
          </p:cNvSpPr>
          <p:nvPr>
            <p:ph type="sldNum" sz="quarter" idx="10"/>
          </p:nvPr>
        </p:nvSpPr>
        <p:spPr/>
        <p:txBody>
          <a:bodyPr/>
          <a:lstStyle/>
          <a:p>
            <a:fld id="{A4C09CBC-1C46-4DC2-BB33-F1A557B74D99}" type="slidenum">
              <a:rPr lang="fr-FR" smtClean="0"/>
              <a:t>8</a:t>
            </a:fld>
            <a:endParaRPr lang="fr-FR"/>
          </a:p>
        </p:txBody>
      </p:sp>
    </p:spTree>
    <p:extLst>
      <p:ext uri="{BB962C8B-B14F-4D97-AF65-F5344CB8AC3E}">
        <p14:creationId xmlns:p14="http://schemas.microsoft.com/office/powerpoint/2010/main" val="38171498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FR" sz="1200" kern="1200" dirty="0" smtClean="0">
                <a:solidFill>
                  <a:schemeClr val="tx1"/>
                </a:solidFill>
                <a:effectLst/>
                <a:latin typeface="+mn-lt"/>
                <a:ea typeface="+mn-ea"/>
                <a:cs typeface="+mn-cs"/>
              </a:rPr>
              <a:t>- </a:t>
            </a:r>
            <a:r>
              <a:rPr lang="fr-FR" sz="1200" b="1" kern="1200" dirty="0" err="1" smtClean="0">
                <a:solidFill>
                  <a:schemeClr val="tx1"/>
                </a:solidFill>
                <a:effectLst/>
                <a:latin typeface="+mn-lt"/>
                <a:ea typeface="+mn-ea"/>
                <a:cs typeface="+mn-cs"/>
              </a:rPr>
              <a:t>Méromyosine</a:t>
            </a:r>
            <a:r>
              <a:rPr lang="fr-FR" sz="1200" b="1" kern="1200" dirty="0" smtClean="0">
                <a:solidFill>
                  <a:schemeClr val="tx1"/>
                </a:solidFill>
                <a:effectLst/>
                <a:latin typeface="+mn-lt"/>
                <a:ea typeface="+mn-ea"/>
                <a:cs typeface="+mn-cs"/>
              </a:rPr>
              <a:t> légère</a:t>
            </a:r>
            <a:r>
              <a:rPr lang="fr-FR" sz="1200" kern="1200" dirty="0" smtClean="0">
                <a:solidFill>
                  <a:schemeClr val="tx1"/>
                </a:solidFill>
                <a:effectLst/>
                <a:latin typeface="+mn-lt"/>
                <a:ea typeface="+mn-ea"/>
                <a:cs typeface="+mn-cs"/>
              </a:rPr>
              <a:t> : elles vont se lier entre elles de manière à ce que nos brins de myosine soient disposés </a:t>
            </a:r>
            <a:r>
              <a:rPr lang="fr-FR" sz="1200" b="1" kern="1200" dirty="0" smtClean="0">
                <a:solidFill>
                  <a:schemeClr val="tx1"/>
                </a:solidFill>
                <a:effectLst/>
                <a:latin typeface="+mn-lt"/>
                <a:ea typeface="+mn-ea"/>
                <a:cs typeface="+mn-cs"/>
              </a:rPr>
              <a:t>tête-bêche</a:t>
            </a:r>
            <a:r>
              <a:rPr lang="fr-FR" sz="1200" kern="1200" dirty="0" smtClean="0">
                <a:solidFill>
                  <a:schemeClr val="tx1"/>
                </a:solidFill>
                <a:effectLst/>
                <a:latin typeface="+mn-lt"/>
                <a:ea typeface="+mn-ea"/>
                <a:cs typeface="+mn-cs"/>
              </a:rPr>
              <a:t>. </a:t>
            </a:r>
          </a:p>
          <a:p>
            <a:r>
              <a:rPr lang="fr-FR" sz="1200" kern="1200" dirty="0" smtClean="0">
                <a:solidFill>
                  <a:schemeClr val="tx1"/>
                </a:solidFill>
                <a:effectLst/>
                <a:latin typeface="+mn-lt"/>
                <a:ea typeface="+mn-ea"/>
                <a:cs typeface="+mn-cs"/>
              </a:rPr>
              <a:t>- </a:t>
            </a:r>
            <a:r>
              <a:rPr lang="fr-FR" sz="1200" b="1" kern="1200" dirty="0" err="1" smtClean="0">
                <a:solidFill>
                  <a:schemeClr val="tx1"/>
                </a:solidFill>
                <a:effectLst/>
                <a:latin typeface="+mn-lt"/>
                <a:ea typeface="+mn-ea"/>
                <a:cs typeface="+mn-cs"/>
              </a:rPr>
              <a:t>Méromyosine</a:t>
            </a:r>
            <a:r>
              <a:rPr lang="fr-FR" sz="1200" b="1" kern="1200" dirty="0" smtClean="0">
                <a:solidFill>
                  <a:schemeClr val="tx1"/>
                </a:solidFill>
                <a:effectLst/>
                <a:latin typeface="+mn-lt"/>
                <a:ea typeface="+mn-ea"/>
                <a:cs typeface="+mn-cs"/>
              </a:rPr>
              <a:t> lourde</a:t>
            </a:r>
            <a:r>
              <a:rPr lang="fr-FR" sz="1200" kern="1200" dirty="0" smtClean="0">
                <a:solidFill>
                  <a:schemeClr val="tx1"/>
                </a:solidFill>
                <a:effectLst/>
                <a:latin typeface="+mn-lt"/>
                <a:ea typeface="+mn-ea"/>
                <a:cs typeface="+mn-cs"/>
              </a:rPr>
              <a:t> : partie qui est </a:t>
            </a:r>
            <a:r>
              <a:rPr lang="fr-FR" sz="1200" b="1" kern="1200" dirty="0" smtClean="0">
                <a:solidFill>
                  <a:schemeClr val="tx1"/>
                </a:solidFill>
                <a:effectLst/>
                <a:latin typeface="+mn-lt"/>
                <a:ea typeface="+mn-ea"/>
                <a:cs typeface="+mn-cs"/>
              </a:rPr>
              <a:t>capable de basculer lors de la contraction</a:t>
            </a:r>
            <a:r>
              <a:rPr lang="fr-FR" sz="1200" kern="1200" dirty="0" smtClean="0">
                <a:solidFill>
                  <a:schemeClr val="tx1"/>
                </a:solidFill>
                <a:effectLst/>
                <a:latin typeface="+mn-lt"/>
                <a:ea typeface="+mn-ea"/>
                <a:cs typeface="+mn-cs"/>
              </a:rPr>
              <a:t>, composée de : </a:t>
            </a:r>
          </a:p>
          <a:p>
            <a:r>
              <a:rPr lang="fr-FR" sz="1200" kern="1200" dirty="0" smtClean="0">
                <a:solidFill>
                  <a:schemeClr val="tx1"/>
                </a:solidFill>
                <a:effectLst/>
                <a:latin typeface="+mn-lt"/>
                <a:ea typeface="+mn-ea"/>
                <a:cs typeface="+mn-cs"/>
              </a:rPr>
              <a:t>- </a:t>
            </a:r>
            <a:r>
              <a:rPr lang="fr-FR" sz="1200" b="1" kern="1200" dirty="0" smtClean="0">
                <a:solidFill>
                  <a:schemeClr val="tx1"/>
                </a:solidFill>
                <a:effectLst/>
                <a:latin typeface="+mn-lt"/>
                <a:ea typeface="+mn-ea"/>
                <a:cs typeface="+mn-cs"/>
              </a:rPr>
              <a:t>S1</a:t>
            </a:r>
            <a:r>
              <a:rPr lang="fr-FR" sz="1200" kern="1200" dirty="0" smtClean="0">
                <a:solidFill>
                  <a:schemeClr val="tx1"/>
                </a:solidFill>
                <a:effectLst/>
                <a:latin typeface="+mn-lt"/>
                <a:ea typeface="+mn-ea"/>
                <a:cs typeface="+mn-cs"/>
              </a:rPr>
              <a:t> : la tête qui </a:t>
            </a:r>
            <a:r>
              <a:rPr lang="fr-FR" sz="1200" b="1" kern="1200" dirty="0" smtClean="0">
                <a:solidFill>
                  <a:schemeClr val="tx1"/>
                </a:solidFill>
                <a:effectLst/>
                <a:latin typeface="+mn-lt"/>
                <a:ea typeface="+mn-ea"/>
                <a:cs typeface="+mn-cs"/>
              </a:rPr>
              <a:t>fixe l’actine</a:t>
            </a:r>
            <a:r>
              <a:rPr lang="fr-FR" sz="1200" kern="1200" dirty="0" smtClean="0">
                <a:solidFill>
                  <a:schemeClr val="tx1"/>
                </a:solidFill>
                <a:effectLst/>
                <a:latin typeface="+mn-lt"/>
                <a:ea typeface="+mn-ea"/>
                <a:cs typeface="+mn-cs"/>
              </a:rPr>
              <a:t> = disposées de manière </a:t>
            </a:r>
            <a:r>
              <a:rPr lang="fr-FR" sz="1200" b="1" kern="1200" dirty="0" smtClean="0">
                <a:solidFill>
                  <a:schemeClr val="tx1"/>
                </a:solidFill>
                <a:effectLst/>
                <a:latin typeface="+mn-lt"/>
                <a:ea typeface="+mn-ea"/>
                <a:cs typeface="+mn-cs"/>
              </a:rPr>
              <a:t>hélicoïdale</a:t>
            </a:r>
            <a:endParaRPr lang="fr-FR" sz="1200" kern="1200" dirty="0" smtClean="0">
              <a:solidFill>
                <a:schemeClr val="tx1"/>
              </a:solidFill>
              <a:effectLst/>
              <a:latin typeface="+mn-lt"/>
              <a:ea typeface="+mn-ea"/>
              <a:cs typeface="+mn-cs"/>
            </a:endParaRPr>
          </a:p>
          <a:p>
            <a:r>
              <a:rPr lang="fr-FR" sz="1200" kern="1200" dirty="0" smtClean="0">
                <a:solidFill>
                  <a:schemeClr val="tx1"/>
                </a:solidFill>
                <a:effectLst/>
                <a:latin typeface="+mn-lt"/>
                <a:ea typeface="+mn-ea"/>
                <a:cs typeface="+mn-cs"/>
              </a:rPr>
              <a:t>- </a:t>
            </a:r>
            <a:r>
              <a:rPr lang="fr-FR" sz="1200" b="1" kern="1200" dirty="0" smtClean="0">
                <a:solidFill>
                  <a:schemeClr val="tx1"/>
                </a:solidFill>
                <a:effectLst/>
                <a:latin typeface="+mn-lt"/>
                <a:ea typeface="+mn-ea"/>
                <a:cs typeface="+mn-cs"/>
              </a:rPr>
              <a:t>S2</a:t>
            </a:r>
            <a:r>
              <a:rPr lang="fr-FR" sz="1200" kern="1200" dirty="0" smtClean="0">
                <a:solidFill>
                  <a:schemeClr val="tx1"/>
                </a:solidFill>
                <a:effectLst/>
                <a:latin typeface="+mn-lt"/>
                <a:ea typeface="+mn-ea"/>
                <a:cs typeface="+mn-cs"/>
              </a:rPr>
              <a:t> : partie qui relie S1 à la </a:t>
            </a:r>
            <a:r>
              <a:rPr lang="fr-FR" sz="1200" kern="1200" dirty="0" err="1" smtClean="0">
                <a:solidFill>
                  <a:schemeClr val="tx1"/>
                </a:solidFill>
                <a:effectLst/>
                <a:latin typeface="+mn-lt"/>
                <a:ea typeface="+mn-ea"/>
                <a:cs typeface="+mn-cs"/>
              </a:rPr>
              <a:t>méromyosine</a:t>
            </a:r>
            <a:r>
              <a:rPr lang="fr-FR" sz="1200" kern="1200" dirty="0" smtClean="0">
                <a:solidFill>
                  <a:schemeClr val="tx1"/>
                </a:solidFill>
                <a:effectLst/>
                <a:latin typeface="+mn-lt"/>
                <a:ea typeface="+mn-ea"/>
                <a:cs typeface="+mn-cs"/>
              </a:rPr>
              <a:t> légère</a:t>
            </a:r>
          </a:p>
          <a:p>
            <a:endParaRPr lang="fr-FR" dirty="0"/>
          </a:p>
        </p:txBody>
      </p:sp>
      <p:sp>
        <p:nvSpPr>
          <p:cNvPr id="4" name="Espace réservé du numéro de diapositive 3"/>
          <p:cNvSpPr>
            <a:spLocks noGrp="1"/>
          </p:cNvSpPr>
          <p:nvPr>
            <p:ph type="sldNum" sz="quarter" idx="10"/>
          </p:nvPr>
        </p:nvSpPr>
        <p:spPr/>
        <p:txBody>
          <a:bodyPr/>
          <a:lstStyle/>
          <a:p>
            <a:fld id="{A4C09CBC-1C46-4DC2-BB33-F1A557B74D99}" type="slidenum">
              <a:rPr lang="fr-FR" smtClean="0"/>
              <a:t>12</a:t>
            </a:fld>
            <a:endParaRPr lang="fr-FR"/>
          </a:p>
        </p:txBody>
      </p:sp>
    </p:spTree>
    <p:extLst>
      <p:ext uri="{BB962C8B-B14F-4D97-AF65-F5344CB8AC3E}">
        <p14:creationId xmlns:p14="http://schemas.microsoft.com/office/powerpoint/2010/main" val="32246590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FR" sz="1200" kern="1200" dirty="0" smtClean="0">
                <a:solidFill>
                  <a:schemeClr val="tx1"/>
                </a:solidFill>
                <a:effectLst/>
                <a:latin typeface="+mn-lt"/>
                <a:ea typeface="+mn-ea"/>
                <a:cs typeface="+mn-cs"/>
              </a:rPr>
              <a:t>L’</a:t>
            </a:r>
            <a:r>
              <a:rPr lang="fr-FR" sz="1200" b="1" kern="1200" dirty="0" smtClean="0">
                <a:solidFill>
                  <a:schemeClr val="tx1"/>
                </a:solidFill>
                <a:effectLst/>
                <a:latin typeface="+mn-lt"/>
                <a:ea typeface="+mn-ea"/>
                <a:cs typeface="+mn-cs"/>
              </a:rPr>
              <a:t>actine G </a:t>
            </a:r>
            <a:r>
              <a:rPr lang="fr-FR" sz="1200" kern="1200" dirty="0" smtClean="0">
                <a:solidFill>
                  <a:schemeClr val="tx1"/>
                </a:solidFill>
                <a:effectLst/>
                <a:latin typeface="+mn-lt"/>
                <a:ea typeface="+mn-ea"/>
                <a:cs typeface="+mn-cs"/>
              </a:rPr>
              <a:t>monomérique se polymérise en </a:t>
            </a:r>
            <a:r>
              <a:rPr lang="fr-FR" sz="1200" b="1" kern="1200" dirty="0" smtClean="0">
                <a:solidFill>
                  <a:schemeClr val="tx1"/>
                </a:solidFill>
                <a:effectLst/>
                <a:latin typeface="+mn-lt"/>
                <a:ea typeface="+mn-ea"/>
                <a:cs typeface="+mn-cs"/>
              </a:rPr>
              <a:t>actine F</a:t>
            </a:r>
            <a:r>
              <a:rPr lang="fr-FR" sz="1200" kern="1200" dirty="0" smtClean="0">
                <a:solidFill>
                  <a:schemeClr val="tx1"/>
                </a:solidFill>
                <a:effectLst/>
                <a:latin typeface="+mn-lt"/>
                <a:ea typeface="+mn-ea"/>
                <a:cs typeface="+mn-cs"/>
              </a:rPr>
              <a:t>. </a:t>
            </a:r>
          </a:p>
          <a:p>
            <a:r>
              <a:rPr lang="fr-FR" sz="1200" kern="1200" dirty="0" smtClean="0">
                <a:solidFill>
                  <a:schemeClr val="tx1"/>
                </a:solidFill>
                <a:effectLst/>
                <a:latin typeface="+mn-lt"/>
                <a:ea typeface="+mn-ea"/>
                <a:cs typeface="+mn-cs"/>
              </a:rPr>
              <a:t>- </a:t>
            </a:r>
            <a:r>
              <a:rPr lang="fr-FR" sz="1200" b="1" kern="1200" dirty="0" smtClean="0">
                <a:solidFill>
                  <a:schemeClr val="tx1"/>
                </a:solidFill>
                <a:effectLst/>
                <a:latin typeface="+mn-lt"/>
                <a:ea typeface="+mn-ea"/>
                <a:cs typeface="+mn-cs"/>
              </a:rPr>
              <a:t>2 brins d’actine F</a:t>
            </a:r>
            <a:r>
              <a:rPr lang="fr-FR" sz="1200" kern="1200" dirty="0" smtClean="0">
                <a:solidFill>
                  <a:schemeClr val="tx1"/>
                </a:solidFill>
                <a:effectLst/>
                <a:latin typeface="+mn-lt"/>
                <a:ea typeface="+mn-ea"/>
                <a:cs typeface="+mn-cs"/>
              </a:rPr>
              <a:t> sont associés à </a:t>
            </a:r>
            <a:r>
              <a:rPr lang="fr-FR" sz="1200" b="1" kern="1200" dirty="0" smtClean="0">
                <a:solidFill>
                  <a:schemeClr val="tx1"/>
                </a:solidFill>
                <a:effectLst/>
                <a:latin typeface="+mn-lt"/>
                <a:ea typeface="+mn-ea"/>
                <a:cs typeface="+mn-cs"/>
              </a:rPr>
              <a:t>2 filaments de tropomyosine</a:t>
            </a:r>
            <a:r>
              <a:rPr lang="fr-FR" sz="1200" kern="1200" dirty="0" smtClean="0">
                <a:solidFill>
                  <a:schemeClr val="tx1"/>
                </a:solidFill>
                <a:effectLst/>
                <a:latin typeface="+mn-lt"/>
                <a:ea typeface="+mn-ea"/>
                <a:cs typeface="+mn-cs"/>
              </a:rPr>
              <a:t> de manière </a:t>
            </a:r>
            <a:r>
              <a:rPr lang="fr-FR" sz="1200" b="1" kern="1200" dirty="0" smtClean="0">
                <a:solidFill>
                  <a:schemeClr val="tx1"/>
                </a:solidFill>
                <a:effectLst/>
                <a:latin typeface="+mn-lt"/>
                <a:ea typeface="+mn-ea"/>
                <a:cs typeface="+mn-cs"/>
              </a:rPr>
              <a:t>hélicoïdale</a:t>
            </a:r>
            <a:r>
              <a:rPr lang="fr-FR" sz="1200" kern="1200" dirty="0" smtClean="0">
                <a:solidFill>
                  <a:schemeClr val="tx1"/>
                </a:solidFill>
                <a:effectLst/>
                <a:latin typeface="+mn-lt"/>
                <a:ea typeface="+mn-ea"/>
                <a:cs typeface="+mn-cs"/>
              </a:rPr>
              <a:t>, constituant le </a:t>
            </a:r>
            <a:r>
              <a:rPr lang="fr-FR" sz="1200" b="1" kern="1200" dirty="0" smtClean="0">
                <a:solidFill>
                  <a:schemeClr val="tx1"/>
                </a:solidFill>
                <a:effectLst/>
                <a:latin typeface="+mn-lt"/>
                <a:ea typeface="+mn-ea"/>
                <a:cs typeface="+mn-cs"/>
              </a:rPr>
              <a:t>filament d’actine</a:t>
            </a:r>
            <a:r>
              <a:rPr lang="fr-FR" sz="1200" kern="1200" dirty="0" smtClean="0">
                <a:solidFill>
                  <a:schemeClr val="tx1"/>
                </a:solidFill>
                <a:effectLst/>
                <a:latin typeface="+mn-lt"/>
                <a:ea typeface="+mn-ea"/>
                <a:cs typeface="+mn-cs"/>
              </a:rPr>
              <a:t>. </a:t>
            </a:r>
          </a:p>
          <a:p>
            <a:r>
              <a:rPr lang="fr-FR" sz="1200" kern="1200" dirty="0" smtClean="0">
                <a:solidFill>
                  <a:schemeClr val="tx1"/>
                </a:solidFill>
                <a:effectLst/>
                <a:latin typeface="+mn-lt"/>
                <a:ea typeface="+mn-ea"/>
                <a:cs typeface="+mn-cs"/>
              </a:rPr>
              <a:t>- la </a:t>
            </a:r>
            <a:r>
              <a:rPr lang="fr-FR" sz="1200" b="1" kern="1200" dirty="0" smtClean="0">
                <a:solidFill>
                  <a:schemeClr val="tx1"/>
                </a:solidFill>
                <a:effectLst/>
                <a:latin typeface="+mn-lt"/>
                <a:ea typeface="+mn-ea"/>
                <a:cs typeface="+mn-cs"/>
              </a:rPr>
              <a:t>troponine</a:t>
            </a:r>
            <a:r>
              <a:rPr lang="fr-FR" sz="1200" kern="1200" dirty="0" smtClean="0">
                <a:solidFill>
                  <a:schemeClr val="tx1"/>
                </a:solidFill>
                <a:effectLst/>
                <a:latin typeface="+mn-lt"/>
                <a:ea typeface="+mn-ea"/>
                <a:cs typeface="+mn-cs"/>
              </a:rPr>
              <a:t> se fixe sur la </a:t>
            </a:r>
            <a:r>
              <a:rPr lang="fr-FR" sz="1200" b="1" kern="1200" dirty="0" smtClean="0">
                <a:solidFill>
                  <a:schemeClr val="tx1"/>
                </a:solidFill>
                <a:effectLst/>
                <a:latin typeface="+mn-lt"/>
                <a:ea typeface="+mn-ea"/>
                <a:cs typeface="+mn-cs"/>
              </a:rPr>
              <a:t>tropomyosine</a:t>
            </a:r>
            <a:r>
              <a:rPr lang="fr-FR" sz="1200" kern="1200" dirty="0" smtClean="0">
                <a:solidFill>
                  <a:schemeClr val="tx1"/>
                </a:solidFill>
                <a:effectLst/>
                <a:latin typeface="+mn-lt"/>
                <a:ea typeface="+mn-ea"/>
                <a:cs typeface="+mn-cs"/>
              </a:rPr>
              <a:t>, elle va </a:t>
            </a:r>
            <a:r>
              <a:rPr lang="fr-FR" sz="1200" b="1" kern="1200" dirty="0" smtClean="0">
                <a:solidFill>
                  <a:schemeClr val="tx1"/>
                </a:solidFill>
                <a:effectLst/>
                <a:latin typeface="+mn-lt"/>
                <a:ea typeface="+mn-ea"/>
                <a:cs typeface="+mn-cs"/>
              </a:rPr>
              <a:t>masquer les sites de liaison entre l’actine et la tête S1</a:t>
            </a:r>
            <a:r>
              <a:rPr lang="fr-FR" sz="1200" kern="1200" dirty="0" smtClean="0">
                <a:solidFill>
                  <a:schemeClr val="tx1"/>
                </a:solidFill>
                <a:effectLst/>
                <a:latin typeface="+mn-lt"/>
                <a:ea typeface="+mn-ea"/>
                <a:cs typeface="+mn-cs"/>
              </a:rPr>
              <a:t> </a:t>
            </a:r>
            <a:r>
              <a:rPr lang="fr-FR" sz="1200" b="1" kern="1200" dirty="0" smtClean="0">
                <a:solidFill>
                  <a:schemeClr val="tx1"/>
                </a:solidFill>
                <a:effectLst/>
                <a:latin typeface="+mn-lt"/>
                <a:ea typeface="+mn-ea"/>
                <a:cs typeface="+mn-cs"/>
              </a:rPr>
              <a:t>de la myosine</a:t>
            </a:r>
            <a:r>
              <a:rPr lang="fr-FR" sz="1200" kern="1200" dirty="0" smtClean="0">
                <a:solidFill>
                  <a:schemeClr val="tx1"/>
                </a:solidFill>
                <a:effectLst/>
                <a:latin typeface="+mn-lt"/>
                <a:ea typeface="+mn-ea"/>
                <a:cs typeface="+mn-cs"/>
              </a:rPr>
              <a:t>. Elle </a:t>
            </a:r>
            <a:r>
              <a:rPr lang="fr-FR" sz="1200" b="1" kern="1200" dirty="0" smtClean="0">
                <a:solidFill>
                  <a:schemeClr val="tx1"/>
                </a:solidFill>
                <a:effectLst/>
                <a:latin typeface="+mn-lt"/>
                <a:ea typeface="+mn-ea"/>
                <a:cs typeface="+mn-cs"/>
              </a:rPr>
              <a:t>empêche que la contraction musculaire soit permanente</a:t>
            </a:r>
            <a:r>
              <a:rPr lang="fr-FR" sz="1200" kern="1200" dirty="0" smtClean="0">
                <a:solidFill>
                  <a:schemeClr val="tx1"/>
                </a:solidFill>
                <a:effectLst/>
                <a:latin typeface="+mn-lt"/>
                <a:ea typeface="+mn-ea"/>
                <a:cs typeface="+mn-cs"/>
              </a:rPr>
              <a:t>.</a:t>
            </a:r>
          </a:p>
          <a:p>
            <a:endParaRPr lang="fr-FR" dirty="0"/>
          </a:p>
        </p:txBody>
      </p:sp>
      <p:sp>
        <p:nvSpPr>
          <p:cNvPr id="4" name="Espace réservé du numéro de diapositive 3"/>
          <p:cNvSpPr>
            <a:spLocks noGrp="1"/>
          </p:cNvSpPr>
          <p:nvPr>
            <p:ph type="sldNum" sz="quarter" idx="10"/>
          </p:nvPr>
        </p:nvSpPr>
        <p:spPr/>
        <p:txBody>
          <a:bodyPr/>
          <a:lstStyle/>
          <a:p>
            <a:fld id="{A4C09CBC-1C46-4DC2-BB33-F1A557B74D99}" type="slidenum">
              <a:rPr lang="fr-FR" smtClean="0"/>
              <a:t>13</a:t>
            </a:fld>
            <a:endParaRPr lang="fr-FR"/>
          </a:p>
        </p:txBody>
      </p:sp>
    </p:spTree>
    <p:extLst>
      <p:ext uri="{BB962C8B-B14F-4D97-AF65-F5344CB8AC3E}">
        <p14:creationId xmlns:p14="http://schemas.microsoft.com/office/powerpoint/2010/main" val="291213053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fld id="{A4C09CBC-1C46-4DC2-BB33-F1A557B74D99}" type="slidenum">
              <a:rPr lang="fr-FR" smtClean="0"/>
              <a:t>14</a:t>
            </a:fld>
            <a:endParaRPr lang="fr-FR"/>
          </a:p>
        </p:txBody>
      </p:sp>
    </p:spTree>
    <p:extLst>
      <p:ext uri="{BB962C8B-B14F-4D97-AF65-F5344CB8AC3E}">
        <p14:creationId xmlns:p14="http://schemas.microsoft.com/office/powerpoint/2010/main" val="32952330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pPr algn="l">
              <a:spcAft>
                <a:spcPts val="0"/>
              </a:spcAft>
            </a:pPr>
            <a:r>
              <a:rPr lang="fr-FR" sz="1200" b="1" dirty="0" smtClean="0">
                <a:solidFill>
                  <a:schemeClr val="bg1"/>
                </a:solidFill>
                <a:effectLst/>
                <a:latin typeface="Cambria" panose="02040503050406030204" pitchFamily="18" charset="0"/>
              </a:rPr>
              <a:t>Bande I</a:t>
            </a:r>
            <a:r>
              <a:rPr lang="fr-FR" sz="1200" dirty="0" smtClean="0">
                <a:solidFill>
                  <a:schemeClr val="bg1"/>
                </a:solidFill>
                <a:effectLst/>
                <a:latin typeface="Cambria" panose="02040503050406030204" pitchFamily="18" charset="0"/>
              </a:rPr>
              <a:t> : </a:t>
            </a:r>
            <a:r>
              <a:rPr lang="fr-FR" sz="1200" baseline="0" dirty="0" smtClean="0">
                <a:solidFill>
                  <a:schemeClr val="bg1"/>
                </a:solidFill>
                <a:effectLst/>
                <a:latin typeface="Cambria" panose="02040503050406030204" pitchFamily="18" charset="0"/>
              </a:rPr>
              <a:t> </a:t>
            </a:r>
            <a:r>
              <a:rPr lang="fr-FR" sz="1200" b="1" dirty="0" smtClean="0">
                <a:solidFill>
                  <a:schemeClr val="bg1"/>
                </a:solidFill>
                <a:effectLst/>
                <a:latin typeface="Cambria" panose="02040503050406030204" pitchFamily="18" charset="0"/>
              </a:rPr>
              <a:t>→ Chaque filament d’actine est entouré de 3 autres actines.</a:t>
            </a:r>
          </a:p>
          <a:p>
            <a:pPr algn="l">
              <a:spcAft>
                <a:spcPts val="0"/>
              </a:spcAft>
            </a:pPr>
            <a:r>
              <a:rPr lang="fr-FR" sz="1200" b="1" dirty="0" smtClean="0">
                <a:solidFill>
                  <a:schemeClr val="bg1"/>
                </a:solidFill>
                <a:effectLst/>
                <a:latin typeface="Cambria" panose="02040503050406030204" pitchFamily="18" charset="0"/>
                <a:ea typeface="Calibri" panose="020F0502020204030204" pitchFamily="34" charset="0"/>
                <a:cs typeface="Times New Roman" panose="02020603050405020304" pitchFamily="18" charset="0"/>
              </a:rPr>
              <a:t>Bande A</a:t>
            </a:r>
            <a:r>
              <a:rPr lang="fr-FR" sz="1200" dirty="0" smtClean="0">
                <a:solidFill>
                  <a:schemeClr val="bg1"/>
                </a:solidFill>
                <a:effectLst/>
                <a:latin typeface="Cambria" panose="02040503050406030204" pitchFamily="18" charset="0"/>
                <a:ea typeface="Calibri" panose="020F0502020204030204" pitchFamily="34" charset="0"/>
                <a:cs typeface="Times New Roman" panose="02020603050405020304" pitchFamily="18" charset="0"/>
              </a:rPr>
              <a:t> : </a:t>
            </a:r>
            <a:r>
              <a:rPr lang="fr-FR" sz="1200" dirty="0" smtClean="0">
                <a:solidFill>
                  <a:schemeClr val="bg1"/>
                </a:solidFill>
                <a:effectLst/>
                <a:latin typeface="Cambria" panose="02040503050406030204" pitchFamily="18" charset="0"/>
              </a:rPr>
              <a:t>→ Au niveau de la zone actine + myosine : </a:t>
            </a:r>
            <a:r>
              <a:rPr lang="fr-FR" sz="1200" b="1" dirty="0" smtClean="0">
                <a:solidFill>
                  <a:schemeClr val="bg1"/>
                </a:solidFill>
                <a:effectLst/>
                <a:latin typeface="Cambria" panose="02040503050406030204" pitchFamily="18" charset="0"/>
              </a:rPr>
              <a:t>- chaque myosine est entourée de 6 actines</a:t>
            </a:r>
          </a:p>
          <a:p>
            <a:pPr marL="449580" algn="l">
              <a:spcAft>
                <a:spcPts val="0"/>
              </a:spcAft>
            </a:pPr>
            <a:r>
              <a:rPr lang="fr-FR" sz="1200" b="1" dirty="0" smtClean="0">
                <a:solidFill>
                  <a:schemeClr val="bg1"/>
                </a:solidFill>
                <a:effectLst/>
                <a:latin typeface="Cambria" panose="02040503050406030204" pitchFamily="18" charset="0"/>
              </a:rPr>
              <a:t>                                                                           - chaque actine est entourée de 3 myosines</a:t>
            </a:r>
            <a:endParaRPr lang="fr-FR" sz="1200" b="1" dirty="0" smtClean="0">
              <a:solidFill>
                <a:schemeClr val="bg1"/>
              </a:solidFill>
              <a:effectLst/>
              <a:latin typeface="Cambria" panose="02040503050406030204" pitchFamily="18" charset="0"/>
              <a:ea typeface="Calibri" panose="020F0502020204030204" pitchFamily="34" charset="0"/>
              <a:cs typeface="Times New Roman" panose="02020603050405020304" pitchFamily="18" charset="0"/>
            </a:endParaRPr>
          </a:p>
          <a:p>
            <a:pPr algn="l">
              <a:spcAft>
                <a:spcPts val="0"/>
              </a:spcAft>
            </a:pPr>
            <a:endParaRPr lang="fr-FR" sz="1200" dirty="0" smtClean="0">
              <a:solidFill>
                <a:schemeClr val="bg1"/>
              </a:solidFill>
              <a:effectLst/>
              <a:latin typeface="Cambria" panose="02040503050406030204" pitchFamily="18" charset="0"/>
              <a:ea typeface="Calibri" panose="020F0502020204030204" pitchFamily="34" charset="0"/>
              <a:cs typeface="Times New Roman" panose="02020603050405020304" pitchFamily="18" charset="0"/>
            </a:endParaRPr>
          </a:p>
          <a:p>
            <a:endParaRPr lang="fr-FR" dirty="0"/>
          </a:p>
        </p:txBody>
      </p:sp>
      <p:sp>
        <p:nvSpPr>
          <p:cNvPr id="4" name="Espace réservé du numéro de diapositive 3"/>
          <p:cNvSpPr>
            <a:spLocks noGrp="1"/>
          </p:cNvSpPr>
          <p:nvPr>
            <p:ph type="sldNum" sz="quarter" idx="10"/>
          </p:nvPr>
        </p:nvSpPr>
        <p:spPr/>
        <p:txBody>
          <a:bodyPr/>
          <a:lstStyle/>
          <a:p>
            <a:fld id="{A4C09CBC-1C46-4DC2-BB33-F1A557B74D99}" type="slidenum">
              <a:rPr lang="fr-FR" smtClean="0"/>
              <a:t>15</a:t>
            </a:fld>
            <a:endParaRPr lang="fr-FR"/>
          </a:p>
        </p:txBody>
      </p:sp>
    </p:spTree>
    <p:extLst>
      <p:ext uri="{BB962C8B-B14F-4D97-AF65-F5344CB8AC3E}">
        <p14:creationId xmlns:p14="http://schemas.microsoft.com/office/powerpoint/2010/main" val="381304023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pPr lvl="0"/>
            <a:r>
              <a:rPr lang="fr-FR" sz="1200" b="1" u="sng" kern="1200" dirty="0" err="1" smtClean="0">
                <a:solidFill>
                  <a:schemeClr val="tx1"/>
                </a:solidFill>
                <a:effectLst/>
                <a:latin typeface="+mn-lt"/>
                <a:ea typeface="+mn-ea"/>
                <a:cs typeface="+mn-cs"/>
              </a:rPr>
              <a:t>Titine</a:t>
            </a:r>
            <a:r>
              <a:rPr lang="fr-FR" sz="1200" kern="1200" dirty="0" smtClean="0">
                <a:solidFill>
                  <a:schemeClr val="tx1"/>
                </a:solidFill>
                <a:effectLst/>
                <a:latin typeface="+mn-lt"/>
                <a:ea typeface="+mn-ea"/>
                <a:cs typeface="+mn-cs"/>
              </a:rPr>
              <a:t> : Permet le </a:t>
            </a:r>
            <a:r>
              <a:rPr lang="fr-FR" sz="1200" b="1" kern="1200" dirty="0" smtClean="0">
                <a:solidFill>
                  <a:schemeClr val="tx1"/>
                </a:solidFill>
                <a:effectLst/>
                <a:latin typeface="+mn-lt"/>
                <a:ea typeface="+mn-ea"/>
                <a:cs typeface="+mn-cs"/>
              </a:rPr>
              <a:t>centrage des filaments d’actine et de myosine</a:t>
            </a:r>
            <a:r>
              <a:rPr lang="fr-FR" sz="1200" kern="1200" dirty="0" smtClean="0">
                <a:solidFill>
                  <a:schemeClr val="tx1"/>
                </a:solidFill>
                <a:effectLst/>
                <a:latin typeface="+mn-lt"/>
                <a:ea typeface="+mn-ea"/>
                <a:cs typeface="+mn-cs"/>
              </a:rPr>
              <a:t>. </a:t>
            </a:r>
            <a:r>
              <a:rPr lang="fr-FR" sz="1200" b="1" kern="1200" dirty="0" smtClean="0">
                <a:solidFill>
                  <a:schemeClr val="tx1"/>
                </a:solidFill>
                <a:effectLst/>
                <a:latin typeface="+mn-lt"/>
                <a:ea typeface="+mn-ea"/>
                <a:cs typeface="+mn-cs"/>
              </a:rPr>
              <a:t>Rôle d’élasticité de la fibre</a:t>
            </a:r>
            <a:r>
              <a:rPr lang="fr-FR" sz="1200" kern="1200" dirty="0" smtClean="0">
                <a:solidFill>
                  <a:schemeClr val="tx1"/>
                </a:solidFill>
                <a:effectLst/>
                <a:latin typeface="+mn-lt"/>
                <a:ea typeface="+mn-ea"/>
                <a:cs typeface="+mn-cs"/>
              </a:rPr>
              <a:t> comme un ressort de décompression. Elle </a:t>
            </a:r>
            <a:r>
              <a:rPr lang="fr-FR" sz="1200" b="1" kern="1200" dirty="0" smtClean="0">
                <a:solidFill>
                  <a:schemeClr val="tx1"/>
                </a:solidFill>
                <a:effectLst/>
                <a:latin typeface="+mn-lt"/>
                <a:ea typeface="+mn-ea"/>
                <a:cs typeface="+mn-cs"/>
              </a:rPr>
              <a:t>relie le filament de myosine à la strie Z</a:t>
            </a:r>
            <a:r>
              <a:rPr lang="fr-FR" sz="1200" kern="1200" dirty="0" smtClean="0">
                <a:solidFill>
                  <a:schemeClr val="tx1"/>
                </a:solidFill>
                <a:effectLst/>
                <a:latin typeface="+mn-lt"/>
                <a:ea typeface="+mn-ea"/>
                <a:cs typeface="+mn-cs"/>
              </a:rPr>
              <a:t>.</a:t>
            </a:r>
          </a:p>
          <a:p>
            <a:pPr lvl="0"/>
            <a:r>
              <a:rPr lang="fr-FR" sz="1200" b="1" u="sng" kern="1200" dirty="0" err="1" smtClean="0">
                <a:solidFill>
                  <a:schemeClr val="tx1"/>
                </a:solidFill>
                <a:effectLst/>
                <a:latin typeface="+mn-lt"/>
                <a:ea typeface="+mn-ea"/>
                <a:cs typeface="+mn-cs"/>
              </a:rPr>
              <a:t>Nébuline</a:t>
            </a:r>
            <a:r>
              <a:rPr lang="fr-FR" sz="1200" kern="1200" dirty="0" smtClean="0">
                <a:solidFill>
                  <a:schemeClr val="tx1"/>
                </a:solidFill>
                <a:effectLst/>
                <a:latin typeface="+mn-lt"/>
                <a:ea typeface="+mn-ea"/>
                <a:cs typeface="+mn-cs"/>
              </a:rPr>
              <a:t> : </a:t>
            </a:r>
            <a:r>
              <a:rPr lang="fr-FR" sz="1200" b="1" kern="1200" dirty="0" smtClean="0">
                <a:solidFill>
                  <a:schemeClr val="tx1"/>
                </a:solidFill>
                <a:effectLst/>
                <a:latin typeface="+mn-lt"/>
                <a:ea typeface="+mn-ea"/>
                <a:cs typeface="+mn-cs"/>
              </a:rPr>
              <a:t>Plaquée contre le filament d’actine</a:t>
            </a:r>
            <a:r>
              <a:rPr lang="fr-FR" sz="1200" kern="1200" dirty="0" smtClean="0">
                <a:solidFill>
                  <a:schemeClr val="tx1"/>
                </a:solidFill>
                <a:effectLst/>
                <a:latin typeface="+mn-lt"/>
                <a:ea typeface="+mn-ea"/>
                <a:cs typeface="+mn-cs"/>
              </a:rPr>
              <a:t>. Elle s’insère sur la strie Z et </a:t>
            </a:r>
            <a:r>
              <a:rPr lang="fr-FR" sz="1200" b="1" kern="1200" dirty="0" smtClean="0">
                <a:solidFill>
                  <a:schemeClr val="tx1"/>
                </a:solidFill>
                <a:effectLst/>
                <a:latin typeface="+mn-lt"/>
                <a:ea typeface="+mn-ea"/>
                <a:cs typeface="+mn-cs"/>
              </a:rPr>
              <a:t>conditionne la longueur de l’actine F</a:t>
            </a:r>
            <a:r>
              <a:rPr lang="fr-FR" sz="1200" kern="1200" dirty="0" smtClean="0">
                <a:solidFill>
                  <a:schemeClr val="tx1"/>
                </a:solidFill>
                <a:effectLst/>
                <a:latin typeface="+mn-lt"/>
                <a:ea typeface="+mn-ea"/>
                <a:cs typeface="+mn-cs"/>
              </a:rPr>
              <a:t>.</a:t>
            </a:r>
          </a:p>
          <a:p>
            <a:pPr lvl="0"/>
            <a:r>
              <a:rPr lang="fr-FR" sz="1200" b="1" u="sng" kern="1200" dirty="0" smtClean="0">
                <a:solidFill>
                  <a:schemeClr val="tx1"/>
                </a:solidFill>
                <a:effectLst/>
                <a:latin typeface="+mn-lt"/>
                <a:ea typeface="+mn-ea"/>
                <a:cs typeface="+mn-cs"/>
              </a:rPr>
              <a:t>Protéine Z</a:t>
            </a:r>
            <a:r>
              <a:rPr lang="fr-FR" sz="1200" kern="1200" dirty="0" smtClean="0">
                <a:solidFill>
                  <a:schemeClr val="tx1"/>
                </a:solidFill>
                <a:effectLst/>
                <a:latin typeface="+mn-lt"/>
                <a:ea typeface="+mn-ea"/>
                <a:cs typeface="+mn-cs"/>
              </a:rPr>
              <a:t> : Relie l’actine à la strie Z et </a:t>
            </a:r>
            <a:r>
              <a:rPr lang="fr-FR" sz="1200" b="1" kern="1200" dirty="0" smtClean="0">
                <a:solidFill>
                  <a:schemeClr val="tx1"/>
                </a:solidFill>
                <a:effectLst/>
                <a:latin typeface="+mn-lt"/>
                <a:ea typeface="+mn-ea"/>
                <a:cs typeface="+mn-cs"/>
              </a:rPr>
              <a:t>empêche la dépolymérisation de l’actine F à son extrémité</a:t>
            </a:r>
            <a:r>
              <a:rPr lang="fr-FR" sz="1200" kern="1200" dirty="0" smtClean="0">
                <a:solidFill>
                  <a:schemeClr val="tx1"/>
                </a:solidFill>
                <a:effectLst/>
                <a:latin typeface="+mn-lt"/>
                <a:ea typeface="+mn-ea"/>
                <a:cs typeface="+mn-cs"/>
              </a:rPr>
              <a:t>.</a:t>
            </a:r>
          </a:p>
          <a:p>
            <a:pPr lvl="0"/>
            <a:r>
              <a:rPr lang="fr-FR" sz="1200" b="1" u="sng" kern="1200" dirty="0" smtClean="0">
                <a:solidFill>
                  <a:schemeClr val="tx1"/>
                </a:solidFill>
                <a:effectLst/>
                <a:latin typeface="+mn-lt"/>
                <a:ea typeface="+mn-ea"/>
                <a:cs typeface="+mn-cs"/>
              </a:rPr>
              <a:t>Alpha-</a:t>
            </a:r>
            <a:r>
              <a:rPr lang="fr-FR" sz="1200" b="1" u="sng" kern="1200" dirty="0" err="1" smtClean="0">
                <a:solidFill>
                  <a:schemeClr val="tx1"/>
                </a:solidFill>
                <a:effectLst/>
                <a:latin typeface="+mn-lt"/>
                <a:ea typeface="+mn-ea"/>
                <a:cs typeface="+mn-cs"/>
              </a:rPr>
              <a:t>actinine</a:t>
            </a:r>
            <a:r>
              <a:rPr lang="fr-FR" sz="1200" kern="1200" dirty="0" smtClean="0">
                <a:solidFill>
                  <a:schemeClr val="tx1"/>
                </a:solidFill>
                <a:effectLst/>
                <a:latin typeface="+mn-lt"/>
                <a:ea typeface="+mn-ea"/>
                <a:cs typeface="+mn-cs"/>
              </a:rPr>
              <a:t> : </a:t>
            </a:r>
            <a:r>
              <a:rPr lang="fr-FR" sz="1200" b="1" kern="1200" dirty="0" smtClean="0">
                <a:solidFill>
                  <a:schemeClr val="tx1"/>
                </a:solidFill>
                <a:effectLst/>
                <a:latin typeface="+mn-lt"/>
                <a:ea typeface="+mn-ea"/>
                <a:cs typeface="+mn-cs"/>
              </a:rPr>
              <a:t>Protéine constitutive de la strie Z</a:t>
            </a:r>
            <a:r>
              <a:rPr lang="fr-FR" sz="1200" kern="1200" dirty="0" smtClean="0">
                <a:solidFill>
                  <a:schemeClr val="tx1"/>
                </a:solidFill>
                <a:effectLst/>
                <a:latin typeface="+mn-lt"/>
                <a:ea typeface="+mn-ea"/>
                <a:cs typeface="+mn-cs"/>
              </a:rPr>
              <a:t>.</a:t>
            </a:r>
          </a:p>
          <a:p>
            <a:endParaRPr lang="fr-FR" dirty="0"/>
          </a:p>
        </p:txBody>
      </p:sp>
      <p:sp>
        <p:nvSpPr>
          <p:cNvPr id="4" name="Espace réservé du numéro de diapositive 3"/>
          <p:cNvSpPr>
            <a:spLocks noGrp="1"/>
          </p:cNvSpPr>
          <p:nvPr>
            <p:ph type="sldNum" sz="quarter" idx="10"/>
          </p:nvPr>
        </p:nvSpPr>
        <p:spPr/>
        <p:txBody>
          <a:bodyPr/>
          <a:lstStyle/>
          <a:p>
            <a:fld id="{A4C09CBC-1C46-4DC2-BB33-F1A557B74D99}" type="slidenum">
              <a:rPr lang="fr-FR" smtClean="0"/>
              <a:t>16</a:t>
            </a:fld>
            <a:endParaRPr lang="fr-FR"/>
          </a:p>
        </p:txBody>
      </p:sp>
    </p:spTree>
    <p:extLst>
      <p:ext uri="{BB962C8B-B14F-4D97-AF65-F5344CB8AC3E}">
        <p14:creationId xmlns:p14="http://schemas.microsoft.com/office/powerpoint/2010/main" val="49497456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fld id="{A4C09CBC-1C46-4DC2-BB33-F1A557B74D99}" type="slidenum">
              <a:rPr lang="fr-FR" smtClean="0"/>
              <a:t>17</a:t>
            </a:fld>
            <a:endParaRPr lang="fr-FR"/>
          </a:p>
        </p:txBody>
      </p:sp>
    </p:spTree>
    <p:extLst>
      <p:ext uri="{BB962C8B-B14F-4D97-AF65-F5344CB8AC3E}">
        <p14:creationId xmlns:p14="http://schemas.microsoft.com/office/powerpoint/2010/main" val="153574783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fld id="{A4C09CBC-1C46-4DC2-BB33-F1A557B74D99}" type="slidenum">
              <a:rPr lang="fr-FR" smtClean="0"/>
              <a:t>18</a:t>
            </a:fld>
            <a:endParaRPr lang="fr-FR"/>
          </a:p>
        </p:txBody>
      </p:sp>
    </p:spTree>
    <p:extLst>
      <p:ext uri="{BB962C8B-B14F-4D97-AF65-F5344CB8AC3E}">
        <p14:creationId xmlns:p14="http://schemas.microsoft.com/office/powerpoint/2010/main" val="176840095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FR" b="1" dirty="0" smtClean="0"/>
              <a:t>Dessiner étape par étape jusqu’à étape 4</a:t>
            </a:r>
          </a:p>
          <a:p>
            <a:r>
              <a:rPr lang="fr-FR" b="1" dirty="0" smtClean="0"/>
              <a:t>Puis</a:t>
            </a:r>
            <a:r>
              <a:rPr lang="fr-FR" b="1" baseline="0" dirty="0" smtClean="0"/>
              <a:t> dessiner plus </a:t>
            </a:r>
            <a:r>
              <a:rPr lang="fr-FR" b="1" baseline="0" dirty="0" err="1" smtClean="0"/>
              <a:t>précisement</a:t>
            </a:r>
            <a:r>
              <a:rPr lang="fr-FR" b="1" baseline="0" dirty="0" smtClean="0"/>
              <a:t> le cycle ATP : </a:t>
            </a:r>
          </a:p>
          <a:p>
            <a:r>
              <a:rPr lang="fr-FR" sz="1200" b="0" kern="1200" dirty="0" smtClean="0">
                <a:solidFill>
                  <a:schemeClr val="tx1"/>
                </a:solidFill>
                <a:effectLst/>
                <a:latin typeface="+mn-lt"/>
                <a:ea typeface="+mn-ea"/>
                <a:cs typeface="+mn-cs"/>
              </a:rPr>
              <a:t>① Arrivée de l’ATP, qui se fixe sur le site </a:t>
            </a:r>
            <a:r>
              <a:rPr lang="fr-FR" sz="1200" b="0" kern="1200" dirty="0" err="1" smtClean="0">
                <a:solidFill>
                  <a:schemeClr val="tx1"/>
                </a:solidFill>
                <a:effectLst/>
                <a:latin typeface="+mn-lt"/>
                <a:ea typeface="+mn-ea"/>
                <a:cs typeface="+mn-cs"/>
              </a:rPr>
              <a:t>ATPasique</a:t>
            </a:r>
            <a:endParaRPr lang="fr-FR" sz="1200" b="0" kern="1200" dirty="0" smtClean="0">
              <a:solidFill>
                <a:schemeClr val="tx1"/>
              </a:solidFill>
              <a:effectLst/>
              <a:latin typeface="+mn-lt"/>
              <a:ea typeface="+mn-ea"/>
              <a:cs typeface="+mn-cs"/>
            </a:endParaRPr>
          </a:p>
          <a:p>
            <a:r>
              <a:rPr lang="fr-FR" sz="1200" b="0" kern="1200" dirty="0" smtClean="0">
                <a:solidFill>
                  <a:schemeClr val="tx1"/>
                </a:solidFill>
                <a:effectLst/>
                <a:latin typeface="+mn-lt"/>
                <a:ea typeface="+mn-ea"/>
                <a:cs typeface="+mn-cs"/>
              </a:rPr>
              <a:t>→ la tête S1 se détache de l’actine</a:t>
            </a:r>
          </a:p>
          <a:p>
            <a:r>
              <a:rPr lang="fr-FR" sz="1200" b="0" kern="1200" dirty="0" smtClean="0">
                <a:solidFill>
                  <a:schemeClr val="tx1"/>
                </a:solidFill>
                <a:effectLst/>
                <a:latin typeface="+mn-lt"/>
                <a:ea typeface="+mn-ea"/>
                <a:cs typeface="+mn-cs"/>
              </a:rPr>
              <a:t>② Hydrolyse de l’ATP : cela va libérer de l’énergie que la tête S1 va emmagasiner et qui va lui permettre d’avancer plus loin grâce au changement d’angle S1/S2</a:t>
            </a:r>
          </a:p>
          <a:p>
            <a:r>
              <a:rPr lang="fr-FR" sz="1200" b="0" kern="1200" dirty="0" smtClean="0">
                <a:solidFill>
                  <a:schemeClr val="tx1"/>
                </a:solidFill>
                <a:effectLst/>
                <a:latin typeface="+mn-lt"/>
                <a:ea typeface="+mn-ea"/>
                <a:cs typeface="+mn-cs"/>
              </a:rPr>
              <a:t>③ Fixation de la tête S1 sur l’actine</a:t>
            </a:r>
          </a:p>
          <a:p>
            <a:r>
              <a:rPr lang="fr-FR" sz="1200" b="0" kern="1200" dirty="0" smtClean="0">
                <a:solidFill>
                  <a:schemeClr val="tx1"/>
                </a:solidFill>
                <a:effectLst/>
                <a:latin typeface="+mn-lt"/>
                <a:ea typeface="+mn-ea"/>
                <a:cs typeface="+mn-cs"/>
              </a:rPr>
              <a:t>④ Relargage de l’ADP et du Pi : la myosine utilise l’énergie emmagasinée pour tirer sur l’actine</a:t>
            </a:r>
          </a:p>
          <a:p>
            <a:r>
              <a:rPr lang="fr-FR" sz="1200" b="0" kern="1200" dirty="0" smtClean="0">
                <a:solidFill>
                  <a:schemeClr val="tx1"/>
                </a:solidFill>
                <a:effectLst/>
                <a:latin typeface="+mn-lt"/>
                <a:ea typeface="+mn-ea"/>
                <a:cs typeface="+mn-cs"/>
              </a:rPr>
              <a:t>→ Changement de l’angle S1/S2 → Contraction</a:t>
            </a:r>
          </a:p>
          <a:p>
            <a:endParaRPr lang="fr-FR" b="1" dirty="0" smtClean="0"/>
          </a:p>
        </p:txBody>
      </p:sp>
      <p:sp>
        <p:nvSpPr>
          <p:cNvPr id="4" name="Espace réservé du numéro de diapositive 3"/>
          <p:cNvSpPr>
            <a:spLocks noGrp="1"/>
          </p:cNvSpPr>
          <p:nvPr>
            <p:ph type="sldNum" sz="quarter" idx="10"/>
          </p:nvPr>
        </p:nvSpPr>
        <p:spPr/>
        <p:txBody>
          <a:bodyPr/>
          <a:lstStyle/>
          <a:p>
            <a:fld id="{A4C09CBC-1C46-4DC2-BB33-F1A557B74D99}" type="slidenum">
              <a:rPr lang="fr-FR" smtClean="0"/>
              <a:t>19</a:t>
            </a:fld>
            <a:endParaRPr lang="fr-FR"/>
          </a:p>
        </p:txBody>
      </p:sp>
    </p:spTree>
    <p:extLst>
      <p:ext uri="{BB962C8B-B14F-4D97-AF65-F5344CB8AC3E}">
        <p14:creationId xmlns:p14="http://schemas.microsoft.com/office/powerpoint/2010/main" val="24262881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FR" b="1" dirty="0" smtClean="0"/>
              <a:t>Avec</a:t>
            </a:r>
            <a:r>
              <a:rPr lang="fr-FR" b="1" baseline="0" dirty="0" smtClean="0"/>
              <a:t> l’âge, les rapport de fibre de type 2 diminuent tandis que celui de type 1 augmente </a:t>
            </a:r>
          </a:p>
          <a:p>
            <a:r>
              <a:rPr lang="fr-FR" baseline="0" dirty="0" smtClean="0"/>
              <a:t>Attention toutefois, on distingue :</a:t>
            </a:r>
          </a:p>
          <a:p>
            <a:r>
              <a:rPr lang="fr-FR" sz="1200" kern="1200" dirty="0" smtClean="0">
                <a:solidFill>
                  <a:schemeClr val="tx1"/>
                </a:solidFill>
                <a:effectLst/>
                <a:latin typeface="+mn-lt"/>
                <a:ea typeface="+mn-ea"/>
                <a:cs typeface="+mn-cs"/>
              </a:rPr>
              <a:t>→ Fibres de type </a:t>
            </a:r>
            <a:r>
              <a:rPr lang="fr-FR" sz="1200" b="1" u="sng" kern="1200" dirty="0" err="1" smtClean="0">
                <a:solidFill>
                  <a:schemeClr val="tx1"/>
                </a:solidFill>
                <a:effectLst/>
                <a:latin typeface="+mn-lt"/>
                <a:ea typeface="+mn-ea"/>
                <a:cs typeface="+mn-cs"/>
              </a:rPr>
              <a:t>IIa</a:t>
            </a:r>
            <a:r>
              <a:rPr lang="fr-FR" sz="1200" kern="1200" dirty="0" smtClean="0">
                <a:solidFill>
                  <a:schemeClr val="tx1"/>
                </a:solidFill>
                <a:effectLst/>
                <a:latin typeface="+mn-lt"/>
                <a:ea typeface="+mn-ea"/>
                <a:cs typeface="+mn-cs"/>
              </a:rPr>
              <a:t> = </a:t>
            </a:r>
            <a:r>
              <a:rPr lang="fr-FR" sz="1200" b="1" u="sng" kern="1200" dirty="0" smtClean="0">
                <a:solidFill>
                  <a:schemeClr val="tx1"/>
                </a:solidFill>
                <a:effectLst/>
                <a:latin typeface="+mn-lt"/>
                <a:ea typeface="+mn-ea"/>
                <a:cs typeface="+mn-cs"/>
              </a:rPr>
              <a:t>fibres intermédiaires</a:t>
            </a:r>
            <a:r>
              <a:rPr lang="fr-FR" sz="1200" kern="1200" dirty="0" smtClean="0">
                <a:solidFill>
                  <a:schemeClr val="tx1"/>
                </a:solidFill>
                <a:effectLst/>
                <a:latin typeface="+mn-lt"/>
                <a:ea typeface="+mn-ea"/>
                <a:cs typeface="+mn-cs"/>
              </a:rPr>
              <a:t> :</a:t>
            </a:r>
          </a:p>
          <a:p>
            <a:pPr lvl="0"/>
            <a:r>
              <a:rPr lang="fr-FR" sz="1200" b="1" kern="1200" dirty="0" smtClean="0">
                <a:solidFill>
                  <a:schemeClr val="tx1"/>
                </a:solidFill>
                <a:effectLst/>
                <a:latin typeface="+mn-lt"/>
                <a:ea typeface="+mn-ea"/>
                <a:cs typeface="+mn-cs"/>
              </a:rPr>
              <a:t>Contraction rapide</a:t>
            </a:r>
            <a:r>
              <a:rPr lang="fr-FR" sz="1200" kern="1200" dirty="0" smtClean="0">
                <a:solidFill>
                  <a:schemeClr val="tx1"/>
                </a:solidFill>
                <a:effectLst/>
                <a:latin typeface="+mn-lt"/>
                <a:ea typeface="+mn-ea"/>
                <a:cs typeface="+mn-cs"/>
              </a:rPr>
              <a:t> comme les </a:t>
            </a:r>
            <a:r>
              <a:rPr lang="fr-FR" sz="1200" b="1" kern="1200" dirty="0" err="1" smtClean="0">
                <a:solidFill>
                  <a:schemeClr val="tx1"/>
                </a:solidFill>
                <a:effectLst/>
                <a:latin typeface="+mn-lt"/>
                <a:ea typeface="+mn-ea"/>
                <a:cs typeface="+mn-cs"/>
              </a:rPr>
              <a:t>IIb</a:t>
            </a:r>
            <a:endParaRPr lang="fr-FR" sz="1200" kern="1200" dirty="0" smtClean="0">
              <a:solidFill>
                <a:schemeClr val="tx1"/>
              </a:solidFill>
              <a:effectLst/>
              <a:latin typeface="+mn-lt"/>
              <a:ea typeface="+mn-ea"/>
              <a:cs typeface="+mn-cs"/>
            </a:endParaRPr>
          </a:p>
          <a:p>
            <a:pPr lvl="0"/>
            <a:r>
              <a:rPr lang="fr-FR" sz="1200" b="1" kern="1200" dirty="0" smtClean="0">
                <a:solidFill>
                  <a:schemeClr val="tx1"/>
                </a:solidFill>
                <a:effectLst/>
                <a:latin typeface="+mn-lt"/>
                <a:ea typeface="+mn-ea"/>
                <a:cs typeface="+mn-cs"/>
              </a:rPr>
              <a:t>Phosphorylation oxydative</a:t>
            </a:r>
            <a:r>
              <a:rPr lang="fr-FR" sz="1200" kern="1200" dirty="0" smtClean="0">
                <a:solidFill>
                  <a:schemeClr val="tx1"/>
                </a:solidFill>
                <a:effectLst/>
                <a:latin typeface="+mn-lt"/>
                <a:ea typeface="+mn-ea"/>
                <a:cs typeface="+mn-cs"/>
              </a:rPr>
              <a:t> comme les </a:t>
            </a:r>
            <a:r>
              <a:rPr lang="fr-FR" sz="1200" b="1" kern="1200" dirty="0" smtClean="0">
                <a:solidFill>
                  <a:schemeClr val="tx1"/>
                </a:solidFill>
                <a:effectLst/>
                <a:latin typeface="+mn-lt"/>
                <a:ea typeface="+mn-ea"/>
                <a:cs typeface="+mn-cs"/>
              </a:rPr>
              <a:t>I</a:t>
            </a:r>
            <a:endParaRPr lang="fr-FR" sz="1200" kern="1200" dirty="0" smtClean="0">
              <a:solidFill>
                <a:schemeClr val="tx1"/>
              </a:solidFill>
              <a:effectLst/>
              <a:latin typeface="+mn-lt"/>
              <a:ea typeface="+mn-ea"/>
              <a:cs typeface="+mn-cs"/>
            </a:endParaRPr>
          </a:p>
          <a:p>
            <a:pPr lvl="0"/>
            <a:r>
              <a:rPr lang="fr-FR" sz="1200" b="1" kern="1200" dirty="0" smtClean="0">
                <a:solidFill>
                  <a:schemeClr val="tx1"/>
                </a:solidFill>
                <a:effectLst/>
                <a:latin typeface="+mn-lt"/>
                <a:ea typeface="+mn-ea"/>
                <a:cs typeface="+mn-cs"/>
              </a:rPr>
              <a:t>Résistance</a:t>
            </a:r>
            <a:r>
              <a:rPr lang="fr-FR" sz="1200" kern="1200" dirty="0" smtClean="0">
                <a:solidFill>
                  <a:schemeClr val="tx1"/>
                </a:solidFill>
                <a:effectLst/>
                <a:latin typeface="+mn-lt"/>
                <a:ea typeface="+mn-ea"/>
                <a:cs typeface="+mn-cs"/>
              </a:rPr>
              <a:t> à la fatigue </a:t>
            </a:r>
            <a:r>
              <a:rPr lang="fr-FR" sz="1200" b="1" kern="1200" dirty="0" smtClean="0">
                <a:solidFill>
                  <a:schemeClr val="tx1"/>
                </a:solidFill>
                <a:effectLst/>
                <a:latin typeface="+mn-lt"/>
                <a:ea typeface="+mn-ea"/>
                <a:cs typeface="+mn-cs"/>
              </a:rPr>
              <a:t>intermédiaire</a:t>
            </a:r>
            <a:endParaRPr lang="fr-FR" sz="1200" kern="1200" dirty="0" smtClean="0">
              <a:solidFill>
                <a:schemeClr val="tx1"/>
              </a:solidFill>
              <a:effectLst/>
              <a:latin typeface="+mn-lt"/>
              <a:ea typeface="+mn-ea"/>
              <a:cs typeface="+mn-cs"/>
            </a:endParaRPr>
          </a:p>
          <a:p>
            <a:pPr lvl="0"/>
            <a:r>
              <a:rPr lang="fr-FR" sz="1200" kern="1200" dirty="0" smtClean="0">
                <a:solidFill>
                  <a:schemeClr val="tx1"/>
                </a:solidFill>
                <a:effectLst/>
                <a:latin typeface="+mn-lt"/>
                <a:ea typeface="+mn-ea"/>
                <a:cs typeface="+mn-cs"/>
              </a:rPr>
              <a:t>Beaucoup de </a:t>
            </a:r>
            <a:r>
              <a:rPr lang="fr-FR" sz="1200" b="1" kern="1200" dirty="0" smtClean="0">
                <a:solidFill>
                  <a:schemeClr val="tx1"/>
                </a:solidFill>
                <a:effectLst/>
                <a:latin typeface="+mn-lt"/>
                <a:ea typeface="+mn-ea"/>
                <a:cs typeface="+mn-cs"/>
              </a:rPr>
              <a:t>mitochondries, capillaires et myoglobine</a:t>
            </a:r>
            <a:r>
              <a:rPr lang="fr-FR" sz="1200" kern="1200" dirty="0" smtClean="0">
                <a:solidFill>
                  <a:schemeClr val="tx1"/>
                </a:solidFill>
                <a:effectLst/>
                <a:latin typeface="+mn-lt"/>
                <a:ea typeface="+mn-ea"/>
                <a:cs typeface="+mn-cs"/>
              </a:rPr>
              <a:t> comme les </a:t>
            </a:r>
            <a:r>
              <a:rPr lang="fr-FR" sz="1200" b="1" kern="1200" dirty="0" smtClean="0">
                <a:solidFill>
                  <a:schemeClr val="tx1"/>
                </a:solidFill>
                <a:effectLst/>
                <a:latin typeface="+mn-lt"/>
                <a:ea typeface="+mn-ea"/>
                <a:cs typeface="+mn-cs"/>
              </a:rPr>
              <a:t>I</a:t>
            </a:r>
            <a:endParaRPr lang="fr-FR" sz="1200" kern="1200" dirty="0" smtClean="0">
              <a:solidFill>
                <a:schemeClr val="tx1"/>
              </a:solidFill>
              <a:effectLst/>
              <a:latin typeface="+mn-lt"/>
              <a:ea typeface="+mn-ea"/>
              <a:cs typeface="+mn-cs"/>
            </a:endParaRPr>
          </a:p>
          <a:p>
            <a:r>
              <a:rPr lang="fr-FR" sz="1200" kern="1200" dirty="0" smtClean="0">
                <a:solidFill>
                  <a:schemeClr val="tx1"/>
                </a:solidFill>
                <a:effectLst/>
                <a:latin typeface="+mn-lt"/>
                <a:ea typeface="+mn-ea"/>
                <a:cs typeface="+mn-cs"/>
              </a:rPr>
              <a:t>Donc, fibre de type </a:t>
            </a:r>
            <a:r>
              <a:rPr lang="fr-FR" sz="1200" b="1" u="sng" kern="1200" dirty="0" err="1" smtClean="0">
                <a:solidFill>
                  <a:schemeClr val="tx1"/>
                </a:solidFill>
                <a:effectLst/>
                <a:latin typeface="+mn-lt"/>
                <a:ea typeface="+mn-ea"/>
                <a:cs typeface="+mn-cs"/>
              </a:rPr>
              <a:t>IIa</a:t>
            </a:r>
            <a:r>
              <a:rPr lang="fr-FR" sz="1200" kern="1200" dirty="0" smtClean="0">
                <a:solidFill>
                  <a:schemeClr val="tx1"/>
                </a:solidFill>
                <a:effectLst/>
                <a:latin typeface="+mn-lt"/>
                <a:ea typeface="+mn-ea"/>
                <a:cs typeface="+mn-cs"/>
              </a:rPr>
              <a:t> =  </a:t>
            </a:r>
            <a:r>
              <a:rPr lang="fr-FR" sz="1200" b="1" u="sng" kern="1200" dirty="0" smtClean="0">
                <a:solidFill>
                  <a:schemeClr val="tx1"/>
                </a:solidFill>
                <a:effectLst/>
                <a:latin typeface="+mn-lt"/>
                <a:ea typeface="+mn-ea"/>
                <a:cs typeface="+mn-cs"/>
              </a:rPr>
              <a:t>fibre rouge</a:t>
            </a:r>
            <a:r>
              <a:rPr lang="fr-FR" sz="1200" kern="1200" dirty="0" smtClean="0">
                <a:solidFill>
                  <a:schemeClr val="tx1"/>
                </a:solidFill>
                <a:effectLst/>
                <a:latin typeface="+mn-lt"/>
                <a:ea typeface="+mn-ea"/>
                <a:cs typeface="+mn-cs"/>
              </a:rPr>
              <a:t> avec des </a:t>
            </a:r>
            <a:r>
              <a:rPr lang="fr-FR" sz="1200" b="1" kern="1200" dirty="0" smtClean="0">
                <a:solidFill>
                  <a:schemeClr val="tx1"/>
                </a:solidFill>
                <a:effectLst/>
                <a:latin typeface="+mn-lt"/>
                <a:ea typeface="+mn-ea"/>
                <a:cs typeface="+mn-cs"/>
              </a:rPr>
              <a:t>propriétés équivalentes à</a:t>
            </a:r>
            <a:r>
              <a:rPr lang="fr-FR" sz="1200" kern="1200" dirty="0" smtClean="0">
                <a:solidFill>
                  <a:schemeClr val="tx1"/>
                </a:solidFill>
                <a:effectLst/>
                <a:latin typeface="+mn-lt"/>
                <a:ea typeface="+mn-ea"/>
                <a:cs typeface="+mn-cs"/>
              </a:rPr>
              <a:t> celle de type </a:t>
            </a:r>
            <a:r>
              <a:rPr lang="fr-FR" sz="1200" b="1" u="sng" kern="1200" dirty="0" err="1" smtClean="0">
                <a:solidFill>
                  <a:schemeClr val="tx1"/>
                </a:solidFill>
                <a:effectLst/>
                <a:latin typeface="+mn-lt"/>
                <a:ea typeface="+mn-ea"/>
                <a:cs typeface="+mn-cs"/>
              </a:rPr>
              <a:t>IIb</a:t>
            </a:r>
            <a:r>
              <a:rPr lang="fr-FR" sz="1200" kern="1200" dirty="0" smtClean="0">
                <a:solidFill>
                  <a:schemeClr val="tx1"/>
                </a:solidFill>
                <a:effectLst/>
                <a:latin typeface="+mn-lt"/>
                <a:ea typeface="+mn-ea"/>
                <a:cs typeface="+mn-cs"/>
              </a:rPr>
              <a:t>, </a:t>
            </a:r>
            <a:r>
              <a:rPr lang="fr-FR" sz="1200" b="1" u="sng" kern="1200" dirty="0" smtClean="0">
                <a:solidFill>
                  <a:schemeClr val="tx1"/>
                </a:solidFill>
                <a:effectLst/>
                <a:latin typeface="+mn-lt"/>
                <a:ea typeface="+mn-ea"/>
                <a:cs typeface="+mn-cs"/>
              </a:rPr>
              <a:t>blanche</a:t>
            </a:r>
            <a:r>
              <a:rPr lang="fr-FR" sz="1200" kern="1200" dirty="0" smtClean="0">
                <a:solidFill>
                  <a:schemeClr val="tx1"/>
                </a:solidFill>
                <a:effectLst/>
                <a:latin typeface="+mn-lt"/>
                <a:ea typeface="+mn-ea"/>
                <a:cs typeface="+mn-cs"/>
              </a:rPr>
              <a:t>.</a:t>
            </a:r>
          </a:p>
          <a:p>
            <a:r>
              <a:rPr lang="fr-FR" baseline="0" dirty="0" smtClean="0"/>
              <a:t> </a:t>
            </a:r>
            <a:endParaRPr lang="fr-FR" dirty="0"/>
          </a:p>
        </p:txBody>
      </p:sp>
      <p:sp>
        <p:nvSpPr>
          <p:cNvPr id="4" name="Espace réservé du numéro de diapositive 3"/>
          <p:cNvSpPr>
            <a:spLocks noGrp="1"/>
          </p:cNvSpPr>
          <p:nvPr>
            <p:ph type="sldNum" sz="quarter" idx="10"/>
          </p:nvPr>
        </p:nvSpPr>
        <p:spPr/>
        <p:txBody>
          <a:bodyPr/>
          <a:lstStyle/>
          <a:p>
            <a:fld id="{A4C09CBC-1C46-4DC2-BB33-F1A557B74D99}" type="slidenum">
              <a:rPr lang="fr-FR" smtClean="0"/>
              <a:t>20</a:t>
            </a:fld>
            <a:endParaRPr lang="fr-FR"/>
          </a:p>
        </p:txBody>
      </p:sp>
    </p:spTree>
    <p:extLst>
      <p:ext uri="{BB962C8B-B14F-4D97-AF65-F5344CB8AC3E}">
        <p14:creationId xmlns:p14="http://schemas.microsoft.com/office/powerpoint/2010/main" val="170529952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sz="1200" b="1" dirty="0" smtClean="0">
                <a:solidFill>
                  <a:schemeClr val="bg1"/>
                </a:solidFill>
                <a:latin typeface="Cambria" panose="02040503050406030204" pitchFamily="18" charset="0"/>
              </a:rPr>
              <a:t>Elle doit être résistante à cause des fortes tensions exercées à ce niveau (articulation)</a:t>
            </a:r>
          </a:p>
          <a:p>
            <a:endParaRPr lang="fr-FR" dirty="0"/>
          </a:p>
        </p:txBody>
      </p:sp>
      <p:sp>
        <p:nvSpPr>
          <p:cNvPr id="4" name="Espace réservé du numéro de diapositive 3"/>
          <p:cNvSpPr>
            <a:spLocks noGrp="1"/>
          </p:cNvSpPr>
          <p:nvPr>
            <p:ph type="sldNum" sz="quarter" idx="10"/>
          </p:nvPr>
        </p:nvSpPr>
        <p:spPr/>
        <p:txBody>
          <a:bodyPr/>
          <a:lstStyle/>
          <a:p>
            <a:fld id="{A4C09CBC-1C46-4DC2-BB33-F1A557B74D99}" type="slidenum">
              <a:rPr lang="fr-FR" smtClean="0"/>
              <a:t>21</a:t>
            </a:fld>
            <a:endParaRPr lang="fr-FR"/>
          </a:p>
        </p:txBody>
      </p:sp>
    </p:spTree>
    <p:extLst>
      <p:ext uri="{BB962C8B-B14F-4D97-AF65-F5344CB8AC3E}">
        <p14:creationId xmlns:p14="http://schemas.microsoft.com/office/powerpoint/2010/main" val="271447100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fld id="{A4C09CBC-1C46-4DC2-BB33-F1A557B74D99}" type="slidenum">
              <a:rPr lang="fr-FR" smtClean="0"/>
              <a:t>22</a:t>
            </a:fld>
            <a:endParaRPr lang="fr-FR"/>
          </a:p>
        </p:txBody>
      </p:sp>
    </p:spTree>
    <p:extLst>
      <p:ext uri="{BB962C8B-B14F-4D97-AF65-F5344CB8AC3E}">
        <p14:creationId xmlns:p14="http://schemas.microsoft.com/office/powerpoint/2010/main" val="253004925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fld id="{A4C09CBC-1C46-4DC2-BB33-F1A557B74D99}" type="slidenum">
              <a:rPr lang="fr-FR" smtClean="0"/>
              <a:t>23</a:t>
            </a:fld>
            <a:endParaRPr lang="fr-FR"/>
          </a:p>
        </p:txBody>
      </p:sp>
    </p:spTree>
    <p:extLst>
      <p:ext uri="{BB962C8B-B14F-4D97-AF65-F5344CB8AC3E}">
        <p14:creationId xmlns:p14="http://schemas.microsoft.com/office/powerpoint/2010/main" val="220838504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FR" b="1" dirty="0" smtClean="0"/>
              <a:t>Cette </a:t>
            </a:r>
            <a:r>
              <a:rPr lang="fr-FR" b="1" dirty="0" err="1" smtClean="0"/>
              <a:t>regénération</a:t>
            </a:r>
            <a:r>
              <a:rPr lang="fr-FR" b="1" dirty="0" smtClean="0"/>
              <a:t> implique les cellules satellites </a:t>
            </a:r>
            <a:endParaRPr lang="fr-FR" b="1" dirty="0"/>
          </a:p>
        </p:txBody>
      </p:sp>
      <p:sp>
        <p:nvSpPr>
          <p:cNvPr id="4" name="Espace réservé du numéro de diapositive 3"/>
          <p:cNvSpPr>
            <a:spLocks noGrp="1"/>
          </p:cNvSpPr>
          <p:nvPr>
            <p:ph type="sldNum" sz="quarter" idx="10"/>
          </p:nvPr>
        </p:nvSpPr>
        <p:spPr/>
        <p:txBody>
          <a:bodyPr/>
          <a:lstStyle/>
          <a:p>
            <a:fld id="{A4C09CBC-1C46-4DC2-BB33-F1A557B74D99}" type="slidenum">
              <a:rPr lang="fr-FR" smtClean="0"/>
              <a:t>24</a:t>
            </a:fld>
            <a:endParaRPr lang="fr-FR"/>
          </a:p>
        </p:txBody>
      </p:sp>
    </p:spTree>
    <p:extLst>
      <p:ext uri="{BB962C8B-B14F-4D97-AF65-F5344CB8AC3E}">
        <p14:creationId xmlns:p14="http://schemas.microsoft.com/office/powerpoint/2010/main" val="56156634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pPr lvl="0"/>
            <a:r>
              <a:rPr lang="fr-FR" sz="1200" kern="1200" dirty="0" smtClean="0">
                <a:solidFill>
                  <a:schemeClr val="tx1"/>
                </a:solidFill>
                <a:effectLst/>
                <a:latin typeface="+mn-lt"/>
                <a:ea typeface="+mn-ea"/>
                <a:cs typeface="+mn-cs"/>
              </a:rPr>
              <a:t>Pour chaque cellule on retrouve : </a:t>
            </a:r>
          </a:p>
          <a:p>
            <a:r>
              <a:rPr lang="fr-FR" sz="1200" kern="1200" dirty="0" smtClean="0">
                <a:solidFill>
                  <a:schemeClr val="tx1"/>
                </a:solidFill>
                <a:effectLst/>
                <a:latin typeface="+mn-lt"/>
                <a:ea typeface="+mn-ea"/>
                <a:cs typeface="+mn-cs"/>
              </a:rPr>
              <a:t>un </a:t>
            </a:r>
            <a:r>
              <a:rPr lang="fr-FR" sz="1200" b="1" kern="1200" dirty="0" smtClean="0">
                <a:solidFill>
                  <a:schemeClr val="tx1"/>
                </a:solidFill>
                <a:effectLst/>
                <a:latin typeface="+mn-lt"/>
                <a:ea typeface="+mn-ea"/>
                <a:cs typeface="+mn-cs"/>
              </a:rPr>
              <a:t>noyau central unique, des organites dans une zone dépourvue de filaments </a:t>
            </a:r>
            <a:endParaRPr lang="fr-FR"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fr-FR"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fr-FR" sz="1200" b="1" kern="1200" dirty="0" smtClean="0">
                <a:solidFill>
                  <a:schemeClr val="tx1"/>
                </a:solidFill>
                <a:effectLst/>
                <a:latin typeface="+mn-lt"/>
                <a:ea typeface="+mn-ea"/>
                <a:cs typeface="+mn-cs"/>
              </a:rPr>
              <a:t>Les cellules musculaires lisses sont capables de synthétiser </a:t>
            </a:r>
            <a:r>
              <a:rPr lang="fr-FR" sz="1200" kern="1200" dirty="0" smtClean="0">
                <a:solidFill>
                  <a:schemeClr val="tx1"/>
                </a:solidFill>
                <a:effectLst/>
                <a:latin typeface="+mn-lt"/>
                <a:ea typeface="+mn-ea"/>
                <a:cs typeface="+mn-cs"/>
              </a:rPr>
              <a:t>du </a:t>
            </a:r>
            <a:r>
              <a:rPr lang="fr-FR" sz="1200" b="1" kern="1200" dirty="0" smtClean="0">
                <a:solidFill>
                  <a:schemeClr val="tx1"/>
                </a:solidFill>
                <a:effectLst/>
                <a:latin typeface="+mn-lt"/>
                <a:ea typeface="+mn-ea"/>
                <a:cs typeface="+mn-cs"/>
              </a:rPr>
              <a:t>collagène</a:t>
            </a:r>
            <a:r>
              <a:rPr lang="fr-FR" sz="1200" kern="1200" dirty="0" smtClean="0">
                <a:solidFill>
                  <a:schemeClr val="tx1"/>
                </a:solidFill>
                <a:effectLst/>
                <a:latin typeface="+mn-lt"/>
                <a:ea typeface="+mn-ea"/>
                <a:cs typeface="+mn-cs"/>
              </a:rPr>
              <a:t>, de l’</a:t>
            </a:r>
            <a:r>
              <a:rPr lang="fr-FR" sz="1200" b="1" kern="1200" dirty="0" smtClean="0">
                <a:solidFill>
                  <a:schemeClr val="tx1"/>
                </a:solidFill>
                <a:effectLst/>
                <a:latin typeface="+mn-lt"/>
                <a:ea typeface="+mn-ea"/>
                <a:cs typeface="+mn-cs"/>
              </a:rPr>
              <a:t>élastine</a:t>
            </a:r>
            <a:r>
              <a:rPr lang="fr-FR" sz="1200" kern="1200" dirty="0" smtClean="0">
                <a:solidFill>
                  <a:schemeClr val="tx1"/>
                </a:solidFill>
                <a:effectLst/>
                <a:latin typeface="+mn-lt"/>
                <a:ea typeface="+mn-ea"/>
                <a:cs typeface="+mn-cs"/>
              </a:rPr>
              <a:t> et d’autres </a:t>
            </a:r>
            <a:r>
              <a:rPr lang="fr-FR" sz="1200" b="1" kern="1200" dirty="0" smtClean="0">
                <a:solidFill>
                  <a:schemeClr val="tx1"/>
                </a:solidFill>
                <a:effectLst/>
                <a:latin typeface="+mn-lt"/>
                <a:ea typeface="+mn-ea"/>
                <a:cs typeface="+mn-cs"/>
              </a:rPr>
              <a:t>constituants de la MEC</a:t>
            </a:r>
            <a:r>
              <a:rPr lang="fr-FR" sz="1200" kern="1200" dirty="0" smtClean="0">
                <a:solidFill>
                  <a:schemeClr val="tx1"/>
                </a:solidFill>
                <a:effectLst/>
                <a:latin typeface="+mn-lt"/>
                <a:ea typeface="+mn-ea"/>
                <a:cs typeface="+mn-cs"/>
              </a:rPr>
              <a:t>, les rapprochant des fibroblastes du tissu conjonctif </a:t>
            </a:r>
            <a:r>
              <a:rPr lang="fr-FR" sz="1200" b="0" kern="1200" dirty="0" smtClean="0">
                <a:solidFill>
                  <a:schemeClr val="tx1"/>
                </a:solidFill>
                <a:effectLst/>
                <a:latin typeface="+mn-lt"/>
                <a:ea typeface="+mn-ea"/>
                <a:cs typeface="+mn-cs"/>
              </a:rPr>
              <a:t>: pas étonnant sachant qu’elles dérivent aussi de la CSM.</a:t>
            </a:r>
          </a:p>
          <a:p>
            <a:pPr marL="0" marR="0" lvl="0" indent="0" algn="l" defTabSz="914400" rtl="0" eaLnBrk="1" fontAlgn="auto" latinLnBrk="0" hangingPunct="1">
              <a:lnSpc>
                <a:spcPct val="100000"/>
              </a:lnSpc>
              <a:spcBef>
                <a:spcPts val="0"/>
              </a:spcBef>
              <a:spcAft>
                <a:spcPts val="0"/>
              </a:spcAft>
              <a:buClrTx/>
              <a:buSzTx/>
              <a:buFontTx/>
              <a:buNone/>
              <a:tabLst/>
              <a:defRPr/>
            </a:pPr>
            <a:endParaRPr lang="fr-FR" sz="1200" b="0" kern="1200" dirty="0" smtClean="0">
              <a:solidFill>
                <a:schemeClr val="tx1"/>
              </a:solidFill>
              <a:effectLst/>
              <a:latin typeface="+mn-lt"/>
              <a:ea typeface="+mn-ea"/>
              <a:cs typeface="+mn-cs"/>
            </a:endParaRPr>
          </a:p>
          <a:p>
            <a:r>
              <a:rPr lang="fr-FR" sz="1200" kern="1200" dirty="0" smtClean="0">
                <a:solidFill>
                  <a:schemeClr val="tx1"/>
                </a:solidFill>
                <a:effectLst/>
                <a:latin typeface="+mn-lt"/>
                <a:ea typeface="+mn-ea"/>
                <a:cs typeface="+mn-cs"/>
              </a:rPr>
              <a:t>→ La </a:t>
            </a:r>
            <a:r>
              <a:rPr lang="fr-FR" sz="1200" b="1" kern="1200" dirty="0" smtClean="0">
                <a:solidFill>
                  <a:schemeClr val="tx1"/>
                </a:solidFill>
                <a:effectLst/>
                <a:latin typeface="+mn-lt"/>
                <a:ea typeface="+mn-ea"/>
                <a:cs typeface="+mn-cs"/>
              </a:rPr>
              <a:t>fibre nerveuse </a:t>
            </a:r>
            <a:r>
              <a:rPr lang="fr-FR" sz="1200" kern="1200" dirty="0" smtClean="0">
                <a:solidFill>
                  <a:schemeClr val="tx1"/>
                </a:solidFill>
                <a:effectLst/>
                <a:latin typeface="+mn-lt"/>
                <a:ea typeface="+mn-ea"/>
                <a:cs typeface="+mn-cs"/>
              </a:rPr>
              <a:t>établit des </a:t>
            </a:r>
            <a:r>
              <a:rPr lang="fr-FR" sz="1200" b="1" kern="1200" dirty="0" smtClean="0">
                <a:solidFill>
                  <a:schemeClr val="tx1"/>
                </a:solidFill>
                <a:effectLst/>
                <a:latin typeface="+mn-lt"/>
                <a:ea typeface="+mn-ea"/>
                <a:cs typeface="+mn-cs"/>
              </a:rPr>
              <a:t>points de contact</a:t>
            </a:r>
            <a:r>
              <a:rPr lang="fr-FR" sz="1200" kern="1200" dirty="0" smtClean="0">
                <a:solidFill>
                  <a:schemeClr val="tx1"/>
                </a:solidFill>
                <a:effectLst/>
                <a:latin typeface="+mn-lt"/>
                <a:ea typeface="+mn-ea"/>
                <a:cs typeface="+mn-cs"/>
              </a:rPr>
              <a:t> sur toute la </a:t>
            </a:r>
            <a:r>
              <a:rPr lang="fr-FR" sz="1200" b="1" kern="1200" dirty="0" smtClean="0">
                <a:solidFill>
                  <a:schemeClr val="tx1"/>
                </a:solidFill>
                <a:effectLst/>
                <a:latin typeface="+mn-lt"/>
                <a:ea typeface="+mn-ea"/>
                <a:cs typeface="+mn-cs"/>
              </a:rPr>
              <a:t>face externe de la fibre musculaire lisse</a:t>
            </a:r>
            <a:r>
              <a:rPr lang="fr-FR" sz="1200" kern="1200" dirty="0" smtClean="0">
                <a:solidFill>
                  <a:schemeClr val="tx1"/>
                </a:solidFill>
                <a:effectLst/>
                <a:latin typeface="+mn-lt"/>
                <a:ea typeface="+mn-ea"/>
                <a:cs typeface="+mn-cs"/>
              </a:rPr>
              <a:t>, comme si elle faisait du « saute-mouton » de cellules en cellules. </a:t>
            </a:r>
          </a:p>
          <a:p>
            <a:r>
              <a:rPr lang="fr-FR" sz="1200" kern="1200" dirty="0" smtClean="0">
                <a:solidFill>
                  <a:schemeClr val="tx1"/>
                </a:solidFill>
                <a:effectLst/>
                <a:latin typeface="+mn-lt"/>
                <a:ea typeface="+mn-ea"/>
                <a:cs typeface="+mn-cs"/>
              </a:rPr>
              <a:t>Puis les </a:t>
            </a:r>
            <a:r>
              <a:rPr lang="fr-FR" sz="1200" b="1" kern="1200" dirty="0" smtClean="0">
                <a:solidFill>
                  <a:schemeClr val="tx1"/>
                </a:solidFill>
                <a:effectLst/>
                <a:latin typeface="+mn-lt"/>
                <a:ea typeface="+mn-ea"/>
                <a:cs typeface="+mn-cs"/>
              </a:rPr>
              <a:t>nexus</a:t>
            </a:r>
            <a:r>
              <a:rPr lang="fr-FR" sz="1200" kern="1200" dirty="0" smtClean="0">
                <a:solidFill>
                  <a:schemeClr val="tx1"/>
                </a:solidFill>
                <a:effectLst/>
                <a:latin typeface="+mn-lt"/>
                <a:ea typeface="+mn-ea"/>
                <a:cs typeface="+mn-cs"/>
              </a:rPr>
              <a:t> présents entre chaque cellule vont permettre la </a:t>
            </a:r>
            <a:r>
              <a:rPr lang="fr-FR" sz="1200" b="1" kern="1200" dirty="0" smtClean="0">
                <a:solidFill>
                  <a:schemeClr val="tx1"/>
                </a:solidFill>
                <a:effectLst/>
                <a:latin typeface="+mn-lt"/>
                <a:ea typeface="+mn-ea"/>
                <a:cs typeface="+mn-cs"/>
              </a:rPr>
              <a:t>diffusion des flux ioniques</a:t>
            </a:r>
            <a:r>
              <a:rPr lang="fr-FR" sz="1200" kern="1200" dirty="0" smtClean="0">
                <a:solidFill>
                  <a:schemeClr val="tx1"/>
                </a:solidFill>
                <a:effectLst/>
                <a:latin typeface="+mn-lt"/>
                <a:ea typeface="+mn-ea"/>
                <a:cs typeface="+mn-cs"/>
              </a:rPr>
              <a:t> des cellules périphériques vers les cellules centrales → </a:t>
            </a:r>
            <a:r>
              <a:rPr lang="fr-FR" sz="1200" b="1" kern="1200" dirty="0" smtClean="0">
                <a:solidFill>
                  <a:schemeClr val="tx1"/>
                </a:solidFill>
                <a:effectLst/>
                <a:latin typeface="+mn-lt"/>
                <a:ea typeface="+mn-ea"/>
                <a:cs typeface="+mn-cs"/>
              </a:rPr>
              <a:t>l’onde de dépolarisation</a:t>
            </a:r>
            <a:r>
              <a:rPr lang="fr-FR" sz="1200" kern="1200" dirty="0" smtClean="0">
                <a:solidFill>
                  <a:schemeClr val="tx1"/>
                </a:solidFill>
                <a:effectLst/>
                <a:latin typeface="+mn-lt"/>
                <a:ea typeface="+mn-ea"/>
                <a:cs typeface="+mn-cs"/>
              </a:rPr>
              <a:t> pourra </a:t>
            </a:r>
            <a:r>
              <a:rPr lang="fr-FR" sz="1200" b="1" kern="1200" dirty="0" smtClean="0">
                <a:solidFill>
                  <a:schemeClr val="tx1"/>
                </a:solidFill>
                <a:effectLst/>
                <a:latin typeface="+mn-lt"/>
                <a:ea typeface="+mn-ea"/>
                <a:cs typeface="+mn-cs"/>
              </a:rPr>
              <a:t>se propager à </a:t>
            </a:r>
            <a:r>
              <a:rPr lang="fr-FR" sz="1200" b="1" u="sng" kern="1200" dirty="0" smtClean="0">
                <a:solidFill>
                  <a:schemeClr val="tx1"/>
                </a:solidFill>
                <a:effectLst/>
                <a:latin typeface="+mn-lt"/>
                <a:ea typeface="+mn-ea"/>
                <a:cs typeface="+mn-cs"/>
              </a:rPr>
              <a:t>toute la fibre musculaire simultanément</a:t>
            </a:r>
            <a:r>
              <a:rPr lang="fr-FR" sz="1200" kern="1200" dirty="0" smtClean="0">
                <a:solidFill>
                  <a:schemeClr val="tx1"/>
                </a:solidFill>
                <a:effectLst/>
                <a:latin typeface="+mn-lt"/>
                <a:ea typeface="+mn-ea"/>
                <a:cs typeface="+mn-cs"/>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lang="fr-FR" sz="1200" b="0" kern="1200" dirty="0" smtClean="0">
              <a:solidFill>
                <a:schemeClr val="tx1"/>
              </a:solidFill>
              <a:effectLst/>
              <a:latin typeface="+mn-lt"/>
              <a:ea typeface="+mn-ea"/>
              <a:cs typeface="+mn-cs"/>
            </a:endParaRPr>
          </a:p>
          <a:p>
            <a:endParaRPr lang="fr-FR" dirty="0"/>
          </a:p>
        </p:txBody>
      </p:sp>
      <p:sp>
        <p:nvSpPr>
          <p:cNvPr id="4" name="Espace réservé du numéro de diapositive 3"/>
          <p:cNvSpPr>
            <a:spLocks noGrp="1"/>
          </p:cNvSpPr>
          <p:nvPr>
            <p:ph type="sldNum" sz="quarter" idx="10"/>
          </p:nvPr>
        </p:nvSpPr>
        <p:spPr/>
        <p:txBody>
          <a:bodyPr/>
          <a:lstStyle/>
          <a:p>
            <a:fld id="{A4C09CBC-1C46-4DC2-BB33-F1A557B74D99}" type="slidenum">
              <a:rPr lang="fr-FR" smtClean="0"/>
              <a:t>27</a:t>
            </a:fld>
            <a:endParaRPr lang="fr-FR"/>
          </a:p>
        </p:txBody>
      </p:sp>
    </p:spTree>
    <p:extLst>
      <p:ext uri="{BB962C8B-B14F-4D97-AF65-F5344CB8AC3E}">
        <p14:creationId xmlns:p14="http://schemas.microsoft.com/office/powerpoint/2010/main" val="169148022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sz="1200" b="0" i="0" u="none" strike="noStrike" kern="1200" baseline="0" dirty="0" smtClean="0">
              <a:solidFill>
                <a:schemeClr val="tx1"/>
              </a:solidFill>
              <a:latin typeface="+mn-lt"/>
              <a:ea typeface="+mn-ea"/>
              <a:cs typeface="+mn-cs"/>
            </a:endParaRPr>
          </a:p>
          <a:p>
            <a:r>
              <a:rPr lang="fr-FR" sz="1200" b="0" i="0" u="none" strike="noStrike" kern="1200" baseline="0" dirty="0" smtClean="0">
                <a:solidFill>
                  <a:schemeClr val="tx1"/>
                </a:solidFill>
                <a:latin typeface="+mn-lt"/>
                <a:ea typeface="+mn-ea"/>
                <a:cs typeface="+mn-cs"/>
              </a:rPr>
              <a:t>La </a:t>
            </a:r>
            <a:r>
              <a:rPr lang="fr-FR" sz="1200" b="1" i="0" u="none" strike="noStrike" kern="1200" baseline="0" dirty="0" err="1" smtClean="0">
                <a:solidFill>
                  <a:schemeClr val="tx1"/>
                </a:solidFill>
                <a:latin typeface="+mn-lt"/>
                <a:ea typeface="+mn-ea"/>
                <a:cs typeface="+mn-cs"/>
              </a:rPr>
              <a:t>calponine</a:t>
            </a:r>
            <a:r>
              <a:rPr lang="fr-FR" sz="1200" b="1" i="0" u="none" strike="noStrike" kern="1200" baseline="0" dirty="0" smtClean="0">
                <a:solidFill>
                  <a:schemeClr val="tx1"/>
                </a:solidFill>
                <a:latin typeface="+mn-lt"/>
                <a:ea typeface="+mn-ea"/>
                <a:cs typeface="+mn-cs"/>
              </a:rPr>
              <a:t> </a:t>
            </a:r>
            <a:r>
              <a:rPr lang="fr-FR" sz="1200" b="0" i="0" u="none" strike="noStrike" kern="1200" baseline="0" dirty="0" smtClean="0">
                <a:solidFill>
                  <a:schemeClr val="tx1"/>
                </a:solidFill>
                <a:latin typeface="+mn-lt"/>
                <a:ea typeface="+mn-ea"/>
                <a:cs typeface="+mn-cs"/>
              </a:rPr>
              <a:t>aura une fonction équivalente qu’on a vu au niveau des stries Z, pour empêcher la dépolarisation. </a:t>
            </a:r>
          </a:p>
          <a:p>
            <a:r>
              <a:rPr lang="fr-FR" sz="1200" b="0" i="0" u="none" strike="noStrike" kern="1200" baseline="0" dirty="0" smtClean="0">
                <a:solidFill>
                  <a:schemeClr val="tx1"/>
                </a:solidFill>
                <a:latin typeface="+mn-lt"/>
                <a:ea typeface="+mn-ea"/>
                <a:cs typeface="+mn-cs"/>
              </a:rPr>
              <a:t>- Elle se lie à l’actine F, modifie la </a:t>
            </a:r>
            <a:r>
              <a:rPr lang="fr-FR" sz="1200" b="1" i="0" u="none" strike="noStrike" kern="1200" baseline="0" dirty="0" smtClean="0">
                <a:solidFill>
                  <a:schemeClr val="tx1"/>
                </a:solidFill>
                <a:latin typeface="+mn-lt"/>
                <a:ea typeface="+mn-ea"/>
                <a:cs typeface="+mn-cs"/>
              </a:rPr>
              <a:t>conformation</a:t>
            </a:r>
            <a:r>
              <a:rPr lang="fr-FR" sz="1200" b="0" i="0" u="none" strike="noStrike" kern="1200" baseline="0" dirty="0" smtClean="0">
                <a:solidFill>
                  <a:schemeClr val="tx1"/>
                </a:solidFill>
                <a:latin typeface="+mn-lt"/>
                <a:ea typeface="+mn-ea"/>
                <a:cs typeface="+mn-cs"/>
              </a:rPr>
              <a:t>, stoppant la possibilité de glissement entre filament fin d’actine et de myosine. </a:t>
            </a:r>
          </a:p>
          <a:p>
            <a:r>
              <a:rPr lang="fr-FR" sz="1200" b="0" i="0" u="none" strike="noStrike" kern="1200" baseline="0" dirty="0" smtClean="0">
                <a:solidFill>
                  <a:schemeClr val="tx1"/>
                </a:solidFill>
                <a:latin typeface="+mn-lt"/>
                <a:ea typeface="+mn-ea"/>
                <a:cs typeface="+mn-cs"/>
              </a:rPr>
              <a:t>- Elle a une </a:t>
            </a:r>
            <a:r>
              <a:rPr lang="fr-FR" sz="1200" b="1" i="0" u="none" strike="noStrike" kern="1200" baseline="0" dirty="0" smtClean="0">
                <a:solidFill>
                  <a:schemeClr val="tx1"/>
                </a:solidFill>
                <a:latin typeface="+mn-lt"/>
                <a:ea typeface="+mn-ea"/>
                <a:cs typeface="+mn-cs"/>
              </a:rPr>
              <a:t>fonction inhibitrice de l’activité Mg-</a:t>
            </a:r>
            <a:r>
              <a:rPr lang="fr-FR" sz="1200" b="1" i="0" u="none" strike="noStrike" kern="1200" baseline="0" dirty="0" err="1" smtClean="0">
                <a:solidFill>
                  <a:schemeClr val="tx1"/>
                </a:solidFill>
                <a:latin typeface="+mn-lt"/>
                <a:ea typeface="+mn-ea"/>
                <a:cs typeface="+mn-cs"/>
              </a:rPr>
              <a:t>ATPasique</a:t>
            </a:r>
            <a:r>
              <a:rPr lang="fr-FR" sz="1200" b="1" i="0" u="none" strike="noStrike" kern="1200" baseline="0" dirty="0" smtClean="0">
                <a:solidFill>
                  <a:schemeClr val="tx1"/>
                </a:solidFill>
                <a:latin typeface="+mn-lt"/>
                <a:ea typeface="+mn-ea"/>
                <a:cs typeface="+mn-cs"/>
              </a:rPr>
              <a:t> </a:t>
            </a:r>
            <a:r>
              <a:rPr lang="fr-FR" sz="1200" b="0" i="0" u="none" strike="noStrike" kern="1200" baseline="0" dirty="0" smtClean="0">
                <a:solidFill>
                  <a:schemeClr val="tx1"/>
                </a:solidFill>
                <a:latin typeface="+mn-lt"/>
                <a:ea typeface="+mn-ea"/>
                <a:cs typeface="+mn-cs"/>
              </a:rPr>
              <a:t>de la myosine, elle joue un rôle sur la </a:t>
            </a:r>
            <a:r>
              <a:rPr lang="fr-FR" sz="1200" b="1" i="0" u="none" strike="noStrike" kern="1200" baseline="0" dirty="0" smtClean="0">
                <a:solidFill>
                  <a:schemeClr val="tx1"/>
                </a:solidFill>
                <a:latin typeface="+mn-lt"/>
                <a:ea typeface="+mn-ea"/>
                <a:cs typeface="+mn-cs"/>
              </a:rPr>
              <a:t>polymérisation de l’actine F</a:t>
            </a:r>
            <a:r>
              <a:rPr lang="fr-FR" sz="1200" b="0" i="0" u="none" strike="noStrike" kern="1200" baseline="0" dirty="0" smtClean="0">
                <a:solidFill>
                  <a:schemeClr val="tx1"/>
                </a:solidFill>
                <a:latin typeface="+mn-lt"/>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fr-FR" sz="1200" b="0" kern="1200" dirty="0" smtClean="0">
              <a:solidFill>
                <a:schemeClr val="tx1"/>
              </a:solidFill>
              <a:effectLst/>
              <a:latin typeface="+mn-lt"/>
              <a:ea typeface="+mn-ea"/>
              <a:cs typeface="+mn-cs"/>
            </a:endParaRPr>
          </a:p>
          <a:p>
            <a:endParaRPr lang="fr-FR" dirty="0"/>
          </a:p>
        </p:txBody>
      </p:sp>
      <p:sp>
        <p:nvSpPr>
          <p:cNvPr id="4" name="Espace réservé du numéro de diapositive 3"/>
          <p:cNvSpPr>
            <a:spLocks noGrp="1"/>
          </p:cNvSpPr>
          <p:nvPr>
            <p:ph type="sldNum" sz="quarter" idx="10"/>
          </p:nvPr>
        </p:nvSpPr>
        <p:spPr/>
        <p:txBody>
          <a:bodyPr/>
          <a:lstStyle/>
          <a:p>
            <a:fld id="{A4C09CBC-1C46-4DC2-BB33-F1A557B74D99}" type="slidenum">
              <a:rPr lang="fr-FR" smtClean="0"/>
              <a:t>28</a:t>
            </a:fld>
            <a:endParaRPr lang="fr-FR"/>
          </a:p>
        </p:txBody>
      </p:sp>
    </p:spTree>
    <p:extLst>
      <p:ext uri="{BB962C8B-B14F-4D97-AF65-F5344CB8AC3E}">
        <p14:creationId xmlns:p14="http://schemas.microsoft.com/office/powerpoint/2010/main" val="65138747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sz="1200" b="1" dirty="0" smtClean="0">
                <a:solidFill>
                  <a:schemeClr val="bg1"/>
                </a:solidFill>
                <a:latin typeface="Cambria" panose="02040503050406030204" pitchFamily="18" charset="0"/>
              </a:rPr>
              <a:t>IMPORTANT A SAVOIR :</a:t>
            </a:r>
          </a:p>
          <a:p>
            <a:pPr lvl="0"/>
            <a:r>
              <a:rPr lang="fr-FR" sz="1200" kern="1200" dirty="0" smtClean="0">
                <a:solidFill>
                  <a:schemeClr val="tx1"/>
                </a:solidFill>
                <a:effectLst/>
                <a:latin typeface="+mn-lt"/>
                <a:ea typeface="+mn-ea"/>
                <a:cs typeface="+mn-cs"/>
              </a:rPr>
              <a:t>En comparaison avec le muscle strié squelettique, le </a:t>
            </a:r>
            <a:r>
              <a:rPr lang="fr-FR" sz="1200" b="1" kern="1200" dirty="0" smtClean="0">
                <a:solidFill>
                  <a:schemeClr val="tx1"/>
                </a:solidFill>
                <a:effectLst/>
                <a:latin typeface="+mn-lt"/>
                <a:ea typeface="+mn-ea"/>
                <a:cs typeface="+mn-cs"/>
              </a:rPr>
              <a:t>muscle lisse</a:t>
            </a:r>
            <a:r>
              <a:rPr lang="fr-FR" sz="1200" kern="1200" dirty="0" smtClean="0">
                <a:solidFill>
                  <a:schemeClr val="tx1"/>
                </a:solidFill>
                <a:effectLst/>
                <a:latin typeface="+mn-lt"/>
                <a:ea typeface="+mn-ea"/>
                <a:cs typeface="+mn-cs"/>
              </a:rPr>
              <a:t> présente :</a:t>
            </a:r>
          </a:p>
          <a:p>
            <a:pPr lvl="0"/>
            <a:r>
              <a:rPr lang="fr-FR" sz="1200" kern="1200" dirty="0" smtClean="0">
                <a:solidFill>
                  <a:schemeClr val="tx1"/>
                </a:solidFill>
                <a:effectLst/>
                <a:latin typeface="+mn-lt"/>
                <a:ea typeface="+mn-ea"/>
                <a:cs typeface="+mn-cs"/>
              </a:rPr>
              <a:t>Un </a:t>
            </a:r>
            <a:r>
              <a:rPr lang="fr-FR" sz="1200" b="1" kern="1200" dirty="0" smtClean="0">
                <a:solidFill>
                  <a:schemeClr val="tx1"/>
                </a:solidFill>
                <a:effectLst/>
                <a:latin typeface="+mn-lt"/>
                <a:ea typeface="+mn-ea"/>
                <a:cs typeface="+mn-cs"/>
              </a:rPr>
              <a:t>mécanisme de contraction</a:t>
            </a:r>
            <a:r>
              <a:rPr lang="fr-FR" sz="1200" kern="1200" dirty="0" smtClean="0">
                <a:solidFill>
                  <a:schemeClr val="tx1"/>
                </a:solidFill>
                <a:effectLst/>
                <a:latin typeface="+mn-lt"/>
                <a:ea typeface="+mn-ea"/>
                <a:cs typeface="+mn-cs"/>
              </a:rPr>
              <a:t> beaucoup </a:t>
            </a:r>
            <a:r>
              <a:rPr lang="fr-FR" sz="1200" b="1" kern="1200" dirty="0" smtClean="0">
                <a:solidFill>
                  <a:schemeClr val="tx1"/>
                </a:solidFill>
                <a:effectLst/>
                <a:latin typeface="+mn-lt"/>
                <a:ea typeface="+mn-ea"/>
                <a:cs typeface="+mn-cs"/>
              </a:rPr>
              <a:t>+</a:t>
            </a:r>
            <a:r>
              <a:rPr lang="fr-FR" sz="1200" kern="1200" dirty="0" smtClean="0">
                <a:solidFill>
                  <a:schemeClr val="tx1"/>
                </a:solidFill>
                <a:effectLst/>
                <a:latin typeface="+mn-lt"/>
                <a:ea typeface="+mn-ea"/>
                <a:cs typeface="+mn-cs"/>
              </a:rPr>
              <a:t> </a:t>
            </a:r>
            <a:r>
              <a:rPr lang="fr-FR" sz="1200" b="1" kern="1200" dirty="0" smtClean="0">
                <a:solidFill>
                  <a:schemeClr val="tx1"/>
                </a:solidFill>
                <a:effectLst/>
                <a:latin typeface="+mn-lt"/>
                <a:ea typeface="+mn-ea"/>
                <a:cs typeface="+mn-cs"/>
              </a:rPr>
              <a:t>sophistiqué</a:t>
            </a:r>
            <a:r>
              <a:rPr lang="fr-FR" sz="1200" kern="1200" dirty="0" smtClean="0">
                <a:solidFill>
                  <a:schemeClr val="tx1"/>
                </a:solidFill>
                <a:effectLst/>
                <a:latin typeface="+mn-lt"/>
                <a:ea typeface="+mn-ea"/>
                <a:cs typeface="+mn-cs"/>
              </a:rPr>
              <a:t> et </a:t>
            </a:r>
            <a:r>
              <a:rPr lang="fr-FR" sz="1200" b="1" kern="1200" dirty="0" smtClean="0">
                <a:solidFill>
                  <a:schemeClr val="tx1"/>
                </a:solidFill>
                <a:effectLst/>
                <a:latin typeface="+mn-lt"/>
                <a:ea typeface="+mn-ea"/>
                <a:cs typeface="+mn-cs"/>
              </a:rPr>
              <a:t>performant</a:t>
            </a:r>
            <a:endParaRPr lang="fr-FR" sz="1200" kern="1200" dirty="0" smtClean="0">
              <a:solidFill>
                <a:schemeClr val="tx1"/>
              </a:solidFill>
              <a:effectLst/>
              <a:latin typeface="+mn-lt"/>
              <a:ea typeface="+mn-ea"/>
              <a:cs typeface="+mn-cs"/>
            </a:endParaRPr>
          </a:p>
          <a:p>
            <a:pPr lvl="0"/>
            <a:r>
              <a:rPr lang="fr-FR" sz="1200" kern="1200" dirty="0" smtClean="0">
                <a:solidFill>
                  <a:schemeClr val="tx1"/>
                </a:solidFill>
                <a:effectLst/>
                <a:latin typeface="+mn-lt"/>
                <a:ea typeface="+mn-ea"/>
                <a:cs typeface="+mn-cs"/>
              </a:rPr>
              <a:t>Un </a:t>
            </a:r>
            <a:r>
              <a:rPr lang="fr-FR" sz="1200" b="1" kern="1200" dirty="0" smtClean="0">
                <a:solidFill>
                  <a:schemeClr val="tx1"/>
                </a:solidFill>
                <a:effectLst/>
                <a:latin typeface="+mn-lt"/>
                <a:ea typeface="+mn-ea"/>
                <a:cs typeface="+mn-cs"/>
              </a:rPr>
              <a:t>raccourcissement </a:t>
            </a:r>
            <a:r>
              <a:rPr lang="fr-FR" sz="1200" kern="1200" dirty="0" smtClean="0">
                <a:solidFill>
                  <a:schemeClr val="tx1"/>
                </a:solidFill>
                <a:effectLst/>
                <a:latin typeface="+mn-lt"/>
                <a:ea typeface="+mn-ea"/>
                <a:cs typeface="+mn-cs"/>
              </a:rPr>
              <a:t>de la fibre bien + important : </a:t>
            </a:r>
            <a:r>
              <a:rPr lang="fr-FR" sz="1200" b="1" kern="1200" dirty="0" smtClean="0">
                <a:solidFill>
                  <a:schemeClr val="tx1"/>
                </a:solidFill>
                <a:effectLst/>
                <a:latin typeface="+mn-lt"/>
                <a:ea typeface="+mn-ea"/>
                <a:cs typeface="+mn-cs"/>
              </a:rPr>
              <a:t>à 360°</a:t>
            </a:r>
            <a:r>
              <a:rPr lang="fr-FR" sz="1200" kern="1200" dirty="0" smtClean="0">
                <a:solidFill>
                  <a:schemeClr val="tx1"/>
                </a:solidFill>
                <a:effectLst/>
                <a:latin typeface="+mn-lt"/>
                <a:ea typeface="+mn-ea"/>
                <a:cs typeface="+mn-cs"/>
              </a:rPr>
              <a:t> et non dans 1 axe</a:t>
            </a:r>
          </a:p>
          <a:p>
            <a:pPr lvl="0"/>
            <a:r>
              <a:rPr lang="fr-FR" sz="1200" kern="1200" dirty="0" smtClean="0">
                <a:solidFill>
                  <a:schemeClr val="tx1"/>
                </a:solidFill>
                <a:effectLst/>
                <a:latin typeface="+mn-lt"/>
                <a:ea typeface="+mn-ea"/>
                <a:cs typeface="+mn-cs"/>
              </a:rPr>
              <a:t>Une </a:t>
            </a:r>
            <a:r>
              <a:rPr lang="fr-FR" sz="1200" b="1" kern="1200" dirty="0" smtClean="0">
                <a:solidFill>
                  <a:schemeClr val="tx1"/>
                </a:solidFill>
                <a:effectLst/>
                <a:latin typeface="+mn-lt"/>
                <a:ea typeface="+mn-ea"/>
                <a:cs typeface="+mn-cs"/>
              </a:rPr>
              <a:t>contraction</a:t>
            </a:r>
            <a:r>
              <a:rPr lang="fr-FR" sz="1200" kern="1200" dirty="0" smtClean="0">
                <a:solidFill>
                  <a:schemeClr val="tx1"/>
                </a:solidFill>
                <a:effectLst/>
                <a:latin typeface="+mn-lt"/>
                <a:ea typeface="+mn-ea"/>
                <a:cs typeface="+mn-cs"/>
              </a:rPr>
              <a:t> </a:t>
            </a:r>
            <a:r>
              <a:rPr lang="fr-FR" sz="1200" b="1" kern="1200" dirty="0" smtClean="0">
                <a:solidFill>
                  <a:schemeClr val="tx1"/>
                </a:solidFill>
                <a:effectLst/>
                <a:latin typeface="+mn-lt"/>
                <a:ea typeface="+mn-ea"/>
                <a:cs typeface="+mn-cs"/>
              </a:rPr>
              <a:t>+ soutenue</a:t>
            </a:r>
            <a:r>
              <a:rPr lang="fr-FR" sz="1200" kern="1200" dirty="0" smtClean="0">
                <a:solidFill>
                  <a:schemeClr val="tx1"/>
                </a:solidFill>
                <a:effectLst/>
                <a:latin typeface="+mn-lt"/>
                <a:ea typeface="+mn-ea"/>
                <a:cs typeface="+mn-cs"/>
              </a:rPr>
              <a:t>, </a:t>
            </a:r>
            <a:r>
              <a:rPr lang="fr-FR" sz="1200" b="1" kern="1200" dirty="0" smtClean="0">
                <a:solidFill>
                  <a:schemeClr val="tx1"/>
                </a:solidFill>
                <a:effectLst/>
                <a:latin typeface="+mn-lt"/>
                <a:ea typeface="+mn-ea"/>
                <a:cs typeface="+mn-cs"/>
              </a:rPr>
              <a:t>+ fine</a:t>
            </a:r>
            <a:r>
              <a:rPr lang="fr-FR" sz="1200" kern="1200" dirty="0" smtClean="0">
                <a:solidFill>
                  <a:schemeClr val="tx1"/>
                </a:solidFill>
                <a:effectLst/>
                <a:latin typeface="+mn-lt"/>
                <a:ea typeface="+mn-ea"/>
                <a:cs typeface="+mn-cs"/>
              </a:rPr>
              <a:t> et </a:t>
            </a:r>
            <a:r>
              <a:rPr lang="fr-FR" sz="1200" b="1" kern="1200" dirty="0" smtClean="0">
                <a:solidFill>
                  <a:schemeClr val="tx1"/>
                </a:solidFill>
                <a:effectLst/>
                <a:latin typeface="+mn-lt"/>
                <a:ea typeface="+mn-ea"/>
                <a:cs typeface="+mn-cs"/>
              </a:rPr>
              <a:t>+ adaptée</a:t>
            </a:r>
            <a:r>
              <a:rPr lang="fr-FR" sz="1200" kern="1200" dirty="0" smtClean="0">
                <a:solidFill>
                  <a:schemeClr val="tx1"/>
                </a:solidFill>
                <a:effectLst/>
                <a:latin typeface="+mn-lt"/>
                <a:ea typeface="+mn-ea"/>
                <a:cs typeface="+mn-cs"/>
              </a:rPr>
              <a:t> au besoin (en fonction du milieu)</a:t>
            </a:r>
          </a:p>
          <a:p>
            <a:pPr lvl="0"/>
            <a:endParaRPr lang="fr-FR" sz="1200" kern="1200" dirty="0" smtClean="0">
              <a:solidFill>
                <a:schemeClr val="tx1"/>
              </a:solidFill>
              <a:effectLst/>
              <a:latin typeface="+mn-lt"/>
              <a:ea typeface="+mn-ea"/>
              <a:cs typeface="+mn-cs"/>
            </a:endParaRPr>
          </a:p>
          <a:p>
            <a:pPr lvl="0"/>
            <a:r>
              <a:rPr lang="fr-FR" sz="1200" b="1" kern="1200" dirty="0" smtClean="0">
                <a:solidFill>
                  <a:schemeClr val="tx1"/>
                </a:solidFill>
                <a:effectLst/>
                <a:latin typeface="+mn-lt"/>
                <a:ea typeface="+mn-ea"/>
                <a:cs typeface="+mn-cs"/>
              </a:rPr>
              <a:t>CONTRACTION  JAMAIS  ISOLER  TOUJOURS  UN  ENSEMBLE  DE  CELLULES</a:t>
            </a:r>
            <a:r>
              <a:rPr lang="fr-FR" sz="1200" b="1" kern="1200" baseline="0" dirty="0" smtClean="0">
                <a:solidFill>
                  <a:schemeClr val="tx1"/>
                </a:solidFill>
                <a:effectLst/>
                <a:latin typeface="+mn-lt"/>
                <a:ea typeface="+mn-ea"/>
                <a:cs typeface="+mn-cs"/>
              </a:rPr>
              <a:t>  !</a:t>
            </a:r>
            <a:endParaRPr lang="fr-FR" sz="1200" b="1"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fr-FR" sz="1200" b="1" dirty="0" smtClean="0">
              <a:solidFill>
                <a:schemeClr val="bg1"/>
              </a:solidFill>
              <a:latin typeface="Cambria" panose="02040503050406030204" pitchFamily="18" charset="0"/>
            </a:endParaRPr>
          </a:p>
          <a:p>
            <a:endParaRPr lang="fr-FR" dirty="0"/>
          </a:p>
        </p:txBody>
      </p:sp>
      <p:sp>
        <p:nvSpPr>
          <p:cNvPr id="4" name="Espace réservé du numéro de diapositive 3"/>
          <p:cNvSpPr>
            <a:spLocks noGrp="1"/>
          </p:cNvSpPr>
          <p:nvPr>
            <p:ph type="sldNum" sz="quarter" idx="10"/>
          </p:nvPr>
        </p:nvSpPr>
        <p:spPr/>
        <p:txBody>
          <a:bodyPr/>
          <a:lstStyle/>
          <a:p>
            <a:fld id="{A4C09CBC-1C46-4DC2-BB33-F1A557B74D99}" type="slidenum">
              <a:rPr lang="fr-FR" smtClean="0"/>
              <a:t>29</a:t>
            </a:fld>
            <a:endParaRPr lang="fr-FR"/>
          </a:p>
        </p:txBody>
      </p:sp>
    </p:spTree>
    <p:extLst>
      <p:ext uri="{BB962C8B-B14F-4D97-AF65-F5344CB8AC3E}">
        <p14:creationId xmlns:p14="http://schemas.microsoft.com/office/powerpoint/2010/main" val="295694339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FR" sz="1200" b="1" i="0" u="none" strike="noStrike" kern="1200" baseline="0" dirty="0" smtClean="0">
                <a:solidFill>
                  <a:schemeClr val="tx1"/>
                </a:solidFill>
                <a:latin typeface="+mn-lt"/>
                <a:ea typeface="+mn-ea"/>
                <a:cs typeface="+mn-cs"/>
              </a:rPr>
              <a:t>A noté que les </a:t>
            </a:r>
            <a:r>
              <a:rPr lang="fr-FR" sz="1200" b="1" i="0" u="none" strike="noStrike" kern="1200" baseline="0" dirty="0" err="1" smtClean="0">
                <a:solidFill>
                  <a:schemeClr val="tx1"/>
                </a:solidFill>
                <a:latin typeface="+mn-lt"/>
                <a:ea typeface="+mn-ea"/>
                <a:cs typeface="+mn-cs"/>
              </a:rPr>
              <a:t>diades</a:t>
            </a:r>
            <a:r>
              <a:rPr lang="fr-FR" sz="1200" b="1" i="0" u="none" strike="noStrike" kern="1200" baseline="0" dirty="0" smtClean="0">
                <a:solidFill>
                  <a:schemeClr val="tx1"/>
                </a:solidFill>
                <a:latin typeface="+mn-lt"/>
                <a:ea typeface="+mn-ea"/>
                <a:cs typeface="+mn-cs"/>
              </a:rPr>
              <a:t> sont retrouvées au niveau de la strie Z tandis que les triades sont </a:t>
            </a:r>
            <a:r>
              <a:rPr lang="fr-FR" sz="1200" b="1" i="0" u="none" strike="noStrike" kern="1200" baseline="0" dirty="0" smtClean="0">
                <a:solidFill>
                  <a:schemeClr val="tx1"/>
                </a:solidFill>
                <a:latin typeface="+mn-lt"/>
                <a:ea typeface="+mn-ea"/>
                <a:cs typeface="+mn-cs"/>
              </a:rPr>
              <a:t>au niveau </a:t>
            </a:r>
            <a:r>
              <a:rPr lang="fr-FR" sz="1200" b="1" i="0" u="none" strike="noStrike" kern="1200" baseline="0" dirty="0" smtClean="0">
                <a:solidFill>
                  <a:schemeClr val="tx1"/>
                </a:solidFill>
                <a:latin typeface="+mn-lt"/>
                <a:ea typeface="+mn-ea"/>
                <a:cs typeface="+mn-cs"/>
              </a:rPr>
              <a:t>de la jonction A/I</a:t>
            </a:r>
          </a:p>
          <a:p>
            <a:pPr marL="0" marR="0" lvl="0" indent="0" algn="l" defTabSz="914400" rtl="0" eaLnBrk="1" fontAlgn="auto" latinLnBrk="0" hangingPunct="1">
              <a:lnSpc>
                <a:spcPct val="100000"/>
              </a:lnSpc>
              <a:spcBef>
                <a:spcPts val="0"/>
              </a:spcBef>
              <a:spcAft>
                <a:spcPts val="0"/>
              </a:spcAft>
              <a:buClrTx/>
              <a:buSzTx/>
              <a:buFontTx/>
              <a:buNone/>
              <a:tabLst/>
              <a:defRPr/>
            </a:pPr>
            <a:endParaRPr lang="fr-FR" sz="1200" b="0" kern="1200" dirty="0" smtClean="0">
              <a:solidFill>
                <a:schemeClr val="tx1"/>
              </a:solidFill>
              <a:effectLst/>
              <a:latin typeface="+mn-lt"/>
              <a:ea typeface="+mn-ea"/>
              <a:cs typeface="+mn-cs"/>
            </a:endParaRPr>
          </a:p>
          <a:p>
            <a:endParaRPr lang="fr-FR" dirty="0"/>
          </a:p>
        </p:txBody>
      </p:sp>
      <p:sp>
        <p:nvSpPr>
          <p:cNvPr id="4" name="Espace réservé du numéro de diapositive 3"/>
          <p:cNvSpPr>
            <a:spLocks noGrp="1"/>
          </p:cNvSpPr>
          <p:nvPr>
            <p:ph type="sldNum" sz="quarter" idx="10"/>
          </p:nvPr>
        </p:nvSpPr>
        <p:spPr/>
        <p:txBody>
          <a:bodyPr/>
          <a:lstStyle/>
          <a:p>
            <a:fld id="{A4C09CBC-1C46-4DC2-BB33-F1A557B74D99}" type="slidenum">
              <a:rPr lang="fr-FR" smtClean="0"/>
              <a:t>32</a:t>
            </a:fld>
            <a:endParaRPr lang="fr-FR"/>
          </a:p>
        </p:txBody>
      </p:sp>
    </p:spTree>
    <p:extLst>
      <p:ext uri="{BB962C8B-B14F-4D97-AF65-F5344CB8AC3E}">
        <p14:creationId xmlns:p14="http://schemas.microsoft.com/office/powerpoint/2010/main" val="274770004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fr-FR" sz="1200" b="1" dirty="0" smtClean="0">
              <a:solidFill>
                <a:schemeClr val="bg1"/>
              </a:solidFill>
              <a:latin typeface="Cambria" panose="02040503050406030204" pitchFamily="18" charset="0"/>
            </a:endParaRPr>
          </a:p>
          <a:p>
            <a:endParaRPr lang="fr-FR" dirty="0"/>
          </a:p>
        </p:txBody>
      </p:sp>
      <p:sp>
        <p:nvSpPr>
          <p:cNvPr id="4" name="Espace réservé du numéro de diapositive 3"/>
          <p:cNvSpPr>
            <a:spLocks noGrp="1"/>
          </p:cNvSpPr>
          <p:nvPr>
            <p:ph type="sldNum" sz="quarter" idx="10"/>
          </p:nvPr>
        </p:nvSpPr>
        <p:spPr/>
        <p:txBody>
          <a:bodyPr/>
          <a:lstStyle/>
          <a:p>
            <a:fld id="{A4C09CBC-1C46-4DC2-BB33-F1A557B74D99}" type="slidenum">
              <a:rPr lang="fr-FR" smtClean="0"/>
              <a:t>33</a:t>
            </a:fld>
            <a:endParaRPr lang="fr-FR"/>
          </a:p>
        </p:txBody>
      </p:sp>
    </p:spTree>
    <p:extLst>
      <p:ext uri="{BB962C8B-B14F-4D97-AF65-F5344CB8AC3E}">
        <p14:creationId xmlns:p14="http://schemas.microsoft.com/office/powerpoint/2010/main" val="22099652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4530"/>
            <a:ext cx="9144000" cy="2387600"/>
          </a:xfrm>
        </p:spPr>
        <p:txBody>
          <a:bodyPr anchor="b">
            <a:normAutofit/>
          </a:bodyPr>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normAutofit/>
          </a:bodyPr>
          <a:lstStyle>
            <a:lvl1pPr marL="0" indent="0" algn="ctr">
              <a:buNone/>
              <a:defRPr sz="2400">
                <a:solidFill>
                  <a:schemeClr val="tx1">
                    <a:lumMod val="75000"/>
                    <a:lumOff val="25000"/>
                  </a:schemeClr>
                </a:solidFill>
              </a:defRPr>
            </a:lvl1pPr>
            <a:lvl2pPr marL="457200" indent="0" algn="ctr">
              <a:buNone/>
              <a:defRPr sz="28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8A10DA03-69F1-438B-95ED-51BE02704794}" type="datetimeFigureOut">
              <a:rPr lang="fr-FR" smtClean="0"/>
              <a:t>08/10/2015</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651D3193-6B0E-4E57-959E-118C0054CF59}" type="slidenum">
              <a:rPr lang="fr-FR" smtClean="0"/>
              <a:t>‹N°›</a:t>
            </a:fld>
            <a:endParaRPr lang="fr-FR"/>
          </a:p>
        </p:txBody>
      </p:sp>
    </p:spTree>
    <p:extLst>
      <p:ext uri="{BB962C8B-B14F-4D97-AF65-F5344CB8AC3E}">
        <p14:creationId xmlns:p14="http://schemas.microsoft.com/office/powerpoint/2010/main" val="8887771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8A10DA03-69F1-438B-95ED-51BE02704794}" type="datetimeFigureOut">
              <a:rPr lang="fr-FR" smtClean="0"/>
              <a:t>08/10/2015</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651D3193-6B0E-4E57-959E-118C0054CF59}" type="slidenum">
              <a:rPr lang="fr-FR" smtClean="0"/>
              <a:t>‹N°›</a:t>
            </a:fld>
            <a:endParaRPr lang="fr-FR"/>
          </a:p>
        </p:txBody>
      </p:sp>
    </p:spTree>
    <p:extLst>
      <p:ext uri="{BB962C8B-B14F-4D97-AF65-F5344CB8AC3E}">
        <p14:creationId xmlns:p14="http://schemas.microsoft.com/office/powerpoint/2010/main" val="16959072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12423"/>
            <a:ext cx="10515600" cy="2851208"/>
          </a:xfrm>
        </p:spPr>
        <p:txBody>
          <a:bodyPr anchor="b">
            <a:normAutofit/>
          </a:bodyPr>
          <a:lstStyle>
            <a:lvl1pPr>
              <a:defRPr sz="6000" b="0"/>
            </a:lvl1pPr>
          </a:lstStyle>
          <a:p>
            <a:r>
              <a:rPr lang="fr-FR" smtClean="0"/>
              <a:t>Modifiez le style du titre</a:t>
            </a:r>
            <a:endParaRPr lang="en-US" dirty="0"/>
          </a:p>
        </p:txBody>
      </p:sp>
      <p:sp>
        <p:nvSpPr>
          <p:cNvPr id="3" name="Text Placeholder 2"/>
          <p:cNvSpPr>
            <a:spLocks noGrp="1"/>
          </p:cNvSpPr>
          <p:nvPr>
            <p:ph type="body" idx="1"/>
          </p:nvPr>
        </p:nvSpPr>
        <p:spPr>
          <a:xfrm>
            <a:off x="831850" y="4552633"/>
            <a:ext cx="10515600" cy="1500187"/>
          </a:xfrm>
        </p:spPr>
        <p:txBody>
          <a:bodyPr anchor="t">
            <a:normAutofit/>
          </a:bodyPr>
          <a:lstStyle>
            <a:lvl1pPr marL="0" indent="0">
              <a:buNone/>
              <a:defRPr sz="24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8A10DA03-69F1-438B-95ED-51BE02704794}" type="datetimeFigureOut">
              <a:rPr lang="fr-FR" smtClean="0"/>
              <a:t>08/10/2015</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651D3193-6B0E-4E57-959E-118C0054CF59}" type="slidenum">
              <a:rPr lang="fr-FR" smtClean="0"/>
              <a:t>‹N°›</a:t>
            </a:fld>
            <a:endParaRPr lang="fr-FR"/>
          </a:p>
        </p:txBody>
      </p:sp>
    </p:spTree>
    <p:extLst>
      <p:ext uri="{BB962C8B-B14F-4D97-AF65-F5344CB8AC3E}">
        <p14:creationId xmlns:p14="http://schemas.microsoft.com/office/powerpoint/2010/main" val="18958143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45127" y="1828800"/>
            <a:ext cx="5181600" cy="4351337"/>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8800"/>
            <a:ext cx="5181600" cy="4351337"/>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8A10DA03-69F1-438B-95ED-51BE02704794}" type="datetimeFigureOut">
              <a:rPr lang="fr-FR" smtClean="0"/>
              <a:t>08/10/2015</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651D3193-6B0E-4E57-959E-118C0054CF59}" type="slidenum">
              <a:rPr lang="fr-FR" smtClean="0"/>
              <a:t>‹N°›</a:t>
            </a:fld>
            <a:endParaRPr lang="fr-FR"/>
          </a:p>
        </p:txBody>
      </p:sp>
    </p:spTree>
    <p:extLst>
      <p:ext uri="{BB962C8B-B14F-4D97-AF65-F5344CB8AC3E}">
        <p14:creationId xmlns:p14="http://schemas.microsoft.com/office/powerpoint/2010/main" val="21934628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a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45127" y="1681850"/>
            <a:ext cx="5156200" cy="825699"/>
          </a:xfrm>
        </p:spPr>
        <p:txBody>
          <a:bodyPr anchor="b">
            <a:normAutofit/>
          </a:bodyP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45127" y="2507550"/>
            <a:ext cx="5156200" cy="3680525"/>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851"/>
            <a:ext cx="5181601" cy="825698"/>
          </a:xfrm>
        </p:spPr>
        <p:txBody>
          <a:bodyPr anchor="b"/>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7550"/>
            <a:ext cx="5181601" cy="3680525"/>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7" name="Date Placeholder 6"/>
          <p:cNvSpPr>
            <a:spLocks noGrp="1"/>
          </p:cNvSpPr>
          <p:nvPr>
            <p:ph type="dt" sz="half" idx="10"/>
          </p:nvPr>
        </p:nvSpPr>
        <p:spPr/>
        <p:txBody>
          <a:bodyPr/>
          <a:lstStyle/>
          <a:p>
            <a:fld id="{8A10DA03-69F1-438B-95ED-51BE02704794}" type="datetimeFigureOut">
              <a:rPr lang="fr-FR" smtClean="0"/>
              <a:t>08/10/2015</a:t>
            </a:fld>
            <a:endParaRPr lang="fr-FR"/>
          </a:p>
        </p:txBody>
      </p:sp>
      <p:sp>
        <p:nvSpPr>
          <p:cNvPr id="8" name="Footer Placeholder 7"/>
          <p:cNvSpPr>
            <a:spLocks noGrp="1"/>
          </p:cNvSpPr>
          <p:nvPr>
            <p:ph type="ftr" sz="quarter" idx="11"/>
          </p:nvPr>
        </p:nvSpPr>
        <p:spPr/>
        <p:txBody>
          <a:bodyPr/>
          <a:lstStyle/>
          <a:p>
            <a:endParaRPr lang="fr-FR"/>
          </a:p>
        </p:txBody>
      </p:sp>
      <p:sp>
        <p:nvSpPr>
          <p:cNvPr id="9" name="Slide Number Placeholder 8"/>
          <p:cNvSpPr>
            <a:spLocks noGrp="1"/>
          </p:cNvSpPr>
          <p:nvPr>
            <p:ph type="sldNum" sz="quarter" idx="12"/>
          </p:nvPr>
        </p:nvSpPr>
        <p:spPr/>
        <p:txBody>
          <a:bodyPr/>
          <a:lstStyle/>
          <a:p>
            <a:fld id="{651D3193-6B0E-4E57-959E-118C0054CF59}" type="slidenum">
              <a:rPr lang="fr-FR" smtClean="0"/>
              <a:t>‹N°›</a:t>
            </a:fld>
            <a:endParaRPr lang="fr-FR"/>
          </a:p>
        </p:txBody>
      </p:sp>
      <p:sp>
        <p:nvSpPr>
          <p:cNvPr id="10" name="Title 9"/>
          <p:cNvSpPr>
            <a:spLocks noGrp="1"/>
          </p:cNvSpPr>
          <p:nvPr>
            <p:ph type="title"/>
          </p:nvPr>
        </p:nvSpPr>
        <p:spPr/>
        <p:txBody>
          <a:bodyPr/>
          <a:lstStyle/>
          <a:p>
            <a:r>
              <a:rPr lang="fr-FR" smtClean="0"/>
              <a:t>Modifiez le style du titre</a:t>
            </a:r>
            <a:endParaRPr lang="en-US" dirty="0"/>
          </a:p>
        </p:txBody>
      </p:sp>
    </p:spTree>
    <p:extLst>
      <p:ext uri="{BB962C8B-B14F-4D97-AF65-F5344CB8AC3E}">
        <p14:creationId xmlns:p14="http://schemas.microsoft.com/office/powerpoint/2010/main" val="6436577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Titre seul">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8A10DA03-69F1-438B-95ED-51BE02704794}" type="datetimeFigureOut">
              <a:rPr lang="fr-FR" smtClean="0"/>
              <a:t>08/10/2015</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651D3193-6B0E-4E57-959E-118C0054CF59}" type="slidenum">
              <a:rPr lang="fr-FR" smtClean="0"/>
              <a:t>‹N°›</a:t>
            </a:fld>
            <a:endParaRPr lang="fr-FR"/>
          </a:p>
        </p:txBody>
      </p:sp>
      <p:sp>
        <p:nvSpPr>
          <p:cNvPr id="6" name="Title 5"/>
          <p:cNvSpPr>
            <a:spLocks noGrp="1"/>
          </p:cNvSpPr>
          <p:nvPr>
            <p:ph type="title"/>
          </p:nvPr>
        </p:nvSpPr>
        <p:spPr/>
        <p:txBody>
          <a:bodyPr/>
          <a:lstStyle/>
          <a:p>
            <a:r>
              <a:rPr lang="fr-FR" smtClean="0"/>
              <a:t>Modifiez le style du titre</a:t>
            </a:r>
            <a:endParaRPr lang="en-US"/>
          </a:p>
        </p:txBody>
      </p:sp>
    </p:spTree>
    <p:extLst>
      <p:ext uri="{BB962C8B-B14F-4D97-AF65-F5344CB8AC3E}">
        <p14:creationId xmlns:p14="http://schemas.microsoft.com/office/powerpoint/2010/main" val="30686685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A10DA03-69F1-438B-95ED-51BE02704794}" type="datetimeFigureOut">
              <a:rPr lang="fr-FR" smtClean="0"/>
              <a:t>08/10/2015</a:t>
            </a:fld>
            <a:endParaRPr lang="fr-FR"/>
          </a:p>
        </p:txBody>
      </p:sp>
      <p:sp>
        <p:nvSpPr>
          <p:cNvPr id="3" name="Footer Placeholder 2"/>
          <p:cNvSpPr>
            <a:spLocks noGrp="1"/>
          </p:cNvSpPr>
          <p:nvPr>
            <p:ph type="ftr" sz="quarter" idx="11"/>
          </p:nvPr>
        </p:nvSpPr>
        <p:spPr/>
        <p:txBody>
          <a:bodyPr/>
          <a:lstStyle/>
          <a:p>
            <a:endParaRPr lang="fr-FR"/>
          </a:p>
        </p:txBody>
      </p:sp>
      <p:sp>
        <p:nvSpPr>
          <p:cNvPr id="4" name="Slide Number Placeholder 3"/>
          <p:cNvSpPr>
            <a:spLocks noGrp="1"/>
          </p:cNvSpPr>
          <p:nvPr>
            <p:ph type="sldNum" sz="quarter" idx="12"/>
          </p:nvPr>
        </p:nvSpPr>
        <p:spPr/>
        <p:txBody>
          <a:bodyPr/>
          <a:lstStyle/>
          <a:p>
            <a:fld id="{651D3193-6B0E-4E57-959E-118C0054CF59}" type="slidenum">
              <a:rPr lang="fr-FR" smtClean="0"/>
              <a:t>‹N°›</a:t>
            </a:fld>
            <a:endParaRPr lang="fr-FR"/>
          </a:p>
        </p:txBody>
      </p:sp>
    </p:spTree>
    <p:extLst>
      <p:ext uri="{BB962C8B-B14F-4D97-AF65-F5344CB8AC3E}">
        <p14:creationId xmlns:p14="http://schemas.microsoft.com/office/powerpoint/2010/main" val="28479659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41248" y="457200"/>
            <a:ext cx="3931920" cy="1600197"/>
          </a:xfrm>
        </p:spPr>
        <p:txBody>
          <a:bodyPr anchor="b">
            <a:normAutofit/>
          </a:bodyPr>
          <a:lstStyle>
            <a:lvl1pPr>
              <a:defRPr sz="3200" b="0"/>
            </a:lvl1pPr>
          </a:lstStyle>
          <a:p>
            <a:r>
              <a:rPr lang="fr-FR" smtClean="0"/>
              <a:t>Modifiez le style du titre</a:t>
            </a:r>
            <a:endParaRPr lang="en-US" dirty="0"/>
          </a:p>
        </p:txBody>
      </p:sp>
      <p:sp>
        <p:nvSpPr>
          <p:cNvPr id="3" name="Content Placeholder 2"/>
          <p:cNvSpPr>
            <a:spLocks noGrp="1"/>
          </p:cNvSpPr>
          <p:nvPr>
            <p:ph idx="1"/>
          </p:nvPr>
        </p:nvSpPr>
        <p:spPr>
          <a:xfrm>
            <a:off x="5181600" y="990600"/>
            <a:ext cx="6172200" cy="48768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41248" y="2057399"/>
            <a:ext cx="3931920" cy="3810001"/>
          </a:xfrm>
        </p:spPr>
        <p:txBody>
          <a:bodyPr>
            <a:normAutofit/>
          </a:bodyPr>
          <a:lstStyle>
            <a:lvl1pPr marL="0" indent="0">
              <a:lnSpc>
                <a:spcPct val="90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8A10DA03-69F1-438B-95ED-51BE02704794}" type="datetimeFigureOut">
              <a:rPr lang="fr-FR" smtClean="0"/>
              <a:t>08/10/2015</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651D3193-6B0E-4E57-959E-118C0054CF59}" type="slidenum">
              <a:rPr lang="fr-FR" smtClean="0"/>
              <a:t>‹N°›</a:t>
            </a:fld>
            <a:endParaRPr lang="fr-FR"/>
          </a:p>
        </p:txBody>
      </p:sp>
    </p:spTree>
    <p:extLst>
      <p:ext uri="{BB962C8B-B14F-4D97-AF65-F5344CB8AC3E}">
        <p14:creationId xmlns:p14="http://schemas.microsoft.com/office/powerpoint/2010/main" val="37977008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41248" y="457200"/>
            <a:ext cx="3931920" cy="1600200"/>
          </a:xfrm>
        </p:spPr>
        <p:txBody>
          <a:bodyPr anchor="b">
            <a:normAutofit/>
          </a:bodyPr>
          <a:lstStyle>
            <a:lvl1pPr>
              <a:defRPr sz="3200" b="0"/>
            </a:lvl1pPr>
          </a:lstStyle>
          <a:p>
            <a:r>
              <a:rPr lang="fr-FR" smtClean="0"/>
              <a:t>Modifiez le style du titre</a:t>
            </a:r>
            <a:endParaRPr lang="en-US" dirty="0"/>
          </a:p>
        </p:txBody>
      </p:sp>
      <p:sp>
        <p:nvSpPr>
          <p:cNvPr id="3" name="Picture Placeholder 2"/>
          <p:cNvSpPr>
            <a:spLocks noGrp="1"/>
          </p:cNvSpPr>
          <p:nvPr>
            <p:ph type="pic" idx="1"/>
          </p:nvPr>
        </p:nvSpPr>
        <p:spPr>
          <a:xfrm>
            <a:off x="5181600" y="990600"/>
            <a:ext cx="6172200" cy="4876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41248" y="2057400"/>
            <a:ext cx="3931920" cy="3810000"/>
          </a:xfrm>
        </p:spPr>
        <p:txBody>
          <a:bodyPr>
            <a:normAutofit/>
          </a:bodyPr>
          <a:lstStyle>
            <a:lvl1pPr marL="0" indent="0">
              <a:lnSpc>
                <a:spcPct val="90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8A10DA03-69F1-438B-95ED-51BE02704794}" type="datetimeFigureOut">
              <a:rPr lang="fr-FR" smtClean="0"/>
              <a:t>08/10/2015</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651D3193-6B0E-4E57-959E-118C0054CF59}" type="slidenum">
              <a:rPr lang="fr-FR" smtClean="0"/>
              <a:t>‹N°›</a:t>
            </a:fld>
            <a:endParaRPr lang="fr-FR"/>
          </a:p>
        </p:txBody>
      </p:sp>
    </p:spTree>
    <p:extLst>
      <p:ext uri="{BB962C8B-B14F-4D97-AF65-F5344CB8AC3E}">
        <p14:creationId xmlns:p14="http://schemas.microsoft.com/office/powerpoint/2010/main" val="5466315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8A10DA03-69F1-438B-95ED-51BE02704794}" type="datetimeFigureOut">
              <a:rPr lang="fr-FR" smtClean="0"/>
              <a:t>08/10/2015</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651D3193-6B0E-4E57-959E-118C0054CF59}" type="slidenum">
              <a:rPr lang="fr-FR" smtClean="0"/>
              <a:t>‹N°›</a:t>
            </a:fld>
            <a:endParaRPr lang="fr-FR"/>
          </a:p>
        </p:txBody>
      </p:sp>
    </p:spTree>
    <p:extLst>
      <p:ext uri="{BB962C8B-B14F-4D97-AF65-F5344CB8AC3E}">
        <p14:creationId xmlns:p14="http://schemas.microsoft.com/office/powerpoint/2010/main" val="3318744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0362"/>
            <a:ext cx="2628900" cy="5811838"/>
          </a:xfrm>
        </p:spPr>
        <p:txBody>
          <a:bodyPr vert="eaVert"/>
          <a:lstStyle/>
          <a:p>
            <a:r>
              <a:rPr lang="fr-FR" smtClean="0"/>
              <a:t>Modifiez le style du titre</a:t>
            </a:r>
            <a:endParaRPr lang="en-US"/>
          </a:p>
        </p:txBody>
      </p:sp>
      <p:sp>
        <p:nvSpPr>
          <p:cNvPr id="3" name="Vertical Text Placeholder 2"/>
          <p:cNvSpPr>
            <a:spLocks noGrp="1"/>
          </p:cNvSpPr>
          <p:nvPr>
            <p:ph type="body" orient="vert" idx="1"/>
          </p:nvPr>
        </p:nvSpPr>
        <p:spPr>
          <a:xfrm>
            <a:off x="838200" y="360362"/>
            <a:ext cx="7734300" cy="5811837"/>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4" name="Date Placeholder 3"/>
          <p:cNvSpPr>
            <a:spLocks noGrp="1"/>
          </p:cNvSpPr>
          <p:nvPr>
            <p:ph type="dt" sz="half" idx="10"/>
          </p:nvPr>
        </p:nvSpPr>
        <p:spPr/>
        <p:txBody>
          <a:bodyPr/>
          <a:lstStyle/>
          <a:p>
            <a:fld id="{8A10DA03-69F1-438B-95ED-51BE02704794}" type="datetimeFigureOut">
              <a:rPr lang="fr-FR" smtClean="0"/>
              <a:t>08/10/2015</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651D3193-6B0E-4E57-959E-118C0054CF59}" type="slidenum">
              <a:rPr lang="fr-FR" smtClean="0"/>
              <a:t>‹N°›</a:t>
            </a:fld>
            <a:endParaRPr lang="fr-FR"/>
          </a:p>
        </p:txBody>
      </p:sp>
    </p:spTree>
    <p:extLst>
      <p:ext uri="{BB962C8B-B14F-4D97-AF65-F5344CB8AC3E}">
        <p14:creationId xmlns:p14="http://schemas.microsoft.com/office/powerpoint/2010/main" val="91091197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041400"/>
            <a:ext cx="9144000" cy="2387600"/>
          </a:xfrm>
        </p:spPr>
        <p:txBody>
          <a:bodyPr anchor="b"/>
          <a:lstStyle>
            <a:lvl1pPr algn="ctr">
              <a:defRPr sz="5400"/>
            </a:lvl1pPr>
          </a:lstStyle>
          <a:p>
            <a:r>
              <a:rPr lang="fr-FR" smtClean="0"/>
              <a:t>Modifiez le style du titre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3200"/>
            </a:lvl1pPr>
            <a:lvl2pPr marL="457200" indent="0" algn="ctr">
              <a:buNone/>
              <a:defRPr sz="28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fr-FR" smtClean="0"/>
              <a:t>Modifiez le style des sous-titres du masque</a:t>
            </a:r>
            <a:endParaRPr lang="en-US"/>
          </a:p>
        </p:txBody>
      </p:sp>
      <p:sp>
        <p:nvSpPr>
          <p:cNvPr id="4" name="Date Placeholder 3"/>
          <p:cNvSpPr>
            <a:spLocks noGrp="1"/>
          </p:cNvSpPr>
          <p:nvPr>
            <p:ph type="dt" sz="half" idx="10"/>
          </p:nvPr>
        </p:nvSpPr>
        <p:spPr/>
        <p:txBody>
          <a:bodyPr/>
          <a:lstStyle/>
          <a:p>
            <a:fld id="{8A10DA03-69F1-438B-95ED-51BE02704794}" type="datetimeFigureOut">
              <a:rPr lang="fr-FR" smtClean="0"/>
              <a:t>08/10/2015</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651D3193-6B0E-4E57-959E-118C0054CF59}" type="slidenum">
              <a:rPr lang="fr-FR" smtClean="0"/>
              <a:t>‹N°›</a:t>
            </a:fld>
            <a:endParaRPr lang="fr-FR"/>
          </a:p>
        </p:txBody>
      </p:sp>
    </p:spTree>
    <p:extLst>
      <p:ext uri="{BB962C8B-B14F-4D97-AF65-F5344CB8AC3E}">
        <p14:creationId xmlns:p14="http://schemas.microsoft.com/office/powerpoint/2010/main" val="309869338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4" name="Date Placeholder 3"/>
          <p:cNvSpPr>
            <a:spLocks noGrp="1"/>
          </p:cNvSpPr>
          <p:nvPr>
            <p:ph type="dt" sz="half" idx="10"/>
          </p:nvPr>
        </p:nvSpPr>
        <p:spPr/>
        <p:txBody>
          <a:bodyPr/>
          <a:lstStyle/>
          <a:p>
            <a:fld id="{8A10DA03-69F1-438B-95ED-51BE02704794}" type="datetimeFigureOut">
              <a:rPr lang="fr-FR" smtClean="0"/>
              <a:t>08/10/2015</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651D3193-6B0E-4E57-959E-118C0054CF59}" type="slidenum">
              <a:rPr lang="fr-FR" smtClean="0"/>
              <a:t>‹N°›</a:t>
            </a:fld>
            <a:endParaRPr lang="fr-FR"/>
          </a:p>
        </p:txBody>
      </p:sp>
    </p:spTree>
    <p:extLst>
      <p:ext uri="{BB962C8B-B14F-4D97-AF65-F5344CB8AC3E}">
        <p14:creationId xmlns:p14="http://schemas.microsoft.com/office/powerpoint/2010/main" val="377558017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4406900"/>
            <a:ext cx="10515600" cy="1362075"/>
          </a:xfrm>
        </p:spPr>
        <p:txBody>
          <a:bodyPr anchor="t"/>
          <a:lstStyle>
            <a:lvl1pPr>
              <a:defRPr sz="4000" b="1"/>
            </a:lvl1pPr>
          </a:lstStyle>
          <a:p>
            <a:r>
              <a:rPr lang="fr-FR" smtClean="0"/>
              <a:t>Modifiez le style du titre</a:t>
            </a:r>
            <a:endParaRPr lang="en-US"/>
          </a:p>
        </p:txBody>
      </p:sp>
      <p:sp>
        <p:nvSpPr>
          <p:cNvPr id="3" name="Text Placeholder 2"/>
          <p:cNvSpPr>
            <a:spLocks noGrp="1"/>
          </p:cNvSpPr>
          <p:nvPr>
            <p:ph type="body" idx="1"/>
          </p:nvPr>
        </p:nvSpPr>
        <p:spPr>
          <a:xfrm>
            <a:off x="831850" y="2906713"/>
            <a:ext cx="105156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8A10DA03-69F1-438B-95ED-51BE02704794}" type="datetimeFigureOut">
              <a:rPr lang="fr-FR" smtClean="0"/>
              <a:t>08/10/2015</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651D3193-6B0E-4E57-959E-118C0054CF59}" type="slidenum">
              <a:rPr lang="fr-FR" smtClean="0"/>
              <a:t>‹N°›</a:t>
            </a:fld>
            <a:endParaRPr lang="fr-FR"/>
          </a:p>
        </p:txBody>
      </p:sp>
    </p:spTree>
    <p:extLst>
      <p:ext uri="{BB962C8B-B14F-4D97-AF65-F5344CB8AC3E}">
        <p14:creationId xmlns:p14="http://schemas.microsoft.com/office/powerpoint/2010/main" val="274557880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a:p>
        </p:txBody>
      </p:sp>
      <p:sp>
        <p:nvSpPr>
          <p:cNvPr id="3" name="Content Placeholder 2"/>
          <p:cNvSpPr>
            <a:spLocks noGrp="1"/>
          </p:cNvSpPr>
          <p:nvPr>
            <p:ph sz="half" idx="1"/>
          </p:nvPr>
        </p:nvSpPr>
        <p:spPr>
          <a:xfrm>
            <a:off x="838200" y="1820863"/>
            <a:ext cx="5181600" cy="43513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4" name="Content Placeholder 3"/>
          <p:cNvSpPr>
            <a:spLocks noGrp="1"/>
          </p:cNvSpPr>
          <p:nvPr>
            <p:ph sz="half" idx="2"/>
          </p:nvPr>
        </p:nvSpPr>
        <p:spPr>
          <a:xfrm>
            <a:off x="6172200" y="1820863"/>
            <a:ext cx="5181600" cy="43513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5" name="Date Placeholder 4"/>
          <p:cNvSpPr>
            <a:spLocks noGrp="1"/>
          </p:cNvSpPr>
          <p:nvPr>
            <p:ph type="dt" sz="half" idx="10"/>
          </p:nvPr>
        </p:nvSpPr>
        <p:spPr/>
        <p:txBody>
          <a:bodyPr/>
          <a:lstStyle/>
          <a:p>
            <a:fld id="{8A10DA03-69F1-438B-95ED-51BE02704794}" type="datetimeFigureOut">
              <a:rPr lang="fr-FR" smtClean="0"/>
              <a:t>08/10/2015</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651D3193-6B0E-4E57-959E-118C0054CF59}" type="slidenum">
              <a:rPr lang="fr-FR" smtClean="0"/>
              <a:t>‹N°›</a:t>
            </a:fld>
            <a:endParaRPr lang="fr-FR"/>
          </a:p>
        </p:txBody>
      </p:sp>
    </p:spTree>
    <p:extLst>
      <p:ext uri="{BB962C8B-B14F-4D97-AF65-F5344CB8AC3E}">
        <p14:creationId xmlns:p14="http://schemas.microsoft.com/office/powerpoint/2010/main" val="145712113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1850" y="274638"/>
            <a:ext cx="10515600" cy="1143000"/>
          </a:xfrm>
        </p:spPr>
        <p:txBody>
          <a:bodyPr/>
          <a:lstStyle/>
          <a:p>
            <a:r>
              <a:rPr lang="fr-FR" smtClean="0"/>
              <a:t>Modifiez le style du titre</a:t>
            </a:r>
            <a:endParaRPr lang="en-US"/>
          </a:p>
        </p:txBody>
      </p:sp>
      <p:sp>
        <p:nvSpPr>
          <p:cNvPr id="3" name="Text Placeholder 2"/>
          <p:cNvSpPr>
            <a:spLocks noGrp="1"/>
          </p:cNvSpPr>
          <p:nvPr>
            <p:ph type="body" idx="1"/>
          </p:nvPr>
        </p:nvSpPr>
        <p:spPr>
          <a:xfrm>
            <a:off x="831850" y="1535113"/>
            <a:ext cx="515620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1850" y="2174875"/>
            <a:ext cx="5156200" cy="399732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5" name="Text Placeholder 4"/>
          <p:cNvSpPr>
            <a:spLocks noGrp="1"/>
          </p:cNvSpPr>
          <p:nvPr>
            <p:ph type="body" sz="quarter" idx="3"/>
          </p:nvPr>
        </p:nvSpPr>
        <p:spPr>
          <a:xfrm>
            <a:off x="6189663" y="1535113"/>
            <a:ext cx="515778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89663" y="2174875"/>
            <a:ext cx="5157787" cy="399732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7" name="Date Placeholder 6"/>
          <p:cNvSpPr>
            <a:spLocks noGrp="1"/>
          </p:cNvSpPr>
          <p:nvPr>
            <p:ph type="dt" sz="half" idx="10"/>
          </p:nvPr>
        </p:nvSpPr>
        <p:spPr/>
        <p:txBody>
          <a:bodyPr/>
          <a:lstStyle/>
          <a:p>
            <a:fld id="{8A10DA03-69F1-438B-95ED-51BE02704794}" type="datetimeFigureOut">
              <a:rPr lang="fr-FR" smtClean="0"/>
              <a:t>08/10/2015</a:t>
            </a:fld>
            <a:endParaRPr lang="fr-FR"/>
          </a:p>
        </p:txBody>
      </p:sp>
      <p:sp>
        <p:nvSpPr>
          <p:cNvPr id="8" name="Footer Placeholder 7"/>
          <p:cNvSpPr>
            <a:spLocks noGrp="1"/>
          </p:cNvSpPr>
          <p:nvPr>
            <p:ph type="ftr" sz="quarter" idx="11"/>
          </p:nvPr>
        </p:nvSpPr>
        <p:spPr/>
        <p:txBody>
          <a:bodyPr/>
          <a:lstStyle/>
          <a:p>
            <a:endParaRPr lang="fr-FR"/>
          </a:p>
        </p:txBody>
      </p:sp>
      <p:sp>
        <p:nvSpPr>
          <p:cNvPr id="9" name="Slide Number Placeholder 8"/>
          <p:cNvSpPr>
            <a:spLocks noGrp="1"/>
          </p:cNvSpPr>
          <p:nvPr>
            <p:ph type="sldNum" sz="quarter" idx="12"/>
          </p:nvPr>
        </p:nvSpPr>
        <p:spPr/>
        <p:txBody>
          <a:bodyPr/>
          <a:lstStyle/>
          <a:p>
            <a:fld id="{651D3193-6B0E-4E57-959E-118C0054CF59}" type="slidenum">
              <a:rPr lang="fr-FR" smtClean="0"/>
              <a:t>‹N°›</a:t>
            </a:fld>
            <a:endParaRPr lang="fr-FR"/>
          </a:p>
        </p:txBody>
      </p:sp>
    </p:spTree>
    <p:extLst>
      <p:ext uri="{BB962C8B-B14F-4D97-AF65-F5344CB8AC3E}">
        <p14:creationId xmlns:p14="http://schemas.microsoft.com/office/powerpoint/2010/main" val="372283840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a:p>
        </p:txBody>
      </p:sp>
      <p:sp>
        <p:nvSpPr>
          <p:cNvPr id="3" name="Date Placeholder 2"/>
          <p:cNvSpPr>
            <a:spLocks noGrp="1"/>
          </p:cNvSpPr>
          <p:nvPr>
            <p:ph type="dt" sz="half" idx="10"/>
          </p:nvPr>
        </p:nvSpPr>
        <p:spPr/>
        <p:txBody>
          <a:bodyPr/>
          <a:lstStyle/>
          <a:p>
            <a:fld id="{8A10DA03-69F1-438B-95ED-51BE02704794}" type="datetimeFigureOut">
              <a:rPr lang="fr-FR" smtClean="0"/>
              <a:t>08/10/2015</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651D3193-6B0E-4E57-959E-118C0054CF59}" type="slidenum">
              <a:rPr lang="fr-FR" smtClean="0"/>
              <a:t>‹N°›</a:t>
            </a:fld>
            <a:endParaRPr lang="fr-FR"/>
          </a:p>
        </p:txBody>
      </p:sp>
    </p:spTree>
    <p:extLst>
      <p:ext uri="{BB962C8B-B14F-4D97-AF65-F5344CB8AC3E}">
        <p14:creationId xmlns:p14="http://schemas.microsoft.com/office/powerpoint/2010/main" val="42406870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A10DA03-69F1-438B-95ED-51BE02704794}" type="datetimeFigureOut">
              <a:rPr lang="fr-FR" smtClean="0"/>
              <a:t>08/10/2015</a:t>
            </a:fld>
            <a:endParaRPr lang="fr-FR"/>
          </a:p>
        </p:txBody>
      </p:sp>
      <p:sp>
        <p:nvSpPr>
          <p:cNvPr id="3" name="Footer Placeholder 2"/>
          <p:cNvSpPr>
            <a:spLocks noGrp="1"/>
          </p:cNvSpPr>
          <p:nvPr>
            <p:ph type="ftr" sz="quarter" idx="11"/>
          </p:nvPr>
        </p:nvSpPr>
        <p:spPr/>
        <p:txBody>
          <a:bodyPr/>
          <a:lstStyle/>
          <a:p>
            <a:endParaRPr lang="fr-FR"/>
          </a:p>
        </p:txBody>
      </p:sp>
      <p:sp>
        <p:nvSpPr>
          <p:cNvPr id="4" name="Slide Number Placeholder 3"/>
          <p:cNvSpPr>
            <a:spLocks noGrp="1"/>
          </p:cNvSpPr>
          <p:nvPr>
            <p:ph type="sldNum" sz="quarter" idx="12"/>
          </p:nvPr>
        </p:nvSpPr>
        <p:spPr/>
        <p:txBody>
          <a:bodyPr/>
          <a:lstStyle/>
          <a:p>
            <a:fld id="{651D3193-6B0E-4E57-959E-118C0054CF59}" type="slidenum">
              <a:rPr lang="fr-FR" smtClean="0"/>
              <a:t>‹N°›</a:t>
            </a:fld>
            <a:endParaRPr lang="fr-FR"/>
          </a:p>
        </p:txBody>
      </p:sp>
    </p:spTree>
    <p:extLst>
      <p:ext uri="{BB962C8B-B14F-4D97-AF65-F5344CB8AC3E}">
        <p14:creationId xmlns:p14="http://schemas.microsoft.com/office/powerpoint/2010/main" val="188204244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1850" y="685800"/>
            <a:ext cx="4013200" cy="1160463"/>
          </a:xfrm>
        </p:spPr>
        <p:txBody>
          <a:bodyPr anchor="b"/>
          <a:lstStyle>
            <a:lvl1pPr>
              <a:defRPr sz="2000" b="1"/>
            </a:lvl1pPr>
          </a:lstStyle>
          <a:p>
            <a:r>
              <a:rPr lang="fr-FR" smtClean="0"/>
              <a:t>Modifiez le style du titre</a:t>
            </a:r>
            <a:endParaRPr lang="en-US"/>
          </a:p>
        </p:txBody>
      </p:sp>
      <p:sp>
        <p:nvSpPr>
          <p:cNvPr id="3" name="Content Placeholder 2"/>
          <p:cNvSpPr>
            <a:spLocks noGrp="1"/>
          </p:cNvSpPr>
          <p:nvPr>
            <p:ph idx="1"/>
          </p:nvPr>
        </p:nvSpPr>
        <p:spPr>
          <a:xfrm>
            <a:off x="5046663" y="685800"/>
            <a:ext cx="6300787" cy="54864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4" name="Text Placeholder 3"/>
          <p:cNvSpPr>
            <a:spLocks noGrp="1"/>
          </p:cNvSpPr>
          <p:nvPr>
            <p:ph type="body" sz="half" idx="2"/>
          </p:nvPr>
        </p:nvSpPr>
        <p:spPr>
          <a:xfrm>
            <a:off x="831850" y="1846263"/>
            <a:ext cx="4013200" cy="432593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8A10DA03-69F1-438B-95ED-51BE02704794}" type="datetimeFigureOut">
              <a:rPr lang="fr-FR" smtClean="0"/>
              <a:t>08/10/2015</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651D3193-6B0E-4E57-959E-118C0054CF59}" type="slidenum">
              <a:rPr lang="fr-FR" smtClean="0"/>
              <a:t>‹N°›</a:t>
            </a:fld>
            <a:endParaRPr lang="fr-FR"/>
          </a:p>
        </p:txBody>
      </p:sp>
    </p:spTree>
    <p:extLst>
      <p:ext uri="{BB962C8B-B14F-4D97-AF65-F5344CB8AC3E}">
        <p14:creationId xmlns:p14="http://schemas.microsoft.com/office/powerpoint/2010/main" val="237369184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2505075" y="4800600"/>
            <a:ext cx="7177088" cy="566738"/>
          </a:xfrm>
        </p:spPr>
        <p:txBody>
          <a:bodyPr anchor="b"/>
          <a:lstStyle>
            <a:lvl1pPr>
              <a:defRPr sz="2000" b="1"/>
            </a:lvl1pPr>
          </a:lstStyle>
          <a:p>
            <a:r>
              <a:rPr lang="fr-FR" smtClean="0"/>
              <a:t>Modifiez le style du titre</a:t>
            </a:r>
            <a:endParaRPr lang="en-US"/>
          </a:p>
        </p:txBody>
      </p:sp>
      <p:sp>
        <p:nvSpPr>
          <p:cNvPr id="3" name="Picture Placeholder 2"/>
          <p:cNvSpPr>
            <a:spLocks noGrp="1"/>
          </p:cNvSpPr>
          <p:nvPr>
            <p:ph type="pic" idx="1"/>
          </p:nvPr>
        </p:nvSpPr>
        <p:spPr>
          <a:xfrm>
            <a:off x="2505075" y="685800"/>
            <a:ext cx="7177088" cy="404177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a:p>
        </p:txBody>
      </p:sp>
      <p:sp>
        <p:nvSpPr>
          <p:cNvPr id="4" name="Text Placeholder 3"/>
          <p:cNvSpPr>
            <a:spLocks noGrp="1"/>
          </p:cNvSpPr>
          <p:nvPr>
            <p:ph type="body" sz="half" idx="2"/>
          </p:nvPr>
        </p:nvSpPr>
        <p:spPr>
          <a:xfrm>
            <a:off x="2505075" y="5367338"/>
            <a:ext cx="7177088"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8A10DA03-69F1-438B-95ED-51BE02704794}" type="datetimeFigureOut">
              <a:rPr lang="fr-FR" smtClean="0"/>
              <a:t>08/10/2015</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651D3193-6B0E-4E57-959E-118C0054CF59}" type="slidenum">
              <a:rPr lang="fr-FR" smtClean="0"/>
              <a:t>‹N°›</a:t>
            </a:fld>
            <a:endParaRPr lang="fr-FR"/>
          </a:p>
        </p:txBody>
      </p:sp>
    </p:spTree>
    <p:extLst>
      <p:ext uri="{BB962C8B-B14F-4D97-AF65-F5344CB8AC3E}">
        <p14:creationId xmlns:p14="http://schemas.microsoft.com/office/powerpoint/2010/main" val="188118077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4" name="Date Placeholder 3"/>
          <p:cNvSpPr>
            <a:spLocks noGrp="1"/>
          </p:cNvSpPr>
          <p:nvPr>
            <p:ph type="dt" sz="half" idx="10"/>
          </p:nvPr>
        </p:nvSpPr>
        <p:spPr/>
        <p:txBody>
          <a:bodyPr/>
          <a:lstStyle/>
          <a:p>
            <a:fld id="{8A10DA03-69F1-438B-95ED-51BE02704794}" type="datetimeFigureOut">
              <a:rPr lang="fr-FR" smtClean="0"/>
              <a:t>08/10/2015</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651D3193-6B0E-4E57-959E-118C0054CF59}" type="slidenum">
              <a:rPr lang="fr-FR" smtClean="0"/>
              <a:t>‹N°›</a:t>
            </a:fld>
            <a:endParaRPr lang="fr-FR"/>
          </a:p>
        </p:txBody>
      </p:sp>
    </p:spTree>
    <p:extLst>
      <p:ext uri="{BB962C8B-B14F-4D97-AF65-F5344CB8AC3E}">
        <p14:creationId xmlns:p14="http://schemas.microsoft.com/office/powerpoint/2010/main" val="174291517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274638"/>
            <a:ext cx="2628900" cy="5897562"/>
          </a:xfrm>
        </p:spPr>
        <p:txBody>
          <a:bodyPr vert="eaVert"/>
          <a:lstStyle/>
          <a:p>
            <a:r>
              <a:rPr lang="fr-FR" smtClean="0"/>
              <a:t>Modifiez le style du titre</a:t>
            </a:r>
            <a:endParaRPr lang="en-US"/>
          </a:p>
        </p:txBody>
      </p:sp>
      <p:sp>
        <p:nvSpPr>
          <p:cNvPr id="3" name="Vertical Text Placeholder 2"/>
          <p:cNvSpPr>
            <a:spLocks noGrp="1"/>
          </p:cNvSpPr>
          <p:nvPr>
            <p:ph type="body" orient="vert" idx="1"/>
          </p:nvPr>
        </p:nvSpPr>
        <p:spPr>
          <a:xfrm>
            <a:off x="838200" y="274638"/>
            <a:ext cx="7734300" cy="5897562"/>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4" name="Date Placeholder 3"/>
          <p:cNvSpPr>
            <a:spLocks noGrp="1"/>
          </p:cNvSpPr>
          <p:nvPr>
            <p:ph type="dt" sz="half" idx="10"/>
          </p:nvPr>
        </p:nvSpPr>
        <p:spPr/>
        <p:txBody>
          <a:bodyPr/>
          <a:lstStyle/>
          <a:p>
            <a:fld id="{8A10DA03-69F1-438B-95ED-51BE02704794}" type="datetimeFigureOut">
              <a:rPr lang="fr-FR" smtClean="0"/>
              <a:t>08/10/2015</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651D3193-6B0E-4E57-959E-118C0054CF59}" type="slidenum">
              <a:rPr lang="fr-FR" smtClean="0"/>
              <a:t>‹N°›</a:t>
            </a:fld>
            <a:endParaRPr lang="fr-FR"/>
          </a:p>
        </p:txBody>
      </p:sp>
    </p:spTree>
    <p:extLst>
      <p:ext uri="{BB962C8B-B14F-4D97-AF65-F5344CB8AC3E}">
        <p14:creationId xmlns:p14="http://schemas.microsoft.com/office/powerpoint/2010/main" val="22194598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45127" y="365760"/>
            <a:ext cx="10515600" cy="1325562"/>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45127" y="1828800"/>
            <a:ext cx="10515600" cy="4351337"/>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100">
                <a:solidFill>
                  <a:schemeClr val="tx1">
                    <a:lumMod val="65000"/>
                    <a:lumOff val="35000"/>
                  </a:schemeClr>
                </a:solidFill>
              </a:defRPr>
            </a:lvl1pPr>
          </a:lstStyle>
          <a:p>
            <a:fld id="{8A10DA03-69F1-438B-95ED-51BE02704794}" type="datetimeFigureOut">
              <a:rPr lang="fr-FR" smtClean="0"/>
              <a:t>08/10/2015</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100">
                <a:solidFill>
                  <a:schemeClr val="tx1">
                    <a:lumMod val="65000"/>
                    <a:lumOff val="35000"/>
                  </a:schemeClr>
                </a:solidFill>
              </a:defRPr>
            </a:lvl1pPr>
          </a:lstStyle>
          <a:p>
            <a:endParaRPr lang="fr-FR"/>
          </a:p>
        </p:txBody>
      </p:sp>
      <p:sp>
        <p:nvSpPr>
          <p:cNvPr id="6" name="Slide Number Placeholder 5"/>
          <p:cNvSpPr>
            <a:spLocks noGrp="1"/>
          </p:cNvSpPr>
          <p:nvPr>
            <p:ph type="sldNum" sz="quarter" idx="4"/>
          </p:nvPr>
        </p:nvSpPr>
        <p:spPr>
          <a:xfrm>
            <a:off x="8617527" y="6356350"/>
            <a:ext cx="2743200" cy="365125"/>
          </a:xfrm>
          <a:prstGeom prst="rect">
            <a:avLst/>
          </a:prstGeom>
        </p:spPr>
        <p:txBody>
          <a:bodyPr vert="horz" lIns="91440" tIns="45720" rIns="91440" bIns="45720" rtlCol="0" anchor="ctr"/>
          <a:lstStyle>
            <a:lvl1pPr algn="r">
              <a:defRPr sz="1100">
                <a:solidFill>
                  <a:schemeClr val="tx1">
                    <a:tint val="75000"/>
                  </a:schemeClr>
                </a:solidFill>
              </a:defRPr>
            </a:lvl1pPr>
          </a:lstStyle>
          <a:p>
            <a:fld id="{651D3193-6B0E-4E57-959E-118C0054CF59}" type="slidenum">
              <a:rPr lang="fr-FR" smtClean="0"/>
              <a:t>‹N°›</a:t>
            </a:fld>
            <a:endParaRPr lang="fr-FR"/>
          </a:p>
        </p:txBody>
      </p:sp>
    </p:spTree>
    <p:extLst>
      <p:ext uri="{BB962C8B-B14F-4D97-AF65-F5344CB8AC3E}">
        <p14:creationId xmlns:p14="http://schemas.microsoft.com/office/powerpoint/2010/main" val="290967936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Wingdings 2" pitchFamily="18" charset="2"/>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Wingdings 2" pitchFamily="18" charset="2"/>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Wingdings 2" pitchFamily="18" charset="2"/>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Wingdings 2" pitchFamily="18" charset="2"/>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Wingdings 2" pitchFamily="18" charset="2"/>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274638"/>
            <a:ext cx="10515600" cy="1325562"/>
          </a:xfrm>
          <a:prstGeom prst="rect">
            <a:avLst/>
          </a:prstGeom>
        </p:spPr>
        <p:txBody>
          <a:bodyPr vert="horz" lIns="91440" tIns="45720" rIns="91440" bIns="45720" rtlCol="0" anchor="ctr">
            <a:normAutofit/>
          </a:bodyPr>
          <a:lstStyle/>
          <a:p>
            <a:r>
              <a:rPr lang="fr-FR" smtClean="0"/>
              <a:t>Modifiez le style du titre</a:t>
            </a:r>
            <a:endParaRPr lang="en-US"/>
          </a:p>
        </p:txBody>
      </p:sp>
      <p:sp>
        <p:nvSpPr>
          <p:cNvPr id="3" name="Text Placeholder 2"/>
          <p:cNvSpPr>
            <a:spLocks noGrp="1"/>
          </p:cNvSpPr>
          <p:nvPr>
            <p:ph type="body" idx="1"/>
          </p:nvPr>
        </p:nvSpPr>
        <p:spPr>
          <a:xfrm>
            <a:off x="838200" y="1820863"/>
            <a:ext cx="10515600" cy="4351337"/>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4" name="Date Placeholder 3"/>
          <p:cNvSpPr>
            <a:spLocks noGrp="1"/>
          </p:cNvSpPr>
          <p:nvPr>
            <p:ph type="dt" sz="half" idx="2"/>
          </p:nvPr>
        </p:nvSpPr>
        <p:spPr>
          <a:xfrm>
            <a:off x="838200" y="6356350"/>
            <a:ext cx="3276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A10DA03-69F1-438B-95ED-51BE02704794}" type="datetimeFigureOut">
              <a:rPr lang="fr-FR" smtClean="0"/>
              <a:t>08/10/2015</a:t>
            </a:fld>
            <a:endParaRPr lang="fr-FR"/>
          </a:p>
        </p:txBody>
      </p:sp>
      <p:sp>
        <p:nvSpPr>
          <p:cNvPr id="5" name="Footer Placeholder 4"/>
          <p:cNvSpPr>
            <a:spLocks noGrp="1"/>
          </p:cNvSpPr>
          <p:nvPr>
            <p:ph type="ftr" sz="quarter" idx="3"/>
          </p:nvPr>
        </p:nvSpPr>
        <p:spPr>
          <a:xfrm>
            <a:off x="4648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Slide Number Placeholder 5"/>
          <p:cNvSpPr>
            <a:spLocks noGrp="1"/>
          </p:cNvSpPr>
          <p:nvPr>
            <p:ph type="sldNum" sz="quarter" idx="4"/>
          </p:nvPr>
        </p:nvSpPr>
        <p:spPr>
          <a:xfrm>
            <a:off x="8077200" y="6356350"/>
            <a:ext cx="3276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51D3193-6B0E-4E57-959E-118C0054CF59}" type="slidenum">
              <a:rPr lang="fr-FR" smtClean="0"/>
              <a:t>‹N°›</a:t>
            </a:fld>
            <a:endParaRPr lang="fr-FR"/>
          </a:p>
        </p:txBody>
      </p:sp>
    </p:spTree>
    <p:extLst>
      <p:ext uri="{BB962C8B-B14F-4D97-AF65-F5344CB8AC3E}">
        <p14:creationId xmlns:p14="http://schemas.microsoft.com/office/powerpoint/2010/main" val="4231997738"/>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4.emf"/></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microsoft.com/office/2007/relationships/hdphoto" Target="../media/hdphoto1.wdp"/></Relationships>
</file>

<file path=ppt/slides/_rels/slide15.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8.xml"/><Relationship Id="rId1" Type="http://schemas.openxmlformats.org/officeDocument/2006/relationships/slideLayout" Target="../slideLayouts/slideLayout13.xml"/><Relationship Id="rId4" Type="http://schemas.openxmlformats.org/officeDocument/2006/relationships/image" Target="../media/image17.jpeg"/></Relationships>
</file>

<file path=ppt/slides/_rels/slide1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9.xml"/><Relationship Id="rId1" Type="http://schemas.openxmlformats.org/officeDocument/2006/relationships/slideLayout" Target="../slideLayouts/slideLayout13.xml"/><Relationship Id="rId4" Type="http://schemas.openxmlformats.org/officeDocument/2006/relationships/image" Target="../media/image19.jpeg"/></Relationships>
</file>

<file path=ppt/slides/_rels/slide1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2.xml"/><Relationship Id="rId1" Type="http://schemas.openxmlformats.org/officeDocument/2006/relationships/slideLayout" Target="../slideLayouts/slideLayout13.xml"/><Relationship Id="rId4" Type="http://schemas.openxmlformats.org/officeDocument/2006/relationships/image" Target="../media/image22.pn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23.emf"/><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24.emf"/><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6.xml"/><Relationship Id="rId1" Type="http://schemas.openxmlformats.org/officeDocument/2006/relationships/slideLayout" Target="../slideLayouts/slideLayout13.xml"/><Relationship Id="rId4" Type="http://schemas.openxmlformats.org/officeDocument/2006/relationships/image" Target="../media/image28.png"/></Relationships>
</file>

<file path=ppt/slides/_rels/slide28.xml.rels><?xml version="1.0" encoding="UTF-8" standalone="yes"?>
<Relationships xmlns="http://schemas.openxmlformats.org/package/2006/relationships"><Relationship Id="rId3" Type="http://schemas.openxmlformats.org/officeDocument/2006/relationships/image" Target="../media/image29.tmp"/><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30.emf"/><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33.tmp"/><Relationship Id="rId2" Type="http://schemas.openxmlformats.org/officeDocument/2006/relationships/notesSlide" Target="../notesSlides/notesSlide19.xml"/><Relationship Id="rId1" Type="http://schemas.openxmlformats.org/officeDocument/2006/relationships/slideLayout" Target="../slideLayouts/slideLayout13.xml"/><Relationship Id="rId4" Type="http://schemas.openxmlformats.org/officeDocument/2006/relationships/image" Target="../media/image34.jpeg"/></Relationships>
</file>

<file path=ppt/slides/_rels/slide33.xml.rels><?xml version="1.0" encoding="UTF-8" standalone="yes"?>
<Relationships xmlns="http://schemas.openxmlformats.org/package/2006/relationships"><Relationship Id="rId3" Type="http://schemas.openxmlformats.org/officeDocument/2006/relationships/image" Target="../media/image35.emf"/><Relationship Id="rId2" Type="http://schemas.openxmlformats.org/officeDocument/2006/relationships/notesSlide" Target="../notesSlides/notesSlide20.xml"/><Relationship Id="rId1" Type="http://schemas.openxmlformats.org/officeDocument/2006/relationships/slideLayout" Target="../slideLayouts/slideLayout13.xml"/><Relationship Id="rId4" Type="http://schemas.openxmlformats.org/officeDocument/2006/relationships/image" Target="../media/image3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a:stretch>
            <a:fillRect/>
          </a:stretch>
        </p:blipFill>
        <p:spPr>
          <a:xfrm>
            <a:off x="0" y="0"/>
            <a:ext cx="12243880" cy="9460131"/>
          </a:xfrm>
          <a:prstGeom prst="rect">
            <a:avLst/>
          </a:prstGeom>
        </p:spPr>
      </p:pic>
      <p:sp>
        <p:nvSpPr>
          <p:cNvPr id="3" name="Sous-titre 2"/>
          <p:cNvSpPr>
            <a:spLocks noGrp="1"/>
          </p:cNvSpPr>
          <p:nvPr>
            <p:ph type="subTitle" idx="1"/>
          </p:nvPr>
        </p:nvSpPr>
        <p:spPr>
          <a:xfrm>
            <a:off x="3508443" y="1155430"/>
            <a:ext cx="5687438" cy="2159540"/>
          </a:xfrm>
          <a:solidFill>
            <a:srgbClr val="9E0000"/>
          </a:solidFill>
          <a:ln w="76200">
            <a:solidFill>
              <a:schemeClr val="accent5">
                <a:lumMod val="75000"/>
              </a:schemeClr>
            </a:solidFill>
          </a:ln>
        </p:spPr>
        <p:txBody>
          <a:bodyPr>
            <a:normAutofit lnSpcReduction="10000"/>
          </a:bodyPr>
          <a:lstStyle/>
          <a:p>
            <a:r>
              <a:rPr lang="fr-FR" sz="6600" b="1" dirty="0" smtClean="0">
                <a:solidFill>
                  <a:schemeClr val="bg1"/>
                </a:solidFill>
                <a:latin typeface="Cambria" panose="02040503050406030204" pitchFamily="18" charset="0"/>
              </a:rPr>
              <a:t>TISSU </a:t>
            </a:r>
          </a:p>
          <a:p>
            <a:r>
              <a:rPr lang="fr-FR" sz="6600" b="1" dirty="0" smtClean="0">
                <a:solidFill>
                  <a:schemeClr val="bg1"/>
                </a:solidFill>
                <a:latin typeface="Cambria" panose="02040503050406030204" pitchFamily="18" charset="0"/>
              </a:rPr>
              <a:t>MUSCULAIRE </a:t>
            </a:r>
            <a:endParaRPr lang="fr-FR" sz="6600" b="1" dirty="0">
              <a:solidFill>
                <a:schemeClr val="bg1"/>
              </a:solidFill>
              <a:latin typeface="Cambria" panose="02040503050406030204" pitchFamily="18" charset="0"/>
            </a:endParaRPr>
          </a:p>
        </p:txBody>
      </p:sp>
    </p:spTree>
    <p:extLst>
      <p:ext uri="{BB962C8B-B14F-4D97-AF65-F5344CB8AC3E}">
        <p14:creationId xmlns:p14="http://schemas.microsoft.com/office/powerpoint/2010/main" val="120220007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820000"/>
        </a:solid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838200" y="466725"/>
            <a:ext cx="10515600" cy="5705475"/>
          </a:xfrm>
        </p:spPr>
        <p:txBody>
          <a:bodyPr>
            <a:normAutofit lnSpcReduction="10000"/>
          </a:bodyPr>
          <a:lstStyle/>
          <a:p>
            <a:pPr marL="0" indent="0">
              <a:lnSpc>
                <a:spcPct val="200000"/>
              </a:lnSpc>
              <a:spcAft>
                <a:spcPts val="1200"/>
              </a:spcAft>
              <a:buNone/>
            </a:pPr>
            <a:r>
              <a:rPr lang="fr-FR" sz="3000" u="sng" dirty="0" smtClean="0">
                <a:solidFill>
                  <a:srgbClr val="FFFF00"/>
                </a:solidFill>
                <a:latin typeface="Cambria" panose="02040503050406030204" pitchFamily="18" charset="0"/>
              </a:rPr>
              <a:t>Introduction</a:t>
            </a:r>
            <a:endParaRPr lang="fr-FR" sz="3000" u="sng" dirty="0">
              <a:solidFill>
                <a:srgbClr val="FFFF00"/>
              </a:solidFill>
              <a:latin typeface="Cambria" panose="02040503050406030204" pitchFamily="18" charset="0"/>
            </a:endParaRPr>
          </a:p>
          <a:p>
            <a:pPr marL="0" indent="0" algn="just">
              <a:lnSpc>
                <a:spcPct val="150000"/>
              </a:lnSpc>
              <a:spcAft>
                <a:spcPts val="1200"/>
              </a:spcAft>
              <a:buNone/>
            </a:pPr>
            <a:r>
              <a:rPr lang="fr-FR" sz="2600" dirty="0" smtClean="0">
                <a:solidFill>
                  <a:srgbClr val="FFFF00"/>
                </a:solidFill>
                <a:latin typeface="Cambria" panose="02040503050406030204" pitchFamily="18" charset="0"/>
              </a:rPr>
              <a:t>• </a:t>
            </a:r>
            <a:r>
              <a:rPr lang="fr-FR" sz="2600" u="sng" dirty="0" smtClean="0">
                <a:solidFill>
                  <a:srgbClr val="FFFF00"/>
                </a:solidFill>
                <a:latin typeface="Cambria" panose="02040503050406030204" pitchFamily="18" charset="0"/>
              </a:rPr>
              <a:t>Définition</a:t>
            </a:r>
            <a:r>
              <a:rPr lang="fr-FR" sz="2600" dirty="0" smtClean="0">
                <a:solidFill>
                  <a:srgbClr val="FFFF00"/>
                </a:solidFill>
                <a:latin typeface="Cambria" panose="02040503050406030204" pitchFamily="18" charset="0"/>
              </a:rPr>
              <a:t> : </a:t>
            </a:r>
            <a:r>
              <a:rPr lang="fr-FR" sz="2600" dirty="0" smtClean="0">
                <a:solidFill>
                  <a:schemeClr val="bg1"/>
                </a:solidFill>
                <a:latin typeface="Cambria" panose="02040503050406030204" pitchFamily="18" charset="0"/>
              </a:rPr>
              <a:t>Ensemble de cellules spécialisées, à la fois excitables et contractiles, dont l’action génère des forces mécaniques essentielles au fonctionnement de l’organisme.  </a:t>
            </a:r>
          </a:p>
          <a:p>
            <a:pPr marL="0" indent="0" algn="just">
              <a:lnSpc>
                <a:spcPct val="150000"/>
              </a:lnSpc>
              <a:spcAft>
                <a:spcPts val="1200"/>
              </a:spcAft>
              <a:buNone/>
            </a:pPr>
            <a:r>
              <a:rPr lang="fr-FR" sz="2600" dirty="0">
                <a:solidFill>
                  <a:srgbClr val="FFFF00"/>
                </a:solidFill>
                <a:latin typeface="Cambria" panose="02040503050406030204" pitchFamily="18" charset="0"/>
              </a:rPr>
              <a:t>• </a:t>
            </a:r>
            <a:r>
              <a:rPr lang="fr-FR" sz="2600" u="sng" dirty="0" smtClean="0">
                <a:solidFill>
                  <a:srgbClr val="FFFF00"/>
                </a:solidFill>
                <a:latin typeface="Cambria" panose="02040503050406030204" pitchFamily="18" charset="0"/>
              </a:rPr>
              <a:t>Structure</a:t>
            </a:r>
            <a:r>
              <a:rPr lang="fr-FR" sz="2600" dirty="0" smtClean="0">
                <a:solidFill>
                  <a:srgbClr val="FFFF00"/>
                </a:solidFill>
                <a:latin typeface="Cambria" panose="02040503050406030204" pitchFamily="18" charset="0"/>
              </a:rPr>
              <a:t> </a:t>
            </a:r>
            <a:r>
              <a:rPr lang="fr-FR" sz="2600" dirty="0">
                <a:solidFill>
                  <a:srgbClr val="FFFF00"/>
                </a:solidFill>
                <a:latin typeface="Cambria" panose="02040503050406030204" pitchFamily="18" charset="0"/>
              </a:rPr>
              <a:t>: </a:t>
            </a:r>
            <a:r>
              <a:rPr lang="fr-FR" sz="2600" dirty="0">
                <a:solidFill>
                  <a:schemeClr val="bg1"/>
                </a:solidFill>
                <a:latin typeface="Cambria" panose="02040503050406030204" pitchFamily="18" charset="0"/>
              </a:rPr>
              <a:t>Chaque fibre musculaire dispose d’une double composante protéique (actine/myosine) dont l’interaction confère des propriétés fonctionnelles à ce tissu</a:t>
            </a:r>
            <a:r>
              <a:rPr lang="fr-FR" sz="2600" dirty="0" smtClean="0">
                <a:solidFill>
                  <a:schemeClr val="bg1"/>
                </a:solidFill>
                <a:latin typeface="Cambria" panose="02040503050406030204" pitchFamily="18" charset="0"/>
              </a:rPr>
              <a:t>.</a:t>
            </a:r>
          </a:p>
          <a:p>
            <a:pPr marL="0" indent="0" algn="just">
              <a:lnSpc>
                <a:spcPct val="160000"/>
              </a:lnSpc>
              <a:buNone/>
            </a:pPr>
            <a:r>
              <a:rPr lang="fr-FR" sz="2600" dirty="0" smtClean="0">
                <a:solidFill>
                  <a:srgbClr val="FFFF00"/>
                </a:solidFill>
                <a:latin typeface="Cambria" panose="02040503050406030204" pitchFamily="18" charset="0"/>
              </a:rPr>
              <a:t>•  </a:t>
            </a:r>
            <a:r>
              <a:rPr lang="fr-FR" sz="2600" u="sng" dirty="0" smtClean="0">
                <a:solidFill>
                  <a:srgbClr val="FFFF00"/>
                </a:solidFill>
                <a:latin typeface="Cambria" panose="02040503050406030204" pitchFamily="18" charset="0"/>
              </a:rPr>
              <a:t>Fonction</a:t>
            </a:r>
            <a:r>
              <a:rPr lang="fr-FR" sz="2600" dirty="0" smtClean="0">
                <a:solidFill>
                  <a:srgbClr val="FFFF00"/>
                </a:solidFill>
                <a:latin typeface="Cambria" panose="02040503050406030204" pitchFamily="18" charset="0"/>
              </a:rPr>
              <a:t> : </a:t>
            </a:r>
            <a:r>
              <a:rPr lang="fr-FR" sz="2600" dirty="0">
                <a:solidFill>
                  <a:srgbClr val="FFFF00"/>
                </a:solidFill>
                <a:latin typeface="Cambria" panose="02040503050406030204" pitchFamily="18" charset="0"/>
              </a:rPr>
              <a:t> </a:t>
            </a:r>
            <a:r>
              <a:rPr lang="fr-FR" sz="2600" dirty="0" smtClean="0">
                <a:solidFill>
                  <a:schemeClr val="bg1"/>
                </a:solidFill>
                <a:latin typeface="Cambria" panose="02040503050406030204" pitchFamily="18" charset="0"/>
              </a:rPr>
              <a:t>Assure la mobilité du corps et de ses viscères </a:t>
            </a:r>
          </a:p>
        </p:txBody>
      </p:sp>
    </p:spTree>
    <p:extLst>
      <p:ext uri="{BB962C8B-B14F-4D97-AF65-F5344CB8AC3E}">
        <p14:creationId xmlns:p14="http://schemas.microsoft.com/office/powerpoint/2010/main" val="418484883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820000"/>
        </a:solid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508000" y="466725"/>
            <a:ext cx="11430000" cy="5705475"/>
          </a:xfrm>
        </p:spPr>
        <p:txBody>
          <a:bodyPr>
            <a:normAutofit fontScale="92500" lnSpcReduction="10000"/>
          </a:bodyPr>
          <a:lstStyle/>
          <a:p>
            <a:pPr marL="0" indent="0">
              <a:lnSpc>
                <a:spcPct val="200000"/>
              </a:lnSpc>
              <a:spcAft>
                <a:spcPts val="1200"/>
              </a:spcAft>
              <a:buNone/>
            </a:pPr>
            <a:r>
              <a:rPr lang="fr-FR" dirty="0" smtClean="0">
                <a:solidFill>
                  <a:srgbClr val="FFFF00"/>
                </a:solidFill>
                <a:latin typeface="Cambria" panose="02040503050406030204" pitchFamily="18" charset="0"/>
              </a:rPr>
              <a:t>Unités contractiles pluricellulaires</a:t>
            </a:r>
            <a:endParaRPr lang="fr-FR" dirty="0">
              <a:solidFill>
                <a:srgbClr val="FFFF00"/>
              </a:solidFill>
              <a:latin typeface="Cambria" panose="02040503050406030204" pitchFamily="18" charset="0"/>
            </a:endParaRPr>
          </a:p>
          <a:p>
            <a:pPr marL="0" indent="0">
              <a:lnSpc>
                <a:spcPct val="150000"/>
              </a:lnSpc>
              <a:spcAft>
                <a:spcPts val="1200"/>
              </a:spcAft>
              <a:buNone/>
            </a:pPr>
            <a:r>
              <a:rPr lang="fr-FR" sz="2600" dirty="0" smtClean="0">
                <a:solidFill>
                  <a:srgbClr val="FFFF00"/>
                </a:solidFill>
                <a:latin typeface="Cambria" panose="02040503050406030204" pitchFamily="18" charset="0"/>
              </a:rPr>
              <a:t>• </a:t>
            </a:r>
            <a:r>
              <a:rPr lang="fr-FR" sz="2600" u="sng" dirty="0" smtClean="0">
                <a:solidFill>
                  <a:srgbClr val="FFFF00"/>
                </a:solidFill>
                <a:latin typeface="Cambria" panose="02040503050406030204" pitchFamily="18" charset="0"/>
              </a:rPr>
              <a:t>Muscle strié squelettique</a:t>
            </a:r>
            <a:r>
              <a:rPr lang="fr-FR" sz="2600" dirty="0" smtClean="0">
                <a:solidFill>
                  <a:srgbClr val="FFFF00"/>
                </a:solidFill>
                <a:latin typeface="Cambria" panose="02040503050406030204" pitchFamily="18" charset="0"/>
              </a:rPr>
              <a:t> :  </a:t>
            </a:r>
            <a:r>
              <a:rPr lang="fr-FR" sz="2600" dirty="0" smtClean="0">
                <a:solidFill>
                  <a:schemeClr val="bg1"/>
                </a:solidFill>
                <a:latin typeface="Cambria" panose="02040503050406030204" pitchFamily="18" charset="0"/>
              </a:rPr>
              <a:t>Organe à contraction volontaire, caractérisé par des </a:t>
            </a:r>
            <a:r>
              <a:rPr lang="fr-FR" sz="2800" dirty="0" smtClean="0">
                <a:solidFill>
                  <a:schemeClr val="bg1"/>
                </a:solidFill>
                <a:latin typeface="Cambria" panose="02040503050406030204" pitchFamily="18" charset="0"/>
              </a:rPr>
              <a:t>cellules dont l'agencement micro fibrillaire aboutit </a:t>
            </a:r>
            <a:r>
              <a:rPr lang="fr-FR" sz="2800" dirty="0">
                <a:solidFill>
                  <a:schemeClr val="bg1"/>
                </a:solidFill>
                <a:latin typeface="Cambria" panose="02040503050406030204" pitchFamily="18" charset="0"/>
              </a:rPr>
              <a:t>à la présence </a:t>
            </a:r>
            <a:r>
              <a:rPr lang="fr-FR" sz="2800" dirty="0" smtClean="0">
                <a:solidFill>
                  <a:schemeClr val="bg1"/>
                </a:solidFill>
                <a:latin typeface="Cambria" panose="02040503050406030204" pitchFamily="18" charset="0"/>
              </a:rPr>
              <a:t>caractéristique d'une </a:t>
            </a:r>
            <a:r>
              <a:rPr lang="fr-FR" sz="2800" dirty="0">
                <a:solidFill>
                  <a:schemeClr val="bg1"/>
                </a:solidFill>
                <a:latin typeface="Cambria" panose="02040503050406030204" pitchFamily="18" charset="0"/>
              </a:rPr>
              <a:t>striation </a:t>
            </a:r>
            <a:r>
              <a:rPr lang="fr-FR" sz="2800" dirty="0" smtClean="0">
                <a:solidFill>
                  <a:schemeClr val="bg1"/>
                </a:solidFill>
                <a:latin typeface="Cambria" panose="02040503050406030204" pitchFamily="18" charset="0"/>
              </a:rPr>
              <a:t>transversale (ex : biceps)</a:t>
            </a:r>
          </a:p>
          <a:p>
            <a:pPr marL="0" indent="0">
              <a:lnSpc>
                <a:spcPct val="150000"/>
              </a:lnSpc>
              <a:spcAft>
                <a:spcPts val="1200"/>
              </a:spcAft>
              <a:buNone/>
            </a:pPr>
            <a:r>
              <a:rPr lang="fr-FR" sz="2600" dirty="0" smtClean="0">
                <a:solidFill>
                  <a:srgbClr val="FFFF00"/>
                </a:solidFill>
                <a:latin typeface="Cambria" panose="02040503050406030204" pitchFamily="18" charset="0"/>
              </a:rPr>
              <a:t>• </a:t>
            </a:r>
            <a:r>
              <a:rPr lang="fr-FR" sz="2600" u="sng" dirty="0" smtClean="0">
                <a:solidFill>
                  <a:srgbClr val="FFFF00"/>
                </a:solidFill>
                <a:latin typeface="Cambria" panose="02040503050406030204" pitchFamily="18" charset="0"/>
              </a:rPr>
              <a:t>Muscle lisse</a:t>
            </a:r>
            <a:r>
              <a:rPr lang="fr-FR" sz="2600" dirty="0" smtClean="0">
                <a:solidFill>
                  <a:srgbClr val="FFFF00"/>
                </a:solidFill>
                <a:latin typeface="Cambria" panose="02040503050406030204" pitchFamily="18" charset="0"/>
              </a:rPr>
              <a:t> :  </a:t>
            </a:r>
            <a:r>
              <a:rPr lang="fr-FR" sz="2600" dirty="0" smtClean="0">
                <a:solidFill>
                  <a:schemeClr val="bg1"/>
                </a:solidFill>
                <a:latin typeface="Cambria" panose="02040503050406030204" pitchFamily="18" charset="0"/>
              </a:rPr>
              <a:t>Organe à </a:t>
            </a:r>
            <a:r>
              <a:rPr lang="fr-FR" sz="2800" dirty="0" smtClean="0">
                <a:solidFill>
                  <a:schemeClr val="bg1"/>
                </a:solidFill>
                <a:latin typeface="Cambria" panose="02040503050406030204" pitchFamily="18" charset="0"/>
              </a:rPr>
              <a:t>contraction involontaire, avec absence de </a:t>
            </a:r>
            <a:r>
              <a:rPr lang="fr-FR" sz="2800" dirty="0">
                <a:solidFill>
                  <a:schemeClr val="bg1"/>
                </a:solidFill>
                <a:latin typeface="Cambria" panose="02040503050406030204" pitchFamily="18" charset="0"/>
              </a:rPr>
              <a:t>striation transversale </a:t>
            </a:r>
            <a:r>
              <a:rPr lang="fr-FR" sz="2800" dirty="0" smtClean="0">
                <a:solidFill>
                  <a:schemeClr val="bg1"/>
                </a:solidFill>
                <a:latin typeface="Cambria" panose="02040503050406030204" pitchFamily="18" charset="0"/>
              </a:rPr>
              <a:t>(</a:t>
            </a:r>
            <a:r>
              <a:rPr lang="fr-FR" sz="2800" dirty="0">
                <a:solidFill>
                  <a:schemeClr val="bg1"/>
                </a:solidFill>
                <a:latin typeface="Cambria" panose="02040503050406030204" pitchFamily="18" charset="0"/>
              </a:rPr>
              <a:t>ex : muscles de l’appareil digestif)</a:t>
            </a:r>
          </a:p>
          <a:p>
            <a:pPr marL="0" indent="0">
              <a:lnSpc>
                <a:spcPct val="150000"/>
              </a:lnSpc>
              <a:buNone/>
            </a:pPr>
            <a:r>
              <a:rPr lang="fr-FR" sz="2600" dirty="0" smtClean="0">
                <a:solidFill>
                  <a:srgbClr val="FFFF00"/>
                </a:solidFill>
                <a:latin typeface="Cambria" panose="02040503050406030204" pitchFamily="18" charset="0"/>
              </a:rPr>
              <a:t>•  </a:t>
            </a:r>
            <a:r>
              <a:rPr lang="fr-FR" sz="2600" u="sng" dirty="0" smtClean="0">
                <a:solidFill>
                  <a:srgbClr val="FFFF00"/>
                </a:solidFill>
                <a:latin typeface="Cambria" panose="02040503050406030204" pitchFamily="18" charset="0"/>
              </a:rPr>
              <a:t>Muscle cardiaque</a:t>
            </a:r>
            <a:r>
              <a:rPr lang="fr-FR" sz="2600" dirty="0" smtClean="0">
                <a:solidFill>
                  <a:srgbClr val="FFFF00"/>
                </a:solidFill>
                <a:latin typeface="Cambria" panose="02040503050406030204" pitchFamily="18" charset="0"/>
              </a:rPr>
              <a:t> :  </a:t>
            </a:r>
            <a:r>
              <a:rPr lang="fr-FR" sz="2800" dirty="0" smtClean="0">
                <a:solidFill>
                  <a:schemeClr val="bg1"/>
                </a:solidFill>
                <a:latin typeface="Cambria" panose="02040503050406030204" pitchFamily="18" charset="0"/>
              </a:rPr>
              <a:t>Les </a:t>
            </a:r>
            <a:r>
              <a:rPr lang="fr-FR" sz="2800" dirty="0">
                <a:solidFill>
                  <a:schemeClr val="bg1"/>
                </a:solidFill>
                <a:latin typeface="Cambria" panose="02040503050406030204" pitchFamily="18" charset="0"/>
              </a:rPr>
              <a:t>cellules possèdent aussi une striation transversale mais </a:t>
            </a:r>
            <a:r>
              <a:rPr lang="fr-FR" sz="2800" dirty="0" smtClean="0">
                <a:solidFill>
                  <a:schemeClr val="bg1"/>
                </a:solidFill>
                <a:latin typeface="Cambria" panose="02040503050406030204" pitchFamily="18" charset="0"/>
              </a:rPr>
              <a:t>la contraction </a:t>
            </a:r>
            <a:r>
              <a:rPr lang="fr-FR" sz="2800" dirty="0">
                <a:solidFill>
                  <a:schemeClr val="bg1"/>
                </a:solidFill>
                <a:latin typeface="Cambria" panose="02040503050406030204" pitchFamily="18" charset="0"/>
              </a:rPr>
              <a:t>est involontaire et soumise à un automatisme </a:t>
            </a:r>
            <a:r>
              <a:rPr lang="fr-FR" sz="2800" dirty="0" smtClean="0">
                <a:solidFill>
                  <a:schemeClr val="bg1"/>
                </a:solidFill>
                <a:latin typeface="Cambria" panose="02040503050406030204" pitchFamily="18" charset="0"/>
              </a:rPr>
              <a:t>rythmique</a:t>
            </a:r>
            <a:endParaRPr lang="fr-FR" sz="2600" dirty="0" smtClean="0">
              <a:solidFill>
                <a:schemeClr val="bg1"/>
              </a:solidFill>
              <a:latin typeface="Cambria" panose="02040503050406030204" pitchFamily="18" charset="0"/>
            </a:endParaRPr>
          </a:p>
        </p:txBody>
      </p:sp>
    </p:spTree>
    <p:extLst>
      <p:ext uri="{BB962C8B-B14F-4D97-AF65-F5344CB8AC3E}">
        <p14:creationId xmlns:p14="http://schemas.microsoft.com/office/powerpoint/2010/main" val="297377953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820000"/>
        </a:solid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508000" y="466725"/>
            <a:ext cx="11430000" cy="5705475"/>
          </a:xfrm>
        </p:spPr>
        <p:txBody>
          <a:bodyPr>
            <a:normAutofit/>
          </a:bodyPr>
          <a:lstStyle/>
          <a:p>
            <a:pPr marL="0" indent="0">
              <a:lnSpc>
                <a:spcPct val="200000"/>
              </a:lnSpc>
              <a:spcAft>
                <a:spcPts val="1200"/>
              </a:spcAft>
              <a:buNone/>
            </a:pPr>
            <a:r>
              <a:rPr lang="fr-FR" sz="3000" dirty="0" smtClean="0">
                <a:solidFill>
                  <a:srgbClr val="FFFF00"/>
                </a:solidFill>
                <a:latin typeface="Cambria" panose="02040503050406030204" pitchFamily="18" charset="0"/>
              </a:rPr>
              <a:t>Unités contractiles unicellulaires</a:t>
            </a:r>
            <a:endParaRPr lang="fr-FR" sz="3000" dirty="0">
              <a:solidFill>
                <a:srgbClr val="FFFF00"/>
              </a:solidFill>
              <a:latin typeface="Cambria" panose="02040503050406030204" pitchFamily="18" charset="0"/>
            </a:endParaRPr>
          </a:p>
          <a:p>
            <a:pPr marL="0" indent="0">
              <a:lnSpc>
                <a:spcPct val="150000"/>
              </a:lnSpc>
              <a:spcAft>
                <a:spcPts val="1200"/>
              </a:spcAft>
              <a:buNone/>
            </a:pPr>
            <a:r>
              <a:rPr lang="fr-FR" sz="2600" dirty="0" smtClean="0">
                <a:solidFill>
                  <a:srgbClr val="FFFF00"/>
                </a:solidFill>
                <a:latin typeface="Cambria" panose="02040503050406030204" pitchFamily="18" charset="0"/>
              </a:rPr>
              <a:t>•  </a:t>
            </a:r>
            <a:r>
              <a:rPr lang="fr-FR" sz="2600" u="sng" dirty="0" err="1" smtClean="0">
                <a:solidFill>
                  <a:srgbClr val="FFFF00"/>
                </a:solidFill>
                <a:latin typeface="Cambria" panose="02040503050406030204" pitchFamily="18" charset="0"/>
              </a:rPr>
              <a:t>Péricytes</a:t>
            </a:r>
            <a:r>
              <a:rPr lang="fr-FR" sz="2600" dirty="0" smtClean="0">
                <a:solidFill>
                  <a:srgbClr val="FFFF00"/>
                </a:solidFill>
                <a:latin typeface="Cambria" panose="02040503050406030204" pitchFamily="18" charset="0"/>
              </a:rPr>
              <a:t> :  </a:t>
            </a:r>
            <a:r>
              <a:rPr lang="fr-FR" sz="2800" dirty="0">
                <a:solidFill>
                  <a:schemeClr val="bg1"/>
                </a:solidFill>
                <a:latin typeface="Cambria" panose="02040503050406030204" pitchFamily="18" charset="0"/>
              </a:rPr>
              <a:t>A</a:t>
            </a:r>
            <a:r>
              <a:rPr lang="fr-FR" sz="2800" dirty="0" smtClean="0">
                <a:solidFill>
                  <a:schemeClr val="bg1"/>
                </a:solidFill>
                <a:latin typeface="Cambria" panose="02040503050406030204" pitchFamily="18" charset="0"/>
              </a:rPr>
              <a:t>utour </a:t>
            </a:r>
            <a:r>
              <a:rPr lang="fr-FR" sz="2800" dirty="0">
                <a:solidFill>
                  <a:schemeClr val="bg1"/>
                </a:solidFill>
                <a:latin typeface="Cambria" panose="02040503050406030204" pitchFamily="18" charset="0"/>
              </a:rPr>
              <a:t>des capillaires, </a:t>
            </a:r>
            <a:r>
              <a:rPr lang="fr-FR" sz="2800" dirty="0" smtClean="0">
                <a:solidFill>
                  <a:schemeClr val="bg1"/>
                </a:solidFill>
                <a:latin typeface="Cambria" panose="02040503050406030204" pitchFamily="18" charset="0"/>
              </a:rPr>
              <a:t>contrôlent </a:t>
            </a:r>
            <a:r>
              <a:rPr lang="fr-FR" sz="2800" dirty="0">
                <a:solidFill>
                  <a:schemeClr val="bg1"/>
                </a:solidFill>
                <a:latin typeface="Cambria" panose="02040503050406030204" pitchFamily="18" charset="0"/>
              </a:rPr>
              <a:t>le diamètre </a:t>
            </a:r>
            <a:r>
              <a:rPr lang="fr-FR" sz="2800" dirty="0" smtClean="0">
                <a:solidFill>
                  <a:schemeClr val="bg1"/>
                </a:solidFill>
                <a:latin typeface="Cambria" panose="02040503050406030204" pitchFamily="18" charset="0"/>
              </a:rPr>
              <a:t>luminal et  gèrent ainsi l’afflux sanguin dans les vaisseaux </a:t>
            </a:r>
          </a:p>
          <a:p>
            <a:pPr marL="0" indent="0">
              <a:lnSpc>
                <a:spcPct val="150000"/>
              </a:lnSpc>
              <a:spcAft>
                <a:spcPts val="1200"/>
              </a:spcAft>
              <a:buNone/>
            </a:pPr>
            <a:r>
              <a:rPr lang="fr-FR" sz="2600" dirty="0" smtClean="0">
                <a:solidFill>
                  <a:srgbClr val="FFFF00"/>
                </a:solidFill>
                <a:latin typeface="Cambria" panose="02040503050406030204" pitchFamily="18" charset="0"/>
              </a:rPr>
              <a:t>•  </a:t>
            </a:r>
            <a:r>
              <a:rPr lang="fr-FR" sz="2600" u="sng" dirty="0" smtClean="0">
                <a:solidFill>
                  <a:srgbClr val="FFFF00"/>
                </a:solidFill>
                <a:latin typeface="Cambria" panose="02040503050406030204" pitchFamily="18" charset="0"/>
              </a:rPr>
              <a:t>Cellules myoépithéliales</a:t>
            </a:r>
            <a:r>
              <a:rPr lang="fr-FR" sz="2600" dirty="0" smtClean="0">
                <a:solidFill>
                  <a:srgbClr val="FFFF00"/>
                </a:solidFill>
                <a:latin typeface="Cambria" panose="02040503050406030204" pitchFamily="18" charset="0"/>
              </a:rPr>
              <a:t> : </a:t>
            </a:r>
            <a:r>
              <a:rPr lang="fr-FR" sz="2800" dirty="0">
                <a:solidFill>
                  <a:schemeClr val="bg1"/>
                </a:solidFill>
                <a:latin typeface="Cambria" panose="02040503050406030204" pitchFamily="18" charset="0"/>
              </a:rPr>
              <a:t> </a:t>
            </a:r>
            <a:r>
              <a:rPr lang="fr-FR" sz="2800" dirty="0" smtClean="0">
                <a:solidFill>
                  <a:schemeClr val="bg1"/>
                </a:solidFill>
                <a:latin typeface="Cambria" panose="02040503050406030204" pitchFamily="18" charset="0"/>
              </a:rPr>
              <a:t>Autour </a:t>
            </a:r>
            <a:r>
              <a:rPr lang="fr-FR" sz="2800" dirty="0">
                <a:solidFill>
                  <a:schemeClr val="bg1"/>
                </a:solidFill>
                <a:latin typeface="Cambria" panose="02040503050406030204" pitchFamily="18" charset="0"/>
              </a:rPr>
              <a:t>des systèmes </a:t>
            </a:r>
            <a:r>
              <a:rPr lang="fr-FR" sz="2800" dirty="0" smtClean="0">
                <a:solidFill>
                  <a:schemeClr val="bg1"/>
                </a:solidFill>
                <a:latin typeface="Cambria" panose="02040503050406030204" pitchFamily="18" charset="0"/>
              </a:rPr>
              <a:t>glandulaires, participent </a:t>
            </a:r>
            <a:r>
              <a:rPr lang="fr-FR" sz="2800" dirty="0">
                <a:solidFill>
                  <a:schemeClr val="bg1"/>
                </a:solidFill>
                <a:latin typeface="Cambria" panose="02040503050406030204" pitchFamily="18" charset="0"/>
              </a:rPr>
              <a:t>au contrôle mécanique de la sécrétion (ex : glande </a:t>
            </a:r>
            <a:r>
              <a:rPr lang="fr-FR" sz="2800" dirty="0" smtClean="0">
                <a:solidFill>
                  <a:schemeClr val="bg1"/>
                </a:solidFill>
                <a:latin typeface="Cambria" panose="02040503050406030204" pitchFamily="18" charset="0"/>
              </a:rPr>
              <a:t>mammaire)</a:t>
            </a:r>
            <a:r>
              <a:rPr lang="fr-FR" sz="2600" dirty="0" smtClean="0">
                <a:solidFill>
                  <a:schemeClr val="bg1"/>
                </a:solidFill>
                <a:latin typeface="Cambria" panose="02040503050406030204" pitchFamily="18" charset="0"/>
              </a:rPr>
              <a:t>  </a:t>
            </a:r>
          </a:p>
          <a:p>
            <a:pPr marL="0" indent="0">
              <a:lnSpc>
                <a:spcPct val="150000"/>
              </a:lnSpc>
              <a:buNone/>
            </a:pPr>
            <a:r>
              <a:rPr lang="fr-FR" sz="2600" dirty="0">
                <a:solidFill>
                  <a:srgbClr val="FFFF00"/>
                </a:solidFill>
                <a:latin typeface="Cambria" panose="02040503050406030204" pitchFamily="18" charset="0"/>
              </a:rPr>
              <a:t>• </a:t>
            </a:r>
            <a:r>
              <a:rPr lang="fr-FR" sz="2600" dirty="0" smtClean="0">
                <a:solidFill>
                  <a:srgbClr val="FFFF00"/>
                </a:solidFill>
                <a:latin typeface="Cambria" panose="02040503050406030204" pitchFamily="18" charset="0"/>
              </a:rPr>
              <a:t> </a:t>
            </a:r>
            <a:r>
              <a:rPr lang="fr-FR" sz="2600" u="sng" dirty="0" err="1" smtClean="0">
                <a:solidFill>
                  <a:srgbClr val="FFFF00"/>
                </a:solidFill>
                <a:latin typeface="Cambria" panose="02040503050406030204" pitchFamily="18" charset="0"/>
              </a:rPr>
              <a:t>Myofibroblastes</a:t>
            </a:r>
            <a:r>
              <a:rPr lang="fr-FR" sz="2600" dirty="0" smtClean="0">
                <a:solidFill>
                  <a:srgbClr val="FFFF00"/>
                </a:solidFill>
                <a:latin typeface="Cambria" panose="02040503050406030204" pitchFamily="18" charset="0"/>
              </a:rPr>
              <a:t> :  </a:t>
            </a:r>
            <a:r>
              <a:rPr lang="fr-FR" sz="2800" dirty="0">
                <a:solidFill>
                  <a:schemeClr val="bg1"/>
                </a:solidFill>
                <a:latin typeface="Cambria" panose="02040503050406030204" pitchFamily="18" charset="0"/>
              </a:rPr>
              <a:t>R</a:t>
            </a:r>
            <a:r>
              <a:rPr lang="fr-FR" sz="2800" dirty="0" smtClean="0">
                <a:solidFill>
                  <a:schemeClr val="bg1"/>
                </a:solidFill>
                <a:latin typeface="Cambria" panose="02040503050406030204" pitchFamily="18" charset="0"/>
              </a:rPr>
              <a:t>ôle </a:t>
            </a:r>
            <a:r>
              <a:rPr lang="fr-FR" sz="2800" dirty="0">
                <a:solidFill>
                  <a:schemeClr val="bg1"/>
                </a:solidFill>
                <a:latin typeface="Cambria" panose="02040503050406030204" pitchFamily="18" charset="0"/>
              </a:rPr>
              <a:t>important dans </a:t>
            </a:r>
            <a:r>
              <a:rPr lang="fr-FR" sz="2800" dirty="0" smtClean="0">
                <a:solidFill>
                  <a:schemeClr val="bg1"/>
                </a:solidFill>
                <a:latin typeface="Cambria" panose="02040503050406030204" pitchFamily="18" charset="0"/>
              </a:rPr>
              <a:t>la plasticité</a:t>
            </a:r>
            <a:r>
              <a:rPr lang="fr-FR" sz="2800" dirty="0">
                <a:solidFill>
                  <a:schemeClr val="bg1"/>
                </a:solidFill>
                <a:latin typeface="Cambria" panose="02040503050406030204" pitchFamily="18" charset="0"/>
              </a:rPr>
              <a:t>, la migration et la motilité cellulaire au sein du tissu conjonctif</a:t>
            </a:r>
            <a:endParaRPr lang="fr-FR" sz="2600" dirty="0" smtClean="0">
              <a:solidFill>
                <a:schemeClr val="bg1"/>
              </a:solidFill>
              <a:latin typeface="Cambria" panose="02040503050406030204" pitchFamily="18" charset="0"/>
            </a:endParaRPr>
          </a:p>
        </p:txBody>
      </p:sp>
    </p:spTree>
    <p:extLst>
      <p:ext uri="{BB962C8B-B14F-4D97-AF65-F5344CB8AC3E}">
        <p14:creationId xmlns:p14="http://schemas.microsoft.com/office/powerpoint/2010/main" val="304698190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820000"/>
        </a:solid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838200" y="466725"/>
            <a:ext cx="10932622" cy="5705475"/>
          </a:xfrm>
        </p:spPr>
        <p:txBody>
          <a:bodyPr>
            <a:normAutofit/>
          </a:bodyPr>
          <a:lstStyle/>
          <a:p>
            <a:pPr marL="0" indent="0">
              <a:lnSpc>
                <a:spcPct val="200000"/>
              </a:lnSpc>
              <a:spcAft>
                <a:spcPts val="1200"/>
              </a:spcAft>
              <a:buNone/>
            </a:pPr>
            <a:r>
              <a:rPr lang="fr-FR" sz="3000" u="sng" dirty="0" smtClean="0">
                <a:solidFill>
                  <a:srgbClr val="FFFF00"/>
                </a:solidFill>
                <a:latin typeface="Cambria" panose="02040503050406030204" pitchFamily="18" charset="0"/>
              </a:rPr>
              <a:t>Embryogénèse  &amp;  Histogénèse</a:t>
            </a:r>
            <a:endParaRPr lang="fr-FR" sz="3000" u="sng" dirty="0">
              <a:solidFill>
                <a:srgbClr val="FFFF00"/>
              </a:solidFill>
              <a:latin typeface="Cambria" panose="02040503050406030204" pitchFamily="18" charset="0"/>
            </a:endParaRPr>
          </a:p>
          <a:p>
            <a:pPr marL="0" indent="0">
              <a:lnSpc>
                <a:spcPct val="150000"/>
              </a:lnSpc>
              <a:buNone/>
            </a:pPr>
            <a:r>
              <a:rPr lang="fr-FR" sz="2600" dirty="0" smtClean="0">
                <a:solidFill>
                  <a:srgbClr val="FFFF00"/>
                </a:solidFill>
                <a:latin typeface="Cambria" panose="02040503050406030204" pitchFamily="18" charset="0"/>
              </a:rPr>
              <a:t>•  </a:t>
            </a:r>
            <a:r>
              <a:rPr lang="fr-FR" sz="2800" dirty="0" smtClean="0">
                <a:solidFill>
                  <a:srgbClr val="FFFF00"/>
                </a:solidFill>
                <a:latin typeface="Cambria" panose="02040503050406030204" pitchFamily="18" charset="0"/>
              </a:rPr>
              <a:t>le </a:t>
            </a:r>
            <a:r>
              <a:rPr lang="fr-FR" sz="2800" dirty="0">
                <a:solidFill>
                  <a:srgbClr val="FFFF00"/>
                </a:solidFill>
                <a:latin typeface="Cambria" panose="02040503050406030204" pitchFamily="18" charset="0"/>
              </a:rPr>
              <a:t>tissu musculaire </a:t>
            </a:r>
            <a:r>
              <a:rPr lang="fr-FR" sz="2800" dirty="0" smtClean="0">
                <a:solidFill>
                  <a:srgbClr val="FFFF00"/>
                </a:solidFill>
                <a:latin typeface="Cambria" panose="02040503050406030204" pitchFamily="18" charset="0"/>
              </a:rPr>
              <a:t>dérive du mésoderme</a:t>
            </a:r>
          </a:p>
          <a:p>
            <a:pPr marL="0" indent="0">
              <a:lnSpc>
                <a:spcPct val="150000"/>
              </a:lnSpc>
              <a:buNone/>
            </a:pPr>
            <a:r>
              <a:rPr lang="fr-FR" sz="2800" dirty="0" smtClean="0">
                <a:solidFill>
                  <a:schemeClr val="bg1"/>
                </a:solidFill>
                <a:latin typeface="Cambria" panose="02040503050406030204" pitchFamily="18" charset="0"/>
              </a:rPr>
              <a:t>=  Seules de rares cellules musculaires ont une </a:t>
            </a:r>
            <a:r>
              <a:rPr lang="fr-FR" sz="2800" dirty="0">
                <a:solidFill>
                  <a:schemeClr val="bg1"/>
                </a:solidFill>
                <a:latin typeface="Cambria" panose="02040503050406030204" pitchFamily="18" charset="0"/>
              </a:rPr>
              <a:t>origine </a:t>
            </a:r>
            <a:r>
              <a:rPr lang="fr-FR" sz="2800" dirty="0" smtClean="0">
                <a:solidFill>
                  <a:schemeClr val="bg1"/>
                </a:solidFill>
                <a:latin typeface="Cambria" panose="02040503050406030204" pitchFamily="18" charset="0"/>
              </a:rPr>
              <a:t>ectoblastique</a:t>
            </a:r>
            <a:endParaRPr lang="fr-FR" sz="2800" dirty="0">
              <a:solidFill>
                <a:schemeClr val="bg1"/>
              </a:solidFill>
              <a:latin typeface="Cambria" panose="02040503050406030204" pitchFamily="18" charset="0"/>
            </a:endParaRPr>
          </a:p>
          <a:p>
            <a:pPr marL="0" lvl="0" indent="0">
              <a:lnSpc>
                <a:spcPct val="150000"/>
              </a:lnSpc>
              <a:buNone/>
            </a:pPr>
            <a:r>
              <a:rPr lang="fr-FR" sz="2800" dirty="0" smtClean="0">
                <a:solidFill>
                  <a:srgbClr val="FFFF00"/>
                </a:solidFill>
                <a:latin typeface="Cambria" panose="02040503050406030204" pitchFamily="18" charset="0"/>
              </a:rPr>
              <a:t>•  On distingue 3 </a:t>
            </a:r>
            <a:r>
              <a:rPr lang="fr-FR" sz="2800" dirty="0">
                <a:solidFill>
                  <a:srgbClr val="FFFF00"/>
                </a:solidFill>
                <a:latin typeface="Cambria" panose="02040503050406030204" pitchFamily="18" charset="0"/>
              </a:rPr>
              <a:t>origines différentes :</a:t>
            </a:r>
          </a:p>
          <a:p>
            <a:pPr marL="0" lvl="0" indent="0">
              <a:lnSpc>
                <a:spcPct val="150000"/>
              </a:lnSpc>
              <a:buNone/>
            </a:pPr>
            <a:r>
              <a:rPr lang="fr-FR" sz="2800" dirty="0" smtClean="0">
                <a:solidFill>
                  <a:schemeClr val="bg1"/>
                </a:solidFill>
                <a:latin typeface="Cambria" panose="02040503050406030204" pitchFamily="18" charset="0"/>
              </a:rPr>
              <a:t>=  Splanchnopleure</a:t>
            </a:r>
            <a:r>
              <a:rPr lang="fr-FR" sz="2800" dirty="0">
                <a:solidFill>
                  <a:schemeClr val="bg1"/>
                </a:solidFill>
                <a:latin typeface="Cambria" panose="02040503050406030204" pitchFamily="18" charset="0"/>
              </a:rPr>
              <a:t> : pour </a:t>
            </a:r>
            <a:r>
              <a:rPr lang="fr-FR" sz="2800" dirty="0" smtClean="0">
                <a:solidFill>
                  <a:schemeClr val="bg1"/>
                </a:solidFill>
                <a:latin typeface="Cambria" panose="02040503050406030204" pitchFamily="18" charset="0"/>
              </a:rPr>
              <a:t>les muscles lisses du TD, le cœur,</a:t>
            </a:r>
          </a:p>
          <a:p>
            <a:pPr marL="0" lvl="0" indent="0">
              <a:lnSpc>
                <a:spcPct val="150000"/>
              </a:lnSpc>
              <a:buNone/>
            </a:pPr>
            <a:r>
              <a:rPr lang="fr-FR" sz="2800" dirty="0" smtClean="0">
                <a:solidFill>
                  <a:schemeClr val="bg1"/>
                </a:solidFill>
                <a:latin typeface="Cambria" panose="02040503050406030204" pitchFamily="18" charset="0"/>
              </a:rPr>
              <a:t>=  Myotome</a:t>
            </a:r>
            <a:r>
              <a:rPr lang="fr-FR" sz="2800" dirty="0">
                <a:solidFill>
                  <a:schemeClr val="bg1"/>
                </a:solidFill>
                <a:latin typeface="Cambria" panose="02040503050406030204" pitchFamily="18" charset="0"/>
              </a:rPr>
              <a:t> : pour </a:t>
            </a:r>
            <a:r>
              <a:rPr lang="fr-FR" sz="2800" dirty="0" smtClean="0">
                <a:solidFill>
                  <a:schemeClr val="bg1"/>
                </a:solidFill>
                <a:latin typeface="Cambria" panose="02040503050406030204" pitchFamily="18" charset="0"/>
              </a:rPr>
              <a:t>la musculature striée squelettique</a:t>
            </a:r>
          </a:p>
          <a:p>
            <a:pPr marL="0" lvl="0" indent="0">
              <a:lnSpc>
                <a:spcPct val="150000"/>
              </a:lnSpc>
              <a:buNone/>
            </a:pPr>
            <a:r>
              <a:rPr lang="fr-FR" sz="2800" dirty="0" smtClean="0">
                <a:solidFill>
                  <a:schemeClr val="bg1"/>
                </a:solidFill>
                <a:latin typeface="Cambria" panose="02040503050406030204" pitchFamily="18" charset="0"/>
              </a:rPr>
              <a:t>=  Lame </a:t>
            </a:r>
            <a:r>
              <a:rPr lang="fr-FR" sz="2800" dirty="0">
                <a:solidFill>
                  <a:schemeClr val="bg1"/>
                </a:solidFill>
                <a:latin typeface="Cambria" panose="02040503050406030204" pitchFamily="18" charset="0"/>
              </a:rPr>
              <a:t>latérale : autres </a:t>
            </a:r>
            <a:r>
              <a:rPr lang="fr-FR" sz="2800" dirty="0" smtClean="0">
                <a:solidFill>
                  <a:schemeClr val="bg1"/>
                </a:solidFill>
                <a:latin typeface="Cambria" panose="02040503050406030204" pitchFamily="18" charset="0"/>
              </a:rPr>
              <a:t>muscles lisses </a:t>
            </a:r>
            <a:r>
              <a:rPr lang="fr-FR" sz="2800" dirty="0">
                <a:solidFill>
                  <a:schemeClr val="bg1"/>
                </a:solidFill>
                <a:latin typeface="Cambria" panose="02040503050406030204" pitchFamily="18" charset="0"/>
              </a:rPr>
              <a:t>et autres cellules </a:t>
            </a:r>
            <a:r>
              <a:rPr lang="fr-FR" sz="2800" dirty="0" smtClean="0">
                <a:solidFill>
                  <a:schemeClr val="bg1"/>
                </a:solidFill>
                <a:latin typeface="Cambria" panose="02040503050406030204" pitchFamily="18" charset="0"/>
              </a:rPr>
              <a:t>contractiles</a:t>
            </a:r>
            <a:endParaRPr lang="fr-FR" sz="2800" dirty="0">
              <a:solidFill>
                <a:schemeClr val="bg1"/>
              </a:solidFill>
              <a:latin typeface="Cambria" panose="02040503050406030204" pitchFamily="18" charset="0"/>
            </a:endParaRPr>
          </a:p>
        </p:txBody>
      </p:sp>
    </p:spTree>
    <p:extLst>
      <p:ext uri="{BB962C8B-B14F-4D97-AF65-F5344CB8AC3E}">
        <p14:creationId xmlns:p14="http://schemas.microsoft.com/office/powerpoint/2010/main" val="160510320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820000"/>
        </a:solidFill>
        <a:effectLst/>
      </p:bgPr>
    </p:bg>
    <p:spTree>
      <p:nvGrpSpPr>
        <p:cNvPr id="1" name=""/>
        <p:cNvGrpSpPr/>
        <p:nvPr/>
      </p:nvGrpSpPr>
      <p:grpSpPr>
        <a:xfrm>
          <a:off x="0" y="0"/>
          <a:ext cx="0" cy="0"/>
          <a:chOff x="0" y="0"/>
          <a:chExt cx="0" cy="0"/>
        </a:xfrm>
      </p:grpSpPr>
      <p:pic>
        <p:nvPicPr>
          <p:cNvPr id="4" name="Espace réservé du contenu 3"/>
          <p:cNvPicPr>
            <a:picLocks noGrp="1"/>
          </p:cNvPicPr>
          <p:nvPr>
            <p:ph idx="1"/>
          </p:nvPr>
        </p:nvPicPr>
        <p:blipFill>
          <a:blip r:embed="rId2">
            <a:extLst>
              <a:ext uri="{28A0092B-C50C-407E-A947-70E740481C1C}">
                <a14:useLocalDpi xmlns:a14="http://schemas.microsoft.com/office/drawing/2010/main" val="0"/>
              </a:ext>
            </a:extLst>
          </a:blip>
          <a:stretch>
            <a:fillRect/>
          </a:stretch>
        </p:blipFill>
        <p:spPr>
          <a:xfrm>
            <a:off x="0" y="-1"/>
            <a:ext cx="12192000" cy="6972301"/>
          </a:xfrm>
          <a:prstGeom prst="rect">
            <a:avLst/>
          </a:prstGeom>
          <a:ln w="3175">
            <a:solidFill>
              <a:schemeClr val="tx1"/>
            </a:solidFill>
          </a:ln>
        </p:spPr>
      </p:pic>
    </p:spTree>
    <p:extLst>
      <p:ext uri="{BB962C8B-B14F-4D97-AF65-F5344CB8AC3E}">
        <p14:creationId xmlns:p14="http://schemas.microsoft.com/office/powerpoint/2010/main" val="25379748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820000"/>
        </a:solid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391885" y="180538"/>
            <a:ext cx="12137751" cy="6410268"/>
          </a:xfrm>
        </p:spPr>
        <p:txBody>
          <a:bodyPr numCol="2">
            <a:normAutofit/>
          </a:bodyPr>
          <a:lstStyle/>
          <a:p>
            <a:pPr marL="0" indent="0">
              <a:lnSpc>
                <a:spcPct val="170000"/>
              </a:lnSpc>
              <a:spcAft>
                <a:spcPts val="1200"/>
              </a:spcAft>
              <a:buNone/>
            </a:pPr>
            <a:r>
              <a:rPr lang="fr-FR" sz="2200" u="sng" dirty="0" smtClean="0">
                <a:solidFill>
                  <a:srgbClr val="FFFF00"/>
                </a:solidFill>
                <a:latin typeface="Cambria" panose="02040503050406030204" pitchFamily="18" charset="0"/>
              </a:rPr>
              <a:t>Formation d’une fibre musculaire squelettique</a:t>
            </a:r>
          </a:p>
          <a:p>
            <a:pPr marL="457200" indent="-457200">
              <a:lnSpc>
                <a:spcPct val="170000"/>
              </a:lnSpc>
              <a:spcAft>
                <a:spcPts val="1200"/>
              </a:spcAft>
              <a:buAutoNum type="arabicParenR"/>
            </a:pPr>
            <a:r>
              <a:rPr lang="fr-FR" sz="2000" dirty="0" smtClean="0">
                <a:solidFill>
                  <a:schemeClr val="bg1"/>
                </a:solidFill>
                <a:latin typeface="Cambria" panose="02040503050406030204" pitchFamily="18" charset="0"/>
              </a:rPr>
              <a:t>On </a:t>
            </a:r>
            <a:r>
              <a:rPr lang="fr-FR" sz="2000" dirty="0">
                <a:solidFill>
                  <a:schemeClr val="bg1"/>
                </a:solidFill>
                <a:latin typeface="Cambria" panose="02040503050406030204" pitchFamily="18" charset="0"/>
              </a:rPr>
              <a:t>part des CS qui dérivent du myotome pour donner des progéniteurs qui vont eux-mêmes donner des </a:t>
            </a:r>
            <a:r>
              <a:rPr lang="fr-FR" sz="2000" dirty="0" smtClean="0">
                <a:solidFill>
                  <a:schemeClr val="bg1"/>
                </a:solidFill>
                <a:latin typeface="Cambria" panose="02040503050406030204" pitchFamily="18" charset="0"/>
              </a:rPr>
              <a:t>myoblastes.</a:t>
            </a:r>
          </a:p>
          <a:p>
            <a:pPr marL="514350" indent="-514350">
              <a:lnSpc>
                <a:spcPct val="170000"/>
              </a:lnSpc>
              <a:spcAft>
                <a:spcPts val="1200"/>
              </a:spcAft>
              <a:buAutoNum type="arabicParenR"/>
            </a:pPr>
            <a:r>
              <a:rPr lang="fr-FR" sz="2000" dirty="0">
                <a:solidFill>
                  <a:schemeClr val="bg1"/>
                </a:solidFill>
                <a:latin typeface="Cambria" panose="02040503050406030204" pitchFamily="18" charset="0"/>
              </a:rPr>
              <a:t>Les myoblastes se positionnent de manière linéaire et </a:t>
            </a:r>
            <a:r>
              <a:rPr lang="fr-FR" sz="2000" dirty="0" smtClean="0">
                <a:solidFill>
                  <a:schemeClr val="bg1"/>
                </a:solidFill>
                <a:latin typeface="Cambria" panose="02040503050406030204" pitchFamily="18" charset="0"/>
              </a:rPr>
              <a:t>des </a:t>
            </a:r>
            <a:r>
              <a:rPr lang="fr-FR" sz="2000" dirty="0">
                <a:solidFill>
                  <a:schemeClr val="bg1"/>
                </a:solidFill>
                <a:latin typeface="Cambria" panose="02040503050406030204" pitchFamily="18" charset="0"/>
              </a:rPr>
              <a:t>cellules satellites se mettent à l’extérieur </a:t>
            </a:r>
            <a:r>
              <a:rPr lang="fr-FR" sz="2000" dirty="0" smtClean="0">
                <a:solidFill>
                  <a:schemeClr val="bg1"/>
                </a:solidFill>
                <a:latin typeface="Cambria" panose="02040503050406030204" pitchFamily="18" charset="0"/>
              </a:rPr>
              <a:t>des myoblastes. </a:t>
            </a:r>
          </a:p>
          <a:p>
            <a:pPr marL="514350" indent="-514350">
              <a:lnSpc>
                <a:spcPct val="170000"/>
              </a:lnSpc>
              <a:spcAft>
                <a:spcPts val="1200"/>
              </a:spcAft>
              <a:buAutoNum type="arabicParenR"/>
            </a:pPr>
            <a:r>
              <a:rPr lang="fr-FR" sz="2000" dirty="0" smtClean="0">
                <a:solidFill>
                  <a:schemeClr val="bg1"/>
                </a:solidFill>
                <a:latin typeface="Cambria" panose="02040503050406030204" pitchFamily="18" charset="0"/>
              </a:rPr>
              <a:t>Fusion des myoblastes : Formation d’un </a:t>
            </a:r>
            <a:r>
              <a:rPr lang="fr-FR" sz="2000" dirty="0" err="1" smtClean="0">
                <a:solidFill>
                  <a:schemeClr val="bg1"/>
                </a:solidFill>
                <a:latin typeface="Cambria" panose="02040503050406030204" pitchFamily="18" charset="0"/>
              </a:rPr>
              <a:t>myotube</a:t>
            </a:r>
            <a:endParaRPr lang="fr-FR" sz="2000" dirty="0" smtClean="0">
              <a:solidFill>
                <a:schemeClr val="bg1"/>
              </a:solidFill>
              <a:latin typeface="Cambria" panose="02040503050406030204" pitchFamily="18" charset="0"/>
            </a:endParaRPr>
          </a:p>
          <a:p>
            <a:pPr marL="514350" indent="-514350">
              <a:lnSpc>
                <a:spcPct val="170000"/>
              </a:lnSpc>
              <a:spcAft>
                <a:spcPts val="1200"/>
              </a:spcAft>
              <a:buAutoNum type="arabicParenR"/>
            </a:pPr>
            <a:r>
              <a:rPr lang="fr-FR" sz="2000" dirty="0" smtClean="0">
                <a:solidFill>
                  <a:schemeClr val="bg1"/>
                </a:solidFill>
                <a:latin typeface="Cambria" panose="02040503050406030204" pitchFamily="18" charset="0"/>
              </a:rPr>
              <a:t>Accroissement du </a:t>
            </a:r>
            <a:r>
              <a:rPr lang="fr-FR" sz="2000" dirty="0" err="1" smtClean="0">
                <a:solidFill>
                  <a:schemeClr val="bg1"/>
                </a:solidFill>
                <a:latin typeface="Cambria" panose="02040503050406030204" pitchFamily="18" charset="0"/>
              </a:rPr>
              <a:t>myotube</a:t>
            </a:r>
            <a:r>
              <a:rPr lang="fr-FR" sz="2000" dirty="0" smtClean="0">
                <a:solidFill>
                  <a:schemeClr val="bg1"/>
                </a:solidFill>
                <a:latin typeface="Cambria" panose="02040503050406030204" pitchFamily="18" charset="0"/>
              </a:rPr>
              <a:t> à partir des C satellites</a:t>
            </a:r>
            <a:endParaRPr lang="fr-FR" sz="2000" dirty="0">
              <a:solidFill>
                <a:schemeClr val="bg1"/>
              </a:solidFill>
              <a:latin typeface="Cambria" panose="02040503050406030204" pitchFamily="18" charset="0"/>
            </a:endParaRPr>
          </a:p>
          <a:p>
            <a:pPr marL="514350" indent="-514350">
              <a:lnSpc>
                <a:spcPct val="170000"/>
              </a:lnSpc>
              <a:buAutoNum type="arabicParenR"/>
            </a:pPr>
            <a:r>
              <a:rPr lang="fr-FR" sz="2000" dirty="0" smtClean="0">
                <a:solidFill>
                  <a:schemeClr val="bg1"/>
                </a:solidFill>
                <a:latin typeface="Cambria" panose="02040503050406030204" pitchFamily="18" charset="0"/>
              </a:rPr>
              <a:t>Différenciation en cellule musculaire striée </a:t>
            </a:r>
            <a:endParaRPr lang="fr-FR" sz="2000" u="sng" dirty="0" smtClean="0">
              <a:solidFill>
                <a:srgbClr val="FFFF00"/>
              </a:solidFill>
              <a:latin typeface="Cambria" panose="02040503050406030204" pitchFamily="18" charset="0"/>
            </a:endParaRPr>
          </a:p>
          <a:p>
            <a:pPr marL="0" indent="0">
              <a:lnSpc>
                <a:spcPct val="170000"/>
              </a:lnSpc>
              <a:buNone/>
            </a:pPr>
            <a:r>
              <a:rPr lang="fr-FR" sz="2000" u="sng" dirty="0" smtClean="0">
                <a:solidFill>
                  <a:srgbClr val="FFFF00"/>
                </a:solidFill>
                <a:latin typeface="Cambria" panose="02040503050406030204" pitchFamily="18" charset="0"/>
              </a:rPr>
              <a:t>     </a:t>
            </a:r>
            <a:endParaRPr lang="fr-FR" sz="2000" u="sng" dirty="0" smtClean="0">
              <a:solidFill>
                <a:schemeClr val="bg1"/>
              </a:solidFill>
              <a:latin typeface="Cambria" panose="02040503050406030204" pitchFamily="18" charset="0"/>
            </a:endParaRPr>
          </a:p>
          <a:p>
            <a:pPr marL="0" indent="0">
              <a:buNone/>
            </a:pPr>
            <a:r>
              <a:rPr lang="fr-FR" sz="2000" u="sng" dirty="0">
                <a:solidFill>
                  <a:schemeClr val="bg1"/>
                </a:solidFill>
                <a:latin typeface="Cambria" panose="02040503050406030204" pitchFamily="18" charset="0"/>
              </a:rPr>
              <a:t> </a:t>
            </a:r>
            <a:r>
              <a:rPr lang="fr-FR" sz="2000" u="sng" dirty="0" smtClean="0">
                <a:solidFill>
                  <a:schemeClr val="bg1"/>
                </a:solidFill>
                <a:latin typeface="Cambria" panose="02040503050406030204" pitchFamily="18" charset="0"/>
              </a:rPr>
              <a:t>   </a:t>
            </a:r>
          </a:p>
          <a:p>
            <a:pPr marL="0" indent="0">
              <a:buNone/>
            </a:pPr>
            <a:r>
              <a:rPr lang="fr-FR" sz="2000" dirty="0">
                <a:solidFill>
                  <a:schemeClr val="bg1"/>
                </a:solidFill>
                <a:latin typeface="Cambria" panose="02040503050406030204" pitchFamily="18" charset="0"/>
              </a:rPr>
              <a:t> </a:t>
            </a:r>
            <a:r>
              <a:rPr lang="fr-FR" sz="2000" dirty="0" smtClean="0">
                <a:solidFill>
                  <a:schemeClr val="bg1"/>
                </a:solidFill>
                <a:latin typeface="Cambria" panose="02040503050406030204" pitchFamily="18" charset="0"/>
              </a:rPr>
              <a:t>   </a:t>
            </a:r>
          </a:p>
          <a:p>
            <a:pPr marL="0" indent="0">
              <a:buNone/>
            </a:pPr>
            <a:endParaRPr lang="fr-FR" sz="2000" dirty="0">
              <a:solidFill>
                <a:schemeClr val="bg1"/>
              </a:solidFill>
              <a:latin typeface="Cambria" panose="02040503050406030204" pitchFamily="18" charset="0"/>
            </a:endParaRPr>
          </a:p>
          <a:p>
            <a:pPr marL="0" indent="0">
              <a:buNone/>
            </a:pPr>
            <a:endParaRPr lang="fr-FR" sz="2000" dirty="0" smtClean="0">
              <a:solidFill>
                <a:schemeClr val="bg1"/>
              </a:solidFill>
              <a:latin typeface="Cambria" panose="02040503050406030204" pitchFamily="18" charset="0"/>
            </a:endParaRPr>
          </a:p>
          <a:p>
            <a:pPr marL="0" indent="0">
              <a:buNone/>
            </a:pPr>
            <a:r>
              <a:rPr lang="fr-FR" sz="2000" dirty="0" smtClean="0">
                <a:solidFill>
                  <a:schemeClr val="bg1"/>
                </a:solidFill>
                <a:latin typeface="Cambria" panose="02040503050406030204" pitchFamily="18" charset="0"/>
              </a:rPr>
              <a:t> </a:t>
            </a:r>
          </a:p>
          <a:p>
            <a:pPr marL="0" indent="0">
              <a:buNone/>
            </a:pPr>
            <a:endParaRPr lang="fr-FR" sz="2000" dirty="0" smtClean="0">
              <a:solidFill>
                <a:schemeClr val="bg1"/>
              </a:solidFill>
              <a:latin typeface="Cambria" panose="02040503050406030204" pitchFamily="18" charset="0"/>
            </a:endParaRPr>
          </a:p>
        </p:txBody>
      </p:sp>
      <p:pic>
        <p:nvPicPr>
          <p:cNvPr id="4" name="Image 3"/>
          <p:cNvPicPr/>
          <p:nvPr/>
        </p:nvPicPr>
        <p:blipFill>
          <a:blip r:embed="rId3">
            <a:extLst>
              <a:ext uri="{28A0092B-C50C-407E-A947-70E740481C1C}">
                <a14:useLocalDpi xmlns:a14="http://schemas.microsoft.com/office/drawing/2010/main" val="0"/>
              </a:ext>
            </a:extLst>
          </a:blip>
          <a:stretch>
            <a:fillRect/>
          </a:stretch>
        </p:blipFill>
        <p:spPr>
          <a:xfrm>
            <a:off x="7220198" y="273132"/>
            <a:ext cx="4646712" cy="3540068"/>
          </a:xfrm>
          <a:prstGeom prst="rect">
            <a:avLst/>
          </a:prstGeom>
          <a:ln w="3175">
            <a:solidFill>
              <a:schemeClr val="tx1"/>
            </a:solidFill>
          </a:ln>
        </p:spPr>
      </p:pic>
      <p:pic>
        <p:nvPicPr>
          <p:cNvPr id="5" name="Image 4"/>
          <p:cNvPicPr/>
          <p:nvPr/>
        </p:nvPicPr>
        <p:blipFill rotWithShape="1">
          <a:blip r:embed="rId4">
            <a:extLst>
              <a:ext uri="{28A0092B-C50C-407E-A947-70E740481C1C}">
                <a14:useLocalDpi xmlns:a14="http://schemas.microsoft.com/office/drawing/2010/main" val="0"/>
              </a:ext>
            </a:extLst>
          </a:blip>
          <a:srcRect l="1760" t="2033" r="1211" b="2845"/>
          <a:stretch/>
        </p:blipFill>
        <p:spPr bwMode="auto">
          <a:xfrm>
            <a:off x="7220198" y="4156740"/>
            <a:ext cx="4646711" cy="2434066"/>
          </a:xfrm>
          <a:prstGeom prst="rect">
            <a:avLst/>
          </a:prstGeom>
          <a:noFill/>
          <a:ln w="3175">
            <a:solidFill>
              <a:schemeClr val="tx1"/>
            </a:solid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47653905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820000"/>
        </a:solid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39386" y="308757"/>
            <a:ext cx="12137751" cy="6410268"/>
          </a:xfrm>
        </p:spPr>
        <p:txBody>
          <a:bodyPr numCol="2">
            <a:normAutofit/>
          </a:bodyPr>
          <a:lstStyle/>
          <a:p>
            <a:pPr marL="0" indent="0">
              <a:lnSpc>
                <a:spcPct val="170000"/>
              </a:lnSpc>
              <a:spcAft>
                <a:spcPts val="1200"/>
              </a:spcAft>
              <a:buNone/>
            </a:pPr>
            <a:r>
              <a:rPr lang="fr-FR" sz="2400" u="sng" dirty="0" smtClean="0">
                <a:solidFill>
                  <a:srgbClr val="FFFF00"/>
                </a:solidFill>
                <a:latin typeface="Cambria" panose="02040503050406030204" pitchFamily="18" charset="0"/>
              </a:rPr>
              <a:t>Formation des unités sarcomériques </a:t>
            </a:r>
          </a:p>
          <a:p>
            <a:pPr marL="0" indent="0" algn="just">
              <a:lnSpc>
                <a:spcPct val="170000"/>
              </a:lnSpc>
              <a:spcAft>
                <a:spcPts val="1200"/>
              </a:spcAft>
              <a:buNone/>
            </a:pPr>
            <a:r>
              <a:rPr lang="fr-FR" sz="2300" dirty="0" smtClean="0">
                <a:solidFill>
                  <a:schemeClr val="bg1"/>
                </a:solidFill>
                <a:latin typeface="Cambria" panose="02040503050406030204" pitchFamily="18" charset="0"/>
              </a:rPr>
              <a:t>•  Lors de la fusion des myoblastes, chacun amène son noyau et ses organites. Au niveau de la membrane (sarcolemme), on va observé une invagination entre 2 réticulum sarcoplasmique qui forme un tubule T.</a:t>
            </a:r>
          </a:p>
          <a:p>
            <a:pPr marL="0" indent="0">
              <a:lnSpc>
                <a:spcPct val="170000"/>
              </a:lnSpc>
              <a:spcAft>
                <a:spcPts val="1200"/>
              </a:spcAft>
              <a:buNone/>
            </a:pPr>
            <a:r>
              <a:rPr lang="fr-FR" sz="2300" dirty="0" smtClean="0">
                <a:solidFill>
                  <a:schemeClr val="bg1"/>
                </a:solidFill>
                <a:latin typeface="Cambria" panose="02040503050406030204" pitchFamily="18" charset="0"/>
              </a:rPr>
              <a:t>•  La mise en commun des RS de deux cellules myoblastiques associé à un tubule T forme une structure appelée triade.</a:t>
            </a:r>
          </a:p>
          <a:p>
            <a:pPr marL="0" indent="0">
              <a:buNone/>
            </a:pPr>
            <a:r>
              <a:rPr lang="fr-FR" sz="2300" u="sng" dirty="0" smtClean="0">
                <a:solidFill>
                  <a:schemeClr val="bg1"/>
                </a:solidFill>
                <a:latin typeface="Cambria" panose="02040503050406030204" pitchFamily="18" charset="0"/>
              </a:rPr>
              <a:t>    </a:t>
            </a:r>
          </a:p>
          <a:p>
            <a:pPr marL="0" indent="0">
              <a:buNone/>
            </a:pPr>
            <a:r>
              <a:rPr lang="fr-FR" sz="2300" dirty="0">
                <a:solidFill>
                  <a:schemeClr val="bg1"/>
                </a:solidFill>
                <a:latin typeface="Cambria" panose="02040503050406030204" pitchFamily="18" charset="0"/>
              </a:rPr>
              <a:t> </a:t>
            </a:r>
            <a:r>
              <a:rPr lang="fr-FR" sz="2300" dirty="0" smtClean="0">
                <a:solidFill>
                  <a:schemeClr val="bg1"/>
                </a:solidFill>
                <a:latin typeface="Cambria" panose="02040503050406030204" pitchFamily="18" charset="0"/>
              </a:rPr>
              <a:t>   </a:t>
            </a:r>
          </a:p>
          <a:p>
            <a:pPr marL="0" indent="0">
              <a:buNone/>
            </a:pPr>
            <a:endParaRPr lang="fr-FR" sz="2000" dirty="0">
              <a:solidFill>
                <a:schemeClr val="bg1"/>
              </a:solidFill>
              <a:latin typeface="Cambria" panose="02040503050406030204" pitchFamily="18" charset="0"/>
            </a:endParaRPr>
          </a:p>
          <a:p>
            <a:pPr marL="0" indent="0">
              <a:buNone/>
            </a:pPr>
            <a:endParaRPr lang="fr-FR" sz="2000" dirty="0" smtClean="0">
              <a:solidFill>
                <a:schemeClr val="bg1"/>
              </a:solidFill>
              <a:latin typeface="Cambria" panose="02040503050406030204" pitchFamily="18" charset="0"/>
            </a:endParaRPr>
          </a:p>
          <a:p>
            <a:pPr marL="0" indent="0">
              <a:buNone/>
            </a:pPr>
            <a:r>
              <a:rPr lang="fr-FR" sz="2000" dirty="0" smtClean="0">
                <a:solidFill>
                  <a:schemeClr val="bg1"/>
                </a:solidFill>
                <a:latin typeface="Cambria" panose="02040503050406030204" pitchFamily="18" charset="0"/>
              </a:rPr>
              <a:t> </a:t>
            </a:r>
          </a:p>
          <a:p>
            <a:pPr marL="0" indent="0">
              <a:buNone/>
            </a:pPr>
            <a:endParaRPr lang="fr-FR" sz="2000" dirty="0" smtClean="0">
              <a:solidFill>
                <a:schemeClr val="bg1"/>
              </a:solidFill>
              <a:latin typeface="Cambria" panose="02040503050406030204" pitchFamily="18" charset="0"/>
            </a:endParaRPr>
          </a:p>
        </p:txBody>
      </p:sp>
      <p:pic>
        <p:nvPicPr>
          <p:cNvPr id="6" name="Image 5"/>
          <p:cNvPicPr>
            <a:picLocks noChangeAspect="1"/>
          </p:cNvPicPr>
          <p:nvPr/>
        </p:nvPicPr>
        <p:blipFill>
          <a:blip r:embed="rId3"/>
          <a:stretch>
            <a:fillRect/>
          </a:stretch>
        </p:blipFill>
        <p:spPr>
          <a:xfrm>
            <a:off x="7161047" y="308757"/>
            <a:ext cx="4466845" cy="3757419"/>
          </a:xfrm>
          <a:prstGeom prst="rect">
            <a:avLst/>
          </a:prstGeom>
        </p:spPr>
      </p:pic>
      <p:pic>
        <p:nvPicPr>
          <p:cNvPr id="9" name="Image 8"/>
          <p:cNvPicPr>
            <a:picLocks noChangeAspect="1"/>
          </p:cNvPicPr>
          <p:nvPr/>
        </p:nvPicPr>
        <p:blipFill>
          <a:blip r:embed="rId4"/>
          <a:stretch>
            <a:fillRect/>
          </a:stretch>
        </p:blipFill>
        <p:spPr>
          <a:xfrm>
            <a:off x="7141314" y="4372529"/>
            <a:ext cx="4486578" cy="2218277"/>
          </a:xfrm>
          <a:prstGeom prst="rect">
            <a:avLst/>
          </a:prstGeom>
        </p:spPr>
      </p:pic>
    </p:spTree>
    <p:extLst>
      <p:ext uri="{BB962C8B-B14F-4D97-AF65-F5344CB8AC3E}">
        <p14:creationId xmlns:p14="http://schemas.microsoft.com/office/powerpoint/2010/main" val="154854520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820000"/>
        </a:solid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829098" y="0"/>
            <a:ext cx="10515600" cy="5705475"/>
          </a:xfrm>
        </p:spPr>
        <p:txBody>
          <a:bodyPr>
            <a:normAutofit/>
          </a:bodyPr>
          <a:lstStyle/>
          <a:p>
            <a:pPr marL="0" indent="0" algn="ctr">
              <a:lnSpc>
                <a:spcPct val="200000"/>
              </a:lnSpc>
              <a:spcAft>
                <a:spcPts val="1200"/>
              </a:spcAft>
              <a:buNone/>
            </a:pPr>
            <a:r>
              <a:rPr lang="fr-FR" sz="5400" dirty="0" smtClean="0">
                <a:solidFill>
                  <a:srgbClr val="FFFF00"/>
                </a:solidFill>
                <a:latin typeface="Cambria" panose="02040503050406030204" pitchFamily="18" charset="0"/>
              </a:rPr>
              <a:t>Tissu musculaire squelettique</a:t>
            </a:r>
            <a:endParaRPr lang="fr-FR" sz="5400" dirty="0" smtClean="0">
              <a:solidFill>
                <a:schemeClr val="bg1"/>
              </a:solidFill>
              <a:latin typeface="Cambria" panose="02040503050406030204" pitchFamily="18" charset="0"/>
            </a:endParaRPr>
          </a:p>
        </p:txBody>
      </p:sp>
      <p:pic>
        <p:nvPicPr>
          <p:cNvPr id="1028" name="Picture 4" descr="Afficher l'image d'origin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0070" y="2161757"/>
            <a:ext cx="5109750" cy="3832313"/>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Afficher l'image d'origin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03975" y="2161757"/>
            <a:ext cx="5109750" cy="38323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9908058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820000"/>
        </a:solid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838200" y="466725"/>
            <a:ext cx="10515600" cy="5705475"/>
          </a:xfrm>
        </p:spPr>
        <p:txBody>
          <a:bodyPr>
            <a:normAutofit/>
          </a:bodyPr>
          <a:lstStyle/>
          <a:p>
            <a:pPr marL="0" indent="0">
              <a:lnSpc>
                <a:spcPct val="200000"/>
              </a:lnSpc>
              <a:spcAft>
                <a:spcPts val="1800"/>
              </a:spcAft>
              <a:buNone/>
            </a:pPr>
            <a:r>
              <a:rPr lang="fr-FR" sz="3000" u="sng" dirty="0" smtClean="0">
                <a:solidFill>
                  <a:srgbClr val="FFFF00"/>
                </a:solidFill>
                <a:latin typeface="Cambria" panose="02040503050406030204" pitchFamily="18" charset="0"/>
              </a:rPr>
              <a:t>Généralités </a:t>
            </a:r>
            <a:endParaRPr lang="fr-FR" sz="3000" u="sng" dirty="0">
              <a:solidFill>
                <a:srgbClr val="FFFF00"/>
              </a:solidFill>
              <a:latin typeface="Cambria" panose="02040503050406030204" pitchFamily="18" charset="0"/>
            </a:endParaRPr>
          </a:p>
          <a:p>
            <a:pPr marL="0" indent="0" algn="just">
              <a:lnSpc>
                <a:spcPct val="150000"/>
              </a:lnSpc>
              <a:spcAft>
                <a:spcPts val="2400"/>
              </a:spcAft>
              <a:buNone/>
            </a:pPr>
            <a:r>
              <a:rPr lang="fr-FR" sz="2800" dirty="0" smtClean="0">
                <a:solidFill>
                  <a:srgbClr val="FFFF00"/>
                </a:solidFill>
                <a:latin typeface="Cambria" panose="02040503050406030204" pitchFamily="18" charset="0"/>
              </a:rPr>
              <a:t>• </a:t>
            </a:r>
            <a:r>
              <a:rPr lang="fr-FR" sz="2800" u="sng" dirty="0" smtClean="0">
                <a:solidFill>
                  <a:srgbClr val="FFFF00"/>
                </a:solidFill>
                <a:latin typeface="Cambria" panose="02040503050406030204" pitchFamily="18" charset="0"/>
              </a:rPr>
              <a:t>Définition</a:t>
            </a:r>
            <a:r>
              <a:rPr lang="fr-FR" sz="2800" dirty="0" smtClean="0">
                <a:solidFill>
                  <a:srgbClr val="FFFF00"/>
                </a:solidFill>
                <a:latin typeface="Cambria" panose="02040503050406030204" pitchFamily="18" charset="0"/>
              </a:rPr>
              <a:t> : </a:t>
            </a:r>
            <a:r>
              <a:rPr lang="fr-FR" sz="2800" dirty="0" smtClean="0">
                <a:solidFill>
                  <a:schemeClr val="bg1"/>
                </a:solidFill>
                <a:latin typeface="Cambria" panose="02040503050406030204" pitchFamily="18" charset="0"/>
              </a:rPr>
              <a:t>Principaux muscles du corps qui s’insèrent en général sur les os par l’intermédiaire de tendons ou de ligaments </a:t>
            </a:r>
          </a:p>
          <a:p>
            <a:pPr marL="0" indent="0">
              <a:lnSpc>
                <a:spcPct val="150000"/>
              </a:lnSpc>
              <a:spcAft>
                <a:spcPts val="1200"/>
              </a:spcAft>
              <a:buNone/>
            </a:pPr>
            <a:r>
              <a:rPr lang="fr-FR" sz="2800" dirty="0" smtClean="0">
                <a:solidFill>
                  <a:srgbClr val="FFFF00"/>
                </a:solidFill>
                <a:latin typeface="Cambria" panose="02040503050406030204" pitchFamily="18" charset="0"/>
              </a:rPr>
              <a:t>• </a:t>
            </a:r>
            <a:r>
              <a:rPr lang="fr-FR" sz="2800" u="sng" dirty="0" smtClean="0">
                <a:solidFill>
                  <a:srgbClr val="FFFF00"/>
                </a:solidFill>
                <a:latin typeface="Cambria" panose="02040503050406030204" pitchFamily="18" charset="0"/>
              </a:rPr>
              <a:t>Propriétés</a:t>
            </a:r>
            <a:r>
              <a:rPr lang="fr-FR" sz="2800" dirty="0" smtClean="0">
                <a:solidFill>
                  <a:srgbClr val="FFFF00"/>
                </a:solidFill>
                <a:latin typeface="Cambria" panose="02040503050406030204" pitchFamily="18" charset="0"/>
              </a:rPr>
              <a:t> :  </a:t>
            </a:r>
            <a:r>
              <a:rPr lang="fr-FR" sz="2800" dirty="0" smtClean="0">
                <a:solidFill>
                  <a:schemeClr val="bg1"/>
                </a:solidFill>
                <a:latin typeface="Cambria" panose="02040503050406030204" pitchFamily="18" charset="0"/>
              </a:rPr>
              <a:t>Système mécanique formé d’une composante contractile (actine/myosine) ainsi que d’une composante élastique permettant la relaxation et </a:t>
            </a:r>
            <a:r>
              <a:rPr lang="fr-FR" sz="2800" dirty="0">
                <a:solidFill>
                  <a:schemeClr val="bg1"/>
                </a:solidFill>
                <a:latin typeface="Cambria" panose="02040503050406030204" pitchFamily="18" charset="0"/>
              </a:rPr>
              <a:t>fournissant une force de rappel lors d’un étirement musculaire </a:t>
            </a:r>
          </a:p>
          <a:p>
            <a:pPr marL="0" indent="0">
              <a:lnSpc>
                <a:spcPct val="150000"/>
              </a:lnSpc>
              <a:spcAft>
                <a:spcPts val="1200"/>
              </a:spcAft>
              <a:buNone/>
            </a:pPr>
            <a:endParaRPr lang="fr-FR" sz="2800" dirty="0" smtClean="0">
              <a:solidFill>
                <a:schemeClr val="bg1"/>
              </a:solidFill>
              <a:latin typeface="Cambria" panose="02040503050406030204" pitchFamily="18" charset="0"/>
            </a:endParaRPr>
          </a:p>
        </p:txBody>
      </p:sp>
    </p:spTree>
    <p:extLst>
      <p:ext uri="{BB962C8B-B14F-4D97-AF65-F5344CB8AC3E}">
        <p14:creationId xmlns:p14="http://schemas.microsoft.com/office/powerpoint/2010/main" val="236335109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820000"/>
        </a:solid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838200" y="466725"/>
            <a:ext cx="10515600" cy="5705475"/>
          </a:xfrm>
        </p:spPr>
        <p:txBody>
          <a:bodyPr>
            <a:normAutofit/>
          </a:bodyPr>
          <a:lstStyle/>
          <a:p>
            <a:pPr marL="0" indent="0">
              <a:lnSpc>
                <a:spcPct val="200000"/>
              </a:lnSpc>
              <a:spcAft>
                <a:spcPts val="1800"/>
              </a:spcAft>
              <a:buNone/>
            </a:pPr>
            <a:r>
              <a:rPr lang="fr-FR" sz="3000" u="sng" dirty="0" smtClean="0">
                <a:solidFill>
                  <a:srgbClr val="FFFF00"/>
                </a:solidFill>
                <a:latin typeface="Cambria" panose="02040503050406030204" pitchFamily="18" charset="0"/>
              </a:rPr>
              <a:t>Structure microscopique et moléculaire</a:t>
            </a:r>
            <a:endParaRPr lang="fr-FR" sz="3000" u="sng" dirty="0">
              <a:solidFill>
                <a:srgbClr val="FFFF00"/>
              </a:solidFill>
              <a:latin typeface="Cambria" panose="02040503050406030204" pitchFamily="18" charset="0"/>
            </a:endParaRPr>
          </a:p>
          <a:p>
            <a:pPr marL="0" indent="0">
              <a:lnSpc>
                <a:spcPct val="150000"/>
              </a:lnSpc>
              <a:spcAft>
                <a:spcPts val="2400"/>
              </a:spcAft>
              <a:buNone/>
            </a:pPr>
            <a:r>
              <a:rPr lang="fr-FR" sz="2800" dirty="0" smtClean="0">
                <a:solidFill>
                  <a:srgbClr val="FFFF00"/>
                </a:solidFill>
                <a:latin typeface="Cambria" panose="02040503050406030204" pitchFamily="18" charset="0"/>
              </a:rPr>
              <a:t>• Mécanisme de contraction :  Interaction à l’échelle moléculaire                   </a:t>
            </a:r>
            <a:r>
              <a:rPr lang="fr-FR" sz="2800" dirty="0" smtClean="0">
                <a:solidFill>
                  <a:schemeClr val="bg1"/>
                </a:solidFill>
                <a:latin typeface="Cambria" panose="02040503050406030204" pitchFamily="18" charset="0"/>
              </a:rPr>
              <a:t>=  Glissement relatifs des filaments d’actine et de myosine</a:t>
            </a:r>
          </a:p>
        </p:txBody>
      </p:sp>
      <p:pic>
        <p:nvPicPr>
          <p:cNvPr id="2050" name="Picture 2" descr="Afficher l'image d'origin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21580" y="3479678"/>
            <a:ext cx="4581236" cy="2893412"/>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Afficher l'image d'origin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6745" y="3479678"/>
            <a:ext cx="4581236" cy="28934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26185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820000"/>
        </a:solid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660862" y="-304801"/>
            <a:ext cx="10515600" cy="5705475"/>
          </a:xfrm>
        </p:spPr>
        <p:txBody>
          <a:bodyPr>
            <a:normAutofit/>
          </a:bodyPr>
          <a:lstStyle/>
          <a:p>
            <a:pPr marL="0" indent="0" algn="ctr">
              <a:lnSpc>
                <a:spcPct val="200000"/>
              </a:lnSpc>
              <a:spcAft>
                <a:spcPts val="1200"/>
              </a:spcAft>
              <a:buNone/>
            </a:pPr>
            <a:r>
              <a:rPr lang="fr-FR" sz="5400" dirty="0" smtClean="0">
                <a:solidFill>
                  <a:srgbClr val="FFFF00"/>
                </a:solidFill>
                <a:latin typeface="Cambria" panose="02040503050406030204" pitchFamily="18" charset="0"/>
              </a:rPr>
              <a:t>Fibre de myosine </a:t>
            </a:r>
            <a:endParaRPr lang="fr-FR" sz="5400" dirty="0" smtClean="0">
              <a:solidFill>
                <a:schemeClr val="bg1"/>
              </a:solidFill>
              <a:latin typeface="Cambria" panose="02040503050406030204" pitchFamily="18" charset="0"/>
            </a:endParaRPr>
          </a:p>
        </p:txBody>
      </p:sp>
      <p:pic>
        <p:nvPicPr>
          <p:cNvPr id="5" name="Image 4" descr="C:\Users\Thomas\Downloads\myosine.jp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0862" y="1593273"/>
            <a:ext cx="10852069" cy="4739294"/>
          </a:xfrm>
          <a:prstGeom prst="rect">
            <a:avLst/>
          </a:prstGeom>
          <a:noFill/>
          <a:ln w="3175">
            <a:solidFill>
              <a:schemeClr val="tx1"/>
            </a:solidFill>
          </a:ln>
        </p:spPr>
      </p:pic>
    </p:spTree>
    <p:extLst>
      <p:ext uri="{BB962C8B-B14F-4D97-AF65-F5344CB8AC3E}">
        <p14:creationId xmlns:p14="http://schemas.microsoft.com/office/powerpoint/2010/main" val="279136757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820000"/>
        </a:solid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771699" y="0"/>
            <a:ext cx="10515600" cy="5705475"/>
          </a:xfrm>
        </p:spPr>
        <p:txBody>
          <a:bodyPr>
            <a:normAutofit/>
          </a:bodyPr>
          <a:lstStyle/>
          <a:p>
            <a:pPr marL="0" indent="0" algn="ctr">
              <a:lnSpc>
                <a:spcPct val="200000"/>
              </a:lnSpc>
              <a:spcAft>
                <a:spcPts val="1200"/>
              </a:spcAft>
              <a:buNone/>
            </a:pPr>
            <a:r>
              <a:rPr lang="fr-FR" sz="5400" dirty="0" smtClean="0">
                <a:solidFill>
                  <a:srgbClr val="FFFF00"/>
                </a:solidFill>
                <a:latin typeface="Cambria" panose="02040503050406030204" pitchFamily="18" charset="0"/>
              </a:rPr>
              <a:t>Fibre d’actine </a:t>
            </a:r>
            <a:endParaRPr lang="fr-FR" sz="5400" dirty="0" smtClean="0">
              <a:solidFill>
                <a:schemeClr val="bg1"/>
              </a:solidFill>
              <a:latin typeface="Cambria" panose="02040503050406030204" pitchFamily="18" charset="0"/>
            </a:endParaRPr>
          </a:p>
        </p:txBody>
      </p:sp>
      <p:pic>
        <p:nvPicPr>
          <p:cNvPr id="4" name="Image 3" descr="http://www.snv.jussieu.fr/vie/dossiers/contractionmuscle/filament_actine.jpg"/>
          <p:cNvPicPr/>
          <p:nvPr/>
        </p:nvPicPr>
        <p:blipFill>
          <a:blip r:embed="rId3">
            <a:extLst>
              <a:ext uri="{28A0092B-C50C-407E-A947-70E740481C1C}">
                <a14:useLocalDpi xmlns:a14="http://schemas.microsoft.com/office/drawing/2010/main" val="0"/>
              </a:ext>
            </a:extLst>
          </a:blip>
          <a:srcRect/>
          <a:stretch>
            <a:fillRect/>
          </a:stretch>
        </p:blipFill>
        <p:spPr bwMode="auto">
          <a:xfrm>
            <a:off x="660862" y="2133600"/>
            <a:ext cx="11018520" cy="4017818"/>
          </a:xfrm>
          <a:prstGeom prst="rect">
            <a:avLst/>
          </a:prstGeom>
          <a:noFill/>
          <a:ln w="3175">
            <a:solidFill>
              <a:schemeClr val="tx1"/>
            </a:solidFill>
          </a:ln>
        </p:spPr>
      </p:pic>
    </p:spTree>
    <p:extLst>
      <p:ext uri="{BB962C8B-B14F-4D97-AF65-F5344CB8AC3E}">
        <p14:creationId xmlns:p14="http://schemas.microsoft.com/office/powerpoint/2010/main" val="197715753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820000"/>
        </a:solid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39386" y="308757"/>
            <a:ext cx="12137751" cy="6410268"/>
          </a:xfrm>
        </p:spPr>
        <p:txBody>
          <a:bodyPr numCol="1">
            <a:normAutofit/>
          </a:bodyPr>
          <a:lstStyle/>
          <a:p>
            <a:pPr marL="0" indent="0">
              <a:lnSpc>
                <a:spcPct val="170000"/>
              </a:lnSpc>
              <a:spcAft>
                <a:spcPts val="1800"/>
              </a:spcAft>
              <a:buNone/>
            </a:pPr>
            <a:r>
              <a:rPr lang="fr-FR" sz="3600" u="sng" dirty="0" smtClean="0">
                <a:solidFill>
                  <a:srgbClr val="FFFF00"/>
                </a:solidFill>
                <a:latin typeface="Cambria" panose="02040503050406030204" pitchFamily="18" charset="0"/>
              </a:rPr>
              <a:t>Complexe Troponine </a:t>
            </a:r>
          </a:p>
          <a:p>
            <a:pPr>
              <a:lnSpc>
                <a:spcPct val="150000"/>
              </a:lnSpc>
              <a:spcAft>
                <a:spcPts val="1200"/>
              </a:spcAft>
            </a:pPr>
            <a:r>
              <a:rPr lang="fr-FR" sz="2800" dirty="0">
                <a:solidFill>
                  <a:srgbClr val="FFFF00"/>
                </a:solidFill>
                <a:latin typeface="Cambria" panose="02040503050406030204" pitchFamily="18" charset="0"/>
              </a:rPr>
              <a:t>T</a:t>
            </a:r>
            <a:r>
              <a:rPr lang="fr-FR" sz="2800" dirty="0" smtClean="0">
                <a:solidFill>
                  <a:srgbClr val="FFFF00"/>
                </a:solidFill>
                <a:latin typeface="Cambria" panose="02040503050406030204" pitchFamily="18" charset="0"/>
              </a:rPr>
              <a:t>roponine </a:t>
            </a:r>
            <a:r>
              <a:rPr lang="fr-FR" sz="2800" dirty="0">
                <a:solidFill>
                  <a:srgbClr val="FFFF00"/>
                </a:solidFill>
                <a:latin typeface="Cambria" panose="02040503050406030204" pitchFamily="18" charset="0"/>
              </a:rPr>
              <a:t>C : </a:t>
            </a:r>
            <a:r>
              <a:rPr lang="fr-FR" sz="2800" dirty="0" smtClean="0">
                <a:solidFill>
                  <a:srgbClr val="FFFF00"/>
                </a:solidFill>
                <a:latin typeface="Cambria" panose="02040503050406030204" pitchFamily="18" charset="0"/>
              </a:rPr>
              <a:t> </a:t>
            </a:r>
            <a:r>
              <a:rPr lang="fr-FR" sz="2800" dirty="0">
                <a:solidFill>
                  <a:schemeClr val="bg1"/>
                </a:solidFill>
                <a:latin typeface="Cambria" panose="02040503050406030204" pitchFamily="18" charset="0"/>
              </a:rPr>
              <a:t>F</a:t>
            </a:r>
            <a:r>
              <a:rPr lang="fr-FR" sz="2800" dirty="0" smtClean="0">
                <a:solidFill>
                  <a:schemeClr val="bg1"/>
                </a:solidFill>
                <a:latin typeface="Cambria" panose="02040503050406030204" pitchFamily="18" charset="0"/>
              </a:rPr>
              <a:t>ixe </a:t>
            </a:r>
            <a:r>
              <a:rPr lang="fr-FR" sz="2800" dirty="0">
                <a:solidFill>
                  <a:schemeClr val="bg1"/>
                </a:solidFill>
                <a:latin typeface="Cambria" panose="02040503050406030204" pitchFamily="18" charset="0"/>
              </a:rPr>
              <a:t>le calcium, permettant d’initier le changement de conformation </a:t>
            </a:r>
            <a:r>
              <a:rPr lang="fr-FR" sz="2800" dirty="0" smtClean="0">
                <a:solidFill>
                  <a:schemeClr val="bg1"/>
                </a:solidFill>
                <a:latin typeface="Cambria" panose="02040503050406030204" pitchFamily="18" charset="0"/>
              </a:rPr>
              <a:t>et de libérer des </a:t>
            </a:r>
            <a:r>
              <a:rPr lang="fr-FR" sz="2800" dirty="0">
                <a:solidFill>
                  <a:schemeClr val="bg1"/>
                </a:solidFill>
                <a:latin typeface="Cambria" panose="02040503050406030204" pitchFamily="18" charset="0"/>
              </a:rPr>
              <a:t>sites de liaison S1/ </a:t>
            </a:r>
            <a:r>
              <a:rPr lang="fr-FR" sz="2800" dirty="0" smtClean="0">
                <a:solidFill>
                  <a:schemeClr val="bg1"/>
                </a:solidFill>
                <a:latin typeface="Cambria" panose="02040503050406030204" pitchFamily="18" charset="0"/>
              </a:rPr>
              <a:t>actine</a:t>
            </a:r>
          </a:p>
          <a:p>
            <a:pPr lvl="0">
              <a:lnSpc>
                <a:spcPct val="200000"/>
              </a:lnSpc>
              <a:spcAft>
                <a:spcPts val="1200"/>
              </a:spcAft>
            </a:pPr>
            <a:r>
              <a:rPr lang="fr-FR" sz="2800" dirty="0">
                <a:solidFill>
                  <a:srgbClr val="FFFF00"/>
                </a:solidFill>
                <a:latin typeface="Cambria" panose="02040503050406030204" pitchFamily="18" charset="0"/>
              </a:rPr>
              <a:t>Troponine I :  </a:t>
            </a:r>
            <a:r>
              <a:rPr lang="fr-FR" sz="2800" dirty="0" smtClean="0">
                <a:solidFill>
                  <a:schemeClr val="bg1"/>
                </a:solidFill>
                <a:latin typeface="Cambria" panose="02040503050406030204" pitchFamily="18" charset="0"/>
              </a:rPr>
              <a:t>Inhibe </a:t>
            </a:r>
            <a:r>
              <a:rPr lang="fr-FR" sz="2800" dirty="0">
                <a:solidFill>
                  <a:schemeClr val="bg1"/>
                </a:solidFill>
                <a:latin typeface="Cambria" panose="02040503050406030204" pitchFamily="18" charset="0"/>
              </a:rPr>
              <a:t>l’interaction </a:t>
            </a:r>
            <a:r>
              <a:rPr lang="fr-FR" sz="2800" dirty="0" smtClean="0">
                <a:solidFill>
                  <a:schemeClr val="bg1"/>
                </a:solidFill>
                <a:latin typeface="Cambria" panose="02040503050406030204" pitchFamily="18" charset="0"/>
              </a:rPr>
              <a:t>actine-myosine</a:t>
            </a:r>
            <a:endParaRPr lang="fr-FR" sz="2800" dirty="0">
              <a:solidFill>
                <a:schemeClr val="bg1"/>
              </a:solidFill>
              <a:latin typeface="Cambria" panose="02040503050406030204" pitchFamily="18" charset="0"/>
            </a:endParaRPr>
          </a:p>
          <a:p>
            <a:pPr lvl="0">
              <a:lnSpc>
                <a:spcPct val="200000"/>
              </a:lnSpc>
            </a:pPr>
            <a:r>
              <a:rPr lang="fr-FR" sz="2800" dirty="0">
                <a:solidFill>
                  <a:srgbClr val="FFFF00"/>
                </a:solidFill>
                <a:latin typeface="Cambria" panose="02040503050406030204" pitchFamily="18" charset="0"/>
              </a:rPr>
              <a:t>T</a:t>
            </a:r>
            <a:r>
              <a:rPr lang="fr-FR" sz="2800" dirty="0" smtClean="0">
                <a:solidFill>
                  <a:srgbClr val="FFFF00"/>
                </a:solidFill>
                <a:latin typeface="Cambria" panose="02040503050406030204" pitchFamily="18" charset="0"/>
              </a:rPr>
              <a:t>roponine </a:t>
            </a:r>
            <a:r>
              <a:rPr lang="fr-FR" sz="2800" dirty="0">
                <a:solidFill>
                  <a:srgbClr val="FFFF00"/>
                </a:solidFill>
                <a:latin typeface="Cambria" panose="02040503050406030204" pitchFamily="18" charset="0"/>
              </a:rPr>
              <a:t>T : </a:t>
            </a:r>
            <a:r>
              <a:rPr lang="fr-FR" sz="2800" dirty="0" smtClean="0">
                <a:solidFill>
                  <a:srgbClr val="FFFF00"/>
                </a:solidFill>
                <a:latin typeface="Cambria" panose="02040503050406030204" pitchFamily="18" charset="0"/>
              </a:rPr>
              <a:t> </a:t>
            </a:r>
            <a:r>
              <a:rPr lang="fr-FR" sz="2800" dirty="0">
                <a:solidFill>
                  <a:schemeClr val="bg1"/>
                </a:solidFill>
                <a:latin typeface="Cambria" panose="02040503050406030204" pitchFamily="18" charset="0"/>
              </a:rPr>
              <a:t>F</a:t>
            </a:r>
            <a:r>
              <a:rPr lang="fr-FR" sz="2800" dirty="0" smtClean="0">
                <a:solidFill>
                  <a:schemeClr val="bg1"/>
                </a:solidFill>
                <a:latin typeface="Cambria" panose="02040503050406030204" pitchFamily="18" charset="0"/>
              </a:rPr>
              <a:t>ixe </a:t>
            </a:r>
            <a:r>
              <a:rPr lang="fr-FR" sz="2800" dirty="0">
                <a:solidFill>
                  <a:schemeClr val="bg1"/>
                </a:solidFill>
                <a:latin typeface="Cambria" panose="02040503050406030204" pitchFamily="18" charset="0"/>
              </a:rPr>
              <a:t>la tropomyosine</a:t>
            </a:r>
          </a:p>
          <a:p>
            <a:pPr marL="0" indent="0">
              <a:buNone/>
            </a:pPr>
            <a:r>
              <a:rPr lang="fr-FR" sz="2300" dirty="0" smtClean="0">
                <a:solidFill>
                  <a:schemeClr val="bg1"/>
                </a:solidFill>
                <a:latin typeface="Cambria" panose="02040503050406030204" pitchFamily="18" charset="0"/>
              </a:rPr>
              <a:t>    </a:t>
            </a:r>
          </a:p>
          <a:p>
            <a:pPr marL="0" indent="0">
              <a:buNone/>
            </a:pPr>
            <a:endParaRPr lang="fr-FR" sz="2000" dirty="0">
              <a:solidFill>
                <a:schemeClr val="bg1"/>
              </a:solidFill>
              <a:latin typeface="Cambria" panose="02040503050406030204" pitchFamily="18" charset="0"/>
            </a:endParaRPr>
          </a:p>
          <a:p>
            <a:pPr marL="0" indent="0">
              <a:buNone/>
            </a:pPr>
            <a:endParaRPr lang="fr-FR" sz="2000" dirty="0" smtClean="0">
              <a:solidFill>
                <a:schemeClr val="bg1"/>
              </a:solidFill>
              <a:latin typeface="Cambria" panose="02040503050406030204" pitchFamily="18" charset="0"/>
            </a:endParaRPr>
          </a:p>
          <a:p>
            <a:pPr marL="0" indent="0">
              <a:buNone/>
            </a:pPr>
            <a:r>
              <a:rPr lang="fr-FR" sz="2000" dirty="0" smtClean="0">
                <a:solidFill>
                  <a:schemeClr val="bg1"/>
                </a:solidFill>
                <a:latin typeface="Cambria" panose="02040503050406030204" pitchFamily="18" charset="0"/>
              </a:rPr>
              <a:t> </a:t>
            </a:r>
          </a:p>
          <a:p>
            <a:pPr marL="0" indent="0">
              <a:buNone/>
            </a:pPr>
            <a:endParaRPr lang="fr-FR" sz="2000" dirty="0" smtClean="0">
              <a:solidFill>
                <a:schemeClr val="bg1"/>
              </a:solidFill>
              <a:latin typeface="Cambria" panose="02040503050406030204" pitchFamily="18" charset="0"/>
            </a:endParaRPr>
          </a:p>
        </p:txBody>
      </p:sp>
      <p:pic>
        <p:nvPicPr>
          <p:cNvPr id="5" name="Image 4" descr="Sans titre12.png"/>
          <p:cNvPicPr>
            <a:picLocks noChangeAspect="1"/>
          </p:cNvPicPr>
          <p:nvPr/>
        </p:nvPicPr>
        <p:blipFill>
          <a:blip r:embed="rId3">
            <a:extLst>
              <a:ext uri="{BEBA8EAE-BF5A-486C-A8C5-ECC9F3942E4B}">
                <a14:imgProps xmlns:a14="http://schemas.microsoft.com/office/drawing/2010/main">
                  <a14:imgLayer r:embed="rId4">
                    <a14:imgEffect>
                      <a14:sharpenSoften amount="50000"/>
                    </a14:imgEffect>
                  </a14:imgLayer>
                </a14:imgProps>
              </a:ext>
              <a:ext uri="{28A0092B-C50C-407E-A947-70E740481C1C}">
                <a14:useLocalDpi xmlns:a14="http://schemas.microsoft.com/office/drawing/2010/main" val="0"/>
              </a:ext>
            </a:extLst>
          </a:blip>
          <a:stretch>
            <a:fillRect/>
          </a:stretch>
        </p:blipFill>
        <p:spPr>
          <a:xfrm>
            <a:off x="7326289" y="4281054"/>
            <a:ext cx="4428207" cy="2272147"/>
          </a:xfrm>
          <a:prstGeom prst="rect">
            <a:avLst/>
          </a:prstGeom>
        </p:spPr>
      </p:pic>
    </p:spTree>
    <p:extLst>
      <p:ext uri="{BB962C8B-B14F-4D97-AF65-F5344CB8AC3E}">
        <p14:creationId xmlns:p14="http://schemas.microsoft.com/office/powerpoint/2010/main" val="361566053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820000"/>
        </a:solid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39386" y="308757"/>
            <a:ext cx="12137751" cy="6410268"/>
          </a:xfrm>
        </p:spPr>
        <p:txBody>
          <a:bodyPr numCol="2">
            <a:normAutofit/>
          </a:bodyPr>
          <a:lstStyle/>
          <a:p>
            <a:pPr marL="0" indent="0">
              <a:lnSpc>
                <a:spcPct val="170000"/>
              </a:lnSpc>
              <a:spcAft>
                <a:spcPts val="1200"/>
              </a:spcAft>
              <a:buNone/>
            </a:pPr>
            <a:r>
              <a:rPr lang="fr-FR" sz="2400" u="sng" dirty="0" smtClean="0">
                <a:solidFill>
                  <a:srgbClr val="FFFF00"/>
                </a:solidFill>
                <a:latin typeface="Cambria" panose="02040503050406030204" pitchFamily="18" charset="0"/>
              </a:rPr>
              <a:t>Formation des unités sarcomériques </a:t>
            </a:r>
          </a:p>
          <a:p>
            <a:pPr marL="0" indent="0">
              <a:buNone/>
            </a:pPr>
            <a:r>
              <a:rPr lang="fr-FR" sz="2300" u="sng" dirty="0" smtClean="0">
                <a:solidFill>
                  <a:schemeClr val="bg1"/>
                </a:solidFill>
                <a:latin typeface="Cambria" panose="02040503050406030204" pitchFamily="18" charset="0"/>
              </a:rPr>
              <a:t>    </a:t>
            </a:r>
          </a:p>
          <a:p>
            <a:pPr marL="0" indent="0">
              <a:buNone/>
            </a:pPr>
            <a:r>
              <a:rPr lang="fr-FR" sz="2300" dirty="0">
                <a:solidFill>
                  <a:schemeClr val="bg1"/>
                </a:solidFill>
                <a:latin typeface="Cambria" panose="02040503050406030204" pitchFamily="18" charset="0"/>
              </a:rPr>
              <a:t> </a:t>
            </a:r>
            <a:r>
              <a:rPr lang="fr-FR" sz="2300" dirty="0" smtClean="0">
                <a:solidFill>
                  <a:schemeClr val="bg1"/>
                </a:solidFill>
                <a:latin typeface="Cambria" panose="02040503050406030204" pitchFamily="18" charset="0"/>
              </a:rPr>
              <a:t>   </a:t>
            </a:r>
          </a:p>
          <a:p>
            <a:pPr marL="0" indent="0">
              <a:buNone/>
            </a:pPr>
            <a:endParaRPr lang="fr-FR" sz="2000" dirty="0">
              <a:solidFill>
                <a:schemeClr val="bg1"/>
              </a:solidFill>
              <a:latin typeface="Cambria" panose="02040503050406030204" pitchFamily="18" charset="0"/>
            </a:endParaRPr>
          </a:p>
          <a:p>
            <a:pPr marL="0" indent="0">
              <a:buNone/>
            </a:pPr>
            <a:endParaRPr lang="fr-FR" sz="2000" dirty="0" smtClean="0">
              <a:solidFill>
                <a:schemeClr val="bg1"/>
              </a:solidFill>
              <a:latin typeface="Cambria" panose="02040503050406030204" pitchFamily="18" charset="0"/>
            </a:endParaRPr>
          </a:p>
          <a:p>
            <a:pPr marL="0" indent="0">
              <a:buNone/>
            </a:pPr>
            <a:r>
              <a:rPr lang="fr-FR" sz="2000" dirty="0" smtClean="0">
                <a:solidFill>
                  <a:schemeClr val="bg1"/>
                </a:solidFill>
                <a:latin typeface="Cambria" panose="02040503050406030204" pitchFamily="18" charset="0"/>
              </a:rPr>
              <a:t> </a:t>
            </a:r>
          </a:p>
          <a:p>
            <a:pPr marL="0" indent="0">
              <a:buNone/>
            </a:pPr>
            <a:endParaRPr lang="fr-FR" sz="2000" dirty="0" smtClean="0">
              <a:solidFill>
                <a:schemeClr val="bg1"/>
              </a:solidFill>
              <a:latin typeface="Cambria" panose="02040503050406030204" pitchFamily="18" charset="0"/>
            </a:endParaRPr>
          </a:p>
        </p:txBody>
      </p:sp>
      <p:pic>
        <p:nvPicPr>
          <p:cNvPr id="5" name="Imag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39604" y="841830"/>
            <a:ext cx="5652396" cy="6016170"/>
          </a:xfrm>
          <a:prstGeom prst="rect">
            <a:avLst/>
          </a:prstGeom>
        </p:spPr>
      </p:pic>
      <p:graphicFrame>
        <p:nvGraphicFramePr>
          <p:cNvPr id="4" name="Tableau 3"/>
          <p:cNvGraphicFramePr>
            <a:graphicFrameLocks noGrp="1"/>
          </p:cNvGraphicFramePr>
          <p:nvPr>
            <p:extLst>
              <p:ext uri="{D42A27DB-BD31-4B8C-83A1-F6EECF244321}">
                <p14:modId xmlns:p14="http://schemas.microsoft.com/office/powerpoint/2010/main" val="177256261"/>
              </p:ext>
            </p:extLst>
          </p:nvPr>
        </p:nvGraphicFramePr>
        <p:xfrm>
          <a:off x="0" y="-13854"/>
          <a:ext cx="6539604" cy="6871855"/>
        </p:xfrm>
        <a:graphic>
          <a:graphicData uri="http://schemas.openxmlformats.org/drawingml/2006/table">
            <a:tbl>
              <a:tblPr firstRow="1" firstCol="1" bandRow="1">
                <a:tableStyleId>{5C22544A-7EE6-4342-B048-85BDC9FD1C3A}</a:tableStyleId>
              </a:tblPr>
              <a:tblGrid>
                <a:gridCol w="1770346"/>
                <a:gridCol w="4769258"/>
              </a:tblGrid>
              <a:tr h="1098721">
                <a:tc>
                  <a:txBody>
                    <a:bodyPr/>
                    <a:lstStyle/>
                    <a:p>
                      <a:pPr algn="l">
                        <a:spcAft>
                          <a:spcPts val="0"/>
                        </a:spcAft>
                      </a:pPr>
                      <a:r>
                        <a:rPr lang="fr-FR" sz="1800" dirty="0">
                          <a:solidFill>
                            <a:schemeClr val="tx1"/>
                          </a:solidFill>
                          <a:effectLst/>
                          <a:latin typeface="Cambria" panose="02040503050406030204" pitchFamily="18" charset="0"/>
                        </a:rPr>
                        <a:t> </a:t>
                      </a:r>
                    </a:p>
                    <a:p>
                      <a:pPr algn="ctr">
                        <a:spcAft>
                          <a:spcPts val="0"/>
                        </a:spcAft>
                      </a:pPr>
                      <a:r>
                        <a:rPr lang="fr-FR" sz="1800" dirty="0">
                          <a:solidFill>
                            <a:schemeClr val="tx1"/>
                          </a:solidFill>
                          <a:effectLst/>
                          <a:latin typeface="Cambria" panose="02040503050406030204" pitchFamily="18" charset="0"/>
                        </a:rPr>
                        <a:t>Strie Z</a:t>
                      </a:r>
                      <a:endParaRPr lang="fr-FR" sz="1800" dirty="0">
                        <a:solidFill>
                          <a:schemeClr val="tx1"/>
                        </a:solidFill>
                        <a:effectLst/>
                        <a:latin typeface="Cambria" panose="02040503050406030204" pitchFamily="18" charset="0"/>
                        <a:ea typeface="Calibri" panose="020F0502020204030204" pitchFamily="34" charset="0"/>
                        <a:cs typeface="Times New Roman" panose="02020603050405020304" pitchFamily="18" charset="0"/>
                      </a:endParaRPr>
                    </a:p>
                  </a:txBody>
                  <a:tcPr marL="52928" marR="52928" marT="0" marB="0">
                    <a:solidFill>
                      <a:schemeClr val="accent2">
                        <a:lumMod val="60000"/>
                        <a:lumOff val="40000"/>
                      </a:schemeClr>
                    </a:solidFill>
                  </a:tcPr>
                </a:tc>
                <a:tc>
                  <a:txBody>
                    <a:bodyPr/>
                    <a:lstStyle/>
                    <a:p>
                      <a:pPr algn="ctr">
                        <a:spcAft>
                          <a:spcPts val="0"/>
                        </a:spcAft>
                      </a:pPr>
                      <a:endParaRPr lang="fr-FR" sz="1800" dirty="0" smtClean="0">
                        <a:solidFill>
                          <a:schemeClr val="tx1"/>
                        </a:solidFill>
                        <a:effectLst/>
                        <a:latin typeface="Cambria" panose="02040503050406030204" pitchFamily="18" charset="0"/>
                      </a:endParaRPr>
                    </a:p>
                    <a:p>
                      <a:pPr algn="ctr">
                        <a:spcAft>
                          <a:spcPts val="0"/>
                        </a:spcAft>
                      </a:pPr>
                      <a:r>
                        <a:rPr lang="fr-FR" sz="1800" dirty="0" smtClean="0">
                          <a:solidFill>
                            <a:schemeClr val="tx1"/>
                          </a:solidFill>
                          <a:effectLst/>
                          <a:latin typeface="Cambria" panose="02040503050406030204" pitchFamily="18" charset="0"/>
                        </a:rPr>
                        <a:t>Relie </a:t>
                      </a:r>
                      <a:r>
                        <a:rPr lang="fr-FR" sz="1800" dirty="0">
                          <a:solidFill>
                            <a:schemeClr val="tx1"/>
                          </a:solidFill>
                          <a:effectLst/>
                          <a:latin typeface="Cambria" panose="02040503050406030204" pitchFamily="18" charset="0"/>
                        </a:rPr>
                        <a:t>les filaments d’actine. Délimite le sarcomère, qui est compris entre 2 stries </a:t>
                      </a:r>
                      <a:r>
                        <a:rPr lang="fr-FR" sz="1800" dirty="0" smtClean="0">
                          <a:solidFill>
                            <a:schemeClr val="tx1"/>
                          </a:solidFill>
                          <a:effectLst/>
                          <a:latin typeface="Cambria" panose="02040503050406030204" pitchFamily="18" charset="0"/>
                        </a:rPr>
                        <a:t>Z</a:t>
                      </a:r>
                      <a:endParaRPr lang="fr-FR" sz="1800" dirty="0">
                        <a:solidFill>
                          <a:schemeClr val="tx1"/>
                        </a:solidFill>
                        <a:effectLst/>
                        <a:latin typeface="Cambria" panose="02040503050406030204" pitchFamily="18" charset="0"/>
                        <a:ea typeface="Calibri" panose="020F0502020204030204" pitchFamily="34" charset="0"/>
                        <a:cs typeface="Times New Roman" panose="02020603050405020304" pitchFamily="18" charset="0"/>
                      </a:endParaRPr>
                    </a:p>
                  </a:txBody>
                  <a:tcPr marL="52928" marR="52928" marT="0" marB="0">
                    <a:solidFill>
                      <a:schemeClr val="accent2">
                        <a:lumMod val="20000"/>
                        <a:lumOff val="80000"/>
                      </a:schemeClr>
                    </a:solidFill>
                  </a:tcPr>
                </a:tc>
              </a:tr>
              <a:tr h="1148361">
                <a:tc>
                  <a:txBody>
                    <a:bodyPr/>
                    <a:lstStyle/>
                    <a:p>
                      <a:pPr algn="ctr">
                        <a:spcAft>
                          <a:spcPts val="0"/>
                        </a:spcAft>
                      </a:pPr>
                      <a:r>
                        <a:rPr lang="fr-FR" sz="1800" dirty="0">
                          <a:solidFill>
                            <a:schemeClr val="tx1"/>
                          </a:solidFill>
                          <a:effectLst/>
                          <a:latin typeface="Cambria" panose="02040503050406030204" pitchFamily="18" charset="0"/>
                        </a:rPr>
                        <a:t> </a:t>
                      </a:r>
                      <a:r>
                        <a:rPr lang="fr-FR" sz="1800" baseline="0" dirty="0" smtClean="0">
                          <a:solidFill>
                            <a:schemeClr val="tx1"/>
                          </a:solidFill>
                          <a:effectLst/>
                          <a:latin typeface="Cambria" panose="02040503050406030204" pitchFamily="18" charset="0"/>
                        </a:rPr>
                        <a:t>                                                   </a:t>
                      </a:r>
                      <a:endParaRPr lang="fr-FR" sz="1800" dirty="0">
                        <a:solidFill>
                          <a:schemeClr val="tx1"/>
                        </a:solidFill>
                        <a:effectLst/>
                        <a:latin typeface="Cambria" panose="02040503050406030204" pitchFamily="18" charset="0"/>
                      </a:endParaRPr>
                    </a:p>
                    <a:p>
                      <a:pPr algn="ctr">
                        <a:spcAft>
                          <a:spcPts val="0"/>
                        </a:spcAft>
                      </a:pPr>
                      <a:r>
                        <a:rPr lang="fr-FR" sz="1800" dirty="0" smtClean="0">
                          <a:solidFill>
                            <a:schemeClr val="tx1"/>
                          </a:solidFill>
                          <a:effectLst/>
                          <a:latin typeface="Cambria" panose="02040503050406030204" pitchFamily="18" charset="0"/>
                        </a:rPr>
                        <a:t>Bande </a:t>
                      </a:r>
                      <a:r>
                        <a:rPr lang="fr-FR" sz="1800" dirty="0">
                          <a:solidFill>
                            <a:schemeClr val="tx1"/>
                          </a:solidFill>
                          <a:effectLst/>
                          <a:latin typeface="Cambria" panose="02040503050406030204" pitchFamily="18" charset="0"/>
                        </a:rPr>
                        <a:t>I</a:t>
                      </a:r>
                      <a:endParaRPr lang="fr-FR" sz="1800" dirty="0">
                        <a:solidFill>
                          <a:schemeClr val="tx1"/>
                        </a:solidFill>
                        <a:effectLst/>
                        <a:latin typeface="Cambria" panose="02040503050406030204" pitchFamily="18" charset="0"/>
                        <a:ea typeface="Calibri" panose="020F0502020204030204" pitchFamily="34" charset="0"/>
                        <a:cs typeface="Times New Roman" panose="02020603050405020304" pitchFamily="18" charset="0"/>
                      </a:endParaRPr>
                    </a:p>
                  </a:txBody>
                  <a:tcPr marL="52928" marR="52928" marT="0" marB="0">
                    <a:solidFill>
                      <a:schemeClr val="accent5">
                        <a:lumMod val="60000"/>
                        <a:lumOff val="40000"/>
                      </a:schemeClr>
                    </a:solidFill>
                  </a:tcPr>
                </a:tc>
                <a:tc>
                  <a:txBody>
                    <a:bodyPr/>
                    <a:lstStyle/>
                    <a:p>
                      <a:pPr algn="ctr">
                        <a:spcAft>
                          <a:spcPts val="0"/>
                        </a:spcAft>
                      </a:pPr>
                      <a:endParaRPr lang="fr-FR" sz="1800" b="1" dirty="0" smtClean="0">
                        <a:solidFill>
                          <a:schemeClr val="tx1"/>
                        </a:solidFill>
                        <a:effectLst/>
                        <a:latin typeface="Cambria" panose="02040503050406030204" pitchFamily="18" charset="0"/>
                      </a:endParaRPr>
                    </a:p>
                    <a:p>
                      <a:pPr algn="ctr">
                        <a:spcAft>
                          <a:spcPts val="0"/>
                        </a:spcAft>
                      </a:pPr>
                      <a:r>
                        <a:rPr lang="fr-FR" sz="1800" b="1" dirty="0" smtClean="0">
                          <a:solidFill>
                            <a:schemeClr val="tx1"/>
                          </a:solidFill>
                          <a:effectLst/>
                          <a:latin typeface="Cambria" panose="02040503050406030204" pitchFamily="18" charset="0"/>
                        </a:rPr>
                        <a:t>Zone </a:t>
                      </a:r>
                      <a:r>
                        <a:rPr lang="fr-FR" sz="1800" b="1" dirty="0">
                          <a:solidFill>
                            <a:schemeClr val="tx1"/>
                          </a:solidFill>
                          <a:effectLst/>
                          <a:latin typeface="Cambria" panose="02040503050406030204" pitchFamily="18" charset="0"/>
                        </a:rPr>
                        <a:t>autour de la strie Z où on retrouve exclusivement de l’actine. </a:t>
                      </a:r>
                      <a:endParaRPr lang="fr-FR" sz="1800" b="1" dirty="0">
                        <a:solidFill>
                          <a:schemeClr val="tx1"/>
                        </a:solidFill>
                        <a:effectLst/>
                        <a:latin typeface="Cambria" panose="02040503050406030204" pitchFamily="18" charset="0"/>
                        <a:ea typeface="Calibri" panose="020F0502020204030204" pitchFamily="34" charset="0"/>
                        <a:cs typeface="Times New Roman" panose="02020603050405020304" pitchFamily="18" charset="0"/>
                      </a:endParaRPr>
                    </a:p>
                  </a:txBody>
                  <a:tcPr marL="52928" marR="52928" marT="0" marB="0">
                    <a:solidFill>
                      <a:schemeClr val="accent5">
                        <a:lumMod val="20000"/>
                        <a:lumOff val="80000"/>
                      </a:schemeClr>
                    </a:solidFill>
                  </a:tcPr>
                </a:tc>
              </a:tr>
              <a:tr h="1879034">
                <a:tc>
                  <a:txBody>
                    <a:bodyPr/>
                    <a:lstStyle/>
                    <a:p>
                      <a:pPr algn="ctr">
                        <a:spcAft>
                          <a:spcPts val="0"/>
                        </a:spcAft>
                      </a:pPr>
                      <a:r>
                        <a:rPr lang="fr-FR" sz="1800" dirty="0">
                          <a:solidFill>
                            <a:schemeClr val="tx1"/>
                          </a:solidFill>
                          <a:effectLst/>
                          <a:latin typeface="Cambria" panose="02040503050406030204" pitchFamily="18" charset="0"/>
                        </a:rPr>
                        <a:t> </a:t>
                      </a:r>
                    </a:p>
                    <a:p>
                      <a:pPr algn="ctr">
                        <a:spcAft>
                          <a:spcPts val="0"/>
                        </a:spcAft>
                      </a:pPr>
                      <a:r>
                        <a:rPr lang="fr-FR" sz="1800" dirty="0">
                          <a:solidFill>
                            <a:schemeClr val="tx1"/>
                          </a:solidFill>
                          <a:effectLst/>
                          <a:latin typeface="Cambria" panose="02040503050406030204" pitchFamily="18" charset="0"/>
                        </a:rPr>
                        <a:t> </a:t>
                      </a:r>
                    </a:p>
                    <a:p>
                      <a:pPr algn="ctr">
                        <a:spcAft>
                          <a:spcPts val="0"/>
                        </a:spcAft>
                      </a:pPr>
                      <a:r>
                        <a:rPr lang="fr-FR" sz="1800" dirty="0">
                          <a:solidFill>
                            <a:schemeClr val="tx1"/>
                          </a:solidFill>
                          <a:effectLst/>
                          <a:latin typeface="Cambria" panose="02040503050406030204" pitchFamily="18" charset="0"/>
                        </a:rPr>
                        <a:t> </a:t>
                      </a:r>
                    </a:p>
                    <a:p>
                      <a:pPr algn="ctr">
                        <a:spcAft>
                          <a:spcPts val="0"/>
                        </a:spcAft>
                      </a:pPr>
                      <a:r>
                        <a:rPr lang="fr-FR" sz="1800" dirty="0">
                          <a:solidFill>
                            <a:schemeClr val="tx1"/>
                          </a:solidFill>
                          <a:effectLst/>
                          <a:latin typeface="Cambria" panose="02040503050406030204" pitchFamily="18" charset="0"/>
                        </a:rPr>
                        <a:t> </a:t>
                      </a:r>
                      <a:r>
                        <a:rPr lang="fr-FR" sz="1800" dirty="0" smtClean="0">
                          <a:solidFill>
                            <a:schemeClr val="tx1"/>
                          </a:solidFill>
                          <a:effectLst/>
                          <a:latin typeface="Cambria" panose="02040503050406030204" pitchFamily="18" charset="0"/>
                        </a:rPr>
                        <a:t>Bande </a:t>
                      </a:r>
                      <a:r>
                        <a:rPr lang="fr-FR" sz="1800" dirty="0">
                          <a:solidFill>
                            <a:schemeClr val="tx1"/>
                          </a:solidFill>
                          <a:effectLst/>
                          <a:latin typeface="Cambria" panose="02040503050406030204" pitchFamily="18" charset="0"/>
                        </a:rPr>
                        <a:t>A</a:t>
                      </a:r>
                      <a:endParaRPr lang="fr-FR" sz="1800" dirty="0">
                        <a:solidFill>
                          <a:schemeClr val="tx1"/>
                        </a:solidFill>
                        <a:effectLst/>
                        <a:latin typeface="Cambria" panose="02040503050406030204" pitchFamily="18" charset="0"/>
                        <a:ea typeface="Calibri" panose="020F0502020204030204" pitchFamily="34" charset="0"/>
                        <a:cs typeface="Times New Roman" panose="02020603050405020304" pitchFamily="18" charset="0"/>
                      </a:endParaRPr>
                    </a:p>
                  </a:txBody>
                  <a:tcPr marL="52928" marR="52928" marT="0" marB="0">
                    <a:solidFill>
                      <a:srgbClr val="00B0F0"/>
                    </a:solidFill>
                  </a:tcPr>
                </a:tc>
                <a:tc>
                  <a:txBody>
                    <a:bodyPr/>
                    <a:lstStyle/>
                    <a:p>
                      <a:pPr algn="ctr">
                        <a:spcAft>
                          <a:spcPts val="0"/>
                        </a:spcAft>
                      </a:pPr>
                      <a:endParaRPr lang="fr-FR" sz="1800" b="1" dirty="0" smtClean="0">
                        <a:solidFill>
                          <a:schemeClr val="tx1"/>
                        </a:solidFill>
                        <a:effectLst/>
                        <a:latin typeface="Cambria" panose="02040503050406030204" pitchFamily="18" charset="0"/>
                      </a:endParaRPr>
                    </a:p>
                    <a:p>
                      <a:pPr algn="ctr">
                        <a:spcAft>
                          <a:spcPts val="0"/>
                        </a:spcAft>
                      </a:pPr>
                      <a:endParaRPr lang="fr-FR" sz="1800" b="1" dirty="0" smtClean="0">
                        <a:solidFill>
                          <a:schemeClr val="tx1"/>
                        </a:solidFill>
                        <a:effectLst/>
                        <a:latin typeface="Cambria" panose="02040503050406030204" pitchFamily="18" charset="0"/>
                      </a:endParaRPr>
                    </a:p>
                    <a:p>
                      <a:pPr algn="ctr">
                        <a:spcAft>
                          <a:spcPts val="0"/>
                        </a:spcAft>
                      </a:pPr>
                      <a:r>
                        <a:rPr lang="fr-FR" sz="1800" b="1" dirty="0" smtClean="0">
                          <a:solidFill>
                            <a:schemeClr val="tx1"/>
                          </a:solidFill>
                          <a:effectLst/>
                          <a:latin typeface="Cambria" panose="02040503050406030204" pitchFamily="18" charset="0"/>
                        </a:rPr>
                        <a:t>Zone </a:t>
                      </a:r>
                      <a:r>
                        <a:rPr lang="fr-FR" sz="1800" b="1" dirty="0">
                          <a:solidFill>
                            <a:schemeClr val="tx1"/>
                          </a:solidFill>
                          <a:effectLst/>
                          <a:latin typeface="Cambria" panose="02040503050406030204" pitchFamily="18" charset="0"/>
                        </a:rPr>
                        <a:t>constituée par toute la longueur des filaments de myosine (avec ou sans actine). Ne rétrécis pas pendant la contraction</a:t>
                      </a:r>
                      <a:r>
                        <a:rPr lang="fr-FR" sz="1800" b="1" dirty="0" smtClean="0">
                          <a:solidFill>
                            <a:schemeClr val="tx1"/>
                          </a:solidFill>
                          <a:effectLst/>
                          <a:latin typeface="Cambria" panose="02040503050406030204" pitchFamily="18" charset="0"/>
                        </a:rPr>
                        <a:t>.</a:t>
                      </a:r>
                      <a:endParaRPr lang="fr-FR" sz="1800" b="1" dirty="0">
                        <a:solidFill>
                          <a:schemeClr val="tx1"/>
                        </a:solidFill>
                        <a:effectLst/>
                        <a:latin typeface="Cambria" panose="02040503050406030204" pitchFamily="18" charset="0"/>
                      </a:endParaRPr>
                    </a:p>
                  </a:txBody>
                  <a:tcPr marL="52928" marR="52928" marT="0" marB="0">
                    <a:solidFill>
                      <a:schemeClr val="accent1">
                        <a:lumMod val="40000"/>
                        <a:lumOff val="60000"/>
                      </a:schemeClr>
                    </a:solidFill>
                  </a:tcPr>
                </a:tc>
              </a:tr>
              <a:tr h="1293186">
                <a:tc>
                  <a:txBody>
                    <a:bodyPr/>
                    <a:lstStyle/>
                    <a:p>
                      <a:pPr algn="ctr">
                        <a:spcAft>
                          <a:spcPts val="0"/>
                        </a:spcAft>
                      </a:pPr>
                      <a:r>
                        <a:rPr lang="fr-FR" sz="1800" dirty="0">
                          <a:solidFill>
                            <a:schemeClr val="tx1"/>
                          </a:solidFill>
                          <a:effectLst/>
                          <a:latin typeface="Cambria" panose="02040503050406030204" pitchFamily="18" charset="0"/>
                        </a:rPr>
                        <a:t> </a:t>
                      </a:r>
                    </a:p>
                    <a:p>
                      <a:pPr algn="ctr">
                        <a:spcAft>
                          <a:spcPts val="0"/>
                        </a:spcAft>
                      </a:pPr>
                      <a:r>
                        <a:rPr lang="fr-FR" sz="1800" dirty="0">
                          <a:solidFill>
                            <a:schemeClr val="tx1"/>
                          </a:solidFill>
                          <a:effectLst/>
                          <a:latin typeface="Cambria" panose="02040503050406030204" pitchFamily="18" charset="0"/>
                        </a:rPr>
                        <a:t> </a:t>
                      </a:r>
                    </a:p>
                    <a:p>
                      <a:pPr algn="ctr">
                        <a:spcAft>
                          <a:spcPts val="0"/>
                        </a:spcAft>
                      </a:pPr>
                      <a:r>
                        <a:rPr lang="fr-FR" sz="1800" dirty="0">
                          <a:solidFill>
                            <a:schemeClr val="tx1"/>
                          </a:solidFill>
                          <a:effectLst/>
                          <a:latin typeface="Cambria" panose="02040503050406030204" pitchFamily="18" charset="0"/>
                        </a:rPr>
                        <a:t>Bande H</a:t>
                      </a:r>
                      <a:endParaRPr lang="fr-FR" sz="1800" dirty="0">
                        <a:solidFill>
                          <a:schemeClr val="tx1"/>
                        </a:solidFill>
                        <a:effectLst/>
                        <a:latin typeface="Cambria" panose="02040503050406030204" pitchFamily="18" charset="0"/>
                        <a:ea typeface="Calibri" panose="020F0502020204030204" pitchFamily="34" charset="0"/>
                        <a:cs typeface="Times New Roman" panose="02020603050405020304" pitchFamily="18" charset="0"/>
                      </a:endParaRPr>
                    </a:p>
                  </a:txBody>
                  <a:tcPr marL="52928" marR="52928" marT="0" marB="0">
                    <a:solidFill>
                      <a:schemeClr val="accent6">
                        <a:lumMod val="60000"/>
                        <a:lumOff val="40000"/>
                      </a:schemeClr>
                    </a:solidFill>
                  </a:tcPr>
                </a:tc>
                <a:tc>
                  <a:txBody>
                    <a:bodyPr/>
                    <a:lstStyle/>
                    <a:p>
                      <a:pPr algn="ctr">
                        <a:spcAft>
                          <a:spcPts val="0"/>
                        </a:spcAft>
                      </a:pPr>
                      <a:endParaRPr lang="fr-FR" sz="1800" b="1" dirty="0" smtClean="0">
                        <a:solidFill>
                          <a:schemeClr val="tx1"/>
                        </a:solidFill>
                        <a:effectLst/>
                        <a:latin typeface="Cambria" panose="02040503050406030204" pitchFamily="18" charset="0"/>
                      </a:endParaRPr>
                    </a:p>
                    <a:p>
                      <a:pPr algn="ctr">
                        <a:spcAft>
                          <a:spcPts val="0"/>
                        </a:spcAft>
                      </a:pPr>
                      <a:r>
                        <a:rPr lang="fr-FR" sz="1800" b="1" dirty="0" smtClean="0">
                          <a:solidFill>
                            <a:schemeClr val="tx1"/>
                          </a:solidFill>
                          <a:effectLst/>
                          <a:latin typeface="Cambria" panose="02040503050406030204" pitchFamily="18" charset="0"/>
                        </a:rPr>
                        <a:t>Zone </a:t>
                      </a:r>
                      <a:r>
                        <a:rPr lang="fr-FR" sz="1800" b="1" dirty="0">
                          <a:solidFill>
                            <a:schemeClr val="tx1"/>
                          </a:solidFill>
                          <a:effectLst/>
                          <a:latin typeface="Cambria" panose="02040503050406030204" pitchFamily="18" charset="0"/>
                        </a:rPr>
                        <a:t>au centre de la bande A, constituée uniquement par les </a:t>
                      </a:r>
                      <a:r>
                        <a:rPr lang="fr-FR" sz="1800" b="1" dirty="0" err="1">
                          <a:solidFill>
                            <a:schemeClr val="tx1"/>
                          </a:solidFill>
                          <a:effectLst/>
                          <a:latin typeface="Cambria" panose="02040503050406030204" pitchFamily="18" charset="0"/>
                        </a:rPr>
                        <a:t>méromyosines</a:t>
                      </a:r>
                      <a:r>
                        <a:rPr lang="fr-FR" sz="1800" b="1" dirty="0">
                          <a:solidFill>
                            <a:schemeClr val="tx1"/>
                          </a:solidFill>
                          <a:effectLst/>
                          <a:latin typeface="Cambria" panose="02040503050406030204" pitchFamily="18" charset="0"/>
                        </a:rPr>
                        <a:t> légères (pas de têtes S1</a:t>
                      </a:r>
                      <a:r>
                        <a:rPr lang="fr-FR" sz="1800" b="1" dirty="0" smtClean="0">
                          <a:solidFill>
                            <a:schemeClr val="tx1"/>
                          </a:solidFill>
                          <a:effectLst/>
                          <a:latin typeface="Cambria" panose="02040503050406030204" pitchFamily="18" charset="0"/>
                        </a:rPr>
                        <a:t>)</a:t>
                      </a:r>
                      <a:endParaRPr lang="fr-FR" sz="1800" b="1" dirty="0">
                        <a:solidFill>
                          <a:schemeClr val="tx1"/>
                        </a:solidFill>
                        <a:effectLst/>
                        <a:latin typeface="Cambria" panose="02040503050406030204" pitchFamily="18" charset="0"/>
                      </a:endParaRPr>
                    </a:p>
                  </a:txBody>
                  <a:tcPr marL="52928" marR="52928" marT="0" marB="0">
                    <a:solidFill>
                      <a:schemeClr val="accent6">
                        <a:lumMod val="20000"/>
                        <a:lumOff val="80000"/>
                      </a:schemeClr>
                    </a:solidFill>
                  </a:tcPr>
                </a:tc>
              </a:tr>
              <a:tr h="1452553">
                <a:tc>
                  <a:txBody>
                    <a:bodyPr/>
                    <a:lstStyle/>
                    <a:p>
                      <a:pPr algn="ctr">
                        <a:spcAft>
                          <a:spcPts val="0"/>
                        </a:spcAft>
                      </a:pPr>
                      <a:r>
                        <a:rPr lang="fr-FR" sz="1800" dirty="0">
                          <a:solidFill>
                            <a:schemeClr val="tx1"/>
                          </a:solidFill>
                          <a:effectLst/>
                          <a:latin typeface="Cambria" panose="02040503050406030204" pitchFamily="18" charset="0"/>
                        </a:rPr>
                        <a:t> </a:t>
                      </a:r>
                    </a:p>
                    <a:p>
                      <a:pPr algn="ctr">
                        <a:spcAft>
                          <a:spcPts val="0"/>
                        </a:spcAft>
                      </a:pPr>
                      <a:endParaRPr lang="fr-FR" sz="1800" dirty="0" smtClean="0">
                        <a:solidFill>
                          <a:schemeClr val="tx1"/>
                        </a:solidFill>
                        <a:effectLst/>
                        <a:latin typeface="Cambria" panose="02040503050406030204" pitchFamily="18" charset="0"/>
                      </a:endParaRPr>
                    </a:p>
                    <a:p>
                      <a:pPr algn="ctr">
                        <a:spcAft>
                          <a:spcPts val="0"/>
                        </a:spcAft>
                      </a:pPr>
                      <a:r>
                        <a:rPr lang="fr-FR" sz="1800" dirty="0" smtClean="0">
                          <a:solidFill>
                            <a:schemeClr val="tx1"/>
                          </a:solidFill>
                          <a:effectLst/>
                          <a:latin typeface="Cambria" panose="02040503050406030204" pitchFamily="18" charset="0"/>
                        </a:rPr>
                        <a:t>Strie </a:t>
                      </a:r>
                      <a:r>
                        <a:rPr lang="fr-FR" sz="1800" dirty="0">
                          <a:solidFill>
                            <a:schemeClr val="tx1"/>
                          </a:solidFill>
                          <a:effectLst/>
                          <a:latin typeface="Cambria" panose="02040503050406030204" pitchFamily="18" charset="0"/>
                        </a:rPr>
                        <a:t>M</a:t>
                      </a:r>
                      <a:endParaRPr lang="fr-FR" sz="1800" dirty="0">
                        <a:solidFill>
                          <a:schemeClr val="tx1"/>
                        </a:solidFill>
                        <a:effectLst/>
                        <a:latin typeface="Cambria" panose="02040503050406030204" pitchFamily="18" charset="0"/>
                        <a:ea typeface="Calibri" panose="020F0502020204030204" pitchFamily="34" charset="0"/>
                        <a:cs typeface="Times New Roman" panose="02020603050405020304" pitchFamily="18" charset="0"/>
                      </a:endParaRPr>
                    </a:p>
                  </a:txBody>
                  <a:tcPr marL="52928" marR="52928" marT="0" marB="0">
                    <a:solidFill>
                      <a:schemeClr val="bg2">
                        <a:lumMod val="75000"/>
                      </a:schemeClr>
                    </a:solidFill>
                  </a:tcPr>
                </a:tc>
                <a:tc>
                  <a:txBody>
                    <a:bodyPr/>
                    <a:lstStyle/>
                    <a:p>
                      <a:pPr algn="ctr">
                        <a:spcAft>
                          <a:spcPts val="0"/>
                        </a:spcAft>
                      </a:pPr>
                      <a:endParaRPr lang="fr-FR" sz="1800" b="1" dirty="0" smtClean="0">
                        <a:solidFill>
                          <a:schemeClr val="tx1"/>
                        </a:solidFill>
                        <a:effectLst/>
                        <a:latin typeface="Cambria" panose="02040503050406030204" pitchFamily="18" charset="0"/>
                      </a:endParaRPr>
                    </a:p>
                    <a:p>
                      <a:pPr algn="ctr">
                        <a:spcAft>
                          <a:spcPts val="0"/>
                        </a:spcAft>
                      </a:pPr>
                      <a:r>
                        <a:rPr lang="fr-FR" sz="1800" b="1" dirty="0" smtClean="0">
                          <a:solidFill>
                            <a:schemeClr val="tx1"/>
                          </a:solidFill>
                          <a:effectLst/>
                          <a:latin typeface="Cambria" panose="02040503050406030204" pitchFamily="18" charset="0"/>
                        </a:rPr>
                        <a:t>Au </a:t>
                      </a:r>
                      <a:r>
                        <a:rPr lang="fr-FR" sz="1800" b="1" dirty="0">
                          <a:solidFill>
                            <a:schemeClr val="tx1"/>
                          </a:solidFill>
                          <a:effectLst/>
                          <a:latin typeface="Cambria" panose="02040503050406030204" pitchFamily="18" charset="0"/>
                        </a:rPr>
                        <a:t>centre de la bande H, correspond aux </a:t>
                      </a:r>
                      <a:r>
                        <a:rPr lang="fr-FR" sz="1800" b="1" dirty="0" err="1">
                          <a:solidFill>
                            <a:schemeClr val="tx1"/>
                          </a:solidFill>
                          <a:effectLst/>
                          <a:latin typeface="Cambria" panose="02040503050406030204" pitchFamily="18" charset="0"/>
                        </a:rPr>
                        <a:t>microfibrilles</a:t>
                      </a:r>
                      <a:r>
                        <a:rPr lang="fr-FR" sz="1800" b="1" dirty="0">
                          <a:solidFill>
                            <a:schemeClr val="tx1"/>
                          </a:solidFill>
                          <a:effectLst/>
                          <a:latin typeface="Cambria" panose="02040503050406030204" pitchFamily="18" charset="0"/>
                        </a:rPr>
                        <a:t> reliant les extrémités des filaments de myosine entre eux</a:t>
                      </a:r>
                      <a:r>
                        <a:rPr lang="fr-FR" sz="1800" b="1" dirty="0" smtClean="0">
                          <a:solidFill>
                            <a:schemeClr val="tx1"/>
                          </a:solidFill>
                          <a:effectLst/>
                          <a:latin typeface="Cambria" panose="02040503050406030204" pitchFamily="18" charset="0"/>
                        </a:rPr>
                        <a:t>.</a:t>
                      </a:r>
                    </a:p>
                    <a:p>
                      <a:pPr algn="ctr">
                        <a:spcAft>
                          <a:spcPts val="0"/>
                        </a:spcAft>
                      </a:pPr>
                      <a:endParaRPr lang="fr-FR" sz="1800" b="1" dirty="0">
                        <a:solidFill>
                          <a:schemeClr val="tx1"/>
                        </a:solidFill>
                        <a:effectLst/>
                        <a:latin typeface="Cambria" panose="02040503050406030204" pitchFamily="18" charset="0"/>
                        <a:ea typeface="Calibri" panose="020F0502020204030204" pitchFamily="34" charset="0"/>
                        <a:cs typeface="Times New Roman" panose="02020603050405020304" pitchFamily="18" charset="0"/>
                      </a:endParaRPr>
                    </a:p>
                  </a:txBody>
                  <a:tcPr marL="52928" marR="52928" marT="0" marB="0">
                    <a:solidFill>
                      <a:schemeClr val="tx2">
                        <a:lumMod val="20000"/>
                        <a:lumOff val="80000"/>
                      </a:schemeClr>
                    </a:solidFill>
                  </a:tcPr>
                </a:tc>
              </a:tr>
            </a:tbl>
          </a:graphicData>
        </a:graphic>
      </p:graphicFrame>
      <p:sp>
        <p:nvSpPr>
          <p:cNvPr id="7" name="ZoneTexte 6"/>
          <p:cNvSpPr txBox="1"/>
          <p:nvPr/>
        </p:nvSpPr>
        <p:spPr>
          <a:xfrm>
            <a:off x="8331200" y="56523"/>
            <a:ext cx="2714171" cy="646331"/>
          </a:xfrm>
          <a:prstGeom prst="rect">
            <a:avLst/>
          </a:prstGeom>
          <a:noFill/>
        </p:spPr>
        <p:txBody>
          <a:bodyPr wrap="square" rtlCol="0">
            <a:spAutoFit/>
          </a:bodyPr>
          <a:lstStyle/>
          <a:p>
            <a:r>
              <a:rPr lang="fr-FR" sz="3600" dirty="0" smtClean="0">
                <a:solidFill>
                  <a:srgbClr val="FFFF00"/>
                </a:solidFill>
              </a:rPr>
              <a:t>Sarcomère</a:t>
            </a:r>
            <a:r>
              <a:rPr lang="fr-FR" dirty="0" smtClean="0"/>
              <a:t> </a:t>
            </a:r>
            <a:endParaRPr lang="fr-FR" dirty="0"/>
          </a:p>
        </p:txBody>
      </p:sp>
    </p:spTree>
    <p:extLst>
      <p:ext uri="{BB962C8B-B14F-4D97-AF65-F5344CB8AC3E}">
        <p14:creationId xmlns:p14="http://schemas.microsoft.com/office/powerpoint/2010/main" val="272949265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820000"/>
        </a:solid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1051379" y="-217714"/>
            <a:ext cx="10515600" cy="5705475"/>
          </a:xfrm>
        </p:spPr>
        <p:txBody>
          <a:bodyPr>
            <a:normAutofit/>
          </a:bodyPr>
          <a:lstStyle/>
          <a:p>
            <a:pPr marL="0" indent="0" algn="ctr">
              <a:lnSpc>
                <a:spcPct val="200000"/>
              </a:lnSpc>
              <a:spcAft>
                <a:spcPts val="1200"/>
              </a:spcAft>
              <a:buNone/>
            </a:pPr>
            <a:r>
              <a:rPr lang="fr-FR" sz="4800" dirty="0" smtClean="0">
                <a:solidFill>
                  <a:srgbClr val="FFFF00"/>
                </a:solidFill>
                <a:latin typeface="Cambria" panose="02040503050406030204" pitchFamily="18" charset="0"/>
              </a:rPr>
              <a:t>Protéines sarcomériques </a:t>
            </a:r>
            <a:endParaRPr lang="fr-FR" sz="4800" dirty="0" smtClean="0">
              <a:solidFill>
                <a:schemeClr val="bg1"/>
              </a:solidFill>
              <a:latin typeface="Cambria" panose="02040503050406030204" pitchFamily="18" charset="0"/>
            </a:endParaRPr>
          </a:p>
        </p:txBody>
      </p:sp>
      <p:pic>
        <p:nvPicPr>
          <p:cNvPr id="2" name="Image 1"/>
          <p:cNvPicPr>
            <a:picLocks noChangeAspect="1"/>
          </p:cNvPicPr>
          <p:nvPr/>
        </p:nvPicPr>
        <p:blipFill>
          <a:blip r:embed="rId3"/>
          <a:stretch>
            <a:fillRect/>
          </a:stretch>
        </p:blipFill>
        <p:spPr>
          <a:xfrm>
            <a:off x="1277258" y="1345066"/>
            <a:ext cx="10063843" cy="5103906"/>
          </a:xfrm>
          <a:prstGeom prst="rect">
            <a:avLst/>
          </a:prstGeom>
        </p:spPr>
      </p:pic>
    </p:spTree>
    <p:extLst>
      <p:ext uri="{BB962C8B-B14F-4D97-AF65-F5344CB8AC3E}">
        <p14:creationId xmlns:p14="http://schemas.microsoft.com/office/powerpoint/2010/main" val="314322495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820000"/>
        </a:solid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337786" y="308757"/>
            <a:ext cx="12137751" cy="6410268"/>
          </a:xfrm>
        </p:spPr>
        <p:txBody>
          <a:bodyPr numCol="2">
            <a:normAutofit/>
          </a:bodyPr>
          <a:lstStyle/>
          <a:p>
            <a:pPr marL="0" indent="0">
              <a:lnSpc>
                <a:spcPct val="170000"/>
              </a:lnSpc>
              <a:spcAft>
                <a:spcPts val="1200"/>
              </a:spcAft>
              <a:buNone/>
            </a:pPr>
            <a:r>
              <a:rPr lang="fr-FR" u="sng" dirty="0" smtClean="0">
                <a:solidFill>
                  <a:srgbClr val="FFFF00"/>
                </a:solidFill>
                <a:latin typeface="Cambria" panose="02040503050406030204" pitchFamily="18" charset="0"/>
              </a:rPr>
              <a:t>Enveloppes musculaires </a:t>
            </a:r>
          </a:p>
          <a:p>
            <a:pPr marL="0" lvl="0" indent="0">
              <a:lnSpc>
                <a:spcPct val="150000"/>
              </a:lnSpc>
              <a:spcAft>
                <a:spcPts val="1200"/>
              </a:spcAft>
              <a:buNone/>
            </a:pPr>
            <a:r>
              <a:rPr lang="fr-FR" sz="2700" dirty="0" smtClean="0">
                <a:solidFill>
                  <a:srgbClr val="FFFF00"/>
                </a:solidFill>
                <a:latin typeface="Cambria" panose="02040503050406030204" pitchFamily="18" charset="0"/>
              </a:rPr>
              <a:t>•  </a:t>
            </a:r>
            <a:r>
              <a:rPr lang="fr-FR" sz="2700" dirty="0" err="1" smtClean="0">
                <a:solidFill>
                  <a:srgbClr val="FFFF00"/>
                </a:solidFill>
                <a:latin typeface="Cambria" panose="02040503050406030204" pitchFamily="18" charset="0"/>
              </a:rPr>
              <a:t>Epimysium</a:t>
            </a:r>
            <a:r>
              <a:rPr lang="fr-FR" sz="2700" dirty="0">
                <a:solidFill>
                  <a:srgbClr val="FFFF00"/>
                </a:solidFill>
                <a:latin typeface="Cambria" panose="02040503050406030204" pitchFamily="18" charset="0"/>
              </a:rPr>
              <a:t> : </a:t>
            </a:r>
            <a:r>
              <a:rPr lang="fr-FR" sz="2700" dirty="0" smtClean="0">
                <a:solidFill>
                  <a:srgbClr val="FFFF00"/>
                </a:solidFill>
                <a:latin typeface="Cambria" panose="02040503050406030204" pitchFamily="18" charset="0"/>
              </a:rPr>
              <a:t> </a:t>
            </a:r>
            <a:r>
              <a:rPr lang="fr-FR" sz="2700" dirty="0" smtClean="0">
                <a:solidFill>
                  <a:schemeClr val="bg1"/>
                </a:solidFill>
                <a:latin typeface="Cambria" panose="02040503050406030204" pitchFamily="18" charset="0"/>
              </a:rPr>
              <a:t>Tissu conjonctif </a:t>
            </a:r>
            <a:r>
              <a:rPr lang="fr-FR" sz="2700" dirty="0">
                <a:solidFill>
                  <a:schemeClr val="bg1"/>
                </a:solidFill>
                <a:latin typeface="Cambria" panose="02040503050406030204" pitchFamily="18" charset="0"/>
              </a:rPr>
              <a:t>d</a:t>
            </a:r>
            <a:r>
              <a:rPr lang="fr-FR" sz="2700" dirty="0" smtClean="0">
                <a:solidFill>
                  <a:schemeClr val="bg1"/>
                </a:solidFill>
                <a:latin typeface="Cambria" panose="02040503050406030204" pitchFamily="18" charset="0"/>
              </a:rPr>
              <a:t>ense </a:t>
            </a:r>
            <a:r>
              <a:rPr lang="fr-FR" sz="2700" dirty="0">
                <a:solidFill>
                  <a:schemeClr val="bg1"/>
                </a:solidFill>
                <a:latin typeface="Cambria" panose="02040503050406030204" pitchFamily="18" charset="0"/>
              </a:rPr>
              <a:t>qui entoure le muscle entier</a:t>
            </a:r>
          </a:p>
          <a:p>
            <a:pPr marL="0" lvl="0" indent="0">
              <a:lnSpc>
                <a:spcPct val="150000"/>
              </a:lnSpc>
              <a:spcAft>
                <a:spcPts val="1200"/>
              </a:spcAft>
              <a:buNone/>
            </a:pPr>
            <a:r>
              <a:rPr lang="fr-FR" sz="2700" dirty="0" smtClean="0">
                <a:solidFill>
                  <a:srgbClr val="FFFF00"/>
                </a:solidFill>
                <a:latin typeface="Cambria" panose="02040503050406030204" pitchFamily="18" charset="0"/>
              </a:rPr>
              <a:t>•  </a:t>
            </a:r>
            <a:r>
              <a:rPr lang="fr-FR" sz="2700" dirty="0" err="1" smtClean="0">
                <a:solidFill>
                  <a:srgbClr val="FFFF00"/>
                </a:solidFill>
                <a:latin typeface="Cambria" panose="02040503050406030204" pitchFamily="18" charset="0"/>
              </a:rPr>
              <a:t>Périmysium</a:t>
            </a:r>
            <a:r>
              <a:rPr lang="fr-FR" sz="2700" dirty="0">
                <a:solidFill>
                  <a:srgbClr val="FFFF00"/>
                </a:solidFill>
                <a:latin typeface="Cambria" panose="02040503050406030204" pitchFamily="18" charset="0"/>
              </a:rPr>
              <a:t> </a:t>
            </a:r>
            <a:r>
              <a:rPr lang="fr-FR" sz="2700" dirty="0" smtClean="0">
                <a:solidFill>
                  <a:srgbClr val="FFFF00"/>
                </a:solidFill>
                <a:latin typeface="Cambria" panose="02040503050406030204" pitchFamily="18" charset="0"/>
              </a:rPr>
              <a:t>:  </a:t>
            </a:r>
            <a:r>
              <a:rPr lang="fr-FR" sz="2700" dirty="0" smtClean="0">
                <a:solidFill>
                  <a:schemeClr val="bg1"/>
                </a:solidFill>
                <a:latin typeface="Cambria" panose="02040503050406030204" pitchFamily="18" charset="0"/>
              </a:rPr>
              <a:t>Entoure </a:t>
            </a:r>
            <a:r>
              <a:rPr lang="fr-FR" sz="2700" dirty="0">
                <a:solidFill>
                  <a:schemeClr val="bg1"/>
                </a:solidFill>
                <a:latin typeface="Cambria" panose="02040503050406030204" pitchFamily="18" charset="0"/>
              </a:rPr>
              <a:t>les </a:t>
            </a:r>
            <a:r>
              <a:rPr lang="fr-FR" sz="2700" dirty="0" smtClean="0">
                <a:solidFill>
                  <a:schemeClr val="bg1"/>
                </a:solidFill>
                <a:latin typeface="Cambria" panose="02040503050406030204" pitchFamily="18" charset="0"/>
              </a:rPr>
              <a:t>faisceaux de muscles, </a:t>
            </a:r>
            <a:r>
              <a:rPr lang="fr-FR" sz="2700" dirty="0">
                <a:solidFill>
                  <a:schemeClr val="bg1"/>
                </a:solidFill>
                <a:latin typeface="Cambria" panose="02040503050406030204" pitchFamily="18" charset="0"/>
              </a:rPr>
              <a:t>lieu de passage </a:t>
            </a:r>
            <a:r>
              <a:rPr lang="fr-FR" sz="2700" dirty="0" smtClean="0">
                <a:solidFill>
                  <a:schemeClr val="bg1"/>
                </a:solidFill>
                <a:latin typeface="Cambria" panose="02040503050406030204" pitchFamily="18" charset="0"/>
              </a:rPr>
              <a:t>de nerfs </a:t>
            </a:r>
            <a:r>
              <a:rPr lang="fr-FR" sz="2700" dirty="0">
                <a:solidFill>
                  <a:schemeClr val="bg1"/>
                </a:solidFill>
                <a:latin typeface="Cambria" panose="02040503050406030204" pitchFamily="18" charset="0"/>
              </a:rPr>
              <a:t>et </a:t>
            </a:r>
            <a:r>
              <a:rPr lang="fr-FR" sz="2700" dirty="0" smtClean="0">
                <a:solidFill>
                  <a:schemeClr val="bg1"/>
                </a:solidFill>
                <a:latin typeface="Cambria" panose="02040503050406030204" pitchFamily="18" charset="0"/>
              </a:rPr>
              <a:t>vx</a:t>
            </a:r>
            <a:endParaRPr lang="fr-FR" sz="2700" dirty="0">
              <a:solidFill>
                <a:schemeClr val="bg1"/>
              </a:solidFill>
              <a:latin typeface="Cambria" panose="02040503050406030204" pitchFamily="18" charset="0"/>
            </a:endParaRPr>
          </a:p>
          <a:p>
            <a:pPr marL="0" lvl="0" indent="0">
              <a:lnSpc>
                <a:spcPct val="150000"/>
              </a:lnSpc>
              <a:buNone/>
            </a:pPr>
            <a:r>
              <a:rPr lang="fr-FR" sz="2700" dirty="0" smtClean="0">
                <a:solidFill>
                  <a:srgbClr val="FFFF00"/>
                </a:solidFill>
                <a:latin typeface="Cambria" panose="02040503050406030204" pitchFamily="18" charset="0"/>
              </a:rPr>
              <a:t>•  </a:t>
            </a:r>
            <a:r>
              <a:rPr lang="fr-FR" sz="2700" dirty="0" err="1" smtClean="0">
                <a:solidFill>
                  <a:srgbClr val="FFFF00"/>
                </a:solidFill>
                <a:latin typeface="Cambria" panose="02040503050406030204" pitchFamily="18" charset="0"/>
              </a:rPr>
              <a:t>Endomysium</a:t>
            </a:r>
            <a:r>
              <a:rPr lang="fr-FR" sz="2700" dirty="0" smtClean="0">
                <a:solidFill>
                  <a:srgbClr val="FFFF00"/>
                </a:solidFill>
                <a:latin typeface="Cambria" panose="02040503050406030204" pitchFamily="18" charset="0"/>
              </a:rPr>
              <a:t> :  </a:t>
            </a:r>
            <a:r>
              <a:rPr lang="fr-FR" sz="2700" dirty="0" smtClean="0">
                <a:solidFill>
                  <a:schemeClr val="bg1"/>
                </a:solidFill>
                <a:latin typeface="Cambria" panose="02040503050406030204" pitchFamily="18" charset="0"/>
              </a:rPr>
              <a:t>Entoure </a:t>
            </a:r>
            <a:r>
              <a:rPr lang="fr-FR" sz="2700" dirty="0">
                <a:solidFill>
                  <a:schemeClr val="bg1"/>
                </a:solidFill>
                <a:latin typeface="Cambria" panose="02040503050406030204" pitchFamily="18" charset="0"/>
              </a:rPr>
              <a:t>les myotubes avec les cellules </a:t>
            </a:r>
            <a:r>
              <a:rPr lang="fr-FR" sz="2700" dirty="0" smtClean="0">
                <a:solidFill>
                  <a:schemeClr val="bg1"/>
                </a:solidFill>
                <a:latin typeface="Cambria" panose="02040503050406030204" pitchFamily="18" charset="0"/>
              </a:rPr>
              <a:t>satellites et joue le rôle de membrane basale</a:t>
            </a:r>
            <a:endParaRPr lang="fr-FR" sz="2700" dirty="0">
              <a:solidFill>
                <a:schemeClr val="bg1"/>
              </a:solidFill>
              <a:latin typeface="Cambria" panose="02040503050406030204" pitchFamily="18" charset="0"/>
            </a:endParaRPr>
          </a:p>
          <a:p>
            <a:pPr marL="0" indent="0">
              <a:lnSpc>
                <a:spcPct val="150000"/>
              </a:lnSpc>
              <a:buNone/>
            </a:pPr>
            <a:r>
              <a:rPr lang="fr-FR" sz="2800" u="sng" dirty="0" smtClean="0">
                <a:solidFill>
                  <a:schemeClr val="bg1"/>
                </a:solidFill>
                <a:latin typeface="Cambria" panose="02040503050406030204" pitchFamily="18" charset="0"/>
              </a:rPr>
              <a:t>    </a:t>
            </a:r>
          </a:p>
          <a:p>
            <a:pPr marL="0" indent="0">
              <a:buNone/>
            </a:pPr>
            <a:r>
              <a:rPr lang="fr-FR" sz="2300" dirty="0">
                <a:solidFill>
                  <a:schemeClr val="bg1"/>
                </a:solidFill>
                <a:latin typeface="Cambria" panose="02040503050406030204" pitchFamily="18" charset="0"/>
              </a:rPr>
              <a:t> </a:t>
            </a:r>
            <a:r>
              <a:rPr lang="fr-FR" sz="2300" dirty="0" smtClean="0">
                <a:solidFill>
                  <a:schemeClr val="bg1"/>
                </a:solidFill>
                <a:latin typeface="Cambria" panose="02040503050406030204" pitchFamily="18" charset="0"/>
              </a:rPr>
              <a:t>   </a:t>
            </a:r>
          </a:p>
          <a:p>
            <a:pPr marL="0" indent="0">
              <a:buNone/>
            </a:pPr>
            <a:endParaRPr lang="fr-FR" sz="2000" dirty="0">
              <a:solidFill>
                <a:schemeClr val="bg1"/>
              </a:solidFill>
              <a:latin typeface="Cambria" panose="02040503050406030204" pitchFamily="18" charset="0"/>
            </a:endParaRPr>
          </a:p>
          <a:p>
            <a:pPr marL="0" indent="0">
              <a:buNone/>
            </a:pPr>
            <a:endParaRPr lang="fr-FR" sz="2000" dirty="0" smtClean="0">
              <a:solidFill>
                <a:schemeClr val="bg1"/>
              </a:solidFill>
              <a:latin typeface="Cambria" panose="02040503050406030204" pitchFamily="18" charset="0"/>
            </a:endParaRPr>
          </a:p>
          <a:p>
            <a:pPr marL="0" indent="0">
              <a:buNone/>
            </a:pPr>
            <a:r>
              <a:rPr lang="fr-FR" sz="2000" dirty="0" smtClean="0">
                <a:solidFill>
                  <a:schemeClr val="bg1"/>
                </a:solidFill>
                <a:latin typeface="Cambria" panose="02040503050406030204" pitchFamily="18" charset="0"/>
              </a:rPr>
              <a:t> </a:t>
            </a:r>
          </a:p>
          <a:p>
            <a:pPr marL="0" indent="0">
              <a:buNone/>
            </a:pPr>
            <a:endParaRPr lang="fr-FR" sz="2000" dirty="0" smtClean="0">
              <a:solidFill>
                <a:schemeClr val="bg1"/>
              </a:solidFill>
              <a:latin typeface="Cambria" panose="02040503050406030204" pitchFamily="18" charset="0"/>
            </a:endParaRPr>
          </a:p>
        </p:txBody>
      </p:sp>
      <p:pic>
        <p:nvPicPr>
          <p:cNvPr id="2" name="Image 1"/>
          <p:cNvPicPr>
            <a:picLocks noChangeAspect="1"/>
          </p:cNvPicPr>
          <p:nvPr/>
        </p:nvPicPr>
        <p:blipFill>
          <a:blip r:embed="rId3"/>
          <a:stretch>
            <a:fillRect/>
          </a:stretch>
        </p:blipFill>
        <p:spPr>
          <a:xfrm>
            <a:off x="7208789" y="308757"/>
            <a:ext cx="4463853" cy="3490834"/>
          </a:xfrm>
          <a:prstGeom prst="rect">
            <a:avLst/>
          </a:prstGeom>
        </p:spPr>
      </p:pic>
      <p:pic>
        <p:nvPicPr>
          <p:cNvPr id="7172" name="Picture 4" descr="Afficher l'image d'origin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08789" y="4212215"/>
            <a:ext cx="4463854" cy="22787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1688854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820000"/>
        </a:solid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337786" y="447732"/>
            <a:ext cx="12137751" cy="6410268"/>
          </a:xfrm>
        </p:spPr>
        <p:txBody>
          <a:bodyPr numCol="2">
            <a:normAutofit/>
          </a:bodyPr>
          <a:lstStyle/>
          <a:p>
            <a:pPr marL="0" indent="0">
              <a:lnSpc>
                <a:spcPct val="170000"/>
              </a:lnSpc>
              <a:spcAft>
                <a:spcPts val="1200"/>
              </a:spcAft>
              <a:buNone/>
            </a:pPr>
            <a:r>
              <a:rPr lang="fr-FR" u="sng" dirty="0" smtClean="0">
                <a:solidFill>
                  <a:srgbClr val="FFFF00"/>
                </a:solidFill>
                <a:latin typeface="Cambria" panose="02040503050406030204" pitchFamily="18" charset="0"/>
              </a:rPr>
              <a:t>Contraction musculaire </a:t>
            </a:r>
          </a:p>
          <a:p>
            <a:pPr marL="0" indent="0" algn="just">
              <a:lnSpc>
                <a:spcPct val="150000"/>
              </a:lnSpc>
              <a:buNone/>
            </a:pPr>
            <a:r>
              <a:rPr lang="fr-FR" sz="2800" dirty="0" smtClean="0">
                <a:solidFill>
                  <a:schemeClr val="bg1"/>
                </a:solidFill>
                <a:latin typeface="Cambria" panose="02040503050406030204" pitchFamily="18" charset="0"/>
              </a:rPr>
              <a:t>Elle est déclenchée par l’activation d’une fibre nerveuse motrice. Chaque fibre musculaire est en principe innervée par un seul motoneurone. La zone de contact entre la terminaison nerveuse et le sarcolemme de la fibre musculaire constitue la plaque motrice     </a:t>
            </a:r>
          </a:p>
          <a:p>
            <a:pPr marL="0" indent="0">
              <a:buNone/>
            </a:pPr>
            <a:r>
              <a:rPr lang="fr-FR" sz="2300" dirty="0">
                <a:solidFill>
                  <a:schemeClr val="bg1"/>
                </a:solidFill>
                <a:latin typeface="Cambria" panose="02040503050406030204" pitchFamily="18" charset="0"/>
              </a:rPr>
              <a:t> </a:t>
            </a:r>
            <a:r>
              <a:rPr lang="fr-FR" sz="2300" dirty="0" smtClean="0">
                <a:solidFill>
                  <a:schemeClr val="bg1"/>
                </a:solidFill>
                <a:latin typeface="Cambria" panose="02040503050406030204" pitchFamily="18" charset="0"/>
              </a:rPr>
              <a:t>   </a:t>
            </a:r>
          </a:p>
          <a:p>
            <a:pPr marL="0" indent="0">
              <a:buNone/>
            </a:pPr>
            <a:endParaRPr lang="fr-FR" sz="2000" dirty="0">
              <a:solidFill>
                <a:schemeClr val="bg1"/>
              </a:solidFill>
              <a:latin typeface="Cambria" panose="02040503050406030204" pitchFamily="18" charset="0"/>
            </a:endParaRPr>
          </a:p>
          <a:p>
            <a:pPr marL="0" indent="0">
              <a:buNone/>
            </a:pPr>
            <a:endParaRPr lang="fr-FR" sz="2000" dirty="0" smtClean="0">
              <a:solidFill>
                <a:schemeClr val="bg1"/>
              </a:solidFill>
              <a:latin typeface="Cambria" panose="02040503050406030204" pitchFamily="18" charset="0"/>
            </a:endParaRPr>
          </a:p>
          <a:p>
            <a:pPr marL="0" indent="0">
              <a:buNone/>
            </a:pPr>
            <a:r>
              <a:rPr lang="fr-FR" sz="2000" dirty="0" smtClean="0">
                <a:solidFill>
                  <a:schemeClr val="bg1"/>
                </a:solidFill>
                <a:latin typeface="Cambria" panose="02040503050406030204" pitchFamily="18" charset="0"/>
              </a:rPr>
              <a:t> </a:t>
            </a:r>
          </a:p>
          <a:p>
            <a:pPr marL="0" indent="0">
              <a:buNone/>
            </a:pPr>
            <a:endParaRPr lang="fr-FR" sz="2000" dirty="0" smtClean="0">
              <a:solidFill>
                <a:schemeClr val="bg1"/>
              </a:solidFill>
              <a:latin typeface="Cambria" panose="02040503050406030204" pitchFamily="18" charset="0"/>
            </a:endParaRPr>
          </a:p>
        </p:txBody>
      </p:sp>
      <p:pic>
        <p:nvPicPr>
          <p:cNvPr id="9220" name="Picture 4" descr="Afficher l'image d'origin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47416" y="451082"/>
            <a:ext cx="3937994" cy="2614829"/>
          </a:xfrm>
          <a:prstGeom prst="rect">
            <a:avLst/>
          </a:prstGeom>
          <a:noFill/>
          <a:extLst>
            <a:ext uri="{909E8E84-426E-40DD-AFC4-6F175D3DCCD1}">
              <a14:hiddenFill xmlns:a14="http://schemas.microsoft.com/office/drawing/2010/main">
                <a:solidFill>
                  <a:srgbClr val="FFFFFF"/>
                </a:solidFill>
              </a14:hiddenFill>
            </a:ext>
          </a:extLst>
        </p:spPr>
      </p:pic>
      <p:pic>
        <p:nvPicPr>
          <p:cNvPr id="9222" name="Picture 6" descr="Afficher l'image d'origin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47416" y="3639671"/>
            <a:ext cx="3937994" cy="26445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6147772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820000"/>
        </a:solid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309211" y="325464"/>
            <a:ext cx="12137751" cy="6410268"/>
          </a:xfrm>
        </p:spPr>
        <p:txBody>
          <a:bodyPr numCol="1">
            <a:normAutofit fontScale="92500" lnSpcReduction="20000"/>
          </a:bodyPr>
          <a:lstStyle/>
          <a:p>
            <a:pPr marL="0" indent="0">
              <a:lnSpc>
                <a:spcPct val="150000"/>
              </a:lnSpc>
              <a:buNone/>
            </a:pPr>
            <a:r>
              <a:rPr lang="fr-FR" sz="2400" dirty="0" smtClean="0">
                <a:solidFill>
                  <a:schemeClr val="bg1"/>
                </a:solidFill>
                <a:latin typeface="Cambria" panose="02040503050406030204" pitchFamily="18" charset="0"/>
              </a:rPr>
              <a:t>① </a:t>
            </a:r>
            <a:r>
              <a:rPr lang="fr-FR" sz="2400" dirty="0">
                <a:solidFill>
                  <a:schemeClr val="bg1"/>
                </a:solidFill>
                <a:latin typeface="Cambria" panose="02040503050406030204" pitchFamily="18" charset="0"/>
              </a:rPr>
              <a:t>Création de l’onde de </a:t>
            </a:r>
            <a:r>
              <a:rPr lang="fr-FR" sz="2400" dirty="0" smtClean="0">
                <a:solidFill>
                  <a:schemeClr val="bg1"/>
                </a:solidFill>
                <a:latin typeface="Cambria" panose="02040503050406030204" pitchFamily="18" charset="0"/>
              </a:rPr>
              <a:t>dépolarisation suite à l’influx</a:t>
            </a:r>
          </a:p>
          <a:p>
            <a:pPr marL="0" indent="0">
              <a:lnSpc>
                <a:spcPct val="150000"/>
              </a:lnSpc>
              <a:buNone/>
            </a:pPr>
            <a:r>
              <a:rPr lang="fr-FR" sz="2400" dirty="0" smtClean="0">
                <a:solidFill>
                  <a:schemeClr val="bg1"/>
                </a:solidFill>
                <a:latin typeface="Cambria" panose="02040503050406030204" pitchFamily="18" charset="0"/>
              </a:rPr>
              <a:t>② Propagation de l’onde le long du tubule T</a:t>
            </a:r>
          </a:p>
          <a:p>
            <a:pPr marL="0" indent="0">
              <a:lnSpc>
                <a:spcPct val="150000"/>
              </a:lnSpc>
              <a:buNone/>
            </a:pPr>
            <a:r>
              <a:rPr lang="fr-FR" sz="2400" dirty="0" smtClean="0">
                <a:solidFill>
                  <a:schemeClr val="bg1"/>
                </a:solidFill>
                <a:latin typeface="Cambria" panose="02040503050406030204" pitchFamily="18" charset="0"/>
              </a:rPr>
              <a:t>③ </a:t>
            </a:r>
            <a:r>
              <a:rPr lang="fr-FR" sz="2400" dirty="0">
                <a:solidFill>
                  <a:schemeClr val="bg1"/>
                </a:solidFill>
                <a:latin typeface="Cambria" panose="02040503050406030204" pitchFamily="18" charset="0"/>
              </a:rPr>
              <a:t>Libération de Ca++ dans le cytosol à partir du </a:t>
            </a:r>
            <a:r>
              <a:rPr lang="fr-FR" sz="2400" dirty="0" smtClean="0">
                <a:solidFill>
                  <a:schemeClr val="bg1"/>
                </a:solidFill>
                <a:latin typeface="Cambria" panose="02040503050406030204" pitchFamily="18" charset="0"/>
              </a:rPr>
              <a:t>RS</a:t>
            </a:r>
            <a:endParaRPr lang="fr-FR" sz="2400" dirty="0">
              <a:solidFill>
                <a:schemeClr val="bg1"/>
              </a:solidFill>
              <a:latin typeface="Cambria" panose="02040503050406030204" pitchFamily="18" charset="0"/>
            </a:endParaRPr>
          </a:p>
          <a:p>
            <a:pPr marL="0" indent="0">
              <a:lnSpc>
                <a:spcPct val="150000"/>
              </a:lnSpc>
              <a:buNone/>
            </a:pPr>
            <a:r>
              <a:rPr lang="fr-FR" sz="2400" dirty="0" smtClean="0">
                <a:solidFill>
                  <a:schemeClr val="bg1"/>
                </a:solidFill>
                <a:latin typeface="Cambria" panose="02040503050406030204" pitchFamily="18" charset="0"/>
              </a:rPr>
              <a:t>④ </a:t>
            </a:r>
            <a:r>
              <a:rPr lang="fr-FR" sz="2400" dirty="0">
                <a:solidFill>
                  <a:schemeClr val="bg1"/>
                </a:solidFill>
                <a:latin typeface="Cambria" panose="02040503050406030204" pitchFamily="18" charset="0"/>
              </a:rPr>
              <a:t>Le Ca++ se fixe sur la troponine C</a:t>
            </a:r>
          </a:p>
          <a:p>
            <a:pPr marL="0" indent="0">
              <a:lnSpc>
                <a:spcPct val="150000"/>
              </a:lnSpc>
              <a:buNone/>
            </a:pPr>
            <a:r>
              <a:rPr lang="fr-FR" sz="2400" dirty="0">
                <a:solidFill>
                  <a:schemeClr val="bg1"/>
                </a:solidFill>
                <a:latin typeface="Cambria" panose="02040503050406030204" pitchFamily="18" charset="0"/>
              </a:rPr>
              <a:t>⑤ Rupture de la liaison troponine </a:t>
            </a:r>
            <a:r>
              <a:rPr lang="fr-FR" sz="2400" dirty="0" smtClean="0">
                <a:solidFill>
                  <a:schemeClr val="bg1"/>
                </a:solidFill>
                <a:latin typeface="Cambria" panose="02040503050406030204" pitchFamily="18" charset="0"/>
              </a:rPr>
              <a:t>I/actine</a:t>
            </a:r>
          </a:p>
          <a:p>
            <a:pPr marL="0" indent="0">
              <a:lnSpc>
                <a:spcPct val="150000"/>
              </a:lnSpc>
              <a:buNone/>
            </a:pPr>
            <a:r>
              <a:rPr lang="fr-FR" sz="2400" dirty="0" smtClean="0">
                <a:solidFill>
                  <a:schemeClr val="bg1"/>
                </a:solidFill>
                <a:latin typeface="Cambria" panose="02040503050406030204" pitchFamily="18" charset="0"/>
              </a:rPr>
              <a:t>⑥ Déplacement de la tropomyosine</a:t>
            </a:r>
            <a:endParaRPr lang="fr-FR" sz="2400" dirty="0">
              <a:solidFill>
                <a:schemeClr val="bg1"/>
              </a:solidFill>
              <a:latin typeface="Cambria" panose="02040503050406030204" pitchFamily="18" charset="0"/>
            </a:endParaRPr>
          </a:p>
          <a:p>
            <a:pPr marL="0" indent="0">
              <a:lnSpc>
                <a:spcPct val="150000"/>
              </a:lnSpc>
              <a:buNone/>
            </a:pPr>
            <a:r>
              <a:rPr lang="fr-FR" sz="2400" dirty="0">
                <a:solidFill>
                  <a:schemeClr val="bg1"/>
                </a:solidFill>
                <a:latin typeface="Cambria" panose="02040503050406030204" pitchFamily="18" charset="0"/>
              </a:rPr>
              <a:t>⑦ </a:t>
            </a:r>
            <a:r>
              <a:rPr lang="fr-FR" sz="2400" dirty="0" smtClean="0">
                <a:solidFill>
                  <a:schemeClr val="bg1"/>
                </a:solidFill>
                <a:latin typeface="Cambria" panose="02040503050406030204" pitchFamily="18" charset="0"/>
              </a:rPr>
              <a:t>Libération des </a:t>
            </a:r>
            <a:r>
              <a:rPr lang="fr-FR" sz="2400" dirty="0">
                <a:solidFill>
                  <a:schemeClr val="bg1"/>
                </a:solidFill>
                <a:latin typeface="Cambria" panose="02040503050406030204" pitchFamily="18" charset="0"/>
              </a:rPr>
              <a:t>sites de liaison myosine/actine </a:t>
            </a:r>
            <a:endParaRPr lang="fr-FR" sz="2400" dirty="0" smtClean="0">
              <a:solidFill>
                <a:schemeClr val="bg1"/>
              </a:solidFill>
              <a:latin typeface="Cambria" panose="02040503050406030204" pitchFamily="18" charset="0"/>
            </a:endParaRPr>
          </a:p>
          <a:p>
            <a:pPr marL="0" indent="0">
              <a:lnSpc>
                <a:spcPct val="150000"/>
              </a:lnSpc>
              <a:buNone/>
            </a:pPr>
            <a:r>
              <a:rPr lang="fr-FR" sz="2400" dirty="0" smtClean="0">
                <a:solidFill>
                  <a:schemeClr val="bg1"/>
                </a:solidFill>
                <a:latin typeface="Cambria" panose="02040503050406030204" pitchFamily="18" charset="0"/>
              </a:rPr>
              <a:t>⑧ </a:t>
            </a:r>
            <a:r>
              <a:rPr lang="fr-FR" sz="2400" dirty="0">
                <a:solidFill>
                  <a:schemeClr val="bg1"/>
                </a:solidFill>
                <a:latin typeface="Cambria" panose="02040503050406030204" pitchFamily="18" charset="0"/>
              </a:rPr>
              <a:t>Fixation de la myosine sur l’actine</a:t>
            </a:r>
          </a:p>
          <a:p>
            <a:pPr marL="0" indent="0">
              <a:lnSpc>
                <a:spcPct val="150000"/>
              </a:lnSpc>
              <a:buNone/>
            </a:pPr>
            <a:r>
              <a:rPr lang="fr-FR" sz="2400" dirty="0">
                <a:solidFill>
                  <a:schemeClr val="bg1"/>
                </a:solidFill>
                <a:latin typeface="Cambria" panose="02040503050406030204" pitchFamily="18" charset="0"/>
              </a:rPr>
              <a:t>⑨ Activation de l’ATPase de la myosine</a:t>
            </a:r>
          </a:p>
          <a:p>
            <a:pPr marL="0" indent="0">
              <a:lnSpc>
                <a:spcPct val="150000"/>
              </a:lnSpc>
              <a:buNone/>
            </a:pPr>
            <a:r>
              <a:rPr lang="fr-FR" sz="2400" dirty="0">
                <a:solidFill>
                  <a:schemeClr val="bg1"/>
                </a:solidFill>
                <a:latin typeface="Cambria" panose="02040503050406030204" pitchFamily="18" charset="0"/>
              </a:rPr>
              <a:t>⑩ Hydrolyse de </a:t>
            </a:r>
            <a:r>
              <a:rPr lang="fr-FR" sz="2400" dirty="0" smtClean="0">
                <a:solidFill>
                  <a:schemeClr val="bg1"/>
                </a:solidFill>
                <a:latin typeface="Cambria" panose="02040503050406030204" pitchFamily="18" charset="0"/>
              </a:rPr>
              <a:t>l’ATP</a:t>
            </a:r>
            <a:r>
              <a:rPr lang="fr-FR" sz="2400" dirty="0">
                <a:solidFill>
                  <a:schemeClr val="bg1"/>
                </a:solidFill>
                <a:latin typeface="Cambria" panose="02040503050406030204" pitchFamily="18" charset="0"/>
              </a:rPr>
              <a:t> </a:t>
            </a:r>
            <a:r>
              <a:rPr lang="fr-FR" sz="2400" dirty="0" smtClean="0">
                <a:solidFill>
                  <a:schemeClr val="bg1"/>
                </a:solidFill>
                <a:latin typeface="Cambria" panose="02040503050406030204" pitchFamily="18" charset="0"/>
              </a:rPr>
              <a:t>pour charger la tête de myosine </a:t>
            </a:r>
          </a:p>
          <a:p>
            <a:pPr marL="0" indent="0">
              <a:lnSpc>
                <a:spcPct val="150000"/>
              </a:lnSpc>
              <a:buNone/>
            </a:pPr>
            <a:r>
              <a:rPr lang="fr-FR" sz="2400" dirty="0" smtClean="0">
                <a:solidFill>
                  <a:schemeClr val="bg1"/>
                </a:solidFill>
                <a:latin typeface="Cambria" panose="02040503050406030204" pitchFamily="18" charset="0"/>
              </a:rPr>
              <a:t>⑪ </a:t>
            </a:r>
            <a:r>
              <a:rPr lang="fr-FR" sz="2400" dirty="0">
                <a:solidFill>
                  <a:schemeClr val="bg1"/>
                </a:solidFill>
                <a:latin typeface="Cambria" panose="02040503050406030204" pitchFamily="18" charset="0"/>
              </a:rPr>
              <a:t>Changement de conformation de la tête de myosine</a:t>
            </a:r>
          </a:p>
          <a:p>
            <a:pPr marL="0" indent="0">
              <a:lnSpc>
                <a:spcPct val="150000"/>
              </a:lnSpc>
              <a:buNone/>
            </a:pPr>
            <a:r>
              <a:rPr lang="fr-FR" sz="2400" dirty="0">
                <a:solidFill>
                  <a:schemeClr val="bg1"/>
                </a:solidFill>
                <a:latin typeface="Cambria" panose="02040503050406030204" pitchFamily="18" charset="0"/>
              </a:rPr>
              <a:t>⑫ Déplacement du filament de myosine sur </a:t>
            </a:r>
            <a:r>
              <a:rPr lang="fr-FR" sz="2400" dirty="0" smtClean="0">
                <a:solidFill>
                  <a:schemeClr val="bg1"/>
                </a:solidFill>
                <a:latin typeface="Cambria" panose="02040503050406030204" pitchFamily="18" charset="0"/>
              </a:rPr>
              <a:t>l’actine </a:t>
            </a:r>
            <a:endParaRPr lang="fr-FR" u="sng" dirty="0" smtClean="0">
              <a:solidFill>
                <a:schemeClr val="bg1"/>
              </a:solidFill>
              <a:latin typeface="Cambria" panose="02040503050406030204" pitchFamily="18" charset="0"/>
            </a:endParaRPr>
          </a:p>
        </p:txBody>
      </p:sp>
      <p:pic>
        <p:nvPicPr>
          <p:cNvPr id="10260" name="Picture 20" descr="Afficher l'image d'origin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58087" y="485775"/>
            <a:ext cx="3914285" cy="5829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8696128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820000"/>
        </a:solidFill>
        <a:effectLst/>
      </p:bgPr>
    </p:bg>
    <p:spTree>
      <p:nvGrpSpPr>
        <p:cNvPr id="1" name=""/>
        <p:cNvGrpSpPr/>
        <p:nvPr/>
      </p:nvGrpSpPr>
      <p:grpSpPr>
        <a:xfrm>
          <a:off x="0" y="0"/>
          <a:ext cx="0" cy="0"/>
          <a:chOff x="0" y="0"/>
          <a:chExt cx="0" cy="0"/>
        </a:xfrm>
      </p:grpSpPr>
      <p:graphicFrame>
        <p:nvGraphicFramePr>
          <p:cNvPr id="4" name="Espace réservé du contenu 3"/>
          <p:cNvGraphicFramePr>
            <a:graphicFrameLocks noGrp="1"/>
          </p:cNvGraphicFramePr>
          <p:nvPr>
            <p:ph idx="1"/>
            <p:extLst>
              <p:ext uri="{D42A27DB-BD31-4B8C-83A1-F6EECF244321}">
                <p14:modId xmlns:p14="http://schemas.microsoft.com/office/powerpoint/2010/main" val="691523677"/>
              </p:ext>
            </p:extLst>
          </p:nvPr>
        </p:nvGraphicFramePr>
        <p:xfrm>
          <a:off x="0" y="0"/>
          <a:ext cx="12192001" cy="6918960"/>
        </p:xfrm>
        <a:graphic>
          <a:graphicData uri="http://schemas.openxmlformats.org/drawingml/2006/table">
            <a:tbl>
              <a:tblPr firstRow="1" firstCol="1" bandRow="1">
                <a:tableStyleId>{5C22544A-7EE6-4342-B048-85BDC9FD1C3A}</a:tableStyleId>
              </a:tblPr>
              <a:tblGrid>
                <a:gridCol w="2671763"/>
                <a:gridCol w="4306553"/>
                <a:gridCol w="5213685"/>
              </a:tblGrid>
              <a:tr h="746760">
                <a:tc>
                  <a:txBody>
                    <a:bodyPr/>
                    <a:lstStyle/>
                    <a:p>
                      <a:pPr>
                        <a:lnSpc>
                          <a:spcPct val="115000"/>
                        </a:lnSpc>
                        <a:spcAft>
                          <a:spcPts val="0"/>
                        </a:spcAft>
                      </a:pPr>
                      <a:r>
                        <a:rPr lang="fr-FR" sz="2800" dirty="0">
                          <a:solidFill>
                            <a:schemeClr val="tx1"/>
                          </a:solidFill>
                          <a:effectLst/>
                          <a:latin typeface="Cambria" panose="02040503050406030204" pitchFamily="18" charset="0"/>
                        </a:rPr>
                        <a:t> </a:t>
                      </a:r>
                      <a:endParaRPr lang="fr-FR" sz="2800" dirty="0">
                        <a:solidFill>
                          <a:schemeClr val="tx1"/>
                        </a:solidFill>
                        <a:effectLst/>
                        <a:latin typeface="Cambria" panose="020405030504060302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l">
                        <a:lnSpc>
                          <a:spcPct val="150000"/>
                        </a:lnSpc>
                        <a:spcAft>
                          <a:spcPts val="0"/>
                        </a:spcAft>
                      </a:pPr>
                      <a:r>
                        <a:rPr lang="fr-FR" sz="2800" dirty="0" smtClean="0">
                          <a:solidFill>
                            <a:schemeClr val="tx1"/>
                          </a:solidFill>
                          <a:effectLst/>
                          <a:latin typeface="Cambria" panose="02040503050406030204" pitchFamily="18" charset="0"/>
                        </a:rPr>
                        <a:t>   Fibres </a:t>
                      </a:r>
                      <a:r>
                        <a:rPr lang="fr-FR" sz="2800" dirty="0">
                          <a:solidFill>
                            <a:schemeClr val="tx1"/>
                          </a:solidFill>
                          <a:effectLst/>
                          <a:latin typeface="Cambria" panose="02040503050406030204" pitchFamily="18" charset="0"/>
                        </a:rPr>
                        <a:t>rouges </a:t>
                      </a:r>
                      <a:r>
                        <a:rPr lang="fr-FR" sz="2800" dirty="0" smtClean="0">
                          <a:solidFill>
                            <a:schemeClr val="tx1"/>
                          </a:solidFill>
                          <a:effectLst/>
                          <a:latin typeface="Cambria" panose="02040503050406030204" pitchFamily="18" charset="0"/>
                        </a:rPr>
                        <a:t>de </a:t>
                      </a:r>
                      <a:r>
                        <a:rPr lang="fr-FR" sz="2800" dirty="0">
                          <a:solidFill>
                            <a:schemeClr val="tx1"/>
                          </a:solidFill>
                          <a:effectLst/>
                          <a:latin typeface="Cambria" panose="02040503050406030204" pitchFamily="18" charset="0"/>
                        </a:rPr>
                        <a:t>type I</a:t>
                      </a:r>
                      <a:endParaRPr lang="fr-FR" sz="2800" dirty="0">
                        <a:solidFill>
                          <a:schemeClr val="tx1"/>
                        </a:solidFill>
                        <a:effectLst/>
                        <a:latin typeface="Cambria" panose="02040503050406030204" pitchFamily="18" charset="0"/>
                        <a:ea typeface="Calibri" panose="020F0502020204030204" pitchFamily="34" charset="0"/>
                        <a:cs typeface="Times New Roman" panose="02020603050405020304" pitchFamily="18" charset="0"/>
                      </a:endParaRPr>
                    </a:p>
                  </a:txBody>
                  <a:tcPr marL="68580" marR="68580" marT="0" marB="0">
                    <a:solidFill>
                      <a:srgbClr val="E96351"/>
                    </a:solidFill>
                  </a:tcPr>
                </a:tc>
                <a:tc>
                  <a:txBody>
                    <a:bodyPr/>
                    <a:lstStyle/>
                    <a:p>
                      <a:pPr algn="ctr">
                        <a:lnSpc>
                          <a:spcPct val="150000"/>
                        </a:lnSpc>
                        <a:spcAft>
                          <a:spcPts val="0"/>
                        </a:spcAft>
                      </a:pPr>
                      <a:r>
                        <a:rPr lang="fr-FR" sz="2800" dirty="0" smtClean="0">
                          <a:solidFill>
                            <a:schemeClr val="tx1"/>
                          </a:solidFill>
                          <a:effectLst/>
                          <a:latin typeface="Cambria" panose="02040503050406030204" pitchFamily="18" charset="0"/>
                        </a:rPr>
                        <a:t>   Fibres blanches</a:t>
                      </a:r>
                      <a:r>
                        <a:rPr lang="fr-FR" sz="2800" baseline="0" dirty="0" smtClean="0">
                          <a:solidFill>
                            <a:schemeClr val="tx1"/>
                          </a:solidFill>
                          <a:effectLst/>
                          <a:latin typeface="Cambria" panose="02040503050406030204" pitchFamily="18" charset="0"/>
                        </a:rPr>
                        <a:t> </a:t>
                      </a:r>
                      <a:r>
                        <a:rPr lang="fr-FR" sz="2800" dirty="0" smtClean="0">
                          <a:solidFill>
                            <a:schemeClr val="tx1"/>
                          </a:solidFill>
                          <a:effectLst/>
                          <a:latin typeface="Cambria" panose="02040503050406030204" pitchFamily="18" charset="0"/>
                        </a:rPr>
                        <a:t>type </a:t>
                      </a:r>
                      <a:r>
                        <a:rPr lang="fr-FR" sz="2800" dirty="0">
                          <a:solidFill>
                            <a:schemeClr val="tx1"/>
                          </a:solidFill>
                          <a:effectLst/>
                          <a:latin typeface="Cambria" panose="02040503050406030204" pitchFamily="18" charset="0"/>
                        </a:rPr>
                        <a:t>II</a:t>
                      </a:r>
                      <a:endParaRPr lang="fr-FR" sz="2800" dirty="0">
                        <a:solidFill>
                          <a:schemeClr val="tx1"/>
                        </a:solidFill>
                        <a:effectLst/>
                        <a:latin typeface="Cambria" panose="02040503050406030204" pitchFamily="18" charset="0"/>
                        <a:ea typeface="Calibri" panose="020F0502020204030204" pitchFamily="34" charset="0"/>
                        <a:cs typeface="Times New Roman" panose="02020603050405020304" pitchFamily="18" charset="0"/>
                      </a:endParaRPr>
                    </a:p>
                  </a:txBody>
                  <a:tcPr marL="68580" marR="68580" marT="0" marB="0">
                    <a:solidFill>
                      <a:schemeClr val="bg2">
                        <a:lumMod val="90000"/>
                      </a:schemeClr>
                    </a:solidFill>
                  </a:tcPr>
                </a:tc>
              </a:tr>
              <a:tr h="1455766">
                <a:tc>
                  <a:txBody>
                    <a:bodyPr/>
                    <a:lstStyle/>
                    <a:p>
                      <a:pPr algn="ctr">
                        <a:lnSpc>
                          <a:spcPct val="115000"/>
                        </a:lnSpc>
                        <a:spcAft>
                          <a:spcPts val="0"/>
                        </a:spcAft>
                      </a:pPr>
                      <a:endParaRPr lang="fr-FR" sz="2400" dirty="0" smtClean="0">
                        <a:solidFill>
                          <a:schemeClr val="tx1"/>
                        </a:solidFill>
                        <a:effectLst/>
                        <a:latin typeface="Cambria" panose="02040503050406030204" pitchFamily="18" charset="0"/>
                      </a:endParaRPr>
                    </a:p>
                    <a:p>
                      <a:pPr algn="ctr">
                        <a:lnSpc>
                          <a:spcPct val="115000"/>
                        </a:lnSpc>
                        <a:spcAft>
                          <a:spcPts val="0"/>
                        </a:spcAft>
                      </a:pPr>
                      <a:r>
                        <a:rPr lang="fr-FR" sz="2400" dirty="0" smtClean="0">
                          <a:solidFill>
                            <a:schemeClr val="tx1"/>
                          </a:solidFill>
                          <a:effectLst/>
                          <a:latin typeface="Cambria" panose="02040503050406030204" pitchFamily="18" charset="0"/>
                        </a:rPr>
                        <a:t>Aspect /nombre</a:t>
                      </a:r>
                      <a:endParaRPr lang="fr-FR" sz="2400" dirty="0">
                        <a:solidFill>
                          <a:schemeClr val="tx1"/>
                        </a:solidFill>
                        <a:effectLst/>
                        <a:latin typeface="Cambria" panose="020405030504060302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200000"/>
                        </a:lnSpc>
                        <a:spcAft>
                          <a:spcPts val="0"/>
                        </a:spcAft>
                      </a:pPr>
                      <a:r>
                        <a:rPr lang="fr-FR" sz="2400" b="1" dirty="0">
                          <a:solidFill>
                            <a:schemeClr val="tx1"/>
                          </a:solidFill>
                          <a:effectLst/>
                          <a:latin typeface="Cambria" panose="02040503050406030204" pitchFamily="18" charset="0"/>
                        </a:rPr>
                        <a:t>Plus volumineuses</a:t>
                      </a:r>
                    </a:p>
                    <a:p>
                      <a:pPr algn="ctr">
                        <a:lnSpc>
                          <a:spcPct val="115000"/>
                        </a:lnSpc>
                        <a:spcAft>
                          <a:spcPts val="0"/>
                        </a:spcAft>
                      </a:pPr>
                      <a:r>
                        <a:rPr lang="fr-FR" sz="2400" b="1" dirty="0">
                          <a:solidFill>
                            <a:schemeClr val="tx1"/>
                          </a:solidFill>
                          <a:effectLst/>
                          <a:latin typeface="Cambria" panose="02040503050406030204" pitchFamily="18" charset="0"/>
                        </a:rPr>
                        <a:t>Moins </a:t>
                      </a:r>
                      <a:r>
                        <a:rPr lang="fr-FR" sz="2400" b="1" dirty="0" smtClean="0">
                          <a:solidFill>
                            <a:schemeClr val="tx1"/>
                          </a:solidFill>
                          <a:effectLst/>
                          <a:latin typeface="Cambria" panose="02040503050406030204" pitchFamily="18" charset="0"/>
                        </a:rPr>
                        <a:t>nombreuses</a:t>
                      </a:r>
                      <a:endParaRPr lang="fr-FR" sz="2400" b="1" dirty="0">
                        <a:solidFill>
                          <a:schemeClr val="tx1"/>
                        </a:solidFill>
                        <a:effectLst/>
                        <a:latin typeface="Cambria" panose="02040503050406030204" pitchFamily="18" charset="0"/>
                        <a:ea typeface="Calibri" panose="020F0502020204030204" pitchFamily="34" charset="0"/>
                        <a:cs typeface="Times New Roman" panose="02020603050405020304" pitchFamily="18" charset="0"/>
                      </a:endParaRPr>
                    </a:p>
                  </a:txBody>
                  <a:tcPr marL="68580" marR="68580" marT="0" marB="0">
                    <a:solidFill>
                      <a:srgbClr val="E96351"/>
                    </a:solidFill>
                  </a:tcPr>
                </a:tc>
                <a:tc>
                  <a:txBody>
                    <a:bodyPr/>
                    <a:lstStyle/>
                    <a:p>
                      <a:pPr algn="ctr">
                        <a:lnSpc>
                          <a:spcPct val="200000"/>
                        </a:lnSpc>
                        <a:spcAft>
                          <a:spcPts val="0"/>
                        </a:spcAft>
                      </a:pPr>
                      <a:r>
                        <a:rPr lang="fr-FR" sz="2400" b="1" dirty="0">
                          <a:solidFill>
                            <a:schemeClr val="tx1"/>
                          </a:solidFill>
                          <a:effectLst/>
                          <a:latin typeface="Cambria" panose="02040503050406030204" pitchFamily="18" charset="0"/>
                        </a:rPr>
                        <a:t>Moins volumineuses</a:t>
                      </a:r>
                    </a:p>
                    <a:p>
                      <a:pPr algn="ctr">
                        <a:lnSpc>
                          <a:spcPct val="115000"/>
                        </a:lnSpc>
                        <a:spcAft>
                          <a:spcPts val="0"/>
                        </a:spcAft>
                      </a:pPr>
                      <a:r>
                        <a:rPr lang="fr-FR" sz="2400" b="1" dirty="0">
                          <a:solidFill>
                            <a:schemeClr val="tx1"/>
                          </a:solidFill>
                          <a:effectLst/>
                          <a:latin typeface="Cambria" panose="02040503050406030204" pitchFamily="18" charset="0"/>
                        </a:rPr>
                        <a:t>Plus </a:t>
                      </a:r>
                      <a:r>
                        <a:rPr lang="fr-FR" sz="2400" b="1" dirty="0" smtClean="0">
                          <a:solidFill>
                            <a:schemeClr val="tx1"/>
                          </a:solidFill>
                          <a:effectLst/>
                          <a:latin typeface="Cambria" panose="02040503050406030204" pitchFamily="18" charset="0"/>
                        </a:rPr>
                        <a:t>nombreuses</a:t>
                      </a:r>
                      <a:endParaRPr lang="fr-FR" sz="2400" b="1" dirty="0">
                        <a:solidFill>
                          <a:schemeClr val="tx1"/>
                        </a:solidFill>
                        <a:effectLst/>
                        <a:latin typeface="Cambria" panose="02040503050406030204" pitchFamily="18" charset="0"/>
                        <a:ea typeface="Calibri" panose="020F0502020204030204" pitchFamily="34" charset="0"/>
                        <a:cs typeface="Times New Roman" panose="02020603050405020304" pitchFamily="18" charset="0"/>
                      </a:endParaRPr>
                    </a:p>
                  </a:txBody>
                  <a:tcPr marL="68580" marR="68580" marT="0" marB="0">
                    <a:solidFill>
                      <a:schemeClr val="bg2">
                        <a:lumMod val="90000"/>
                      </a:schemeClr>
                    </a:solidFill>
                  </a:tcPr>
                </a:tc>
              </a:tr>
              <a:tr h="1308082">
                <a:tc>
                  <a:txBody>
                    <a:bodyPr/>
                    <a:lstStyle/>
                    <a:p>
                      <a:pPr algn="ctr">
                        <a:lnSpc>
                          <a:spcPct val="115000"/>
                        </a:lnSpc>
                        <a:spcAft>
                          <a:spcPts val="0"/>
                        </a:spcAft>
                      </a:pPr>
                      <a:endParaRPr lang="fr-FR" sz="2400" dirty="0" smtClean="0">
                        <a:solidFill>
                          <a:schemeClr val="tx1"/>
                        </a:solidFill>
                        <a:effectLst/>
                        <a:latin typeface="Cambria" panose="02040503050406030204" pitchFamily="18" charset="0"/>
                      </a:endParaRPr>
                    </a:p>
                    <a:p>
                      <a:pPr algn="ctr">
                        <a:lnSpc>
                          <a:spcPct val="115000"/>
                        </a:lnSpc>
                        <a:spcAft>
                          <a:spcPts val="0"/>
                        </a:spcAft>
                      </a:pPr>
                      <a:r>
                        <a:rPr lang="fr-FR" sz="2400" dirty="0" smtClean="0">
                          <a:solidFill>
                            <a:schemeClr val="tx1"/>
                          </a:solidFill>
                          <a:effectLst/>
                          <a:latin typeface="Cambria" panose="02040503050406030204" pitchFamily="18" charset="0"/>
                        </a:rPr>
                        <a:t>Ressources</a:t>
                      </a:r>
                      <a:endParaRPr lang="fr-FR" sz="2400" dirty="0">
                        <a:solidFill>
                          <a:schemeClr val="tx1"/>
                        </a:solidFill>
                        <a:effectLst/>
                        <a:latin typeface="Cambria" panose="020405030504060302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fr-FR" sz="2400" b="1" dirty="0">
                          <a:solidFill>
                            <a:schemeClr val="tx1"/>
                          </a:solidFill>
                          <a:effectLst/>
                          <a:latin typeface="Cambria" panose="02040503050406030204" pitchFamily="18" charset="0"/>
                        </a:rPr>
                        <a:t>Riches en mitochondries </a:t>
                      </a:r>
                      <a:r>
                        <a:rPr lang="fr-FR" sz="2400" b="1" dirty="0" smtClean="0">
                          <a:solidFill>
                            <a:schemeClr val="tx1"/>
                          </a:solidFill>
                          <a:effectLst/>
                          <a:latin typeface="Cambria" panose="02040503050406030204" pitchFamily="18" charset="0"/>
                        </a:rPr>
                        <a:t>                       Très </a:t>
                      </a:r>
                      <a:r>
                        <a:rPr lang="fr-FR" sz="2400" b="1" dirty="0">
                          <a:solidFill>
                            <a:schemeClr val="tx1"/>
                          </a:solidFill>
                          <a:effectLst/>
                          <a:latin typeface="Cambria" panose="02040503050406030204" pitchFamily="18" charset="0"/>
                        </a:rPr>
                        <a:t>vascularisées</a:t>
                      </a:r>
                      <a:endParaRPr lang="fr-FR" sz="2400" b="1" dirty="0">
                        <a:solidFill>
                          <a:schemeClr val="tx1"/>
                        </a:solidFill>
                        <a:effectLst/>
                        <a:latin typeface="Cambria" panose="02040503050406030204" pitchFamily="18" charset="0"/>
                        <a:ea typeface="Calibri" panose="020F0502020204030204" pitchFamily="34" charset="0"/>
                        <a:cs typeface="Times New Roman" panose="02020603050405020304" pitchFamily="18" charset="0"/>
                      </a:endParaRPr>
                    </a:p>
                  </a:txBody>
                  <a:tcPr marL="68580" marR="68580" marT="0" marB="0">
                    <a:solidFill>
                      <a:srgbClr val="E96351"/>
                    </a:solidFill>
                  </a:tcPr>
                </a:tc>
                <a:tc>
                  <a:txBody>
                    <a:bodyPr/>
                    <a:lstStyle/>
                    <a:p>
                      <a:pPr algn="ctr">
                        <a:lnSpc>
                          <a:spcPct val="150000"/>
                        </a:lnSpc>
                        <a:spcAft>
                          <a:spcPts val="600"/>
                        </a:spcAft>
                      </a:pPr>
                      <a:r>
                        <a:rPr lang="fr-FR" sz="2400" b="1" dirty="0">
                          <a:solidFill>
                            <a:schemeClr val="tx1"/>
                          </a:solidFill>
                          <a:effectLst/>
                          <a:latin typeface="Cambria" panose="02040503050406030204" pitchFamily="18" charset="0"/>
                        </a:rPr>
                        <a:t>Pauvres en mitochondries</a:t>
                      </a:r>
                    </a:p>
                    <a:p>
                      <a:pPr algn="ctr">
                        <a:lnSpc>
                          <a:spcPct val="100000"/>
                        </a:lnSpc>
                        <a:spcAft>
                          <a:spcPts val="0"/>
                        </a:spcAft>
                      </a:pPr>
                      <a:r>
                        <a:rPr lang="fr-FR" sz="2400" b="1" dirty="0" smtClean="0">
                          <a:solidFill>
                            <a:schemeClr val="tx1"/>
                          </a:solidFill>
                          <a:effectLst/>
                          <a:latin typeface="Cambria" panose="02040503050406030204" pitchFamily="18" charset="0"/>
                        </a:rPr>
                        <a:t>Faiblement </a:t>
                      </a:r>
                      <a:r>
                        <a:rPr lang="fr-FR" sz="2400" b="1" dirty="0">
                          <a:solidFill>
                            <a:schemeClr val="tx1"/>
                          </a:solidFill>
                          <a:effectLst/>
                          <a:latin typeface="Cambria" panose="02040503050406030204" pitchFamily="18" charset="0"/>
                        </a:rPr>
                        <a:t>vascularisées</a:t>
                      </a:r>
                      <a:endParaRPr lang="fr-FR" sz="2400" b="1" dirty="0">
                        <a:solidFill>
                          <a:schemeClr val="tx1"/>
                        </a:solidFill>
                        <a:effectLst/>
                        <a:latin typeface="Cambria" panose="02040503050406030204" pitchFamily="18" charset="0"/>
                        <a:ea typeface="Calibri" panose="020F0502020204030204" pitchFamily="34" charset="0"/>
                        <a:cs typeface="Times New Roman" panose="02020603050405020304" pitchFamily="18" charset="0"/>
                      </a:endParaRPr>
                    </a:p>
                  </a:txBody>
                  <a:tcPr marL="68580" marR="68580" marT="0" marB="0">
                    <a:solidFill>
                      <a:schemeClr val="bg2">
                        <a:lumMod val="90000"/>
                      </a:schemeClr>
                    </a:solidFill>
                  </a:tcPr>
                </a:tc>
              </a:tr>
              <a:tr h="1295960">
                <a:tc>
                  <a:txBody>
                    <a:bodyPr/>
                    <a:lstStyle/>
                    <a:p>
                      <a:pPr algn="ctr">
                        <a:lnSpc>
                          <a:spcPct val="115000"/>
                        </a:lnSpc>
                        <a:spcAft>
                          <a:spcPts val="0"/>
                        </a:spcAft>
                      </a:pPr>
                      <a:endParaRPr lang="fr-FR" sz="2400" dirty="0" smtClean="0">
                        <a:solidFill>
                          <a:schemeClr val="tx1"/>
                        </a:solidFill>
                        <a:effectLst/>
                        <a:latin typeface="Cambria" panose="02040503050406030204" pitchFamily="18" charset="0"/>
                      </a:endParaRPr>
                    </a:p>
                    <a:p>
                      <a:pPr algn="ctr">
                        <a:lnSpc>
                          <a:spcPct val="115000"/>
                        </a:lnSpc>
                        <a:spcAft>
                          <a:spcPts val="0"/>
                        </a:spcAft>
                      </a:pPr>
                      <a:r>
                        <a:rPr lang="fr-FR" sz="2400" dirty="0" smtClean="0">
                          <a:solidFill>
                            <a:schemeClr val="tx1"/>
                          </a:solidFill>
                          <a:effectLst/>
                          <a:latin typeface="Cambria" panose="02040503050406030204" pitchFamily="18" charset="0"/>
                        </a:rPr>
                        <a:t>Production </a:t>
                      </a:r>
                      <a:r>
                        <a:rPr lang="fr-FR" sz="2400" dirty="0">
                          <a:solidFill>
                            <a:schemeClr val="tx1"/>
                          </a:solidFill>
                          <a:effectLst/>
                          <a:latin typeface="Cambria" panose="02040503050406030204" pitchFamily="18" charset="0"/>
                        </a:rPr>
                        <a:t>d’ATP</a:t>
                      </a:r>
                      <a:endParaRPr lang="fr-FR" sz="2400" dirty="0">
                        <a:solidFill>
                          <a:schemeClr val="tx1"/>
                        </a:solidFill>
                        <a:effectLst/>
                        <a:latin typeface="Cambria" panose="020405030504060302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fr-FR" sz="2400" b="1" dirty="0">
                          <a:solidFill>
                            <a:schemeClr val="tx1"/>
                          </a:solidFill>
                          <a:effectLst/>
                          <a:latin typeface="Cambria" panose="02040503050406030204" pitchFamily="18" charset="0"/>
                        </a:rPr>
                        <a:t>Par </a:t>
                      </a:r>
                      <a:r>
                        <a:rPr lang="fr-FR" sz="2400" b="1" u="sng" dirty="0">
                          <a:solidFill>
                            <a:schemeClr val="tx1"/>
                          </a:solidFill>
                          <a:effectLst/>
                          <a:latin typeface="Cambria" panose="02040503050406030204" pitchFamily="18" charset="0"/>
                        </a:rPr>
                        <a:t>voie aérobie</a:t>
                      </a:r>
                      <a:r>
                        <a:rPr lang="fr-FR" sz="2400" b="1" dirty="0">
                          <a:solidFill>
                            <a:schemeClr val="tx1"/>
                          </a:solidFill>
                          <a:effectLst/>
                          <a:latin typeface="Cambria" panose="02040503050406030204" pitchFamily="18" charset="0"/>
                        </a:rPr>
                        <a:t> </a:t>
                      </a:r>
                      <a:r>
                        <a:rPr lang="fr-FR" sz="2400" b="1" dirty="0" smtClean="0">
                          <a:solidFill>
                            <a:schemeClr val="tx1"/>
                          </a:solidFill>
                          <a:effectLst/>
                          <a:latin typeface="Cambria" panose="02040503050406030204" pitchFamily="18" charset="0"/>
                        </a:rPr>
                        <a:t>                                         → </a:t>
                      </a:r>
                      <a:r>
                        <a:rPr lang="fr-FR" sz="2400" b="1" dirty="0" err="1" smtClean="0">
                          <a:solidFill>
                            <a:schemeClr val="tx1"/>
                          </a:solidFill>
                          <a:effectLst/>
                          <a:latin typeface="Cambria" panose="02040503050406030204" pitchFamily="18" charset="0"/>
                        </a:rPr>
                        <a:t>Phospho</a:t>
                      </a:r>
                      <a:r>
                        <a:rPr lang="fr-FR" sz="2400" b="1" baseline="0" dirty="0" smtClean="0">
                          <a:solidFill>
                            <a:schemeClr val="tx1"/>
                          </a:solidFill>
                          <a:effectLst/>
                          <a:latin typeface="Cambria" panose="02040503050406030204" pitchFamily="18" charset="0"/>
                        </a:rPr>
                        <a:t> oxydative</a:t>
                      </a:r>
                      <a:endParaRPr lang="fr-FR" sz="2400" b="1" dirty="0">
                        <a:solidFill>
                          <a:schemeClr val="tx1"/>
                        </a:solidFill>
                        <a:effectLst/>
                        <a:latin typeface="Cambria" panose="02040503050406030204" pitchFamily="18" charset="0"/>
                        <a:ea typeface="Calibri" panose="020F0502020204030204" pitchFamily="34" charset="0"/>
                        <a:cs typeface="Times New Roman" panose="02020603050405020304" pitchFamily="18" charset="0"/>
                      </a:endParaRPr>
                    </a:p>
                  </a:txBody>
                  <a:tcPr marL="68580" marR="68580" marT="0" marB="0">
                    <a:solidFill>
                      <a:srgbClr val="E96351"/>
                    </a:solidFill>
                  </a:tcPr>
                </a:tc>
                <a:tc>
                  <a:txBody>
                    <a:bodyPr/>
                    <a:lstStyle/>
                    <a:p>
                      <a:pPr algn="ctr">
                        <a:lnSpc>
                          <a:spcPct val="150000"/>
                        </a:lnSpc>
                        <a:spcAft>
                          <a:spcPts val="0"/>
                        </a:spcAft>
                      </a:pPr>
                      <a:r>
                        <a:rPr lang="fr-FR" sz="2400" b="1" dirty="0">
                          <a:solidFill>
                            <a:schemeClr val="tx1"/>
                          </a:solidFill>
                          <a:effectLst/>
                          <a:latin typeface="Cambria" panose="02040503050406030204" pitchFamily="18" charset="0"/>
                        </a:rPr>
                        <a:t>Par </a:t>
                      </a:r>
                      <a:r>
                        <a:rPr lang="fr-FR" sz="2400" b="1" u="sng" dirty="0">
                          <a:solidFill>
                            <a:schemeClr val="tx1"/>
                          </a:solidFill>
                          <a:effectLst/>
                          <a:latin typeface="Cambria" panose="02040503050406030204" pitchFamily="18" charset="0"/>
                        </a:rPr>
                        <a:t>voie anaérobie</a:t>
                      </a:r>
                      <a:r>
                        <a:rPr lang="fr-FR" sz="2400" b="1" dirty="0">
                          <a:solidFill>
                            <a:schemeClr val="tx1"/>
                          </a:solidFill>
                          <a:effectLst/>
                          <a:latin typeface="Cambria" panose="02040503050406030204" pitchFamily="18" charset="0"/>
                        </a:rPr>
                        <a:t> </a:t>
                      </a:r>
                      <a:r>
                        <a:rPr lang="fr-FR" sz="2400" b="1" dirty="0" smtClean="0">
                          <a:solidFill>
                            <a:schemeClr val="tx1"/>
                          </a:solidFill>
                          <a:effectLst/>
                          <a:latin typeface="Cambria" panose="02040503050406030204" pitchFamily="18" charset="0"/>
                        </a:rPr>
                        <a:t>                                                           → </a:t>
                      </a:r>
                      <a:r>
                        <a:rPr lang="fr-FR" sz="2400" b="1" dirty="0">
                          <a:solidFill>
                            <a:schemeClr val="tx1"/>
                          </a:solidFill>
                          <a:effectLst/>
                          <a:latin typeface="Cambria" panose="02040503050406030204" pitchFamily="18" charset="0"/>
                        </a:rPr>
                        <a:t>voie </a:t>
                      </a:r>
                      <a:r>
                        <a:rPr lang="fr-FR" sz="2400" b="1" dirty="0" smtClean="0">
                          <a:solidFill>
                            <a:schemeClr val="tx1"/>
                          </a:solidFill>
                          <a:effectLst/>
                          <a:latin typeface="Cambria" panose="02040503050406030204" pitchFamily="18" charset="0"/>
                        </a:rPr>
                        <a:t>glycolytique</a:t>
                      </a:r>
                      <a:endParaRPr lang="fr-FR" sz="2400" b="1" dirty="0">
                        <a:solidFill>
                          <a:schemeClr val="tx1"/>
                        </a:solidFill>
                        <a:effectLst/>
                        <a:latin typeface="Cambria" panose="02040503050406030204" pitchFamily="18" charset="0"/>
                        <a:ea typeface="Calibri" panose="020F0502020204030204" pitchFamily="34" charset="0"/>
                        <a:cs typeface="Times New Roman" panose="02020603050405020304" pitchFamily="18" charset="0"/>
                      </a:endParaRPr>
                    </a:p>
                  </a:txBody>
                  <a:tcPr marL="68580" marR="68580" marT="0" marB="0">
                    <a:solidFill>
                      <a:schemeClr val="bg2">
                        <a:lumMod val="90000"/>
                      </a:schemeClr>
                    </a:solidFill>
                  </a:tcPr>
                </a:tc>
              </a:tr>
              <a:tr h="1199964">
                <a:tc>
                  <a:txBody>
                    <a:bodyPr/>
                    <a:lstStyle/>
                    <a:p>
                      <a:pPr algn="ctr">
                        <a:lnSpc>
                          <a:spcPct val="115000"/>
                        </a:lnSpc>
                        <a:spcAft>
                          <a:spcPts val="0"/>
                        </a:spcAft>
                      </a:pPr>
                      <a:endParaRPr lang="fr-FR" sz="2400" dirty="0" smtClean="0">
                        <a:solidFill>
                          <a:schemeClr val="tx1"/>
                        </a:solidFill>
                        <a:effectLst/>
                        <a:latin typeface="Cambria" panose="02040503050406030204" pitchFamily="18" charset="0"/>
                      </a:endParaRPr>
                    </a:p>
                    <a:p>
                      <a:pPr algn="ctr">
                        <a:lnSpc>
                          <a:spcPct val="115000"/>
                        </a:lnSpc>
                        <a:spcAft>
                          <a:spcPts val="0"/>
                        </a:spcAft>
                      </a:pPr>
                      <a:r>
                        <a:rPr lang="fr-FR" sz="2400" dirty="0" smtClean="0">
                          <a:solidFill>
                            <a:schemeClr val="tx1"/>
                          </a:solidFill>
                          <a:effectLst/>
                          <a:latin typeface="Cambria" panose="02040503050406030204" pitchFamily="18" charset="0"/>
                        </a:rPr>
                        <a:t>Contraction</a:t>
                      </a:r>
                      <a:endParaRPr lang="fr-FR" sz="2400" dirty="0">
                        <a:solidFill>
                          <a:schemeClr val="tx1"/>
                        </a:solidFill>
                        <a:effectLst/>
                        <a:latin typeface="Cambria" panose="020405030504060302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600"/>
                        </a:spcAft>
                      </a:pPr>
                      <a:r>
                        <a:rPr lang="fr-FR" sz="2400" b="1" dirty="0">
                          <a:solidFill>
                            <a:schemeClr val="tx1"/>
                          </a:solidFill>
                          <a:effectLst/>
                          <a:latin typeface="Cambria" panose="02040503050406030204" pitchFamily="18" charset="0"/>
                        </a:rPr>
                        <a:t>Lente plus prolongée</a:t>
                      </a:r>
                    </a:p>
                    <a:p>
                      <a:pPr algn="ctr">
                        <a:lnSpc>
                          <a:spcPct val="115000"/>
                        </a:lnSpc>
                        <a:spcAft>
                          <a:spcPts val="0"/>
                        </a:spcAft>
                      </a:pPr>
                      <a:r>
                        <a:rPr lang="fr-FR" sz="2400" b="1" dirty="0">
                          <a:solidFill>
                            <a:schemeClr val="tx1"/>
                          </a:solidFill>
                          <a:effectLst/>
                          <a:latin typeface="Cambria" panose="02040503050406030204" pitchFamily="18" charset="0"/>
                        </a:rPr>
                        <a:t>Fibres peu fatigables</a:t>
                      </a:r>
                      <a:endParaRPr lang="fr-FR" sz="2400" b="1" dirty="0">
                        <a:solidFill>
                          <a:schemeClr val="tx1"/>
                        </a:solidFill>
                        <a:effectLst/>
                        <a:latin typeface="Cambria" panose="02040503050406030204" pitchFamily="18" charset="0"/>
                        <a:ea typeface="Calibri" panose="020F0502020204030204" pitchFamily="34" charset="0"/>
                        <a:cs typeface="Times New Roman" panose="02020603050405020304" pitchFamily="18" charset="0"/>
                      </a:endParaRPr>
                    </a:p>
                  </a:txBody>
                  <a:tcPr marL="68580" marR="68580" marT="0" marB="0">
                    <a:solidFill>
                      <a:srgbClr val="E96351"/>
                    </a:solidFill>
                  </a:tcPr>
                </a:tc>
                <a:tc>
                  <a:txBody>
                    <a:bodyPr/>
                    <a:lstStyle/>
                    <a:p>
                      <a:pPr algn="ctr">
                        <a:lnSpc>
                          <a:spcPct val="150000"/>
                        </a:lnSpc>
                        <a:spcAft>
                          <a:spcPts val="600"/>
                        </a:spcAft>
                      </a:pPr>
                      <a:r>
                        <a:rPr lang="fr-FR" sz="2400" b="1" dirty="0">
                          <a:solidFill>
                            <a:schemeClr val="tx1"/>
                          </a:solidFill>
                          <a:effectLst/>
                          <a:latin typeface="Cambria" panose="02040503050406030204" pitchFamily="18" charset="0"/>
                        </a:rPr>
                        <a:t>Rapide mais brève</a:t>
                      </a:r>
                    </a:p>
                    <a:p>
                      <a:pPr algn="ctr">
                        <a:lnSpc>
                          <a:spcPct val="115000"/>
                        </a:lnSpc>
                        <a:spcAft>
                          <a:spcPts val="0"/>
                        </a:spcAft>
                      </a:pPr>
                      <a:r>
                        <a:rPr lang="fr-FR" sz="2400" b="1" dirty="0">
                          <a:solidFill>
                            <a:schemeClr val="tx1"/>
                          </a:solidFill>
                          <a:effectLst/>
                          <a:latin typeface="Cambria" panose="02040503050406030204" pitchFamily="18" charset="0"/>
                        </a:rPr>
                        <a:t>Fibres très </a:t>
                      </a:r>
                      <a:r>
                        <a:rPr lang="fr-FR" sz="2400" b="1" dirty="0" smtClean="0">
                          <a:solidFill>
                            <a:schemeClr val="tx1"/>
                          </a:solidFill>
                          <a:effectLst/>
                          <a:latin typeface="Cambria" panose="02040503050406030204" pitchFamily="18" charset="0"/>
                        </a:rPr>
                        <a:t>fatigables</a:t>
                      </a:r>
                      <a:endParaRPr lang="fr-FR" sz="2400" b="1" dirty="0">
                        <a:solidFill>
                          <a:schemeClr val="tx1"/>
                        </a:solidFill>
                        <a:effectLst/>
                        <a:latin typeface="Cambria" panose="02040503050406030204" pitchFamily="18" charset="0"/>
                        <a:ea typeface="Calibri" panose="020F0502020204030204" pitchFamily="34" charset="0"/>
                        <a:cs typeface="Times New Roman" panose="02020603050405020304" pitchFamily="18" charset="0"/>
                      </a:endParaRPr>
                    </a:p>
                  </a:txBody>
                  <a:tcPr marL="68580" marR="68580" marT="0" marB="0">
                    <a:solidFill>
                      <a:schemeClr val="bg2">
                        <a:lumMod val="90000"/>
                      </a:schemeClr>
                    </a:solidFill>
                  </a:tcPr>
                </a:tc>
              </a:tr>
              <a:tr h="912428">
                <a:tc>
                  <a:txBody>
                    <a:bodyPr/>
                    <a:lstStyle/>
                    <a:p>
                      <a:pPr algn="ctr">
                        <a:lnSpc>
                          <a:spcPct val="150000"/>
                        </a:lnSpc>
                        <a:spcAft>
                          <a:spcPts val="0"/>
                        </a:spcAft>
                      </a:pPr>
                      <a:r>
                        <a:rPr lang="fr-FR" sz="2400" dirty="0" smtClean="0">
                          <a:solidFill>
                            <a:schemeClr val="tx1"/>
                          </a:solidFill>
                          <a:effectLst/>
                          <a:latin typeface="Cambria" panose="02040503050406030204" pitchFamily="18" charset="0"/>
                        </a:rPr>
                        <a:t>ATP synthase</a:t>
                      </a:r>
                      <a:endParaRPr lang="fr-FR" sz="2400" dirty="0">
                        <a:solidFill>
                          <a:schemeClr val="tx1"/>
                        </a:solidFill>
                        <a:effectLst/>
                        <a:latin typeface="Cambria" panose="020405030504060302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200000"/>
                        </a:lnSpc>
                        <a:spcAft>
                          <a:spcPts val="0"/>
                        </a:spcAft>
                      </a:pPr>
                      <a:r>
                        <a:rPr lang="fr-FR" sz="2400" b="1" dirty="0" smtClean="0">
                          <a:solidFill>
                            <a:schemeClr val="tx1"/>
                          </a:solidFill>
                          <a:effectLst/>
                          <a:latin typeface="Cambria" panose="02040503050406030204" pitchFamily="18" charset="0"/>
                        </a:rPr>
                        <a:t>Réaction positive</a:t>
                      </a:r>
                      <a:endParaRPr lang="fr-FR" sz="2400" b="1" dirty="0">
                        <a:solidFill>
                          <a:schemeClr val="tx1"/>
                        </a:solidFill>
                        <a:effectLst/>
                        <a:latin typeface="Cambria" panose="02040503050406030204" pitchFamily="18" charset="0"/>
                        <a:ea typeface="Calibri" panose="020F0502020204030204" pitchFamily="34" charset="0"/>
                        <a:cs typeface="Times New Roman" panose="02020603050405020304" pitchFamily="18" charset="0"/>
                      </a:endParaRPr>
                    </a:p>
                  </a:txBody>
                  <a:tcPr marL="68580" marR="68580" marT="0" marB="0">
                    <a:solidFill>
                      <a:srgbClr val="E96351"/>
                    </a:solidFill>
                  </a:tcPr>
                </a:tc>
                <a:tc>
                  <a:txBody>
                    <a:bodyPr/>
                    <a:lstStyle/>
                    <a:p>
                      <a:pPr algn="ctr">
                        <a:lnSpc>
                          <a:spcPct val="200000"/>
                        </a:lnSpc>
                        <a:spcAft>
                          <a:spcPts val="0"/>
                        </a:spcAft>
                      </a:pPr>
                      <a:r>
                        <a:rPr lang="fr-FR" sz="2400" b="1" dirty="0" smtClean="0">
                          <a:solidFill>
                            <a:schemeClr val="tx1"/>
                          </a:solidFill>
                          <a:effectLst/>
                          <a:latin typeface="Cambria" panose="02040503050406030204" pitchFamily="18" charset="0"/>
                        </a:rPr>
                        <a:t>Réaction Négative</a:t>
                      </a:r>
                      <a:endParaRPr lang="fr-FR" sz="2400" b="1" dirty="0">
                        <a:solidFill>
                          <a:schemeClr val="tx1"/>
                        </a:solidFill>
                        <a:effectLst/>
                        <a:latin typeface="Cambria" panose="02040503050406030204" pitchFamily="18" charset="0"/>
                        <a:ea typeface="Calibri" panose="020F0502020204030204" pitchFamily="34" charset="0"/>
                        <a:cs typeface="Times New Roman" panose="02020603050405020304" pitchFamily="18" charset="0"/>
                      </a:endParaRPr>
                    </a:p>
                  </a:txBody>
                  <a:tcPr marL="68580" marR="68580" marT="0" marB="0">
                    <a:solidFill>
                      <a:schemeClr val="bg2">
                        <a:lumMod val="90000"/>
                      </a:schemeClr>
                    </a:solidFill>
                  </a:tcPr>
                </a:tc>
              </a:tr>
            </a:tbl>
          </a:graphicData>
        </a:graphic>
      </p:graphicFrame>
    </p:spTree>
    <p:extLst>
      <p:ext uri="{BB962C8B-B14F-4D97-AF65-F5344CB8AC3E}">
        <p14:creationId xmlns:p14="http://schemas.microsoft.com/office/powerpoint/2010/main" val="121213692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820000"/>
        </a:solid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337786" y="447732"/>
            <a:ext cx="12137751" cy="6410268"/>
          </a:xfrm>
        </p:spPr>
        <p:txBody>
          <a:bodyPr numCol="2">
            <a:normAutofit/>
          </a:bodyPr>
          <a:lstStyle/>
          <a:p>
            <a:pPr marL="0" indent="0">
              <a:lnSpc>
                <a:spcPct val="170000"/>
              </a:lnSpc>
              <a:spcAft>
                <a:spcPts val="1200"/>
              </a:spcAft>
              <a:buNone/>
            </a:pPr>
            <a:r>
              <a:rPr lang="fr-FR" u="sng" dirty="0" smtClean="0">
                <a:solidFill>
                  <a:srgbClr val="FFFF00"/>
                </a:solidFill>
                <a:latin typeface="Cambria" panose="02040503050406030204" pitchFamily="18" charset="0"/>
              </a:rPr>
              <a:t>Jonction </a:t>
            </a:r>
            <a:r>
              <a:rPr lang="fr-FR" u="sng" dirty="0" err="1" smtClean="0">
                <a:solidFill>
                  <a:srgbClr val="FFFF00"/>
                </a:solidFill>
                <a:latin typeface="Cambria" panose="02040503050406030204" pitchFamily="18" charset="0"/>
              </a:rPr>
              <a:t>myo</a:t>
            </a:r>
            <a:r>
              <a:rPr lang="fr-FR" u="sng" dirty="0" smtClean="0">
                <a:solidFill>
                  <a:srgbClr val="FFFF00"/>
                </a:solidFill>
                <a:latin typeface="Cambria" panose="02040503050406030204" pitchFamily="18" charset="0"/>
              </a:rPr>
              <a:t>-tendineuse</a:t>
            </a:r>
          </a:p>
          <a:p>
            <a:pPr marL="0" indent="0" algn="just">
              <a:lnSpc>
                <a:spcPct val="150000"/>
              </a:lnSpc>
              <a:buNone/>
            </a:pPr>
            <a:r>
              <a:rPr lang="fr-FR" sz="2800" dirty="0">
                <a:solidFill>
                  <a:schemeClr val="bg1"/>
                </a:solidFill>
                <a:latin typeface="Cambria" panose="02040503050406030204" pitchFamily="18" charset="0"/>
              </a:rPr>
              <a:t>C’est l’union entre le muscle et le périoste d’un </a:t>
            </a:r>
            <a:r>
              <a:rPr lang="fr-FR" sz="2800" dirty="0" smtClean="0">
                <a:solidFill>
                  <a:schemeClr val="bg1"/>
                </a:solidFill>
                <a:latin typeface="Cambria" panose="02040503050406030204" pitchFamily="18" charset="0"/>
              </a:rPr>
              <a:t>os. les </a:t>
            </a:r>
            <a:r>
              <a:rPr lang="fr-FR" sz="2800" dirty="0">
                <a:solidFill>
                  <a:schemeClr val="bg1"/>
                </a:solidFill>
                <a:latin typeface="Cambria" panose="02040503050406030204" pitchFamily="18" charset="0"/>
              </a:rPr>
              <a:t>nombreuses invaginations du sarcolemme </a:t>
            </a:r>
            <a:r>
              <a:rPr lang="fr-FR" sz="2800" dirty="0" smtClean="0">
                <a:solidFill>
                  <a:schemeClr val="bg1"/>
                </a:solidFill>
                <a:latin typeface="Cambria" panose="02040503050406030204" pitchFamily="18" charset="0"/>
              </a:rPr>
              <a:t>et </a:t>
            </a:r>
            <a:r>
              <a:rPr lang="fr-FR" sz="2800" dirty="0">
                <a:solidFill>
                  <a:schemeClr val="bg1"/>
                </a:solidFill>
                <a:latin typeface="Cambria" panose="02040503050406030204" pitchFamily="18" charset="0"/>
              </a:rPr>
              <a:t>la prolongation des fibres tendineuses qui s’insèrent dans la </a:t>
            </a:r>
            <a:r>
              <a:rPr lang="fr-FR" sz="2800" dirty="0" smtClean="0">
                <a:solidFill>
                  <a:schemeClr val="bg1"/>
                </a:solidFill>
                <a:latin typeface="Cambria" panose="02040503050406030204" pitchFamily="18" charset="0"/>
              </a:rPr>
              <a:t>LB permettent d’augmenter </a:t>
            </a:r>
            <a:r>
              <a:rPr lang="fr-FR" sz="2800" dirty="0">
                <a:solidFill>
                  <a:schemeClr val="bg1"/>
                </a:solidFill>
                <a:latin typeface="Cambria" panose="02040503050406030204" pitchFamily="18" charset="0"/>
              </a:rPr>
              <a:t>la surface d’accrochage et donc d’augmenter la </a:t>
            </a:r>
            <a:r>
              <a:rPr lang="fr-FR" sz="2800" dirty="0" smtClean="0">
                <a:solidFill>
                  <a:schemeClr val="bg1"/>
                </a:solidFill>
                <a:latin typeface="Cambria" panose="02040503050406030204" pitchFamily="18" charset="0"/>
              </a:rPr>
              <a:t>résistance.</a:t>
            </a:r>
            <a:endParaRPr lang="fr-FR" sz="2300" dirty="0" smtClean="0">
              <a:solidFill>
                <a:schemeClr val="bg1"/>
              </a:solidFill>
              <a:latin typeface="Cambria" panose="02040503050406030204" pitchFamily="18" charset="0"/>
            </a:endParaRPr>
          </a:p>
          <a:p>
            <a:pPr marL="0" indent="0" algn="just">
              <a:buNone/>
            </a:pPr>
            <a:endParaRPr lang="fr-FR" sz="2000" dirty="0">
              <a:solidFill>
                <a:schemeClr val="bg1"/>
              </a:solidFill>
              <a:latin typeface="Cambria" panose="02040503050406030204" pitchFamily="18" charset="0"/>
            </a:endParaRPr>
          </a:p>
          <a:p>
            <a:pPr marL="0" indent="0" algn="just">
              <a:buNone/>
            </a:pPr>
            <a:endParaRPr lang="fr-FR" sz="2000" dirty="0" smtClean="0">
              <a:solidFill>
                <a:schemeClr val="bg1"/>
              </a:solidFill>
              <a:latin typeface="Cambria" panose="02040503050406030204" pitchFamily="18" charset="0"/>
            </a:endParaRPr>
          </a:p>
          <a:p>
            <a:pPr marL="0" indent="0" algn="just">
              <a:buNone/>
            </a:pPr>
            <a:r>
              <a:rPr lang="fr-FR" sz="2000" dirty="0" smtClean="0">
                <a:solidFill>
                  <a:schemeClr val="bg1"/>
                </a:solidFill>
                <a:latin typeface="Cambria" panose="02040503050406030204" pitchFamily="18" charset="0"/>
              </a:rPr>
              <a:t> </a:t>
            </a:r>
          </a:p>
          <a:p>
            <a:pPr marL="0" indent="0">
              <a:buNone/>
            </a:pPr>
            <a:endParaRPr lang="fr-FR" sz="2000" dirty="0" smtClean="0">
              <a:solidFill>
                <a:schemeClr val="bg1"/>
              </a:solidFill>
              <a:latin typeface="Cambria" panose="02040503050406030204" pitchFamily="18" charset="0"/>
            </a:endParaRPr>
          </a:p>
        </p:txBody>
      </p:sp>
      <p:pic>
        <p:nvPicPr>
          <p:cNvPr id="2" name="Image 1"/>
          <p:cNvPicPr>
            <a:picLocks noChangeAspect="1"/>
          </p:cNvPicPr>
          <p:nvPr/>
        </p:nvPicPr>
        <p:blipFill>
          <a:blip r:embed="rId3"/>
          <a:stretch>
            <a:fillRect/>
          </a:stretch>
        </p:blipFill>
        <p:spPr>
          <a:xfrm>
            <a:off x="7014707" y="701559"/>
            <a:ext cx="4625821" cy="2697480"/>
          </a:xfrm>
          <a:prstGeom prst="rect">
            <a:avLst/>
          </a:prstGeom>
        </p:spPr>
      </p:pic>
      <p:pic>
        <p:nvPicPr>
          <p:cNvPr id="4" name="Image 3"/>
          <p:cNvPicPr>
            <a:picLocks noChangeAspect="1"/>
          </p:cNvPicPr>
          <p:nvPr/>
        </p:nvPicPr>
        <p:blipFill>
          <a:blip r:embed="rId4"/>
          <a:stretch>
            <a:fillRect/>
          </a:stretch>
        </p:blipFill>
        <p:spPr>
          <a:xfrm>
            <a:off x="7014707" y="3895277"/>
            <a:ext cx="4625821" cy="2466485"/>
          </a:xfrm>
          <a:prstGeom prst="rect">
            <a:avLst/>
          </a:prstGeom>
        </p:spPr>
      </p:pic>
    </p:spTree>
    <p:extLst>
      <p:ext uri="{BB962C8B-B14F-4D97-AF65-F5344CB8AC3E}">
        <p14:creationId xmlns:p14="http://schemas.microsoft.com/office/powerpoint/2010/main" val="332034666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820000"/>
        </a:solid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317725" y="447732"/>
            <a:ext cx="11874276" cy="6410268"/>
          </a:xfrm>
        </p:spPr>
        <p:txBody>
          <a:bodyPr numCol="1">
            <a:normAutofit/>
          </a:bodyPr>
          <a:lstStyle/>
          <a:p>
            <a:pPr marL="0" indent="0">
              <a:lnSpc>
                <a:spcPct val="170000"/>
              </a:lnSpc>
              <a:spcAft>
                <a:spcPts val="1800"/>
              </a:spcAft>
              <a:buNone/>
            </a:pPr>
            <a:r>
              <a:rPr lang="fr-FR" sz="3600" u="sng" dirty="0" smtClean="0">
                <a:solidFill>
                  <a:srgbClr val="FFFF00"/>
                </a:solidFill>
                <a:latin typeface="Cambria" panose="02040503050406030204" pitchFamily="18" charset="0"/>
              </a:rPr>
              <a:t>Régénération des cellules musculaires </a:t>
            </a:r>
          </a:p>
          <a:p>
            <a:pPr marL="0" indent="0">
              <a:lnSpc>
                <a:spcPct val="170000"/>
              </a:lnSpc>
              <a:spcAft>
                <a:spcPts val="2400"/>
              </a:spcAft>
              <a:buNone/>
            </a:pPr>
            <a:r>
              <a:rPr lang="fr-FR" sz="2800" dirty="0" smtClean="0">
                <a:solidFill>
                  <a:schemeClr val="bg1"/>
                </a:solidFill>
                <a:latin typeface="Cambria" panose="02040503050406030204" pitchFamily="18" charset="0"/>
              </a:rPr>
              <a:t>•  Malgré </a:t>
            </a:r>
            <a:r>
              <a:rPr lang="fr-FR" sz="2800" dirty="0">
                <a:solidFill>
                  <a:schemeClr val="bg1"/>
                </a:solidFill>
                <a:latin typeface="Cambria" panose="02040503050406030204" pitchFamily="18" charset="0"/>
              </a:rPr>
              <a:t>leur haute </a:t>
            </a:r>
            <a:r>
              <a:rPr lang="fr-FR" sz="2800" dirty="0" smtClean="0">
                <a:solidFill>
                  <a:schemeClr val="bg1"/>
                </a:solidFill>
                <a:latin typeface="Cambria" panose="02040503050406030204" pitchFamily="18" charset="0"/>
              </a:rPr>
              <a:t>différenciation, </a:t>
            </a:r>
            <a:r>
              <a:rPr lang="fr-FR" sz="2800" dirty="0">
                <a:solidFill>
                  <a:schemeClr val="bg1"/>
                </a:solidFill>
                <a:latin typeface="Cambria" panose="02040503050406030204" pitchFamily="18" charset="0"/>
              </a:rPr>
              <a:t>les fibres </a:t>
            </a:r>
            <a:r>
              <a:rPr lang="fr-FR" sz="2800" dirty="0" smtClean="0">
                <a:solidFill>
                  <a:schemeClr val="bg1"/>
                </a:solidFill>
                <a:latin typeface="Cambria" panose="02040503050406030204" pitchFamily="18" charset="0"/>
              </a:rPr>
              <a:t>ont la capacité de se régénérer.</a:t>
            </a:r>
          </a:p>
          <a:p>
            <a:pPr marL="0" indent="0">
              <a:lnSpc>
                <a:spcPct val="150000"/>
              </a:lnSpc>
              <a:spcAft>
                <a:spcPts val="1200"/>
              </a:spcAft>
              <a:buNone/>
            </a:pPr>
            <a:r>
              <a:rPr lang="fr-FR" sz="2800" dirty="0" smtClean="0">
                <a:solidFill>
                  <a:schemeClr val="bg1"/>
                </a:solidFill>
                <a:latin typeface="Cambria" panose="02040503050406030204" pitchFamily="18" charset="0"/>
              </a:rPr>
              <a:t>•  Pour cela</a:t>
            </a:r>
            <a:r>
              <a:rPr lang="fr-FR" sz="2800" dirty="0">
                <a:solidFill>
                  <a:schemeClr val="bg1"/>
                </a:solidFill>
                <a:latin typeface="Cambria" panose="02040503050406030204" pitchFamily="18" charset="0"/>
              </a:rPr>
              <a:t>, les conditions les plus importantes sont l'intégrité de leur </a:t>
            </a:r>
            <a:r>
              <a:rPr lang="fr-FR" sz="2800" dirty="0" smtClean="0">
                <a:solidFill>
                  <a:schemeClr val="bg1"/>
                </a:solidFill>
                <a:latin typeface="Cambria" panose="02040503050406030204" pitchFamily="18" charset="0"/>
              </a:rPr>
              <a:t>LB </a:t>
            </a:r>
            <a:r>
              <a:rPr lang="fr-FR" sz="2800" dirty="0">
                <a:solidFill>
                  <a:schemeClr val="bg1"/>
                </a:solidFill>
                <a:latin typeface="Cambria" panose="02040503050406030204" pitchFamily="18" charset="0"/>
              </a:rPr>
              <a:t>et un écart pas trop </a:t>
            </a:r>
            <a:r>
              <a:rPr lang="fr-FR" sz="2800" dirty="0" smtClean="0">
                <a:solidFill>
                  <a:schemeClr val="bg1"/>
                </a:solidFill>
                <a:latin typeface="Cambria" panose="02040503050406030204" pitchFamily="18" charset="0"/>
              </a:rPr>
              <a:t>important entre </a:t>
            </a:r>
            <a:r>
              <a:rPr lang="fr-FR" sz="2800" dirty="0">
                <a:solidFill>
                  <a:schemeClr val="bg1"/>
                </a:solidFill>
                <a:latin typeface="Cambria" panose="02040503050406030204" pitchFamily="18" charset="0"/>
              </a:rPr>
              <a:t>les parties intactes des fibres. </a:t>
            </a:r>
          </a:p>
          <a:p>
            <a:pPr marL="0" indent="0">
              <a:lnSpc>
                <a:spcPct val="200000"/>
              </a:lnSpc>
              <a:buNone/>
            </a:pPr>
            <a:r>
              <a:rPr lang="fr-FR" sz="2800" dirty="0" smtClean="0">
                <a:solidFill>
                  <a:schemeClr val="bg1"/>
                </a:solidFill>
                <a:latin typeface="Cambria" panose="02040503050406030204" pitchFamily="18" charset="0"/>
              </a:rPr>
              <a:t>•  On distingue ainsi la régénération continue et </a:t>
            </a:r>
            <a:r>
              <a:rPr lang="fr-FR" sz="2800" dirty="0">
                <a:solidFill>
                  <a:schemeClr val="bg1"/>
                </a:solidFill>
                <a:latin typeface="Cambria" panose="02040503050406030204" pitchFamily="18" charset="0"/>
              </a:rPr>
              <a:t>discontinue.</a:t>
            </a:r>
          </a:p>
          <a:p>
            <a:pPr marL="0" indent="0">
              <a:buNone/>
            </a:pPr>
            <a:endParaRPr lang="fr-FR" sz="2000" dirty="0" smtClean="0">
              <a:solidFill>
                <a:schemeClr val="bg1"/>
              </a:solidFill>
              <a:latin typeface="Cambria" panose="02040503050406030204" pitchFamily="18" charset="0"/>
            </a:endParaRPr>
          </a:p>
          <a:p>
            <a:pPr marL="0" indent="0">
              <a:buNone/>
            </a:pPr>
            <a:r>
              <a:rPr lang="fr-FR" sz="2000" dirty="0" smtClean="0">
                <a:solidFill>
                  <a:schemeClr val="bg1"/>
                </a:solidFill>
                <a:latin typeface="Cambria" panose="02040503050406030204" pitchFamily="18" charset="0"/>
              </a:rPr>
              <a:t> </a:t>
            </a:r>
          </a:p>
          <a:p>
            <a:pPr marL="0" indent="0">
              <a:buNone/>
            </a:pPr>
            <a:endParaRPr lang="fr-FR" sz="2000" dirty="0" smtClean="0">
              <a:solidFill>
                <a:schemeClr val="bg1"/>
              </a:solidFill>
              <a:latin typeface="Cambria" panose="02040503050406030204" pitchFamily="18" charset="0"/>
            </a:endParaRPr>
          </a:p>
        </p:txBody>
      </p:sp>
    </p:spTree>
    <p:extLst>
      <p:ext uri="{BB962C8B-B14F-4D97-AF65-F5344CB8AC3E}">
        <p14:creationId xmlns:p14="http://schemas.microsoft.com/office/powerpoint/2010/main" val="196200569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820000"/>
        </a:solid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291291" y="261753"/>
            <a:ext cx="12137751" cy="6410268"/>
          </a:xfrm>
        </p:spPr>
        <p:txBody>
          <a:bodyPr numCol="2">
            <a:normAutofit/>
          </a:bodyPr>
          <a:lstStyle/>
          <a:p>
            <a:pPr marL="0" indent="0" algn="just">
              <a:lnSpc>
                <a:spcPct val="150000"/>
              </a:lnSpc>
              <a:spcAft>
                <a:spcPts val="1200"/>
              </a:spcAft>
              <a:buNone/>
            </a:pPr>
            <a:r>
              <a:rPr lang="fr-FR" sz="2800" u="sng" dirty="0" smtClean="0">
                <a:solidFill>
                  <a:srgbClr val="FFFF00"/>
                </a:solidFill>
                <a:latin typeface="Cambria" panose="02040503050406030204" pitchFamily="18" charset="0"/>
              </a:rPr>
              <a:t>Régénération continue</a:t>
            </a:r>
          </a:p>
          <a:p>
            <a:pPr marL="0" indent="0" algn="just">
              <a:lnSpc>
                <a:spcPct val="150000"/>
              </a:lnSpc>
              <a:buNone/>
            </a:pPr>
            <a:r>
              <a:rPr lang="fr-FR" sz="2800" dirty="0">
                <a:solidFill>
                  <a:schemeClr val="bg1"/>
                </a:solidFill>
                <a:latin typeface="Cambria" panose="02040503050406030204" pitchFamily="18" charset="0"/>
              </a:rPr>
              <a:t>les </a:t>
            </a:r>
            <a:r>
              <a:rPr lang="fr-FR" sz="2800" dirty="0" smtClean="0">
                <a:solidFill>
                  <a:schemeClr val="bg1"/>
                </a:solidFill>
                <a:latin typeface="Cambria" panose="02040503050406030204" pitchFamily="18" charset="0"/>
              </a:rPr>
              <a:t>macrophages </a:t>
            </a:r>
            <a:r>
              <a:rPr lang="fr-FR" sz="2800" dirty="0">
                <a:solidFill>
                  <a:schemeClr val="bg1"/>
                </a:solidFill>
                <a:latin typeface="Cambria" panose="02040503050406030204" pitchFamily="18" charset="0"/>
              </a:rPr>
              <a:t>pénètrent dans la zone </a:t>
            </a:r>
            <a:r>
              <a:rPr lang="fr-FR" sz="2800" dirty="0" smtClean="0">
                <a:solidFill>
                  <a:schemeClr val="bg1"/>
                </a:solidFill>
                <a:latin typeface="Cambria" panose="02040503050406030204" pitchFamily="18" charset="0"/>
              </a:rPr>
              <a:t>lésée de </a:t>
            </a:r>
            <a:r>
              <a:rPr lang="fr-FR" sz="2800" dirty="0">
                <a:solidFill>
                  <a:schemeClr val="bg1"/>
                </a:solidFill>
                <a:latin typeface="Cambria" panose="02040503050406030204" pitchFamily="18" charset="0"/>
              </a:rPr>
              <a:t>la fibre musculaire et phagocytent les débris nécrotiques </a:t>
            </a:r>
            <a:r>
              <a:rPr lang="fr-FR" sz="2800" dirty="0" smtClean="0">
                <a:solidFill>
                  <a:schemeClr val="bg1"/>
                </a:solidFill>
                <a:latin typeface="Cambria" panose="02040503050406030204" pitchFamily="18" charset="0"/>
              </a:rPr>
              <a:t>Quelques </a:t>
            </a:r>
            <a:r>
              <a:rPr lang="fr-FR" sz="2800" dirty="0">
                <a:solidFill>
                  <a:schemeClr val="bg1"/>
                </a:solidFill>
                <a:latin typeface="Cambria" panose="02040503050406030204" pitchFamily="18" charset="0"/>
              </a:rPr>
              <a:t>jours </a:t>
            </a:r>
            <a:r>
              <a:rPr lang="fr-FR" sz="2800" dirty="0" smtClean="0">
                <a:solidFill>
                  <a:schemeClr val="bg1"/>
                </a:solidFill>
                <a:latin typeface="Cambria" panose="02040503050406030204" pitchFamily="18" charset="0"/>
              </a:rPr>
              <a:t>après, Les noyaux des </a:t>
            </a:r>
            <a:r>
              <a:rPr lang="fr-FR" sz="2800" dirty="0" err="1" smtClean="0">
                <a:solidFill>
                  <a:schemeClr val="bg1"/>
                </a:solidFill>
                <a:latin typeface="Cambria" panose="02040503050406030204" pitchFamily="18" charset="0"/>
              </a:rPr>
              <a:t>fibrent</a:t>
            </a:r>
            <a:r>
              <a:rPr lang="fr-FR" sz="2800" dirty="0" smtClean="0">
                <a:solidFill>
                  <a:schemeClr val="bg1"/>
                </a:solidFill>
                <a:latin typeface="Cambria" panose="02040503050406030204" pitchFamily="18" charset="0"/>
              </a:rPr>
              <a:t> </a:t>
            </a:r>
            <a:r>
              <a:rPr lang="fr-FR" sz="2800" dirty="0">
                <a:solidFill>
                  <a:schemeClr val="bg1"/>
                </a:solidFill>
                <a:latin typeface="Cambria" panose="02040503050406030204" pitchFamily="18" charset="0"/>
              </a:rPr>
              <a:t>se disposent en </a:t>
            </a:r>
            <a:r>
              <a:rPr lang="fr-FR" sz="2800" dirty="0" smtClean="0">
                <a:solidFill>
                  <a:schemeClr val="bg1"/>
                </a:solidFill>
                <a:latin typeface="Cambria" panose="02040503050406030204" pitchFamily="18" charset="0"/>
              </a:rPr>
              <a:t>ligne. Les </a:t>
            </a:r>
            <a:r>
              <a:rPr lang="fr-FR" sz="2800" dirty="0">
                <a:solidFill>
                  <a:schemeClr val="bg1"/>
                </a:solidFill>
                <a:latin typeface="Cambria" panose="02040503050406030204" pitchFamily="18" charset="0"/>
              </a:rPr>
              <a:t>bourgeons néoformés </a:t>
            </a:r>
            <a:r>
              <a:rPr lang="fr-FR" sz="2800" dirty="0" smtClean="0">
                <a:solidFill>
                  <a:schemeClr val="bg1"/>
                </a:solidFill>
                <a:latin typeface="Cambria" panose="02040503050406030204" pitchFamily="18" charset="0"/>
              </a:rPr>
              <a:t>fusionnent et </a:t>
            </a:r>
            <a:r>
              <a:rPr lang="fr-FR" sz="2800" dirty="0">
                <a:solidFill>
                  <a:schemeClr val="bg1"/>
                </a:solidFill>
                <a:latin typeface="Cambria" panose="02040503050406030204" pitchFamily="18" charset="0"/>
              </a:rPr>
              <a:t>reconstituent une fibre intacte en 4 semaines </a:t>
            </a:r>
            <a:r>
              <a:rPr lang="fr-FR" sz="2800" dirty="0" smtClean="0">
                <a:solidFill>
                  <a:schemeClr val="bg1"/>
                </a:solidFill>
                <a:latin typeface="Cambria" panose="02040503050406030204" pitchFamily="18" charset="0"/>
              </a:rPr>
              <a:t>environ.</a:t>
            </a:r>
            <a:endParaRPr lang="fr-FR" sz="2800" dirty="0">
              <a:solidFill>
                <a:schemeClr val="bg1"/>
              </a:solidFill>
              <a:latin typeface="Cambria" panose="02040503050406030204" pitchFamily="18" charset="0"/>
            </a:endParaRPr>
          </a:p>
          <a:p>
            <a:pPr marL="0" indent="0">
              <a:buNone/>
            </a:pPr>
            <a:endParaRPr lang="fr-FR" sz="2000" dirty="0" smtClean="0">
              <a:solidFill>
                <a:schemeClr val="bg1"/>
              </a:solidFill>
              <a:latin typeface="Cambria" panose="02040503050406030204" pitchFamily="18" charset="0"/>
            </a:endParaRPr>
          </a:p>
          <a:p>
            <a:pPr marL="0" indent="0">
              <a:buNone/>
            </a:pPr>
            <a:r>
              <a:rPr lang="fr-FR" sz="2000" dirty="0" smtClean="0">
                <a:solidFill>
                  <a:schemeClr val="bg1"/>
                </a:solidFill>
                <a:latin typeface="Cambria" panose="02040503050406030204" pitchFamily="18" charset="0"/>
              </a:rPr>
              <a:t> </a:t>
            </a:r>
          </a:p>
          <a:p>
            <a:pPr marL="0" indent="0">
              <a:buNone/>
            </a:pPr>
            <a:endParaRPr lang="fr-FR" sz="2000" dirty="0" smtClean="0">
              <a:solidFill>
                <a:schemeClr val="bg1"/>
              </a:solidFill>
              <a:latin typeface="Cambria" panose="02040503050406030204" pitchFamily="18" charset="0"/>
            </a:endParaRPr>
          </a:p>
        </p:txBody>
      </p:sp>
      <p:pic>
        <p:nvPicPr>
          <p:cNvPr id="2" name="Image 1"/>
          <p:cNvPicPr>
            <a:picLocks noChangeAspect="1"/>
          </p:cNvPicPr>
          <p:nvPr/>
        </p:nvPicPr>
        <p:blipFill>
          <a:blip r:embed="rId3"/>
          <a:stretch>
            <a:fillRect/>
          </a:stretch>
        </p:blipFill>
        <p:spPr>
          <a:xfrm>
            <a:off x="6903143" y="2045777"/>
            <a:ext cx="5029953" cy="3066283"/>
          </a:xfrm>
          <a:prstGeom prst="rect">
            <a:avLst/>
          </a:prstGeom>
        </p:spPr>
      </p:pic>
    </p:spTree>
    <p:extLst>
      <p:ext uri="{BB962C8B-B14F-4D97-AF65-F5344CB8AC3E}">
        <p14:creationId xmlns:p14="http://schemas.microsoft.com/office/powerpoint/2010/main" val="28585458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820000"/>
        </a:solid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291291" y="261753"/>
            <a:ext cx="12137751" cy="6410268"/>
          </a:xfrm>
        </p:spPr>
        <p:txBody>
          <a:bodyPr numCol="2">
            <a:normAutofit/>
          </a:bodyPr>
          <a:lstStyle/>
          <a:p>
            <a:pPr marL="0" indent="0" algn="just">
              <a:lnSpc>
                <a:spcPct val="150000"/>
              </a:lnSpc>
              <a:spcAft>
                <a:spcPts val="1200"/>
              </a:spcAft>
              <a:buNone/>
            </a:pPr>
            <a:r>
              <a:rPr lang="fr-FR" sz="2800" u="sng" dirty="0" smtClean="0">
                <a:solidFill>
                  <a:srgbClr val="FFFF00"/>
                </a:solidFill>
                <a:latin typeface="Cambria" panose="02040503050406030204" pitchFamily="18" charset="0"/>
              </a:rPr>
              <a:t>Régénération discontinue</a:t>
            </a:r>
            <a:endParaRPr lang="fr-FR" sz="2800" u="sng" dirty="0" smtClean="0">
              <a:solidFill>
                <a:schemeClr val="bg1"/>
              </a:solidFill>
              <a:latin typeface="Cambria" panose="02040503050406030204" pitchFamily="18" charset="0"/>
            </a:endParaRPr>
          </a:p>
          <a:p>
            <a:pPr marL="0" indent="0" algn="just">
              <a:lnSpc>
                <a:spcPct val="150000"/>
              </a:lnSpc>
              <a:buNone/>
            </a:pPr>
            <a:r>
              <a:rPr lang="fr-FR" sz="2600" dirty="0">
                <a:solidFill>
                  <a:schemeClr val="bg1"/>
                </a:solidFill>
                <a:latin typeface="Cambria" panose="02040503050406030204" pitchFamily="18" charset="0"/>
              </a:rPr>
              <a:t>Les macrophages </a:t>
            </a:r>
            <a:r>
              <a:rPr lang="fr-FR" sz="2600" dirty="0" smtClean="0">
                <a:solidFill>
                  <a:schemeClr val="bg1"/>
                </a:solidFill>
                <a:latin typeface="Cambria" panose="02040503050406030204" pitchFamily="18" charset="0"/>
              </a:rPr>
              <a:t>nettoient </a:t>
            </a:r>
            <a:r>
              <a:rPr lang="fr-FR" sz="2600" dirty="0">
                <a:solidFill>
                  <a:schemeClr val="bg1"/>
                </a:solidFill>
                <a:latin typeface="Cambria" panose="02040503050406030204" pitchFamily="18" charset="0"/>
              </a:rPr>
              <a:t>d'abord les </a:t>
            </a:r>
            <a:r>
              <a:rPr lang="fr-FR" sz="2600" dirty="0" smtClean="0">
                <a:solidFill>
                  <a:schemeClr val="bg1"/>
                </a:solidFill>
                <a:latin typeface="Cambria" panose="02040503050406030204" pitchFamily="18" charset="0"/>
              </a:rPr>
              <a:t>débris puis les </a:t>
            </a:r>
            <a:r>
              <a:rPr lang="fr-FR" sz="2600" dirty="0">
                <a:solidFill>
                  <a:schemeClr val="bg1"/>
                </a:solidFill>
                <a:latin typeface="Cambria" panose="02040503050406030204" pitchFamily="18" charset="0"/>
              </a:rPr>
              <a:t>cellules satellites commencent </a:t>
            </a:r>
            <a:r>
              <a:rPr lang="fr-FR" sz="2600" dirty="0" smtClean="0">
                <a:solidFill>
                  <a:schemeClr val="bg1"/>
                </a:solidFill>
                <a:latin typeface="Cambria" panose="02040503050406030204" pitchFamily="18" charset="0"/>
              </a:rPr>
              <a:t>à </a:t>
            </a:r>
            <a:r>
              <a:rPr lang="fr-FR" sz="2600" dirty="0">
                <a:solidFill>
                  <a:schemeClr val="bg1"/>
                </a:solidFill>
                <a:latin typeface="Cambria" panose="02040503050406030204" pitchFamily="18" charset="0"/>
              </a:rPr>
              <a:t>se diviser </a:t>
            </a:r>
            <a:r>
              <a:rPr lang="fr-FR" sz="2600" dirty="0" smtClean="0">
                <a:solidFill>
                  <a:schemeClr val="bg1"/>
                </a:solidFill>
                <a:latin typeface="Cambria" panose="02040503050406030204" pitchFamily="18" charset="0"/>
              </a:rPr>
              <a:t>puis </a:t>
            </a:r>
            <a:r>
              <a:rPr lang="fr-FR" sz="2600" dirty="0">
                <a:solidFill>
                  <a:schemeClr val="bg1"/>
                </a:solidFill>
                <a:latin typeface="Cambria" panose="02040503050406030204" pitchFamily="18" charset="0"/>
              </a:rPr>
              <a:t>à progresser </a:t>
            </a:r>
            <a:r>
              <a:rPr lang="fr-FR" sz="2600" dirty="0" smtClean="0">
                <a:solidFill>
                  <a:schemeClr val="bg1"/>
                </a:solidFill>
                <a:latin typeface="Cambria" panose="02040503050406030204" pitchFamily="18" charset="0"/>
              </a:rPr>
              <a:t>pour </a:t>
            </a:r>
            <a:r>
              <a:rPr lang="fr-FR" sz="2600" dirty="0">
                <a:solidFill>
                  <a:schemeClr val="bg1"/>
                </a:solidFill>
                <a:latin typeface="Cambria" panose="02040503050406030204" pitchFamily="18" charset="0"/>
              </a:rPr>
              <a:t>occuper la zone qui avait été nécrosée. </a:t>
            </a:r>
            <a:r>
              <a:rPr lang="fr-FR" sz="2600" dirty="0" smtClean="0">
                <a:solidFill>
                  <a:schemeClr val="bg1"/>
                </a:solidFill>
                <a:latin typeface="Cambria" panose="02040503050406030204" pitchFamily="18" charset="0"/>
              </a:rPr>
              <a:t>Elles </a:t>
            </a:r>
            <a:r>
              <a:rPr lang="fr-FR" sz="2600" dirty="0">
                <a:solidFill>
                  <a:schemeClr val="bg1"/>
                </a:solidFill>
                <a:latin typeface="Cambria" panose="02040503050406030204" pitchFamily="18" charset="0"/>
              </a:rPr>
              <a:t>se disposent en ligne, fusionnent pour former un </a:t>
            </a:r>
            <a:r>
              <a:rPr lang="fr-FR" sz="2600" dirty="0" err="1" smtClean="0">
                <a:solidFill>
                  <a:schemeClr val="bg1"/>
                </a:solidFill>
                <a:latin typeface="Cambria" panose="02040503050406030204" pitchFamily="18" charset="0"/>
              </a:rPr>
              <a:t>myotube</a:t>
            </a:r>
            <a:r>
              <a:rPr lang="fr-FR" sz="2600" dirty="0" smtClean="0">
                <a:solidFill>
                  <a:schemeClr val="bg1"/>
                </a:solidFill>
                <a:latin typeface="Cambria" panose="02040503050406030204" pitchFamily="18" charset="0"/>
              </a:rPr>
              <a:t> qui </a:t>
            </a:r>
            <a:r>
              <a:rPr lang="fr-FR" sz="2600" dirty="0">
                <a:solidFill>
                  <a:schemeClr val="bg1"/>
                </a:solidFill>
                <a:latin typeface="Cambria" panose="02040503050406030204" pitchFamily="18" charset="0"/>
              </a:rPr>
              <a:t>se transforme </a:t>
            </a:r>
            <a:r>
              <a:rPr lang="fr-FR" sz="2600" dirty="0" smtClean="0">
                <a:solidFill>
                  <a:schemeClr val="bg1"/>
                </a:solidFill>
                <a:latin typeface="Cambria" panose="02040503050406030204" pitchFamily="18" charset="0"/>
              </a:rPr>
              <a:t>ensuite en </a:t>
            </a:r>
            <a:r>
              <a:rPr lang="fr-FR" sz="2600" dirty="0">
                <a:solidFill>
                  <a:schemeClr val="bg1"/>
                </a:solidFill>
                <a:latin typeface="Cambria" panose="02040503050406030204" pitchFamily="18" charset="0"/>
              </a:rPr>
              <a:t>fibre </a:t>
            </a:r>
            <a:r>
              <a:rPr lang="fr-FR" sz="2600" dirty="0" smtClean="0">
                <a:solidFill>
                  <a:schemeClr val="bg1"/>
                </a:solidFill>
                <a:latin typeface="Cambria" panose="02040503050406030204" pitchFamily="18" charset="0"/>
              </a:rPr>
              <a:t>mature. </a:t>
            </a:r>
            <a:r>
              <a:rPr lang="fr-FR" sz="2600" dirty="0">
                <a:solidFill>
                  <a:schemeClr val="bg1"/>
                </a:solidFill>
                <a:latin typeface="Cambria" panose="02040503050406030204" pitchFamily="18" charset="0"/>
              </a:rPr>
              <a:t>Ces cellules retraçent donc l'histogénèse complète de la fibre. </a:t>
            </a:r>
            <a:endParaRPr lang="fr-FR" sz="2600" dirty="0" smtClean="0">
              <a:solidFill>
                <a:schemeClr val="bg1"/>
              </a:solidFill>
              <a:latin typeface="Cambria" panose="02040503050406030204" pitchFamily="18" charset="0"/>
            </a:endParaRPr>
          </a:p>
          <a:p>
            <a:pPr marL="0" indent="0">
              <a:buNone/>
            </a:pPr>
            <a:r>
              <a:rPr lang="fr-FR" sz="2400" dirty="0" smtClean="0">
                <a:solidFill>
                  <a:schemeClr val="bg1"/>
                </a:solidFill>
                <a:latin typeface="Cambria" panose="02040503050406030204" pitchFamily="18" charset="0"/>
              </a:rPr>
              <a:t> </a:t>
            </a:r>
          </a:p>
          <a:p>
            <a:pPr marL="0" indent="0">
              <a:buNone/>
            </a:pPr>
            <a:endParaRPr lang="fr-FR" sz="2400" dirty="0" smtClean="0">
              <a:solidFill>
                <a:schemeClr val="bg1"/>
              </a:solidFill>
              <a:latin typeface="Cambria" panose="02040503050406030204" pitchFamily="18" charset="0"/>
            </a:endParaRPr>
          </a:p>
        </p:txBody>
      </p:sp>
      <p:pic>
        <p:nvPicPr>
          <p:cNvPr id="4" name="Image 3"/>
          <p:cNvPicPr>
            <a:picLocks noChangeAspect="1"/>
          </p:cNvPicPr>
          <p:nvPr/>
        </p:nvPicPr>
        <p:blipFill>
          <a:blip r:embed="rId3"/>
          <a:stretch>
            <a:fillRect/>
          </a:stretch>
        </p:blipFill>
        <p:spPr>
          <a:xfrm>
            <a:off x="6865750" y="1848637"/>
            <a:ext cx="4839884" cy="3546466"/>
          </a:xfrm>
          <a:prstGeom prst="rect">
            <a:avLst/>
          </a:prstGeom>
        </p:spPr>
      </p:pic>
    </p:spTree>
    <p:extLst>
      <p:ext uri="{BB962C8B-B14F-4D97-AF65-F5344CB8AC3E}">
        <p14:creationId xmlns:p14="http://schemas.microsoft.com/office/powerpoint/2010/main" val="138348632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820000"/>
        </a:solid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829098" y="0"/>
            <a:ext cx="10515600" cy="5705475"/>
          </a:xfrm>
        </p:spPr>
        <p:txBody>
          <a:bodyPr>
            <a:normAutofit/>
          </a:bodyPr>
          <a:lstStyle/>
          <a:p>
            <a:pPr marL="0" indent="0" algn="ctr">
              <a:lnSpc>
                <a:spcPct val="200000"/>
              </a:lnSpc>
              <a:spcAft>
                <a:spcPts val="1200"/>
              </a:spcAft>
              <a:buNone/>
            </a:pPr>
            <a:r>
              <a:rPr lang="fr-FR" sz="5400" dirty="0" smtClean="0">
                <a:solidFill>
                  <a:srgbClr val="FFFF00"/>
                </a:solidFill>
                <a:latin typeface="Cambria" panose="02040503050406030204" pitchFamily="18" charset="0"/>
              </a:rPr>
              <a:t>Tissu musculaire lisse</a:t>
            </a:r>
            <a:endParaRPr lang="fr-FR" sz="5400" dirty="0" smtClean="0">
              <a:solidFill>
                <a:schemeClr val="bg1"/>
              </a:solidFill>
              <a:latin typeface="Cambria" panose="02040503050406030204" pitchFamily="18" charset="0"/>
            </a:endParaRPr>
          </a:p>
        </p:txBody>
      </p:sp>
      <p:pic>
        <p:nvPicPr>
          <p:cNvPr id="12294" name="Picture 6" descr="Afficher l'image d'origin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2577" y="2076772"/>
            <a:ext cx="5601485" cy="3952069"/>
          </a:xfrm>
          <a:prstGeom prst="rect">
            <a:avLst/>
          </a:prstGeom>
          <a:noFill/>
          <a:extLst>
            <a:ext uri="{909E8E84-426E-40DD-AFC4-6F175D3DCCD1}">
              <a14:hiddenFill xmlns:a14="http://schemas.microsoft.com/office/drawing/2010/main">
                <a:solidFill>
                  <a:srgbClr val="FFFFFF"/>
                </a:solidFill>
              </a14:hiddenFill>
            </a:ext>
          </a:extLst>
        </p:spPr>
      </p:pic>
      <p:pic>
        <p:nvPicPr>
          <p:cNvPr id="12298" name="Picture 10" descr="Afficher l'image d'origin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30583" y="2076773"/>
            <a:ext cx="5270636" cy="39520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5852085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820000"/>
        </a:solid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838200" y="466725"/>
            <a:ext cx="10515600" cy="5705475"/>
          </a:xfrm>
        </p:spPr>
        <p:txBody>
          <a:bodyPr>
            <a:normAutofit/>
          </a:bodyPr>
          <a:lstStyle/>
          <a:p>
            <a:pPr marL="0" indent="0">
              <a:lnSpc>
                <a:spcPct val="200000"/>
              </a:lnSpc>
              <a:spcAft>
                <a:spcPts val="1800"/>
              </a:spcAft>
              <a:buNone/>
            </a:pPr>
            <a:r>
              <a:rPr lang="fr-FR" sz="3000" u="sng" dirty="0" smtClean="0">
                <a:solidFill>
                  <a:srgbClr val="FFFF00"/>
                </a:solidFill>
                <a:latin typeface="Cambria" panose="02040503050406030204" pitchFamily="18" charset="0"/>
              </a:rPr>
              <a:t>Généralités </a:t>
            </a:r>
            <a:endParaRPr lang="fr-FR" sz="3000" u="sng" dirty="0">
              <a:solidFill>
                <a:srgbClr val="FFFF00"/>
              </a:solidFill>
              <a:latin typeface="Cambria" panose="02040503050406030204" pitchFamily="18" charset="0"/>
            </a:endParaRPr>
          </a:p>
          <a:p>
            <a:pPr marL="0" indent="0" algn="just">
              <a:lnSpc>
                <a:spcPct val="150000"/>
              </a:lnSpc>
              <a:spcAft>
                <a:spcPts val="2400"/>
              </a:spcAft>
              <a:buNone/>
            </a:pPr>
            <a:r>
              <a:rPr lang="fr-FR" sz="2800" dirty="0" smtClean="0">
                <a:solidFill>
                  <a:srgbClr val="FFFF00"/>
                </a:solidFill>
                <a:latin typeface="Cambria" panose="02040503050406030204" pitchFamily="18" charset="0"/>
              </a:rPr>
              <a:t>• </a:t>
            </a:r>
            <a:r>
              <a:rPr lang="fr-FR" sz="2800" u="sng" dirty="0" smtClean="0">
                <a:solidFill>
                  <a:srgbClr val="FFFF00"/>
                </a:solidFill>
                <a:latin typeface="Cambria" panose="02040503050406030204" pitchFamily="18" charset="0"/>
              </a:rPr>
              <a:t>Définition</a:t>
            </a:r>
            <a:r>
              <a:rPr lang="fr-FR" sz="2800" dirty="0" smtClean="0">
                <a:solidFill>
                  <a:srgbClr val="FFFF00"/>
                </a:solidFill>
                <a:latin typeface="Cambria" panose="02040503050406030204" pitchFamily="18" charset="0"/>
              </a:rPr>
              <a:t> : </a:t>
            </a:r>
            <a:r>
              <a:rPr lang="fr-FR" sz="2800" dirty="0" smtClean="0">
                <a:solidFill>
                  <a:schemeClr val="bg1"/>
                </a:solidFill>
                <a:latin typeface="Cambria" panose="02040503050406030204" pitchFamily="18" charset="0"/>
              </a:rPr>
              <a:t>Principalement au niveau des viscères, autour des vaisseaux et des glandes. Il reçoit une innervation végétative qui explique que sa contraction est involontaire.</a:t>
            </a:r>
          </a:p>
          <a:p>
            <a:pPr marL="0" indent="0" algn="just">
              <a:lnSpc>
                <a:spcPct val="150000"/>
              </a:lnSpc>
              <a:spcAft>
                <a:spcPts val="2400"/>
              </a:spcAft>
              <a:buNone/>
            </a:pPr>
            <a:r>
              <a:rPr lang="fr-FR" sz="2800" dirty="0" smtClean="0">
                <a:solidFill>
                  <a:srgbClr val="FFFF00"/>
                </a:solidFill>
                <a:latin typeface="Cambria" panose="02040503050406030204" pitchFamily="18" charset="0"/>
              </a:rPr>
              <a:t>•  </a:t>
            </a:r>
            <a:r>
              <a:rPr lang="fr-FR" sz="2800" u="sng" dirty="0" smtClean="0">
                <a:solidFill>
                  <a:srgbClr val="FFFF00"/>
                </a:solidFill>
                <a:latin typeface="Cambria" panose="02040503050406030204" pitchFamily="18" charset="0"/>
              </a:rPr>
              <a:t>Structure</a:t>
            </a:r>
            <a:r>
              <a:rPr lang="fr-FR" sz="2800" dirty="0" smtClean="0">
                <a:solidFill>
                  <a:srgbClr val="FFFF00"/>
                </a:solidFill>
                <a:latin typeface="Cambria" panose="02040503050406030204" pitchFamily="18" charset="0"/>
              </a:rPr>
              <a:t>  :  </a:t>
            </a:r>
            <a:r>
              <a:rPr lang="fr-FR" sz="2800" dirty="0" smtClean="0">
                <a:solidFill>
                  <a:schemeClr val="bg1"/>
                </a:solidFill>
                <a:latin typeface="Cambria" panose="02040503050406030204" pitchFamily="18" charset="0"/>
              </a:rPr>
              <a:t>Cellules associées mais non fusionnées.</a:t>
            </a:r>
          </a:p>
          <a:p>
            <a:pPr marL="0" indent="0">
              <a:lnSpc>
                <a:spcPct val="150000"/>
              </a:lnSpc>
              <a:spcAft>
                <a:spcPts val="1200"/>
              </a:spcAft>
              <a:buNone/>
            </a:pPr>
            <a:r>
              <a:rPr lang="fr-FR" sz="2800" dirty="0" smtClean="0">
                <a:solidFill>
                  <a:srgbClr val="FFFF00"/>
                </a:solidFill>
                <a:latin typeface="Cambria" panose="02040503050406030204" pitchFamily="18" charset="0"/>
              </a:rPr>
              <a:t>• </a:t>
            </a:r>
            <a:r>
              <a:rPr lang="fr-FR" sz="2800" u="sng" dirty="0" smtClean="0">
                <a:solidFill>
                  <a:srgbClr val="FFFF00"/>
                </a:solidFill>
                <a:latin typeface="Cambria" panose="02040503050406030204" pitchFamily="18" charset="0"/>
              </a:rPr>
              <a:t>Propriétés</a:t>
            </a:r>
            <a:r>
              <a:rPr lang="fr-FR" sz="2800" dirty="0" smtClean="0">
                <a:solidFill>
                  <a:srgbClr val="FFFF00"/>
                </a:solidFill>
                <a:latin typeface="Cambria" panose="02040503050406030204" pitchFamily="18" charset="0"/>
              </a:rPr>
              <a:t>  :  </a:t>
            </a:r>
            <a:r>
              <a:rPr lang="fr-FR" sz="2800" dirty="0" smtClean="0">
                <a:solidFill>
                  <a:schemeClr val="bg1"/>
                </a:solidFill>
                <a:latin typeface="Cambria" panose="02040503050406030204" pitchFamily="18" charset="0"/>
              </a:rPr>
              <a:t>Contraction plus lente, soutenue, parfois rythmique.</a:t>
            </a:r>
            <a:endParaRPr lang="fr-FR" sz="2800" dirty="0">
              <a:solidFill>
                <a:schemeClr val="bg1"/>
              </a:solidFill>
              <a:latin typeface="Cambria" panose="02040503050406030204" pitchFamily="18" charset="0"/>
            </a:endParaRPr>
          </a:p>
          <a:p>
            <a:pPr marL="0" indent="0">
              <a:lnSpc>
                <a:spcPct val="150000"/>
              </a:lnSpc>
              <a:spcAft>
                <a:spcPts val="1200"/>
              </a:spcAft>
              <a:buNone/>
            </a:pPr>
            <a:endParaRPr lang="fr-FR" sz="2800" dirty="0" smtClean="0">
              <a:solidFill>
                <a:schemeClr val="bg1"/>
              </a:solidFill>
              <a:latin typeface="Cambria" panose="02040503050406030204" pitchFamily="18" charset="0"/>
            </a:endParaRPr>
          </a:p>
        </p:txBody>
      </p:sp>
    </p:spTree>
    <p:extLst>
      <p:ext uri="{BB962C8B-B14F-4D97-AF65-F5344CB8AC3E}">
        <p14:creationId xmlns:p14="http://schemas.microsoft.com/office/powerpoint/2010/main" val="144008382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820000"/>
        </a:solid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337786" y="308757"/>
            <a:ext cx="12137751" cy="6410268"/>
          </a:xfrm>
        </p:spPr>
        <p:txBody>
          <a:bodyPr numCol="1">
            <a:normAutofit/>
          </a:bodyPr>
          <a:lstStyle/>
          <a:p>
            <a:pPr marL="0" indent="0">
              <a:lnSpc>
                <a:spcPct val="170000"/>
              </a:lnSpc>
              <a:spcAft>
                <a:spcPts val="1200"/>
              </a:spcAft>
              <a:buNone/>
            </a:pPr>
            <a:r>
              <a:rPr lang="fr-FR" u="sng" dirty="0" smtClean="0">
                <a:solidFill>
                  <a:srgbClr val="FFFF00"/>
                </a:solidFill>
                <a:latin typeface="Cambria" panose="02040503050406030204" pitchFamily="18" charset="0"/>
              </a:rPr>
              <a:t>Structure du muscle lisse</a:t>
            </a:r>
          </a:p>
          <a:p>
            <a:pPr marL="0" lvl="0" indent="0">
              <a:lnSpc>
                <a:spcPct val="150000"/>
              </a:lnSpc>
              <a:spcAft>
                <a:spcPts val="600"/>
              </a:spcAft>
              <a:buNone/>
            </a:pPr>
            <a:r>
              <a:rPr lang="fr-FR" sz="2700" dirty="0" smtClean="0">
                <a:solidFill>
                  <a:srgbClr val="FFFF00"/>
                </a:solidFill>
                <a:latin typeface="Cambria" panose="02040503050406030204" pitchFamily="18" charset="0"/>
              </a:rPr>
              <a:t>•  Cellules fusiformes reliées par des gap jonctions (nexus)</a:t>
            </a:r>
            <a:endParaRPr lang="fr-FR" sz="2700" dirty="0">
              <a:solidFill>
                <a:schemeClr val="bg1"/>
              </a:solidFill>
              <a:latin typeface="Cambria" panose="02040503050406030204" pitchFamily="18" charset="0"/>
            </a:endParaRPr>
          </a:p>
          <a:p>
            <a:pPr marL="0" lvl="0" indent="0">
              <a:lnSpc>
                <a:spcPct val="150000"/>
              </a:lnSpc>
              <a:buNone/>
            </a:pPr>
            <a:r>
              <a:rPr lang="fr-FR" sz="2700" dirty="0" smtClean="0">
                <a:solidFill>
                  <a:srgbClr val="FFFF00"/>
                </a:solidFill>
                <a:latin typeface="Cambria" panose="02040503050406030204" pitchFamily="18" charset="0"/>
              </a:rPr>
              <a:t>•  Lame basale recouvre toutes la cellule sauf au niveau des jonctions </a:t>
            </a:r>
          </a:p>
          <a:p>
            <a:pPr marL="0" lvl="0" indent="0">
              <a:lnSpc>
                <a:spcPct val="150000"/>
              </a:lnSpc>
              <a:buNone/>
            </a:pPr>
            <a:r>
              <a:rPr lang="fr-FR" sz="2700" dirty="0" smtClean="0">
                <a:solidFill>
                  <a:srgbClr val="FFFF00"/>
                </a:solidFill>
                <a:latin typeface="Cambria" panose="02040503050406030204" pitchFamily="18" charset="0"/>
              </a:rPr>
              <a:t>•  Synapse « en passant » :  Une neurone pour plusieurs cellules lisses</a:t>
            </a:r>
            <a:endParaRPr lang="fr-FR" sz="2700" dirty="0">
              <a:solidFill>
                <a:schemeClr val="bg1"/>
              </a:solidFill>
              <a:latin typeface="Cambria" panose="02040503050406030204" pitchFamily="18" charset="0"/>
            </a:endParaRPr>
          </a:p>
          <a:p>
            <a:pPr marL="0" indent="0">
              <a:lnSpc>
                <a:spcPct val="150000"/>
              </a:lnSpc>
              <a:buNone/>
            </a:pPr>
            <a:r>
              <a:rPr lang="fr-FR" sz="2800" u="sng" dirty="0" smtClean="0">
                <a:solidFill>
                  <a:schemeClr val="bg1"/>
                </a:solidFill>
                <a:latin typeface="Cambria" panose="02040503050406030204" pitchFamily="18" charset="0"/>
              </a:rPr>
              <a:t>    </a:t>
            </a:r>
          </a:p>
          <a:p>
            <a:pPr marL="0" indent="0">
              <a:buNone/>
            </a:pPr>
            <a:r>
              <a:rPr lang="fr-FR" sz="2300" dirty="0">
                <a:solidFill>
                  <a:schemeClr val="bg1"/>
                </a:solidFill>
                <a:latin typeface="Cambria" panose="02040503050406030204" pitchFamily="18" charset="0"/>
              </a:rPr>
              <a:t> </a:t>
            </a:r>
            <a:r>
              <a:rPr lang="fr-FR" sz="2300" dirty="0" smtClean="0">
                <a:solidFill>
                  <a:schemeClr val="bg1"/>
                </a:solidFill>
                <a:latin typeface="Cambria" panose="02040503050406030204" pitchFamily="18" charset="0"/>
              </a:rPr>
              <a:t>   </a:t>
            </a:r>
          </a:p>
          <a:p>
            <a:pPr marL="0" indent="0">
              <a:buNone/>
            </a:pPr>
            <a:endParaRPr lang="fr-FR" sz="2000" dirty="0">
              <a:solidFill>
                <a:schemeClr val="bg1"/>
              </a:solidFill>
              <a:latin typeface="Cambria" panose="02040503050406030204" pitchFamily="18" charset="0"/>
            </a:endParaRPr>
          </a:p>
          <a:p>
            <a:pPr marL="0" indent="0">
              <a:buNone/>
            </a:pPr>
            <a:endParaRPr lang="fr-FR" sz="2000" dirty="0" smtClean="0">
              <a:solidFill>
                <a:schemeClr val="bg1"/>
              </a:solidFill>
              <a:latin typeface="Cambria" panose="02040503050406030204" pitchFamily="18" charset="0"/>
            </a:endParaRPr>
          </a:p>
          <a:p>
            <a:pPr marL="0" indent="0">
              <a:buNone/>
            </a:pPr>
            <a:r>
              <a:rPr lang="fr-FR" sz="2000" dirty="0" smtClean="0">
                <a:solidFill>
                  <a:schemeClr val="bg1"/>
                </a:solidFill>
                <a:latin typeface="Cambria" panose="02040503050406030204" pitchFamily="18" charset="0"/>
              </a:rPr>
              <a:t> </a:t>
            </a:r>
          </a:p>
          <a:p>
            <a:pPr marL="0" indent="0">
              <a:buNone/>
            </a:pPr>
            <a:endParaRPr lang="fr-FR" sz="2000" dirty="0" smtClean="0">
              <a:solidFill>
                <a:schemeClr val="bg1"/>
              </a:solidFill>
              <a:latin typeface="Cambria" panose="02040503050406030204" pitchFamily="18" charset="0"/>
            </a:endParaRPr>
          </a:p>
        </p:txBody>
      </p:sp>
      <p:pic>
        <p:nvPicPr>
          <p:cNvPr id="1026" name="Picture 2" descr="Afficher l'image d'origin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5988" y="3998794"/>
            <a:ext cx="5218775" cy="2083625"/>
          </a:xfrm>
          <a:prstGeom prst="rect">
            <a:avLst/>
          </a:prstGeom>
          <a:noFill/>
          <a:extLst>
            <a:ext uri="{909E8E84-426E-40DD-AFC4-6F175D3DCCD1}">
              <a14:hiddenFill xmlns:a14="http://schemas.microsoft.com/office/drawing/2010/main">
                <a:solidFill>
                  <a:srgbClr val="FFFFFF"/>
                </a:solidFill>
              </a14:hiddenFill>
            </a:ext>
          </a:extLst>
        </p:spPr>
      </p:pic>
      <p:pic>
        <p:nvPicPr>
          <p:cNvPr id="4" name="Image 3"/>
          <p:cNvPicPr>
            <a:picLocks noChangeAspect="1"/>
          </p:cNvPicPr>
          <p:nvPr/>
        </p:nvPicPr>
        <p:blipFill>
          <a:blip r:embed="rId4"/>
          <a:stretch>
            <a:fillRect/>
          </a:stretch>
        </p:blipFill>
        <p:spPr>
          <a:xfrm>
            <a:off x="6401539" y="3998794"/>
            <a:ext cx="5218775" cy="2111361"/>
          </a:xfrm>
          <a:prstGeom prst="rect">
            <a:avLst/>
          </a:prstGeom>
        </p:spPr>
      </p:pic>
    </p:spTree>
    <p:extLst>
      <p:ext uri="{BB962C8B-B14F-4D97-AF65-F5344CB8AC3E}">
        <p14:creationId xmlns:p14="http://schemas.microsoft.com/office/powerpoint/2010/main" val="48956314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820000"/>
        </a:solid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634250" y="726317"/>
            <a:ext cx="12137751" cy="6410268"/>
          </a:xfrm>
        </p:spPr>
        <p:txBody>
          <a:bodyPr numCol="1">
            <a:normAutofit fontScale="85000" lnSpcReduction="20000"/>
          </a:bodyPr>
          <a:lstStyle/>
          <a:p>
            <a:pPr marL="0" lvl="0" indent="0">
              <a:lnSpc>
                <a:spcPct val="210000"/>
              </a:lnSpc>
              <a:spcAft>
                <a:spcPts val="600"/>
              </a:spcAft>
              <a:buNone/>
            </a:pPr>
            <a:r>
              <a:rPr lang="fr-FR" sz="3000" dirty="0" smtClean="0">
                <a:solidFill>
                  <a:srgbClr val="FFFF00"/>
                </a:solidFill>
                <a:latin typeface="Cambria" panose="02040503050406030204" pitchFamily="18" charset="0"/>
              </a:rPr>
              <a:t>•  Pas d’organisation sarcomérique = Absence de triade </a:t>
            </a:r>
          </a:p>
          <a:p>
            <a:pPr marL="0" lvl="0" indent="0">
              <a:lnSpc>
                <a:spcPct val="210000"/>
              </a:lnSpc>
              <a:spcAft>
                <a:spcPts val="600"/>
              </a:spcAft>
              <a:buNone/>
            </a:pPr>
            <a:r>
              <a:rPr lang="fr-FR" sz="3000" dirty="0" smtClean="0">
                <a:solidFill>
                  <a:schemeClr val="bg1"/>
                </a:solidFill>
                <a:latin typeface="Cambria" panose="02040503050406030204" pitchFamily="18" charset="0"/>
              </a:rPr>
              <a:t>=  Disposition en rayon au sein de la cellule musculaire  lisse</a:t>
            </a:r>
            <a:endParaRPr lang="fr-FR" sz="3000" dirty="0">
              <a:solidFill>
                <a:schemeClr val="bg1"/>
              </a:solidFill>
              <a:latin typeface="Cambria" panose="02040503050406030204" pitchFamily="18" charset="0"/>
            </a:endParaRPr>
          </a:p>
          <a:p>
            <a:pPr marL="0" lvl="0" indent="0">
              <a:lnSpc>
                <a:spcPct val="210000"/>
              </a:lnSpc>
              <a:buNone/>
            </a:pPr>
            <a:r>
              <a:rPr lang="fr-FR" sz="3000" dirty="0" smtClean="0">
                <a:solidFill>
                  <a:srgbClr val="FFFF00"/>
                </a:solidFill>
                <a:latin typeface="Cambria" panose="02040503050406030204" pitchFamily="18" charset="0"/>
              </a:rPr>
              <a:t>•  Corps denses :  Point d’ancrage à l’insertion des filaments </a:t>
            </a:r>
          </a:p>
          <a:p>
            <a:pPr marL="0" lvl="0" indent="0">
              <a:lnSpc>
                <a:spcPct val="210000"/>
              </a:lnSpc>
              <a:buNone/>
            </a:pPr>
            <a:r>
              <a:rPr lang="fr-FR" sz="3000" dirty="0" smtClean="0">
                <a:solidFill>
                  <a:schemeClr val="bg1"/>
                </a:solidFill>
                <a:latin typeface="Cambria" panose="02040503050406030204" pitchFamily="18" charset="0"/>
              </a:rPr>
              <a:t>=  Jonctions de type adhérentes reliées entre elles par des </a:t>
            </a:r>
            <a:r>
              <a:rPr lang="fr-FR" sz="3000" dirty="0" err="1" smtClean="0">
                <a:solidFill>
                  <a:schemeClr val="bg1"/>
                </a:solidFill>
                <a:latin typeface="Cambria" panose="02040503050406030204" pitchFamily="18" charset="0"/>
              </a:rPr>
              <a:t>desmosines</a:t>
            </a:r>
            <a:r>
              <a:rPr lang="fr-FR" sz="3000" dirty="0" smtClean="0">
                <a:solidFill>
                  <a:schemeClr val="bg1"/>
                </a:solidFill>
                <a:latin typeface="Cambria" panose="02040503050406030204" pitchFamily="18" charset="0"/>
              </a:rPr>
              <a:t>  </a:t>
            </a:r>
          </a:p>
          <a:p>
            <a:pPr marL="0" lvl="0" indent="0">
              <a:lnSpc>
                <a:spcPct val="210000"/>
              </a:lnSpc>
              <a:buNone/>
            </a:pPr>
            <a:r>
              <a:rPr lang="fr-FR" sz="3000" dirty="0" smtClean="0">
                <a:solidFill>
                  <a:srgbClr val="FFFF00"/>
                </a:solidFill>
                <a:latin typeface="Cambria" panose="02040503050406030204" pitchFamily="18" charset="0"/>
              </a:rPr>
              <a:t>•  </a:t>
            </a:r>
            <a:r>
              <a:rPr lang="fr-FR" sz="3000" dirty="0" err="1" smtClean="0">
                <a:solidFill>
                  <a:srgbClr val="FFFF00"/>
                </a:solidFill>
                <a:latin typeface="Cambria" panose="02040503050406030204" pitchFamily="18" charset="0"/>
              </a:rPr>
              <a:t>Caveolae</a:t>
            </a:r>
            <a:r>
              <a:rPr lang="fr-FR" sz="3000" dirty="0">
                <a:solidFill>
                  <a:srgbClr val="FFFF00"/>
                </a:solidFill>
                <a:latin typeface="Cambria" panose="02040503050406030204" pitchFamily="18" charset="0"/>
              </a:rPr>
              <a:t> </a:t>
            </a:r>
            <a:r>
              <a:rPr lang="fr-FR" sz="3000" dirty="0" smtClean="0">
                <a:solidFill>
                  <a:srgbClr val="FFFF00"/>
                </a:solidFill>
                <a:latin typeface="Cambria" panose="02040503050406030204" pitchFamily="18" charset="0"/>
              </a:rPr>
              <a:t>:  Structure similaire au tubule T  (plus large et moins profonde)</a:t>
            </a:r>
          </a:p>
          <a:p>
            <a:pPr marL="0" lvl="0" indent="0">
              <a:lnSpc>
                <a:spcPct val="210000"/>
              </a:lnSpc>
              <a:buNone/>
            </a:pPr>
            <a:r>
              <a:rPr lang="fr-FR" sz="3000" dirty="0" smtClean="0">
                <a:solidFill>
                  <a:srgbClr val="FFFF00"/>
                </a:solidFill>
                <a:latin typeface="Cambria" panose="02040503050406030204" pitchFamily="18" charset="0"/>
              </a:rPr>
              <a:t>•  </a:t>
            </a:r>
            <a:r>
              <a:rPr lang="fr-FR" sz="3000" dirty="0" err="1" smtClean="0">
                <a:solidFill>
                  <a:srgbClr val="FFFF00"/>
                </a:solidFill>
                <a:latin typeface="Cambria" panose="02040503050406030204" pitchFamily="18" charset="0"/>
              </a:rPr>
              <a:t>Calponine</a:t>
            </a:r>
            <a:r>
              <a:rPr lang="fr-FR" sz="3000" dirty="0" smtClean="0">
                <a:solidFill>
                  <a:srgbClr val="FFFF00"/>
                </a:solidFill>
                <a:latin typeface="Cambria" panose="02040503050406030204" pitchFamily="18" charset="0"/>
              </a:rPr>
              <a:t> :  Action similaire à la troponine qui bloque la contraction   </a:t>
            </a:r>
          </a:p>
          <a:p>
            <a:pPr marL="0" indent="0">
              <a:buNone/>
            </a:pPr>
            <a:r>
              <a:rPr lang="fr-FR" sz="2300" dirty="0">
                <a:solidFill>
                  <a:schemeClr val="bg1"/>
                </a:solidFill>
                <a:latin typeface="Cambria" panose="02040503050406030204" pitchFamily="18" charset="0"/>
              </a:rPr>
              <a:t> </a:t>
            </a:r>
            <a:r>
              <a:rPr lang="fr-FR" sz="2300" dirty="0" smtClean="0">
                <a:solidFill>
                  <a:schemeClr val="bg1"/>
                </a:solidFill>
                <a:latin typeface="Cambria" panose="02040503050406030204" pitchFamily="18" charset="0"/>
              </a:rPr>
              <a:t>   </a:t>
            </a:r>
          </a:p>
          <a:p>
            <a:pPr marL="0" indent="0">
              <a:buNone/>
            </a:pPr>
            <a:endParaRPr lang="fr-FR" sz="2000" dirty="0">
              <a:solidFill>
                <a:schemeClr val="bg1"/>
              </a:solidFill>
              <a:latin typeface="Cambria" panose="02040503050406030204" pitchFamily="18" charset="0"/>
            </a:endParaRPr>
          </a:p>
          <a:p>
            <a:pPr marL="0" indent="0">
              <a:buNone/>
            </a:pPr>
            <a:endParaRPr lang="fr-FR" sz="2000" dirty="0" smtClean="0">
              <a:solidFill>
                <a:schemeClr val="bg1"/>
              </a:solidFill>
              <a:latin typeface="Cambria" panose="02040503050406030204" pitchFamily="18" charset="0"/>
            </a:endParaRPr>
          </a:p>
          <a:p>
            <a:pPr marL="0" indent="0">
              <a:buNone/>
            </a:pPr>
            <a:r>
              <a:rPr lang="fr-FR" sz="2000" dirty="0" smtClean="0">
                <a:solidFill>
                  <a:schemeClr val="bg1"/>
                </a:solidFill>
                <a:latin typeface="Cambria" panose="02040503050406030204" pitchFamily="18" charset="0"/>
              </a:rPr>
              <a:t> </a:t>
            </a:r>
          </a:p>
          <a:p>
            <a:pPr marL="0" indent="0">
              <a:buNone/>
            </a:pPr>
            <a:endParaRPr lang="fr-FR" sz="2000" dirty="0" smtClean="0">
              <a:solidFill>
                <a:schemeClr val="bg1"/>
              </a:solidFill>
              <a:latin typeface="Cambria" panose="02040503050406030204" pitchFamily="18" charset="0"/>
            </a:endParaRPr>
          </a:p>
        </p:txBody>
      </p:sp>
      <p:pic>
        <p:nvPicPr>
          <p:cNvPr id="6" name="Image 5"/>
          <p:cNvPicPr/>
          <p:nvPr/>
        </p:nvPicPr>
        <p:blipFill rotWithShape="1">
          <a:blip r:embed="rId3">
            <a:extLst>
              <a:ext uri="{28A0092B-C50C-407E-A947-70E740481C1C}">
                <a14:useLocalDpi xmlns:a14="http://schemas.microsoft.com/office/drawing/2010/main" val="0"/>
              </a:ext>
            </a:extLst>
          </a:blip>
          <a:srcRect l="33954" t="17879" r="31949" b="17010"/>
          <a:stretch/>
        </p:blipFill>
        <p:spPr bwMode="auto">
          <a:xfrm>
            <a:off x="9561445" y="337932"/>
            <a:ext cx="2126974" cy="2922103"/>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spTree>
    <p:extLst>
      <p:ext uri="{BB962C8B-B14F-4D97-AF65-F5344CB8AC3E}">
        <p14:creationId xmlns:p14="http://schemas.microsoft.com/office/powerpoint/2010/main" val="339629838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820000"/>
        </a:solid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337786" y="447732"/>
            <a:ext cx="12137751" cy="6410268"/>
          </a:xfrm>
        </p:spPr>
        <p:txBody>
          <a:bodyPr numCol="2">
            <a:normAutofit/>
          </a:bodyPr>
          <a:lstStyle/>
          <a:p>
            <a:pPr marL="0" indent="0">
              <a:lnSpc>
                <a:spcPct val="170000"/>
              </a:lnSpc>
              <a:spcAft>
                <a:spcPts val="1200"/>
              </a:spcAft>
              <a:buNone/>
            </a:pPr>
            <a:r>
              <a:rPr lang="fr-FR" u="sng" dirty="0" smtClean="0">
                <a:solidFill>
                  <a:srgbClr val="FFFF00"/>
                </a:solidFill>
                <a:latin typeface="Cambria" panose="02040503050406030204" pitchFamily="18" charset="0"/>
              </a:rPr>
              <a:t>Contraction musculaire </a:t>
            </a:r>
          </a:p>
          <a:p>
            <a:pPr marL="0" indent="0" algn="just">
              <a:lnSpc>
                <a:spcPct val="150000"/>
              </a:lnSpc>
              <a:buNone/>
            </a:pPr>
            <a:r>
              <a:rPr lang="fr-FR" sz="2800" dirty="0">
                <a:solidFill>
                  <a:schemeClr val="bg1"/>
                </a:solidFill>
                <a:latin typeface="Cambria" panose="02040503050406030204" pitchFamily="18" charset="0"/>
              </a:rPr>
              <a:t>Lors de la contraction, les filaments d’actine et de myosine tirent sur les corps denses situé sur la face interne de la cellule pour les rapprocher du </a:t>
            </a:r>
            <a:r>
              <a:rPr lang="fr-FR" sz="2800" dirty="0" smtClean="0">
                <a:solidFill>
                  <a:schemeClr val="bg1"/>
                </a:solidFill>
                <a:latin typeface="Cambria" panose="02040503050406030204" pitchFamily="18" charset="0"/>
              </a:rPr>
              <a:t>centre l’ensemble </a:t>
            </a:r>
            <a:r>
              <a:rPr lang="fr-FR" sz="2800" dirty="0">
                <a:solidFill>
                  <a:schemeClr val="bg1"/>
                </a:solidFill>
                <a:latin typeface="Cambria" panose="02040503050406030204" pitchFamily="18" charset="0"/>
              </a:rPr>
              <a:t>de la cellule se raccourcit, elle se replie sur </a:t>
            </a:r>
            <a:r>
              <a:rPr lang="fr-FR" sz="2800" dirty="0" smtClean="0">
                <a:solidFill>
                  <a:schemeClr val="bg1"/>
                </a:solidFill>
                <a:latin typeface="Cambria" panose="02040503050406030204" pitchFamily="18" charset="0"/>
              </a:rPr>
              <a:t>elle-même. →  Aspect de la cellule en tire-bouchon </a:t>
            </a:r>
            <a:endParaRPr lang="fr-FR" sz="2800" dirty="0">
              <a:solidFill>
                <a:schemeClr val="bg1"/>
              </a:solidFill>
              <a:latin typeface="Cambria" panose="02040503050406030204" pitchFamily="18" charset="0"/>
            </a:endParaRPr>
          </a:p>
          <a:p>
            <a:pPr marL="0" indent="0" algn="just">
              <a:buNone/>
            </a:pPr>
            <a:endParaRPr lang="fr-FR" sz="2000" dirty="0" smtClean="0">
              <a:solidFill>
                <a:schemeClr val="bg1"/>
              </a:solidFill>
              <a:latin typeface="Cambria" panose="02040503050406030204" pitchFamily="18" charset="0"/>
            </a:endParaRPr>
          </a:p>
          <a:p>
            <a:pPr marL="0" indent="0" algn="just">
              <a:buNone/>
            </a:pPr>
            <a:r>
              <a:rPr lang="fr-FR" sz="2000" dirty="0" smtClean="0">
                <a:solidFill>
                  <a:schemeClr val="bg1"/>
                </a:solidFill>
                <a:latin typeface="Cambria" panose="02040503050406030204" pitchFamily="18" charset="0"/>
              </a:rPr>
              <a:t> </a:t>
            </a:r>
          </a:p>
          <a:p>
            <a:pPr marL="0" indent="0">
              <a:buNone/>
            </a:pPr>
            <a:endParaRPr lang="fr-FR" sz="2000" dirty="0" smtClean="0">
              <a:solidFill>
                <a:schemeClr val="bg1"/>
              </a:solidFill>
              <a:latin typeface="Cambria" panose="02040503050406030204" pitchFamily="18" charset="0"/>
            </a:endParaRPr>
          </a:p>
        </p:txBody>
      </p:sp>
      <p:pic>
        <p:nvPicPr>
          <p:cNvPr id="8" name="Image 7"/>
          <p:cNvPicPr>
            <a:picLocks noChangeAspect="1"/>
          </p:cNvPicPr>
          <p:nvPr/>
        </p:nvPicPr>
        <p:blipFill>
          <a:blip r:embed="rId3"/>
          <a:stretch>
            <a:fillRect/>
          </a:stretch>
        </p:blipFill>
        <p:spPr>
          <a:xfrm>
            <a:off x="6992825" y="1770743"/>
            <a:ext cx="4684865" cy="4140255"/>
          </a:xfrm>
          <a:prstGeom prst="rect">
            <a:avLst/>
          </a:prstGeom>
        </p:spPr>
      </p:pic>
    </p:spTree>
    <p:extLst>
      <p:ext uri="{BB962C8B-B14F-4D97-AF65-F5344CB8AC3E}">
        <p14:creationId xmlns:p14="http://schemas.microsoft.com/office/powerpoint/2010/main" val="326575503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820000"/>
        </a:solid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829098" y="0"/>
            <a:ext cx="10515600" cy="5705475"/>
          </a:xfrm>
        </p:spPr>
        <p:txBody>
          <a:bodyPr>
            <a:normAutofit/>
          </a:bodyPr>
          <a:lstStyle/>
          <a:p>
            <a:pPr marL="0" indent="0" algn="ctr">
              <a:lnSpc>
                <a:spcPct val="200000"/>
              </a:lnSpc>
              <a:spcAft>
                <a:spcPts val="1200"/>
              </a:spcAft>
              <a:buNone/>
            </a:pPr>
            <a:r>
              <a:rPr lang="fr-FR" sz="5400" dirty="0" smtClean="0">
                <a:solidFill>
                  <a:srgbClr val="FFFF00"/>
                </a:solidFill>
                <a:latin typeface="Cambria" panose="02040503050406030204" pitchFamily="18" charset="0"/>
              </a:rPr>
              <a:t>Tissu musculaire cardiaque</a:t>
            </a:r>
            <a:endParaRPr lang="fr-FR" sz="5400" dirty="0" smtClean="0">
              <a:solidFill>
                <a:schemeClr val="bg1"/>
              </a:solidFill>
              <a:latin typeface="Cambria" panose="02040503050406030204" pitchFamily="18" charset="0"/>
            </a:endParaRPr>
          </a:p>
        </p:txBody>
      </p:sp>
      <p:pic>
        <p:nvPicPr>
          <p:cNvPr id="5122" name="Picture 2" descr="Afficher l'image d'origin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9442" y="2076773"/>
            <a:ext cx="5092730" cy="3952068"/>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Afficher l'image d'origin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48156" y="2076773"/>
            <a:ext cx="5257800" cy="39520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972969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820000"/>
        </a:solid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838200" y="466725"/>
            <a:ext cx="10515600" cy="5705475"/>
          </a:xfrm>
        </p:spPr>
        <p:txBody>
          <a:bodyPr>
            <a:normAutofit/>
          </a:bodyPr>
          <a:lstStyle/>
          <a:p>
            <a:pPr marL="0" indent="0">
              <a:lnSpc>
                <a:spcPct val="200000"/>
              </a:lnSpc>
              <a:spcAft>
                <a:spcPts val="1800"/>
              </a:spcAft>
              <a:buNone/>
            </a:pPr>
            <a:r>
              <a:rPr lang="fr-FR" sz="3000" u="sng" dirty="0" smtClean="0">
                <a:solidFill>
                  <a:srgbClr val="FFFF00"/>
                </a:solidFill>
                <a:latin typeface="Cambria" panose="02040503050406030204" pitchFamily="18" charset="0"/>
              </a:rPr>
              <a:t>Généralités </a:t>
            </a:r>
            <a:endParaRPr lang="fr-FR" sz="3000" u="sng" dirty="0">
              <a:solidFill>
                <a:srgbClr val="FFFF00"/>
              </a:solidFill>
              <a:latin typeface="Cambria" panose="02040503050406030204" pitchFamily="18" charset="0"/>
            </a:endParaRPr>
          </a:p>
          <a:p>
            <a:pPr marL="0" indent="0" algn="just">
              <a:lnSpc>
                <a:spcPct val="150000"/>
              </a:lnSpc>
              <a:spcAft>
                <a:spcPts val="2400"/>
              </a:spcAft>
              <a:buNone/>
            </a:pPr>
            <a:r>
              <a:rPr lang="fr-FR" sz="2800" dirty="0" smtClean="0">
                <a:solidFill>
                  <a:srgbClr val="FFFF00"/>
                </a:solidFill>
                <a:latin typeface="Cambria" panose="02040503050406030204" pitchFamily="18" charset="0"/>
              </a:rPr>
              <a:t>• </a:t>
            </a:r>
            <a:r>
              <a:rPr lang="fr-FR" sz="2800" u="sng" dirty="0" smtClean="0">
                <a:solidFill>
                  <a:srgbClr val="FFFF00"/>
                </a:solidFill>
                <a:latin typeface="Cambria" panose="02040503050406030204" pitchFamily="18" charset="0"/>
              </a:rPr>
              <a:t>Définition</a:t>
            </a:r>
            <a:r>
              <a:rPr lang="fr-FR" sz="2800" dirty="0" smtClean="0">
                <a:solidFill>
                  <a:srgbClr val="FFFF00"/>
                </a:solidFill>
                <a:latin typeface="Cambria" panose="02040503050406030204" pitchFamily="18" charset="0"/>
              </a:rPr>
              <a:t> : </a:t>
            </a:r>
            <a:r>
              <a:rPr lang="fr-FR" sz="2800" dirty="0" smtClean="0">
                <a:solidFill>
                  <a:schemeClr val="bg1"/>
                </a:solidFill>
                <a:latin typeface="Cambria" panose="02040503050406030204" pitchFamily="18" charset="0"/>
              </a:rPr>
              <a:t>Organe creux, qui assure la circulation sanguine en pompant par des contractions rythmique le sang dans les vaisseaux.</a:t>
            </a:r>
          </a:p>
          <a:p>
            <a:pPr marL="0" indent="0" algn="just">
              <a:lnSpc>
                <a:spcPct val="150000"/>
              </a:lnSpc>
              <a:spcAft>
                <a:spcPts val="2400"/>
              </a:spcAft>
              <a:buNone/>
            </a:pPr>
            <a:r>
              <a:rPr lang="fr-FR" sz="2800" dirty="0" smtClean="0">
                <a:solidFill>
                  <a:srgbClr val="FFFF00"/>
                </a:solidFill>
                <a:latin typeface="Cambria" panose="02040503050406030204" pitchFamily="18" charset="0"/>
              </a:rPr>
              <a:t>•  </a:t>
            </a:r>
            <a:r>
              <a:rPr lang="fr-FR" sz="2800" u="sng" dirty="0" smtClean="0">
                <a:solidFill>
                  <a:srgbClr val="FFFF00"/>
                </a:solidFill>
                <a:latin typeface="Cambria" panose="02040503050406030204" pitchFamily="18" charset="0"/>
              </a:rPr>
              <a:t>Structure</a:t>
            </a:r>
            <a:r>
              <a:rPr lang="fr-FR" sz="2800" dirty="0" smtClean="0">
                <a:solidFill>
                  <a:srgbClr val="FFFF00"/>
                </a:solidFill>
                <a:latin typeface="Cambria" panose="02040503050406030204" pitchFamily="18" charset="0"/>
              </a:rPr>
              <a:t>  :  </a:t>
            </a:r>
            <a:r>
              <a:rPr lang="fr-FR" sz="2800" dirty="0" smtClean="0">
                <a:solidFill>
                  <a:schemeClr val="bg1"/>
                </a:solidFill>
                <a:latin typeface="Cambria" panose="02040503050406030204" pitchFamily="18" charset="0"/>
              </a:rPr>
              <a:t>Ensemble de cellules accolées mais non fusionnées. </a:t>
            </a:r>
          </a:p>
          <a:p>
            <a:pPr marL="0" indent="0" algn="just">
              <a:lnSpc>
                <a:spcPct val="150000"/>
              </a:lnSpc>
              <a:spcAft>
                <a:spcPts val="2400"/>
              </a:spcAft>
              <a:buNone/>
            </a:pPr>
            <a:r>
              <a:rPr lang="fr-FR" sz="2800" dirty="0" smtClean="0">
                <a:solidFill>
                  <a:srgbClr val="FFFF00"/>
                </a:solidFill>
                <a:latin typeface="Cambria" panose="02040503050406030204" pitchFamily="18" charset="0"/>
              </a:rPr>
              <a:t>• </a:t>
            </a:r>
            <a:r>
              <a:rPr lang="fr-FR" sz="2800" u="sng" dirty="0" smtClean="0">
                <a:solidFill>
                  <a:srgbClr val="FFFF00"/>
                </a:solidFill>
                <a:latin typeface="Cambria" panose="02040503050406030204" pitchFamily="18" charset="0"/>
              </a:rPr>
              <a:t>Propriétés</a:t>
            </a:r>
            <a:r>
              <a:rPr lang="fr-FR" sz="2800" dirty="0" smtClean="0">
                <a:solidFill>
                  <a:srgbClr val="FFFF00"/>
                </a:solidFill>
                <a:latin typeface="Cambria" panose="02040503050406030204" pitchFamily="18" charset="0"/>
              </a:rPr>
              <a:t> :  </a:t>
            </a:r>
            <a:r>
              <a:rPr lang="fr-FR" sz="2800" dirty="0" smtClean="0">
                <a:solidFill>
                  <a:schemeClr val="bg1"/>
                </a:solidFill>
                <a:latin typeface="Cambria" panose="02040503050406030204" pitchFamily="18" charset="0"/>
              </a:rPr>
              <a:t>Système </a:t>
            </a:r>
            <a:r>
              <a:rPr lang="fr-FR" sz="2800" dirty="0" err="1" smtClean="0">
                <a:solidFill>
                  <a:schemeClr val="bg1"/>
                </a:solidFill>
                <a:latin typeface="Cambria" panose="02040503050406030204" pitchFamily="18" charset="0"/>
              </a:rPr>
              <a:t>cardionecteur</a:t>
            </a:r>
            <a:r>
              <a:rPr lang="fr-FR" sz="2800" dirty="0" smtClean="0">
                <a:solidFill>
                  <a:schemeClr val="bg1"/>
                </a:solidFill>
                <a:latin typeface="Cambria" panose="02040503050406030204" pitchFamily="18" charset="0"/>
              </a:rPr>
              <a:t> qui gère la conduction de l’influx ainsi que l’automatisme rythmique du cœur.</a:t>
            </a:r>
            <a:endParaRPr lang="fr-FR" sz="2800" dirty="0">
              <a:solidFill>
                <a:schemeClr val="bg1"/>
              </a:solidFill>
              <a:latin typeface="Cambria" panose="02040503050406030204" pitchFamily="18" charset="0"/>
            </a:endParaRPr>
          </a:p>
          <a:p>
            <a:pPr marL="0" indent="0">
              <a:lnSpc>
                <a:spcPct val="150000"/>
              </a:lnSpc>
              <a:spcAft>
                <a:spcPts val="1200"/>
              </a:spcAft>
              <a:buNone/>
            </a:pPr>
            <a:endParaRPr lang="fr-FR" sz="2800" dirty="0" smtClean="0">
              <a:solidFill>
                <a:schemeClr val="bg1"/>
              </a:solidFill>
              <a:latin typeface="Cambria" panose="02040503050406030204" pitchFamily="18" charset="0"/>
            </a:endParaRPr>
          </a:p>
        </p:txBody>
      </p:sp>
    </p:spTree>
    <p:extLst>
      <p:ext uri="{BB962C8B-B14F-4D97-AF65-F5344CB8AC3E}">
        <p14:creationId xmlns:p14="http://schemas.microsoft.com/office/powerpoint/2010/main" val="2493858557"/>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820000"/>
        </a:solid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227850" y="208826"/>
            <a:ext cx="12137751" cy="5880497"/>
          </a:xfrm>
        </p:spPr>
        <p:txBody>
          <a:bodyPr numCol="1">
            <a:noAutofit/>
          </a:bodyPr>
          <a:lstStyle/>
          <a:p>
            <a:pPr marL="0" lvl="0" indent="0">
              <a:lnSpc>
                <a:spcPct val="210000"/>
              </a:lnSpc>
              <a:spcAft>
                <a:spcPts val="600"/>
              </a:spcAft>
              <a:buNone/>
            </a:pPr>
            <a:r>
              <a:rPr lang="fr-FR" sz="2400" dirty="0" smtClean="0">
                <a:solidFill>
                  <a:srgbClr val="FFFF00"/>
                </a:solidFill>
                <a:latin typeface="Cambria" panose="02040503050406030204" pitchFamily="18" charset="0"/>
              </a:rPr>
              <a:t>•  Organisation sarcomérique avec absence de triade</a:t>
            </a:r>
          </a:p>
          <a:p>
            <a:pPr marL="0" lvl="0" indent="0">
              <a:lnSpc>
                <a:spcPct val="210000"/>
              </a:lnSpc>
              <a:spcAft>
                <a:spcPts val="600"/>
              </a:spcAft>
              <a:buNone/>
            </a:pPr>
            <a:r>
              <a:rPr lang="fr-FR" sz="2400" dirty="0" smtClean="0">
                <a:solidFill>
                  <a:schemeClr val="bg1"/>
                </a:solidFill>
                <a:latin typeface="Cambria" panose="02040503050406030204" pitchFamily="18" charset="0"/>
              </a:rPr>
              <a:t>=  Présence de diade avec tubule T plus large </a:t>
            </a:r>
          </a:p>
          <a:p>
            <a:pPr marL="0" lvl="0" indent="0">
              <a:lnSpc>
                <a:spcPct val="210000"/>
              </a:lnSpc>
              <a:spcAft>
                <a:spcPts val="600"/>
              </a:spcAft>
              <a:buNone/>
            </a:pPr>
            <a:r>
              <a:rPr lang="fr-FR" sz="2400" dirty="0" smtClean="0">
                <a:solidFill>
                  <a:srgbClr val="FFFF00"/>
                </a:solidFill>
                <a:latin typeface="Cambria" panose="02040503050406030204" pitchFamily="18" charset="0"/>
              </a:rPr>
              <a:t>•  Cellules plus courtes, reliées par des stries scalariformes </a:t>
            </a:r>
          </a:p>
          <a:p>
            <a:pPr marL="0" lvl="0" indent="0">
              <a:lnSpc>
                <a:spcPct val="210000"/>
              </a:lnSpc>
              <a:spcAft>
                <a:spcPts val="600"/>
              </a:spcAft>
              <a:buNone/>
            </a:pPr>
            <a:r>
              <a:rPr lang="fr-FR" sz="2400" dirty="0" smtClean="0">
                <a:solidFill>
                  <a:schemeClr val="bg1"/>
                </a:solidFill>
                <a:latin typeface="Cambria" panose="02040503050406030204" pitchFamily="18" charset="0"/>
              </a:rPr>
              <a:t>=  Liaison de type desmosome, jonctions adhérentes, nexus </a:t>
            </a:r>
          </a:p>
          <a:p>
            <a:pPr marL="0" lvl="0" indent="0">
              <a:lnSpc>
                <a:spcPct val="210000"/>
              </a:lnSpc>
              <a:spcAft>
                <a:spcPts val="600"/>
              </a:spcAft>
              <a:buNone/>
            </a:pPr>
            <a:r>
              <a:rPr lang="fr-FR" sz="2400" dirty="0" smtClean="0">
                <a:solidFill>
                  <a:srgbClr val="FFFF00"/>
                </a:solidFill>
                <a:latin typeface="Cambria" panose="02040503050406030204" pitchFamily="18" charset="0"/>
              </a:rPr>
              <a:t>•  </a:t>
            </a:r>
            <a:r>
              <a:rPr lang="fr-FR" sz="2400" dirty="0" err="1" smtClean="0">
                <a:solidFill>
                  <a:srgbClr val="FFFF00"/>
                </a:solidFill>
                <a:latin typeface="Cambria" panose="02040503050406030204" pitchFamily="18" charset="0"/>
              </a:rPr>
              <a:t>Abscence</a:t>
            </a:r>
            <a:r>
              <a:rPr lang="fr-FR" sz="2400" dirty="0" smtClean="0">
                <a:solidFill>
                  <a:srgbClr val="FFFF00"/>
                </a:solidFill>
                <a:latin typeface="Cambria" panose="02040503050406030204" pitchFamily="18" charset="0"/>
              </a:rPr>
              <a:t> de cellules souches analogue aux cellules satellites </a:t>
            </a:r>
          </a:p>
          <a:p>
            <a:pPr marL="0" lvl="0" indent="0">
              <a:lnSpc>
                <a:spcPct val="210000"/>
              </a:lnSpc>
              <a:spcAft>
                <a:spcPts val="600"/>
              </a:spcAft>
              <a:buNone/>
            </a:pPr>
            <a:r>
              <a:rPr lang="fr-FR" sz="2400" dirty="0" smtClean="0">
                <a:solidFill>
                  <a:schemeClr val="bg1"/>
                </a:solidFill>
                <a:latin typeface="Cambria" panose="02040503050406030204" pitchFamily="18" charset="0"/>
              </a:rPr>
              <a:t>=  Lésion myocardique irréversible sans intervention externe </a:t>
            </a:r>
          </a:p>
          <a:p>
            <a:pPr marL="0" lvl="0" indent="0">
              <a:lnSpc>
                <a:spcPct val="210000"/>
              </a:lnSpc>
              <a:spcAft>
                <a:spcPts val="600"/>
              </a:spcAft>
              <a:buNone/>
            </a:pPr>
            <a:r>
              <a:rPr lang="fr-FR" sz="2400" dirty="0" smtClean="0">
                <a:solidFill>
                  <a:srgbClr val="FFFF00"/>
                </a:solidFill>
                <a:latin typeface="Cambria" panose="02040503050406030204" pitchFamily="18" charset="0"/>
              </a:rPr>
              <a:t>•  Noyau unique et central  +  Abondance en mitochondries </a:t>
            </a:r>
          </a:p>
          <a:p>
            <a:pPr marL="0" indent="0">
              <a:buNone/>
            </a:pPr>
            <a:r>
              <a:rPr lang="fr-FR" sz="2400" dirty="0" smtClean="0">
                <a:solidFill>
                  <a:schemeClr val="bg1"/>
                </a:solidFill>
                <a:latin typeface="Cambria" panose="02040503050406030204" pitchFamily="18" charset="0"/>
              </a:rPr>
              <a:t>    </a:t>
            </a:r>
          </a:p>
          <a:p>
            <a:pPr marL="0" indent="0">
              <a:buNone/>
            </a:pPr>
            <a:endParaRPr lang="fr-FR" sz="2400" dirty="0">
              <a:solidFill>
                <a:schemeClr val="bg1"/>
              </a:solidFill>
              <a:latin typeface="Cambria" panose="02040503050406030204" pitchFamily="18" charset="0"/>
            </a:endParaRPr>
          </a:p>
          <a:p>
            <a:pPr marL="0" indent="0">
              <a:buNone/>
            </a:pPr>
            <a:endParaRPr lang="fr-FR" sz="2400" dirty="0" smtClean="0">
              <a:solidFill>
                <a:schemeClr val="bg1"/>
              </a:solidFill>
              <a:latin typeface="Cambria" panose="02040503050406030204" pitchFamily="18" charset="0"/>
            </a:endParaRPr>
          </a:p>
          <a:p>
            <a:pPr marL="0" indent="0">
              <a:buNone/>
            </a:pPr>
            <a:r>
              <a:rPr lang="fr-FR" sz="2400" dirty="0" smtClean="0">
                <a:solidFill>
                  <a:schemeClr val="bg1"/>
                </a:solidFill>
                <a:latin typeface="Cambria" panose="02040503050406030204" pitchFamily="18" charset="0"/>
              </a:rPr>
              <a:t> </a:t>
            </a:r>
          </a:p>
          <a:p>
            <a:pPr marL="0" indent="0">
              <a:buNone/>
            </a:pPr>
            <a:endParaRPr lang="fr-FR" sz="2400" dirty="0" smtClean="0">
              <a:solidFill>
                <a:schemeClr val="bg1"/>
              </a:solidFill>
              <a:latin typeface="Cambria" panose="02040503050406030204" pitchFamily="18" charset="0"/>
            </a:endParaRPr>
          </a:p>
        </p:txBody>
      </p:sp>
      <p:pic>
        <p:nvPicPr>
          <p:cNvPr id="5" name="Image 4"/>
          <p:cNvPicPr/>
          <p:nvPr/>
        </p:nvPicPr>
        <p:blipFill rotWithShape="1">
          <a:blip r:embed="rId3">
            <a:extLst>
              <a:ext uri="{28A0092B-C50C-407E-A947-70E740481C1C}">
                <a14:useLocalDpi xmlns:a14="http://schemas.microsoft.com/office/drawing/2010/main" val="0"/>
              </a:ext>
            </a:extLst>
          </a:blip>
          <a:srcRect l="23925" t="19479" r="47851" b="14608"/>
          <a:stretch/>
        </p:blipFill>
        <p:spPr bwMode="auto">
          <a:xfrm>
            <a:off x="8761694" y="2917371"/>
            <a:ext cx="3081962" cy="3374037"/>
          </a:xfrm>
          <a:prstGeom prst="rect">
            <a:avLst/>
          </a:prstGeom>
          <a:ln>
            <a:noFill/>
          </a:ln>
          <a:extLst>
            <a:ext uri="{53640926-AAD7-44D8-BBD7-CCE9431645EC}">
              <a14:shadowObscured xmlns:a14="http://schemas.microsoft.com/office/drawing/2010/main"/>
            </a:ext>
          </a:extLst>
        </p:spPr>
      </p:pic>
      <p:pic>
        <p:nvPicPr>
          <p:cNvPr id="7" name="Picture 2" descr="Afficher l'image d'origin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96077" y="410911"/>
            <a:ext cx="3647579" cy="19750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167564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820000"/>
        </a:solid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308757" y="113903"/>
            <a:ext cx="12137751" cy="6410268"/>
          </a:xfrm>
        </p:spPr>
        <p:txBody>
          <a:bodyPr numCol="2">
            <a:normAutofit/>
          </a:bodyPr>
          <a:lstStyle/>
          <a:p>
            <a:pPr marL="0" indent="0">
              <a:lnSpc>
                <a:spcPct val="170000"/>
              </a:lnSpc>
              <a:spcAft>
                <a:spcPts val="1200"/>
              </a:spcAft>
              <a:buNone/>
            </a:pPr>
            <a:r>
              <a:rPr lang="fr-FR" u="sng" dirty="0" smtClean="0">
                <a:solidFill>
                  <a:srgbClr val="FFFF00"/>
                </a:solidFill>
                <a:latin typeface="Cambria" panose="02040503050406030204" pitchFamily="18" charset="0"/>
              </a:rPr>
              <a:t>Contraction musculaire </a:t>
            </a:r>
          </a:p>
          <a:p>
            <a:pPr marL="0" lvl="0" indent="0" algn="just">
              <a:lnSpc>
                <a:spcPct val="150000"/>
              </a:lnSpc>
              <a:buNone/>
            </a:pPr>
            <a:r>
              <a:rPr lang="fr-FR" sz="2800" dirty="0">
                <a:solidFill>
                  <a:schemeClr val="bg1"/>
                </a:solidFill>
                <a:latin typeface="Cambria" panose="02040503050406030204" pitchFamily="18" charset="0"/>
              </a:rPr>
              <a:t>E</a:t>
            </a:r>
            <a:r>
              <a:rPr lang="fr-FR" sz="2800" dirty="0" smtClean="0">
                <a:solidFill>
                  <a:schemeClr val="bg1"/>
                </a:solidFill>
                <a:latin typeface="Cambria" panose="02040503050406030204" pitchFamily="18" charset="0"/>
              </a:rPr>
              <a:t>lle </a:t>
            </a:r>
            <a:r>
              <a:rPr lang="fr-FR" sz="2800" dirty="0">
                <a:solidFill>
                  <a:schemeClr val="bg1"/>
                </a:solidFill>
                <a:latin typeface="Cambria" panose="02040503050406030204" pitchFamily="18" charset="0"/>
              </a:rPr>
              <a:t>est presque identique à celle du muscle strié squelettique, à la différence que toutes les cellules sont interconnectées chimiquement et électriquement. Grâce aux nexus permettant le passage des flux ioniques, l’onde de dépolarisation va pouvoir passer de cellules en </a:t>
            </a:r>
            <a:r>
              <a:rPr lang="fr-FR" sz="2800" dirty="0" smtClean="0">
                <a:solidFill>
                  <a:schemeClr val="bg1"/>
                </a:solidFill>
                <a:latin typeface="Cambria" panose="02040503050406030204" pitchFamily="18" charset="0"/>
              </a:rPr>
              <a:t>cellules.</a:t>
            </a:r>
            <a:endParaRPr lang="fr-FR" sz="2000" dirty="0" smtClean="0">
              <a:solidFill>
                <a:schemeClr val="bg1"/>
              </a:solidFill>
              <a:latin typeface="Cambria" panose="02040503050406030204" pitchFamily="18" charset="0"/>
            </a:endParaRPr>
          </a:p>
          <a:p>
            <a:pPr marL="0" indent="0" algn="just">
              <a:buNone/>
            </a:pPr>
            <a:r>
              <a:rPr lang="fr-FR" sz="2000" dirty="0" smtClean="0">
                <a:solidFill>
                  <a:schemeClr val="bg1"/>
                </a:solidFill>
                <a:latin typeface="Cambria" panose="02040503050406030204" pitchFamily="18" charset="0"/>
              </a:rPr>
              <a:t> </a:t>
            </a:r>
          </a:p>
          <a:p>
            <a:pPr marL="0" indent="0">
              <a:buNone/>
            </a:pPr>
            <a:endParaRPr lang="fr-FR" sz="2000" dirty="0" smtClean="0">
              <a:solidFill>
                <a:schemeClr val="bg1"/>
              </a:solidFill>
              <a:latin typeface="Cambria" panose="02040503050406030204" pitchFamily="18" charset="0"/>
            </a:endParaRPr>
          </a:p>
        </p:txBody>
      </p:sp>
      <p:pic>
        <p:nvPicPr>
          <p:cNvPr id="2" name="Image 1"/>
          <p:cNvPicPr>
            <a:picLocks noChangeAspect="1"/>
          </p:cNvPicPr>
          <p:nvPr/>
        </p:nvPicPr>
        <p:blipFill>
          <a:blip r:embed="rId3"/>
          <a:stretch>
            <a:fillRect/>
          </a:stretch>
        </p:blipFill>
        <p:spPr>
          <a:xfrm>
            <a:off x="7197545" y="517780"/>
            <a:ext cx="4548667" cy="2801257"/>
          </a:xfrm>
          <a:prstGeom prst="rect">
            <a:avLst/>
          </a:prstGeom>
        </p:spPr>
      </p:pic>
      <p:pic>
        <p:nvPicPr>
          <p:cNvPr id="6" name="Image 5"/>
          <p:cNvPicPr/>
          <p:nvPr/>
        </p:nvPicPr>
        <p:blipFill rotWithShape="1">
          <a:blip r:embed="rId4" cstate="print">
            <a:extLst>
              <a:ext uri="{28A0092B-C50C-407E-A947-70E740481C1C}">
                <a14:useLocalDpi xmlns:a14="http://schemas.microsoft.com/office/drawing/2010/main" val="0"/>
              </a:ext>
            </a:extLst>
          </a:blip>
          <a:srcRect l="27507" t="17079" r="14326" b="9538"/>
          <a:stretch/>
        </p:blipFill>
        <p:spPr bwMode="auto">
          <a:xfrm>
            <a:off x="7197546" y="3846286"/>
            <a:ext cx="4548666" cy="2532742"/>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194800861"/>
      </p:ext>
    </p:extLst>
  </p:cSld>
  <p:clrMapOvr>
    <a:masterClrMapping/>
  </p:clrMapOvr>
  <p:timing>
    <p:tnLst>
      <p:par>
        <p:cTn id="1" dur="indefinite" restart="never" nodeType="tmRoot"/>
      </p:par>
    </p:tnLst>
  </p:timing>
</p:sld>
</file>

<file path=ppt/theme/theme1.xml><?xml version="1.0" encoding="utf-8"?>
<a:theme xmlns:a="http://schemas.openxmlformats.org/drawingml/2006/main" name="HDOfficeLightV0">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2.xml><?xml version="1.0" encoding="utf-8"?>
<a:theme xmlns:a="http://schemas.openxmlformats.org/drawingml/2006/main" name="Blank">
  <a:themeElements>
    <a:clrScheme name="Office">
      <a:dk1>
        <a:sysClr val="windowText" lastClr="000000"/>
      </a:dk1>
      <a:lt1>
        <a:sysClr val="window" lastClr="FFFFFF"/>
      </a:lt1>
      <a:dk2>
        <a:srgbClr val="6E747A"/>
      </a:dk2>
      <a:lt2>
        <a:srgbClr val="E7E6E6"/>
      </a:lt2>
      <a:accent1>
        <a:srgbClr val="5B9BD5"/>
      </a:accent1>
      <a:accent2>
        <a:srgbClr val="ED7D31"/>
      </a:accent2>
      <a:accent3>
        <a:srgbClr val="A5A5A5"/>
      </a:accent3>
      <a:accent4>
        <a:srgbClr val="FFC000"/>
      </a:accent4>
      <a:accent5>
        <a:srgbClr val="4472C4"/>
      </a:accent5>
      <a:accent6>
        <a:srgbClr val="70AD47"/>
      </a:accent6>
      <a:hlink>
        <a:srgbClr val="085296"/>
      </a:hlink>
      <a:folHlink>
        <a:srgbClr val="993366"/>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57000"/>
                <a:satMod val="101000"/>
              </a:schemeClr>
            </a:gs>
            <a:gs pos="50000">
              <a:schemeClr val="phClr">
                <a:lumMod val="137000"/>
                <a:satMod val="103000"/>
              </a:schemeClr>
            </a:gs>
            <a:gs pos="100000">
              <a:schemeClr val="phClr">
                <a:lumMod val="115000"/>
                <a:satMod val="109000"/>
              </a:schemeClr>
            </a:gs>
          </a:gsLst>
          <a:lin ang="5400000" scaled="0"/>
        </a:gradFill>
        <a:gradFill rotWithShape="1">
          <a:gsLst>
            <a:gs pos="0">
              <a:schemeClr val="phClr">
                <a:satMod val="103000"/>
                <a:lumMod val="118000"/>
              </a:schemeClr>
            </a:gs>
            <a:gs pos="50000">
              <a:schemeClr val="phClr">
                <a:satMod val="89000"/>
                <a:lumMod val="91000"/>
              </a:schemeClr>
            </a:gs>
            <a:gs pos="100000">
              <a:schemeClr val="phClr">
                <a:lumMod val="6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100000"/>
                <a:satMod val="100000"/>
                <a:shade val="0"/>
              </a:schemeClr>
            </a:gs>
            <a:gs pos="0">
              <a:scrgbClr r="0" g="0" b="0"/>
            </a:gs>
            <a:gs pos="100000">
              <a:schemeClr val="phClr">
                <a:shade val="100000"/>
                <a:satMod val="100000"/>
              </a:schemeClr>
            </a:gs>
          </a:gsLst>
          <a:lin ang="5400000" scaled="0"/>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TM02900743[[fn=Organique]]</Template>
  <TotalTime>1317</TotalTime>
  <Words>1767</Words>
  <Application>Microsoft Office PowerPoint</Application>
  <PresentationFormat>Grand écran</PresentationFormat>
  <Paragraphs>283</Paragraphs>
  <Slides>33</Slides>
  <Notes>20</Notes>
  <HiddenSlides>0</HiddenSlides>
  <MMClips>0</MMClips>
  <ScaleCrop>false</ScaleCrop>
  <HeadingPairs>
    <vt:vector size="6" baseType="variant">
      <vt:variant>
        <vt:lpstr>Polices utilisées</vt:lpstr>
      </vt:variant>
      <vt:variant>
        <vt:i4>6</vt:i4>
      </vt:variant>
      <vt:variant>
        <vt:lpstr>Thème</vt:lpstr>
      </vt:variant>
      <vt:variant>
        <vt:i4>2</vt:i4>
      </vt:variant>
      <vt:variant>
        <vt:lpstr>Titres des diapositives</vt:lpstr>
      </vt:variant>
      <vt:variant>
        <vt:i4>33</vt:i4>
      </vt:variant>
    </vt:vector>
  </HeadingPairs>
  <TitlesOfParts>
    <vt:vector size="41" baseType="lpstr">
      <vt:lpstr>Arial</vt:lpstr>
      <vt:lpstr>Calibri</vt:lpstr>
      <vt:lpstr>Calibri Light</vt:lpstr>
      <vt:lpstr>Cambria</vt:lpstr>
      <vt:lpstr>Times New Roman</vt:lpstr>
      <vt:lpstr>Wingdings 2</vt:lpstr>
      <vt:lpstr>HDOfficeLightV0</vt:lpstr>
      <vt:lpstr>Blank</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becker maxime</dc:creator>
  <cp:lastModifiedBy>becker maxime</cp:lastModifiedBy>
  <cp:revision>82</cp:revision>
  <dcterms:created xsi:type="dcterms:W3CDTF">2015-10-01T12:56:04Z</dcterms:created>
  <dcterms:modified xsi:type="dcterms:W3CDTF">2015-10-08T03:12:20Z</dcterms:modified>
</cp:coreProperties>
</file>