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8" r:id="rId23"/>
    <p:sldId id="279" r:id="rId24"/>
    <p:sldId id="280" r:id="rId25"/>
    <p:sldId id="293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2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80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A601DB-7CEC-428C-81B5-9533534BF21D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9DC3E2-3F5E-4DEF-BD81-905E39C160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189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9DC3E2-3F5E-4DEF-BD81-905E39C160E9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638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6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CATABOLISME DES AG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BIOCH’LOVE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6957" y="441136"/>
            <a:ext cx="1997612" cy="199761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9882" y="4160080"/>
            <a:ext cx="2700924" cy="2097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7959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5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INTRODUCTION</a:t>
            </a: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51754" y="2496836"/>
            <a:ext cx="5140246" cy="3500465"/>
          </a:xfrm>
        </p:spPr>
      </p:pic>
      <p:sp>
        <p:nvSpPr>
          <p:cNvPr id="6" name="ZoneTexte 5"/>
          <p:cNvSpPr txBox="1"/>
          <p:nvPr/>
        </p:nvSpPr>
        <p:spPr>
          <a:xfrm>
            <a:off x="106017" y="2496836"/>
            <a:ext cx="674535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Définition de la B oxydation : </a:t>
            </a:r>
          </a:p>
          <a:p>
            <a:pPr lvl="0"/>
            <a:r>
              <a:rPr lang="fr-FR" dirty="0"/>
              <a:t>Voie </a:t>
            </a:r>
            <a:r>
              <a:rPr lang="fr-FR" b="1" dirty="0">
                <a:solidFill>
                  <a:schemeClr val="accent2">
                    <a:lumMod val="75000"/>
                  </a:schemeClr>
                </a:solidFill>
              </a:rPr>
              <a:t>aérobie</a:t>
            </a:r>
            <a:r>
              <a:rPr lang="fr-FR" dirty="0"/>
              <a:t> car nécessite la présence de la </a:t>
            </a:r>
            <a:r>
              <a:rPr lang="fr-FR" b="1" dirty="0"/>
              <a:t>mitochondrie</a:t>
            </a:r>
            <a:r>
              <a:rPr lang="fr-FR" dirty="0"/>
              <a:t> +++. </a:t>
            </a:r>
          </a:p>
          <a:p>
            <a:r>
              <a:rPr lang="fr-FR" dirty="0"/>
              <a:t> </a:t>
            </a:r>
          </a:p>
          <a:p>
            <a:pPr marL="285750" lvl="0" indent="-285750">
              <a:buFont typeface="Century Gothic" panose="020B0502020202020204" pitchFamily="34" charset="0"/>
              <a:buChar char="→"/>
            </a:pPr>
            <a:r>
              <a:rPr lang="fr-FR" b="1" dirty="0"/>
              <a:t> +++  </a:t>
            </a:r>
            <a:r>
              <a:rPr lang="fr-FR" dirty="0"/>
              <a:t>cellule</a:t>
            </a:r>
            <a:r>
              <a:rPr lang="fr-FR" b="1" dirty="0"/>
              <a:t> </a:t>
            </a:r>
            <a:r>
              <a:rPr lang="fr-FR" b="1" u="sng" dirty="0"/>
              <a:t>hépatocytaire</a:t>
            </a:r>
            <a:r>
              <a:rPr lang="fr-FR" dirty="0"/>
              <a:t> et </a:t>
            </a:r>
            <a:r>
              <a:rPr lang="fr-FR" b="1" u="sng" dirty="0"/>
              <a:t>musculaire</a:t>
            </a:r>
            <a:r>
              <a:rPr lang="fr-FR" dirty="0"/>
              <a:t>.</a:t>
            </a:r>
          </a:p>
          <a:p>
            <a:r>
              <a:rPr lang="fr-FR" dirty="0"/>
              <a:t> </a:t>
            </a:r>
          </a:p>
          <a:p>
            <a:pPr lvl="0"/>
            <a:endParaRPr lang="fr-FR" i="1" u="sng" dirty="0"/>
          </a:p>
          <a:p>
            <a:pPr lvl="0"/>
            <a:r>
              <a:rPr lang="fr-FR" i="1" u="sng" dirty="0">
                <a:solidFill>
                  <a:schemeClr val="accent2">
                    <a:lumMod val="75000"/>
                  </a:schemeClr>
                </a:solidFill>
              </a:rPr>
              <a:t>Rôle énergétique</a:t>
            </a:r>
            <a:r>
              <a:rPr lang="fr-FR" dirty="0"/>
              <a:t> : </a:t>
            </a:r>
            <a:r>
              <a:rPr lang="fr-FR" b="1" dirty="0"/>
              <a:t>obtenir de l’énergie</a:t>
            </a:r>
            <a:endParaRPr lang="fr-FR" dirty="0"/>
          </a:p>
          <a:p>
            <a:endParaRPr lang="fr-FR" i="1" u="sng" dirty="0"/>
          </a:p>
          <a:p>
            <a:r>
              <a:rPr lang="fr-FR" i="1" u="sng" dirty="0">
                <a:solidFill>
                  <a:schemeClr val="accent2">
                    <a:lumMod val="75000"/>
                  </a:schemeClr>
                </a:solidFill>
              </a:rPr>
              <a:t>Rôle fonctionnel</a:t>
            </a: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 </a:t>
            </a:r>
            <a:r>
              <a:rPr lang="fr-FR" dirty="0"/>
              <a:t>:  créer des </a:t>
            </a:r>
            <a:r>
              <a:rPr lang="fr-FR" b="1" dirty="0"/>
              <a:t>messagers secondaires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43800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21016" y="736237"/>
            <a:ext cx="8610600" cy="1293028"/>
          </a:xfrm>
        </p:spPr>
        <p:txBody>
          <a:bodyPr>
            <a:noAutofit/>
          </a:bodyPr>
          <a:lstStyle/>
          <a:p>
            <a:pPr algn="ctr"/>
            <a:r>
              <a:rPr lang="fr-FR" sz="4400" b="1" u="sng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 ENTREE ET ACTIVATION DES AGNE DANS LA CELLULE</a:t>
            </a:r>
            <a:br>
              <a:rPr lang="fr-FR" sz="4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44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29692" y="2559328"/>
            <a:ext cx="4972395" cy="1600199"/>
          </a:xfrm>
        </p:spPr>
        <p:txBody>
          <a:bodyPr/>
          <a:lstStyle/>
          <a:p>
            <a:pPr marL="457200" indent="-457200" algn="ctr">
              <a:buAutoNum type="alphaUcParenR"/>
            </a:pPr>
            <a:r>
              <a:rPr lang="fr-FR" sz="28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Entrée des AG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6070" y="1924879"/>
            <a:ext cx="7052748" cy="493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77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Enzyme : Thiokinase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9478" y="899102"/>
            <a:ext cx="7830643" cy="556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61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BILAN ENERGETIQUE de l’enzyme</a:t>
            </a: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95600" y="1809612"/>
            <a:ext cx="7613040" cy="4365901"/>
          </a:xfrm>
        </p:spPr>
      </p:pic>
    </p:spTree>
    <p:extLst>
      <p:ext uri="{BB962C8B-B14F-4D97-AF65-F5344CB8AC3E}">
        <p14:creationId xmlns:p14="http://schemas.microsoft.com/office/powerpoint/2010/main" val="2804484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ésultat de recherche d'images pour &quot;mitochondrie microscopie électronique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2" r="4692"/>
          <a:stretch/>
        </p:blipFill>
        <p:spPr bwMode="auto">
          <a:xfrm>
            <a:off x="6878246" y="2194560"/>
            <a:ext cx="5012267" cy="3781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16017" y="737869"/>
            <a:ext cx="8610600" cy="1293028"/>
          </a:xfrm>
        </p:spPr>
        <p:txBody>
          <a:bodyPr>
            <a:noAutofit/>
          </a:bodyPr>
          <a:lstStyle/>
          <a:p>
            <a:pPr algn="ctr"/>
            <a:r>
              <a:rPr lang="fr-FR" sz="4400" b="1" u="sng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II. PASSAGE DES AG VERS LA MITOCHONDRIE</a:t>
            </a:r>
            <a:br>
              <a:rPr lang="fr-FR" sz="4400" b="1" u="sng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4400" b="1" u="sng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77333" y="2194560"/>
            <a:ext cx="5816600" cy="40241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r-FR" sz="1800" dirty="0"/>
              <a:t>La membrane </a:t>
            </a:r>
            <a:r>
              <a:rPr lang="fr-FR" sz="1800" b="1" u="sng" dirty="0"/>
              <a:t>interne</a:t>
            </a:r>
            <a:r>
              <a:rPr lang="fr-FR" sz="1800" dirty="0"/>
              <a:t> mitochondriale est imperméable au Coa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sz="1800" dirty="0"/>
              <a:t> il faudra donc utiliser la </a:t>
            </a:r>
            <a:r>
              <a:rPr lang="fr-FR" sz="1800" b="1" dirty="0">
                <a:highlight>
                  <a:srgbClr val="FF00FF"/>
                </a:highlight>
              </a:rPr>
              <a:t>Carnitine-</a:t>
            </a:r>
            <a:r>
              <a:rPr lang="fr-FR" sz="1800" b="1" dirty="0" err="1">
                <a:highlight>
                  <a:srgbClr val="FF00FF"/>
                </a:highlight>
              </a:rPr>
              <a:t>acylcarnitine</a:t>
            </a:r>
            <a:r>
              <a:rPr lang="fr-FR" sz="1800" b="1" dirty="0">
                <a:highlight>
                  <a:srgbClr val="FF00FF"/>
                </a:highlight>
              </a:rPr>
              <a:t> </a:t>
            </a:r>
            <a:r>
              <a:rPr lang="fr-FR" sz="1800" b="1" dirty="0" err="1">
                <a:highlight>
                  <a:srgbClr val="FF00FF"/>
                </a:highlight>
              </a:rPr>
              <a:t>translocase</a:t>
            </a:r>
            <a:r>
              <a:rPr lang="fr-FR" sz="1800" b="1" dirty="0">
                <a:highlight>
                  <a:srgbClr val="FF00FF"/>
                </a:highlight>
              </a:rPr>
              <a:t> (CAT) </a:t>
            </a:r>
            <a:r>
              <a:rPr lang="fr-FR" sz="1800" dirty="0"/>
              <a:t>pour faire rentrer l’acyl coa.</a:t>
            </a:r>
          </a:p>
          <a:p>
            <a:endParaRPr lang="fr-FR" sz="1800" dirty="0"/>
          </a:p>
          <a:p>
            <a:r>
              <a:rPr lang="fr-FR" sz="1800" b="1" u="sng" dirty="0">
                <a:solidFill>
                  <a:schemeClr val="accent1">
                    <a:lumMod val="75000"/>
                  </a:schemeClr>
                </a:solidFill>
              </a:rPr>
              <a:t>Caractéristiques</a:t>
            </a:r>
            <a:r>
              <a:rPr lang="fr-FR" sz="1800" dirty="0"/>
              <a:t> : </a:t>
            </a:r>
          </a:p>
          <a:p>
            <a:pPr lvl="0"/>
            <a:r>
              <a:rPr lang="fr-FR" sz="1800" dirty="0"/>
              <a:t>Etape </a:t>
            </a:r>
            <a:r>
              <a:rPr lang="fr-FR" sz="1800" b="1" dirty="0"/>
              <a:t>limitante </a:t>
            </a:r>
            <a:endParaRPr lang="fr-FR" sz="1800" dirty="0"/>
          </a:p>
          <a:p>
            <a:pPr lvl="0"/>
            <a:r>
              <a:rPr lang="fr-FR" sz="1800" dirty="0"/>
              <a:t> Ce système est </a:t>
            </a:r>
            <a:r>
              <a:rPr lang="fr-FR" sz="1800" b="1" dirty="0"/>
              <a:t>nécessaire pour les AG a longue chaine</a:t>
            </a:r>
            <a:endParaRPr lang="fr-FR" sz="1800" dirty="0"/>
          </a:p>
          <a:p>
            <a:pPr lvl="0"/>
            <a:r>
              <a:rPr lang="fr-FR" sz="1800" dirty="0"/>
              <a:t>Besoin de </a:t>
            </a:r>
            <a:r>
              <a:rPr lang="fr-FR" sz="1800" b="1" dirty="0">
                <a:solidFill>
                  <a:schemeClr val="accent1">
                    <a:lumMod val="75000"/>
                  </a:schemeClr>
                </a:solidFill>
              </a:rPr>
              <a:t>Carnitine</a:t>
            </a:r>
            <a:endParaRPr lang="fr-FR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999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17235" y="0"/>
            <a:ext cx="8610600" cy="1293028"/>
          </a:xfrm>
        </p:spPr>
        <p:txBody>
          <a:bodyPr/>
          <a:lstStyle/>
          <a:p>
            <a:pPr algn="ctr"/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00FF"/>
                </a:highlight>
              </a:rPr>
              <a:t>Recap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874798"/>
              </p:ext>
            </p:extLst>
          </p:nvPr>
        </p:nvGraphicFramePr>
        <p:xfrm>
          <a:off x="891206" y="1474304"/>
          <a:ext cx="10641498" cy="53030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20749">
                  <a:extLst>
                    <a:ext uri="{9D8B030D-6E8A-4147-A177-3AD203B41FA5}">
                      <a16:colId xmlns:a16="http://schemas.microsoft.com/office/drawing/2014/main" val="2456444506"/>
                    </a:ext>
                  </a:extLst>
                </a:gridCol>
                <a:gridCol w="5320749">
                  <a:extLst>
                    <a:ext uri="{9D8B030D-6E8A-4147-A177-3AD203B41FA5}">
                      <a16:colId xmlns:a16="http://schemas.microsoft.com/office/drawing/2014/main" val="104882998"/>
                    </a:ext>
                  </a:extLst>
                </a:gridCol>
              </a:tblGrid>
              <a:tr h="3838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AG CHAINES COURTES</a:t>
                      </a:r>
                      <a:endParaRPr lang="fr-FR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8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AG CHAINES LONGUES</a:t>
                      </a:r>
                      <a:endParaRPr lang="fr-FR" sz="2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3156132"/>
                  </a:ext>
                </a:extLst>
              </a:tr>
              <a:tr h="7891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20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000" b="0" dirty="0">
                          <a:solidFill>
                            <a:schemeClr val="tx1"/>
                          </a:solidFill>
                          <a:effectLst/>
                        </a:rPr>
                        <a:t>Activés dans la </a:t>
                      </a:r>
                      <a:r>
                        <a:rPr lang="fr-FR" sz="2000" b="1" dirty="0">
                          <a:solidFill>
                            <a:schemeClr val="tx1"/>
                          </a:solidFill>
                          <a:effectLst/>
                        </a:rPr>
                        <a:t>mitochondrie</a:t>
                      </a:r>
                      <a:endParaRPr lang="fr-FR" sz="2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2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</a:rPr>
                        <a:t>Activés dans le </a:t>
                      </a:r>
                      <a:r>
                        <a:rPr lang="fr-FR" sz="2000" b="1" dirty="0">
                          <a:effectLst/>
                        </a:rPr>
                        <a:t>cytoplasme</a:t>
                      </a:r>
                      <a:r>
                        <a:rPr lang="fr-FR" sz="2000" dirty="0">
                          <a:effectLst/>
                        </a:rPr>
                        <a:t> par la </a:t>
                      </a:r>
                      <a:r>
                        <a:rPr lang="fr-FR" sz="2000" dirty="0">
                          <a:effectLst/>
                          <a:highlight>
                            <a:srgbClr val="FFFF00"/>
                          </a:highlight>
                        </a:rPr>
                        <a:t>Thiokinase</a:t>
                      </a:r>
                      <a:endParaRPr lang="fr-FR" sz="20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dirty="0">
                          <a:effectLst/>
                        </a:rPr>
                        <a:t> </a:t>
                      </a:r>
                      <a:endParaRPr lang="fr-FR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27745618"/>
                  </a:ext>
                </a:extLst>
              </a:tr>
              <a:tr h="5235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000" b="0" dirty="0">
                          <a:solidFill>
                            <a:schemeClr val="tx1"/>
                          </a:solidFill>
                          <a:effectLst/>
                        </a:rPr>
                        <a:t>Pas de soucis pour passer la MIM </a:t>
                      </a:r>
                      <a:endParaRPr lang="fr-FR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2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000" dirty="0">
                          <a:effectLst/>
                        </a:rPr>
                        <a:t>++ retrouvés </a:t>
                      </a:r>
                      <a:r>
                        <a:rPr lang="fr-FR" sz="2000" b="1" dirty="0">
                          <a:effectLst/>
                        </a:rPr>
                        <a:t>alimentation</a:t>
                      </a:r>
                      <a:endParaRPr lang="fr-F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01317325"/>
                  </a:ext>
                </a:extLst>
              </a:tr>
              <a:tr h="11938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0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000" b="0" dirty="0">
                          <a:solidFill>
                            <a:schemeClr val="tx1"/>
                          </a:solidFill>
                          <a:effectLst/>
                        </a:rPr>
                        <a:t>Apportent de l’énergie </a:t>
                      </a: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</a:rPr>
                        <a:t>plus rapidement </a:t>
                      </a:r>
                      <a:r>
                        <a:rPr lang="fr-FR" sz="2000" b="0" dirty="0">
                          <a:solidFill>
                            <a:schemeClr val="tx1"/>
                          </a:solidFill>
                          <a:effectLst/>
                        </a:rPr>
                        <a:t>mais en quantité </a:t>
                      </a: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</a:rPr>
                        <a:t>moins importante</a:t>
                      </a:r>
                      <a:endParaRPr lang="fr-FR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fr-FR" sz="2000" b="1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</a:rPr>
                        <a:t>Problème pour passer la MIM </a:t>
                      </a:r>
                      <a:r>
                        <a:rPr lang="fr-FR" sz="2000" dirty="0">
                          <a:effectLst/>
                        </a:rPr>
                        <a:t>car activés dans le cytoplasme.</a:t>
                      </a:r>
                      <a:endParaRPr lang="fr-F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39013956"/>
                  </a:ext>
                </a:extLst>
              </a:tr>
              <a:tr h="15987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</a:rPr>
                        <a:t>++ présents dans le </a:t>
                      </a: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  <a:highlight>
                            <a:srgbClr val="00FF00"/>
                          </a:highlight>
                        </a:rPr>
                        <a:t>lait</a:t>
                      </a: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fr-FR" sz="2000" b="0" dirty="0">
                          <a:solidFill>
                            <a:schemeClr val="tx1"/>
                          </a:solidFill>
                          <a:effectLst/>
                        </a:rPr>
                        <a:t>ce qui permet un apport d’énergie rapide pour le nouveau-né.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fr-FR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 </a:t>
                      </a:r>
                      <a:endParaRPr lang="fr-F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582336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0255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3770" y="1404934"/>
            <a:ext cx="7684860" cy="5343595"/>
          </a:xfrm>
        </p:spPr>
      </p:pic>
      <p:sp>
        <p:nvSpPr>
          <p:cNvPr id="6" name="ZoneTexte 5"/>
          <p:cNvSpPr txBox="1"/>
          <p:nvPr/>
        </p:nvSpPr>
        <p:spPr>
          <a:xfrm>
            <a:off x="3154017" y="799020"/>
            <a:ext cx="9037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FONCTIONNEMENT de l’entrée des AG dans la mitochondrie</a:t>
            </a:r>
          </a:p>
        </p:txBody>
      </p:sp>
    </p:spTree>
    <p:extLst>
      <p:ext uri="{BB962C8B-B14F-4D97-AF65-F5344CB8AC3E}">
        <p14:creationId xmlns:p14="http://schemas.microsoft.com/office/powerpoint/2010/main" val="140126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3008" y="698112"/>
            <a:ext cx="8610600" cy="1293028"/>
          </a:xfrm>
        </p:spPr>
        <p:txBody>
          <a:bodyPr>
            <a:noAutofit/>
          </a:bodyPr>
          <a:lstStyle/>
          <a:p>
            <a:pPr algn="ctr"/>
            <a:r>
              <a:rPr lang="fr-FR" sz="4400" b="1" u="sng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III. β-OXYDATION DES ACIDES GRAS </a:t>
            </a:r>
            <a:br>
              <a:rPr lang="fr-FR" sz="4400" b="1" u="sng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4400" b="1" u="sng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8514" y="2162582"/>
            <a:ext cx="7262446" cy="402412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sz="3000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A. OXYDATION DES AG SATURES A NOMBRE PAIR DE CARBONES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r>
              <a:rPr lang="fr-FR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Définition :  </a:t>
            </a:r>
            <a:r>
              <a:rPr lang="fr-FR" dirty="0"/>
              <a:t>séquence </a:t>
            </a:r>
            <a:r>
              <a:rPr lang="fr-FR" b="1" dirty="0"/>
              <a:t>répétée de 4 réactions</a:t>
            </a:r>
            <a:endParaRPr lang="fr-FR" dirty="0"/>
          </a:p>
          <a:p>
            <a:endParaRPr lang="fr-FR" dirty="0"/>
          </a:p>
          <a:p>
            <a:pPr lvl="0"/>
            <a:r>
              <a:rPr lang="fr-FR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But</a:t>
            </a:r>
            <a:r>
              <a:rPr lang="fr-FR" dirty="0"/>
              <a:t> : </a:t>
            </a:r>
            <a:r>
              <a:rPr lang="fr-FR" b="1" dirty="0"/>
              <a:t>libérer 2C</a:t>
            </a:r>
            <a:r>
              <a:rPr lang="fr-FR" dirty="0"/>
              <a:t> à partir de l’extrémité carboxylique.</a:t>
            </a:r>
          </a:p>
          <a:p>
            <a:endParaRPr lang="fr-FR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fr-FR" i="1" dirty="0"/>
              <a:t> </a:t>
            </a:r>
            <a:r>
              <a:rPr lang="fr-FR" i="1" u="sng" dirty="0"/>
              <a:t>3ères réactions</a:t>
            </a:r>
            <a:r>
              <a:rPr lang="fr-FR" dirty="0"/>
              <a:t> : création d’un groupement </a:t>
            </a:r>
            <a:r>
              <a:rPr lang="fr-FR" b="1" dirty="0"/>
              <a:t>acyl</a:t>
            </a:r>
            <a:endParaRPr lang="fr-FR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fr-FR" u="sng" dirty="0"/>
              <a:t>4ème réaction</a:t>
            </a:r>
            <a:r>
              <a:rPr lang="fr-FR" dirty="0"/>
              <a:t> : libère un </a:t>
            </a:r>
            <a:r>
              <a:rPr lang="fr-FR" b="1" dirty="0"/>
              <a:t>Acétyl-CoA</a:t>
            </a:r>
            <a:r>
              <a:rPr lang="fr-FR" dirty="0"/>
              <a:t> + un </a:t>
            </a:r>
            <a:r>
              <a:rPr lang="fr-FR" b="1" dirty="0"/>
              <a:t>Acyl-CoA</a:t>
            </a:r>
            <a:r>
              <a:rPr lang="fr-FR" dirty="0"/>
              <a:t> réduit de 2C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10242" name="Picture 2" descr="Résultat de recherche d'images pour &quot;Beta oxydation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9558" y="2162582"/>
            <a:ext cx="4382442" cy="4315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041550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4564248"/>
              </p:ext>
            </p:extLst>
          </p:nvPr>
        </p:nvGraphicFramePr>
        <p:xfrm>
          <a:off x="3180522" y="874699"/>
          <a:ext cx="9011478" cy="7827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011478">
                  <a:extLst>
                    <a:ext uri="{9D8B030D-6E8A-4147-A177-3AD203B41FA5}">
                      <a16:colId xmlns:a16="http://schemas.microsoft.com/office/drawing/2014/main" val="3912343210"/>
                    </a:ext>
                  </a:extLst>
                </a:gridCol>
              </a:tblGrid>
              <a:tr h="385889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fr-FR" sz="2400" u="sng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1ère étape : Production d’une double liaison TRANS entre le C2 et le C3 </a:t>
                      </a:r>
                      <a:endParaRPr lang="fr-FR" sz="2000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6787723"/>
                  </a:ext>
                </a:extLst>
              </a:tr>
            </a:tbl>
          </a:graphicData>
        </a:graphic>
      </p:graphicFrame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2849" y="1913135"/>
            <a:ext cx="8126612" cy="3508318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10818" y="5380382"/>
            <a:ext cx="109595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 </a:t>
            </a:r>
          </a:p>
          <a:p>
            <a:r>
              <a:rPr lang="fr-FR" b="1" i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Type de réaction :</a:t>
            </a:r>
            <a:r>
              <a:rPr lang="fr-F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fr-FR" b="1" dirty="0"/>
              <a:t>Déshydrogénation</a:t>
            </a:r>
            <a:r>
              <a:rPr lang="fr-FR" dirty="0"/>
              <a:t> </a:t>
            </a:r>
          </a:p>
          <a:p>
            <a:r>
              <a:rPr lang="fr-FR" b="1" i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Produits</a:t>
            </a:r>
            <a:r>
              <a:rPr lang="fr-FR" dirty="0"/>
              <a:t> :  </a:t>
            </a:r>
            <a:r>
              <a:rPr lang="fr-FR" b="1" dirty="0"/>
              <a:t>FADH2  =&gt; </a:t>
            </a:r>
            <a:r>
              <a:rPr lang="fr-FR" dirty="0"/>
              <a:t>ré-oxydé dans la mitochondrie =&gt; production d’ATP directement.</a:t>
            </a:r>
          </a:p>
        </p:txBody>
      </p:sp>
    </p:spTree>
    <p:extLst>
      <p:ext uri="{BB962C8B-B14F-4D97-AF65-F5344CB8AC3E}">
        <p14:creationId xmlns:p14="http://schemas.microsoft.com/office/powerpoint/2010/main" val="2384505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14740" y="1836751"/>
            <a:ext cx="3594651" cy="29870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b="1" i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Enzyme</a:t>
            </a:r>
            <a:r>
              <a:rPr lang="fr-FR" dirty="0"/>
              <a:t> : </a:t>
            </a:r>
            <a:r>
              <a:rPr lang="fr-FR" b="1" dirty="0"/>
              <a:t>l’Acyl-CoA DH</a:t>
            </a:r>
          </a:p>
          <a:p>
            <a:pPr marL="0" indent="0">
              <a:buNone/>
            </a:pPr>
            <a:r>
              <a:rPr lang="fr-FR" dirty="0"/>
              <a:t> 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fr-FR" b="1" dirty="0"/>
              <a:t>face interne</a:t>
            </a:r>
            <a:r>
              <a:rPr lang="fr-FR" dirty="0"/>
              <a:t> de la mitochondrie. </a:t>
            </a:r>
          </a:p>
          <a:p>
            <a:pPr marL="0" lvl="0" indent="0">
              <a:buNone/>
            </a:pPr>
            <a:endParaRPr lang="fr-FR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fr-FR" dirty="0"/>
              <a:t>Spécifique de la longueur de la chaine aliphatique ++</a:t>
            </a:r>
          </a:p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9392" y="1088773"/>
            <a:ext cx="8167194" cy="534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91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2714056"/>
              </p:ext>
            </p:extLst>
          </p:nvPr>
        </p:nvGraphicFramePr>
        <p:xfrm>
          <a:off x="3843129" y="755428"/>
          <a:ext cx="8136835" cy="8878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36835">
                  <a:extLst>
                    <a:ext uri="{9D8B030D-6E8A-4147-A177-3AD203B41FA5}">
                      <a16:colId xmlns:a16="http://schemas.microsoft.com/office/drawing/2014/main" val="3199185920"/>
                    </a:ext>
                  </a:extLst>
                </a:gridCol>
              </a:tblGrid>
              <a:tr h="887841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fr-FR" sz="2400" u="sng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2ème étape : Hydratation de la double liaison pour  former un hydroxyle</a:t>
                      </a:r>
                      <a:endParaRPr lang="fr-FR" sz="2000" u="sng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9963758"/>
                  </a:ext>
                </a:extLst>
              </a:tr>
            </a:tbl>
          </a:graphicData>
        </a:graphic>
      </p:graphicFrame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401" y="1874900"/>
            <a:ext cx="8090563" cy="3558258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516834" y="5516958"/>
            <a:ext cx="110390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Type de réaction : </a:t>
            </a:r>
            <a:r>
              <a:rPr lang="fr-FR" dirty="0"/>
              <a:t>rajout d’un </a:t>
            </a:r>
            <a:r>
              <a:rPr lang="fr-FR" b="1" dirty="0"/>
              <a:t>groupe hydroxyle</a:t>
            </a:r>
            <a:r>
              <a:rPr lang="fr-FR" dirty="0"/>
              <a:t> exclusivement réalisé sur le </a:t>
            </a:r>
            <a:r>
              <a:rPr lang="fr-FR" b="1" dirty="0"/>
              <a:t>carbone β (=C3).</a:t>
            </a:r>
            <a:endParaRPr lang="fr-FR" dirty="0"/>
          </a:p>
          <a:p>
            <a:r>
              <a:rPr lang="fr-FR" b="1" i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Produits</a:t>
            </a:r>
            <a:r>
              <a:rPr lang="fr-FR" dirty="0"/>
              <a:t> : uniquement du </a:t>
            </a:r>
            <a:r>
              <a:rPr lang="fr-FR" b="1" dirty="0"/>
              <a:t>dérivé « L » </a:t>
            </a:r>
            <a:r>
              <a:rPr lang="fr-FR" dirty="0"/>
              <a:t>+++</a:t>
            </a:r>
          </a:p>
          <a:p>
            <a:r>
              <a:rPr lang="fr-FR" b="1" i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Enzyme </a:t>
            </a:r>
            <a:r>
              <a:rPr lang="fr-F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: </a:t>
            </a:r>
            <a:r>
              <a:rPr lang="fr-FR" b="1" dirty="0"/>
              <a:t>L’</a:t>
            </a:r>
            <a:r>
              <a:rPr lang="fr-FR" b="1" dirty="0" err="1"/>
              <a:t>énoyl</a:t>
            </a:r>
            <a:r>
              <a:rPr lang="fr-FR" b="1" dirty="0"/>
              <a:t>-CoA hydratase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5082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5294226"/>
              </p:ext>
            </p:extLst>
          </p:nvPr>
        </p:nvGraphicFramePr>
        <p:xfrm>
          <a:off x="4081670" y="675915"/>
          <a:ext cx="7977808" cy="7827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77808">
                  <a:extLst>
                    <a:ext uri="{9D8B030D-6E8A-4147-A177-3AD203B41FA5}">
                      <a16:colId xmlns:a16="http://schemas.microsoft.com/office/drawing/2014/main" val="86072109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fr-FR" sz="2400" u="sng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3ème étape : Déshydrogénation de la fonction alcool qui forme une fonction cétone</a:t>
                      </a:r>
                      <a:endParaRPr lang="fr-FR" sz="2000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3959827"/>
                  </a:ext>
                </a:extLst>
              </a:tr>
            </a:tbl>
          </a:graphicData>
        </a:graphic>
      </p:graphicFrame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3380" y="1904554"/>
            <a:ext cx="8151127" cy="3621602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09600" y="5526156"/>
            <a:ext cx="11237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Type de réaction :</a:t>
            </a:r>
            <a:r>
              <a:rPr lang="fr-F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fr-FR" b="1" dirty="0"/>
              <a:t>déshydrogénation</a:t>
            </a:r>
            <a:endParaRPr lang="fr-FR" dirty="0"/>
          </a:p>
          <a:p>
            <a:r>
              <a:rPr lang="fr-FR" b="1" i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Produits : </a:t>
            </a:r>
            <a:r>
              <a:rPr lang="fr-FR" b="1" dirty="0"/>
              <a:t>fonction cétone</a:t>
            </a:r>
            <a:r>
              <a:rPr lang="fr-FR" dirty="0"/>
              <a:t> sur le carbone β + production d’un </a:t>
            </a:r>
            <a:r>
              <a:rPr lang="fr-FR" b="1" dirty="0"/>
              <a:t>NADH</a:t>
            </a:r>
            <a:r>
              <a:rPr lang="fr-FR" dirty="0"/>
              <a:t> (directement </a:t>
            </a:r>
            <a:r>
              <a:rPr lang="fr-FR" dirty="0" err="1"/>
              <a:t>réoxydé</a:t>
            </a:r>
            <a:r>
              <a:rPr lang="fr-FR" dirty="0"/>
              <a:t>)</a:t>
            </a:r>
          </a:p>
          <a:p>
            <a:r>
              <a:rPr lang="fr-FR" b="1" i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Enzyme :</a:t>
            </a:r>
            <a:r>
              <a:rPr lang="fr-F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fr-FR" dirty="0"/>
              <a:t>la </a:t>
            </a:r>
            <a:r>
              <a:rPr lang="fr-FR" b="1" dirty="0"/>
              <a:t>β-</a:t>
            </a:r>
            <a:r>
              <a:rPr lang="fr-FR" b="1" dirty="0" err="1"/>
              <a:t>Hydroxyacyl</a:t>
            </a:r>
            <a:r>
              <a:rPr lang="fr-FR" b="1" dirty="0"/>
              <a:t>-CoA DH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518922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0687226"/>
              </p:ext>
            </p:extLst>
          </p:nvPr>
        </p:nvGraphicFramePr>
        <p:xfrm>
          <a:off x="3962401" y="649411"/>
          <a:ext cx="8004312" cy="7827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04312">
                  <a:extLst>
                    <a:ext uri="{9D8B030D-6E8A-4147-A177-3AD203B41FA5}">
                      <a16:colId xmlns:a16="http://schemas.microsoft.com/office/drawing/2014/main" val="2353760701"/>
                    </a:ext>
                  </a:extLst>
                </a:gridCol>
              </a:tblGrid>
              <a:tr h="450519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fr-FR" sz="2400" u="sng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4ème étape : Libération d’un Acétyl-CoA et d’un Acyl-CoA par clivage </a:t>
                      </a:r>
                      <a:r>
                        <a:rPr lang="fr-FR" sz="2400" u="sng" dirty="0" err="1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thiolytique</a:t>
                      </a:r>
                      <a:r>
                        <a:rPr lang="fr-FR" sz="2400" u="sng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endParaRPr lang="fr-FR" sz="2000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086787"/>
                  </a:ext>
                </a:extLst>
              </a:tr>
            </a:tbl>
          </a:graphicData>
        </a:graphic>
      </p:graphicFrame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2144" y="1579177"/>
            <a:ext cx="7611537" cy="3829584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89113" y="5555827"/>
            <a:ext cx="11277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Type de réaction</a:t>
            </a:r>
            <a:r>
              <a:rPr lang="fr-FR" b="1" i="1" u="sng" dirty="0"/>
              <a:t> </a:t>
            </a:r>
            <a:r>
              <a:rPr lang="fr-FR" dirty="0"/>
              <a:t>: intervention d’un </a:t>
            </a:r>
            <a:r>
              <a:rPr lang="fr-FR" b="1" dirty="0"/>
              <a:t>CoA-SH</a:t>
            </a:r>
            <a:r>
              <a:rPr lang="fr-FR" dirty="0"/>
              <a:t> =&gt; après ce premier tour de β-oxydation on retrouve </a:t>
            </a:r>
            <a:r>
              <a:rPr lang="fr-FR" b="1" dirty="0"/>
              <a:t>notre AG réduit de 2C</a:t>
            </a:r>
            <a:endParaRPr lang="fr-FR" dirty="0"/>
          </a:p>
          <a:p>
            <a:r>
              <a:rPr lang="fr-FR" b="1" i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Produits</a:t>
            </a:r>
            <a:r>
              <a:rPr lang="fr-FR" dirty="0"/>
              <a:t> : </a:t>
            </a:r>
            <a:r>
              <a:rPr lang="fr-FR" b="1" dirty="0"/>
              <a:t>Acétyl-CoA</a:t>
            </a:r>
            <a:endParaRPr lang="fr-FR" dirty="0"/>
          </a:p>
          <a:p>
            <a:r>
              <a:rPr lang="fr-FR" b="1" i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Enzyme</a:t>
            </a:r>
            <a:r>
              <a:rPr lang="fr-FR" dirty="0"/>
              <a:t> : </a:t>
            </a:r>
            <a:r>
              <a:rPr lang="fr-FR" b="1" dirty="0"/>
              <a:t>l’Acyl-CoA </a:t>
            </a:r>
            <a:r>
              <a:rPr lang="fr-FR" b="1" dirty="0" err="1"/>
              <a:t>acyltransférase</a:t>
            </a:r>
            <a:r>
              <a:rPr lang="fr-FR" dirty="0"/>
              <a:t> ou </a:t>
            </a:r>
            <a:r>
              <a:rPr lang="fr-FR" b="1" dirty="0" err="1"/>
              <a:t>Thiolase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28286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72"/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1266" name="Picture 2" descr="Résultat de recherche d'images pour &quot;Beta oxydation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462" y="746126"/>
            <a:ext cx="5845668" cy="610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0" y="2364573"/>
            <a:ext cx="4744329" cy="385411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2400" dirty="0"/>
          </a:p>
          <a:p>
            <a:r>
              <a:rPr lang="fr-FR" sz="2400" dirty="0">
                <a:highlight>
                  <a:srgbClr val="FF00FF"/>
                </a:highlight>
              </a:rPr>
              <a:t>BILAN POUR LES </a:t>
            </a:r>
            <a:r>
              <a:rPr lang="fr-FR" sz="2400" u="heavy" dirty="0">
                <a:highlight>
                  <a:srgbClr val="FF00FF"/>
                </a:highlight>
              </a:rPr>
              <a:t>AG PAIRS</a:t>
            </a:r>
            <a:r>
              <a:rPr lang="fr-FR" sz="2400" dirty="0">
                <a:highlight>
                  <a:srgbClr val="FF00FF"/>
                </a:highlight>
              </a:rPr>
              <a:t> </a:t>
            </a:r>
            <a:r>
              <a:rPr lang="fr-FR" sz="2400" dirty="0"/>
              <a:t>: A partir de ce moment-là on va </a:t>
            </a:r>
            <a:r>
              <a:rPr lang="fr-FR" sz="2400" b="1" dirty="0"/>
              <a:t>enchainer les tours d’hélices</a:t>
            </a:r>
            <a:r>
              <a:rPr lang="fr-FR" sz="2400" dirty="0"/>
              <a:t> jusqu’à la dernière étape ou on aura production </a:t>
            </a:r>
            <a:r>
              <a:rPr lang="fr-FR" sz="2400" b="1" dirty="0"/>
              <a:t>de 2 Acétyl-CoA</a:t>
            </a:r>
            <a:r>
              <a:rPr lang="fr-FR" sz="2400" dirty="0"/>
              <a:t>. </a:t>
            </a:r>
          </a:p>
          <a:p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35420815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69843" y="1431235"/>
            <a:ext cx="11198087" cy="47874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2800" b="1" u="sng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B. BILAN ET RENDEMENT DE LA β-OXYDATION</a:t>
            </a:r>
            <a:endParaRPr lang="fr-FR" sz="28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dirty="0"/>
          </a:p>
          <a:p>
            <a:pPr marL="0" indent="0" algn="ctr">
              <a:buNone/>
            </a:pPr>
            <a:r>
              <a:rPr lang="fr-FR" sz="24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BILAN DE LA B OXYDATION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b="1" u="sng" dirty="0"/>
              <a:t>Apport énergétique de chaque tour d’hélice de la B oxydation</a:t>
            </a:r>
            <a:r>
              <a:rPr lang="fr-FR" dirty="0"/>
              <a:t> : </a:t>
            </a:r>
            <a:r>
              <a:rPr lang="fr-FR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5 ATP </a:t>
            </a:r>
            <a:r>
              <a:rPr lang="fr-FR" dirty="0"/>
              <a:t>en réduisant les coenzymes directement dans la CRM. </a:t>
            </a:r>
          </a:p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0724" y="3285025"/>
            <a:ext cx="8320441" cy="1519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422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7078" y="1272209"/>
            <a:ext cx="8693679" cy="5486399"/>
          </a:xfrm>
        </p:spPr>
        <p:txBody>
          <a:bodyPr>
            <a:normAutofit/>
          </a:bodyPr>
          <a:lstStyle/>
          <a:p>
            <a:pPr lvl="0"/>
            <a:r>
              <a:rPr lang="fr-FR" dirty="0"/>
              <a:t>L’enzyme de la 1ère étape de la β-oxydation fonctionne avec </a:t>
            </a:r>
            <a:r>
              <a:rPr lang="fr-FR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2 types de complexes </a:t>
            </a:r>
            <a:r>
              <a:rPr lang="fr-FR" b="1" dirty="0"/>
              <a:t>de la mitochondrie</a:t>
            </a:r>
            <a:r>
              <a:rPr lang="fr-FR" dirty="0"/>
              <a:t> :</a:t>
            </a:r>
          </a:p>
          <a:p>
            <a:pPr marL="0" indent="0">
              <a:buNone/>
            </a:pPr>
            <a:endParaRPr lang="fr-FR" dirty="0"/>
          </a:p>
          <a:p>
            <a:pPr lvl="0"/>
            <a:r>
              <a:rPr lang="fr-FR" dirty="0">
                <a:highlight>
                  <a:srgbClr val="FF00FF"/>
                </a:highlight>
              </a:rPr>
              <a:t>Un complexe membranaire pour les Acyl-CoA &gt; 12C : </a:t>
            </a:r>
            <a:r>
              <a:rPr lang="fr-FR" dirty="0"/>
              <a:t> enzymes </a:t>
            </a:r>
            <a:r>
              <a:rPr lang="fr-FR" b="1" dirty="0"/>
              <a:t>2,3 et 4</a:t>
            </a:r>
            <a:r>
              <a:rPr lang="fr-FR" dirty="0"/>
              <a:t> forment un </a:t>
            </a:r>
            <a:r>
              <a:rPr lang="fr-FR" b="1" dirty="0"/>
              <a:t>complexe protéique trifonctionnel</a:t>
            </a:r>
            <a:r>
              <a:rPr lang="fr-FR" dirty="0"/>
              <a:t> (TFP) 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 </a:t>
            </a:r>
          </a:p>
          <a:p>
            <a:pPr lvl="0"/>
            <a:r>
              <a:rPr lang="fr-FR" dirty="0">
                <a:highlight>
                  <a:srgbClr val="FF00FF"/>
                </a:highlight>
              </a:rPr>
              <a:t>Un complexe soluble dans la matrice mitochondriale pour les Acyl-CoA &lt; 12 C :  </a:t>
            </a:r>
            <a:r>
              <a:rPr lang="fr-FR" dirty="0"/>
              <a:t>relai entre ces 2 systèmes enzymatiques. </a:t>
            </a:r>
          </a:p>
          <a:p>
            <a:pPr marL="0" indent="0">
              <a:buNone/>
            </a:pPr>
            <a:endParaRPr lang="fr-FR" b="1" u="sng" dirty="0"/>
          </a:p>
          <a:p>
            <a:pPr marL="0" indent="0">
              <a:buNone/>
            </a:pPr>
            <a:r>
              <a:rPr lang="fr-FR" b="1" u="sng" dirty="0"/>
              <a:t>But </a:t>
            </a:r>
            <a:r>
              <a:rPr lang="fr-FR" dirty="0"/>
              <a:t>:  Soulager le système et profiter d’une β-oxydation maximale. </a:t>
            </a:r>
          </a:p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6245" y="1563758"/>
            <a:ext cx="4285755" cy="194807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9287" y="4318151"/>
            <a:ext cx="2616984" cy="2311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59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95470" y="2155007"/>
            <a:ext cx="5715000" cy="2684279"/>
          </a:xfrm>
        </p:spPr>
        <p:txBody>
          <a:bodyPr/>
          <a:lstStyle/>
          <a:p>
            <a:pPr marL="0" indent="0" algn="ctr">
              <a:buNone/>
            </a:pPr>
            <a:r>
              <a:rPr lang="fr-FR" sz="2400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Rendement de la B oxydation</a:t>
            </a:r>
          </a:p>
          <a:p>
            <a:pPr marL="0" indent="0" algn="ctr">
              <a:buNone/>
            </a:pPr>
            <a:endParaRPr lang="fr-FR" sz="2400" b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dirty="0"/>
              <a:t>Le rendement dépend de la </a:t>
            </a:r>
            <a:r>
              <a:rPr lang="fr-FR" b="1" dirty="0"/>
              <a:t>longueur de la chaine carbonée de l’Acyl-CoA</a:t>
            </a:r>
            <a:r>
              <a:rPr lang="fr-FR" dirty="0"/>
              <a:t> </a:t>
            </a:r>
          </a:p>
          <a:p>
            <a:r>
              <a:rPr lang="fr-FR" dirty="0"/>
              <a:t>On se sert de la </a:t>
            </a:r>
            <a:r>
              <a:rPr lang="fr-FR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spirale de Lynnen</a:t>
            </a:r>
            <a:r>
              <a:rPr lang="fr-F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fr-FR" i="1" dirty="0"/>
              <a:t>(++++QCM : il faut savoir le calculer).</a:t>
            </a:r>
            <a:r>
              <a:rPr lang="fr-FR" dirty="0"/>
              <a:t> 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Espace réservé du contenu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0450" y="1465690"/>
            <a:ext cx="6160246" cy="3862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50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30242" y="1159462"/>
            <a:ext cx="8808027" cy="4906273"/>
          </a:xfrm>
        </p:spPr>
      </p:pic>
    </p:spTree>
    <p:extLst>
      <p:ext uri="{BB962C8B-B14F-4D97-AF65-F5344CB8AC3E}">
        <p14:creationId xmlns:p14="http://schemas.microsoft.com/office/powerpoint/2010/main" val="32165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8052" y="821635"/>
            <a:ext cx="11873947" cy="5537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fr-FR" sz="24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Black" panose="020B0A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RECAP POUR LES AG PAIRS : </a:t>
            </a:r>
            <a:endParaRPr lang="fr-FR" sz="24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</a:t>
            </a: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divise par 2 le nombre de C de l’AG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pour savoir le nombre </a:t>
            </a:r>
            <a:r>
              <a:rPr lang="fr-FR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d‘acétyl coa</a:t>
            </a:r>
            <a:r>
              <a:rPr lang="fr-FR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2) On fait le nombre </a:t>
            </a: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d’acétyl-coa moins 1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pour savoir le nombre </a:t>
            </a:r>
            <a:r>
              <a:rPr lang="fr-FR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tours de la B oxydation</a:t>
            </a:r>
            <a:r>
              <a:rPr lang="fr-FR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fr-FR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3) Ensuite </a:t>
            </a: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multiplie le nombre de tour de la B oxydation par 5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pour savoir l</a:t>
            </a:r>
            <a:r>
              <a:rPr lang="fr-FR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nombre d’ATP produits juste par la B </a:t>
            </a:r>
            <a:r>
              <a:rPr lang="fr-FR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ox</a:t>
            </a:r>
            <a:r>
              <a:rPr lang="fr-FR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fr-FR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4) On </a:t>
            </a: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multiplie le nombre de molécules d’acétyl coa par 12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pour savoir </a:t>
            </a:r>
            <a:r>
              <a:rPr lang="fr-FR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combien d’ATP sont produits par le CK</a:t>
            </a:r>
            <a:r>
              <a:rPr lang="fr-FR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5) On </a:t>
            </a: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ajoute les 2 nombres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d’ATP trouvés précédemment</a:t>
            </a:r>
            <a:r>
              <a:rPr lang="fr-FR" b="1" u="dbl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pour avoir la PRODUCTION D’ATP </a:t>
            </a:r>
            <a:endParaRPr lang="fr-F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fr-FR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fr-FR" b="1" u="dbl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RENDEMENT EN ATP</a:t>
            </a:r>
            <a:r>
              <a:rPr lang="fr-FR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</a:t>
            </a: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production en ATP – 1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fr-FR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fr-FR" b="1" u="dbl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RENDEMENT LHE = </a:t>
            </a:r>
            <a:r>
              <a:rPr lang="fr-FR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production ATP - 2</a:t>
            </a:r>
            <a:endParaRPr lang="fr-F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"/>
            </a:pP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Lisez bien l’énoncé du QCM pour savoir si la prof vous demande une production, un rendement en ATP ou en rendement en LHE. </a:t>
            </a:r>
          </a:p>
        </p:txBody>
      </p:sp>
    </p:spTree>
    <p:extLst>
      <p:ext uri="{BB962C8B-B14F-4D97-AF65-F5344CB8AC3E}">
        <p14:creationId xmlns:p14="http://schemas.microsoft.com/office/powerpoint/2010/main" val="350277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39334" y="1425300"/>
            <a:ext cx="6763429" cy="4628579"/>
          </a:xfrm>
        </p:spPr>
      </p:pic>
      <p:sp>
        <p:nvSpPr>
          <p:cNvPr id="6" name="ZoneTexte 5"/>
          <p:cNvSpPr txBox="1"/>
          <p:nvPr/>
        </p:nvSpPr>
        <p:spPr>
          <a:xfrm>
            <a:off x="132523" y="2083560"/>
            <a:ext cx="510208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highlight>
                  <a:srgbClr val="FF00FF"/>
                </a:highlight>
              </a:rPr>
              <a:t>PRODUCTION EN ATP ++++ </a:t>
            </a:r>
            <a:r>
              <a:rPr lang="fr-FR" sz="2000" b="1" dirty="0"/>
              <a:t>:</a:t>
            </a:r>
            <a:r>
              <a:rPr lang="fr-FR" sz="2000" b="1" u="dbl" dirty="0"/>
              <a:t> </a:t>
            </a:r>
          </a:p>
          <a:p>
            <a:r>
              <a:rPr lang="fr-FR" sz="2000" dirty="0"/>
              <a:t>7 tours de β-oxydation et 8 tours de CK 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000" dirty="0"/>
              <a:t>12*8 + 7*5 = </a:t>
            </a:r>
            <a:r>
              <a:rPr lang="fr-FR" sz="2000" b="1" u="dbl" dirty="0"/>
              <a:t>131 ATP  </a:t>
            </a:r>
          </a:p>
          <a:p>
            <a:endParaRPr lang="fr-FR" sz="2000" dirty="0"/>
          </a:p>
          <a:p>
            <a:r>
              <a:rPr lang="fr-FR" sz="2000" b="1" dirty="0">
                <a:highlight>
                  <a:srgbClr val="FF00FF"/>
                </a:highlight>
              </a:rPr>
              <a:t>RENDEMENT EN ATP</a:t>
            </a:r>
            <a:r>
              <a:rPr lang="fr-FR" sz="2000" dirty="0"/>
              <a:t> :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000" dirty="0"/>
              <a:t>131 – 1 = </a:t>
            </a:r>
            <a:r>
              <a:rPr lang="fr-FR" sz="2000" b="1" u="dbl" dirty="0"/>
              <a:t>130 ATP</a:t>
            </a:r>
          </a:p>
          <a:p>
            <a:endParaRPr lang="fr-FR" sz="2000" dirty="0"/>
          </a:p>
          <a:p>
            <a:r>
              <a:rPr lang="fr-FR" sz="2000" b="1" dirty="0">
                <a:highlight>
                  <a:srgbClr val="FF00FF"/>
                </a:highlight>
              </a:rPr>
              <a:t>RENDEMENT EN LHE</a:t>
            </a:r>
            <a:r>
              <a:rPr lang="fr-FR" sz="2000" b="1" dirty="0"/>
              <a:t> :</a:t>
            </a:r>
            <a:r>
              <a:rPr lang="fr-FR" sz="2000" dirty="0"/>
              <a:t> 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000" dirty="0"/>
              <a:t>131-2 = </a:t>
            </a:r>
            <a:r>
              <a:rPr lang="fr-FR" sz="2000" b="1" u="dbl" dirty="0"/>
              <a:t>129 LHE</a:t>
            </a:r>
            <a:endParaRPr lang="fr-FR" sz="2000" dirty="0"/>
          </a:p>
          <a:p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6387548" y="331304"/>
            <a:ext cx="5300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Ex avec le palmitate (16C)</a:t>
            </a:r>
          </a:p>
        </p:txBody>
      </p:sp>
    </p:spTree>
    <p:extLst>
      <p:ext uri="{BB962C8B-B14F-4D97-AF65-F5344CB8AC3E}">
        <p14:creationId xmlns:p14="http://schemas.microsoft.com/office/powerpoint/2010/main" val="171867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809" y="1205948"/>
            <a:ext cx="11148391" cy="5012737"/>
          </a:xfrm>
        </p:spPr>
        <p:txBody>
          <a:bodyPr/>
          <a:lstStyle/>
          <a:p>
            <a:pPr marL="0" indent="0" algn="ctr">
              <a:buNone/>
            </a:pPr>
            <a:r>
              <a:rPr lang="fr-FR" sz="2800" b="1" u="sng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C. OXYDATION DES AG SATURES A NOMBRE IMPAIR DE CARBONES</a:t>
            </a:r>
          </a:p>
          <a:p>
            <a:pPr marL="0" indent="0">
              <a:buNone/>
            </a:pPr>
            <a:endParaRPr lang="fr-FR" dirty="0"/>
          </a:p>
          <a:p>
            <a:pPr>
              <a:buFont typeface="Wingdings" panose="05000000000000000000" pitchFamily="2" charset="2"/>
              <a:buChar char="v"/>
            </a:pPr>
            <a:r>
              <a:rPr lang="fr-FR" b="1" dirty="0"/>
              <a:t> Le dernier tour d’hélice</a:t>
            </a:r>
            <a:r>
              <a:rPr lang="fr-FR" dirty="0"/>
              <a:t> va aboutir à un </a:t>
            </a:r>
            <a:r>
              <a:rPr lang="fr-FR" b="1" dirty="0"/>
              <a:t>Acyl-CoA</a:t>
            </a:r>
            <a:r>
              <a:rPr lang="fr-FR" dirty="0"/>
              <a:t> </a:t>
            </a:r>
            <a:r>
              <a:rPr lang="fr-F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à </a:t>
            </a:r>
            <a:r>
              <a:rPr lang="fr-FR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3 carbones</a:t>
            </a:r>
            <a:r>
              <a:rPr lang="fr-F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fr-FR" dirty="0"/>
          </a:p>
          <a:p>
            <a:pPr>
              <a:buFont typeface="Century Gothic" panose="020B0502020202020204" pitchFamily="34" charset="0"/>
              <a:buChar char="→"/>
            </a:pPr>
            <a:r>
              <a:rPr lang="fr-FR" u="sng" dirty="0"/>
              <a:t> 1 Acétyl-CoA</a:t>
            </a:r>
            <a:r>
              <a:rPr lang="fr-FR" dirty="0"/>
              <a:t> +  1 </a:t>
            </a:r>
            <a:r>
              <a:rPr lang="fr-FR" u="sng" dirty="0"/>
              <a:t>Propionyl-CoA</a:t>
            </a: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8816776"/>
              </p:ext>
            </p:extLst>
          </p:nvPr>
        </p:nvGraphicFramePr>
        <p:xfrm>
          <a:off x="165540" y="5278279"/>
          <a:ext cx="10356685" cy="9404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356685">
                  <a:extLst>
                    <a:ext uri="{9D8B030D-6E8A-4147-A177-3AD203B41FA5}">
                      <a16:colId xmlns:a16="http://schemas.microsoft.com/office/drawing/2014/main" val="1347356332"/>
                    </a:ext>
                  </a:extLst>
                </a:gridCol>
              </a:tblGrid>
              <a:tr h="9404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2400" u="sng" dirty="0">
                          <a:effectLst/>
                        </a:rPr>
                        <a:t>Définition Propionyl-CoA</a:t>
                      </a:r>
                      <a:r>
                        <a:rPr lang="fr-FR" sz="2400" dirty="0">
                          <a:effectLst/>
                        </a:rPr>
                        <a:t> : </a:t>
                      </a:r>
                      <a:r>
                        <a:rPr lang="fr-FR" sz="2400" b="0" dirty="0">
                          <a:effectLst/>
                        </a:rPr>
                        <a:t>précurseur de la </a:t>
                      </a:r>
                      <a:r>
                        <a:rPr lang="fr-FR" sz="2400" b="1" dirty="0">
                          <a:effectLst/>
                        </a:rPr>
                        <a:t>NGG</a:t>
                      </a:r>
                      <a:r>
                        <a:rPr lang="fr-FR" sz="2400" b="0" dirty="0">
                          <a:effectLst/>
                        </a:rPr>
                        <a:t>, seule molécule utilisée pour produire du glucose à partir des AG.</a:t>
                      </a:r>
                      <a:endParaRPr lang="fr-FR" sz="2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9954705"/>
                  </a:ext>
                </a:extLst>
              </a:tr>
            </a:tbl>
          </a:graphicData>
        </a:graphic>
      </p:graphicFrame>
      <p:pic>
        <p:nvPicPr>
          <p:cNvPr id="6146" name="Picture 2" descr="Résultat de recherche d'images pour &quot;propionyl coa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8696" y="3380965"/>
            <a:ext cx="3465139" cy="127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4653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1566" y="1491176"/>
            <a:ext cx="7642274" cy="503623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3200" b="1" u="sng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D. OXYDATION DES AG INSATURES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Il faut donc des </a:t>
            </a:r>
            <a:r>
              <a:rPr lang="fr-FR" b="1" dirty="0"/>
              <a:t>enzymes supplémentaires: 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Si notre AG possède : </a:t>
            </a:r>
          </a:p>
          <a:p>
            <a:pPr lvl="0"/>
            <a:r>
              <a:rPr lang="fr-FR" dirty="0"/>
              <a:t>Une </a:t>
            </a:r>
            <a:r>
              <a:rPr lang="fr-FR" b="1" dirty="0"/>
              <a:t>seule double liaison</a:t>
            </a:r>
            <a:r>
              <a:rPr lang="fr-FR" dirty="0"/>
              <a:t> =&gt;  uniquement </a:t>
            </a:r>
            <a:r>
              <a:rPr lang="fr-FR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l’</a:t>
            </a:r>
            <a:r>
              <a:rPr lang="fr-FR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Enoyl</a:t>
            </a:r>
            <a:r>
              <a:rPr lang="fr-FR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-CoA Isomérase</a:t>
            </a:r>
            <a:r>
              <a:rPr lang="fr-FR" dirty="0"/>
              <a:t>. </a:t>
            </a:r>
          </a:p>
          <a:p>
            <a:pPr marL="0" lvl="0" indent="0">
              <a:buNone/>
            </a:pPr>
            <a:endParaRPr lang="fr-FR" dirty="0"/>
          </a:p>
          <a:p>
            <a:pPr marL="0" lvl="0" indent="0">
              <a:buNone/>
            </a:pPr>
            <a:endParaRPr lang="fr-FR" dirty="0"/>
          </a:p>
          <a:p>
            <a:pPr marL="0" lvl="0" indent="0">
              <a:buNone/>
            </a:pPr>
            <a:endParaRPr lang="fr-FR" dirty="0"/>
          </a:p>
          <a:p>
            <a:pPr lvl="0"/>
            <a:r>
              <a:rPr lang="fr-FR" b="1" dirty="0"/>
              <a:t>Plusieurs doubles liaisons</a:t>
            </a:r>
            <a:r>
              <a:rPr lang="fr-FR" dirty="0"/>
              <a:t> =&gt;  </a:t>
            </a:r>
            <a:r>
              <a:rPr lang="fr-FR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Réductase</a:t>
            </a:r>
            <a:r>
              <a:rPr lang="fr-FR" dirty="0"/>
              <a:t> en plus. </a:t>
            </a:r>
          </a:p>
          <a:p>
            <a:endParaRPr lang="fr-FR" dirty="0"/>
          </a:p>
        </p:txBody>
      </p:sp>
      <p:pic>
        <p:nvPicPr>
          <p:cNvPr id="12290" name="Picture 2" descr="Résultat de recherche d'images pour &quot;l’Enoyl-CoA Isomérase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253" y="1491176"/>
            <a:ext cx="3602338" cy="2860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Résultat de recherche d'images pour &quot;réductase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585" y="4449805"/>
            <a:ext cx="3066757" cy="2300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434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25513" y="344556"/>
            <a:ext cx="8729657" cy="6175514"/>
          </a:xfrm>
        </p:spPr>
      </p:pic>
    </p:spTree>
    <p:extLst>
      <p:ext uri="{BB962C8B-B14F-4D97-AF65-F5344CB8AC3E}">
        <p14:creationId xmlns:p14="http://schemas.microsoft.com/office/powerpoint/2010/main" val="237775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/>
          <a:srcRect t="12305" r="2477"/>
          <a:stretch/>
        </p:blipFill>
        <p:spPr>
          <a:xfrm>
            <a:off x="1550505" y="437323"/>
            <a:ext cx="9955157" cy="612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15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48539" y="777625"/>
            <a:ext cx="8610600" cy="1293028"/>
          </a:xfrm>
        </p:spPr>
        <p:txBody>
          <a:bodyPr>
            <a:noAutofit/>
          </a:bodyPr>
          <a:lstStyle/>
          <a:p>
            <a:pPr algn="ctr"/>
            <a:r>
              <a:rPr lang="fr-FR" sz="4800" b="1" u="sng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IV. REGULATION DE LA β-OXYDATION</a:t>
            </a:r>
            <a:br>
              <a:rPr lang="fr-FR" sz="4800" b="1" u="sng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4800" b="1" u="sng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51228" y="2250831"/>
            <a:ext cx="7009227" cy="38826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3200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REGULATION INDIRECTE</a:t>
            </a:r>
          </a:p>
          <a:p>
            <a:pPr marL="0" lvl="0" indent="0">
              <a:buNone/>
            </a:pPr>
            <a:endParaRPr lang="fr-FR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fr-FR" b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Vitesse d’hydrolyse des TG </a:t>
            </a:r>
            <a:r>
              <a:rPr lang="fr-FR" b="1" dirty="0"/>
              <a:t>dans le tissu adipeux.</a:t>
            </a:r>
            <a:endParaRPr lang="fr-FR" dirty="0"/>
          </a:p>
          <a:p>
            <a:pPr marL="0" lvl="0" indent="0">
              <a:buNone/>
            </a:pPr>
            <a:endParaRPr lang="fr-FR" dirty="0"/>
          </a:p>
          <a:p>
            <a:pPr marL="0" lvl="0" indent="0">
              <a:buNone/>
            </a:pPr>
            <a:r>
              <a:rPr lang="fr-FR" dirty="0"/>
              <a:t>Cette vitesse est accélérée par les </a:t>
            </a:r>
            <a:r>
              <a:rPr lang="fr-FR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hormones adrénergiques</a:t>
            </a:r>
            <a:endParaRPr lang="fr-FR" dirty="0"/>
          </a:p>
          <a:p>
            <a:pPr marL="0" lvl="0" indent="0">
              <a:buNone/>
            </a:pPr>
            <a:r>
              <a:rPr lang="fr-FR" dirty="0"/>
              <a:t> -&gt; phosphorylation de la </a:t>
            </a:r>
            <a:r>
              <a:rPr lang="fr-FR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TG lipase </a:t>
            </a:r>
            <a:r>
              <a:rPr lang="fr-FR" dirty="0"/>
              <a:t>qui devient active.</a:t>
            </a:r>
          </a:p>
        </p:txBody>
      </p:sp>
      <p:pic>
        <p:nvPicPr>
          <p:cNvPr id="7171" name="Picture 3" descr="Résultat de recherche d'images pour &quot;tissu adipeux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0455" y="2596734"/>
            <a:ext cx="4876800" cy="319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73922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685801" y="1543868"/>
            <a:ext cx="6896686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fr-FR" altLang="fr-FR" sz="3200" b="1" i="0" u="sng" strike="noStrike" cap="none" normalizeH="0" baseline="0" dirty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Mécanismes hormonaux</a:t>
            </a:r>
            <a:r>
              <a:rPr kumimoji="0" lang="fr-FR" altLang="fr-FR" sz="32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fr-FR" altLang="fr-FR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fr-FR" altLang="fr-FR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fr-FR" altLang="fr-FR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 la voie adrénergique (</a:t>
            </a:r>
            <a:r>
              <a:rPr kumimoji="0" lang="fr-FR" altLang="fr-FR" sz="32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adrénaline</a:t>
            </a:r>
            <a:r>
              <a:rPr kumimoji="0" lang="fr-FR" altLang="fr-FR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 : régulation </a:t>
            </a:r>
            <a:r>
              <a:rPr kumimoji="0" lang="fr-FR" altLang="fr-FR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positive</a:t>
            </a:r>
            <a:r>
              <a:rPr kumimoji="0" lang="fr-FR" altLang="fr-FR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la lipolyse au niveau du tissu adipeux =&gt; libération d’AG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fr-FR" altLang="fr-FR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kumimoji="0" lang="fr-FR" altLang="fr-FR" sz="32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L’insuline</a:t>
            </a:r>
            <a:r>
              <a:rPr kumimoji="0" lang="fr-FR" altLang="fr-FR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altLang="fr-FR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kumimoji="0" lang="fr-FR" altLang="fr-FR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régulation </a:t>
            </a:r>
            <a:r>
              <a:rPr kumimoji="0" lang="fr-FR" altLang="fr-FR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négative</a:t>
            </a:r>
            <a:r>
              <a:rPr kumimoji="0" lang="fr-FR" altLang="fr-FR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en bloquant la dégradation des AG</a:t>
            </a:r>
            <a:endParaRPr kumimoji="0" lang="fr-FR" altLang="fr-FR" sz="4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195" name="Picture 3" descr="Résultat de recherche d'images pour &quot;adrénaline ampoule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331" y="1387528"/>
            <a:ext cx="3035470" cy="2227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Résultat de recherche d'images pour &quot;insuline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253" y="4051494"/>
            <a:ext cx="2479802" cy="2723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287424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364566"/>
            <a:ext cx="6119446" cy="4839286"/>
          </a:xfrm>
        </p:spPr>
        <p:txBody>
          <a:bodyPr/>
          <a:lstStyle/>
          <a:p>
            <a:pPr marL="0" indent="0" algn="ctr">
              <a:buNone/>
            </a:pPr>
            <a:r>
              <a:rPr lang="fr-FR" sz="3200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REGULATION DIRECTE</a:t>
            </a:r>
          </a:p>
          <a:p>
            <a:pPr marL="0" lvl="0" indent="0">
              <a:buNone/>
            </a:pPr>
            <a:endParaRPr lang="fr-FR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fr-FR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Vitesse de l’oxydation des AG dans le foie</a:t>
            </a:r>
            <a:r>
              <a:rPr lang="fr-FR" b="1" dirty="0"/>
              <a:t> : </a:t>
            </a:r>
            <a:r>
              <a:rPr lang="fr-FR" dirty="0"/>
              <a:t>déterminée par l’entrée des </a:t>
            </a:r>
            <a:r>
              <a:rPr lang="fr-FR" b="1" dirty="0" err="1"/>
              <a:t>acyl-coa</a:t>
            </a:r>
            <a:r>
              <a:rPr lang="fr-FR" dirty="0"/>
              <a:t> dans la mitochondrie. </a:t>
            </a:r>
          </a:p>
          <a:p>
            <a:pPr marL="0" indent="0">
              <a:buNone/>
            </a:pPr>
            <a:endParaRPr lang="fr-FR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fr-FR" dirty="0"/>
              <a:t> au niveau des </a:t>
            </a:r>
            <a:r>
              <a:rPr lang="fr-FR" b="1" dirty="0"/>
              <a:t>transporteurs des </a:t>
            </a:r>
            <a:r>
              <a:rPr lang="fr-FR" b="1" dirty="0" err="1"/>
              <a:t>Acyls-CoA</a:t>
            </a:r>
            <a:r>
              <a:rPr lang="fr-FR" dirty="0"/>
              <a:t> donc du système </a:t>
            </a:r>
            <a:r>
              <a:rPr lang="fr-FR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CAT</a:t>
            </a:r>
            <a:r>
              <a:rPr lang="fr-FR" dirty="0"/>
              <a:t> </a:t>
            </a:r>
          </a:p>
          <a:p>
            <a:pPr lvl="0">
              <a:buFont typeface="Wingdings" panose="05000000000000000000" pitchFamily="2" charset="2"/>
              <a:buChar char="Ø"/>
            </a:pPr>
            <a:endParaRPr lang="fr-FR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fr-FR" b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Malonyl-Coa </a:t>
            </a:r>
            <a:r>
              <a:rPr lang="fr-FR" dirty="0"/>
              <a:t>: régule </a:t>
            </a:r>
            <a:r>
              <a:rPr lang="fr-FR" b="1" dirty="0"/>
              <a:t>négativement</a:t>
            </a:r>
            <a:r>
              <a:rPr lang="fr-FR" dirty="0"/>
              <a:t> l’entrée des </a:t>
            </a:r>
            <a:r>
              <a:rPr lang="fr-FR" dirty="0" err="1"/>
              <a:t>Acyls-CoA</a:t>
            </a:r>
            <a:r>
              <a:rPr lang="fr-FR" dirty="0"/>
              <a:t> dans la mitochondrie.</a:t>
            </a:r>
          </a:p>
          <a:p>
            <a:endParaRPr lang="fr-FR" dirty="0"/>
          </a:p>
        </p:txBody>
      </p:sp>
      <p:pic>
        <p:nvPicPr>
          <p:cNvPr id="4" name="Espace réservé du contenu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9573" y="1758461"/>
            <a:ext cx="6388354" cy="413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11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01876" y="1589650"/>
            <a:ext cx="6590124" cy="3559126"/>
          </a:xfrm>
        </p:spPr>
      </p:pic>
      <p:sp>
        <p:nvSpPr>
          <p:cNvPr id="6" name="ZoneTexte 5"/>
          <p:cNvSpPr txBox="1"/>
          <p:nvPr/>
        </p:nvSpPr>
        <p:spPr>
          <a:xfrm>
            <a:off x="436098" y="2461846"/>
            <a:ext cx="521911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 </a:t>
            </a:r>
          </a:p>
          <a:p>
            <a:pPr marL="342900" lvl="0" indent="-342900">
              <a:buFont typeface="+mj-lt"/>
              <a:buAutoNum type="arabicPeriod"/>
            </a:pPr>
            <a:r>
              <a:rPr lang="fr-FR" dirty="0"/>
              <a:t>Le </a:t>
            </a:r>
            <a:r>
              <a:rPr lang="fr-FR" b="1" dirty="0" err="1"/>
              <a:t>malonyl</a:t>
            </a:r>
            <a:r>
              <a:rPr lang="fr-FR" b="1" dirty="0"/>
              <a:t> coa</a:t>
            </a:r>
            <a:r>
              <a:rPr lang="fr-FR" dirty="0"/>
              <a:t> </a:t>
            </a:r>
            <a:r>
              <a:rPr lang="fr-FR" b="1" dirty="0"/>
              <a:t>inhibe CAT1</a:t>
            </a:r>
            <a:r>
              <a:rPr lang="fr-FR" dirty="0"/>
              <a:t>. </a:t>
            </a:r>
          </a:p>
          <a:p>
            <a:pPr marL="342900" lvl="0" indent="-342900">
              <a:buFont typeface="+mj-lt"/>
              <a:buAutoNum type="arabicPeriod"/>
            </a:pPr>
            <a:endParaRPr lang="fr-FR" dirty="0"/>
          </a:p>
          <a:p>
            <a:pPr marL="342900" lvl="0" indent="-342900">
              <a:buFont typeface="+mj-lt"/>
              <a:buAutoNum type="arabicPeriod"/>
            </a:pPr>
            <a:r>
              <a:rPr lang="fr-FR" b="1" dirty="0"/>
              <a:t>freine l’entrée des Acyl-CoA</a:t>
            </a:r>
            <a:r>
              <a:rPr lang="fr-FR" dirty="0"/>
              <a:t> dans la mitochondrie </a:t>
            </a:r>
          </a:p>
          <a:p>
            <a:pPr marL="342900" lvl="0" indent="-342900">
              <a:buFont typeface="+mj-lt"/>
              <a:buAutoNum type="arabicPeriod"/>
            </a:pPr>
            <a:endParaRPr lang="fr-FR" dirty="0"/>
          </a:p>
          <a:p>
            <a:pPr marL="342900" lvl="0" indent="-342900">
              <a:buFont typeface="+mj-lt"/>
              <a:buAutoNum type="arabicPeriod"/>
            </a:pPr>
            <a:r>
              <a:rPr lang="fr-FR" dirty="0"/>
              <a:t> Les AG excédentaires migrent vers la adipocytes et se </a:t>
            </a:r>
            <a:r>
              <a:rPr lang="fr-FR" b="1" dirty="0"/>
              <a:t>transforment en TG</a:t>
            </a:r>
            <a:r>
              <a:rPr lang="fr-FR" dirty="0"/>
              <a:t>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9531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14773" y="1350177"/>
            <a:ext cx="7303985" cy="4728693"/>
          </a:xfrm>
        </p:spPr>
      </p:pic>
      <p:sp>
        <p:nvSpPr>
          <p:cNvPr id="6" name="Rectangle 5"/>
          <p:cNvSpPr/>
          <p:nvPr/>
        </p:nvSpPr>
        <p:spPr>
          <a:xfrm>
            <a:off x="185531" y="2680427"/>
            <a:ext cx="4738161" cy="2068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400" u="sng" dirty="0">
                <a:solidFill>
                  <a:srgbClr val="92D050"/>
                </a:solidFill>
                <a:latin typeface="Segoe UI Black" panose="020B0A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Définition Malonyl-Coa</a:t>
            </a:r>
            <a:r>
              <a:rPr lang="fr-FR" sz="2400" dirty="0">
                <a:solidFill>
                  <a:srgbClr val="92D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fr-FR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produit par </a:t>
            </a:r>
            <a:r>
              <a:rPr lang="fr-FR" sz="2400" b="1" dirty="0">
                <a:solidFill>
                  <a:srgbClr val="92D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l’Acétyl-CoA Carboxylase (ACC),</a:t>
            </a:r>
            <a:r>
              <a:rPr lang="fr-FR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lors de la première étape de la </a:t>
            </a:r>
            <a:r>
              <a:rPr lang="fr-FR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lipogenèse</a:t>
            </a:r>
            <a:r>
              <a:rPr lang="fr-FR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(foie) à partir du </a:t>
            </a:r>
            <a:r>
              <a:rPr lang="fr-FR" sz="2400" b="1" dirty="0">
                <a:solidFill>
                  <a:srgbClr val="92D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glucose</a:t>
            </a:r>
            <a:r>
              <a:rPr lang="fr-FR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28312342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72"/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3314" name="Picture 2" descr="Résultat de recherche d'images pour &quot;Acétyl coa carboxylase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4" r="3" b="3"/>
          <a:stretch/>
        </p:blipFill>
        <p:spPr bwMode="auto">
          <a:xfrm>
            <a:off x="5349239" y="746127"/>
            <a:ext cx="6533501" cy="5472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5800" y="1863863"/>
            <a:ext cx="3977639" cy="3932408"/>
          </a:xfrm>
        </p:spPr>
        <p:txBody>
          <a:bodyPr>
            <a:normAutofit/>
          </a:bodyPr>
          <a:lstStyle/>
          <a:p>
            <a:r>
              <a:rPr lang="fr-FR" sz="2400" b="1" dirty="0">
                <a:highlight>
                  <a:srgbClr val="FF00FF"/>
                </a:highlight>
              </a:rPr>
              <a:t>Muscle</a:t>
            </a:r>
            <a:r>
              <a:rPr lang="fr-FR" sz="2400" dirty="0"/>
              <a:t> : </a:t>
            </a:r>
            <a:r>
              <a:rPr lang="fr-FR" sz="2400" b="1" dirty="0"/>
              <a:t>pas de </a:t>
            </a:r>
            <a:r>
              <a:rPr lang="fr-FR" sz="2400" b="1" dirty="0" err="1"/>
              <a:t>lipogénèse</a:t>
            </a:r>
            <a:r>
              <a:rPr lang="fr-FR" sz="2400" dirty="0"/>
              <a:t> mais </a:t>
            </a:r>
            <a:r>
              <a:rPr lang="fr-FR" sz="2400" b="1" dirty="0"/>
              <a:t>l’ACC2</a:t>
            </a:r>
            <a:r>
              <a:rPr lang="fr-FR" sz="2400" dirty="0"/>
              <a:t> sera tout de même présente.</a:t>
            </a:r>
          </a:p>
          <a:p>
            <a:endParaRPr lang="fr-FR" sz="2400" dirty="0"/>
          </a:p>
          <a:p>
            <a:r>
              <a:rPr lang="fr-FR" sz="2400" b="1" dirty="0">
                <a:highlight>
                  <a:srgbClr val="FF00FF"/>
                </a:highlight>
              </a:rPr>
              <a:t>Foie + muscle </a:t>
            </a:r>
            <a:r>
              <a:rPr lang="fr-FR" sz="2400" b="1" dirty="0"/>
              <a:t>: Formation de </a:t>
            </a:r>
            <a:r>
              <a:rPr lang="fr-FR" sz="2400" b="1" dirty="0" err="1"/>
              <a:t>malonyl</a:t>
            </a:r>
            <a:r>
              <a:rPr lang="fr-FR" sz="2400" b="1" dirty="0"/>
              <a:t>-CoA</a:t>
            </a:r>
            <a:r>
              <a:rPr lang="fr-FR" sz="2400" dirty="0"/>
              <a:t> pour assurer la </a:t>
            </a:r>
            <a:r>
              <a:rPr lang="fr-FR" sz="2400" b="1" dirty="0"/>
              <a:t>régulation allostérique de la CAT 1</a:t>
            </a:r>
            <a:r>
              <a:rPr lang="fr-FR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3255034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37295" y="633047"/>
            <a:ext cx="6910754" cy="534572"/>
          </a:xfrm>
        </p:spPr>
        <p:txBody>
          <a:bodyPr/>
          <a:lstStyle/>
          <a:p>
            <a:pPr marL="0" indent="0">
              <a:buNone/>
            </a:pPr>
            <a:r>
              <a:rPr lang="fr-FR" sz="3200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ROLE DE LA PRISE ALIMENTAIRE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6477" y="1665064"/>
            <a:ext cx="7068536" cy="4934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491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b="1" dirty="0">
                <a:highlight>
                  <a:srgbClr val="FF00FF"/>
                </a:highlight>
              </a:rPr>
              <a:t>En situation post-prandiale : </a:t>
            </a:r>
          </a:p>
          <a:p>
            <a:pPr marL="0" lvl="0" indent="0">
              <a:buNone/>
            </a:pPr>
            <a:endParaRPr lang="fr-FR" b="1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fr-FR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Apport de TG alimentaires </a:t>
            </a:r>
          </a:p>
          <a:p>
            <a:pPr marL="0" lvl="0" indent="0">
              <a:buNone/>
            </a:pPr>
            <a:endParaRPr lang="fr-FR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fr-F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fr-FR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Apport de glucose</a:t>
            </a:r>
            <a:r>
              <a:rPr lang="fr-F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</a:p>
          <a:p>
            <a:pPr lvl="0"/>
            <a:r>
              <a:rPr lang="fr-FR" dirty="0"/>
              <a:t>donne des AG, via la </a:t>
            </a:r>
            <a:r>
              <a:rPr lang="fr-FR" b="1" dirty="0"/>
              <a:t>lipogenèse</a:t>
            </a:r>
            <a:r>
              <a:rPr lang="fr-FR" dirty="0"/>
              <a:t>,</a:t>
            </a:r>
          </a:p>
          <a:p>
            <a:pPr lvl="0"/>
            <a:r>
              <a:rPr lang="fr-FR" dirty="0"/>
              <a:t>Les AG seront stockés principalement au niveau du </a:t>
            </a:r>
            <a:r>
              <a:rPr lang="fr-FR" u="sng" dirty="0"/>
              <a:t>tissu adipeux</a:t>
            </a:r>
            <a:r>
              <a:rPr lang="fr-FR" dirty="0"/>
              <a:t> +  </a:t>
            </a:r>
            <a:r>
              <a:rPr lang="fr-FR" u="sng" dirty="0"/>
              <a:t>muscle</a:t>
            </a:r>
            <a:r>
              <a:rPr lang="fr-FR" dirty="0"/>
              <a:t>. </a:t>
            </a:r>
          </a:p>
          <a:p>
            <a:pPr lvl="0"/>
            <a:r>
              <a:rPr lang="fr-FR" dirty="0"/>
              <a:t> Inhibition de la B oxydation grâce au </a:t>
            </a:r>
            <a:r>
              <a:rPr lang="fr-FR" b="1" dirty="0" err="1"/>
              <a:t>malonyl</a:t>
            </a:r>
            <a:r>
              <a:rPr lang="fr-FR" b="1" dirty="0"/>
              <a:t>-CoA</a:t>
            </a:r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pic>
        <p:nvPicPr>
          <p:cNvPr id="14338" name="Picture 2" descr="Résultat de recherche d'images pour &quot;burger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931" y="775204"/>
            <a:ext cx="5490269" cy="3431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5556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09545" y="2260186"/>
            <a:ext cx="5696655" cy="4024313"/>
          </a:xfrm>
        </p:spPr>
      </p:pic>
      <p:sp>
        <p:nvSpPr>
          <p:cNvPr id="6" name="ZoneTexte 5"/>
          <p:cNvSpPr txBox="1"/>
          <p:nvPr/>
        </p:nvSpPr>
        <p:spPr>
          <a:xfrm>
            <a:off x="295010" y="1969477"/>
            <a:ext cx="524724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 </a:t>
            </a:r>
            <a:r>
              <a:rPr lang="fr-FR" sz="2000" b="1" dirty="0">
                <a:highlight>
                  <a:srgbClr val="FF00FF"/>
                </a:highlight>
              </a:rPr>
              <a:t>Situation de jeûne : </a:t>
            </a:r>
          </a:p>
          <a:p>
            <a:endParaRPr lang="fr-FR" sz="2000" dirty="0">
              <a:sym typeface="Symbol" panose="05050102010706020507" pitchFamily="18" charset="2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0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Diminution de la concentration en oxaloacétate</a:t>
            </a:r>
            <a:r>
              <a:rPr lang="fr-FR" sz="20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pour la </a:t>
            </a:r>
            <a:r>
              <a:rPr lang="fr-FR" sz="20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néoglucogénèse </a:t>
            </a:r>
          </a:p>
          <a:p>
            <a:endParaRPr lang="fr-FR" sz="2000" b="1" dirty="0">
              <a:sym typeface="Symbol" panose="05050102010706020507" pitchFamily="18" charset="2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0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Absence d’inhibition de la CAT 1 par le </a:t>
            </a:r>
            <a:r>
              <a:rPr lang="fr-FR" sz="2000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malony</a:t>
            </a:r>
            <a:r>
              <a:rPr lang="fr-FR" sz="20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-CoA</a:t>
            </a:r>
            <a:r>
              <a:rPr lang="fr-FR" sz="2000" b="1" dirty="0"/>
              <a:t> : </a:t>
            </a:r>
            <a:endParaRPr lang="fr-FR" sz="2000" dirty="0"/>
          </a:p>
          <a:p>
            <a:r>
              <a:rPr lang="fr-FR" sz="2000" b="1" dirty="0"/>
              <a:t> </a:t>
            </a:r>
            <a:endParaRPr lang="fr-FR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sz="2000" dirty="0"/>
              <a:t>Accumulation </a:t>
            </a:r>
            <a:r>
              <a:rPr lang="fr-FR" sz="2000" b="1" dirty="0"/>
              <a:t>d’Acétyl-CoA</a:t>
            </a:r>
            <a:r>
              <a:rPr lang="fr-FR" sz="2000" dirty="0"/>
              <a:t> qui s’engagera dans la </a:t>
            </a:r>
            <a:r>
              <a:rPr lang="fr-FR" sz="2000" b="1" dirty="0" err="1"/>
              <a:t>cétogénèse</a:t>
            </a:r>
            <a:endParaRPr lang="fr-FR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fr-FR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sz="2000" dirty="0"/>
              <a:t>lipolyse +++ au niveau du </a:t>
            </a:r>
            <a:r>
              <a:rPr lang="fr-FR" sz="2000" u="sng" dirty="0"/>
              <a:t>tissu adipeux</a:t>
            </a:r>
            <a:r>
              <a:rPr lang="fr-FR" sz="2000" dirty="0"/>
              <a:t> (</a:t>
            </a:r>
            <a:r>
              <a:rPr lang="fr-FR" sz="2000" b="1" dirty="0"/>
              <a:t>l’adrénaline)  et </a:t>
            </a:r>
            <a:r>
              <a:rPr lang="fr-FR" sz="2000" dirty="0"/>
              <a:t>du </a:t>
            </a:r>
            <a:r>
              <a:rPr lang="fr-FR" sz="2000" u="sng" dirty="0"/>
              <a:t>foie</a:t>
            </a:r>
            <a:r>
              <a:rPr lang="fr-FR" sz="2000" dirty="0"/>
              <a:t> (</a:t>
            </a:r>
            <a:r>
              <a:rPr lang="fr-FR" sz="2000" b="1" dirty="0"/>
              <a:t>glucagon).</a:t>
            </a:r>
            <a:endParaRPr lang="fr-FR" sz="2000" dirty="0"/>
          </a:p>
        </p:txBody>
      </p:sp>
      <p:pic>
        <p:nvPicPr>
          <p:cNvPr id="15362" name="Picture 2" descr="Résultat de recherche d'images pour &quot;anorexie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0968" y="187182"/>
            <a:ext cx="3403052" cy="192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910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1312" y="2529511"/>
            <a:ext cx="5932500" cy="4190922"/>
          </a:xfrm>
        </p:spPr>
      </p:pic>
      <p:sp>
        <p:nvSpPr>
          <p:cNvPr id="6" name="ZoneTexte 5"/>
          <p:cNvSpPr txBox="1"/>
          <p:nvPr/>
        </p:nvSpPr>
        <p:spPr>
          <a:xfrm>
            <a:off x="520506" y="3055311"/>
            <a:ext cx="420624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 </a:t>
            </a:r>
          </a:p>
          <a:p>
            <a:pPr lvl="0"/>
            <a:r>
              <a:rPr lang="fr-FR" b="1" dirty="0">
                <a:highlight>
                  <a:srgbClr val="FF00FF"/>
                </a:highlight>
              </a:rPr>
              <a:t>Après une alimentation riche en glucide/ lipides : </a:t>
            </a:r>
          </a:p>
          <a:p>
            <a:r>
              <a:rPr lang="fr-FR" dirty="0"/>
              <a:t> 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fr-FR" dirty="0"/>
              <a:t>Sécrétion </a:t>
            </a:r>
            <a:r>
              <a:rPr lang="fr-FR" b="1" dirty="0"/>
              <a:t>d’insuline</a:t>
            </a:r>
          </a:p>
          <a:p>
            <a:pPr lvl="0"/>
            <a:endParaRPr lang="fr-FR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fr-FR" dirty="0"/>
              <a:t>Blocage de la LHS </a:t>
            </a:r>
            <a:r>
              <a:rPr lang="fr-FR" b="1" dirty="0"/>
              <a:t>et activation de la synthèse des TG</a:t>
            </a:r>
            <a:r>
              <a:rPr lang="fr-FR" dirty="0"/>
              <a:t> par incorporation des AG et des sucres en excès.</a:t>
            </a:r>
          </a:p>
          <a:p>
            <a:endParaRPr lang="fr-FR" dirty="0"/>
          </a:p>
        </p:txBody>
      </p:sp>
      <p:pic>
        <p:nvPicPr>
          <p:cNvPr id="16386" name="Picture 2" descr="Résultat de recherche d'images pour &quot;obésité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576" y="0"/>
            <a:ext cx="4415246" cy="237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338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raînée de condensation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Traînée de condensation</Template>
  <TotalTime>159</TotalTime>
  <Words>488</Words>
  <Application>Microsoft Office PowerPoint</Application>
  <PresentationFormat>Grand écran</PresentationFormat>
  <Paragraphs>196</Paragraphs>
  <Slides>35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43" baseType="lpstr">
      <vt:lpstr>Arial</vt:lpstr>
      <vt:lpstr>Calibri</vt:lpstr>
      <vt:lpstr>Century Gothic</vt:lpstr>
      <vt:lpstr>Segoe UI Black</vt:lpstr>
      <vt:lpstr>Symbol</vt:lpstr>
      <vt:lpstr>Times New Roman</vt:lpstr>
      <vt:lpstr>Wingdings</vt:lpstr>
      <vt:lpstr>Traînée de condensation</vt:lpstr>
      <vt:lpstr>CATABOLISME DES AG</vt:lpstr>
      <vt:lpstr>INTRODUCTION</vt:lpstr>
      <vt:lpstr>I. ENTREE ET ACTIVATION DES AGNE DANS LA CELLULE </vt:lpstr>
      <vt:lpstr>Présentation PowerPoint</vt:lpstr>
      <vt:lpstr>BILAN ENERGETIQUE de l’enzyme</vt:lpstr>
      <vt:lpstr>II. PASSAGE DES AG VERS LA MITOCHONDRIE </vt:lpstr>
      <vt:lpstr>Recap </vt:lpstr>
      <vt:lpstr>Présentation PowerPoint</vt:lpstr>
      <vt:lpstr>III. β-OXYDATION DES ACIDES GRAS 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IV. REGULATION DE LA β-OXYDATION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CATABOLISME DES AG</dc:title>
  <dc:creator>Julie Bourdis</dc:creator>
  <cp:lastModifiedBy>Julie Bourdis</cp:lastModifiedBy>
  <cp:revision>25</cp:revision>
  <dcterms:created xsi:type="dcterms:W3CDTF">2017-09-14T13:59:25Z</dcterms:created>
  <dcterms:modified xsi:type="dcterms:W3CDTF">2017-09-21T15:55:13Z</dcterms:modified>
</cp:coreProperties>
</file>